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42" r:id="rId21"/>
    <p:sldId id="543" r:id="rId22"/>
    <p:sldId id="539" r:id="rId23"/>
    <p:sldId id="421" r:id="rId24"/>
    <p:sldId id="442" r:id="rId25"/>
    <p:sldId id="424" r:id="rId26"/>
    <p:sldId id="443" r:id="rId27"/>
    <p:sldId id="444" r:id="rId28"/>
    <p:sldId id="445" r:id="rId29"/>
    <p:sldId id="449" r:id="rId30"/>
    <p:sldId id="447" r:id="rId31"/>
    <p:sldId id="276" r:id="rId32"/>
    <p:sldId id="277" r:id="rId33"/>
    <p:sldId id="544" r:id="rId34"/>
    <p:sldId id="545" r:id="rId35"/>
    <p:sldId id="546" r:id="rId36"/>
    <p:sldId id="547" r:id="rId37"/>
    <p:sldId id="548" r:id="rId38"/>
    <p:sldId id="540" r:id="rId39"/>
    <p:sldId id="288" r:id="rId40"/>
    <p:sldId id="541" r:id="rId41"/>
    <p:sldId id="537" r:id="rId42"/>
    <p:sldId id="450" r:id="rId43"/>
    <p:sldId id="425"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59160" autoAdjust="0"/>
  </p:normalViewPr>
  <p:slideViewPr>
    <p:cSldViewPr snapToGrid="0">
      <p:cViewPr varScale="1">
        <p:scale>
          <a:sx n="86" d="100"/>
          <a:sy n="86" d="100"/>
        </p:scale>
        <p:origin x="2200" y="192"/>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a:t>The example is a snippet from a custom hook in the ip2 starter code</a:t>
            </a:r>
          </a:p>
          <a:p>
            <a:pPr marL="171450" indent="-171450">
              <a:buFontTx/>
              <a:buChar char="-"/>
            </a:pPr>
            <a:r>
              <a:rPr lang="en-US" dirty="0"/>
              <a:t>The hook is responsible for retrieving answer-related data from the answer REST service</a:t>
            </a:r>
          </a:p>
          <a:p>
            <a:pPr marL="171450" indent="-171450">
              <a:buFontTx/>
              <a:buChar char="-"/>
            </a:pPr>
            <a:r>
              <a:rPr lang="en-US" dirty="0"/>
              <a:t>This slide shows the state variables used to manage the component where the hook will be used</a:t>
            </a:r>
          </a:p>
          <a:p>
            <a:pPr marL="171450" indent="-171450">
              <a:buFontTx/>
              <a:buChar char="-"/>
            </a:pPr>
            <a:r>
              <a:rPr lang="en-US" dirty="0"/>
              <a:t>Next slide shows how the effect is added to interact with the external answer service</a:t>
            </a:r>
          </a:p>
        </p:txBody>
      </p:sp>
    </p:spTree>
    <p:extLst>
      <p:ext uri="{BB962C8B-B14F-4D97-AF65-F5344CB8AC3E}">
        <p14:creationId xmlns:p14="http://schemas.microsoft.com/office/powerpoint/2010/main" val="2536481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effect is inside the custom hook. It makes a call to a async function that connects to the REST service.</a:t>
            </a:r>
          </a:p>
          <a:p>
            <a:endParaRPr lang="en-US" dirty="0"/>
          </a:p>
          <a:p>
            <a:r>
              <a:rPr lang="en-US" dirty="0"/>
              <a:t>The effect does not run on every render, but only when the variables in the dependency array change.</a:t>
            </a:r>
          </a:p>
          <a:p>
            <a:endParaRPr lang="en-US" dirty="0"/>
          </a:p>
          <a:p>
            <a:r>
              <a:rPr lang="en-US" dirty="0"/>
              <a:t>Notice the catch block with </a:t>
            </a:r>
            <a:r>
              <a:rPr lang="en-US" dirty="0" err="1"/>
              <a:t>fetchData</a:t>
            </a:r>
            <a:r>
              <a:rPr lang="en-US" dirty="0"/>
              <a:t>(). Ask why is it written that way?</a:t>
            </a:r>
            <a:br>
              <a:rPr lang="en-US" dirty="0"/>
            </a:br>
            <a:r>
              <a:rPr lang="en-US" dirty="0"/>
              <a:t>- because </a:t>
            </a:r>
            <a:r>
              <a:rPr lang="en-US" dirty="0" err="1"/>
              <a:t>fetchData</a:t>
            </a:r>
            <a:r>
              <a:rPr lang="en-US" dirty="0"/>
              <a:t>() returns a promise.</a:t>
            </a:r>
          </a:p>
        </p:txBody>
      </p:sp>
    </p:spTree>
    <p:extLst>
      <p:ext uri="{BB962C8B-B14F-4D97-AF65-F5344CB8AC3E}">
        <p14:creationId xmlns:p14="http://schemas.microsoft.com/office/powerpoint/2010/main" val="35422147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a:t>This is the function that actually calls the REST API</a:t>
            </a:r>
          </a:p>
          <a:p>
            <a:pPr marL="171450" indent="-171450">
              <a:buFontTx/>
              <a:buChar char="-"/>
            </a:pPr>
            <a:r>
              <a:rPr lang="en-US" dirty="0"/>
              <a:t>This is the same function that was called from the </a:t>
            </a:r>
            <a:r>
              <a:rPr lang="en-US" dirty="0" err="1"/>
              <a:t>useEffect</a:t>
            </a:r>
            <a:r>
              <a:rPr lang="en-US" dirty="0"/>
              <a:t> in the custom hook</a:t>
            </a:r>
          </a:p>
        </p:txBody>
      </p:sp>
    </p:spTree>
    <p:extLst>
      <p:ext uri="{BB962C8B-B14F-4D97-AF65-F5344CB8AC3E}">
        <p14:creationId xmlns:p14="http://schemas.microsoft.com/office/powerpoint/2010/main" val="2191211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The example shows a snippet from the component that uses the custom hook.</a:t>
            </a:r>
          </a:p>
          <a:p>
            <a:r>
              <a:rPr lang="en-US" dirty="0"/>
              <a:t>- The custom hook defines the effect that calls the REST service for answers.</a:t>
            </a:r>
          </a:p>
        </p:txBody>
      </p:sp>
    </p:spTree>
    <p:extLst>
      <p:ext uri="{BB962C8B-B14F-4D97-AF65-F5344CB8AC3E}">
        <p14:creationId xmlns:p14="http://schemas.microsoft.com/office/powerpoint/2010/main" val="369799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9/29/25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Bhutta, Joydeep Mitra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t>© 202</a:t>
            </a:r>
            <a:r>
              <a:rPr lang="en-US"/>
              <a:t>5</a:t>
            </a:r>
            <a:r>
              <a:t> </a:t>
            </a:r>
            <a:r>
              <a:rPr dirty="0"/>
              <a:t>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8" name="Picture 7">
            <a:extLst>
              <a:ext uri="{FF2B5EF4-FFF2-40B4-BE49-F238E27FC236}">
                <a16:creationId xmlns:a16="http://schemas.microsoft.com/office/drawing/2014/main" id="{437F3233-5FE3-35B8-D6D9-A620044C20C9}"/>
              </a:ext>
            </a:extLst>
          </p:cNvPr>
          <p:cNvPicPr>
            <a:picLocks noChangeAspect="1"/>
          </p:cNvPicPr>
          <p:nvPr/>
        </p:nvPicPr>
        <p:blipFill>
          <a:blip r:embed="rId3"/>
          <a:stretch>
            <a:fillRect/>
          </a:stretch>
        </p:blipFill>
        <p:spPr>
          <a:xfrm>
            <a:off x="269913" y="1551404"/>
            <a:ext cx="11497937" cy="2594528"/>
          </a:xfrm>
          <a:prstGeom prst="rect">
            <a:avLst/>
          </a:prstGeom>
        </p:spPr>
      </p:pic>
      <p:pic>
        <p:nvPicPr>
          <p:cNvPr id="10" name="Picture 9">
            <a:extLst>
              <a:ext uri="{FF2B5EF4-FFF2-40B4-BE49-F238E27FC236}">
                <a16:creationId xmlns:a16="http://schemas.microsoft.com/office/drawing/2014/main" id="{C65D8A92-398D-3334-36A1-157C8659F5A6}"/>
              </a:ext>
            </a:extLst>
          </p:cNvPr>
          <p:cNvPicPr>
            <a:picLocks noChangeAspect="1"/>
          </p:cNvPicPr>
          <p:nvPr/>
        </p:nvPicPr>
        <p:blipFill>
          <a:blip r:embed="rId4"/>
          <a:stretch>
            <a:fillRect/>
          </a:stretch>
        </p:blipFill>
        <p:spPr>
          <a:xfrm>
            <a:off x="269912" y="1595726"/>
            <a:ext cx="11497937" cy="3666476"/>
          </a:xfrm>
          <a:prstGeom prst="rect">
            <a:avLst/>
          </a:prstGeom>
        </p:spPr>
      </p:pic>
    </p:spTree>
    <p:extLst>
      <p:ext uri="{BB962C8B-B14F-4D97-AF65-F5344CB8AC3E}">
        <p14:creationId xmlns:p14="http://schemas.microsoft.com/office/powerpoint/2010/main" val="362145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12" name="Picture 11">
            <a:extLst>
              <a:ext uri="{FF2B5EF4-FFF2-40B4-BE49-F238E27FC236}">
                <a16:creationId xmlns:a16="http://schemas.microsoft.com/office/drawing/2014/main" id="{E4A5DC3F-DA64-F3F4-C259-D31E218E9593}"/>
              </a:ext>
            </a:extLst>
          </p:cNvPr>
          <p:cNvPicPr>
            <a:picLocks noChangeAspect="1"/>
          </p:cNvPicPr>
          <p:nvPr/>
        </p:nvPicPr>
        <p:blipFill>
          <a:blip r:embed="rId3"/>
          <a:stretch>
            <a:fillRect/>
          </a:stretch>
        </p:blipFill>
        <p:spPr>
          <a:xfrm>
            <a:off x="496288" y="1640022"/>
            <a:ext cx="11437088" cy="2618322"/>
          </a:xfrm>
          <a:prstGeom prst="rect">
            <a:avLst/>
          </a:prstGeom>
        </p:spPr>
      </p:pic>
      <p:pic>
        <p:nvPicPr>
          <p:cNvPr id="14" name="Picture 13">
            <a:extLst>
              <a:ext uri="{FF2B5EF4-FFF2-40B4-BE49-F238E27FC236}">
                <a16:creationId xmlns:a16="http://schemas.microsoft.com/office/drawing/2014/main" id="{F547D154-4707-10B5-D8F5-17477BA742A7}"/>
              </a:ext>
            </a:extLst>
          </p:cNvPr>
          <p:cNvPicPr>
            <a:picLocks noChangeAspect="1"/>
          </p:cNvPicPr>
          <p:nvPr/>
        </p:nvPicPr>
        <p:blipFill>
          <a:blip r:embed="rId4"/>
          <a:stretch>
            <a:fillRect/>
          </a:stretch>
        </p:blipFill>
        <p:spPr>
          <a:xfrm>
            <a:off x="377456" y="1640022"/>
            <a:ext cx="11555920" cy="4429098"/>
          </a:xfrm>
          <a:prstGeom prst="rect">
            <a:avLst/>
          </a:prstGeom>
        </p:spPr>
      </p:pic>
    </p:spTree>
    <p:extLst>
      <p:ext uri="{BB962C8B-B14F-4D97-AF65-F5344CB8AC3E}">
        <p14:creationId xmlns:p14="http://schemas.microsoft.com/office/powerpoint/2010/main" val="1941355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C805-A38B-CF93-5299-5C6EDFEDDA4F}"/>
              </a:ext>
            </a:extLst>
          </p:cNvPr>
          <p:cNvSpPr>
            <a:spLocks noGrp="1"/>
          </p:cNvSpPr>
          <p:nvPr>
            <p:ph type="title"/>
          </p:nvPr>
        </p:nvSpPr>
        <p:spPr/>
        <p:txBody>
          <a:bodyPr/>
          <a:lstStyle/>
          <a:p>
            <a:r>
              <a:rPr lang="en-US" dirty="0"/>
              <a:t>Communication with an (Actual) External System</a:t>
            </a:r>
          </a:p>
        </p:txBody>
      </p:sp>
      <p:sp>
        <p:nvSpPr>
          <p:cNvPr id="4" name="Text Placeholder 3">
            <a:extLst>
              <a:ext uri="{FF2B5EF4-FFF2-40B4-BE49-F238E27FC236}">
                <a16:creationId xmlns:a16="http://schemas.microsoft.com/office/drawing/2014/main" id="{E147EB1B-2043-04C0-5CAE-6F21BF0D7A15}"/>
              </a:ext>
            </a:extLst>
          </p:cNvPr>
          <p:cNvSpPr>
            <a:spLocks noGrp="1"/>
          </p:cNvSpPr>
          <p:nvPr>
            <p:ph type="body" idx="1"/>
          </p:nvPr>
        </p:nvSpPr>
        <p:spPr>
          <a:xfrm>
            <a:off x="838200" y="1500159"/>
            <a:ext cx="10619792" cy="4351339"/>
          </a:xfrm>
        </p:spPr>
        <p:txBody>
          <a:bodyPr/>
          <a:lstStyle/>
          <a:p>
            <a:r>
              <a:rPr lang="en-US" dirty="0"/>
              <a:t>In the previous example, everything was present in the one codebase, including the clock.</a:t>
            </a:r>
          </a:p>
          <a:p>
            <a:r>
              <a:rPr lang="en-US" dirty="0"/>
              <a:t>More common situation is that the user interface components need to communicate with a remote system, not necessarily in the same codebase.</a:t>
            </a:r>
          </a:p>
          <a:p>
            <a:endParaRPr lang="en-US" dirty="0"/>
          </a:p>
        </p:txBody>
      </p:sp>
      <p:sp>
        <p:nvSpPr>
          <p:cNvPr id="3" name="Slide Number Placeholder 2">
            <a:extLst>
              <a:ext uri="{FF2B5EF4-FFF2-40B4-BE49-F238E27FC236}">
                <a16:creationId xmlns:a16="http://schemas.microsoft.com/office/drawing/2014/main" id="{FF1F6ECF-6742-42C8-8481-1BB6FD089D81}"/>
              </a:ext>
            </a:extLst>
          </p:cNvPr>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20</a:t>
            </a:fld>
            <a:endParaRPr lang="en-US"/>
          </a:p>
        </p:txBody>
      </p:sp>
    </p:spTree>
    <p:extLst>
      <p:ext uri="{BB962C8B-B14F-4D97-AF65-F5344CB8AC3E}">
        <p14:creationId xmlns:p14="http://schemas.microsoft.com/office/powerpoint/2010/main" val="33799992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13EF29-55BA-68FB-007B-53F0516E6CDF}"/>
              </a:ext>
            </a:extLst>
          </p:cNvPr>
          <p:cNvSpPr>
            <a:spLocks noGrp="1"/>
          </p:cNvSpPr>
          <p:nvPr>
            <p:ph type="title"/>
          </p:nvPr>
        </p:nvSpPr>
        <p:spPr/>
        <p:txBody>
          <a:bodyPr/>
          <a:lstStyle/>
          <a:p>
            <a:r>
              <a:rPr lang="en-US" dirty="0" err="1"/>
              <a:t>useEffect</a:t>
            </a:r>
            <a:r>
              <a:rPr lang="en-US" dirty="0"/>
              <a:t> and </a:t>
            </a:r>
            <a:r>
              <a:rPr lang="en-US" dirty="0" err="1"/>
              <a:t>and</a:t>
            </a:r>
            <a:r>
              <a:rPr lang="en-US" dirty="0"/>
              <a:t> fetch working together</a:t>
            </a:r>
          </a:p>
        </p:txBody>
      </p:sp>
      <p:sp>
        <p:nvSpPr>
          <p:cNvPr id="4" name="Slide Number Placeholder 3">
            <a:extLst>
              <a:ext uri="{FF2B5EF4-FFF2-40B4-BE49-F238E27FC236}">
                <a16:creationId xmlns:a16="http://schemas.microsoft.com/office/drawing/2014/main" id="{5A193A15-23C9-ED38-93A4-8B89643619B8}"/>
              </a:ext>
            </a:extLst>
          </p:cNvPr>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21</a:t>
            </a:fld>
            <a:endParaRPr lang="en-US"/>
          </a:p>
        </p:txBody>
      </p:sp>
      <p:sp>
        <p:nvSpPr>
          <p:cNvPr id="7" name="TextBox 6">
            <a:extLst>
              <a:ext uri="{FF2B5EF4-FFF2-40B4-BE49-F238E27FC236}">
                <a16:creationId xmlns:a16="http://schemas.microsoft.com/office/drawing/2014/main" id="{47521E0D-5EC0-AC3B-DCCE-4D328675A86C}"/>
              </a:ext>
            </a:extLst>
          </p:cNvPr>
          <p:cNvSpPr txBox="1"/>
          <p:nvPr/>
        </p:nvSpPr>
        <p:spPr>
          <a:xfrm>
            <a:off x="1408922" y="1443636"/>
            <a:ext cx="9479795" cy="5416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3B3B3B"/>
                </a:solidFill>
                <a:latin typeface="Consolas" panose="020B0609020204030204" pitchFamily="49" charset="0"/>
              </a:rPr>
              <a:t>  </a:t>
            </a:r>
            <a:r>
              <a:rPr lang="en-US" sz="1600" dirty="0">
                <a:solidFill>
                  <a:srgbClr val="008000"/>
                </a:solidFill>
                <a:latin typeface="Consolas" panose="020B0609020204030204" pitchFamily="49" charset="0"/>
              </a:rPr>
              <a:t>// the value of </a:t>
            </a:r>
            <a:r>
              <a:rPr lang="en-US" sz="1600" dirty="0" err="1">
                <a:solidFill>
                  <a:srgbClr val="008000"/>
                </a:solidFill>
                <a:latin typeface="Consolas" panose="020B0609020204030204" pitchFamily="49" charset="0"/>
              </a:rPr>
              <a:t>globalCount</a:t>
            </a:r>
            <a:r>
              <a:rPr lang="en-US" sz="1600" dirty="0">
                <a:solidFill>
                  <a:srgbClr val="008000"/>
                </a:solidFill>
                <a:latin typeface="Consolas" panose="020B0609020204030204" pitchFamily="49" charset="0"/>
              </a:rPr>
              <a:t> will be passed to the children</a:t>
            </a:r>
          </a:p>
          <a:p>
            <a:r>
              <a:rPr lang="en-US" sz="1600" b="0" dirty="0">
                <a:solidFill>
                  <a:srgbClr val="0000FF"/>
                </a:solidFill>
                <a:effectLst/>
                <a:latin typeface="Consolas" panose="020B0609020204030204" pitchFamily="49" charset="0"/>
              </a:rPr>
              <a:t>  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globalCount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setGlobalCount</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p>
          <a:p>
            <a:pPr>
              <a:buNone/>
            </a:pPr>
            <a:r>
              <a:rPr lang="en-US" sz="1600" b="0" dirty="0">
                <a:solidFill>
                  <a:srgbClr val="0000FF"/>
                </a:solidFill>
                <a:effectLst/>
                <a:latin typeface="Consolas" panose="020B0609020204030204" pitchFamily="49" charset="0"/>
              </a:rPr>
              <a:t>  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sumLocalCounts</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setSumLocalCounts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setLocalCountA</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setLocalCountB</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when either local count changes, </a:t>
            </a:r>
            <a:r>
              <a:rPr lang="en-US" sz="1600" b="0" dirty="0" err="1">
                <a:solidFill>
                  <a:srgbClr val="008000"/>
                </a:solidFill>
                <a:effectLst/>
                <a:latin typeface="Consolas" panose="020B0609020204030204" pitchFamily="49" charset="0"/>
              </a:rPr>
              <a:t>recalulate</a:t>
            </a:r>
            <a:r>
              <a:rPr lang="en-US" sz="1600" b="0" dirty="0">
                <a:solidFill>
                  <a:srgbClr val="008000"/>
                </a:solidFill>
                <a:effectLst/>
                <a:latin typeface="Consolas" panose="020B0609020204030204" pitchFamily="49" charset="0"/>
              </a:rPr>
              <a:t> the sum</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useEffect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recalculateGlobalCount</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 [</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a:t>
            </a: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recalculateGlobalCount</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"recalculating"</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fetch</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`/sum/</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localCountA</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localCountB</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setGlobalCount</a:t>
            </a:r>
            <a:r>
              <a:rPr lang="en-US" sz="1600" b="0" dirty="0">
                <a:solidFill>
                  <a:srgbClr val="3B3B3B"/>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sum</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setSumLocalCounts</a:t>
            </a:r>
            <a:r>
              <a:rPr lang="en-US" sz="1600" b="0" dirty="0">
                <a:solidFill>
                  <a:srgbClr val="3B3B3B"/>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p>
        </p:txBody>
      </p:sp>
    </p:spTree>
    <p:extLst>
      <p:ext uri="{BB962C8B-B14F-4D97-AF65-F5344CB8AC3E}">
        <p14:creationId xmlns:p14="http://schemas.microsoft.com/office/powerpoint/2010/main" val="18166495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29</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33C3-304B-8181-4F96-7FE7027789EF}"/>
              </a:ext>
            </a:extLst>
          </p:cNvPr>
          <p:cNvSpPr>
            <a:spLocks noGrp="1"/>
          </p:cNvSpPr>
          <p:nvPr>
            <p:ph type="title"/>
          </p:nvPr>
        </p:nvSpPr>
        <p:spPr/>
        <p:txBody>
          <a:bodyPr/>
          <a:lstStyle/>
          <a:p>
            <a:r>
              <a:rPr lang="en-US" dirty="0"/>
              <a:t>Putting it All Together</a:t>
            </a:r>
          </a:p>
        </p:txBody>
      </p:sp>
      <p:sp>
        <p:nvSpPr>
          <p:cNvPr id="3" name="Text Placeholder 2">
            <a:extLst>
              <a:ext uri="{FF2B5EF4-FFF2-40B4-BE49-F238E27FC236}">
                <a16:creationId xmlns:a16="http://schemas.microsoft.com/office/drawing/2014/main" id="{442B8ED8-6A3D-2B64-2C9A-18684459F52B}"/>
              </a:ext>
            </a:extLst>
          </p:cNvPr>
          <p:cNvSpPr>
            <a:spLocks noGrp="1"/>
          </p:cNvSpPr>
          <p:nvPr>
            <p:ph type="body" idx="1"/>
          </p:nvPr>
        </p:nvSpPr>
        <p:spPr/>
        <p:txBody>
          <a:bodyPr/>
          <a:lstStyle/>
          <a:p>
            <a:r>
              <a:rPr lang="en-US" dirty="0"/>
              <a:t>In the previous examples, we learned </a:t>
            </a:r>
          </a:p>
          <a:p>
            <a:pPr lvl="1"/>
            <a:r>
              <a:rPr lang="en-US" dirty="0"/>
              <a:t>how to introduce side effects</a:t>
            </a:r>
          </a:p>
          <a:p>
            <a:pPr lvl="1"/>
            <a:r>
              <a:rPr lang="en-US" dirty="0"/>
              <a:t>how to create our own hooks</a:t>
            </a:r>
          </a:p>
          <a:p>
            <a:r>
              <a:rPr lang="en-US" dirty="0"/>
              <a:t>We can use these concepts to make React components interact with a remote system (e.g., REST services).</a:t>
            </a:r>
          </a:p>
          <a:p>
            <a:pPr lvl="1"/>
            <a:endParaRPr lang="en-US" dirty="0"/>
          </a:p>
        </p:txBody>
      </p:sp>
      <p:sp>
        <p:nvSpPr>
          <p:cNvPr id="4" name="Slide Number Placeholder 3">
            <a:extLst>
              <a:ext uri="{FF2B5EF4-FFF2-40B4-BE49-F238E27FC236}">
                <a16:creationId xmlns:a16="http://schemas.microsoft.com/office/drawing/2014/main" id="{4C6741AA-BCEF-BF1E-063C-531254F53277}"/>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368939090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F97D-5A77-7350-5033-2D79F18BB638}"/>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4BEB18AE-E67A-A045-3834-BE21CA44FCE5}"/>
              </a:ext>
            </a:extLst>
          </p:cNvPr>
          <p:cNvSpPr>
            <a:spLocks noGrp="1"/>
          </p:cNvSpPr>
          <p:nvPr>
            <p:ph type="body" idx="1"/>
          </p:nvPr>
        </p:nvSpPr>
        <p:spPr>
          <a:xfrm>
            <a:off x="838200" y="1500159"/>
            <a:ext cx="10097278" cy="4351339"/>
          </a:xfrm>
        </p:spPr>
        <p:txBody>
          <a:bodyPr>
            <a:noAutofit/>
          </a:bodyPr>
          <a:lstStyle/>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Custom hook for managing the answer page's state, navigation, and real-time updates.</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useAnswerPage</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 </a:t>
            </a:r>
            <a:r>
              <a:rPr lang="en-US" sz="2000" b="0" dirty="0">
                <a:solidFill>
                  <a:srgbClr val="569CD6"/>
                </a:solidFill>
                <a:effectLst/>
                <a:latin typeface="Consolas" panose="020B0609020204030204" pitchFamily="49" charset="0"/>
                <a:cs typeface="Consolas" panose="020B0609020204030204" pitchFamily="49" charset="0"/>
              </a:rPr>
              <a:t>=&gt;</a:t>
            </a:r>
            <a:r>
              <a:rPr lang="en-US" sz="2000" b="0" dirty="0">
                <a:solidFill>
                  <a:srgbClr val="CCCCCC"/>
                </a:solidFill>
                <a:effectLst/>
                <a:latin typeface="Consolas" panose="020B0609020204030204" pitchFamily="49" charset="0"/>
                <a:cs typeface="Consolas" panose="020B0609020204030204" pitchFamily="49" charset="0"/>
              </a:rPr>
              <a:t> {</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 </a:t>
            </a:r>
            <a:r>
              <a:rPr lang="en-US" sz="2000" b="0" dirty="0" err="1">
                <a:solidFill>
                  <a:srgbClr val="4FC1FF"/>
                </a:solidFill>
                <a:effectLst/>
                <a:latin typeface="Consolas" panose="020B0609020204030204" pitchFamily="49" charset="0"/>
                <a:cs typeface="Consolas" panose="020B0609020204030204" pitchFamily="49" charset="0"/>
              </a:rPr>
              <a:t>qid</a:t>
            </a:r>
            <a:r>
              <a:rPr lang="en-US" sz="2000" b="0" dirty="0">
                <a:solidFill>
                  <a:srgbClr val="CCCCCC"/>
                </a:solidFill>
                <a:effectLst/>
                <a:latin typeface="Consolas" panose="020B0609020204030204" pitchFamily="49" charset="0"/>
                <a:cs typeface="Consolas" panose="020B0609020204030204" pitchFamily="49" charset="0"/>
              </a:rPr>
              <a:t> }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useParams</a:t>
            </a:r>
            <a:r>
              <a:rPr lang="en-US" sz="2000" b="0" dirty="0">
                <a:solidFill>
                  <a:srgbClr val="CCCCCC"/>
                </a:solidFill>
                <a:effectLst/>
                <a:latin typeface="Consolas" panose="020B0609020204030204" pitchFamily="49" charset="0"/>
                <a:cs typeface="Consolas" panose="020B0609020204030204" pitchFamily="49" charset="0"/>
              </a:rPr>
              <a:t>();</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CDCAA"/>
                </a:solidFill>
                <a:effectLst/>
                <a:latin typeface="Consolas" panose="020B0609020204030204" pitchFamily="49" charset="0"/>
                <a:cs typeface="Consolas" panose="020B0609020204030204" pitchFamily="49" charset="0"/>
              </a:rPr>
              <a:t>navigate</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useNavigate</a:t>
            </a:r>
            <a:r>
              <a:rPr lang="en-US" sz="2000" b="0" dirty="0">
                <a:solidFill>
                  <a:srgbClr val="CCCCCC"/>
                </a:solidFill>
                <a:effectLst/>
                <a:latin typeface="Consolas" panose="020B0609020204030204" pitchFamily="49" charset="0"/>
                <a:cs typeface="Consolas" panose="020B0609020204030204" pitchFamily="49" charset="0"/>
              </a:rPr>
              <a:t>();</a:t>
            </a:r>
          </a:p>
          <a:p>
            <a:pPr>
              <a:lnSpc>
                <a:spcPts val="1350"/>
              </a:lnSpc>
              <a:buNone/>
            </a:pPr>
            <a:br>
              <a:rPr lang="en-US" sz="2000" b="0" dirty="0">
                <a:solidFill>
                  <a:srgbClr val="CCCCCC"/>
                </a:solidFill>
                <a:effectLst/>
                <a:latin typeface="Consolas" panose="020B0609020204030204" pitchFamily="49" charset="0"/>
                <a:cs typeface="Consolas" panose="020B0609020204030204" pitchFamily="49" charset="0"/>
              </a:rPr>
            </a:br>
            <a:endParaRPr lang="en-US" sz="20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 </a:t>
            </a:r>
            <a:r>
              <a:rPr lang="en-US" sz="2000" b="0" dirty="0">
                <a:solidFill>
                  <a:srgbClr val="4FC1FF"/>
                </a:solidFill>
                <a:effectLst/>
                <a:latin typeface="Consolas" panose="020B0609020204030204" pitchFamily="49" charset="0"/>
                <a:cs typeface="Consolas" panose="020B0609020204030204" pitchFamily="49" charset="0"/>
              </a:rPr>
              <a:t>user</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FC1FF"/>
                </a:solidFill>
                <a:effectLst/>
                <a:latin typeface="Consolas" panose="020B0609020204030204" pitchFamily="49" charset="0"/>
                <a:cs typeface="Consolas" panose="020B0609020204030204" pitchFamily="49" charset="0"/>
              </a:rPr>
              <a:t>socket</a:t>
            </a:r>
            <a:r>
              <a:rPr lang="en-US" sz="2000" b="0" dirty="0">
                <a:solidFill>
                  <a:srgbClr val="CCCCCC"/>
                </a:solidFill>
                <a:effectLst/>
                <a:latin typeface="Consolas" panose="020B0609020204030204" pitchFamily="49" charset="0"/>
                <a:cs typeface="Consolas" panose="020B0609020204030204" pitchFamily="49" charset="0"/>
              </a:rPr>
              <a:t> }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useUserContext</a:t>
            </a:r>
            <a:r>
              <a:rPr lang="en-US" sz="2000" b="0" dirty="0">
                <a:solidFill>
                  <a:srgbClr val="CCCCCC"/>
                </a:solidFill>
                <a:effectLst/>
                <a:latin typeface="Consolas" panose="020B0609020204030204" pitchFamily="49" charset="0"/>
                <a:cs typeface="Consolas" panose="020B0609020204030204" pitchFamily="49" charset="0"/>
              </a:rPr>
              <a:t>();</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4FC1FF"/>
                </a:solidFill>
                <a:effectLst/>
                <a:latin typeface="Consolas" panose="020B0609020204030204" pitchFamily="49" charset="0"/>
                <a:cs typeface="Consolas" panose="020B0609020204030204" pitchFamily="49" charset="0"/>
              </a:rPr>
              <a:t>questionID</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setQuestionID</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useState</a:t>
            </a:r>
            <a:r>
              <a:rPr lang="en-US" sz="2000" b="0" dirty="0">
                <a:solidFill>
                  <a:srgbClr val="CCCCCC"/>
                </a:solidFill>
                <a:effectLst/>
                <a:latin typeface="Consolas" panose="020B0609020204030204" pitchFamily="49" charset="0"/>
                <a:cs typeface="Consolas" panose="020B0609020204030204" pitchFamily="49" charset="0"/>
              </a:rPr>
              <a:t>&lt;</a:t>
            </a:r>
            <a:r>
              <a:rPr lang="en-US" sz="2000" b="0" dirty="0">
                <a:solidFill>
                  <a:srgbClr val="4EC9B0"/>
                </a:solidFill>
                <a:effectLst/>
                <a:latin typeface="Consolas" panose="020B0609020204030204" pitchFamily="49" charset="0"/>
                <a:cs typeface="Consolas" panose="020B0609020204030204" pitchFamily="49" charset="0"/>
              </a:rPr>
              <a:t>string</a:t>
            </a:r>
            <a:r>
              <a:rPr lang="en-US" sz="2000" b="0" dirty="0">
                <a:solidFill>
                  <a:srgbClr val="CCCCCC"/>
                </a:solidFill>
                <a:effectLst/>
                <a:latin typeface="Consolas" panose="020B0609020204030204" pitchFamily="49" charset="0"/>
                <a:cs typeface="Consolas" panose="020B0609020204030204" pitchFamily="49" charset="0"/>
              </a:rPr>
              <a:t>&gt;(</a:t>
            </a:r>
            <a:r>
              <a:rPr lang="en-US" sz="2000" b="0" dirty="0" err="1">
                <a:solidFill>
                  <a:srgbClr val="4FC1FF"/>
                </a:solidFill>
                <a:effectLst/>
                <a:latin typeface="Consolas" panose="020B0609020204030204" pitchFamily="49" charset="0"/>
                <a:cs typeface="Consolas" panose="020B0609020204030204" pitchFamily="49" charset="0"/>
              </a:rPr>
              <a:t>qid</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CE9178"/>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FC1FF"/>
                </a:solidFill>
                <a:effectLst/>
                <a:latin typeface="Consolas" panose="020B0609020204030204" pitchFamily="49" charset="0"/>
                <a:cs typeface="Consolas" panose="020B0609020204030204" pitchFamily="49" charset="0"/>
              </a:rPr>
              <a:t>question</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setQuestion</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err="1">
                <a:solidFill>
                  <a:srgbClr val="DCDCAA"/>
                </a:solidFill>
                <a:effectLst/>
                <a:latin typeface="Consolas" panose="020B0609020204030204" pitchFamily="49" charset="0"/>
                <a:cs typeface="Consolas" panose="020B0609020204030204" pitchFamily="49" charset="0"/>
              </a:rPr>
              <a:t>useState</a:t>
            </a:r>
            <a:r>
              <a:rPr lang="en-US" sz="2000" b="0" dirty="0">
                <a:solidFill>
                  <a:srgbClr val="CCCCCC"/>
                </a:solidFill>
                <a:effectLst/>
                <a:latin typeface="Consolas" panose="020B0609020204030204" pitchFamily="49" charset="0"/>
                <a:cs typeface="Consolas" panose="020B0609020204030204" pitchFamily="49" charset="0"/>
              </a:rPr>
              <a:t>&lt;</a:t>
            </a:r>
            <a:r>
              <a:rPr lang="en-US" sz="2000" b="0" dirty="0" err="1">
                <a:solidFill>
                  <a:srgbClr val="4EC9B0"/>
                </a:solidFill>
                <a:effectLst/>
                <a:latin typeface="Consolas" panose="020B0609020204030204" pitchFamily="49" charset="0"/>
                <a:cs typeface="Consolas" panose="020B0609020204030204" pitchFamily="49" charset="0"/>
              </a:rPr>
              <a:t>PopulatedDatabaseQuestion</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D4D4D4"/>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EC9B0"/>
                </a:solidFill>
                <a:effectLst/>
                <a:latin typeface="Consolas" panose="020B0609020204030204" pitchFamily="49" charset="0"/>
                <a:cs typeface="Consolas" panose="020B0609020204030204" pitchFamily="49" charset="0"/>
              </a:rPr>
              <a:t>null</a:t>
            </a:r>
            <a:r>
              <a:rPr lang="en-US" sz="2000" b="0" dirty="0">
                <a:solidFill>
                  <a:srgbClr val="CCCCCC"/>
                </a:solidFill>
                <a:effectLst/>
                <a:latin typeface="Consolas" panose="020B0609020204030204" pitchFamily="49" charset="0"/>
                <a:cs typeface="Consolas" panose="020B0609020204030204" pitchFamily="49" charset="0"/>
              </a:rPr>
              <a:t>&gt;(</a:t>
            </a:r>
            <a:r>
              <a:rPr lang="en-US" sz="2000" b="0" dirty="0">
                <a:solidFill>
                  <a:srgbClr val="569CD6"/>
                </a:solidFill>
                <a:effectLst/>
                <a:latin typeface="Consolas" panose="020B0609020204030204" pitchFamily="49" charset="0"/>
                <a:cs typeface="Consolas" panose="020B0609020204030204" pitchFamily="49" charset="0"/>
              </a:rPr>
              <a:t>null</a:t>
            </a:r>
            <a:r>
              <a:rPr lang="en-US" sz="2000" b="0" dirty="0">
                <a:solidFill>
                  <a:srgbClr val="CCCCCC"/>
                </a:solidFill>
                <a:effectLst/>
                <a:latin typeface="Consolas" panose="020B0609020204030204" pitchFamily="49" charset="0"/>
                <a:cs typeface="Consolas" panose="020B0609020204030204" pitchFamily="49" charset="0"/>
              </a:rPr>
              <a:t>);</a:t>
            </a:r>
            <a:br>
              <a:rPr lang="en-US" sz="2000" b="0" dirty="0">
                <a:solidFill>
                  <a:srgbClr val="CCCCCC"/>
                </a:solidFill>
                <a:effectLst/>
                <a:latin typeface="Consolas" panose="020B0609020204030204" pitchFamily="49" charset="0"/>
                <a:cs typeface="Consolas" panose="020B0609020204030204" pitchFamily="49" charset="0"/>
              </a:rPr>
            </a:br>
            <a:r>
              <a:rPr lang="en-US" sz="2000" b="1" dirty="0">
                <a:solidFill>
                  <a:srgbClr val="FF0000"/>
                </a:solidFill>
                <a:effectLst/>
                <a:latin typeface="Consolas" panose="020B0609020204030204" pitchFamily="49" charset="0"/>
                <a:cs typeface="Consolas" panose="020B0609020204030204" pitchFamily="49" charset="0"/>
              </a:rPr>
              <a:t>. . . </a:t>
            </a:r>
          </a:p>
          <a:p>
            <a:pPr marL="0" indent="0">
              <a:buNone/>
            </a:pPr>
            <a:endParaRPr lang="en-US" sz="800" dirty="0"/>
          </a:p>
        </p:txBody>
      </p:sp>
      <p:sp>
        <p:nvSpPr>
          <p:cNvPr id="4" name="Slide Number Placeholder 3">
            <a:extLst>
              <a:ext uri="{FF2B5EF4-FFF2-40B4-BE49-F238E27FC236}">
                <a16:creationId xmlns:a16="http://schemas.microsoft.com/office/drawing/2014/main" id="{54FF7F5F-4AAA-8194-39B2-33A8F1B537C1}"/>
              </a:ext>
            </a:extLst>
          </p:cNvPr>
          <p:cNvSpPr>
            <a:spLocks noGrp="1"/>
          </p:cNvSpPr>
          <p:nvPr>
            <p:ph type="sldNum" sz="quarter" idx="2"/>
          </p:nvPr>
        </p:nvSpPr>
        <p:spPr/>
        <p:txBody>
          <a:bodyPr/>
          <a:lstStyle/>
          <a:p>
            <a:fld id="{86CB4B4D-7CA3-9044-876B-883B54F8677D}" type="slidenum">
              <a:rPr lang="en-US" smtClean="0"/>
              <a:t>34</a:t>
            </a:fld>
            <a:endParaRPr lang="en-US"/>
          </a:p>
        </p:txBody>
      </p:sp>
      <p:sp>
        <p:nvSpPr>
          <p:cNvPr id="5" name="Rectangle: Rounded Corners 4">
            <a:extLst>
              <a:ext uri="{FF2B5EF4-FFF2-40B4-BE49-F238E27FC236}">
                <a16:creationId xmlns:a16="http://schemas.microsoft.com/office/drawing/2014/main" id="{27AB3F9F-D790-3FB2-1170-86DB7FCAFA62}"/>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client/</a:t>
            </a:r>
            <a:r>
              <a:rPr lang="en-US" sz="2400" dirty="0" err="1">
                <a:solidFill>
                  <a:schemeClr val="tx1"/>
                </a:solidFill>
              </a:rPr>
              <a:t>src</a:t>
            </a:r>
            <a:r>
              <a:rPr lang="en-US" sz="2400" dirty="0">
                <a:solidFill>
                  <a:schemeClr val="tx1"/>
                </a:solidFill>
              </a:rPr>
              <a:t>/hooks/</a:t>
            </a:r>
            <a:r>
              <a:rPr lang="en-US" sz="2400" dirty="0" err="1">
                <a:solidFill>
                  <a:schemeClr val="tx1"/>
                </a:solidFill>
              </a:rPr>
              <a:t>useAnswerPage.ts</a:t>
            </a:r>
            <a:r>
              <a:rPr lang="en-US" sz="2400" dirty="0">
                <a:solidFill>
                  <a:schemeClr val="tx1"/>
                </a:solidFill>
              </a:rPr>
              <a:t> in ip2 codebase</a:t>
            </a:r>
          </a:p>
        </p:txBody>
      </p:sp>
    </p:spTree>
    <p:extLst>
      <p:ext uri="{BB962C8B-B14F-4D97-AF65-F5344CB8AC3E}">
        <p14:creationId xmlns:p14="http://schemas.microsoft.com/office/powerpoint/2010/main" val="25016851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D3C5-E3DC-24A7-B8B0-25B27EC09B95}"/>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68579277-62E7-DC3E-3482-E73797936A6E}"/>
              </a:ext>
            </a:extLst>
          </p:cNvPr>
          <p:cNvSpPr>
            <a:spLocks noGrp="1"/>
          </p:cNvSpPr>
          <p:nvPr>
            <p:ph type="body" idx="1"/>
          </p:nvPr>
        </p:nvSpPr>
        <p:spPr>
          <a:xfrm>
            <a:off x="838199" y="1500159"/>
            <a:ext cx="10515600" cy="4750739"/>
          </a:xfrm>
        </p:spPr>
        <p:txBody>
          <a:bodyPr>
            <a:noAutofit/>
          </a:bodyPr>
          <a:lstStyle/>
          <a:p>
            <a:pPr>
              <a:lnSpc>
                <a:spcPts val="1350"/>
              </a:lnSpc>
              <a:buNone/>
            </a:pPr>
            <a:r>
              <a:rPr lang="en-US" sz="2000" b="0" dirty="0" err="1">
                <a:solidFill>
                  <a:srgbClr val="DCDCAA"/>
                </a:solidFill>
                <a:effectLst/>
                <a:latin typeface="Menlo" panose="020B0609030804020204" pitchFamily="49" charset="0"/>
              </a:rPr>
              <a:t>useEffect</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6A9955"/>
                </a:solidFill>
                <a:effectLst/>
                <a:latin typeface="Menlo" panose="020B0609030804020204" pitchFamily="49" charset="0"/>
              </a:rPr>
              <a:t>/**</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6A9955"/>
                </a:solidFill>
                <a:effectLst/>
                <a:latin typeface="Menlo" panose="020B0609030804020204" pitchFamily="49" charset="0"/>
              </a:rPr>
              <a:t>* Function to fetch the question data based on the question ID.</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6A9955"/>
                </a:solidFill>
                <a:effectLst/>
                <a:latin typeface="Menlo" panose="020B0609030804020204" pitchFamily="49" charset="0"/>
              </a:rPr>
              <a:t>*/</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569CD6"/>
                </a:solidFill>
                <a:effectLst/>
                <a:latin typeface="Menlo" panose="020B0609030804020204" pitchFamily="49" charset="0"/>
              </a:rPr>
              <a:t>const</a:t>
            </a:r>
            <a:r>
              <a:rPr lang="en-US" sz="2000" b="0" dirty="0">
                <a:solidFill>
                  <a:srgbClr val="CCCCCC"/>
                </a:solidFill>
                <a:effectLst/>
                <a:latin typeface="Menlo" panose="020B0609030804020204" pitchFamily="49" charset="0"/>
              </a:rPr>
              <a:t> </a:t>
            </a:r>
            <a:r>
              <a:rPr lang="en-US" sz="2000" b="0" dirty="0" err="1">
                <a:solidFill>
                  <a:srgbClr val="DCDCAA"/>
                </a:solidFill>
                <a:effectLst/>
                <a:latin typeface="Menlo" panose="020B0609030804020204" pitchFamily="49" charset="0"/>
              </a:rPr>
              <a:t>fetchData</a:t>
            </a:r>
            <a:r>
              <a:rPr lang="en-US" sz="2000" b="0" dirty="0">
                <a:solidFill>
                  <a:srgbClr val="CCCCCC"/>
                </a:solidFill>
                <a:effectLst/>
                <a:latin typeface="Menlo" panose="020B0609030804020204" pitchFamily="49" charset="0"/>
              </a:rPr>
              <a:t> </a:t>
            </a:r>
            <a:r>
              <a:rPr lang="en-US" sz="2000" b="0" dirty="0">
                <a:solidFill>
                  <a:srgbClr val="D4D4D4"/>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async</a:t>
            </a:r>
            <a:r>
              <a:rPr lang="en-US" sz="2000" b="0" dirty="0">
                <a:solidFill>
                  <a:srgbClr val="CCCCCC"/>
                </a:solidFill>
                <a:effectLst/>
                <a:latin typeface="Menlo" panose="020B0609030804020204" pitchFamily="49" charset="0"/>
              </a:rPr>
              <a:t> () </a:t>
            </a:r>
            <a:r>
              <a:rPr lang="en-US" sz="2000" b="0" dirty="0">
                <a:solidFill>
                  <a:srgbClr val="569CD6"/>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C586C0"/>
                </a:solidFill>
                <a:effectLst/>
                <a:latin typeface="Menlo" panose="020B0609030804020204" pitchFamily="49" charset="0"/>
              </a:rPr>
              <a:t>	try</a:t>
            </a: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569CD6"/>
                </a:solidFill>
                <a:effectLst/>
                <a:latin typeface="Menlo" panose="020B0609030804020204" pitchFamily="49" charset="0"/>
              </a:rPr>
              <a:t>		const</a:t>
            </a:r>
            <a:r>
              <a:rPr lang="en-US" sz="2000" b="0" dirty="0">
                <a:solidFill>
                  <a:srgbClr val="CCCCCC"/>
                </a:solidFill>
                <a:effectLst/>
                <a:latin typeface="Menlo" panose="020B0609030804020204" pitchFamily="49" charset="0"/>
              </a:rPr>
              <a:t> </a:t>
            </a:r>
            <a:r>
              <a:rPr lang="en-US" sz="2000" b="0" dirty="0">
                <a:solidFill>
                  <a:srgbClr val="4FC1FF"/>
                </a:solidFill>
                <a:effectLst/>
                <a:latin typeface="Menlo" panose="020B0609030804020204" pitchFamily="49" charset="0"/>
              </a:rPr>
              <a:t>res</a:t>
            </a:r>
            <a:r>
              <a:rPr lang="en-US" sz="2000" b="0" dirty="0">
                <a:solidFill>
                  <a:srgbClr val="CCCCCC"/>
                </a:solidFill>
                <a:effectLst/>
                <a:latin typeface="Menlo" panose="020B0609030804020204" pitchFamily="49" charset="0"/>
              </a:rPr>
              <a:t> </a:t>
            </a:r>
            <a:r>
              <a:rPr lang="en-US" sz="2000" b="0" dirty="0">
                <a:solidFill>
                  <a:srgbClr val="D4D4D4"/>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C586C0"/>
                </a:solidFill>
                <a:effectLst/>
                <a:latin typeface="Menlo" panose="020B0609030804020204" pitchFamily="49" charset="0"/>
              </a:rPr>
              <a:t>await</a:t>
            </a:r>
            <a:r>
              <a:rPr lang="en-US" sz="2000" b="0" dirty="0">
                <a:solidFill>
                  <a:srgbClr val="CCCCCC"/>
                </a:solidFill>
                <a:effectLst/>
                <a:latin typeface="Menlo" panose="020B0609030804020204" pitchFamily="49" charset="0"/>
              </a:rPr>
              <a:t> </a:t>
            </a:r>
            <a:r>
              <a:rPr lang="en-US" sz="2000" b="0" dirty="0" err="1">
                <a:solidFill>
                  <a:srgbClr val="DCDCAA"/>
                </a:solidFill>
                <a:effectLst/>
                <a:latin typeface="Menlo" panose="020B0609030804020204" pitchFamily="49" charset="0"/>
              </a:rPr>
              <a:t>getQuestionById</a:t>
            </a:r>
            <a:r>
              <a:rPr lang="en-US" sz="2000" b="0" dirty="0">
                <a:solidFill>
                  <a:srgbClr val="CCCCCC"/>
                </a:solidFill>
                <a:effectLst/>
                <a:latin typeface="Menlo" panose="020B0609030804020204" pitchFamily="49" charset="0"/>
              </a:rPr>
              <a:t>(</a:t>
            </a:r>
            <a:r>
              <a:rPr lang="en-US" sz="2000" b="0" dirty="0" err="1">
                <a:solidFill>
                  <a:srgbClr val="4FC1FF"/>
                </a:solidFill>
                <a:effectLst/>
                <a:latin typeface="Menlo" panose="020B0609030804020204" pitchFamily="49" charset="0"/>
              </a:rPr>
              <a:t>questionID</a:t>
            </a:r>
            <a:r>
              <a:rPr lang="en-US" sz="2000" b="0" dirty="0">
                <a:solidFill>
                  <a:srgbClr val="CCCCCC"/>
                </a:solidFill>
                <a:effectLst/>
                <a:latin typeface="Menlo" panose="020B0609030804020204" pitchFamily="49" charset="0"/>
              </a:rPr>
              <a:t>, </a:t>
            </a:r>
            <a:r>
              <a:rPr lang="en-US" sz="2000" b="0" dirty="0" err="1">
                <a:solidFill>
                  <a:srgbClr val="4FC1FF"/>
                </a:solidFill>
                <a:effectLst/>
                <a:latin typeface="Menlo" panose="020B0609030804020204" pitchFamily="49" charset="0"/>
              </a:rPr>
              <a:t>user</a:t>
            </a:r>
            <a:r>
              <a:rPr lang="en-US" sz="2000" b="0" dirty="0" err="1">
                <a:solidFill>
                  <a:srgbClr val="CCCCCC"/>
                </a:solidFill>
                <a:effectLst/>
                <a:latin typeface="Menlo" panose="020B0609030804020204" pitchFamily="49" charset="0"/>
              </a:rPr>
              <a:t>.</a:t>
            </a:r>
            <a:r>
              <a:rPr lang="en-US" sz="2000" b="0" dirty="0" err="1">
                <a:solidFill>
                  <a:srgbClr val="9CDCFE"/>
                </a:solidFill>
                <a:effectLst/>
                <a:latin typeface="Menlo" panose="020B0609030804020204" pitchFamily="49" charset="0"/>
              </a:rPr>
              <a:t>username</a:t>
            </a:r>
            <a:r>
              <a:rPr lang="en-US" sz="2000" b="0" dirty="0">
                <a:solidFill>
                  <a:srgbClr val="CCCCCC"/>
                </a:solidFill>
                <a:effectLst/>
                <a:latin typeface="Menlo" panose="020B0609030804020204" pitchFamily="49" charset="0"/>
              </a:rPr>
              <a:t>);</a:t>
            </a:r>
          </a:p>
          <a:p>
            <a:pPr>
              <a:lnSpc>
                <a:spcPts val="1350"/>
              </a:lnSpc>
              <a:buNone/>
            </a:pPr>
            <a:r>
              <a:rPr lang="en-US" sz="2000" b="0" dirty="0">
                <a:solidFill>
                  <a:srgbClr val="DCDCAA"/>
                </a:solidFill>
                <a:effectLst/>
                <a:latin typeface="Menlo" panose="020B0609030804020204" pitchFamily="49" charset="0"/>
              </a:rPr>
              <a:t>		</a:t>
            </a:r>
            <a:r>
              <a:rPr lang="en-US" sz="2000" b="0" dirty="0" err="1">
                <a:solidFill>
                  <a:srgbClr val="DCDCAA"/>
                </a:solidFill>
                <a:effectLst/>
                <a:latin typeface="Menlo" panose="020B0609030804020204" pitchFamily="49" charset="0"/>
              </a:rPr>
              <a:t>setQuestion</a:t>
            </a:r>
            <a:r>
              <a:rPr lang="en-US" sz="2000" b="0" dirty="0">
                <a:solidFill>
                  <a:srgbClr val="CCCCCC"/>
                </a:solidFill>
                <a:effectLst/>
                <a:latin typeface="Menlo" panose="020B0609030804020204" pitchFamily="49" charset="0"/>
              </a:rPr>
              <a:t>(</a:t>
            </a:r>
            <a:r>
              <a:rPr lang="en-US" sz="2000" b="0" dirty="0">
                <a:solidFill>
                  <a:srgbClr val="4FC1FF"/>
                </a:solidFill>
                <a:effectLst/>
                <a:latin typeface="Menlo" panose="020B0609030804020204" pitchFamily="49" charset="0"/>
              </a:rPr>
              <a:t>res</a:t>
            </a:r>
            <a:r>
              <a:rPr lang="en-US" sz="2000" b="0" dirty="0">
                <a:solidFill>
                  <a:srgbClr val="CCCCCC"/>
                </a:solidFill>
                <a:effectLst/>
                <a:latin typeface="Menlo" panose="020B0609030804020204" pitchFamily="49" charset="0"/>
              </a:rPr>
              <a:t> </a:t>
            </a:r>
            <a:r>
              <a:rPr lang="en-US" sz="2000" b="0" dirty="0">
                <a:solidFill>
                  <a:srgbClr val="D4D4D4"/>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null</a:t>
            </a:r>
            <a:r>
              <a:rPr lang="en-US" sz="2000" b="0" dirty="0">
                <a:solidFill>
                  <a:srgbClr val="CCCCCC"/>
                </a:solidFill>
                <a:effectLst/>
                <a:latin typeface="Menlo" panose="020B0609030804020204" pitchFamily="49" charset="0"/>
              </a:rPr>
              <a:t>);</a:t>
            </a:r>
          </a:p>
          <a:p>
            <a:pPr>
              <a:lnSpc>
                <a:spcPts val="1350"/>
              </a:lnSpc>
              <a:buNone/>
            </a:pPr>
            <a:r>
              <a:rPr lang="en-US" sz="2000" b="0" dirty="0">
                <a:solidFill>
                  <a:srgbClr val="CCCCCC"/>
                </a:solidFill>
                <a:effectLst/>
                <a:latin typeface="Menlo" panose="020B0609030804020204" pitchFamily="49" charset="0"/>
              </a:rPr>
              <a:t>	   } </a:t>
            </a:r>
            <a:r>
              <a:rPr lang="en-US" sz="2000" b="0" dirty="0">
                <a:solidFill>
                  <a:srgbClr val="C586C0"/>
                </a:solidFill>
                <a:effectLst/>
                <a:latin typeface="Menlo" panose="020B0609030804020204" pitchFamily="49" charset="0"/>
              </a:rPr>
              <a:t>catch</a:t>
            </a:r>
            <a:r>
              <a:rPr lang="en-US" sz="2000" b="0" dirty="0">
                <a:solidFill>
                  <a:srgbClr val="CCCCCC"/>
                </a:solidFill>
                <a:effectLst/>
                <a:latin typeface="Menlo" panose="020B0609030804020204" pitchFamily="49" charset="0"/>
              </a:rPr>
              <a:t> (</a:t>
            </a:r>
            <a:r>
              <a:rPr lang="en-US" sz="2000" b="0" dirty="0">
                <a:solidFill>
                  <a:srgbClr val="9CDCFE"/>
                </a:solidFill>
                <a:effectLst/>
                <a:latin typeface="Menlo" panose="020B0609030804020204" pitchFamily="49" charset="0"/>
              </a:rPr>
              <a:t>error</a:t>
            </a: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9CDCFE"/>
                </a:solidFill>
                <a:effectLst/>
                <a:latin typeface="Menlo" panose="020B0609030804020204" pitchFamily="49" charset="0"/>
              </a:rPr>
              <a:t>		</a:t>
            </a:r>
            <a:r>
              <a:rPr lang="en-US" sz="2000" b="0" dirty="0" err="1">
                <a:solidFill>
                  <a:srgbClr val="9CDCFE"/>
                </a:solidFill>
                <a:effectLst/>
                <a:latin typeface="Menlo" panose="020B0609030804020204" pitchFamily="49" charset="0"/>
              </a:rPr>
              <a:t>console</a:t>
            </a:r>
            <a:r>
              <a:rPr lang="en-US" sz="2000" b="0" dirty="0" err="1">
                <a:solidFill>
                  <a:srgbClr val="CCCCCC"/>
                </a:solidFill>
                <a:effectLst/>
                <a:latin typeface="Menlo" panose="020B0609030804020204" pitchFamily="49" charset="0"/>
              </a:rPr>
              <a:t>.</a:t>
            </a:r>
            <a:r>
              <a:rPr lang="en-US" sz="2000" b="0" dirty="0" err="1">
                <a:solidFill>
                  <a:srgbClr val="DCDCAA"/>
                </a:solidFill>
                <a:effectLst/>
                <a:latin typeface="Menlo" panose="020B0609030804020204" pitchFamily="49" charset="0"/>
              </a:rPr>
              <a:t>error</a:t>
            </a:r>
            <a:r>
              <a:rPr lang="en-US" sz="2000" b="0" dirty="0">
                <a:solidFill>
                  <a:srgbClr val="CCCCCC"/>
                </a:solidFill>
                <a:effectLst/>
                <a:latin typeface="Menlo" panose="020B0609030804020204" pitchFamily="49" charset="0"/>
              </a:rPr>
              <a:t>(</a:t>
            </a:r>
            <a:r>
              <a:rPr lang="en-US" sz="2000" b="0" dirty="0">
                <a:solidFill>
                  <a:srgbClr val="CE9178"/>
                </a:solidFill>
                <a:effectLst/>
                <a:latin typeface="Menlo" panose="020B0609030804020204" pitchFamily="49" charset="0"/>
              </a:rPr>
              <a:t>'Error fetching question:'</a:t>
            </a:r>
            <a:r>
              <a:rPr lang="en-US" sz="2000" b="0" dirty="0">
                <a:solidFill>
                  <a:srgbClr val="CCCCCC"/>
                </a:solidFill>
                <a:effectLst/>
                <a:latin typeface="Menlo" panose="020B0609030804020204" pitchFamily="49" charset="0"/>
              </a:rPr>
              <a:t>, </a:t>
            </a:r>
            <a:r>
              <a:rPr lang="en-US" sz="2000" b="0" dirty="0">
                <a:solidFill>
                  <a:srgbClr val="9CDCFE"/>
                </a:solidFill>
                <a:effectLst/>
                <a:latin typeface="Menlo" panose="020B0609030804020204" pitchFamily="49" charset="0"/>
              </a:rPr>
              <a:t>error</a:t>
            </a:r>
            <a:r>
              <a:rPr lang="en-US" sz="2000" b="0" dirty="0">
                <a:solidFill>
                  <a:srgbClr val="CCCCCC"/>
                </a:solidFill>
                <a:effectLst/>
                <a:latin typeface="Menlo" panose="020B0609030804020204" pitchFamily="49" charset="0"/>
              </a:rPr>
              <a:t>);</a:t>
            </a:r>
          </a:p>
          <a:p>
            <a:pPr>
              <a:lnSpc>
                <a:spcPts val="1350"/>
              </a:lnSpc>
              <a:buNone/>
            </a:pP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CCCCCC"/>
                </a:solidFill>
                <a:effectLst/>
                <a:latin typeface="Menlo" panose="020B0609030804020204" pitchFamily="49" charset="0"/>
              </a:rPr>
              <a:t>  };</a:t>
            </a:r>
          </a:p>
          <a:p>
            <a:pPr>
              <a:lnSpc>
                <a:spcPts val="1350"/>
              </a:lnSpc>
              <a:buNone/>
            </a:pPr>
            <a:r>
              <a:rPr lang="en-US" sz="2000" b="0" dirty="0">
                <a:solidFill>
                  <a:srgbClr val="DCDCAA"/>
                </a:solidFill>
                <a:effectLst/>
                <a:latin typeface="Menlo" panose="020B0609030804020204" pitchFamily="49" charset="0"/>
              </a:rPr>
              <a:t>	</a:t>
            </a:r>
            <a:r>
              <a:rPr lang="en-US" sz="2000" b="0" dirty="0" err="1">
                <a:solidFill>
                  <a:srgbClr val="DCDCAA"/>
                </a:solidFill>
                <a:effectLst/>
                <a:latin typeface="Menlo" panose="020B0609030804020204" pitchFamily="49" charset="0"/>
              </a:rPr>
              <a:t>fetchData</a:t>
            </a:r>
            <a:r>
              <a:rPr lang="en-US" sz="2000" b="0" dirty="0">
                <a:solidFill>
                  <a:srgbClr val="CCCCCC"/>
                </a:solidFill>
                <a:effectLst/>
                <a:latin typeface="Menlo" panose="020B0609030804020204" pitchFamily="49" charset="0"/>
              </a:rPr>
              <a:t>().</a:t>
            </a:r>
            <a:r>
              <a:rPr lang="en-US" sz="2000" b="0" dirty="0">
                <a:solidFill>
                  <a:srgbClr val="DCDCAA"/>
                </a:solidFill>
                <a:effectLst/>
                <a:latin typeface="Menlo" panose="020B0609030804020204" pitchFamily="49" charset="0"/>
              </a:rPr>
              <a:t>catch</a:t>
            </a:r>
            <a:r>
              <a:rPr lang="en-US" sz="2000" b="0" dirty="0">
                <a:solidFill>
                  <a:srgbClr val="CCCCCC"/>
                </a:solidFill>
                <a:effectLst/>
                <a:latin typeface="Menlo" panose="020B0609030804020204" pitchFamily="49" charset="0"/>
              </a:rPr>
              <a:t>(</a:t>
            </a:r>
            <a:r>
              <a:rPr lang="en-US" sz="2000" b="0" dirty="0">
                <a:solidFill>
                  <a:srgbClr val="9CDCFE"/>
                </a:solidFill>
                <a:effectLst/>
                <a:latin typeface="Menlo" panose="020B0609030804020204" pitchFamily="49" charset="0"/>
              </a:rPr>
              <a:t>e</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r>
              <a:rPr lang="en-US" sz="2000" b="0" dirty="0" err="1">
                <a:solidFill>
                  <a:srgbClr val="9CDCFE"/>
                </a:solidFill>
                <a:effectLst/>
                <a:latin typeface="Menlo" panose="020B0609030804020204" pitchFamily="49" charset="0"/>
              </a:rPr>
              <a:t>console</a:t>
            </a:r>
            <a:r>
              <a:rPr lang="en-US" sz="2000" b="0" dirty="0" err="1">
                <a:solidFill>
                  <a:srgbClr val="CCCCCC"/>
                </a:solidFill>
                <a:effectLst/>
                <a:latin typeface="Menlo" panose="020B0609030804020204" pitchFamily="49" charset="0"/>
              </a:rPr>
              <a:t>.</a:t>
            </a:r>
            <a:r>
              <a:rPr lang="en-US" sz="2000" b="0" dirty="0" err="1">
                <a:solidFill>
                  <a:srgbClr val="DCDCAA"/>
                </a:solidFill>
                <a:effectLst/>
                <a:latin typeface="Menlo" panose="020B0609030804020204" pitchFamily="49" charset="0"/>
              </a:rPr>
              <a:t>log</a:t>
            </a:r>
            <a:r>
              <a:rPr lang="en-US" sz="2000" b="0" dirty="0">
                <a:solidFill>
                  <a:srgbClr val="CCCCCC"/>
                </a:solidFill>
                <a:effectLst/>
                <a:latin typeface="Menlo" panose="020B0609030804020204" pitchFamily="49" charset="0"/>
              </a:rPr>
              <a:t>(</a:t>
            </a:r>
            <a:r>
              <a:rPr lang="en-US" sz="2000" b="0" dirty="0">
                <a:solidFill>
                  <a:srgbClr val="9CDCFE"/>
                </a:solidFill>
                <a:effectLst/>
                <a:latin typeface="Menlo" panose="020B0609030804020204" pitchFamily="49" charset="0"/>
              </a:rPr>
              <a:t>e</a:t>
            </a:r>
            <a:r>
              <a:rPr lang="en-US" sz="2000" b="0" dirty="0">
                <a:solidFill>
                  <a:srgbClr val="CCCCCC"/>
                </a:solidFill>
                <a:effectLst/>
                <a:latin typeface="Menlo" panose="020B0609030804020204" pitchFamily="49" charset="0"/>
              </a:rPr>
              <a:t>));</a:t>
            </a:r>
          </a:p>
          <a:p>
            <a:pPr>
              <a:lnSpc>
                <a:spcPts val="1350"/>
              </a:lnSpc>
              <a:buNone/>
            </a:pPr>
            <a:r>
              <a:rPr lang="en-US" sz="2000" b="0" dirty="0">
                <a:solidFill>
                  <a:srgbClr val="CCCCCC"/>
                </a:solidFill>
                <a:effectLst/>
                <a:latin typeface="Menlo" panose="020B0609030804020204" pitchFamily="49" charset="0"/>
              </a:rPr>
              <a:t>}, [</a:t>
            </a:r>
            <a:r>
              <a:rPr lang="en-US" sz="2000" b="0" dirty="0" err="1">
                <a:solidFill>
                  <a:srgbClr val="4FC1FF"/>
                </a:solidFill>
                <a:effectLst/>
                <a:latin typeface="Menlo" panose="020B0609030804020204" pitchFamily="49" charset="0"/>
              </a:rPr>
              <a:t>questionID</a:t>
            </a:r>
            <a:r>
              <a:rPr lang="en-US" sz="2000" b="0" dirty="0">
                <a:solidFill>
                  <a:srgbClr val="CCCCCC"/>
                </a:solidFill>
                <a:effectLst/>
                <a:latin typeface="Menlo" panose="020B0609030804020204" pitchFamily="49" charset="0"/>
              </a:rPr>
              <a:t>, </a:t>
            </a:r>
            <a:r>
              <a:rPr lang="en-US" sz="2000" b="0" dirty="0" err="1">
                <a:solidFill>
                  <a:srgbClr val="4FC1FF"/>
                </a:solidFill>
                <a:effectLst/>
                <a:latin typeface="Menlo" panose="020B0609030804020204" pitchFamily="49" charset="0"/>
              </a:rPr>
              <a:t>user</a:t>
            </a:r>
            <a:r>
              <a:rPr lang="en-US" sz="2000" b="0" dirty="0" err="1">
                <a:solidFill>
                  <a:srgbClr val="CCCCCC"/>
                </a:solidFill>
                <a:effectLst/>
                <a:latin typeface="Menlo" panose="020B0609030804020204" pitchFamily="49" charset="0"/>
              </a:rPr>
              <a:t>.</a:t>
            </a:r>
            <a:r>
              <a:rPr lang="en-US" sz="2000" b="0" dirty="0" err="1">
                <a:solidFill>
                  <a:srgbClr val="9CDCFE"/>
                </a:solidFill>
                <a:effectLst/>
                <a:latin typeface="Menlo" panose="020B0609030804020204" pitchFamily="49" charset="0"/>
              </a:rPr>
              <a:t>username</a:t>
            </a:r>
            <a:r>
              <a:rPr lang="en-US" sz="2000" b="0" dirty="0">
                <a:solidFill>
                  <a:srgbClr val="CCCCCC"/>
                </a:solidFill>
                <a:effectLst/>
                <a:latin typeface="Menlo" panose="020B0609030804020204" pitchFamily="49" charset="0"/>
              </a:rPr>
              <a:t>]);</a:t>
            </a:r>
          </a:p>
          <a:p>
            <a:pPr marL="0" indent="0">
              <a:buNone/>
            </a:pPr>
            <a:endParaRPr lang="en-US" sz="2000" dirty="0"/>
          </a:p>
        </p:txBody>
      </p:sp>
      <p:sp>
        <p:nvSpPr>
          <p:cNvPr id="4" name="Slide Number Placeholder 3">
            <a:extLst>
              <a:ext uri="{FF2B5EF4-FFF2-40B4-BE49-F238E27FC236}">
                <a16:creationId xmlns:a16="http://schemas.microsoft.com/office/drawing/2014/main" id="{291A3BF9-AE64-D5C5-A317-E797D1528DF0}"/>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5" name="Arrow: Left 7">
            <a:extLst>
              <a:ext uri="{FF2B5EF4-FFF2-40B4-BE49-F238E27FC236}">
                <a16:creationId xmlns:a16="http://schemas.microsoft.com/office/drawing/2014/main" id="{96539F31-CD36-97EA-374D-F43EAD004061}"/>
              </a:ext>
            </a:extLst>
          </p:cNvPr>
          <p:cNvSpPr/>
          <p:nvPr/>
        </p:nvSpPr>
        <p:spPr>
          <a:xfrm>
            <a:off x="9148303" y="2603631"/>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400" dirty="0"/>
              <a:t>Async call to REST service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6" name="Arrow: Left 7">
            <a:extLst>
              <a:ext uri="{FF2B5EF4-FFF2-40B4-BE49-F238E27FC236}">
                <a16:creationId xmlns:a16="http://schemas.microsoft.com/office/drawing/2014/main" id="{A6E1C971-532B-81F2-6831-306F608C0EEA}"/>
              </a:ext>
            </a:extLst>
          </p:cNvPr>
          <p:cNvSpPr/>
          <p:nvPr/>
        </p:nvSpPr>
        <p:spPr>
          <a:xfrm>
            <a:off x="5897936" y="4704758"/>
            <a:ext cx="2961251" cy="1834154"/>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Run effect only when </a:t>
            </a:r>
            <a:r>
              <a:rPr lang="en-US" dirty="0" err="1"/>
              <a:t>questionID</a:t>
            </a:r>
            <a:r>
              <a:rPr lang="en-US" dirty="0"/>
              <a:t> and username changes</a:t>
            </a:r>
            <a:endParaRPr kumimoji="0" lang="en-US"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565374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1206-D6D8-DD59-640C-1A3CB91B1F4C}"/>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B419CDC0-D58C-C6EE-AE4A-AD7E38E96A18}"/>
              </a:ext>
            </a:extLst>
          </p:cNvPr>
          <p:cNvSpPr>
            <a:spLocks noGrp="1"/>
          </p:cNvSpPr>
          <p:nvPr>
            <p:ph type="body" idx="1"/>
          </p:nvPr>
        </p:nvSpPr>
        <p:spPr>
          <a:xfrm>
            <a:off x="838199" y="1500159"/>
            <a:ext cx="10734207" cy="4705769"/>
          </a:xfrm>
        </p:spPr>
        <p:txBody>
          <a:bodyPr>
            <a:noAutofit/>
          </a:bodyPr>
          <a:lstStyle/>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Function to get a question by its ID.</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@param</a:t>
            </a:r>
            <a:r>
              <a:rPr lang="en-US" sz="1600" dirty="0">
                <a:solidFill>
                  <a:srgbClr val="6A9955"/>
                </a:solidFill>
                <a:latin typeface="Consolas" panose="020B0609020204030204" pitchFamily="49" charset="0"/>
                <a:cs typeface="Consolas" panose="020B0609020204030204" pitchFamily="49" charset="0"/>
              </a:rPr>
              <a:t> </a:t>
            </a:r>
            <a:r>
              <a:rPr lang="en-US" sz="1600" dirty="0" err="1">
                <a:solidFill>
                  <a:srgbClr val="9CDCFE"/>
                </a:solidFill>
                <a:latin typeface="Consolas" panose="020B0609020204030204" pitchFamily="49" charset="0"/>
                <a:cs typeface="Consolas" panose="020B0609020204030204" pitchFamily="49" charset="0"/>
              </a:rPr>
              <a:t>qid</a:t>
            </a:r>
            <a:r>
              <a:rPr lang="en-US" sz="1600" dirty="0">
                <a:solidFill>
                  <a:srgbClr val="6A9955"/>
                </a:solidFill>
                <a:latin typeface="Consolas" panose="020B0609020204030204" pitchFamily="49" charset="0"/>
                <a:cs typeface="Consolas" panose="020B0609020204030204" pitchFamily="49" charset="0"/>
              </a:rPr>
              <a:t> - The ID of the question to retrieve.</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@param</a:t>
            </a: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rgbClr val="6A9955"/>
                </a:solidFill>
                <a:latin typeface="Consolas" panose="020B0609020204030204" pitchFamily="49" charset="0"/>
                <a:cs typeface="Consolas" panose="020B0609020204030204" pitchFamily="49" charset="0"/>
              </a:rPr>
              <a:t> - The username of the user requesting the question.</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@throws</a:t>
            </a:r>
            <a:r>
              <a:rPr lang="en-US" sz="1600" dirty="0">
                <a:solidFill>
                  <a:srgbClr val="6A9955"/>
                </a:solidFill>
                <a:latin typeface="Consolas" panose="020B0609020204030204" pitchFamily="49" charset="0"/>
                <a:cs typeface="Consolas" panose="020B0609020204030204" pitchFamily="49" charset="0"/>
              </a:rPr>
              <a:t> Error if there is an issue fetching the question by ID.</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569CD6"/>
                </a:solidFill>
                <a:latin typeface="Consolas" panose="020B0609020204030204" pitchFamily="49" charset="0"/>
                <a:cs typeface="Consolas" panose="020B0609020204030204" pitchFamily="49" charset="0"/>
              </a:rPr>
              <a:t>const</a:t>
            </a:r>
            <a:r>
              <a:rPr lang="en-US" sz="1600" dirty="0">
                <a:solidFill>
                  <a:srgbClr val="CCCCCC"/>
                </a:solidFill>
                <a:latin typeface="Consolas" panose="020B0609020204030204" pitchFamily="49" charset="0"/>
                <a:cs typeface="Consolas" panose="020B0609020204030204" pitchFamily="49" charset="0"/>
              </a:rPr>
              <a:t> </a:t>
            </a:r>
            <a:r>
              <a:rPr lang="en-US" sz="1600" dirty="0" err="1">
                <a:solidFill>
                  <a:srgbClr val="DCDCAA"/>
                </a:solidFill>
                <a:latin typeface="Consolas" panose="020B0609020204030204" pitchFamily="49" charset="0"/>
                <a:cs typeface="Consolas" panose="020B0609020204030204" pitchFamily="49" charset="0"/>
              </a:rPr>
              <a:t>getQuestionById</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async</a:t>
            </a:r>
            <a:r>
              <a:rPr lang="en-US" sz="1600" dirty="0">
                <a:solidFill>
                  <a:srgbClr val="CCCCCC"/>
                </a:solidFill>
                <a:latin typeface="Consolas" panose="020B0609020204030204" pitchFamily="49" charset="0"/>
                <a:cs typeface="Consolas" panose="020B0609020204030204" pitchFamily="49" charset="0"/>
              </a:rPr>
              <a:t> (</a:t>
            </a:r>
          </a:p>
          <a:p>
            <a:pPr>
              <a:lnSpc>
                <a:spcPts val="1350"/>
              </a:lnSpc>
              <a:buNone/>
            </a:pPr>
            <a:r>
              <a:rPr lang="en-US" sz="1600" dirty="0" err="1">
                <a:solidFill>
                  <a:srgbClr val="9CDCFE"/>
                </a:solidFill>
                <a:latin typeface="Consolas" panose="020B0609020204030204" pitchFamily="49" charset="0"/>
                <a:cs typeface="Consolas" panose="020B0609020204030204" pitchFamily="49" charset="0"/>
              </a:rPr>
              <a:t>qid</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string</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string</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CCCCCC"/>
                </a:solidFill>
                <a:latin typeface="Consolas" panose="020B0609020204030204" pitchFamily="49" charset="0"/>
                <a:cs typeface="Consolas" panose="020B0609020204030204" pitchFamily="49" charset="0"/>
              </a:rPr>
              <a:t>)</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Promise</a:t>
            </a:r>
            <a:r>
              <a:rPr lang="en-US" sz="1600" dirty="0">
                <a:solidFill>
                  <a:srgbClr val="CCCCCC"/>
                </a:solidFill>
                <a:latin typeface="Consolas" panose="020B0609020204030204" pitchFamily="49" charset="0"/>
                <a:cs typeface="Consolas" panose="020B0609020204030204" pitchFamily="49" charset="0"/>
              </a:rPr>
              <a:t>&lt;</a:t>
            </a:r>
            <a:r>
              <a:rPr lang="en-US" sz="1600" dirty="0" err="1">
                <a:solidFill>
                  <a:srgbClr val="4EC9B0"/>
                </a:solidFill>
                <a:latin typeface="Consolas" panose="020B0609020204030204" pitchFamily="49" charset="0"/>
                <a:cs typeface="Consolas" panose="020B0609020204030204" pitchFamily="49" charset="0"/>
              </a:rPr>
              <a:t>PopulatedDatabaseQuestion</a:t>
            </a:r>
            <a:r>
              <a:rPr lang="en-US" sz="1600" dirty="0">
                <a:solidFill>
                  <a:srgbClr val="CCCCCC"/>
                </a:solidFill>
                <a:latin typeface="Consolas" panose="020B0609020204030204" pitchFamily="49" charset="0"/>
                <a:cs typeface="Consolas" panose="020B0609020204030204" pitchFamily="49" charset="0"/>
              </a:rPr>
              <a:t>&gt; </a:t>
            </a:r>
            <a:r>
              <a:rPr lang="en-US" sz="1600" dirty="0">
                <a:solidFill>
                  <a:srgbClr val="569CD6"/>
                </a:solidFill>
                <a:latin typeface="Consolas" panose="020B0609020204030204" pitchFamily="49" charset="0"/>
                <a:cs typeface="Consolas" panose="020B0609020204030204" pitchFamily="49" charset="0"/>
              </a:rPr>
              <a:t>=&gt;</a:t>
            </a:r>
            <a:r>
              <a:rPr lang="en-US" sz="1600" dirty="0">
                <a:solidFill>
                  <a:srgbClr val="CCCCCC"/>
                </a:solidFill>
                <a:latin typeface="Consolas" panose="020B0609020204030204" pitchFamily="49" charset="0"/>
                <a:cs typeface="Consolas" panose="020B0609020204030204" pitchFamily="49" charset="0"/>
              </a:rPr>
              <a:t> {</a:t>
            </a:r>
          </a:p>
          <a:p>
            <a:pPr>
              <a:lnSpc>
                <a:spcPts val="1350"/>
              </a:lnSpc>
              <a:buNone/>
            </a:pPr>
            <a:r>
              <a:rPr lang="en-US" sz="1600" dirty="0">
                <a:solidFill>
                  <a:srgbClr val="569CD6"/>
                </a:solidFill>
                <a:latin typeface="Consolas" panose="020B0609020204030204" pitchFamily="49" charset="0"/>
                <a:cs typeface="Consolas" panose="020B0609020204030204" pitchFamily="49" charset="0"/>
              </a:rPr>
              <a:t>const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FC1FF"/>
                </a:solidFill>
                <a:latin typeface="Consolas" panose="020B0609020204030204" pitchFamily="49" charset="0"/>
                <a:cs typeface="Consolas" panose="020B0609020204030204" pitchFamily="49" charset="0"/>
              </a:rPr>
              <a:t>res</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C586C0"/>
                </a:solidFill>
                <a:latin typeface="Consolas" panose="020B0609020204030204" pitchFamily="49" charset="0"/>
                <a:cs typeface="Consolas" panose="020B0609020204030204" pitchFamily="49" charset="0"/>
              </a:rPr>
              <a:t>await</a:t>
            </a:r>
            <a:r>
              <a:rPr lang="en-US" sz="1600" dirty="0">
                <a:solidFill>
                  <a:srgbClr val="CCCCCC"/>
                </a:solidFill>
                <a:latin typeface="Consolas" panose="020B0609020204030204" pitchFamily="49" charset="0"/>
                <a:cs typeface="Consolas" panose="020B0609020204030204" pitchFamily="49" charset="0"/>
              </a:rPr>
              <a:t> </a:t>
            </a:r>
            <a:r>
              <a:rPr lang="en-US" sz="1600" dirty="0" err="1">
                <a:solidFill>
                  <a:srgbClr val="4FC1FF"/>
                </a:solidFill>
                <a:latin typeface="Consolas" panose="020B0609020204030204" pitchFamily="49" charset="0"/>
                <a:cs typeface="Consolas" panose="020B0609020204030204" pitchFamily="49" charset="0"/>
              </a:rPr>
              <a:t>api</a:t>
            </a:r>
            <a:r>
              <a:rPr lang="en-US" sz="1600" dirty="0" err="1">
                <a:solidFill>
                  <a:srgbClr val="CCCCCC"/>
                </a:solidFill>
                <a:latin typeface="Consolas" panose="020B0609020204030204" pitchFamily="49" charset="0"/>
                <a:cs typeface="Consolas" panose="020B0609020204030204" pitchFamily="49" charset="0"/>
              </a:rPr>
              <a:t>.</a:t>
            </a:r>
            <a:r>
              <a:rPr lang="en-US" sz="1600" dirty="0" err="1">
                <a:solidFill>
                  <a:srgbClr val="DCDCAA"/>
                </a:solidFill>
                <a:latin typeface="Consolas" panose="020B0609020204030204" pitchFamily="49" charset="0"/>
                <a:cs typeface="Consolas" panose="020B0609020204030204" pitchFamily="49" charset="0"/>
              </a:rPr>
              <a:t>get</a:t>
            </a:r>
            <a:r>
              <a:rPr lang="en-US" sz="1600" dirty="0">
                <a:solidFill>
                  <a:srgbClr val="CCCCCC"/>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4FC1FF"/>
                </a:solidFill>
                <a:latin typeface="Consolas" panose="020B0609020204030204" pitchFamily="49" charset="0"/>
                <a:cs typeface="Consolas" panose="020B0609020204030204" pitchFamily="49" charset="0"/>
              </a:rPr>
              <a:t>QUESTION_API_URL</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a:t>
            </a:r>
            <a:r>
              <a:rPr lang="en-US" sz="1600" dirty="0" err="1">
                <a:solidFill>
                  <a:srgbClr val="CE9178"/>
                </a:solidFill>
                <a:latin typeface="Consolas" panose="020B0609020204030204" pitchFamily="49" charset="0"/>
                <a:cs typeface="Consolas" panose="020B0609020204030204" pitchFamily="49" charset="0"/>
              </a:rPr>
              <a:t>getQuestionById</a:t>
            </a:r>
            <a:r>
              <a:rPr lang="en-US" sz="1600" dirty="0">
                <a:solidFill>
                  <a:srgbClr val="CE9178"/>
                </a:solidFill>
                <a:latin typeface="Consolas" panose="020B0609020204030204" pitchFamily="49" charset="0"/>
                <a:cs typeface="Consolas" panose="020B0609020204030204" pitchFamily="49" charset="0"/>
              </a:rPr>
              <a:t>/</a:t>
            </a:r>
            <a:r>
              <a:rPr lang="en-US" sz="1600" dirty="0">
                <a:solidFill>
                  <a:srgbClr val="569CD6"/>
                </a:solidFill>
                <a:latin typeface="Consolas" panose="020B0609020204030204" pitchFamily="49" charset="0"/>
                <a:cs typeface="Consolas" panose="020B0609020204030204" pitchFamily="49" charset="0"/>
              </a:rPr>
              <a:t>${</a:t>
            </a:r>
            <a:r>
              <a:rPr lang="en-US" sz="1600" dirty="0" err="1">
                <a:solidFill>
                  <a:srgbClr val="9CDCFE"/>
                </a:solidFill>
                <a:latin typeface="Consolas" panose="020B0609020204030204" pitchFamily="49" charset="0"/>
                <a:cs typeface="Consolas" panose="020B0609020204030204" pitchFamily="49" charset="0"/>
              </a:rPr>
              <a:t>qid</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?username=</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if</a:t>
            </a:r>
            <a:r>
              <a:rPr lang="en-US" sz="1600" dirty="0">
                <a:solidFill>
                  <a:srgbClr val="CCCCCC"/>
                </a:solidFill>
                <a:latin typeface="Consolas" panose="020B0609020204030204" pitchFamily="49" charset="0"/>
                <a:cs typeface="Consolas" panose="020B0609020204030204" pitchFamily="49" charset="0"/>
              </a:rPr>
              <a:t> (</a:t>
            </a:r>
            <a:r>
              <a:rPr lang="en-US" sz="1600" dirty="0" err="1">
                <a:solidFill>
                  <a:srgbClr val="4FC1FF"/>
                </a:solidFill>
                <a:latin typeface="Consolas" panose="020B0609020204030204" pitchFamily="49" charset="0"/>
                <a:cs typeface="Consolas" panose="020B0609020204030204" pitchFamily="49" charset="0"/>
              </a:rPr>
              <a:t>res</a:t>
            </a:r>
            <a:r>
              <a:rPr lang="en-US" sz="1600" dirty="0" err="1">
                <a:solidFill>
                  <a:srgbClr val="CCCCCC"/>
                </a:solidFill>
                <a:latin typeface="Consolas" panose="020B0609020204030204" pitchFamily="49" charset="0"/>
                <a:cs typeface="Consolas" panose="020B0609020204030204" pitchFamily="49" charset="0"/>
              </a:rPr>
              <a:t>.</a:t>
            </a:r>
            <a:r>
              <a:rPr lang="en-US" sz="1600" dirty="0" err="1">
                <a:solidFill>
                  <a:srgbClr val="9CDCFE"/>
                </a:solidFill>
                <a:latin typeface="Consolas" panose="020B0609020204030204" pitchFamily="49" charset="0"/>
                <a:cs typeface="Consolas" panose="020B0609020204030204" pitchFamily="49" charset="0"/>
              </a:rPr>
              <a:t>status</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D4D4D4"/>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B5CEA8"/>
                </a:solidFill>
                <a:latin typeface="Consolas" panose="020B0609020204030204" pitchFamily="49" charset="0"/>
                <a:cs typeface="Consolas" panose="020B0609020204030204" pitchFamily="49" charset="0"/>
              </a:rPr>
              <a:t>200</a:t>
            </a:r>
            <a:r>
              <a:rPr lang="en-US" sz="1600" dirty="0">
                <a:solidFill>
                  <a:srgbClr val="CCCCCC"/>
                </a:solidFill>
                <a:latin typeface="Consolas" panose="020B0609020204030204" pitchFamily="49" charset="0"/>
                <a:cs typeface="Consolas" panose="020B0609020204030204" pitchFamily="49" charset="0"/>
              </a:rPr>
              <a:t>) {</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	throw</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new</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Error</a:t>
            </a:r>
            <a:r>
              <a:rPr lang="en-US" sz="1600" dirty="0">
                <a:solidFill>
                  <a:srgbClr val="CCCCCC"/>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'Error when fetching question by id'</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return</a:t>
            </a:r>
            <a:r>
              <a:rPr lang="en-US" sz="1600" dirty="0">
                <a:solidFill>
                  <a:srgbClr val="CCCCCC"/>
                </a:solidFill>
                <a:latin typeface="Consolas" panose="020B0609020204030204" pitchFamily="49" charset="0"/>
                <a:cs typeface="Consolas" panose="020B0609020204030204" pitchFamily="49" charset="0"/>
              </a:rPr>
              <a:t> </a:t>
            </a:r>
            <a:r>
              <a:rPr lang="en-US" sz="1600" dirty="0" err="1">
                <a:solidFill>
                  <a:srgbClr val="4FC1FF"/>
                </a:solidFill>
                <a:latin typeface="Consolas" panose="020B0609020204030204" pitchFamily="49" charset="0"/>
                <a:cs typeface="Consolas" panose="020B0609020204030204" pitchFamily="49" charset="0"/>
              </a:rPr>
              <a:t>res</a:t>
            </a:r>
            <a:r>
              <a:rPr lang="en-US" sz="1600" dirty="0" err="1">
                <a:solidFill>
                  <a:srgbClr val="CCCCCC"/>
                </a:solidFill>
                <a:latin typeface="Consolas" panose="020B0609020204030204" pitchFamily="49" charset="0"/>
                <a:cs typeface="Consolas" panose="020B0609020204030204" pitchFamily="49" charset="0"/>
              </a:rPr>
              <a:t>.</a:t>
            </a:r>
            <a:r>
              <a:rPr lang="en-US" sz="1600" dirty="0" err="1">
                <a:solidFill>
                  <a:srgbClr val="9CDCFE"/>
                </a:solidFill>
                <a:latin typeface="Consolas" panose="020B0609020204030204" pitchFamily="49" charset="0"/>
                <a:cs typeface="Consolas" panose="020B0609020204030204" pitchFamily="49" charset="0"/>
              </a:rPr>
              <a:t>data</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CCCCCC"/>
                </a:solidFill>
                <a:latin typeface="Consolas" panose="020B0609020204030204" pitchFamily="49" charset="0"/>
                <a:cs typeface="Consolas" panose="020B0609020204030204" pitchFamily="49" charset="0"/>
              </a:rPr>
              <a:t>};</a:t>
            </a:r>
          </a:p>
          <a:p>
            <a:pPr marL="0" indent="0" hangingPunct="0">
              <a:lnSpc>
                <a:spcPct val="100000"/>
              </a:lnSpc>
              <a:spcBef>
                <a:spcPts val="0"/>
              </a:spcBef>
              <a:buSzTx/>
              <a:buNone/>
            </a:pP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3D73A3-C92A-5006-1061-17AFBC99FDDC}"/>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369648630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3E53-FF68-ECA9-41B7-A563FB19066E}"/>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96B6F4DD-E630-766B-38DC-2A647B5DDC35}"/>
              </a:ext>
            </a:extLst>
          </p:cNvPr>
          <p:cNvSpPr>
            <a:spLocks noGrp="1"/>
          </p:cNvSpPr>
          <p:nvPr>
            <p:ph type="body" idx="1"/>
          </p:nvPr>
        </p:nvSpPr>
        <p:spPr>
          <a:xfrm>
            <a:off x="838200" y="1500159"/>
            <a:ext cx="10256976" cy="4351339"/>
          </a:xfrm>
        </p:spPr>
        <p:txBody>
          <a:bodyPr>
            <a:noAutofit/>
          </a:bodyPr>
          <a:lstStyle/>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a:t>
            </a:r>
            <a:r>
              <a:rPr lang="en-US" sz="1600" b="0" dirty="0" err="1">
                <a:solidFill>
                  <a:srgbClr val="6A9955"/>
                </a:solidFill>
                <a:effectLst/>
                <a:latin typeface="Consolas" panose="020B0609020204030204" pitchFamily="49" charset="0"/>
                <a:cs typeface="Consolas" panose="020B0609020204030204" pitchFamily="49" charset="0"/>
              </a:rPr>
              <a:t>AnswerPage</a:t>
            </a:r>
            <a:r>
              <a:rPr lang="en-US" sz="1600" b="0" dirty="0">
                <a:solidFill>
                  <a:srgbClr val="6A9955"/>
                </a:solidFill>
                <a:effectLst/>
                <a:latin typeface="Consolas" panose="020B0609020204030204" pitchFamily="49" charset="0"/>
                <a:cs typeface="Consolas" panose="020B0609020204030204" pitchFamily="49" charset="0"/>
              </a:rPr>
              <a:t> component that displays the full content of a question along with its answers.</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It also includes the functionality to vote, ask a new question, and post a new answer.</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569CD6"/>
                </a:solidFill>
                <a:effectLst/>
                <a:latin typeface="Consolas" panose="020B0609020204030204" pitchFamily="49" charset="0"/>
                <a:cs typeface="Consolas" panose="020B0609020204030204" pitchFamily="49" charset="0"/>
              </a:rPr>
              <a:t>const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err="1">
                <a:solidFill>
                  <a:srgbClr val="DCDCAA"/>
                </a:solidFill>
                <a:effectLst/>
                <a:latin typeface="Consolas" panose="020B0609020204030204" pitchFamily="49" charset="0"/>
                <a:cs typeface="Consolas" panose="020B0609020204030204" pitchFamily="49" charset="0"/>
              </a:rPr>
              <a:t>AnswerPage</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 </a:t>
            </a:r>
            <a:r>
              <a:rPr lang="en-US" sz="1600" b="0" dirty="0">
                <a:solidFill>
                  <a:srgbClr val="569CD6"/>
                </a:solidFill>
                <a:effectLst/>
                <a:latin typeface="Consolas" panose="020B0609020204030204" pitchFamily="49" charset="0"/>
                <a:cs typeface="Consolas" panose="020B0609020204030204" pitchFamily="49" charset="0"/>
              </a:rPr>
              <a:t>=&gt;</a:t>
            </a:r>
            <a:r>
              <a:rPr lang="en-US" sz="1600" b="0" dirty="0">
                <a:solidFill>
                  <a:srgbClr val="CCCCCC"/>
                </a:solidFill>
                <a:effectLst/>
                <a:latin typeface="Consolas" panose="020B0609020204030204" pitchFamily="49" charset="0"/>
                <a:cs typeface="Consolas" panose="020B0609020204030204" pitchFamily="49" charset="0"/>
              </a:rPr>
              <a:t> {</a:t>
            </a:r>
          </a:p>
          <a:p>
            <a:pPr>
              <a:lnSpc>
                <a:spcPts val="1350"/>
              </a:lnSpc>
              <a:buNone/>
            </a:pPr>
            <a:r>
              <a:rPr lang="en-US" sz="1600" b="0" dirty="0">
                <a:solidFill>
                  <a:srgbClr val="569CD6"/>
                </a:solidFill>
                <a:effectLst/>
                <a:latin typeface="Consolas" panose="020B0609020204030204" pitchFamily="49" charset="0"/>
                <a:cs typeface="Consolas" panose="020B0609020204030204" pitchFamily="49" charset="0"/>
              </a:rPr>
              <a:t>const</a:t>
            </a:r>
            <a:r>
              <a:rPr lang="en-US" sz="1600" b="0" dirty="0">
                <a:solidFill>
                  <a:srgbClr val="CCCCCC"/>
                </a:solidFill>
                <a:effectLst/>
                <a:latin typeface="Consolas" panose="020B0609020204030204" pitchFamily="49" charset="0"/>
                <a:cs typeface="Consolas" panose="020B0609020204030204" pitchFamily="49" charset="0"/>
              </a:rPr>
              <a:t> { </a:t>
            </a:r>
            <a:r>
              <a:rPr lang="en-US" sz="1600" b="0" dirty="0" err="1">
                <a:solidFill>
                  <a:srgbClr val="4FC1FF"/>
                </a:solidFill>
                <a:effectLst/>
                <a:latin typeface="Consolas" panose="020B0609020204030204" pitchFamily="49" charset="0"/>
                <a:cs typeface="Consolas" panose="020B0609020204030204" pitchFamily="49" charset="0"/>
              </a:rPr>
              <a:t>questionID</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err="1">
                <a:solidFill>
                  <a:srgbClr val="DCDCAA"/>
                </a:solidFill>
                <a:effectLst/>
                <a:latin typeface="Consolas" panose="020B0609020204030204" pitchFamily="49" charset="0"/>
                <a:cs typeface="Consolas" panose="020B0609020204030204" pitchFamily="49" charset="0"/>
              </a:rPr>
              <a:t>handleNewComment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err="1">
                <a:solidFill>
                  <a:srgbClr val="DCDCAA"/>
                </a:solidFill>
                <a:effectLst/>
                <a:latin typeface="Consolas" panose="020B0609020204030204" pitchFamily="49" charset="0"/>
                <a:cs typeface="Consolas" panose="020B0609020204030204" pitchFamily="49" charset="0"/>
              </a:rPr>
              <a:t>handleNewAnswer</a:t>
            </a:r>
            <a:r>
              <a:rPr lang="en-US" sz="1600" b="0" dirty="0">
                <a:solidFill>
                  <a:srgbClr val="CCCCCC"/>
                </a:solidFill>
                <a:effectLst/>
                <a:latin typeface="Consolas" panose="020B0609020204030204" pitchFamily="49" charset="0"/>
                <a:cs typeface="Consolas" panose="020B0609020204030204" pitchFamily="49" charset="0"/>
              </a:rPr>
              <a:t> } </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err="1">
                <a:solidFill>
                  <a:srgbClr val="DCDCAA"/>
                </a:solidFill>
                <a:effectLst/>
                <a:latin typeface="Consolas" panose="020B0609020204030204" pitchFamily="49" charset="0"/>
                <a:cs typeface="Consolas" panose="020B0609020204030204" pitchFamily="49" charset="0"/>
              </a:rPr>
              <a:t>useAnswerPage</a:t>
            </a:r>
            <a:r>
              <a:rPr lang="en-US" sz="1600" b="0" dirty="0">
                <a:solidFill>
                  <a:srgbClr val="CCCCCC"/>
                </a:solidFill>
                <a:effectLst/>
                <a:latin typeface="Consolas" panose="020B0609020204030204" pitchFamily="49" charset="0"/>
                <a:cs typeface="Consolas" panose="020B0609020204030204" pitchFamily="49" charset="0"/>
              </a:rPr>
              <a:t>();</a:t>
            </a:r>
          </a:p>
          <a:p>
            <a:pPr>
              <a:lnSpc>
                <a:spcPts val="1350"/>
              </a:lnSpc>
              <a:buNone/>
            </a:pPr>
            <a:br>
              <a:rPr lang="en-US" sz="1600" b="0" dirty="0">
                <a:solidFill>
                  <a:srgbClr val="CCCCCC"/>
                </a:solidFill>
                <a:effectLst/>
                <a:latin typeface="Consolas" panose="020B0609020204030204" pitchFamily="49" charset="0"/>
                <a:cs typeface="Consolas" panose="020B0609020204030204" pitchFamily="49" charset="0"/>
              </a:rPr>
            </a:b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C586C0"/>
                </a:solidFill>
                <a:effectLst/>
                <a:latin typeface="Consolas" panose="020B0609020204030204" pitchFamily="49" charset="0"/>
                <a:cs typeface="Consolas" panose="020B0609020204030204" pitchFamily="49" charset="0"/>
              </a:rPr>
              <a:t>if</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CCCCCC"/>
                </a:solidFill>
                <a:effectLst/>
                <a:latin typeface="Consolas" panose="020B0609020204030204" pitchFamily="49" charset="0"/>
                <a:cs typeface="Consolas" panose="020B0609020204030204" pitchFamily="49" charset="0"/>
              </a:rPr>
              <a:t>) {</a:t>
            </a:r>
          </a:p>
          <a:p>
            <a:pPr>
              <a:lnSpc>
                <a:spcPts val="1350"/>
              </a:lnSpc>
              <a:buNone/>
            </a:pPr>
            <a:r>
              <a:rPr lang="en-US" sz="1600" b="0" dirty="0">
                <a:solidFill>
                  <a:srgbClr val="C586C0"/>
                </a:solidFill>
                <a:effectLst/>
                <a:latin typeface="Consolas" panose="020B0609020204030204" pitchFamily="49" charset="0"/>
                <a:cs typeface="Consolas" panose="020B0609020204030204" pitchFamily="49" charset="0"/>
              </a:rPr>
              <a:t>	return</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569CD6"/>
                </a:solidFill>
                <a:effectLst/>
                <a:latin typeface="Consolas" panose="020B0609020204030204" pitchFamily="49" charset="0"/>
                <a:cs typeface="Consolas" panose="020B0609020204030204" pitchFamily="49" charset="0"/>
              </a:rPr>
              <a:t>null</a:t>
            </a:r>
            <a:r>
              <a:rPr lang="en-US" sz="1600" b="0" dirty="0">
                <a:solidFill>
                  <a:srgbClr val="CCCCCC"/>
                </a:solidFill>
                <a:effectLst/>
                <a:latin typeface="Consolas" panose="020B0609020204030204" pitchFamily="49" charset="0"/>
                <a:cs typeface="Consolas" panose="020B0609020204030204" pitchFamily="49" charset="0"/>
              </a:rPr>
              <a:t>;</a:t>
            </a:r>
          </a:p>
          <a:p>
            <a:pPr>
              <a:lnSpc>
                <a:spcPts val="1350"/>
              </a:lnSpc>
              <a:buNone/>
            </a:pPr>
            <a:r>
              <a:rPr lang="en-US" sz="1600" b="0" dirty="0">
                <a:solidFill>
                  <a:srgbClr val="CCCCCC"/>
                </a:solidFill>
                <a:effectLst/>
                <a:latin typeface="Consolas" panose="020B0609020204030204" pitchFamily="49" charset="0"/>
                <a:cs typeface="Consolas" panose="020B0609020204030204" pitchFamily="49" charset="0"/>
              </a:rPr>
              <a:t>}</a:t>
            </a:r>
          </a:p>
          <a:p>
            <a:pPr>
              <a:lnSpc>
                <a:spcPts val="1350"/>
              </a:lnSpc>
              <a:buNone/>
            </a:pPr>
            <a:br>
              <a:rPr lang="en-US" sz="1600" b="0" dirty="0">
                <a:solidFill>
                  <a:srgbClr val="CCCCCC"/>
                </a:solidFill>
                <a:effectLst/>
                <a:latin typeface="Consolas" panose="020B0609020204030204" pitchFamily="49" charset="0"/>
                <a:cs typeface="Consolas" panose="020B0609020204030204" pitchFamily="49" charset="0"/>
              </a:rPr>
            </a:b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C586C0"/>
                </a:solidFill>
                <a:effectLst/>
                <a:latin typeface="Consolas" panose="020B0609020204030204" pitchFamily="49" charset="0"/>
                <a:cs typeface="Consolas" panose="020B0609020204030204" pitchFamily="49" charset="0"/>
              </a:rPr>
              <a:t>return</a:t>
            </a:r>
            <a:r>
              <a:rPr lang="en-US" sz="1600" b="0" dirty="0">
                <a:solidFill>
                  <a:srgbClr val="CCCCCC"/>
                </a:solidFill>
                <a:effectLst/>
                <a:latin typeface="Consolas" panose="020B0609020204030204" pitchFamily="49" charset="0"/>
                <a:cs typeface="Consolas" panose="020B0609020204030204" pitchFamily="49" charset="0"/>
              </a:rPr>
              <a:t> (</a:t>
            </a:r>
          </a:p>
          <a:p>
            <a:pPr>
              <a:lnSpc>
                <a:spcPts val="1350"/>
              </a:lnSpc>
              <a:buNone/>
            </a:pPr>
            <a:r>
              <a:rPr lang="en-US" sz="1600" b="0" dirty="0">
                <a:solidFill>
                  <a:srgbClr val="808080"/>
                </a:solidFill>
                <a:effectLst/>
                <a:latin typeface="Consolas" panose="020B0609020204030204" pitchFamily="49" charset="0"/>
                <a:cs typeface="Consolas" panose="020B0609020204030204" pitchFamily="49" charset="0"/>
              </a:rPr>
              <a:t>&lt;&gt;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808080"/>
                </a:solidFill>
                <a:effectLst/>
                <a:latin typeface="Consolas" panose="020B0609020204030204" pitchFamily="49" charset="0"/>
                <a:cs typeface="Consolas" panose="020B0609020204030204" pitchFamily="49" charset="0"/>
              </a:rPr>
              <a:t>&lt;</a:t>
            </a:r>
            <a:r>
              <a:rPr lang="en-US" sz="1600" b="0" dirty="0" err="1">
                <a:solidFill>
                  <a:srgbClr val="4EC9B0"/>
                </a:solidFill>
                <a:effectLst/>
                <a:latin typeface="Consolas" panose="020B0609020204030204" pitchFamily="49" charset="0"/>
                <a:cs typeface="Consolas" panose="020B0609020204030204" pitchFamily="49" charset="0"/>
              </a:rPr>
              <a:t>VoteComponent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9CDCFE"/>
                </a:solidFill>
                <a:effectLst/>
                <a:latin typeface="Consolas" panose="020B0609020204030204" pitchFamily="49" charset="0"/>
                <a:cs typeface="Consolas" panose="020B0609020204030204" pitchFamily="49" charset="0"/>
              </a:rPr>
              <a:t>question</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808080"/>
                </a:solidFill>
                <a:effectLst/>
                <a:latin typeface="Consolas" panose="020B0609020204030204" pitchFamily="49" charset="0"/>
                <a:cs typeface="Consolas" panose="020B0609020204030204" pitchFamily="49" charset="0"/>
              </a:rPr>
              <a:t>/&gt;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808080"/>
                </a:solidFill>
                <a:effectLst/>
                <a:latin typeface="Consolas" panose="020B0609020204030204" pitchFamily="49" charset="0"/>
                <a:cs typeface="Consolas" panose="020B0609020204030204" pitchFamily="49" charset="0"/>
              </a:rPr>
              <a:t>&lt;</a:t>
            </a:r>
            <a:r>
              <a:rPr lang="en-US" sz="1600" b="0" dirty="0" err="1">
                <a:solidFill>
                  <a:srgbClr val="4EC9B0"/>
                </a:solidFill>
                <a:effectLst/>
                <a:latin typeface="Consolas" panose="020B0609020204030204" pitchFamily="49" charset="0"/>
                <a:cs typeface="Consolas" panose="020B0609020204030204" pitchFamily="49" charset="0"/>
              </a:rPr>
              <a:t>AnswerHeader</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err="1">
                <a:solidFill>
                  <a:srgbClr val="9CDCFE"/>
                </a:solidFill>
                <a:effectLst/>
                <a:latin typeface="Consolas" panose="020B0609020204030204" pitchFamily="49" charset="0"/>
                <a:cs typeface="Consolas" panose="020B0609020204030204" pitchFamily="49" charset="0"/>
              </a:rPr>
              <a:t>ansCount</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err="1">
                <a:solidFill>
                  <a:srgbClr val="4FC1FF"/>
                </a:solidFill>
                <a:effectLst/>
                <a:latin typeface="Consolas" panose="020B0609020204030204" pitchFamily="49" charset="0"/>
                <a:cs typeface="Consolas" panose="020B0609020204030204" pitchFamily="49" charset="0"/>
              </a:rPr>
              <a:t>question</a:t>
            </a:r>
            <a:r>
              <a:rPr lang="en-US" sz="1600" b="0" dirty="0" err="1">
                <a:solidFill>
                  <a:srgbClr val="D4D4D4"/>
                </a:solidFill>
                <a:effectLst/>
                <a:latin typeface="Consolas" panose="020B0609020204030204" pitchFamily="49" charset="0"/>
                <a:cs typeface="Consolas" panose="020B0609020204030204" pitchFamily="49" charset="0"/>
              </a:rPr>
              <a:t>.</a:t>
            </a:r>
            <a:r>
              <a:rPr lang="en-US" sz="1600" b="0" dirty="0" err="1">
                <a:solidFill>
                  <a:srgbClr val="9CDCFE"/>
                </a:solidFill>
                <a:effectLst/>
                <a:latin typeface="Consolas" panose="020B0609020204030204" pitchFamily="49" charset="0"/>
                <a:cs typeface="Consolas" panose="020B0609020204030204" pitchFamily="49" charset="0"/>
              </a:rPr>
              <a:t>answers</a:t>
            </a:r>
            <a:r>
              <a:rPr lang="en-US" sz="1600" b="0" dirty="0" err="1">
                <a:solidFill>
                  <a:srgbClr val="D4D4D4"/>
                </a:solidFill>
                <a:effectLst/>
                <a:latin typeface="Consolas" panose="020B0609020204030204" pitchFamily="49" charset="0"/>
                <a:cs typeface="Consolas" panose="020B0609020204030204" pitchFamily="49" charset="0"/>
              </a:rPr>
              <a:t>.</a:t>
            </a:r>
            <a:r>
              <a:rPr lang="en-US" sz="1600" b="0" dirty="0" err="1">
                <a:solidFill>
                  <a:srgbClr val="9CDCFE"/>
                </a:solidFill>
                <a:effectLst/>
                <a:latin typeface="Consolas" panose="020B0609020204030204" pitchFamily="49" charset="0"/>
                <a:cs typeface="Consolas" panose="020B0609020204030204" pitchFamily="49" charset="0"/>
              </a:rPr>
              <a:t>length</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9CDCFE"/>
                </a:solidFill>
                <a:effectLst/>
                <a:latin typeface="Consolas" panose="020B0609020204030204" pitchFamily="49" charset="0"/>
                <a:cs typeface="Consolas" panose="020B0609020204030204" pitchFamily="49" charset="0"/>
              </a:rPr>
              <a:t>title</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err="1">
                <a:solidFill>
                  <a:srgbClr val="4FC1FF"/>
                </a:solidFill>
                <a:effectLst/>
                <a:latin typeface="Consolas" panose="020B0609020204030204" pitchFamily="49" charset="0"/>
                <a:cs typeface="Consolas" panose="020B0609020204030204" pitchFamily="49" charset="0"/>
              </a:rPr>
              <a:t>question</a:t>
            </a:r>
            <a:r>
              <a:rPr lang="en-US" sz="1600" b="0" dirty="0" err="1">
                <a:solidFill>
                  <a:srgbClr val="D4D4D4"/>
                </a:solidFill>
                <a:effectLst/>
                <a:latin typeface="Consolas" panose="020B0609020204030204" pitchFamily="49" charset="0"/>
                <a:cs typeface="Consolas" panose="020B0609020204030204" pitchFamily="49" charset="0"/>
              </a:rPr>
              <a:t>.</a:t>
            </a:r>
            <a:r>
              <a:rPr lang="en-US" sz="1600" b="0" dirty="0" err="1">
                <a:solidFill>
                  <a:srgbClr val="9CDCFE"/>
                </a:solidFill>
                <a:effectLst/>
                <a:latin typeface="Consolas" panose="020B0609020204030204" pitchFamily="49" charset="0"/>
                <a:cs typeface="Consolas" panose="020B0609020204030204" pitchFamily="49" charset="0"/>
              </a:rPr>
              <a:t>title</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808080"/>
                </a:solidFill>
                <a:effectLst/>
                <a:latin typeface="Consolas" panose="020B0609020204030204" pitchFamily="49" charset="0"/>
                <a:cs typeface="Consolas" panose="020B0609020204030204" pitchFamily="49" charset="0"/>
              </a:rPr>
              <a:t>/&gt;</a:t>
            </a:r>
            <a:br>
              <a:rPr lang="en-US" sz="1600" b="0" dirty="0">
                <a:solidFill>
                  <a:srgbClr val="808080"/>
                </a:solidFill>
                <a:effectLst/>
                <a:latin typeface="Consolas" panose="020B0609020204030204" pitchFamily="49" charset="0"/>
                <a:cs typeface="Consolas" panose="020B0609020204030204" pitchFamily="49" charset="0"/>
              </a:rPr>
            </a:br>
            <a:r>
              <a:rPr lang="en-US" sz="1600" b="1" dirty="0">
                <a:solidFill>
                  <a:srgbClr val="FF0000"/>
                </a:solidFill>
                <a:effectLst/>
                <a:latin typeface="Consolas" panose="020B0609020204030204" pitchFamily="49" charset="0"/>
                <a:cs typeface="Consolas" panose="020B0609020204030204" pitchFamily="49" charset="0"/>
              </a:rPr>
              <a:t>. . .</a:t>
            </a:r>
          </a:p>
          <a:p>
            <a:endParaRPr lang="en-US"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236A7A6C-1901-2D92-D167-5A2FB25C736E}"/>
              </a:ext>
            </a:extLst>
          </p:cNvPr>
          <p:cNvSpPr>
            <a:spLocks noGrp="1"/>
          </p:cNvSpPr>
          <p:nvPr>
            <p:ph type="sldNum" sz="quarter" idx="2"/>
          </p:nvPr>
        </p:nvSpPr>
        <p:spPr/>
        <p:txBody>
          <a:bodyPr/>
          <a:lstStyle/>
          <a:p>
            <a:fld id="{86CB4B4D-7CA3-9044-876B-883B54F8677D}" type="slidenum">
              <a:rPr lang="en-US" smtClean="0"/>
              <a:t>37</a:t>
            </a:fld>
            <a:endParaRPr lang="en-US"/>
          </a:p>
        </p:txBody>
      </p:sp>
      <p:sp>
        <p:nvSpPr>
          <p:cNvPr id="5" name="Arrow: Left 7">
            <a:extLst>
              <a:ext uri="{FF2B5EF4-FFF2-40B4-BE49-F238E27FC236}">
                <a16:creationId xmlns:a16="http://schemas.microsoft.com/office/drawing/2014/main" id="{E811AB7A-0E7E-64D1-0BB2-202A570047F8}"/>
              </a:ext>
            </a:extLst>
          </p:cNvPr>
          <p:cNvSpPr/>
          <p:nvPr/>
        </p:nvSpPr>
        <p:spPr>
          <a:xfrm rot="2228837">
            <a:off x="9358568" y="3298475"/>
            <a:ext cx="1542356" cy="1161629"/>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dirty="0"/>
              <a:t>Custom hook being used.</a:t>
            </a:r>
            <a:endParaRPr kumimoji="0" lang="en-US" sz="16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90925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38</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39</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40</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42</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starter)</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43</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21392</TotalTime>
  <Words>6187</Words>
  <Application>Microsoft Macintosh PowerPoint</Application>
  <PresentationFormat>Widescreen</PresentationFormat>
  <Paragraphs>688</Paragraphs>
  <Slides>43</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Menlo</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Communication with an (Actual) External System</vt:lpstr>
      <vt:lpstr>useEffect and and fetch working together</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Putting it All Together</vt:lpstr>
      <vt:lpstr>Interacting With a REST-based Server</vt:lpstr>
      <vt:lpstr>Interacting With a REST-based Server</vt:lpstr>
      <vt:lpstr>Interacting With a REST-based Server</vt:lpstr>
      <vt:lpstr>Interacting With a REST-based Server</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Mitra, Joydeep</cp:lastModifiedBy>
  <cp:revision>91</cp:revision>
  <dcterms:modified xsi:type="dcterms:W3CDTF">2025-09-29T21:25:29Z</dcterms:modified>
</cp:coreProperties>
</file>