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0"/>
  </p:notesMasterIdLst>
  <p:sldIdLst>
    <p:sldId id="485" r:id="rId2"/>
    <p:sldId id="580" r:id="rId3"/>
    <p:sldId id="486" r:id="rId4"/>
    <p:sldId id="582" r:id="rId5"/>
    <p:sldId id="262" r:id="rId6"/>
    <p:sldId id="514" r:id="rId7"/>
    <p:sldId id="667" r:id="rId8"/>
    <p:sldId id="668" r:id="rId9"/>
    <p:sldId id="670" r:id="rId10"/>
    <p:sldId id="579" r:id="rId11"/>
    <p:sldId id="669" r:id="rId12"/>
    <p:sldId id="672" r:id="rId13"/>
    <p:sldId id="632" r:id="rId14"/>
    <p:sldId id="687" r:id="rId15"/>
    <p:sldId id="680" r:id="rId16"/>
    <p:sldId id="679" r:id="rId17"/>
    <p:sldId id="661" r:id="rId18"/>
    <p:sldId id="662" r:id="rId19"/>
    <p:sldId id="677" r:id="rId20"/>
    <p:sldId id="681" r:id="rId21"/>
    <p:sldId id="682" r:id="rId22"/>
    <p:sldId id="578" r:id="rId23"/>
    <p:sldId id="673" r:id="rId24"/>
    <p:sldId id="675" r:id="rId25"/>
    <p:sldId id="676" r:id="rId26"/>
    <p:sldId id="683" r:id="rId27"/>
    <p:sldId id="684" r:id="rId28"/>
    <p:sldId id="628" r:id="rId29"/>
    <p:sldId id="594" r:id="rId30"/>
    <p:sldId id="560" r:id="rId31"/>
    <p:sldId id="664" r:id="rId32"/>
    <p:sldId id="629" r:id="rId33"/>
    <p:sldId id="277" r:id="rId34"/>
    <p:sldId id="544" r:id="rId35"/>
    <p:sldId id="550" r:id="rId36"/>
    <p:sldId id="499" r:id="rId37"/>
    <p:sldId id="546" r:id="rId38"/>
    <p:sldId id="604" r:id="rId3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580"/>
            <p14:sldId id="486"/>
            <p14:sldId id="582"/>
            <p14:sldId id="262"/>
            <p14:sldId id="514"/>
            <p14:sldId id="667"/>
            <p14:sldId id="668"/>
            <p14:sldId id="670"/>
            <p14:sldId id="579"/>
            <p14:sldId id="669"/>
            <p14:sldId id="672"/>
            <p14:sldId id="632"/>
            <p14:sldId id="687"/>
            <p14:sldId id="680"/>
            <p14:sldId id="679"/>
            <p14:sldId id="661"/>
            <p14:sldId id="662"/>
            <p14:sldId id="677"/>
            <p14:sldId id="681"/>
            <p14:sldId id="682"/>
            <p14:sldId id="578"/>
            <p14:sldId id="673"/>
            <p14:sldId id="675"/>
            <p14:sldId id="676"/>
            <p14:sldId id="683"/>
            <p14:sldId id="684"/>
            <p14:sldId id="628"/>
            <p14:sldId id="594"/>
            <p14:sldId id="560"/>
            <p14:sldId id="664"/>
            <p14:sldId id="629"/>
            <p14:sldId id="277"/>
            <p14:sldId id="544"/>
            <p14:sldId id="550"/>
            <p14:sldId id="499"/>
            <p14:sldId id="546"/>
            <p14:sldId id="604"/>
          </p14:sldIdLst>
        </p14:section>
        <p14:section name="Old Extras" id="{9A48D14A-4C03-4C14-9A04-AA72EA5B3E1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53" autoAdjust="0"/>
    <p:restoredTop sz="65207" autoAdjust="0"/>
  </p:normalViewPr>
  <p:slideViewPr>
    <p:cSldViewPr snapToGrid="0" snapToObjects="1">
      <p:cViewPr varScale="1">
        <p:scale>
          <a:sx n="46" d="100"/>
          <a:sy n="46" d="100"/>
        </p:scale>
        <p:origin x="1176" y="28"/>
      </p:cViewPr>
      <p:guideLst/>
    </p:cSldViewPr>
  </p:slideViewPr>
  <p:outlineViewPr>
    <p:cViewPr>
      <p:scale>
        <a:sx n="33" d="100"/>
        <a:sy n="33" d="100"/>
      </p:scale>
      <p:origin x="0" y="-9996"/>
    </p:cViewPr>
  </p:outlineViewPr>
  <p:notesTextViewPr>
    <p:cViewPr>
      <p:scale>
        <a:sx n="3" d="2"/>
        <a:sy n="3" d="2"/>
      </p:scale>
      <p:origin x="0" y="0"/>
    </p:cViewPr>
  </p:notesTextViewPr>
  <p:sorterViewPr>
    <p:cViewPr varScale="1">
      <p:scale>
        <a:sx n="1" d="1"/>
        <a:sy n="1" d="1"/>
      </p:scale>
      <p:origin x="0" y="-5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example also illustrates another </a:t>
            </a:r>
            <a:r>
              <a:rPr lang="en-US" dirty="0" err="1"/>
              <a:t>antiPattern</a:t>
            </a:r>
            <a:r>
              <a:rPr lang="en-US" dirty="0"/>
              <a:t>:  an async function with no await.  As it turns out, an async function with no await returns a promise to its returned value-- in this case, a promise that just returns </a:t>
            </a:r>
            <a:r>
              <a:rPr lang="en-US" b="1" dirty="0"/>
              <a:t>void. </a:t>
            </a:r>
            <a:r>
              <a:rPr lang="en-US" b="0" dirty="0"/>
              <a:t>If your function doesn't call any async function, then it shouldn't be an async.  If your function calls one or </a:t>
            </a:r>
            <a:r>
              <a:rPr lang="en-US" b="0" dirty="0" err="1"/>
              <a:t>asyncs</a:t>
            </a:r>
            <a:r>
              <a:rPr lang="en-US" b="0" dirty="0"/>
              <a:t>, then it should await them (either with await or await(</a:t>
            </a:r>
            <a:r>
              <a:rPr lang="en-US" b="0" dirty="0" err="1"/>
              <a:t>Promise.all</a:t>
            </a:r>
            <a:r>
              <a:rPr lang="en-US" b="0" dirty="0"/>
              <a:t>(…)) .)</a:t>
            </a:r>
            <a:endParaRPr lang="en-US" dirty="0"/>
          </a:p>
        </p:txBody>
      </p:sp>
    </p:spTree>
    <p:extLst>
      <p:ext uri="{BB962C8B-B14F-4D97-AF65-F5344CB8AC3E}">
        <p14:creationId xmlns:p14="http://schemas.microsoft.com/office/powerpoint/2010/main" val="98665876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  Note that every .then() is a choice point, allowing the runtime to switch to some other task.</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an example where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r>
              <a:rPr lang="en-US" dirty="0"/>
              <a:t>[Note: I always get 22.  Not sure why….]</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9/15/2025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Java vs. JS/TS</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could be BAC.</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439663"/>
            <a:ext cx="9921240"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234475" y="4628324"/>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490384"/>
            <a:ext cx="11155326" cy="2755213"/>
          </a:xfrm>
        </p:spPr>
        <p:txBody>
          <a:bodyPr>
            <a:normAutofit fontScale="925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this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3959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Rectangle: Rounded Corners 3">
            <a:extLst>
              <a:ext uri="{FF2B5EF4-FFF2-40B4-BE49-F238E27FC236}">
                <a16:creationId xmlns:a16="http://schemas.microsoft.com/office/drawing/2014/main" id="{96E20820-F3F8-F753-CE7F-B002FECF2E4E}"/>
              </a:ext>
            </a:extLst>
          </p:cNvPr>
          <p:cNvSpPr/>
          <p:nvPr/>
        </p:nvSpPr>
        <p:spPr>
          <a:xfrm>
            <a:off x="5798634" y="906135"/>
            <a:ext cx="558988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threeRequestsConcurrently.ts</a:t>
            </a:r>
            <a:endParaRPr lang="en-US" sz="2400" dirty="0">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 with delay 100ms</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107  avg = 109 max = 115 msec</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1085  avg = 1093 max = 1103 msec</a:t>
            </a:r>
          </a:p>
        </p:txBody>
      </p:sp>
    </p:spTree>
    <p:extLst>
      <p:ext uri="{BB962C8B-B14F-4D97-AF65-F5344CB8AC3E}">
        <p14:creationId xmlns:p14="http://schemas.microsoft.com/office/powerpoint/2010/main" val="186413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72817"/>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
        <p:nvSpPr>
          <p:cNvPr id="6" name="Rectangle: Rounded Corners 5">
            <a:extLst>
              <a:ext uri="{FF2B5EF4-FFF2-40B4-BE49-F238E27FC236}">
                <a16:creationId xmlns:a16="http://schemas.microsoft.com/office/drawing/2014/main" id="{E7327235-4F4D-134F-DFF0-8BB6AD19BE88}"/>
              </a:ext>
            </a:extLst>
          </p:cNvPr>
          <p:cNvSpPr/>
          <p:nvPr/>
        </p:nvSpPr>
        <p:spPr>
          <a:xfrm>
            <a:off x="915080" y="5391129"/>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threeRequestsChained.ts</a:t>
            </a:r>
            <a:endParaRPr lang="en-US" sz="2400" dirty="0">
              <a:solidFill>
                <a:schemeClr val="tx1"/>
              </a:solidFill>
            </a:endParaRP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C7108A02-3D83-0BE9-4385-6767443E92F9}"/>
              </a:ext>
            </a:extLst>
          </p:cNvPr>
          <p:cNvSpPr/>
          <p:nvPr/>
        </p:nvSpPr>
        <p:spPr>
          <a:xfrm>
            <a:off x="5392295" y="42039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tryCatchExample.ts</a:t>
            </a:r>
            <a:endParaRPr lang="en-US" sz="2400" dirty="0">
              <a:solidFill>
                <a:schemeClr val="tx1"/>
              </a:solidFill>
            </a:endParaRPr>
          </a:p>
        </p:txBody>
      </p:sp>
    </p:spTree>
    <p:extLst>
      <p:ext uri="{BB962C8B-B14F-4D97-AF65-F5344CB8AC3E}">
        <p14:creationId xmlns:p14="http://schemas.microsoft.com/office/powerpoint/2010/main" val="27111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43EA-9B8C-0797-2510-7BC626EACB21}"/>
              </a:ext>
            </a:extLst>
          </p:cNvPr>
          <p:cNvSpPr>
            <a:spLocks noGrp="1"/>
          </p:cNvSpPr>
          <p:nvPr>
            <p:ph type="title"/>
          </p:nvPr>
        </p:nvSpPr>
        <p:spPr/>
        <p:txBody>
          <a:bodyPr/>
          <a:lstStyle/>
          <a:p>
            <a:r>
              <a:rPr lang="en-US" dirty="0"/>
              <a:t>AntiPattern1a: async with no await</a:t>
            </a:r>
          </a:p>
        </p:txBody>
      </p:sp>
      <p:sp>
        <p:nvSpPr>
          <p:cNvPr id="3" name="Content Placeholder 2">
            <a:extLst>
              <a:ext uri="{FF2B5EF4-FFF2-40B4-BE49-F238E27FC236}">
                <a16:creationId xmlns:a16="http://schemas.microsoft.com/office/drawing/2014/main" id="{28D56449-1DCF-3FDB-310F-6893AA37A752}"/>
              </a:ext>
            </a:extLst>
          </p:cNvPr>
          <p:cNvSpPr>
            <a:spLocks noGrp="1"/>
          </p:cNvSpPr>
          <p:nvPr>
            <p:ph idx="1"/>
          </p:nvPr>
        </p:nvSpPr>
        <p:spPr>
          <a:xfrm>
            <a:off x="838199" y="1500160"/>
            <a:ext cx="9871841" cy="4351338"/>
          </a:xfrm>
        </p:spPr>
        <p:txBody>
          <a:bodyPr/>
          <a:lstStyle/>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async</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function</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main() {</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started'</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request = </a:t>
            </a:r>
            <a:r>
              <a:rPr kumimoji="0" lang="en-US" sz="2000" b="0" i="0" u="none" strike="noStrike" kern="0" cap="none" spc="0" normalizeH="0" baseline="0" noProof="0" dirty="0">
                <a:ln>
                  <a:noFill/>
                </a:ln>
                <a:solidFill>
                  <a:srgbClr val="098658"/>
                </a:solidFill>
                <a:effectLst/>
                <a:uLnTx/>
                <a:uFillTx/>
                <a:latin typeface="Consolas" panose="020B0609020204030204" pitchFamily="49" charset="0"/>
                <a:ea typeface="+mn-ea"/>
                <a:cs typeface="+mn-cs"/>
                <a:sym typeface="Helvetica Neue"/>
              </a:rPr>
              <a:t>32</a:t>
            </a:r>
            <a:endPar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endParaRP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const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res = </a:t>
            </a:r>
            <a:r>
              <a:rPr kumimoji="0" lang="en-US" sz="2000" b="0" i="0" u="none" strike="noStrike" kern="0" cap="none" spc="0" normalizeH="0" baseline="0" noProof="0" dirty="0" err="1">
                <a:ln>
                  <a:noFill/>
                </a:ln>
                <a:solidFill>
                  <a:srgbClr val="000000"/>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err="1">
                <a:ln>
                  <a:noFill/>
                </a:ln>
                <a:solidFill>
                  <a:srgbClr val="A31515"/>
                </a:solidFill>
                <a:effectLst/>
                <a:uLnTx/>
                <a:uFillTx/>
                <a:latin typeface="Consolas" panose="020B0609020204030204" pitchFamily="49" charset="0"/>
                <a:ea typeface="+mn-ea"/>
                <a:cs typeface="+mn-cs"/>
                <a:sym typeface="Helvetica Neue"/>
              </a:rPr>
              <a:t>fakeRequest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request</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 returned: </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res</a:t>
            </a:r>
            <a:r>
              <a:rPr kumimoji="0" lang="en-US" sz="2000" b="0" i="0" u="none" strike="noStrike" kern="0" cap="none" spc="0" normalizeH="0" baseline="0" noProof="0" dirty="0">
                <a:ln>
                  <a:noFill/>
                </a:ln>
                <a:solidFill>
                  <a:srgbClr val="0000FF"/>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    console.log(</a:t>
            </a:r>
            <a:r>
              <a:rPr kumimoji="0" lang="en-US" sz="2000" b="0" i="0" u="none" strike="noStrike" kern="0" cap="none" spc="0" normalizeH="0" baseline="0" noProof="0" dirty="0">
                <a:ln>
                  <a:noFill/>
                </a:ln>
                <a:solidFill>
                  <a:srgbClr val="A31515"/>
                </a:solidFill>
                <a:effectLst/>
                <a:uLnTx/>
                <a:uFillTx/>
                <a:latin typeface="Consolas" panose="020B0609020204030204" pitchFamily="49" charset="0"/>
                <a:ea typeface="+mn-ea"/>
                <a:cs typeface="+mn-cs"/>
                <a:sym typeface="Helvetica Neue"/>
              </a:rPr>
              <a:t>'main done'</a:t>
            </a: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pPr marL="0" marR="0" lvl="0" indent="0" algn="l" defTabSz="1219169" rtl="0" eaLnBrk="1" fontAlgn="auto" latinLnBrk="0" hangingPunct="0">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Consolas" panose="020B0609020204030204" pitchFamily="49" charset="0"/>
                <a:ea typeface="+mn-ea"/>
                <a:cs typeface="+mn-cs"/>
                <a:sym typeface="Helvetica Neue"/>
              </a:rPr>
              <a:t>}</a:t>
            </a:r>
          </a:p>
          <a:p>
            <a:endParaRPr lang="en-US" dirty="0"/>
          </a:p>
        </p:txBody>
      </p:sp>
      <p:sp>
        <p:nvSpPr>
          <p:cNvPr id="4" name="Slide Number Placeholder 3">
            <a:extLst>
              <a:ext uri="{FF2B5EF4-FFF2-40B4-BE49-F238E27FC236}">
                <a16:creationId xmlns:a16="http://schemas.microsoft.com/office/drawing/2014/main" id="{44E9E064-70D6-F269-FC5D-0708F736173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Rounded Corners 4">
            <a:extLst>
              <a:ext uri="{FF2B5EF4-FFF2-40B4-BE49-F238E27FC236}">
                <a16:creationId xmlns:a16="http://schemas.microsoft.com/office/drawing/2014/main" id="{D71F20BD-32DB-08D0-DF0A-F124A57FD915}"/>
              </a:ext>
            </a:extLst>
          </p:cNvPr>
          <p:cNvSpPr/>
          <p:nvPr/>
        </p:nvSpPr>
        <p:spPr>
          <a:xfrm>
            <a:off x="6763601"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oneRequestNoAwait.ts</a:t>
            </a:r>
            <a:endParaRPr lang="en-US" sz="2400" dirty="0">
              <a:solidFill>
                <a:schemeClr val="tx1"/>
              </a:solidFill>
            </a:endParaRPr>
          </a:p>
        </p:txBody>
      </p:sp>
    </p:spTree>
    <p:extLst>
      <p:ext uri="{BB962C8B-B14F-4D97-AF65-F5344CB8AC3E}">
        <p14:creationId xmlns:p14="http://schemas.microsoft.com/office/powerpoint/2010/main" val="19410221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24574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29816</TotalTime>
  <Words>5594</Words>
  <Application>Microsoft Office PowerPoint</Application>
  <PresentationFormat>Widescreen</PresentationFormat>
  <Paragraphs>570</Paragraphs>
  <Slides>38</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Java vs. JS/TS</vt:lpstr>
      <vt:lpstr>What happens at those pause points?</vt:lpstr>
      <vt:lpstr>Terminology: promises and run-to-completion</vt:lpstr>
      <vt:lpstr>Example:</vt:lpstr>
      <vt:lpstr>Pattern for starting a concurrent computation using non-blocking I/O</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AntiPattern1a: async with no await</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Let’s put it all together</vt:lpstr>
      <vt:lpstr>Here is a quick demo for you</vt:lpstr>
      <vt:lpstr>General Rules for Writing Asynchronous Code</vt:lpstr>
      <vt:lpstr>Odds and Ends You Should Know</vt:lpstr>
      <vt:lpstr>Promises Enforce Ordering Through “Then”</vt:lpstr>
      <vt:lpstr>Async/await code is compiled into promise/then code</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Wand, Mitchell</cp:lastModifiedBy>
  <cp:revision>114</cp:revision>
  <dcterms:modified xsi:type="dcterms:W3CDTF">2025-09-16T00:23:05Z</dcterms:modified>
</cp:coreProperties>
</file>