
<file path=[Content_Types].xml><?xml version="1.0" encoding="utf-8"?>
<Types xmlns="http://schemas.openxmlformats.org/package/2006/content-types">
  <Default Extension="gif" ContentType="image/gif"/>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notesSlides/notesSlide7.xml" ContentType="application/vnd.openxmlformats-officedocument.presentationml.notesSlide+xml"/>
  <Override PartName="/ppt/notesSlides/notesSlide8.xml" ContentType="application/vnd.openxmlformats-officedocument.presentationml.notesSlide+xml"/>
  <Override PartName="/ppt/notesSlides/notesSlide9.xml" ContentType="application/vnd.openxmlformats-officedocument.presentationml.notesSlide+xml"/>
  <Override PartName="/ppt/notesSlides/notesSlide10.xml" ContentType="application/vnd.openxmlformats-officedocument.presentationml.notesSlide+xml"/>
  <Override PartName="/ppt/notesSlides/notesSlide11.xml" ContentType="application/vnd.openxmlformats-officedocument.presentationml.notesSlide+xml"/>
  <Override PartName="/ppt/notesSlides/notesSlide12.xml" ContentType="application/vnd.openxmlformats-officedocument.presentationml.notesSlide+xml"/>
  <Override PartName="/ppt/notesSlides/notesSlide13.xml" ContentType="application/vnd.openxmlformats-officedocument.presentationml.notesSlide+xml"/>
  <Override PartName="/ppt/notesSlides/notesSlide14.xml" ContentType="application/vnd.openxmlformats-officedocument.presentationml.notesSlide+xml"/>
  <Override PartName="/ppt/notesSlides/notesSlide15.xml" ContentType="application/vnd.openxmlformats-officedocument.presentationml.notesSlide+xml"/>
  <Override PartName="/ppt/notesSlides/notesSlide16.xml" ContentType="application/vnd.openxmlformats-officedocument.presentationml.notesSlide+xml"/>
  <Override PartName="/ppt/notesSlides/notesSlide17.xml" ContentType="application/vnd.openxmlformats-officedocument.presentationml.notesSlide+xml"/>
  <Override PartName="/ppt/notesSlides/notesSlide18.xml" ContentType="application/vnd.openxmlformats-officedocument.presentationml.notesSlide+xml"/>
  <Override PartName="/ppt/notesSlides/notesSlide19.xml" ContentType="application/vnd.openxmlformats-officedocument.presentationml.notesSlide+xml"/>
  <Override PartName="/ppt/notesSlides/notesSlide20.xml" ContentType="application/vnd.openxmlformats-officedocument.presentationml.notesSlide+xml"/>
  <Override PartName="/ppt/notesSlides/notesSlide21.xml" ContentType="application/vnd.openxmlformats-officedocument.presentationml.notesSlide+xml"/>
  <Override PartName="/ppt/notesSlides/notesSlide22.xml" ContentType="application/vnd.openxmlformats-officedocument.presentationml.notesSlide+xml"/>
  <Override PartName="/ppt/notesSlides/notesSlide23.xml" ContentType="application/vnd.openxmlformats-officedocument.presentationml.notesSlide+xml"/>
  <Override PartName="/ppt/notesSlides/notesSlide24.xml" ContentType="application/vnd.openxmlformats-officedocument.presentationml.notesSlide+xml"/>
  <Override PartName="/ppt/notesSlides/notesSlide25.xml" ContentType="application/vnd.openxmlformats-officedocument.presentationml.notesSlide+xml"/>
  <Override PartName="/ppt/notesSlides/notesSlide26.xml" ContentType="application/vnd.openxmlformats-officedocument.presentationml.notesSlide+xml"/>
  <Override PartName="/ppt/notesSlides/notesSlide27.xml" ContentType="application/vnd.openxmlformats-officedocument.presentationml.notesSlide+xml"/>
  <Override PartName="/ppt/notesSlides/notesSlide28.xml" ContentType="application/vnd.openxmlformats-officedocument.presentationml.notesSlide+xml"/>
  <Override PartName="/ppt/notesSlides/notesSlide29.xml" ContentType="application/vnd.openxmlformats-officedocument.presentationml.notesSlide+xml"/>
  <Override PartName="/ppt/notesSlides/notesSlide30.xml" ContentType="application/vnd.openxmlformats-officedocument.presentationml.notesSlide+xml"/>
  <Override PartName="/ppt/notesSlides/notesSlide31.xml" ContentType="application/vnd.openxmlformats-officedocument.presentationml.notesSlide+xml"/>
  <Override PartName="/ppt/notesSlides/notesSlide32.xml" ContentType="application/vnd.openxmlformats-officedocument.presentationml.notesSlide+xml"/>
  <Override PartName="/ppt/notesSlides/notesSlide33.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Override PartName="/docMetadata/LabelInfo.xml" ContentType="application/vnd.ms-office.classificationlabels+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microsoft.com/office/2020/02/relationships/classificationlabels" Target="docMetadata/LabelInfo.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703" r:id="rId1"/>
  </p:sldMasterIdLst>
  <p:notesMasterIdLst>
    <p:notesMasterId r:id="rId40"/>
  </p:notesMasterIdLst>
  <p:sldIdLst>
    <p:sldId id="485" r:id="rId2"/>
    <p:sldId id="580" r:id="rId3"/>
    <p:sldId id="486" r:id="rId4"/>
    <p:sldId id="582" r:id="rId5"/>
    <p:sldId id="262" r:id="rId6"/>
    <p:sldId id="514" r:id="rId7"/>
    <p:sldId id="667" r:id="rId8"/>
    <p:sldId id="668" r:id="rId9"/>
    <p:sldId id="670" r:id="rId10"/>
    <p:sldId id="669" r:id="rId11"/>
    <p:sldId id="579" r:id="rId12"/>
    <p:sldId id="672" r:id="rId13"/>
    <p:sldId id="632" r:id="rId14"/>
    <p:sldId id="687" r:id="rId15"/>
    <p:sldId id="680" r:id="rId16"/>
    <p:sldId id="658" r:id="rId17"/>
    <p:sldId id="679" r:id="rId18"/>
    <p:sldId id="661" r:id="rId19"/>
    <p:sldId id="662" r:id="rId20"/>
    <p:sldId id="677" r:id="rId21"/>
    <p:sldId id="681" r:id="rId22"/>
    <p:sldId id="682" r:id="rId23"/>
    <p:sldId id="578" r:id="rId24"/>
    <p:sldId id="673" r:id="rId25"/>
    <p:sldId id="675" r:id="rId26"/>
    <p:sldId id="676" r:id="rId27"/>
    <p:sldId id="684" r:id="rId28"/>
    <p:sldId id="628" r:id="rId29"/>
    <p:sldId id="594" r:id="rId30"/>
    <p:sldId id="560" r:id="rId31"/>
    <p:sldId id="664" r:id="rId32"/>
    <p:sldId id="629" r:id="rId33"/>
    <p:sldId id="277" r:id="rId34"/>
    <p:sldId id="544" r:id="rId35"/>
    <p:sldId id="550" r:id="rId36"/>
    <p:sldId id="499" r:id="rId37"/>
    <p:sldId id="546" r:id="rId38"/>
    <p:sldId id="604" r:id="rId39"/>
  </p:sldIdLst>
  <p:sldSz cx="12192000" cy="6858000"/>
  <p:notesSz cx="6858000" cy="9144000"/>
  <p:defaultTex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p:defaultTextStyle>
  <p:extLst>
    <p:ext uri="{521415D9-36F7-43E2-AB2F-B90AF26B5E84}">
      <p14:sectionLst xmlns:p14="http://schemas.microsoft.com/office/powerpoint/2010/main">
        <p14:section name="Default Section" id="{20B3D125-82CF-4EEE-A3C0-2C8D67B6D0C2}">
          <p14:sldIdLst>
            <p14:sldId id="485"/>
            <p14:sldId id="580"/>
            <p14:sldId id="486"/>
            <p14:sldId id="582"/>
            <p14:sldId id="262"/>
            <p14:sldId id="514"/>
            <p14:sldId id="667"/>
            <p14:sldId id="668"/>
            <p14:sldId id="670"/>
            <p14:sldId id="669"/>
            <p14:sldId id="579"/>
            <p14:sldId id="672"/>
            <p14:sldId id="632"/>
            <p14:sldId id="687"/>
            <p14:sldId id="680"/>
            <p14:sldId id="658"/>
            <p14:sldId id="679"/>
            <p14:sldId id="661"/>
            <p14:sldId id="662"/>
            <p14:sldId id="677"/>
            <p14:sldId id="681"/>
            <p14:sldId id="682"/>
            <p14:sldId id="578"/>
            <p14:sldId id="673"/>
            <p14:sldId id="675"/>
            <p14:sldId id="676"/>
            <p14:sldId id="684"/>
            <p14:sldId id="628"/>
            <p14:sldId id="594"/>
            <p14:sldId id="560"/>
            <p14:sldId id="664"/>
            <p14:sldId id="629"/>
            <p14:sldId id="277"/>
            <p14:sldId id="544"/>
            <p14:sldId id="550"/>
            <p14:sldId id="499"/>
            <p14:sldId id="546"/>
            <p14:sldId id="604"/>
          </p14:sldIdLst>
        </p14:section>
      </p14:sectionLst>
    </p:ex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showPr>
    <p:present/>
    <p:sldAll/>
    <p:penClr>
      <a:prstClr val="red"/>
    </p:penClr>
    <p:extLst>
      <p:ext uri="{EC167BDD-8182-4AB7-AECC-EB403E3ABB37}">
        <p14:laserClr xmlns:p14="http://schemas.microsoft.com/office/powerpoint/2010/main">
          <a:srgbClr val="FF0000"/>
        </p14:laserClr>
      </p:ext>
      <p:ext uri="{2FDB2607-1784-4EEB-B798-7EB5836EED8A}">
        <p14:showMediaCtrls xmlns:p14="http://schemas.microsoft.com/office/powerpoint/2010/main" val="1"/>
      </p:ext>
    </p:extLst>
  </p:showPr>
  <p:clrMru>
    <a:srgbClr val="0A52B1"/>
    <a:srgbClr val="DEA983"/>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D1188332-BD64-46A5-B32A-6D80E54C4ECE}" v="27" dt="2024-11-01T00:40:56.925"/>
  </p1510:revLst>
</p1510:revInfo>
</file>

<file path=ppt/tableStyles.xml><?xml version="1.0" encoding="utf-8"?>
<a:tblStyleLst xmlns:a="http://schemas.openxmlformats.org/drawingml/2006/main" def="{5940675A-B579-460E-94D1-54222C63F5DA}">
  <a:tblStyle styleId="{4C3C2611-4C71-4FC5-86AE-919BDF0F9419}"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38100" cap="flat">
              <a:solidFill>
                <a:srgbClr val="000000"/>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prstDash val="solid"/>
              <a:miter lim="400000"/>
            </a:ln>
          </a:top>
          <a:bottom>
            <a:ln w="381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firstRow>
  </a:tblStyle>
  <a:tblStyle styleId="{C7B018BB-80A7-4F77-B60F-C8B233D01FF8}" styleName="">
    <a:tblBg/>
    <a:wholeTbl>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wholeTbl>
    <a:band2H>
      <a:tcTxStyle/>
      <a:tcStyle>
        <a:tcBdr/>
        <a:fill>
          <a:solidFill>
            <a:srgbClr val="E3E5E8"/>
          </a:solidFill>
        </a:fill>
      </a:tcStyle>
    </a:band2H>
    <a:firstCol>
      <a:tcTxStyle b="on" i="off">
        <a:fontRef idx="minor">
          <a:srgbClr val="000000"/>
        </a:fontRef>
        <a:srgbClr val="000000"/>
      </a:tcTxStyle>
      <a:tcStyle>
        <a:tcBdr>
          <a:left>
            <a:ln w="12700" cap="flat">
              <a:solidFill>
                <a:srgbClr val="000000"/>
              </a:solidFill>
              <a:prstDash val="solid"/>
              <a:miter lim="400000"/>
            </a:ln>
          </a:left>
          <a:right>
            <a:ln w="25400" cap="flat">
              <a:solidFill>
                <a:srgbClr val="000000"/>
              </a:solidFill>
              <a:prstDash val="solid"/>
              <a:miter lim="400000"/>
            </a:ln>
          </a:right>
          <a:top>
            <a:ln w="12700" cap="flat">
              <a:solidFill>
                <a:srgbClr val="536773"/>
              </a:solidFill>
              <a:prstDash val="solid"/>
              <a:miter lim="400000"/>
            </a:ln>
          </a:top>
          <a:bottom>
            <a:ln w="12700" cap="flat">
              <a:solidFill>
                <a:srgbClr val="536773"/>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firstCol>
    <a:lastRow>
      <a:tcTxStyle b="off"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381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noFill/>
        </a:fill>
      </a:tcStyle>
    </a:lastRow>
    <a:firstRow>
      <a:tcTxStyle b="on" i="off">
        <a:fontRef idx="minor">
          <a:srgbClr val="000000"/>
        </a:fontRef>
        <a:srgbClr val="000000"/>
      </a:tcTxStyle>
      <a:tcStyle>
        <a:tcBdr>
          <a:left>
            <a:ln w="12700" cap="flat">
              <a:solidFill>
                <a:srgbClr val="536773"/>
              </a:solidFill>
              <a:prstDash val="solid"/>
              <a:miter lim="400000"/>
            </a:ln>
          </a:left>
          <a:right>
            <a:ln w="12700" cap="flat">
              <a:solidFill>
                <a:srgbClr val="536773"/>
              </a:solidFill>
              <a:prstDash val="solid"/>
              <a:miter lim="400000"/>
            </a:ln>
          </a:right>
          <a:top>
            <a:ln w="12700" cap="flat">
              <a:solidFill>
                <a:srgbClr val="000000"/>
              </a:solidFill>
              <a:prstDash val="solid"/>
              <a:miter lim="400000"/>
            </a:ln>
          </a:top>
          <a:bottom>
            <a:ln w="12700" cap="flat">
              <a:solidFill>
                <a:srgbClr val="000000"/>
              </a:solidFill>
              <a:prstDash val="solid"/>
              <a:miter lim="400000"/>
            </a:ln>
          </a:bottom>
          <a:insideH>
            <a:ln w="12700" cap="flat">
              <a:solidFill>
                <a:srgbClr val="536773"/>
              </a:solidFill>
              <a:prstDash val="solid"/>
              <a:miter lim="400000"/>
            </a:ln>
          </a:insideH>
          <a:insideV>
            <a:ln w="12700" cap="flat">
              <a:solidFill>
                <a:srgbClr val="536773"/>
              </a:solidFill>
              <a:prstDash val="solid"/>
              <a:miter lim="400000"/>
            </a:ln>
          </a:insideV>
        </a:tcBdr>
        <a:fill>
          <a:solidFill>
            <a:schemeClr val="accent1">
              <a:lumOff val="16847"/>
            </a:schemeClr>
          </a:solidFill>
        </a:fill>
      </a:tcStyle>
    </a:firstRow>
  </a:tblStyle>
  <a:tblStyle styleId="{EEE7283C-3CF3-47DC-8721-378D4A62B228}" styleName="">
    <a:tblBg/>
    <a:wholeTbl>
      <a:tcTxStyle b="off" i="off">
        <a:fontRef idx="minor">
          <a:srgbClr val="000000"/>
        </a:fontRef>
        <a:srgbClr val="000000"/>
      </a:tcTxStyle>
      <a:tcStyle>
        <a:tcBdr>
          <a:left>
            <a:ln w="12700" cap="flat">
              <a:solidFill>
                <a:srgbClr val="838383"/>
              </a:solidFill>
              <a:prstDash val="solid"/>
              <a:miter lim="400000"/>
            </a:ln>
          </a:left>
          <a:right>
            <a:ln w="12700" cap="flat">
              <a:solidFill>
                <a:srgbClr val="838383"/>
              </a:solidFill>
              <a:prstDash val="solid"/>
              <a:miter lim="400000"/>
            </a:ln>
          </a:right>
          <a:top>
            <a:ln w="12700" cap="flat">
              <a:solidFill>
                <a:srgbClr val="838383"/>
              </a:solidFill>
              <a:prstDash val="solid"/>
              <a:miter lim="400000"/>
            </a:ln>
          </a:top>
          <a:bottom>
            <a:ln w="12700" cap="flat">
              <a:solidFill>
                <a:srgbClr val="838383"/>
              </a:solidFill>
              <a:prstDash val="solid"/>
              <a:miter lim="400000"/>
            </a:ln>
          </a:bottom>
          <a:insideH>
            <a:ln w="12700" cap="flat">
              <a:solidFill>
                <a:srgbClr val="838383"/>
              </a:solidFill>
              <a:prstDash val="solid"/>
              <a:miter lim="400000"/>
            </a:ln>
          </a:insideH>
          <a:insideV>
            <a:ln w="12700" cap="flat">
              <a:solidFill>
                <a:srgbClr val="838383"/>
              </a:solidFill>
              <a:prstDash val="solid"/>
              <a:miter lim="400000"/>
            </a:ln>
          </a:insideV>
        </a:tcBdr>
        <a:fill>
          <a:noFill/>
        </a:fill>
      </a:tcStyle>
    </a:wholeTbl>
    <a:band2H>
      <a:tcTxStyle/>
      <a:tcStyle>
        <a:tcBdr/>
        <a:fill>
          <a:solidFill>
            <a:srgbClr val="EDEEEE"/>
          </a:solidFill>
        </a:fill>
      </a:tcStyle>
    </a:band2H>
    <a:firstCol>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808080"/>
              </a:solidFill>
              <a:prstDash val="solid"/>
              <a:miter lim="400000"/>
            </a:ln>
          </a:right>
          <a:top>
            <a:ln w="12700" cap="flat">
              <a:solidFill>
                <a:srgbClr val="808080"/>
              </a:solidFill>
              <a:prstDash val="solid"/>
              <a:miter lim="400000"/>
            </a:ln>
          </a:top>
          <a:bottom>
            <a:ln w="12700" cap="flat">
              <a:solidFill>
                <a:srgbClr val="808080"/>
              </a:solidFill>
              <a:prstDash val="solid"/>
              <a:miter lim="400000"/>
            </a:ln>
          </a:bottom>
          <a:insideH>
            <a:ln w="12700" cap="flat">
              <a:solidFill>
                <a:srgbClr val="808080"/>
              </a:solidFill>
              <a:prstDash val="solid"/>
              <a:miter lim="400000"/>
            </a:ln>
          </a:insideH>
          <a:insideV>
            <a:ln w="12700" cap="flat">
              <a:solidFill>
                <a:srgbClr val="808080"/>
              </a:solidFill>
              <a:prstDash val="solid"/>
              <a:miter lim="400000"/>
            </a:ln>
          </a:insideV>
        </a:tcBdr>
        <a:fill>
          <a:solidFill>
            <a:srgbClr val="88FA4F"/>
          </a:solidFill>
        </a:fill>
      </a:tcStyle>
    </a:firstCol>
    <a:lastRow>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38100" cap="flat">
              <a:solidFill>
                <a:schemeClr val="accent3"/>
              </a:solidFill>
              <a:prstDash val="solid"/>
              <a:miter lim="400000"/>
            </a:ln>
          </a:top>
          <a:bottom>
            <a:ln w="12700" cap="flat">
              <a:solidFill>
                <a:srgbClr val="4D4D4D"/>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noFill/>
        </a:fill>
      </a:tcStyle>
    </a:lastRow>
    <a:firstRow>
      <a:tcTxStyle b="off" i="off">
        <a:font>
          <a:latin typeface="Helvetica Neue Medium"/>
          <a:ea typeface="Helvetica Neue Medium"/>
          <a:cs typeface="Helvetica Neue Medium"/>
        </a:font>
        <a:srgbClr val="000000"/>
      </a:tcTxStyle>
      <a:tcStyle>
        <a:tcBdr>
          <a:left>
            <a:ln w="12700" cap="flat">
              <a:solidFill>
                <a:srgbClr val="4D4D4D"/>
              </a:solidFill>
              <a:prstDash val="solid"/>
              <a:miter lim="400000"/>
            </a:ln>
          </a:left>
          <a:right>
            <a:ln w="12700" cap="flat">
              <a:solidFill>
                <a:srgbClr val="4D4D4D"/>
              </a:solidFill>
              <a:prstDash val="solid"/>
              <a:miter lim="400000"/>
            </a:ln>
          </a:right>
          <a:top>
            <a:ln w="12700" cap="flat">
              <a:solidFill>
                <a:srgbClr val="4D4D4D"/>
              </a:solidFill>
              <a:prstDash val="solid"/>
              <a:miter lim="400000"/>
            </a:ln>
          </a:top>
          <a:bottom>
            <a:ln w="12700" cap="flat">
              <a:solidFill>
                <a:srgbClr val="4D4D4D"/>
              </a:solidFill>
              <a:prstDash val="solid"/>
              <a:miter lim="400000"/>
            </a:ln>
          </a:bottom>
          <a:insideH>
            <a:ln w="12700" cap="flat">
              <a:solidFill>
                <a:srgbClr val="4D4D4D"/>
              </a:solidFill>
              <a:prstDash val="solid"/>
              <a:miter lim="400000"/>
            </a:ln>
          </a:insideH>
          <a:insideV>
            <a:ln w="12700" cap="flat">
              <a:solidFill>
                <a:srgbClr val="4D4D4D"/>
              </a:solidFill>
              <a:prstDash val="solid"/>
              <a:miter lim="400000"/>
            </a:ln>
          </a:insideV>
        </a:tcBdr>
        <a:fill>
          <a:solidFill>
            <a:srgbClr val="60D937"/>
          </a:solidFill>
        </a:fill>
      </a:tcStyle>
    </a:firstRow>
  </a:tblStyle>
  <a:tblStyle styleId="{CF821DB8-F4EB-4A41-A1BA-3FCAFE7338EE}" styleName="">
    <a:tblBg/>
    <a:wholeTbl>
      <a:tcTxStyle b="off" i="off">
        <a:fontRef idx="minor">
          <a:srgbClr val="000000"/>
        </a:fontRef>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wholeTbl>
    <a:band2H>
      <a:tcTxStyle/>
      <a:tcStyle>
        <a:tcBdr/>
        <a:fill>
          <a:solidFill>
            <a:schemeClr val="accent4">
              <a:hueOff val="348544"/>
              <a:lumOff val="7139"/>
            </a:schemeClr>
          </a:solidFill>
        </a:fill>
      </a:tcStyle>
    </a:band2H>
    <a:firstCol>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8BB00"/>
          </a:solidFill>
        </a:fill>
      </a:tcStyle>
    </a:firstCol>
    <a:la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38100" cap="flat">
              <a:solidFill>
                <a:srgbClr val="F8BA00"/>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AF7E9"/>
          </a:solidFill>
        </a:fill>
      </a:tcStyle>
    </a:lastRow>
    <a:firstRow>
      <a:tcTxStyle b="off" i="off">
        <a:font>
          <a:latin typeface="Helvetica Neue Medium"/>
          <a:ea typeface="Helvetica Neue Medium"/>
          <a:cs typeface="Helvetica Neue Medium"/>
        </a:font>
        <a:srgbClr val="000000"/>
      </a:tcTxStyle>
      <a:tcStyle>
        <a:tcBdr>
          <a:left>
            <a:ln w="12700" cap="flat">
              <a:solidFill>
                <a:srgbClr val="5B5A5A"/>
              </a:solidFill>
              <a:prstDash val="solid"/>
              <a:miter lim="400000"/>
            </a:ln>
          </a:left>
          <a:right>
            <a:ln w="12700" cap="flat">
              <a:solidFill>
                <a:srgbClr val="5B5A5A"/>
              </a:solidFill>
              <a:prstDash val="solid"/>
              <a:miter lim="400000"/>
            </a:ln>
          </a:right>
          <a:top>
            <a:ln w="12700" cap="flat">
              <a:solidFill>
                <a:srgbClr val="5B5A5A"/>
              </a:solidFill>
              <a:prstDash val="solid"/>
              <a:miter lim="400000"/>
            </a:ln>
          </a:top>
          <a:bottom>
            <a:ln w="12700" cap="flat">
              <a:solidFill>
                <a:srgbClr val="5B5A5A"/>
              </a:solidFill>
              <a:prstDash val="solid"/>
              <a:miter lim="400000"/>
            </a:ln>
          </a:bottom>
          <a:insideH>
            <a:ln w="12700" cap="flat">
              <a:solidFill>
                <a:srgbClr val="5B5A5A"/>
              </a:solidFill>
              <a:prstDash val="solid"/>
              <a:miter lim="400000"/>
            </a:ln>
          </a:insideH>
          <a:insideV>
            <a:ln w="12700" cap="flat">
              <a:solidFill>
                <a:srgbClr val="5B5A5A"/>
              </a:solidFill>
              <a:prstDash val="solid"/>
              <a:miter lim="400000"/>
            </a:ln>
          </a:insideV>
        </a:tcBdr>
        <a:fill>
          <a:solidFill>
            <a:srgbClr val="FF9400"/>
          </a:solidFill>
        </a:fill>
      </a:tcStyle>
    </a:firstRow>
  </a:tblStyle>
  <a:tblStyle styleId="{33BA23B1-9221-436E-865A-0063620EA4FD}" styleName="">
    <a:tblBg/>
    <a:wholeTbl>
      <a:tcTxStyle b="off" i="off">
        <a:fontRef idx="minor">
          <a:srgbClr val="000000"/>
        </a:fontRef>
        <a:srgbClr val="000000"/>
      </a:tcTxStyle>
      <a:tcStyle>
        <a:tcBdr>
          <a:left>
            <a:ln w="12700" cap="flat">
              <a:solidFill>
                <a:srgbClr val="464646"/>
              </a:solidFill>
              <a:prstDash val="solid"/>
              <a:miter lim="400000"/>
            </a:ln>
          </a:left>
          <a:right>
            <a:ln w="12700" cap="flat">
              <a:solidFill>
                <a:srgbClr val="464646"/>
              </a:solidFill>
              <a:prstDash val="solid"/>
              <a:miter lim="400000"/>
            </a:ln>
          </a:right>
          <a:top>
            <a:ln w="12700" cap="flat">
              <a:solidFill>
                <a:srgbClr val="464646"/>
              </a:solidFill>
              <a:prstDash val="solid"/>
              <a:miter lim="400000"/>
            </a:ln>
          </a:top>
          <a:bottom>
            <a:ln w="12700" cap="flat">
              <a:solidFill>
                <a:srgbClr val="464646"/>
              </a:solidFill>
              <a:prstDash val="solid"/>
              <a:miter lim="400000"/>
            </a:ln>
          </a:bottom>
          <a:insideH>
            <a:ln w="12700" cap="flat">
              <a:solidFill>
                <a:srgbClr val="464646"/>
              </a:solidFill>
              <a:prstDash val="solid"/>
              <a:miter lim="400000"/>
            </a:ln>
          </a:insideH>
          <a:insideV>
            <a:ln w="12700" cap="flat">
              <a:solidFill>
                <a:srgbClr val="464646"/>
              </a:solidFill>
              <a:prstDash val="solid"/>
              <a:miter lim="400000"/>
            </a:ln>
          </a:insideV>
        </a:tcBdr>
        <a:fill>
          <a:noFill/>
        </a:fill>
      </a:tcStyle>
    </a:wholeTbl>
    <a:band2H>
      <a:tcTxStyle/>
      <a:tcStyle>
        <a:tcBdr/>
        <a:fill>
          <a:solidFill>
            <a:srgbClr val="D4D5D5"/>
          </a:solidFill>
        </a:fill>
      </a:tcStyle>
    </a:band2H>
    <a:firstCol>
      <a:tcTxStyle b="on" i="off">
        <a:fontRef idx="minor">
          <a:srgbClr val="FFFFFF"/>
        </a:fontRef>
        <a:srgbClr val="FFFFFF"/>
      </a:tcTxStyle>
      <a:tcStyle>
        <a:tcBdr>
          <a:left>
            <a:ln w="12700" cap="flat">
              <a:solidFill>
                <a:srgbClr val="5E5E5E"/>
              </a:solidFill>
              <a:prstDash val="solid"/>
              <a:miter lim="400000"/>
            </a:ln>
          </a:left>
          <a:right>
            <a:ln w="12700" cap="flat">
              <a:solidFill>
                <a:srgbClr val="A6AAA9"/>
              </a:solidFill>
              <a:prstDash val="solid"/>
              <a:miter lim="400000"/>
            </a:ln>
          </a:right>
          <a:top>
            <a:ln w="12700" cap="flat">
              <a:solidFill>
                <a:srgbClr val="C3C3C3"/>
              </a:solidFill>
              <a:prstDash val="solid"/>
              <a:miter lim="400000"/>
            </a:ln>
          </a:top>
          <a:bottom>
            <a:ln w="12700" cap="flat">
              <a:solidFill>
                <a:srgbClr val="C3C3C3"/>
              </a:solidFill>
              <a:prstDash val="solid"/>
              <a:miter lim="400000"/>
            </a:ln>
          </a:bottom>
          <a:insideH>
            <a:ln w="12700" cap="flat">
              <a:solidFill>
                <a:srgbClr val="C3C3C3"/>
              </a:solidFill>
              <a:prstDash val="solid"/>
              <a:miter lim="400000"/>
            </a:ln>
          </a:insideH>
          <a:insideV>
            <a:ln w="12700" cap="flat">
              <a:solidFill>
                <a:srgbClr val="C3C3C3"/>
              </a:solidFill>
              <a:prstDash val="solid"/>
              <a:miter lim="400000"/>
            </a:ln>
          </a:insideV>
        </a:tcBdr>
        <a:fill>
          <a:solidFill>
            <a:srgbClr val="CB2A7B"/>
          </a:solidFill>
        </a:fill>
      </a:tcStyle>
    </a:firstCol>
    <a:lastRow>
      <a:tcTxStyle b="on" i="off">
        <a:fontRef idx="minor">
          <a:srgbClr val="000000"/>
        </a:fontRef>
        <a:srgbClr val="000000"/>
      </a:tcTxStyle>
      <a:tcStyle>
        <a:tcBdr>
          <a:left>
            <a:ln w="12700" cap="flat">
              <a:solidFill>
                <a:srgbClr val="5E5E5E"/>
              </a:solidFill>
              <a:prstDash val="solid"/>
              <a:miter lim="400000"/>
            </a:ln>
          </a:left>
          <a:right>
            <a:ln w="12700" cap="flat">
              <a:solidFill>
                <a:srgbClr val="5E5E5E"/>
              </a:solidFill>
              <a:prstDash val="solid"/>
              <a:miter lim="400000"/>
            </a:ln>
          </a:right>
          <a:top>
            <a:ln w="38100" cap="flat">
              <a:solidFill>
                <a:srgbClr val="CB297B"/>
              </a:solidFill>
              <a:prstDash val="solid"/>
              <a:miter lim="400000"/>
            </a:ln>
          </a:top>
          <a:bottom>
            <a:ln w="12700" cap="flat">
              <a:solidFill>
                <a:srgbClr val="5E5E5E"/>
              </a:solidFill>
              <a:prstDash val="solid"/>
              <a:miter lim="400000"/>
            </a:ln>
          </a:bottom>
          <a:insideH>
            <a:ln w="12700" cap="flat">
              <a:solidFill>
                <a:srgbClr val="5E5E5E"/>
              </a:solidFill>
              <a:prstDash val="solid"/>
              <a:miter lim="400000"/>
            </a:ln>
          </a:insideH>
          <a:insideV>
            <a:ln w="12700" cap="flat">
              <a:solidFill>
                <a:srgbClr val="5E5E5E"/>
              </a:solidFill>
              <a:prstDash val="solid"/>
              <a:miter lim="400000"/>
            </a:ln>
          </a:insideV>
        </a:tcBdr>
        <a:fill>
          <a:solidFill>
            <a:srgbClr val="FFFFFF"/>
          </a:solidFill>
        </a:fill>
      </a:tcStyle>
    </a:lastRow>
    <a:firstRow>
      <a:tcTxStyle b="on" i="off">
        <a:fontRef idx="minor">
          <a:srgbClr val="FFFFFF"/>
        </a:fontRef>
        <a:srgbClr val="FFFFFF"/>
      </a:tcTxStyle>
      <a:tcStyle>
        <a:tcBdr>
          <a:left>
            <a:ln w="12700" cap="flat">
              <a:solidFill>
                <a:srgbClr val="A6AAA9"/>
              </a:solidFill>
              <a:prstDash val="solid"/>
              <a:miter lim="400000"/>
            </a:ln>
          </a:left>
          <a:right>
            <a:ln w="12700" cap="flat">
              <a:solidFill>
                <a:srgbClr val="A6AAA9"/>
              </a:solidFill>
              <a:prstDash val="solid"/>
              <a:miter lim="400000"/>
            </a:ln>
          </a:right>
          <a:top>
            <a:ln w="12700" cap="flat">
              <a:solidFill>
                <a:srgbClr val="5E5E5E"/>
              </a:solidFill>
              <a:prstDash val="solid"/>
              <a:miter lim="400000"/>
            </a:ln>
          </a:top>
          <a:bottom>
            <a:ln w="12700" cap="flat">
              <a:solidFill>
                <a:srgbClr val="A6AAA9"/>
              </a:solidFill>
              <a:prstDash val="solid"/>
              <a:miter lim="400000"/>
            </a:ln>
          </a:bottom>
          <a:insideH>
            <a:ln w="12700" cap="flat">
              <a:solidFill>
                <a:srgbClr val="A6AAA9"/>
              </a:solidFill>
              <a:prstDash val="solid"/>
              <a:miter lim="400000"/>
            </a:ln>
          </a:insideH>
          <a:insideV>
            <a:ln w="12700" cap="flat">
              <a:solidFill>
                <a:srgbClr val="A6AAA9"/>
              </a:solidFill>
              <a:prstDash val="solid"/>
              <a:miter lim="400000"/>
            </a:ln>
          </a:insideV>
        </a:tcBdr>
        <a:fill>
          <a:solidFill>
            <a:srgbClr val="991A5F"/>
          </a:solidFill>
        </a:fill>
      </a:tcStyle>
    </a:firstRow>
  </a:tblStyle>
  <a:tblStyle styleId="{2708684C-4D16-4618-839F-0558EEFCDFE6}" styleName="">
    <a:tblBg/>
    <a:wholeTbl>
      <a:tcTxStyle b="off"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wholeTbl>
    <a:band2H>
      <a:tcTxStyle/>
      <a:tcStyle>
        <a:tcBdr/>
        <a:fill>
          <a:solidFill>
            <a:srgbClr val="EDEEEE"/>
          </a:solidFill>
        </a:fill>
      </a:tcStyle>
    </a:band2H>
    <a:firstCol>
      <a:tcTxStyle b="on" i="off">
        <a:fontRef idx="minor">
          <a:srgbClr val="000000"/>
        </a:fontRef>
        <a:srgbClr val="000000"/>
      </a:tcTxStyle>
      <a:tcStyle>
        <a:tcBdr>
          <a:left>
            <a:ln w="12700" cap="flat">
              <a:solidFill>
                <a:srgbClr val="6C6C6C"/>
              </a:solidFill>
              <a:prstDash val="solid"/>
              <a:miter lim="400000"/>
            </a:ln>
          </a:left>
          <a:right>
            <a:ln w="25400" cap="flat">
              <a:solidFill>
                <a:srgbClr val="000000"/>
              </a:solidFill>
              <a:prstDash val="solid"/>
              <a:miter lim="400000"/>
            </a:ln>
          </a:right>
          <a:top>
            <a:ln w="12700" cap="flat">
              <a:solidFill>
                <a:srgbClr val="000000"/>
              </a:solidFill>
              <a:custDash>
                <a:ds d="200000" sp="200000"/>
              </a:custDash>
              <a:miter lim="400000"/>
            </a:ln>
          </a:top>
          <a:bottom>
            <a:ln w="12700" cap="flat">
              <a:solidFill>
                <a:srgbClr val="000000"/>
              </a:solidFill>
              <a:custDash>
                <a:ds d="200000" sp="200000"/>
              </a:custDash>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firstCol>
    <a:la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25400" cap="flat">
              <a:solidFill>
                <a:srgbClr val="000000"/>
              </a:solidFill>
              <a:prstDash val="solid"/>
              <a:miter lim="400000"/>
            </a:ln>
          </a:top>
          <a:bottom>
            <a:ln w="12700" cap="flat">
              <a:solidFill>
                <a:srgbClr val="6C6C6C"/>
              </a:solidFill>
              <a:prstDash val="solid"/>
              <a:miter lim="400000"/>
            </a:ln>
          </a:bottom>
          <a:insideH>
            <a:ln w="12700" cap="flat">
              <a:solidFill>
                <a:srgbClr val="000000"/>
              </a:solidFill>
              <a:custDash>
                <a:ds d="200000" sp="200000"/>
              </a:custDash>
              <a:miter lim="400000"/>
            </a:ln>
          </a:insideH>
          <a:insideV>
            <a:ln w="12700" cap="flat">
              <a:solidFill>
                <a:srgbClr val="000000"/>
              </a:solidFill>
              <a:prstDash val="solid"/>
              <a:miter lim="400000"/>
            </a:ln>
          </a:insideV>
        </a:tcBdr>
        <a:fill>
          <a:noFill/>
        </a:fill>
      </a:tcStyle>
    </a:lastRow>
    <a:firstRow>
      <a:tcTxStyle b="on" i="off">
        <a:fontRef idx="minor">
          <a:srgbClr val="000000"/>
        </a:fontRef>
        <a:srgbClr val="000000"/>
      </a:tcTxStyle>
      <a:tcStyle>
        <a:tcBdr>
          <a:left>
            <a:ln w="12700" cap="flat">
              <a:solidFill>
                <a:srgbClr val="000000"/>
              </a:solidFill>
              <a:prstDash val="solid"/>
              <a:miter lim="400000"/>
            </a:ln>
          </a:left>
          <a:right>
            <a:ln w="12700" cap="flat">
              <a:solidFill>
                <a:srgbClr val="000000"/>
              </a:solidFill>
              <a:prstDash val="solid"/>
              <a:miter lim="400000"/>
            </a:ln>
          </a:right>
          <a:top>
            <a:ln w="12700" cap="flat">
              <a:solidFill>
                <a:srgbClr val="6C6C6C"/>
              </a:solidFill>
              <a:prstDash val="solid"/>
              <a:miter lim="400000"/>
            </a:ln>
          </a:top>
          <a:bottom>
            <a:ln w="12700" cap="flat">
              <a:solidFill>
                <a:srgbClr val="000000"/>
              </a:solidFill>
              <a:prstDash val="solid"/>
              <a:miter lim="400000"/>
            </a:ln>
          </a:bottom>
          <a:insideH>
            <a:ln w="12700" cap="flat">
              <a:solidFill>
                <a:srgbClr val="000000"/>
              </a:solidFill>
              <a:prstDash val="solid"/>
              <a:miter lim="400000"/>
            </a:ln>
          </a:insideH>
          <a:insideV>
            <a:ln w="12700" cap="flat">
              <a:solidFill>
                <a:srgbClr val="000000"/>
              </a:solidFill>
              <a:prstDash val="solid"/>
              <a:miter lim="400000"/>
            </a:ln>
          </a:insideV>
        </a:tcBdr>
        <a:fill>
          <a:solidFill>
            <a:srgbClr val="D6DCE0"/>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5953" autoAdjust="0"/>
    <p:restoredTop sz="86375" autoAdjust="0"/>
  </p:normalViewPr>
  <p:slideViewPr>
    <p:cSldViewPr snapToGrid="0" snapToObjects="1">
      <p:cViewPr varScale="1">
        <p:scale>
          <a:sx n="64" d="100"/>
          <a:sy n="64" d="100"/>
        </p:scale>
        <p:origin x="712" y="40"/>
      </p:cViewPr>
      <p:guideLst/>
    </p:cSldViewPr>
  </p:slideViewPr>
  <p:outlineViewPr>
    <p:cViewPr>
      <p:scale>
        <a:sx n="33" d="100"/>
        <a:sy n="33" d="100"/>
      </p:scale>
      <p:origin x="0" y="-9996"/>
    </p:cViewPr>
  </p:outlineViewPr>
  <p:notesTextViewPr>
    <p:cViewPr>
      <p:scale>
        <a:sx n="3" d="2"/>
        <a:sy n="3" d="2"/>
      </p:scale>
      <p:origin x="0" y="0"/>
    </p:cViewPr>
  </p:notesTextViewPr>
  <p:sorterViewPr>
    <p:cViewPr varScale="1">
      <p:scale>
        <a:sx n="1" d="1"/>
        <a:sy n="1" d="1"/>
      </p:scale>
      <p:origin x="0" y="-5584"/>
    </p:cViewPr>
  </p:sorter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notesMaster" Target="notesMasters/notesMaster1.xml"/><Relationship Id="rId45" Type="http://schemas.microsoft.com/office/2015/10/relationships/revisionInfo" Target="revisionInfo.xml"/><Relationship Id="rId5" Type="http://schemas.openxmlformats.org/officeDocument/2006/relationships/slide" Target="slides/slide4.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10" Type="http://schemas.openxmlformats.org/officeDocument/2006/relationships/slide" Target="slides/slide9.xml"/><Relationship Id="rId19" Type="http://schemas.openxmlformats.org/officeDocument/2006/relationships/slide" Target="slides/slide18.xml"/><Relationship Id="rId31" Type="http://schemas.openxmlformats.org/officeDocument/2006/relationships/slide" Target="slides/slide30.xml"/><Relationship Id="rId44" Type="http://schemas.openxmlformats.org/officeDocument/2006/relationships/tableStyles" Target="tableStyles.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theme" Target="theme/theme1.xml"/><Relationship Id="rId8" Type="http://schemas.openxmlformats.org/officeDocument/2006/relationships/slide" Target="slides/slide7.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20" Type="http://schemas.openxmlformats.org/officeDocument/2006/relationships/slide" Target="slides/slide19.xml"/><Relationship Id="rId41" Type="http://schemas.openxmlformats.org/officeDocument/2006/relationships/presProps" Target="presProps.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41" name="Shape 141"/>
          <p:cNvSpPr>
            <a:spLocks noGrp="1" noRot="1" noChangeAspect="1"/>
          </p:cNvSpPr>
          <p:nvPr>
            <p:ph type="sldImg"/>
          </p:nvPr>
        </p:nvSpPr>
        <p:spPr>
          <a:xfrm>
            <a:off x="381000" y="685800"/>
            <a:ext cx="6096000" cy="3429000"/>
          </a:xfrm>
          <a:prstGeom prst="rect">
            <a:avLst/>
          </a:prstGeom>
        </p:spPr>
        <p:txBody>
          <a:bodyPr/>
          <a:lstStyle/>
          <a:p>
            <a:endParaRPr/>
          </a:p>
        </p:txBody>
      </p:sp>
      <p:sp>
        <p:nvSpPr>
          <p:cNvPr id="142" name="Shape 142"/>
          <p:cNvSpPr>
            <a:spLocks noGrp="1"/>
          </p:cNvSpPr>
          <p:nvPr>
            <p:ph type="body" sz="quarter" idx="1"/>
          </p:nvPr>
        </p:nvSpPr>
        <p:spPr>
          <a:xfrm>
            <a:off x="914400" y="4343400"/>
            <a:ext cx="5029200" cy="4114800"/>
          </a:xfrm>
          <a:prstGeom prst="rect">
            <a:avLst/>
          </a:prstGeom>
        </p:spPr>
        <p:txBody>
          <a:bodyPr/>
          <a:lstStyle/>
          <a:p>
            <a:endParaRPr/>
          </a:p>
        </p:txBody>
      </p:sp>
    </p:spTree>
  </p:cSld>
  <p:clrMap bg1="lt1" tx1="dk1" bg2="lt2" tx2="dk2" accent1="accent1" accent2="accent2" accent3="accent3" accent4="accent4" accent5="accent5" accent6="accent6" hlink="hlink" folHlink="folHlink"/>
  <p:notesStyle>
    <a:lvl1pPr defTabSz="228600" latinLnBrk="0">
      <a:lnSpc>
        <a:spcPct val="117999"/>
      </a:lnSpc>
      <a:defRPr sz="1100">
        <a:latin typeface="+mn-lt"/>
        <a:ea typeface="+mn-ea"/>
        <a:cs typeface="+mn-cs"/>
        <a:sym typeface="Helvetica Neue"/>
      </a:defRPr>
    </a:lvl1pPr>
    <a:lvl2pPr indent="114300" defTabSz="228600" latinLnBrk="0">
      <a:lnSpc>
        <a:spcPct val="117999"/>
      </a:lnSpc>
      <a:defRPr sz="1100">
        <a:latin typeface="+mn-lt"/>
        <a:ea typeface="+mn-ea"/>
        <a:cs typeface="+mn-cs"/>
        <a:sym typeface="Helvetica Neue"/>
      </a:defRPr>
    </a:lvl2pPr>
    <a:lvl3pPr indent="228600" defTabSz="228600" latinLnBrk="0">
      <a:lnSpc>
        <a:spcPct val="117999"/>
      </a:lnSpc>
      <a:defRPr sz="1100">
        <a:latin typeface="+mn-lt"/>
        <a:ea typeface="+mn-ea"/>
        <a:cs typeface="+mn-cs"/>
        <a:sym typeface="Helvetica Neue"/>
      </a:defRPr>
    </a:lvl3pPr>
    <a:lvl4pPr indent="342900" defTabSz="228600" latinLnBrk="0">
      <a:lnSpc>
        <a:spcPct val="117999"/>
      </a:lnSpc>
      <a:defRPr sz="1100">
        <a:latin typeface="+mn-lt"/>
        <a:ea typeface="+mn-ea"/>
        <a:cs typeface="+mn-cs"/>
        <a:sym typeface="Helvetica Neue"/>
      </a:defRPr>
    </a:lvl4pPr>
    <a:lvl5pPr indent="457200" defTabSz="228600" latinLnBrk="0">
      <a:lnSpc>
        <a:spcPct val="117999"/>
      </a:lnSpc>
      <a:defRPr sz="1100">
        <a:latin typeface="+mn-lt"/>
        <a:ea typeface="+mn-ea"/>
        <a:cs typeface="+mn-cs"/>
        <a:sym typeface="Helvetica Neue"/>
      </a:defRPr>
    </a:lvl5pPr>
    <a:lvl6pPr indent="571500" defTabSz="228600" latinLnBrk="0">
      <a:lnSpc>
        <a:spcPct val="117999"/>
      </a:lnSpc>
      <a:defRPr sz="1100">
        <a:latin typeface="+mn-lt"/>
        <a:ea typeface="+mn-ea"/>
        <a:cs typeface="+mn-cs"/>
        <a:sym typeface="Helvetica Neue"/>
      </a:defRPr>
    </a:lvl6pPr>
    <a:lvl7pPr indent="685800" defTabSz="228600" latinLnBrk="0">
      <a:lnSpc>
        <a:spcPct val="117999"/>
      </a:lnSpc>
      <a:defRPr sz="1100">
        <a:latin typeface="+mn-lt"/>
        <a:ea typeface="+mn-ea"/>
        <a:cs typeface="+mn-cs"/>
        <a:sym typeface="Helvetica Neue"/>
      </a:defRPr>
    </a:lvl7pPr>
    <a:lvl8pPr indent="800100" defTabSz="228600" latinLnBrk="0">
      <a:lnSpc>
        <a:spcPct val="117999"/>
      </a:lnSpc>
      <a:defRPr sz="1100">
        <a:latin typeface="+mn-lt"/>
        <a:ea typeface="+mn-ea"/>
        <a:cs typeface="+mn-cs"/>
        <a:sym typeface="Helvetica Neue"/>
      </a:defRPr>
    </a:lvl8pPr>
    <a:lvl9pPr indent="914400" defTabSz="228600" latinLnBrk="0">
      <a:lnSpc>
        <a:spcPct val="117999"/>
      </a:lnSpc>
      <a:defRPr sz="1100">
        <a:latin typeface="+mn-lt"/>
        <a:ea typeface="+mn-ea"/>
        <a:cs typeface="+mn-cs"/>
        <a:sym typeface="Helvetica Neue"/>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10.xml.rels><?xml version="1.0" encoding="UTF-8" standalone="yes"?>
<Relationships xmlns="http://schemas.openxmlformats.org/package/2006/relationships"><Relationship Id="rId2" Type="http://schemas.openxmlformats.org/officeDocument/2006/relationships/slide" Target="../slides/slide12.xml"/><Relationship Id="rId1" Type="http://schemas.openxmlformats.org/officeDocument/2006/relationships/notesMaster" Target="../notesMasters/notesMaster1.xml"/></Relationships>
</file>

<file path=ppt/notesSlides/_rels/notesSlide11.xml.rels><?xml version="1.0" encoding="UTF-8" standalone="yes"?>
<Relationships xmlns="http://schemas.openxmlformats.org/package/2006/relationships"><Relationship Id="rId2" Type="http://schemas.openxmlformats.org/officeDocument/2006/relationships/slide" Target="../slides/slide13.xml"/><Relationship Id="rId1" Type="http://schemas.openxmlformats.org/officeDocument/2006/relationships/notesMaster" Target="../notesMasters/notesMaster1.xml"/></Relationships>
</file>

<file path=ppt/notesSlides/_rels/notesSlide12.xml.rels><?xml version="1.0" encoding="UTF-8" standalone="yes"?>
<Relationships xmlns="http://schemas.openxmlformats.org/package/2006/relationships"><Relationship Id="rId2" Type="http://schemas.openxmlformats.org/officeDocument/2006/relationships/slide" Target="../slides/slide14.xml"/><Relationship Id="rId1" Type="http://schemas.openxmlformats.org/officeDocument/2006/relationships/notesMaster" Target="../notesMasters/notesMaster1.xml"/></Relationships>
</file>

<file path=ppt/notesSlides/_rels/notesSlide13.xml.rels><?xml version="1.0" encoding="UTF-8" standalone="yes"?>
<Relationships xmlns="http://schemas.openxmlformats.org/package/2006/relationships"><Relationship Id="rId2" Type="http://schemas.openxmlformats.org/officeDocument/2006/relationships/slide" Target="../slides/slide15.xml"/><Relationship Id="rId1" Type="http://schemas.openxmlformats.org/officeDocument/2006/relationships/notesMaster" Target="../notesMasters/notesMaster1.xml"/></Relationships>
</file>

<file path=ppt/notesSlides/_rels/notesSlide14.xml.rels><?xml version="1.0" encoding="UTF-8" standalone="yes"?>
<Relationships xmlns="http://schemas.openxmlformats.org/package/2006/relationships"><Relationship Id="rId2" Type="http://schemas.openxmlformats.org/officeDocument/2006/relationships/slide" Target="../slides/slide16.xml"/><Relationship Id="rId1" Type="http://schemas.openxmlformats.org/officeDocument/2006/relationships/notesMaster" Target="../notesMasters/notesMaster1.xml"/></Relationships>
</file>

<file path=ppt/notesSlides/_rels/notesSlide15.xml.rels><?xml version="1.0" encoding="UTF-8" standalone="yes"?>
<Relationships xmlns="http://schemas.openxmlformats.org/package/2006/relationships"><Relationship Id="rId2" Type="http://schemas.openxmlformats.org/officeDocument/2006/relationships/slide" Target="../slides/slide17.xml"/><Relationship Id="rId1" Type="http://schemas.openxmlformats.org/officeDocument/2006/relationships/notesMaster" Target="../notesMasters/notesMaster1.xml"/></Relationships>
</file>

<file path=ppt/notesSlides/_rels/notesSlide16.xml.rels><?xml version="1.0" encoding="UTF-8" standalone="yes"?>
<Relationships xmlns="http://schemas.openxmlformats.org/package/2006/relationships"><Relationship Id="rId2" Type="http://schemas.openxmlformats.org/officeDocument/2006/relationships/slide" Target="../slides/slide18.xml"/><Relationship Id="rId1" Type="http://schemas.openxmlformats.org/officeDocument/2006/relationships/notesMaster" Target="../notesMasters/notesMaster1.xml"/></Relationships>
</file>

<file path=ppt/notesSlides/_rels/notesSlide17.xml.rels><?xml version="1.0" encoding="UTF-8" standalone="yes"?>
<Relationships xmlns="http://schemas.openxmlformats.org/package/2006/relationships"><Relationship Id="rId2" Type="http://schemas.openxmlformats.org/officeDocument/2006/relationships/slide" Target="../slides/slide19.xml"/><Relationship Id="rId1" Type="http://schemas.openxmlformats.org/officeDocument/2006/relationships/notesMaster" Target="../notesMasters/notesMaster1.xml"/></Relationships>
</file>

<file path=ppt/notesSlides/_rels/notesSlide18.xml.rels><?xml version="1.0" encoding="UTF-8" standalone="yes"?>
<Relationships xmlns="http://schemas.openxmlformats.org/package/2006/relationships"><Relationship Id="rId2" Type="http://schemas.openxmlformats.org/officeDocument/2006/relationships/slide" Target="../slides/slide20.xml"/><Relationship Id="rId1" Type="http://schemas.openxmlformats.org/officeDocument/2006/relationships/notesMaster" Target="../notesMasters/notesMaster1.xml"/></Relationships>
</file>

<file path=ppt/notesSlides/_rels/notesSlide19.xml.rels><?xml version="1.0" encoding="UTF-8" standalone="yes"?>
<Relationships xmlns="http://schemas.openxmlformats.org/package/2006/relationships"><Relationship Id="rId2" Type="http://schemas.openxmlformats.org/officeDocument/2006/relationships/slide" Target="../slides/slide2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0.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21.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22.xml.rels><?xml version="1.0" encoding="UTF-8" standalone="yes"?>
<Relationships xmlns="http://schemas.openxmlformats.org/package/2006/relationships"><Relationship Id="rId2" Type="http://schemas.openxmlformats.org/officeDocument/2006/relationships/slide" Target="../slides/slide25.xml"/><Relationship Id="rId1" Type="http://schemas.openxmlformats.org/officeDocument/2006/relationships/notesMaster" Target="../notesMasters/notesMaster1.xml"/></Relationships>
</file>

<file path=ppt/notesSlides/_rels/notesSlide23.xml.rels><?xml version="1.0" encoding="UTF-8" standalone="yes"?>
<Relationships xmlns="http://schemas.openxmlformats.org/package/2006/relationships"><Relationship Id="rId2" Type="http://schemas.openxmlformats.org/officeDocument/2006/relationships/slide" Target="../slides/slide27.xml"/><Relationship Id="rId1" Type="http://schemas.openxmlformats.org/officeDocument/2006/relationships/notesMaster" Target="../notesMasters/notesMaster1.xml"/></Relationships>
</file>

<file path=ppt/notesSlides/_rels/notesSlide24.xml.rels><?xml version="1.0" encoding="UTF-8" standalone="yes"?>
<Relationships xmlns="http://schemas.openxmlformats.org/package/2006/relationships"><Relationship Id="rId2" Type="http://schemas.openxmlformats.org/officeDocument/2006/relationships/slide" Target="../slides/slide28.xml"/><Relationship Id="rId1" Type="http://schemas.openxmlformats.org/officeDocument/2006/relationships/notesMaster" Target="../notesMasters/notesMaster1.xml"/></Relationships>
</file>

<file path=ppt/notesSlides/_rels/notesSlide25.xml.rels><?xml version="1.0" encoding="UTF-8" standalone="yes"?>
<Relationships xmlns="http://schemas.openxmlformats.org/package/2006/relationships"><Relationship Id="rId2" Type="http://schemas.openxmlformats.org/officeDocument/2006/relationships/slide" Target="../slides/slide29.xml"/><Relationship Id="rId1" Type="http://schemas.openxmlformats.org/officeDocument/2006/relationships/notesMaster" Target="../notesMasters/notesMaster1.xml"/></Relationships>
</file>

<file path=ppt/notesSlides/_rels/notesSlide26.xml.rels><?xml version="1.0" encoding="UTF-8" standalone="yes"?>
<Relationships xmlns="http://schemas.openxmlformats.org/package/2006/relationships"><Relationship Id="rId2" Type="http://schemas.openxmlformats.org/officeDocument/2006/relationships/slide" Target="../slides/slide30.xml"/><Relationship Id="rId1" Type="http://schemas.openxmlformats.org/officeDocument/2006/relationships/notesMaster" Target="../notesMasters/notesMaster1.xml"/></Relationships>
</file>

<file path=ppt/notesSlides/_rels/notesSlide27.xml.rels><?xml version="1.0" encoding="UTF-8" standalone="yes"?>
<Relationships xmlns="http://schemas.openxmlformats.org/package/2006/relationships"><Relationship Id="rId2" Type="http://schemas.openxmlformats.org/officeDocument/2006/relationships/slide" Target="../slides/slide31.xml"/><Relationship Id="rId1" Type="http://schemas.openxmlformats.org/officeDocument/2006/relationships/notesMaster" Target="../notesMasters/notesMaster1.xml"/></Relationships>
</file>

<file path=ppt/notesSlides/_rels/notesSlide28.xml.rels><?xml version="1.0" encoding="UTF-8" standalone="yes"?>
<Relationships xmlns="http://schemas.openxmlformats.org/package/2006/relationships"><Relationship Id="rId3" Type="http://schemas.openxmlformats.org/officeDocument/2006/relationships/hyperlink" Target="https://dev.to/lydiahallie/javascript-visualized-event-loop-3dif" TargetMode="External"/><Relationship Id="rId2" Type="http://schemas.openxmlformats.org/officeDocument/2006/relationships/slide" Target="../slides/slide32.xml"/><Relationship Id="rId1" Type="http://schemas.openxmlformats.org/officeDocument/2006/relationships/notesMaster" Target="../notesMasters/notesMaster1.xml"/></Relationships>
</file>

<file path=ppt/notesSlides/_rels/notesSlide29.xml.rels><?xml version="1.0" encoding="UTF-8" standalone="yes"?>
<Relationships xmlns="http://schemas.openxmlformats.org/package/2006/relationships"><Relationship Id="rId2" Type="http://schemas.openxmlformats.org/officeDocument/2006/relationships/slide" Target="../slides/slide3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0.xml.rels><?xml version="1.0" encoding="UTF-8" standalone="yes"?>
<Relationships xmlns="http://schemas.openxmlformats.org/package/2006/relationships"><Relationship Id="rId2" Type="http://schemas.openxmlformats.org/officeDocument/2006/relationships/slide" Target="../slides/slide35.xml"/><Relationship Id="rId1" Type="http://schemas.openxmlformats.org/officeDocument/2006/relationships/notesMaster" Target="../notesMasters/notesMaster1.xml"/></Relationships>
</file>

<file path=ppt/notesSlides/_rels/notesSlide31.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_rels/notesSlide32.xml.rels><?xml version="1.0" encoding="UTF-8" standalone="yes"?>
<Relationships xmlns="http://schemas.openxmlformats.org/package/2006/relationships"><Relationship Id="rId2" Type="http://schemas.openxmlformats.org/officeDocument/2006/relationships/slide" Target="../slides/slide37.xml"/><Relationship Id="rId1" Type="http://schemas.openxmlformats.org/officeDocument/2006/relationships/notesMaster" Target="../notesMasters/notesMaster1.xml"/></Relationships>
</file>

<file path=ppt/notesSlides/_rels/notesSlide33.xml.rels><?xml version="1.0" encoding="UTF-8" standalone="yes"?>
<Relationships xmlns="http://schemas.openxmlformats.org/package/2006/relationships"><Relationship Id="rId2" Type="http://schemas.openxmlformats.org/officeDocument/2006/relationships/slide" Target="../slides/slide38.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8.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9.xml"/><Relationship Id="rId1" Type="http://schemas.openxmlformats.org/officeDocument/2006/relationships/notesMaster" Target="../notesMasters/notesMaster1.xml"/></Relationships>
</file>

<file path=ppt/notesSlides/_rels/notesSlide8.xml.rels><?xml version="1.0" encoding="UTF-8" standalone="yes"?>
<Relationships xmlns="http://schemas.openxmlformats.org/package/2006/relationships"><Relationship Id="rId2" Type="http://schemas.openxmlformats.org/officeDocument/2006/relationships/slide" Target="../slides/slide10.xml"/><Relationship Id="rId1" Type="http://schemas.openxmlformats.org/officeDocument/2006/relationships/notesMaster" Target="../notesMasters/notesMaster1.xml"/></Relationships>
</file>

<file path=ppt/notesSlides/_rels/notesSlide9.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
        <p:nvSpPr>
          <p:cNvPr id="4" name="Slide Number Placeholder 3"/>
          <p:cNvSpPr>
            <a:spLocks noGrp="1"/>
          </p:cNvSpPr>
          <p:nvPr>
            <p:ph type="sldNum" sz="quarter" idx="5"/>
          </p:nvPr>
        </p:nvSpPr>
        <p:spPr/>
        <p:txBody>
          <a:bodyPr/>
          <a:lstStyle/>
          <a:p>
            <a:fld id="{07937F07-1250-4CCE-B198-1B2887014F41}" type="slidenum">
              <a:rPr lang="en-US" smtClean="0"/>
              <a:t>1</a:t>
            </a:fld>
            <a:endParaRPr lang="en-US"/>
          </a:p>
        </p:txBody>
      </p:sp>
    </p:spTree>
    <p:extLst>
      <p:ext uri="{BB962C8B-B14F-4D97-AF65-F5344CB8AC3E}">
        <p14:creationId xmlns:p14="http://schemas.microsoft.com/office/powerpoint/2010/main" val="3467028972"/>
      </p:ext>
    </p:extLst>
  </p:cSld>
  <p:clrMapOvr>
    <a:masterClrMapping/>
  </p:clrMapOvr>
</p:notes>
</file>

<file path=ppt/notesSlides/notesSlide1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run to completion means that if you start executing a task (or async) function then it must complete unless it awaits on something</a:t>
            </a:r>
          </a:p>
        </p:txBody>
      </p:sp>
    </p:spTree>
    <p:extLst>
      <p:ext uri="{BB962C8B-B14F-4D97-AF65-F5344CB8AC3E}">
        <p14:creationId xmlns:p14="http://schemas.microsoft.com/office/powerpoint/2010/main" val="2776060960"/>
      </p:ext>
    </p:extLst>
  </p:cSld>
  <p:clrMapOvr>
    <a:masterClrMapping/>
  </p:clrMapOvr>
</p:notes>
</file>

<file path=ppt/notesSlides/notesSlide1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Review the code.  main() waits for the request to return, and then continues. </a:t>
            </a:r>
            <a:br>
              <a:rPr lang="en-US" dirty="0"/>
            </a:br>
            <a:endParaRPr lang="en-US" dirty="0"/>
          </a:p>
        </p:txBody>
      </p:sp>
    </p:spTree>
    <p:extLst>
      <p:ext uri="{BB962C8B-B14F-4D97-AF65-F5344CB8AC3E}">
        <p14:creationId xmlns:p14="http://schemas.microsoft.com/office/powerpoint/2010/main" val="3176348318"/>
      </p:ext>
    </p:extLst>
  </p:cSld>
  <p:clrMapOvr>
    <a:masterClrMapping/>
  </p:clrMapOvr>
</p:notes>
</file>

<file path=ppt/notesSlides/notesSlide1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BA52DCA0-7665-BF41-EE6E-6EC73038DE53}"/>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261D169D-4441-7E4A-9074-15DCC15CF40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A0D1367F-3FE0-1391-F0DB-F1E87C3DADCF}"/>
              </a:ext>
            </a:extLst>
          </p:cNvPr>
          <p:cNvSpPr>
            <a:spLocks noGrp="1"/>
          </p:cNvSpPr>
          <p:nvPr>
            <p:ph type="body" idx="1"/>
          </p:nvPr>
        </p:nvSpPr>
        <p:spPr/>
        <p:txBody>
          <a:bodyPr/>
          <a:lstStyle/>
          <a:p>
            <a:r>
              <a:rPr lang="en-US" dirty="0"/>
              <a:t>It is important to note that you can call </a:t>
            </a:r>
            <a:r>
              <a:rPr lang="en-US" dirty="0" err="1"/>
              <a:t>makeRequest</a:t>
            </a:r>
            <a:r>
              <a:rPr lang="en-US" dirty="0"/>
              <a:t> but it will be awaiting a future response. That promise was returned immediately back to the caller (whichever promise called the </a:t>
            </a:r>
            <a:r>
              <a:rPr lang="en-US" dirty="0" err="1"/>
              <a:t>makeRequest</a:t>
            </a:r>
            <a:r>
              <a:rPr lang="en-US" dirty="0"/>
              <a:t>) and that the caller’s thread continues on while </a:t>
            </a:r>
            <a:r>
              <a:rPr lang="en-US" dirty="0" err="1"/>
              <a:t>makeRequest</a:t>
            </a:r>
            <a:r>
              <a:rPr lang="en-US" dirty="0"/>
              <a:t> is waiting for a response, just as in our previous examples.</a:t>
            </a:r>
          </a:p>
        </p:txBody>
      </p:sp>
    </p:spTree>
    <p:extLst>
      <p:ext uri="{BB962C8B-B14F-4D97-AF65-F5344CB8AC3E}">
        <p14:creationId xmlns:p14="http://schemas.microsoft.com/office/powerpoint/2010/main" val="1991718253"/>
      </p:ext>
    </p:extLst>
  </p:cSld>
  <p:clrMapOvr>
    <a:masterClrMapping/>
  </p:clrMapOvr>
</p:notes>
</file>

<file path=ppt/notesSlides/notesSlide1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an example of starting several requests concurrently.  Remember that each call to </a:t>
            </a:r>
            <a:r>
              <a:rPr lang="en-US" dirty="0" err="1"/>
              <a:t>fakeRequest</a:t>
            </a:r>
            <a:r>
              <a:rPr lang="en-US" dirty="0"/>
              <a:t>() takes 1 second (1000 msecs), and here we completed 3 of them in just over 1 second.   So something in these three requests must have run concurrently.   </a:t>
            </a:r>
          </a:p>
          <a:p>
            <a:endParaRPr lang="en-US" dirty="0"/>
          </a:p>
          <a:p>
            <a:r>
              <a:rPr lang="en-US" dirty="0"/>
              <a:t>In this case, it was the timers in the three </a:t>
            </a:r>
            <a:r>
              <a:rPr lang="en-US" dirty="0" err="1"/>
              <a:t>fakeRequests</a:t>
            </a:r>
            <a:r>
              <a:rPr lang="en-US" dirty="0"/>
              <a:t> that ran concurrently.   Had this been a real request (say an http request or a database fetch), those requests would be "in-flight" concurrently.   We'll see this in more detail in a few minutes.</a:t>
            </a:r>
          </a:p>
          <a:p>
            <a:endParaRPr lang="en-US" dirty="0"/>
          </a:p>
          <a:p>
            <a:r>
              <a:rPr lang="en-US" dirty="0"/>
              <a:t>Note that if any of the promises fail, then the </a:t>
            </a:r>
            <a:r>
              <a:rPr lang="en-US" dirty="0" err="1"/>
              <a:t>Promise.all</a:t>
            </a:r>
            <a:r>
              <a:rPr lang="en-US" dirty="0"/>
              <a:t> fails (we'll talk about promise failure a little later).</a:t>
            </a:r>
          </a:p>
          <a:p>
            <a:r>
              <a:rPr lang="en-US" dirty="0"/>
              <a:t> </a:t>
            </a:r>
          </a:p>
        </p:txBody>
      </p:sp>
    </p:spTree>
    <p:extLst>
      <p:ext uri="{BB962C8B-B14F-4D97-AF65-F5344CB8AC3E}">
        <p14:creationId xmlns:p14="http://schemas.microsoft.com/office/powerpoint/2010/main" val="4120986723"/>
      </p:ext>
    </p:extLst>
  </p:cSld>
  <p:clrMapOvr>
    <a:masterClrMapping/>
  </p:clrMapOvr>
</p:notes>
</file>

<file path=ppt/notesSlides/notesSlide1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 just to make the output easier to read, we've simplified </a:t>
            </a:r>
            <a:r>
              <a:rPr lang="en-US" b="1" dirty="0" err="1"/>
              <a:t>makeRequest</a:t>
            </a:r>
            <a:r>
              <a:rPr lang="en-US" b="1" dirty="0"/>
              <a:t> </a:t>
            </a:r>
            <a:r>
              <a:rPr lang="en-US" b="0" dirty="0"/>
              <a:t>so that it prints out only the number of the request that was responded to.</a:t>
            </a:r>
          </a:p>
          <a:p>
            <a:endParaRPr lang="en-US" b="0" dirty="0"/>
          </a:p>
          <a:p>
            <a:r>
              <a:rPr lang="en-US" b="0" dirty="0"/>
              <a:t>Note</a:t>
            </a:r>
            <a:r>
              <a:rPr lang="en-US" dirty="0"/>
              <a:t> that the responses don't arrive in the same order that they were sent!</a:t>
            </a:r>
          </a:p>
        </p:txBody>
      </p:sp>
    </p:spTree>
    <p:extLst>
      <p:ext uri="{BB962C8B-B14F-4D97-AF65-F5344CB8AC3E}">
        <p14:creationId xmlns:p14="http://schemas.microsoft.com/office/powerpoint/2010/main" val="1889825999"/>
      </p:ext>
    </p:extLst>
  </p:cSld>
  <p:clrMapOvr>
    <a:masterClrMapping/>
  </p:clrMapOvr>
</p:notes>
</file>

<file path=ppt/notesSlides/notesSlide15.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48A1E47-853D-7F3A-5697-BEEED0C6F4B0}"/>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3B49B3B3-F8B0-18C0-79F6-DB8DBEA527C7}"/>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93BDD4C1-5A1F-92E3-654F-121BEE2AB237}"/>
              </a:ext>
            </a:extLst>
          </p:cNvPr>
          <p:cNvSpPr>
            <a:spLocks noGrp="1"/>
          </p:cNvSpPr>
          <p:nvPr>
            <p:ph type="body" idx="1"/>
          </p:nvPr>
        </p:nvSpPr>
        <p:spPr/>
        <p:txBody>
          <a:bodyPr/>
          <a:lstStyle/>
          <a:p>
            <a:r>
              <a:rPr lang="en-US" dirty="0"/>
              <a:t>By contrast, here we wait for each request to return before issuing the next one.  Each </a:t>
            </a:r>
            <a:r>
              <a:rPr lang="en-US" dirty="0" err="1"/>
              <a:t>fakeRequest</a:t>
            </a:r>
            <a:r>
              <a:rPr lang="en-US" dirty="0"/>
              <a:t> takes 1000 msec, and we can see that the whole thing took 3000 msecs-- no concurrency here!</a:t>
            </a:r>
          </a:p>
        </p:txBody>
      </p:sp>
    </p:spTree>
    <p:extLst>
      <p:ext uri="{BB962C8B-B14F-4D97-AF65-F5344CB8AC3E}">
        <p14:creationId xmlns:p14="http://schemas.microsoft.com/office/powerpoint/2010/main" val="1640534182"/>
      </p:ext>
    </p:extLst>
  </p:cSld>
  <p:clrMapOvr>
    <a:masterClrMapping/>
  </p:clrMapOvr>
</p:notes>
</file>

<file path=ppt/notesSlides/notesSlide1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We should leverage concurrency whenever possible. </a:t>
            </a:r>
          </a:p>
          <a:p>
            <a:endParaRPr lang="en-US" dirty="0"/>
          </a:p>
          <a:p>
            <a:r>
              <a:rPr lang="en-US" dirty="0"/>
              <a:t>(Time is average of 100 runs on Prof. Wand’s Lenovo X1)</a:t>
            </a:r>
          </a:p>
          <a:p>
            <a:endParaRPr lang="en-US" dirty="0"/>
          </a:p>
        </p:txBody>
      </p:sp>
    </p:spTree>
    <p:extLst>
      <p:ext uri="{BB962C8B-B14F-4D97-AF65-F5344CB8AC3E}">
        <p14:creationId xmlns:p14="http://schemas.microsoft.com/office/powerpoint/2010/main" val="3972934259"/>
      </p:ext>
    </p:extLst>
  </p:cSld>
  <p:clrMapOvr>
    <a:masterClrMapping/>
  </p:clrMapOvr>
</p:notes>
</file>

<file path=ppt/notesSlides/notesSlide1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a:p>
            <a:endParaRPr lang="en-US" dirty="0"/>
          </a:p>
          <a:p>
            <a:r>
              <a:rPr lang="en-US" dirty="0"/>
              <a:t>In both cases, there is at most one active promise (in green) at any time!  But the concurrent version "masks latency with concurrency", as we said way back on slide 1.</a:t>
            </a:r>
          </a:p>
        </p:txBody>
      </p:sp>
    </p:spTree>
    <p:extLst>
      <p:ext uri="{BB962C8B-B14F-4D97-AF65-F5344CB8AC3E}">
        <p14:creationId xmlns:p14="http://schemas.microsoft.com/office/powerpoint/2010/main" val="502165979"/>
      </p:ext>
    </p:extLst>
  </p:cSld>
  <p:clrMapOvr>
    <a:masterClrMapping/>
  </p:clrMapOvr>
</p:notes>
</file>

<file path=ppt/notesSlides/notesSlide1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the examples so far, the arguments to the requests were independent of each other.  But there's no reason they have to be independent (except for </a:t>
            </a:r>
            <a:r>
              <a:rPr lang="en-US" dirty="0" err="1"/>
              <a:t>Promise.all</a:t>
            </a:r>
            <a:r>
              <a:rPr lang="en-US" dirty="0"/>
              <a:t>).  You can make them any way you need to.</a:t>
            </a:r>
          </a:p>
        </p:txBody>
      </p:sp>
    </p:spTree>
    <p:extLst>
      <p:ext uri="{BB962C8B-B14F-4D97-AF65-F5344CB8AC3E}">
        <p14:creationId xmlns:p14="http://schemas.microsoft.com/office/powerpoint/2010/main" val="3561040700"/>
      </p:ext>
    </p:extLst>
  </p:cSld>
  <p:clrMapOvr>
    <a:masterClrMapping/>
  </p:clrMapOvr>
</p:notes>
</file>

<file path=ppt/notesSlides/notesSlide1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asyncs</a:t>
            </a:r>
            <a:r>
              <a:rPr lang="en-US" dirty="0"/>
              <a:t> play nicely with try/catch.   Here we've tweaked </a:t>
            </a:r>
            <a:r>
              <a:rPr lang="en-US" dirty="0" err="1"/>
              <a:t>fakeRequest</a:t>
            </a:r>
            <a:r>
              <a:rPr lang="en-US" dirty="0"/>
              <a:t> so that it will sometimes throw an error, and here's a wrapper that recovers from those errors (by returning 0).</a:t>
            </a:r>
          </a:p>
        </p:txBody>
      </p:sp>
    </p:spTree>
    <p:extLst>
      <p:ext uri="{BB962C8B-B14F-4D97-AF65-F5344CB8AC3E}">
        <p14:creationId xmlns:p14="http://schemas.microsoft.com/office/powerpoint/2010/main" val="2700302133"/>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2</a:t>
            </a:fld>
            <a:endParaRPr lang="en-US"/>
          </a:p>
        </p:txBody>
      </p:sp>
    </p:spTree>
    <p:extLst>
      <p:ext uri="{BB962C8B-B14F-4D97-AF65-F5344CB8AC3E}">
        <p14:creationId xmlns:p14="http://schemas.microsoft.com/office/powerpoint/2010/main" val="3748055252"/>
      </p:ext>
    </p:extLst>
  </p:cSld>
  <p:clrMapOvr>
    <a:masterClrMapping/>
  </p:clrMapOvr>
</p:notes>
</file>

<file path=ppt/notesSlides/notesSlide2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Let's change the subject.  How do you test an async function? To test an async function, make the second argument to ‘</a:t>
            </a:r>
            <a:r>
              <a:rPr lang="en-US" b="1" dirty="0"/>
              <a:t>test</a:t>
            </a:r>
            <a:r>
              <a:rPr lang="en-US" dirty="0"/>
              <a:t>’ an async function.  This will make ‘</a:t>
            </a:r>
            <a:r>
              <a:rPr lang="en-US" b="1" dirty="0"/>
              <a:t>expect</a:t>
            </a:r>
            <a:r>
              <a:rPr lang="en-US" dirty="0"/>
              <a:t>’ itself an async function, so you will need to ‘await’ its result.  Calling </a:t>
            </a:r>
            <a:r>
              <a:rPr lang="en-US" b="1" dirty="0" err="1"/>
              <a:t>expect.assertions</a:t>
            </a:r>
            <a:r>
              <a:rPr lang="en-US" b="0" dirty="0"/>
              <a:t> checks to make sure that your test properly awaited the </a:t>
            </a:r>
            <a:r>
              <a:rPr lang="en-US" b="0" dirty="0" err="1"/>
              <a:t>the</a:t>
            </a:r>
            <a:r>
              <a:rPr lang="en-US" b="0" dirty="0"/>
              <a:t> result of the request.</a:t>
            </a:r>
            <a:endParaRPr lang="en-US" dirty="0"/>
          </a:p>
          <a:p>
            <a:endParaRPr lang="en-US" dirty="0"/>
          </a:p>
          <a:p>
            <a:r>
              <a:rPr lang="en-US" dirty="0"/>
              <a:t>This example is easy, since we are only sending some data to a public web site.  If we wanted to do something that might have a global effect (e.g. a transcript database), we'd have to do some mocking.   Alas, that is too much for this lecture </a:t>
            </a:r>
            <a:r>
              <a:rPr lang="en-US" dirty="0">
                <a:sym typeface="Wingdings" panose="05000000000000000000" pitchFamily="2" charset="2"/>
              </a:rPr>
              <a:t>.</a:t>
            </a:r>
            <a:r>
              <a:rPr lang="en-US" dirty="0"/>
              <a:t>  </a:t>
            </a:r>
          </a:p>
          <a:p>
            <a:endParaRPr lang="en-US" dirty="0"/>
          </a:p>
          <a:p>
            <a:r>
              <a:rPr lang="en-US" dirty="0"/>
              <a:t>Here, </a:t>
            </a:r>
            <a:r>
              <a:rPr lang="en-US" b="1" dirty="0"/>
              <a:t>echo</a:t>
            </a:r>
            <a:r>
              <a:rPr lang="en-US" dirty="0"/>
              <a:t> is an async function, so it returns a promise, which should eventually return a string (here “33”) to the async function that called it (here, the </a:t>
            </a:r>
            <a:r>
              <a:rPr lang="en-US" b="1" dirty="0"/>
              <a:t>expect</a:t>
            </a:r>
            <a:r>
              <a:rPr lang="en-US" dirty="0"/>
              <a:t>).  So here we are saying that we expect echo(33) to return a promise that will eventually resolve to “33”.</a:t>
            </a:r>
          </a:p>
          <a:p>
            <a:endParaRPr lang="en-US" dirty="0"/>
          </a:p>
          <a:p>
            <a:r>
              <a:rPr lang="en-US" dirty="0"/>
              <a:t>Note the await on the next to last line.  If you leave that out, the async function in the test will succeed immediately, without waiting for the expect to run.   The </a:t>
            </a:r>
            <a:r>
              <a:rPr lang="en-US" b="1" dirty="0" err="1"/>
              <a:t>expect.assertions</a:t>
            </a:r>
            <a:r>
              <a:rPr lang="en-US" b="1" dirty="0"/>
              <a:t> </a:t>
            </a:r>
            <a:r>
              <a:rPr lang="en-US" dirty="0"/>
              <a:t>(in blue) tells Jest that the test should run exactly 1 test, so that will make the test fail if you leave out the </a:t>
            </a:r>
            <a:r>
              <a:rPr lang="en-US" b="1" dirty="0"/>
              <a:t>await</a:t>
            </a:r>
            <a:r>
              <a:rPr lang="en-US" dirty="0"/>
              <a:t>.</a:t>
            </a:r>
          </a:p>
        </p:txBody>
      </p:sp>
    </p:spTree>
    <p:extLst>
      <p:ext uri="{BB962C8B-B14F-4D97-AF65-F5344CB8AC3E}">
        <p14:creationId xmlns:p14="http://schemas.microsoft.com/office/powerpoint/2010/main" val="387049259"/>
      </p:ext>
    </p:extLst>
  </p:cSld>
  <p:clrMapOvr>
    <a:masterClrMapping/>
  </p:clrMapOvr>
</p:notes>
</file>

<file path=ppt/notesSlides/notesSlide21.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9F8EA572-721B-ECEB-6452-DCEA5F2D88ED}"/>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169E4568-DD61-B9D6-0E98-291013369FFA}"/>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0CD51956-59BD-B808-92DA-B19BED4E7070}"/>
              </a:ext>
            </a:extLst>
          </p:cNvPr>
          <p:cNvSpPr>
            <a:spLocks noGrp="1"/>
          </p:cNvSpPr>
          <p:nvPr>
            <p:ph type="body" idx="1"/>
          </p:nvPr>
        </p:nvSpPr>
        <p:spPr/>
        <p:txBody>
          <a:bodyPr/>
          <a:lstStyle/>
          <a:p>
            <a:r>
              <a:rPr lang="en-US" dirty="0"/>
              <a:t>Review the code. </a:t>
            </a:r>
            <a:br>
              <a:rPr lang="en-US" dirty="0"/>
            </a:br>
            <a:endParaRPr lang="en-US" dirty="0"/>
          </a:p>
        </p:txBody>
      </p:sp>
    </p:spTree>
    <p:extLst>
      <p:ext uri="{BB962C8B-B14F-4D97-AF65-F5344CB8AC3E}">
        <p14:creationId xmlns:p14="http://schemas.microsoft.com/office/powerpoint/2010/main" val="647872961"/>
      </p:ext>
    </p:extLst>
  </p:cSld>
  <p:clrMapOvr>
    <a:masterClrMapping/>
  </p:clrMapOvr>
</p:notes>
</file>

<file path=ppt/notesSlides/notesSlide22.xml><?xml version="1.0" encoding="utf-8"?>
<p:notes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1D2024D-E69E-7C58-13D1-FCEA50E35BB1}"/>
            </a:ext>
          </a:extLst>
        </p:cNvPr>
        <p:cNvGrpSpPr/>
        <p:nvPr/>
      </p:nvGrpSpPr>
      <p:grpSpPr>
        <a:xfrm>
          <a:off x="0" y="0"/>
          <a:ext cx="0" cy="0"/>
          <a:chOff x="0" y="0"/>
          <a:chExt cx="0" cy="0"/>
        </a:xfrm>
      </p:grpSpPr>
      <p:sp>
        <p:nvSpPr>
          <p:cNvPr id="2" name="Slide Image Placeholder 1">
            <a:extLst>
              <a:ext uri="{FF2B5EF4-FFF2-40B4-BE49-F238E27FC236}">
                <a16:creationId xmlns:a16="http://schemas.microsoft.com/office/drawing/2014/main" id="{BBE94B2D-2393-6A10-F8B0-78DEA5C0433F}"/>
              </a:ext>
            </a:extLst>
          </p:cNvPr>
          <p:cNvSpPr>
            <a:spLocks noGrp="1" noRot="1" noChangeAspect="1"/>
          </p:cNvSpPr>
          <p:nvPr>
            <p:ph type="sldImg"/>
          </p:nvPr>
        </p:nvSpPr>
        <p:spPr/>
      </p:sp>
      <p:sp>
        <p:nvSpPr>
          <p:cNvPr id="3" name="Notes Placeholder 2">
            <a:extLst>
              <a:ext uri="{FF2B5EF4-FFF2-40B4-BE49-F238E27FC236}">
                <a16:creationId xmlns:a16="http://schemas.microsoft.com/office/drawing/2014/main" id="{E56A7978-C190-AF69-F7C3-80DC31C6B16E}"/>
              </a:ext>
            </a:extLst>
          </p:cNvPr>
          <p:cNvSpPr>
            <a:spLocks noGrp="1"/>
          </p:cNvSpPr>
          <p:nvPr>
            <p:ph type="body" idx="1"/>
          </p:nvPr>
        </p:nvSpPr>
        <p:spPr/>
        <p:txBody>
          <a:bodyPr/>
          <a:lstStyle/>
          <a:p>
            <a:r>
              <a:rPr lang="en-US" dirty="0"/>
              <a:t>OK, this is complicated (which is why it's an antipattern).  Here's what happened:</a:t>
            </a:r>
          </a:p>
          <a:p>
            <a:endParaRPr lang="en-US" dirty="0"/>
          </a:p>
          <a:p>
            <a:pPr marL="228600" indent="-228600">
              <a:buAutoNum type="arabicPeriod"/>
            </a:pPr>
            <a:r>
              <a:rPr lang="en-US" dirty="0"/>
              <a:t>main() called </a:t>
            </a:r>
            <a:r>
              <a:rPr lang="en-US" dirty="0" err="1"/>
              <a:t>fakeRequest</a:t>
            </a:r>
            <a:r>
              <a:rPr lang="en-US" dirty="0"/>
              <a:t>(32).</a:t>
            </a:r>
          </a:p>
          <a:p>
            <a:pPr marL="228600" indent="-228600">
              <a:buAutoNum type="arabicPeriod"/>
            </a:pPr>
            <a:r>
              <a:rPr lang="en-US" dirty="0" err="1"/>
              <a:t>fakeRequest</a:t>
            </a:r>
            <a:r>
              <a:rPr lang="en-US" dirty="0"/>
              <a:t>(32) created a unit of work (a Promise), and told the runtime to run it sometime or other. </a:t>
            </a:r>
          </a:p>
          <a:p>
            <a:pPr marL="228600" indent="-228600">
              <a:buAutoNum type="arabicPeriod"/>
            </a:pPr>
            <a:r>
              <a:rPr lang="en-US" dirty="0"/>
              <a:t>Normally, we wouldn't see the actual value returned by </a:t>
            </a:r>
            <a:r>
              <a:rPr lang="en-US" dirty="0" err="1"/>
              <a:t>fakeRequest</a:t>
            </a:r>
            <a:r>
              <a:rPr lang="en-US" dirty="0"/>
              <a:t>(32), because we'd just wait for the unit of work to run before proceeding.</a:t>
            </a:r>
          </a:p>
          <a:p>
            <a:pPr marL="228600" indent="-228600">
              <a:buAutoNum type="arabicPeriod"/>
            </a:pPr>
            <a:r>
              <a:rPr lang="en-US" dirty="0"/>
              <a:t>But here, we didn't wait-- we just took the value returned by </a:t>
            </a:r>
            <a:r>
              <a:rPr lang="en-US" dirty="0" err="1"/>
              <a:t>fakeRequest</a:t>
            </a:r>
            <a:r>
              <a:rPr lang="en-US" dirty="0"/>
              <a:t>(32)-- the Promise-- and printed it.  </a:t>
            </a:r>
          </a:p>
          <a:p>
            <a:pPr marL="228600" indent="-228600">
              <a:buAutoNum type="arabicPeriod"/>
            </a:pPr>
            <a:r>
              <a:rPr lang="en-US" dirty="0"/>
              <a:t>We finished our current unit of work, printing "main done", which informed the runtime that we were done.</a:t>
            </a:r>
          </a:p>
          <a:p>
            <a:pPr marL="228600" indent="-228600">
              <a:buAutoNum type="arabicPeriod"/>
            </a:pPr>
            <a:r>
              <a:rPr lang="en-US" dirty="0"/>
              <a:t>The runtime then looked around for another unit of work to do.  In this case, it found the unit of work created by </a:t>
            </a:r>
            <a:r>
              <a:rPr lang="en-US" dirty="0" err="1"/>
              <a:t>fakeRequest</a:t>
            </a:r>
            <a:r>
              <a:rPr lang="en-US" dirty="0"/>
              <a:t>(32), and ran it, printing the last two lines</a:t>
            </a:r>
          </a:p>
          <a:p>
            <a:pPr marL="228600" indent="-228600">
              <a:buAutoNum type="arabicPeriod"/>
            </a:pPr>
            <a:endParaRPr lang="en-US" dirty="0"/>
          </a:p>
        </p:txBody>
      </p:sp>
    </p:spTree>
    <p:extLst>
      <p:ext uri="{BB962C8B-B14F-4D97-AF65-F5344CB8AC3E}">
        <p14:creationId xmlns:p14="http://schemas.microsoft.com/office/powerpoint/2010/main" val="2436950558"/>
      </p:ext>
    </p:extLst>
  </p:cSld>
  <p:clrMapOvr>
    <a:masterClrMapping/>
  </p:clrMapOvr>
</p:notes>
</file>

<file path=ppt/notesSlides/notesSlide2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Before, we marked the critical sections in a single async function.  When we consider two or more </a:t>
            </a:r>
            <a:r>
              <a:rPr lang="en-US" dirty="0" err="1"/>
              <a:t>asyncs</a:t>
            </a:r>
            <a:r>
              <a:rPr lang="en-US" dirty="0"/>
              <a:t>, the story is a little more complicated-- the two green sections actually form a single critical section, so the 'f started' will *always* be followed immediately by the 'g started'.   (And if there was a side-effect at the start of </a:t>
            </a:r>
            <a:r>
              <a:rPr lang="en-US" dirty="0" err="1"/>
              <a:t>fakeRequest</a:t>
            </a:r>
            <a:r>
              <a:rPr lang="en-US" dirty="0"/>
              <a:t>, that would similarly follow immediately after the 'g started'.  But there isn't </a:t>
            </a:r>
            <a:r>
              <a:rPr lang="en-US" dirty="0">
                <a:sym typeface="Wingdings" panose="05000000000000000000" pitchFamily="2" charset="2"/>
              </a:rPr>
              <a:t> ) . </a:t>
            </a:r>
          </a:p>
          <a:p>
            <a:endParaRPr lang="en-US" dirty="0">
              <a:sym typeface="Wingdings" panose="05000000000000000000" pitchFamily="2" charset="2"/>
            </a:endParaRPr>
          </a:p>
          <a:p>
            <a:r>
              <a:rPr lang="en-US" dirty="0">
                <a:sym typeface="Wingdings" panose="05000000000000000000" pitchFamily="2" charset="2"/>
              </a:rPr>
              <a:t>The 'g started' exposes this subtlety-- if it wasn't there, you'd never be able to tell the difference.  So don't do that.  Make sure that nothing you do before the first await in your async causes a visible side-effect (e.g. a console.log), unless you really want to track what's going on at this level of detail.</a:t>
            </a:r>
            <a:endParaRPr lang="en-US" dirty="0"/>
          </a:p>
        </p:txBody>
      </p:sp>
    </p:spTree>
    <p:extLst>
      <p:ext uri="{BB962C8B-B14F-4D97-AF65-F5344CB8AC3E}">
        <p14:creationId xmlns:p14="http://schemas.microsoft.com/office/powerpoint/2010/main" val="3234752643"/>
      </p:ext>
    </p:extLst>
  </p:cSld>
  <p:clrMapOvr>
    <a:masterClrMapping/>
  </p:clrMapOvr>
</p:notes>
</file>

<file path=ppt/notesSlides/notesSlide2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  </a:t>
            </a:r>
          </a:p>
          <a:p>
            <a:r>
              <a:rPr lang="en-US" dirty="0"/>
              <a:t>- JS Engine includes a  {single} call stack that keeps track of each function that it is being executed</a:t>
            </a:r>
          </a:p>
          <a:p>
            <a:r>
              <a:rPr lang="en-US" dirty="0"/>
              <a:t>- Asynchronous (heavy) tasks are outsourced to </a:t>
            </a:r>
            <a:r>
              <a:rPr lang="en-US" dirty="0" err="1"/>
              <a:t>WebAPI</a:t>
            </a:r>
            <a:r>
              <a:rPr lang="en-US" dirty="0"/>
              <a:t>. When those are completed, they are placed in a callback queue.</a:t>
            </a:r>
          </a:p>
          <a:p>
            <a:r>
              <a:rPr lang="en-US" dirty="0"/>
              <a:t>- Event loop picks up “awaiting” {completed} tasks from queue when call stack is empty (i.e., when it is done with everything it was working on – think run to completion) and processes them in the order they were added to queue (i.e., they were completed by </a:t>
            </a:r>
            <a:r>
              <a:rPr lang="en-US" dirty="0" err="1"/>
              <a:t>WebAPI</a:t>
            </a:r>
            <a:r>
              <a:rPr lang="en-US" dirty="0"/>
              <a:t>)</a:t>
            </a:r>
          </a:p>
        </p:txBody>
      </p:sp>
    </p:spTree>
    <p:extLst>
      <p:ext uri="{BB962C8B-B14F-4D97-AF65-F5344CB8AC3E}">
        <p14:creationId xmlns:p14="http://schemas.microsoft.com/office/powerpoint/2010/main" val="1823654806"/>
      </p:ext>
    </p:extLst>
  </p:cSld>
  <p:clrMapOvr>
    <a:masterClrMapping/>
  </p:clrMapOvr>
</p:notes>
</file>

<file path=ppt/notesSlides/notesSlide2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That concludes our tour of cooperative multiprocessing.</a:t>
            </a:r>
          </a:p>
          <a:p>
            <a:r>
              <a:rPr lang="en-US" dirty="0"/>
              <a:t>But where does the non-blocking IO come from?</a:t>
            </a:r>
          </a:p>
        </p:txBody>
      </p:sp>
    </p:spTree>
    <p:extLst>
      <p:ext uri="{BB962C8B-B14F-4D97-AF65-F5344CB8AC3E}">
        <p14:creationId xmlns:p14="http://schemas.microsoft.com/office/powerpoint/2010/main" val="2058166584"/>
      </p:ext>
    </p:extLst>
  </p:cSld>
  <p:clrMapOvr>
    <a:masterClrMapping/>
  </p:clrMapOvr>
</p:notes>
</file>

<file path=ppt/notesSlides/notesSlide2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marL="0" marR="0" lvl="0" indent="0" defTabSz="228600" eaLnBrk="1" fontAlgn="auto" latinLnBrk="0" hangingPunct="1">
              <a:lnSpc>
                <a:spcPct val="117999"/>
              </a:lnSpc>
              <a:spcBef>
                <a:spcPts val="0"/>
              </a:spcBef>
              <a:spcAft>
                <a:spcPts val="0"/>
              </a:spcAft>
              <a:buClrTx/>
              <a:buSzTx/>
              <a:buFontTx/>
              <a:buNone/>
              <a:tabLst/>
              <a:defRPr/>
            </a:pPr>
            <a:r>
              <a:rPr lang="en-US" dirty="0"/>
              <a:t>This is what we said back on the slide with the stork, where we said "</a:t>
            </a:r>
            <a:r>
              <a:rPr lang="en-US" sz="1100" dirty="0"/>
              <a:t>Some typescript libraries have API procedures that return promises"</a:t>
            </a:r>
          </a:p>
          <a:p>
            <a:endParaRPr lang="en-US" dirty="0"/>
          </a:p>
        </p:txBody>
      </p:sp>
    </p:spTree>
    <p:extLst>
      <p:ext uri="{BB962C8B-B14F-4D97-AF65-F5344CB8AC3E}">
        <p14:creationId xmlns:p14="http://schemas.microsoft.com/office/powerpoint/2010/main" val="1428143635"/>
      </p:ext>
    </p:extLst>
  </p:cSld>
  <p:clrMapOvr>
    <a:masterClrMapping/>
  </p:clrMapOvr>
</p:notes>
</file>

<file path=ppt/notesSlides/notesSlide2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err="1"/>
              <a:t>Javascript</a:t>
            </a:r>
            <a:r>
              <a:rPr lang="en-US" dirty="0"/>
              <a:t> is a single threaded language. This means it has one call stack and one memory heap. It uses </a:t>
            </a:r>
            <a:r>
              <a:rPr lang="en-US" dirty="0" err="1"/>
              <a:t>WebAPI</a:t>
            </a:r>
            <a:r>
              <a:rPr lang="en-US" dirty="0"/>
              <a:t> to work asynchronously.</a:t>
            </a:r>
          </a:p>
          <a:p>
            <a:endParaRPr lang="en-US" dirty="0"/>
          </a:p>
          <a:p>
            <a:r>
              <a:rPr lang="en-US" dirty="0"/>
              <a:t>How do we get asynchronous code with </a:t>
            </a:r>
            <a:r>
              <a:rPr lang="en-US" dirty="0" err="1"/>
              <a:t>Javascript</a:t>
            </a:r>
            <a:r>
              <a:rPr lang="en-US" dirty="0"/>
              <a:t> then?</a:t>
            </a:r>
          </a:p>
          <a:p>
            <a:r>
              <a:rPr lang="en-US" dirty="0"/>
              <a:t>Well, we can thank the </a:t>
            </a:r>
            <a:r>
              <a:rPr lang="en-US" dirty="0" err="1"/>
              <a:t>Javascript</a:t>
            </a:r>
            <a:r>
              <a:rPr lang="en-US" dirty="0"/>
              <a:t> engine (V8, </a:t>
            </a:r>
            <a:r>
              <a:rPr lang="en-US" dirty="0" err="1"/>
              <a:t>Spidermonkey</a:t>
            </a:r>
            <a:r>
              <a:rPr lang="en-US" dirty="0"/>
              <a:t>, </a:t>
            </a:r>
            <a:r>
              <a:rPr lang="en-US" dirty="0" err="1"/>
              <a:t>JavaScriptCore</a:t>
            </a:r>
            <a:r>
              <a:rPr lang="en-US" dirty="0"/>
              <a:t>, etc...) for that, which has Web API that handle these tasks in the background. The call stack recognizes functions of the Web API and hands them off to be handled by the browser. Once those tasks are finished by the browser, they return and are pushed into a queue (callbacks go in </a:t>
            </a:r>
            <a:r>
              <a:rPr lang="en-US" dirty="0" err="1"/>
              <a:t>Macrotask</a:t>
            </a:r>
            <a:r>
              <a:rPr lang="en-US" dirty="0"/>
              <a:t> queue and promises go into microtask queue)</a:t>
            </a:r>
          </a:p>
          <a:p>
            <a:r>
              <a:rPr lang="en-US" dirty="0"/>
              <a:t>Then they are picked up by the event loop one by one and added onto the call stack.</a:t>
            </a:r>
          </a:p>
          <a:p>
            <a:endParaRPr lang="en-US" dirty="0"/>
          </a:p>
          <a:p>
            <a:r>
              <a:rPr lang="en-US" dirty="0"/>
              <a:t>Try this http://latentflip.com/loupe </a:t>
            </a:r>
          </a:p>
        </p:txBody>
      </p:sp>
    </p:spTree>
    <p:extLst>
      <p:ext uri="{BB962C8B-B14F-4D97-AF65-F5344CB8AC3E}">
        <p14:creationId xmlns:p14="http://schemas.microsoft.com/office/powerpoint/2010/main" val="116908980"/>
      </p:ext>
    </p:extLst>
  </p:cSld>
  <p:clrMapOvr>
    <a:masterClrMapping/>
  </p:clrMapOvr>
</p:notes>
</file>

<file path=ppt/notesSlides/notesSlide2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pPr algn="l"/>
            <a:r>
              <a:rPr lang="en-US" dirty="0">
                <a:solidFill>
                  <a:schemeClr val="tx1"/>
                </a:solidFill>
              </a:rPr>
              <a:t>Courtesy of </a:t>
            </a:r>
            <a:r>
              <a:rPr lang="en-US" dirty="0">
                <a:solidFill>
                  <a:schemeClr val="tx1"/>
                </a:solidFill>
                <a:hlinkClick r:id="rId3"/>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3636221697"/>
      </p:ext>
    </p:extLst>
  </p:cSld>
  <p:clrMapOvr>
    <a:masterClrMapping/>
  </p:clrMapOvr>
</p:notes>
</file>

<file path=ppt/notesSlides/notesSlide2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358283542"/>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First principles: why do we need concurrency?</a:t>
            </a:r>
          </a:p>
          <a:p>
            <a:endParaRPr lang="en-US" dirty="0"/>
          </a:p>
          <a:p>
            <a:r>
              <a:rPr lang="en-US" dirty="0"/>
              <a:t>Mostly I/O. We are spoiled today with huge amounts of RAM, but there are still occasions when you need to read or write something to/from disk, or to/from network.</a:t>
            </a:r>
          </a:p>
          <a:p>
            <a:endParaRPr lang="en-US" dirty="0"/>
          </a:p>
          <a:p>
            <a:r>
              <a:rPr lang="en-US" dirty="0"/>
              <a:t>This diagram shows roughly the overhead of different kinds of I/O, in nanoseconds. Cutting-edge hardware architectures and OS designs aim to reduce these delays, but the rough order of magnitudes still stand.</a:t>
            </a:r>
          </a:p>
          <a:p>
            <a:endParaRPr lang="en-US" dirty="0"/>
          </a:p>
          <a:p>
            <a:r>
              <a:rPr lang="en-US" dirty="0"/>
              <a:t>If we are “computing” things (running instructions on the CPU), on a 1Ghz CPU, that’s nice and round, so you get 1 instruction executed per nano-second. You could run 150k instructions in time to read 4KB from SSD, 10m instructions in time to get the read head on your spinning magnetic HD into place to read something, or 100m instructions in time to receive a packet over internet.</a:t>
            </a:r>
          </a:p>
          <a:p>
            <a:endParaRPr lang="en-US" dirty="0"/>
          </a:p>
          <a:p>
            <a:r>
              <a:rPr lang="en-US" dirty="0"/>
              <a:t>So, it is desirable to be able to keep doing things while we are waiting for I/O, and not stop the world. Another way to put this, is that we would like to mask this latency to do such slow operations with concurrency: do something else while these I/O operations are happening.</a:t>
            </a:r>
          </a:p>
        </p:txBody>
      </p:sp>
    </p:spTree>
    <p:extLst>
      <p:ext uri="{BB962C8B-B14F-4D97-AF65-F5344CB8AC3E}">
        <p14:creationId xmlns:p14="http://schemas.microsoft.com/office/powerpoint/2010/main" val="4289812031"/>
      </p:ext>
    </p:extLst>
  </p:cSld>
  <p:clrMapOvr>
    <a:masterClrMapping/>
  </p:clrMapOvr>
</p:notes>
</file>

<file path=ppt/notesSlides/notesSlide30.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Promises enforce the order of operations only through the .then. The code in the ‘then’ won’t run until the promise is resolved.  Note that every .then() is a choice point, allowing the runtime to switch to some other task.</a:t>
            </a:r>
          </a:p>
          <a:p>
            <a:br>
              <a:rPr lang="en-US" dirty="0"/>
            </a:br>
            <a:r>
              <a:rPr lang="en-US" dirty="0"/>
              <a:t>(build through example, explaining the possible orders of results. Point out that we should never depend on the order of results we hear back form google/</a:t>
            </a:r>
            <a:r>
              <a:rPr lang="en-US" dirty="0" err="1"/>
              <a:t>facebook</a:t>
            </a:r>
            <a:r>
              <a:rPr lang="en-US" dirty="0"/>
              <a:t>/</a:t>
            </a:r>
            <a:r>
              <a:rPr lang="en-US" dirty="0" err="1"/>
              <a:t>coveytown</a:t>
            </a:r>
            <a:r>
              <a:rPr lang="en-US" dirty="0"/>
              <a:t> because it is non-deterministic. You might happen to see 9/10 times one ordering, but there is no guarantee)</a:t>
            </a:r>
          </a:p>
        </p:txBody>
      </p:sp>
    </p:spTree>
    <p:extLst>
      <p:ext uri="{BB962C8B-B14F-4D97-AF65-F5344CB8AC3E}">
        <p14:creationId xmlns:p14="http://schemas.microsoft.com/office/powerpoint/2010/main" val="939291855"/>
      </p:ext>
    </p:extLst>
  </p:cSld>
  <p:clrMapOvr>
    <a:masterClrMapping/>
  </p:clrMapOvr>
</p:notes>
</file>

<file path=ppt/notesSlides/notesSlide3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endParaRPr lang="en-US" dirty="0"/>
          </a:p>
        </p:txBody>
      </p:sp>
    </p:spTree>
    <p:extLst>
      <p:ext uri="{BB962C8B-B14F-4D97-AF65-F5344CB8AC3E}">
        <p14:creationId xmlns:p14="http://schemas.microsoft.com/office/powerpoint/2010/main" val="1096998824"/>
      </p:ext>
    </p:extLst>
  </p:cSld>
  <p:clrMapOvr>
    <a:masterClrMapping/>
  </p:clrMapOvr>
</p:notes>
</file>

<file path=ppt/notesSlides/notesSlide3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You can still have a data race with async await.  Here's an example where the printed value of x depends on which of the two promises returns first:  if </a:t>
            </a:r>
            <a:r>
              <a:rPr lang="en-US" dirty="0" err="1"/>
              <a:t>asyncDouble</a:t>
            </a:r>
            <a:r>
              <a:rPr lang="en-US" dirty="0"/>
              <a:t> returns first, then the result will be 22 (10*2 + 1 + 1).  If </a:t>
            </a:r>
            <a:r>
              <a:rPr lang="en-US" dirty="0" err="1"/>
              <a:t>asyncIncrementTwice</a:t>
            </a:r>
            <a:r>
              <a:rPr lang="en-US" dirty="0"/>
              <a:t> returns first, then the result will be 24 (10+1+1)*2 .  But 25 is impossible!</a:t>
            </a:r>
          </a:p>
          <a:p>
            <a:endParaRPr lang="en-US" dirty="0"/>
          </a:p>
          <a:p>
            <a:r>
              <a:rPr lang="en-US" dirty="0"/>
              <a:t>[Note: I always get 22.  Not sure why….]</a:t>
            </a:r>
          </a:p>
          <a:p>
            <a:endParaRPr lang="en-US" dirty="0"/>
          </a:p>
          <a:p>
            <a:endParaRPr lang="en-US" dirty="0"/>
          </a:p>
        </p:txBody>
      </p:sp>
    </p:spTree>
    <p:extLst>
      <p:ext uri="{BB962C8B-B14F-4D97-AF65-F5344CB8AC3E}">
        <p14:creationId xmlns:p14="http://schemas.microsoft.com/office/powerpoint/2010/main" val="3094308994"/>
      </p:ext>
    </p:extLst>
  </p:cSld>
  <p:clrMapOvr>
    <a:masterClrMapping/>
  </p:clrMapOvr>
</p:notes>
</file>

<file path=ppt/notesSlides/notesSlide3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&lt;read slide&gt;</a:t>
            </a:r>
          </a:p>
        </p:txBody>
      </p:sp>
      <p:sp>
        <p:nvSpPr>
          <p:cNvPr id="4" name="Slide Number Placeholder 3"/>
          <p:cNvSpPr>
            <a:spLocks noGrp="1"/>
          </p:cNvSpPr>
          <p:nvPr>
            <p:ph type="sldNum" sz="quarter" idx="5"/>
          </p:nvPr>
        </p:nvSpPr>
        <p:spPr/>
        <p:txBody>
          <a:bodyPr/>
          <a:lstStyle/>
          <a:p>
            <a:fld id="{07937F07-1250-4CCE-B198-1B2887014F41}" type="slidenum">
              <a:rPr lang="en-US" smtClean="0"/>
              <a:t>38</a:t>
            </a:fld>
            <a:endParaRPr lang="en-US"/>
          </a:p>
        </p:txBody>
      </p:sp>
    </p:spTree>
    <p:extLst>
      <p:ext uri="{BB962C8B-B14F-4D97-AF65-F5344CB8AC3E}">
        <p14:creationId xmlns:p14="http://schemas.microsoft.com/office/powerpoint/2010/main" val="337221525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many programming languages, like Java or C, you can have asynchronous computation with threads. </a:t>
            </a:r>
          </a:p>
          <a:p>
            <a:br>
              <a:rPr lang="en-US" dirty="0"/>
            </a:br>
            <a:r>
              <a:rPr lang="en-US" dirty="0"/>
              <a:t>You might be familiar with this programming model. As it turns out, the “inter-process communication by shared memory” part is extremely hard to get right, and almost impossible to prove correct</a:t>
            </a:r>
          </a:p>
          <a:p>
            <a:endParaRPr lang="en-US" dirty="0"/>
          </a:p>
          <a:p>
            <a:r>
              <a:rPr lang="en-US" dirty="0"/>
              <a:t>This is not how JS or TS does asynchronous computation.</a:t>
            </a:r>
          </a:p>
        </p:txBody>
      </p:sp>
    </p:spTree>
    <p:extLst>
      <p:ext uri="{BB962C8B-B14F-4D97-AF65-F5344CB8AC3E}">
        <p14:creationId xmlns:p14="http://schemas.microsoft.com/office/powerpoint/2010/main" val="892001119"/>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In cooperative multiprocessing, each thread decides when it should yield to let other threads execute.  For the purposes of this lecture, we will use the terms 'promise' and 'computation' interchangeably   (MAYBE??)</a:t>
            </a:r>
          </a:p>
        </p:txBody>
      </p:sp>
    </p:spTree>
    <p:extLst>
      <p:ext uri="{BB962C8B-B14F-4D97-AF65-F5344CB8AC3E}">
        <p14:creationId xmlns:p14="http://schemas.microsoft.com/office/powerpoint/2010/main" val="2534470671"/>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Here's a typical async function.  It calls another async function, waits for that function to return, and then does something with the answer.  The "cooperative multiprocessing" means that while this function is waiting for the other function to return, the runtime can switch to some other task.  But there can be no interruptions while we are executing the code in </a:t>
            </a:r>
            <a:r>
              <a:rPr lang="en-US" b="1" dirty="0"/>
              <a:t>this</a:t>
            </a:r>
            <a:r>
              <a:rPr lang="en-US" b="0" dirty="0"/>
              <a:t> function.  Let's look at that idea in more detail.</a:t>
            </a:r>
            <a:endParaRPr lang="en-US" dirty="0"/>
          </a:p>
        </p:txBody>
      </p:sp>
    </p:spTree>
    <p:extLst>
      <p:ext uri="{BB962C8B-B14F-4D97-AF65-F5344CB8AC3E}">
        <p14:creationId xmlns:p14="http://schemas.microsoft.com/office/powerpoint/2010/main" val="4008493160"/>
      </p:ext>
    </p:extLst>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By disallowing interrupts everywhere but at the pause points, we avoid almost all of the data races you may have learned about in your operating systems class.   Each grey box is a critical section, and your program consists of a set of critical sections.  Each green box is uninterruptible!!</a:t>
            </a:r>
          </a:p>
          <a:p>
            <a:endParaRPr lang="en-US" dirty="0"/>
          </a:p>
        </p:txBody>
      </p:sp>
    </p:spTree>
    <p:extLst>
      <p:ext uri="{BB962C8B-B14F-4D97-AF65-F5344CB8AC3E}">
        <p14:creationId xmlns:p14="http://schemas.microsoft.com/office/powerpoint/2010/main" val="3214472609"/>
      </p:ext>
    </p:extLst>
  </p:cSld>
  <p:clrMapOvr>
    <a:masterClrMapping/>
  </p:clrMapOvr>
</p:notes>
</file>

<file path=ppt/notesSlides/notesSlide8.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dirty="0"/>
              <a:t>An async function yields or pauses in exactly two places in its code.  What happens at those places?</a:t>
            </a:r>
          </a:p>
          <a:p>
            <a:endParaRPr lang="en-US" dirty="0"/>
          </a:p>
          <a:p>
            <a:r>
              <a:rPr lang="en-US" dirty="0"/>
              <a:t>When </a:t>
            </a:r>
            <a:r>
              <a:rPr lang="en-US" dirty="0" err="1"/>
              <a:t>someFunction</a:t>
            </a:r>
            <a:r>
              <a:rPr lang="en-US" dirty="0"/>
              <a:t> yields at the first location, it informs the runtime that </a:t>
            </a:r>
            <a:r>
              <a:rPr lang="en-US" dirty="0" err="1"/>
              <a:t>someOtherAsyncFunction</a:t>
            </a:r>
            <a:r>
              <a:rPr lang="en-US" dirty="0"/>
              <a:t>(j) is ready to run, and that </a:t>
            </a:r>
            <a:r>
              <a:rPr lang="en-US" dirty="0" err="1"/>
              <a:t>someFunction</a:t>
            </a:r>
            <a:r>
              <a:rPr lang="en-US" dirty="0"/>
              <a:t> will be ready to resume its execution only when </a:t>
            </a:r>
            <a:r>
              <a:rPr lang="en-US" dirty="0" err="1"/>
              <a:t>someOtherAsyncFunction</a:t>
            </a:r>
            <a:r>
              <a:rPr lang="en-US" dirty="0"/>
              <a:t>(j) returns a value.  The runtime can then switch to any process that is ready.  That might be the call to </a:t>
            </a:r>
            <a:r>
              <a:rPr lang="en-US" dirty="0" err="1"/>
              <a:t>someOtherAsync</a:t>
            </a:r>
            <a:r>
              <a:rPr lang="en-US" dirty="0"/>
              <a:t> function, but it might be something else.</a:t>
            </a:r>
          </a:p>
          <a:p>
            <a:endParaRPr lang="en-US" dirty="0"/>
          </a:p>
          <a:p>
            <a:r>
              <a:rPr lang="en-US" dirty="0"/>
              <a:t>When </a:t>
            </a:r>
            <a:r>
              <a:rPr lang="en-US" dirty="0" err="1"/>
              <a:t>someFunction</a:t>
            </a:r>
            <a:r>
              <a:rPr lang="en-US" dirty="0"/>
              <a:t> yields at the second location, it informs the runtime that it is ready to return to its caller, and it gives the runtime permission to switch to any process that is ready.  It might be the caller of </a:t>
            </a:r>
            <a:r>
              <a:rPr lang="en-US" dirty="0" err="1"/>
              <a:t>someFunction</a:t>
            </a:r>
            <a:r>
              <a:rPr lang="en-US" dirty="0"/>
              <a:t>, or it might be something else.</a:t>
            </a:r>
          </a:p>
        </p:txBody>
      </p:sp>
    </p:spTree>
    <p:extLst>
      <p:ext uri="{BB962C8B-B14F-4D97-AF65-F5344CB8AC3E}">
        <p14:creationId xmlns:p14="http://schemas.microsoft.com/office/powerpoint/2010/main" val="1748066163"/>
      </p:ext>
    </p:extLst>
  </p:cSld>
  <p:clrMapOvr>
    <a:masterClrMapping/>
  </p:clrMapOvr>
</p:notes>
</file>

<file path=ppt/notesSlides/notesSlide9.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b="0" dirty="0">
                <a:solidFill>
                  <a:srgbClr val="008000"/>
                </a:solidFill>
                <a:effectLst/>
                <a:latin typeface="Consolas" panose="020B0609020204030204" pitchFamily="49" charset="0"/>
              </a:rPr>
              <a:t>In an interrupt-based model, it is possible that statement the print A runs *between* the print B and the print C.  Not for us!</a:t>
            </a:r>
          </a:p>
          <a:p>
            <a:endParaRPr lang="en-US" b="0" dirty="0">
              <a:solidFill>
                <a:srgbClr val="008000"/>
              </a:solidFill>
              <a:effectLst/>
              <a:latin typeface="Consolas" panose="020B0609020204030204" pitchFamily="49" charset="0"/>
            </a:endParaRPr>
          </a:p>
          <a:p>
            <a:r>
              <a:rPr lang="en-US" b="0" dirty="0">
                <a:solidFill>
                  <a:srgbClr val="008000"/>
                </a:solidFill>
                <a:effectLst/>
                <a:latin typeface="Consolas" panose="020B0609020204030204" pitchFamily="49" charset="0"/>
              </a:rPr>
              <a:t>(Don't worry about the details of the run() procedure-- we'll explain that soon).</a:t>
            </a:r>
          </a:p>
          <a:p>
            <a:endParaRPr lang="en-US" dirty="0"/>
          </a:p>
          <a:p>
            <a:endParaRPr lang="en-US" b="0" dirty="0">
              <a:solidFill>
                <a:srgbClr val="000000"/>
              </a:solidFill>
              <a:effectLst/>
              <a:latin typeface="Consolas" panose="020B0609020204030204" pitchFamily="49" charset="0"/>
            </a:endParaRPr>
          </a:p>
          <a:p>
            <a:br>
              <a:rPr lang="en-US" b="0" dirty="0">
                <a:solidFill>
                  <a:srgbClr val="000000"/>
                </a:solidFill>
                <a:effectLst/>
                <a:latin typeface="Consolas" panose="020B0609020204030204" pitchFamily="49" charset="0"/>
              </a:rPr>
            </a:br>
            <a:endParaRPr lang="en-US" b="0" dirty="0">
              <a:solidFill>
                <a:srgbClr val="000000"/>
              </a:solidFill>
              <a:effectLst/>
              <a:latin typeface="Consolas" panose="020B0609020204030204" pitchFamily="49" charset="0"/>
            </a:endParaRPr>
          </a:p>
          <a:p>
            <a:endParaRPr lang="en-US" dirty="0"/>
          </a:p>
          <a:p>
            <a:endParaRPr lang="en-US" dirty="0"/>
          </a:p>
        </p:txBody>
      </p:sp>
    </p:spTree>
    <p:extLst>
      <p:ext uri="{BB962C8B-B14F-4D97-AF65-F5344CB8AC3E}">
        <p14:creationId xmlns:p14="http://schemas.microsoft.com/office/powerpoint/2010/main" val="3282751170"/>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81F7219-6BA5-47F5-B7F1-6B0D754E2DE9}"/>
              </a:ext>
            </a:extLst>
          </p:cNvPr>
          <p:cNvSpPr>
            <a:spLocks noGrp="1"/>
          </p:cNvSpPr>
          <p:nvPr>
            <p:ph type="ctrTitle"/>
          </p:nvPr>
        </p:nvSpPr>
        <p:spPr>
          <a:xfrm>
            <a:off x="539260" y="665163"/>
            <a:ext cx="10814539" cy="2387600"/>
          </a:xfrm>
        </p:spPr>
        <p:txBody>
          <a:bodyPr anchor="b">
            <a:normAutofit/>
          </a:bodyPr>
          <a:lstStyle>
            <a:lvl1pPr algn="l">
              <a:defRPr sz="3200"/>
            </a:lvl1pPr>
          </a:lstStyle>
          <a:p>
            <a:r>
              <a:rPr lang="en-US" dirty="0"/>
              <a:t>Click to edit Master title style</a:t>
            </a:r>
          </a:p>
        </p:txBody>
      </p:sp>
      <p:sp>
        <p:nvSpPr>
          <p:cNvPr id="3" name="Subtitle 2">
            <a:extLst>
              <a:ext uri="{FF2B5EF4-FFF2-40B4-BE49-F238E27FC236}">
                <a16:creationId xmlns:a16="http://schemas.microsoft.com/office/drawing/2014/main" id="{A5556012-95F5-425E-AD5B-78B7ACF1EC88}"/>
              </a:ext>
            </a:extLst>
          </p:cNvPr>
          <p:cNvSpPr>
            <a:spLocks noGrp="1"/>
          </p:cNvSpPr>
          <p:nvPr>
            <p:ph type="subTitle" idx="1"/>
          </p:nvPr>
        </p:nvSpPr>
        <p:spPr>
          <a:xfrm>
            <a:off x="539260" y="3237828"/>
            <a:ext cx="10128740" cy="1655762"/>
          </a:xfrm>
        </p:spPr>
        <p:txBody>
          <a:bodyPr>
            <a:normAutofit/>
          </a:bodyPr>
          <a:lstStyle>
            <a:lvl1pPr marL="0" indent="0" algn="l">
              <a:buNone/>
              <a:defRPr sz="2800">
                <a:latin typeface="Verdana" panose="020B0604030504040204" pitchFamily="34" charset="0"/>
                <a:ea typeface="Verdana" panose="020B0604030504040204" pitchFamily="34" charset="0"/>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Click to edit Master subtitle style</a:t>
            </a:r>
          </a:p>
        </p:txBody>
      </p:sp>
      <p:sp>
        <p:nvSpPr>
          <p:cNvPr id="4" name="Date Placeholder 3">
            <a:extLst>
              <a:ext uri="{FF2B5EF4-FFF2-40B4-BE49-F238E27FC236}">
                <a16:creationId xmlns:a16="http://schemas.microsoft.com/office/drawing/2014/main" id="{C43B56B6-995F-4046-9C61-053D0E276BA3}"/>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5D2A64DE-480B-420F-9649-4F8E696E08E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6E05E065-1B81-411E-9A3E-A77A78A3AF43}"/>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30CF6926-26F3-46DC-9948-0AFC9748AF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FB7E862F-A43D-4114-BCB5-88FBB072B5E3}"/>
              </a:ext>
            </a:extLst>
          </p:cNvPr>
          <p:cNvCxnSpPr/>
          <p:nvPr userDrawn="1"/>
        </p:nvCxnSpPr>
        <p:spPr>
          <a:xfrm>
            <a:off x="539260" y="3055777"/>
            <a:ext cx="10814539"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187413135"/>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26D2A09-5B90-4641-93CD-8F57AD557046}"/>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B31350F3-B3CE-4CFF-8DA5-52A7B3D17D17}"/>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2626664C-6D02-4CF4-9578-EE17046F176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79029906-37E8-4C3E-9239-E2780C69472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EA476A42-A091-4468-A075-64A31BE5994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B4F4D540-F8F7-41A2-9AF8-CA9DC3673354}"/>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DC0D207D-A9AE-4993-85BC-0A490AE0C78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82607797"/>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205C82A-A252-4658-90F3-CD841E69172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F756BDDE-3FD4-4076-B384-750403C8720C}"/>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EB16770-ADA8-4EC3-8F93-CD06C87E7EC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D3616D0-8311-4107-9726-6B805E7D05BA}"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956A9407-A07E-4CD6-8B79-2C5C32D324B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46AD9943-4565-4756-87D7-A459B5D658D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121988635"/>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4E6161F6-0B3C-4567-ADE2-6CD20FC7B0DB}"/>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307F20CE-3E28-49C5-A941-80470819E0E9}"/>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91665335-11AE-43FA-B4FF-7C5C91A9C09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BC2557A-5C88-417A-A763-5AC779462A5F}"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A3CDB1C4-4B7A-48D9-8638-70DF828BEB7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78EDD15E-A1E1-4C0C-A962-2AD1B80CF66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15263900"/>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type="tx" preserve="1">
  <p:cSld name="Title - Top">
    <p:spTree>
      <p:nvGrpSpPr>
        <p:cNvPr id="1" name=""/>
        <p:cNvGrpSpPr/>
        <p:nvPr/>
      </p:nvGrpSpPr>
      <p:grpSpPr>
        <a:xfrm>
          <a:off x="0" y="0"/>
          <a:ext cx="0" cy="0"/>
          <a:chOff x="0" y="0"/>
          <a:chExt cx="0" cy="0"/>
        </a:xfrm>
      </p:grpSpPr>
      <p:sp>
        <p:nvSpPr>
          <p:cNvPr id="52" name="Title Text"/>
          <p:cNvSpPr txBox="1">
            <a:spLocks noGrp="1"/>
          </p:cNvSpPr>
          <p:nvPr>
            <p:ph type="title"/>
          </p:nvPr>
        </p:nvSpPr>
        <p:spPr>
          <a:prstGeom prst="rect">
            <a:avLst/>
          </a:prstGeom>
        </p:spPr>
        <p:txBody>
          <a:bodyPr/>
          <a:lstStyle>
            <a:lvl1pPr>
              <a:defRPr baseline="0">
                <a:solidFill>
                  <a:schemeClr val="accent2"/>
                </a:solidFill>
              </a:defRPr>
            </a:lvl1pPr>
          </a:lstStyle>
          <a:p>
            <a:r>
              <a:rPr dirty="0"/>
              <a:t>Title Text</a:t>
            </a:r>
          </a:p>
        </p:txBody>
      </p:sp>
      <p:sp>
        <p:nvSpPr>
          <p:cNvPr id="53"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2080009"/>
      </p:ext>
    </p:extLst>
  </p:cSld>
  <p:clrMapOvr>
    <a:masterClrMapping/>
  </p:clrMapOvr>
  <p:transition spd="med"/>
</p:sldLayout>
</file>

<file path=ppt/slideLayouts/slideLayout14.xml><?xml version="1.0" encoding="utf-8"?>
<p:sldLayout xmlns:a="http://schemas.openxmlformats.org/drawingml/2006/main" xmlns:r="http://schemas.openxmlformats.org/officeDocument/2006/relationships" xmlns:p="http://schemas.openxmlformats.org/presentationml/2006/main" type="tx" preserve="1">
  <p:cSld name="Title &amp; Bullets">
    <p:spTree>
      <p:nvGrpSpPr>
        <p:cNvPr id="1" name=""/>
        <p:cNvGrpSpPr/>
        <p:nvPr/>
      </p:nvGrpSpPr>
      <p:grpSpPr>
        <a:xfrm>
          <a:off x="0" y="0"/>
          <a:ext cx="0" cy="0"/>
          <a:chOff x="0" y="0"/>
          <a:chExt cx="0" cy="0"/>
        </a:xfrm>
      </p:grpSpPr>
      <p:sp>
        <p:nvSpPr>
          <p:cNvPr id="60" name="Title Text"/>
          <p:cNvSpPr txBox="1">
            <a:spLocks noGrp="1"/>
          </p:cNvSpPr>
          <p:nvPr>
            <p:ph type="title"/>
          </p:nvPr>
        </p:nvSpPr>
        <p:spPr>
          <a:prstGeom prst="rect">
            <a:avLst/>
          </a:prstGeom>
        </p:spPr>
        <p:txBody>
          <a:bodyPr/>
          <a:lstStyle>
            <a:lvl1pPr>
              <a:defRPr>
                <a:solidFill>
                  <a:schemeClr val="accent3"/>
                </a:solidFill>
              </a:defRPr>
            </a:lvl1pPr>
          </a:lstStyle>
          <a:p>
            <a:r>
              <a:rPr dirty="0"/>
              <a:t>Title Text</a:t>
            </a:r>
          </a:p>
        </p:txBody>
      </p:sp>
      <p:sp>
        <p:nvSpPr>
          <p:cNvPr id="61" name="Body Level One…"/>
          <p:cNvSpPr txBox="1">
            <a:spLocks noGrp="1"/>
          </p:cNvSpPr>
          <p:nvPr>
            <p:ph type="body" idx="1"/>
          </p:nvPr>
        </p:nvSpPr>
        <p:spPr>
          <a:xfrm>
            <a:off x="535782" y="1562695"/>
            <a:ext cx="8786527" cy="4688086"/>
          </a:xfrm>
          <a:prstGeom prst="rect">
            <a:avLst/>
          </a:prstGeom>
        </p:spPr>
        <p:txBody>
          <a:bodyPr/>
          <a:lstStyle>
            <a:lvl1pPr marL="257166" indent="-257166">
              <a:defRPr>
                <a:solidFill>
                  <a:schemeClr val="tx1"/>
                </a:solidFill>
              </a:defRPr>
            </a:lvl1pPr>
            <a:lvl2pPr marL="514332" indent="-257166">
              <a:spcBef>
                <a:spcPts val="1125"/>
              </a:spcBef>
              <a:defRPr>
                <a:solidFill>
                  <a:schemeClr val="tx1"/>
                </a:solidFill>
              </a:defRPr>
            </a:lvl2pPr>
            <a:lvl3pPr marL="707206" indent="-257166">
              <a:spcBef>
                <a:spcPts val="562"/>
              </a:spcBef>
              <a:defRPr sz="2812">
                <a:solidFill>
                  <a:schemeClr val="tx1"/>
                </a:solidFill>
              </a:defRPr>
            </a:lvl3pPr>
            <a:lvl4pPr marL="900080" indent="-257166">
              <a:spcBef>
                <a:spcPts val="0"/>
              </a:spcBef>
              <a:defRPr sz="2812">
                <a:solidFill>
                  <a:schemeClr val="tx1"/>
                </a:solidFill>
              </a:defRPr>
            </a:lvl4pPr>
            <a:lvl5pPr marL="1092955" indent="-257166">
              <a:spcBef>
                <a:spcPts val="0"/>
              </a:spcBef>
              <a:defRPr sz="2812">
                <a:solidFill>
                  <a:schemeClr val="tx1"/>
                </a:solidFill>
              </a:defRPr>
            </a:lvl5pPr>
          </a:lstStyle>
          <a:p>
            <a:r>
              <a:rPr dirty="0"/>
              <a:t>Body Level One</a:t>
            </a:r>
          </a:p>
          <a:p>
            <a:pPr lvl="1"/>
            <a:r>
              <a:rPr dirty="0"/>
              <a:t>Body Level Two</a:t>
            </a:r>
          </a:p>
          <a:p>
            <a:pPr lvl="2"/>
            <a:r>
              <a:rPr dirty="0"/>
              <a:t>Body Level Three</a:t>
            </a:r>
          </a:p>
          <a:p>
            <a:pPr lvl="3"/>
            <a:r>
              <a:rPr dirty="0"/>
              <a:t>Body Level Four</a:t>
            </a:r>
          </a:p>
          <a:p>
            <a:pPr lvl="4"/>
            <a:r>
              <a:rPr dirty="0"/>
              <a:t>Body Level Five</a:t>
            </a:r>
          </a:p>
        </p:txBody>
      </p:sp>
      <p:sp>
        <p:nvSpPr>
          <p:cNvPr id="62" name="Slide Number"/>
          <p:cNvSpPr txBox="1">
            <a:spLocks noGrp="1"/>
          </p:cNvSpPr>
          <p:nvPr>
            <p:ph type="sldNum" sz="quarter" idx="2"/>
          </p:nvPr>
        </p:nvSpPr>
        <p:spPr>
          <a:xfrm>
            <a:off x="15447360" y="6405248"/>
            <a:ext cx="278388" cy="274159"/>
          </a:xfrm>
          <a:prstGeom prst="rect">
            <a:avLst/>
          </a:prstGeom>
        </p:spPr>
        <p:txBody>
          <a:bodyPr/>
          <a:lstStyle/>
          <a:p>
            <a:pPr marL="0" marR="0" lvl="0" indent="0" algn="r" defTabSz="547695" rtl="0" eaLnBrk="1" fontAlgn="auto" latinLnBrk="0" hangingPunct="1">
              <a:lnSpc>
                <a:spcPct val="100000"/>
              </a:lnSpc>
              <a:spcBef>
                <a:spcPts val="0"/>
              </a:spcBef>
              <a:spcAft>
                <a:spcPts val="0"/>
              </a:spcAft>
              <a:buClrTx/>
              <a:buSzTx/>
              <a:buFontTx/>
              <a:buNone/>
              <a:tabLst/>
              <a:defRPr/>
            </a:pPr>
            <a:fld id="{86CB4B4D-7CA3-9044-876B-883B54F8677D}"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547695"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49086645"/>
      </p:ext>
    </p:extLst>
  </p:cSld>
  <p:clrMapOvr>
    <a:masterClrMapping/>
  </p:clrMapOvr>
  <p:transition spd="med"/>
</p:sldLayout>
</file>

<file path=ppt/slideLayouts/slideLayout15.xml><?xml version="1.0" encoding="utf-8"?>
<p:sldLayout xmlns:a="http://schemas.openxmlformats.org/drawingml/2006/main" xmlns:r="http://schemas.openxmlformats.org/officeDocument/2006/relationships" xmlns:p="http://schemas.openxmlformats.org/presentationml/2006/main" type="tx">
  <p:cSld name="1_Title &amp; Bullets">
    <p:spTree>
      <p:nvGrpSpPr>
        <p:cNvPr id="1" name=""/>
        <p:cNvGrpSpPr/>
        <p:nvPr/>
      </p:nvGrpSpPr>
      <p:grpSpPr>
        <a:xfrm>
          <a:off x="0" y="0"/>
          <a:ext cx="0" cy="0"/>
          <a:chOff x="0" y="0"/>
          <a:chExt cx="0" cy="0"/>
        </a:xfrm>
      </p:grpSpPr>
      <p:sp>
        <p:nvSpPr>
          <p:cNvPr id="42" name="Slide Title"/>
          <p:cNvSpPr txBox="1">
            <a:spLocks noGrp="1"/>
          </p:cNvSpPr>
          <p:nvPr>
            <p:ph type="title" hasCustomPrompt="1"/>
          </p:nvPr>
        </p:nvSpPr>
        <p:spPr>
          <a:prstGeom prst="rect">
            <a:avLst/>
          </a:prstGeom>
        </p:spPr>
        <p:txBody>
          <a:bodyPr/>
          <a:lstStyle/>
          <a:p>
            <a:r>
              <a:rPr dirty="0"/>
              <a:t>Slide Title</a:t>
            </a:r>
          </a:p>
        </p:txBody>
      </p:sp>
      <p:sp>
        <p:nvSpPr>
          <p:cNvPr id="43" name="Slide Subtitle"/>
          <p:cNvSpPr txBox="1">
            <a:spLocks noGrp="1"/>
          </p:cNvSpPr>
          <p:nvPr>
            <p:ph type="body" sz="quarter" idx="21" hasCustomPrompt="1"/>
          </p:nvPr>
        </p:nvSpPr>
        <p:spPr>
          <a:xfrm>
            <a:off x="600126" y="1524886"/>
            <a:ext cx="10985500" cy="467390"/>
          </a:xfrm>
          <a:prstGeom prst="rect">
            <a:avLst/>
          </a:prstGeom>
        </p:spPr>
        <p:txBody>
          <a:bodyPr lIns="45719" tIns="45719" rIns="45719" bIns="45719"/>
          <a:lstStyle>
            <a:lvl1pPr marL="0" indent="0" defTabSz="412750">
              <a:lnSpc>
                <a:spcPct val="100000"/>
              </a:lnSpc>
              <a:spcBef>
                <a:spcPts val="0"/>
              </a:spcBef>
              <a:buSzTx/>
              <a:buNone/>
              <a:defRPr sz="2750" b="0"/>
            </a:lvl1pPr>
          </a:lstStyle>
          <a:p>
            <a:r>
              <a:rPr dirty="0"/>
              <a:t>Slide Subtitle</a:t>
            </a:r>
          </a:p>
        </p:txBody>
      </p:sp>
      <p:sp>
        <p:nvSpPr>
          <p:cNvPr id="44" name="Body Level One…"/>
          <p:cNvSpPr txBox="1">
            <a:spLocks noGrp="1"/>
          </p:cNvSpPr>
          <p:nvPr>
            <p:ph type="body" idx="1" hasCustomPrompt="1"/>
          </p:nvPr>
        </p:nvSpPr>
        <p:spPr>
          <a:prstGeom prst="rect">
            <a:avLst/>
          </a:prstGeom>
        </p:spPr>
        <p:txBody>
          <a:bodyPr/>
          <a:lstStyle/>
          <a:p>
            <a:r>
              <a:t>Slide bullet text</a:t>
            </a:r>
          </a:p>
          <a:p>
            <a:pPr lvl="1"/>
            <a:endParaRPr/>
          </a:p>
          <a:p>
            <a:pPr lvl="2"/>
            <a:endParaRPr/>
          </a:p>
          <a:p>
            <a:pPr lvl="3"/>
            <a:endParaRPr/>
          </a:p>
          <a:p>
            <a:pPr lvl="4"/>
            <a:endParaRPr/>
          </a:p>
        </p:txBody>
      </p:sp>
      <p:sp>
        <p:nvSpPr>
          <p:cNvPr id="45" name="Slide Number"/>
          <p:cNvSpPr txBox="1">
            <a:spLocks noGrp="1"/>
          </p:cNvSpPr>
          <p:nvPr>
            <p:ph type="sldNum" sz="quarter" idx="2"/>
          </p:nvPr>
        </p:nvSpPr>
        <p:spPr>
          <a:prstGeom prst="rect">
            <a:avLst/>
          </a:prstGeom>
        </p:spPr>
        <p:txBody>
          <a:bodyPr/>
          <a:lstStyle/>
          <a:p>
            <a:fld id="{86CB4B4D-7CA3-9044-876B-883B54F8677D}" type="slidenum">
              <a:t>‹#›</a:t>
            </a:fld>
            <a:endParaRPr/>
          </a:p>
        </p:txBody>
      </p:sp>
    </p:spTree>
    <p:extLst>
      <p:ext uri="{BB962C8B-B14F-4D97-AF65-F5344CB8AC3E}">
        <p14:creationId xmlns:p14="http://schemas.microsoft.com/office/powerpoint/2010/main" val="3473636645"/>
      </p:ext>
    </p:extLst>
  </p:cSld>
  <p:clrMapOvr>
    <a:masterClrMapping/>
  </p:clrMapOvr>
  <p:transition spd="med"/>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38200" y="1500160"/>
            <a:ext cx="7887346" cy="4351338"/>
          </a:xfrm>
        </p:spPr>
        <p:txBody>
          <a:bodyPr/>
          <a:lstStyle>
            <a:lvl1pPr>
              <a:defRPr sz="2400"/>
            </a:lvl1p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18483600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Code and Commentar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0AC750D-385B-4340-80D6-9B052AFB3AD3}"/>
              </a:ext>
            </a:extLst>
          </p:cNvPr>
          <p:cNvSpPr>
            <a:spLocks noGrp="1"/>
          </p:cNvSpPr>
          <p:nvPr>
            <p:ph type="title"/>
          </p:nvPr>
        </p:nvSpPr>
        <p:spPr>
          <a:xfrm>
            <a:off x="838200" y="18255"/>
            <a:ext cx="10515600" cy="1325563"/>
          </a:xfrm>
        </p:spPr>
        <p:txBody>
          <a:bodyPr anchor="b">
            <a:normAutofit/>
          </a:bodyPr>
          <a:lstStyle>
            <a:lvl1pPr>
              <a:defRPr sz="3600"/>
            </a:lvl1pPr>
          </a:lstStyle>
          <a:p>
            <a:r>
              <a:rPr lang="en-US" dirty="0"/>
              <a:t>Click to edit Master title style</a:t>
            </a:r>
          </a:p>
        </p:txBody>
      </p:sp>
      <p:sp>
        <p:nvSpPr>
          <p:cNvPr id="3" name="Content Placeholder 2">
            <a:extLst>
              <a:ext uri="{FF2B5EF4-FFF2-40B4-BE49-F238E27FC236}">
                <a16:creationId xmlns:a16="http://schemas.microsoft.com/office/drawing/2014/main" id="{23A752EB-722E-4ED5-8E4A-83E134B1F613}"/>
              </a:ext>
            </a:extLst>
          </p:cNvPr>
          <p:cNvSpPr>
            <a:spLocks noGrp="1"/>
          </p:cNvSpPr>
          <p:nvPr>
            <p:ph idx="1"/>
          </p:nvPr>
        </p:nvSpPr>
        <p:spPr>
          <a:xfrm>
            <a:off x="8246272" y="1631794"/>
            <a:ext cx="3107528"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DB738D97-33FE-455F-99C1-5F94F8FEAE49}"/>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07C7BFD4-467E-4EDE-93EA-052F5B39A4E5}"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0F871F14-9B49-4770-95DB-8F666E2A37DA}"/>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FB9E3BF3-5975-4AB7-B4BC-3D06649949E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330E7402-9AD9-47A7-9A7C-9E2D251980C6}"/>
              </a:ext>
            </a:extLst>
          </p:cNvPr>
          <p:cNvCxnSpPr/>
          <p:nvPr userDrawn="1"/>
        </p:nvCxnSpPr>
        <p:spPr>
          <a:xfrm>
            <a:off x="838200" y="142905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505590695"/>
      </p:ext>
    </p:extLst>
  </p:cSld>
  <p:clrMapOvr>
    <a:masterClrMapping/>
  </p:clrMapOvr>
  <p:extLst>
    <p:ext uri="{DCECCB84-F9BA-43D5-87BE-67443E8EF086}">
      <p15:sldGuideLst xmlns:p15="http://schemas.microsoft.com/office/powerpoint/2012/main">
        <p15:guide id="1" orient="horz" pos="2160" userDrawn="1">
          <p15:clr>
            <a:srgbClr val="FBAE40"/>
          </p15:clr>
        </p15:guide>
        <p15:guide id="2" pos="3840" userDrawn="1">
          <p15:clr>
            <a:srgbClr val="FBAE40"/>
          </p15:clr>
        </p15:guide>
      </p15:sldGuideLst>
    </p:ext>
  </p:extLst>
</p:sldLayout>
</file>

<file path=ppt/slideLayouts/slideLayout4.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29689-97C8-4C74-9DA9-41C0380CB9AE}"/>
              </a:ext>
            </a:extLst>
          </p:cNvPr>
          <p:cNvSpPr>
            <a:spLocks noGrp="1"/>
          </p:cNvSpPr>
          <p:nvPr>
            <p:ph type="title"/>
          </p:nvPr>
        </p:nvSpPr>
        <p:spPr>
          <a:xfrm>
            <a:off x="838200" y="0"/>
            <a:ext cx="10515600" cy="1325563"/>
          </a:xfrm>
        </p:spPr>
        <p:txBody>
          <a:bodyPr anchor="b">
            <a:normAutofit/>
          </a:bodyPr>
          <a:lstStyle>
            <a:lvl1pPr>
              <a:defRPr sz="3600"/>
            </a:lvl1pPr>
          </a:lstStyle>
          <a:p>
            <a:r>
              <a:rPr lang="en-US" dirty="0"/>
              <a:t>Click to edit Master title style</a:t>
            </a:r>
          </a:p>
        </p:txBody>
      </p:sp>
      <p:sp>
        <p:nvSpPr>
          <p:cNvPr id="3" name="Date Placeholder 2">
            <a:extLst>
              <a:ext uri="{FF2B5EF4-FFF2-40B4-BE49-F238E27FC236}">
                <a16:creationId xmlns:a16="http://schemas.microsoft.com/office/drawing/2014/main" id="{3C79868A-EEF3-4A9B-8549-9BADCF283326}"/>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109E55A0-C911-4F03-82FC-7E5926047D46}"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Footer Placeholder 3">
            <a:extLst>
              <a:ext uri="{FF2B5EF4-FFF2-40B4-BE49-F238E27FC236}">
                <a16:creationId xmlns:a16="http://schemas.microsoft.com/office/drawing/2014/main" id="{761E0DFD-410D-4C41-9994-4C58047D5E9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Slide Number Placeholder 4">
            <a:extLst>
              <a:ext uri="{FF2B5EF4-FFF2-40B4-BE49-F238E27FC236}">
                <a16:creationId xmlns:a16="http://schemas.microsoft.com/office/drawing/2014/main" id="{9F70F3D0-5AE9-4747-A0A6-354F0667F65B}"/>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7" name="Straight Connector 6">
            <a:extLst>
              <a:ext uri="{FF2B5EF4-FFF2-40B4-BE49-F238E27FC236}">
                <a16:creationId xmlns:a16="http://schemas.microsoft.com/office/drawing/2014/main" id="{D110EEB6-6E3B-42EF-B771-796D5DACD6D4}"/>
              </a:ext>
            </a:extLst>
          </p:cNvPr>
          <p:cNvCxnSpPr/>
          <p:nvPr userDrawn="1"/>
        </p:nvCxnSpPr>
        <p:spPr>
          <a:xfrm>
            <a:off x="838200" y="1325563"/>
            <a:ext cx="10515600" cy="0"/>
          </a:xfrm>
          <a:prstGeom prst="line">
            <a:avLst/>
          </a:prstGeom>
        </p:spPr>
        <p:style>
          <a:lnRef idx="1">
            <a:schemeClr val="accent1"/>
          </a:lnRef>
          <a:fillRef idx="0">
            <a:schemeClr val="accent1"/>
          </a:fillRef>
          <a:effectRef idx="0">
            <a:schemeClr val="accent1"/>
          </a:effectRef>
          <a:fontRef idx="minor">
            <a:schemeClr val="tx1"/>
          </a:fontRef>
        </p:style>
      </p:cxnSp>
      <p:sp>
        <p:nvSpPr>
          <p:cNvPr id="6" name="Rectangle 5">
            <a:extLst>
              <a:ext uri="{FF2B5EF4-FFF2-40B4-BE49-F238E27FC236}">
                <a16:creationId xmlns:a16="http://schemas.microsoft.com/office/drawing/2014/main" id="{6468C0E0-9C51-615A-73CA-582AF03B6E24}"/>
              </a:ext>
            </a:extLst>
          </p:cNvPr>
          <p:cNvSpPr/>
          <p:nvPr userDrawn="1"/>
        </p:nvSpPr>
        <p:spPr>
          <a:xfrm>
            <a:off x="960120" y="1581912"/>
            <a:ext cx="10515600" cy="4636002"/>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168475990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40E102D-7499-4BDC-8BA2-825474D95747}"/>
              </a:ext>
            </a:extLst>
          </p:cNvPr>
          <p:cNvSpPr>
            <a:spLocks noGrp="1"/>
          </p:cNvSpPr>
          <p:nvPr>
            <p:ph type="title"/>
          </p:nvPr>
        </p:nvSpPr>
        <p:spPr>
          <a:xfrm>
            <a:off x="831850" y="1709738"/>
            <a:ext cx="10515600" cy="2852737"/>
          </a:xfrm>
        </p:spPr>
        <p:txBody>
          <a:bodyPr anchor="b">
            <a:normAutofit/>
          </a:bodyPr>
          <a:lstStyle>
            <a:lvl1pPr>
              <a:defRPr sz="4400"/>
            </a:lvl1pPr>
          </a:lstStyle>
          <a:p>
            <a:r>
              <a:rPr lang="en-US" dirty="0"/>
              <a:t>Click to edit Master title style</a:t>
            </a:r>
          </a:p>
        </p:txBody>
      </p:sp>
      <p:sp>
        <p:nvSpPr>
          <p:cNvPr id="3" name="Text Placeholder 2">
            <a:extLst>
              <a:ext uri="{FF2B5EF4-FFF2-40B4-BE49-F238E27FC236}">
                <a16:creationId xmlns:a16="http://schemas.microsoft.com/office/drawing/2014/main" id="{84B50BCC-FEA6-4C8B-92DD-12ECC6BE1DA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F3476A10-0098-476E-99F2-6C7151D25FAF}"/>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A533CBE2-D5BE-47AC-ADC2-9CDFC1D0CF90}"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7E629B59-28A4-457E-A9FE-D43E630E98B6}"/>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809126F7-7826-4EEA-BCF7-F8DB1CCCD1E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8" name="Straight Connector 7">
            <a:extLst>
              <a:ext uri="{FF2B5EF4-FFF2-40B4-BE49-F238E27FC236}">
                <a16:creationId xmlns:a16="http://schemas.microsoft.com/office/drawing/2014/main" id="{04FB97FE-BFE6-42A0-A36F-BB63DB3E7E5E}"/>
              </a:ext>
            </a:extLst>
          </p:cNvPr>
          <p:cNvCxnSpPr/>
          <p:nvPr userDrawn="1"/>
        </p:nvCxnSpPr>
        <p:spPr>
          <a:xfrm>
            <a:off x="831850" y="4562475"/>
            <a:ext cx="1052195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386099342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86AF8A4-82FA-4F62-BD67-4673378FCE4B}"/>
              </a:ext>
            </a:extLst>
          </p:cNvPr>
          <p:cNvSpPr>
            <a:spLocks noGrp="1"/>
          </p:cNvSpPr>
          <p:nvPr>
            <p:ph type="title"/>
          </p:nvPr>
        </p:nvSpPr>
        <p:spPr/>
        <p:txBody>
          <a:bodyPr anchor="b"/>
          <a:lstStyle/>
          <a:p>
            <a:r>
              <a:rPr lang="en-US" dirty="0"/>
              <a:t>Click to edit Master title style</a:t>
            </a:r>
          </a:p>
        </p:txBody>
      </p:sp>
      <p:sp>
        <p:nvSpPr>
          <p:cNvPr id="3" name="Content Placeholder 2">
            <a:extLst>
              <a:ext uri="{FF2B5EF4-FFF2-40B4-BE49-F238E27FC236}">
                <a16:creationId xmlns:a16="http://schemas.microsoft.com/office/drawing/2014/main" id="{C4D60252-C68E-46D7-AAA5-ABB7CE5E34AC}"/>
              </a:ext>
            </a:extLst>
          </p:cNvPr>
          <p:cNvSpPr>
            <a:spLocks noGrp="1"/>
          </p:cNvSpPr>
          <p:nvPr>
            <p:ph sz="half" idx="1"/>
          </p:nvPr>
        </p:nvSpPr>
        <p:spPr>
          <a:xfrm>
            <a:off x="838200" y="1825625"/>
            <a:ext cx="5181600" cy="4351338"/>
          </a:xfrm>
        </p:spPr>
        <p:txBody>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Content Placeholder 3">
            <a:extLst>
              <a:ext uri="{FF2B5EF4-FFF2-40B4-BE49-F238E27FC236}">
                <a16:creationId xmlns:a16="http://schemas.microsoft.com/office/drawing/2014/main" id="{E6A52B70-F8CF-48C4-AE1C-C9CF7101D0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F2E002AF-9677-413A-B99A-8C8BE9559F54}"/>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39B7EDB1-CE74-4951-85A2-0B01C2128E2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75BD4DCA-3AF1-43DA-9E55-2BF67A618AAF}"/>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B163AD69-C005-4694-9D91-F1A980961CC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cxnSp>
        <p:nvCxnSpPr>
          <p:cNvPr id="9" name="Straight Connector 8">
            <a:extLst>
              <a:ext uri="{FF2B5EF4-FFF2-40B4-BE49-F238E27FC236}">
                <a16:creationId xmlns:a16="http://schemas.microsoft.com/office/drawing/2014/main" id="{4505F67E-03A6-4630-A98D-6CACA3FBDDEF}"/>
              </a:ext>
            </a:extLst>
          </p:cNvPr>
          <p:cNvCxnSpPr/>
          <p:nvPr userDrawn="1"/>
        </p:nvCxnSpPr>
        <p:spPr>
          <a:xfrm>
            <a:off x="838200" y="1690688"/>
            <a:ext cx="10515600" cy="0"/>
          </a:xfrm>
          <a:prstGeom prst="line">
            <a:avLst/>
          </a:prstGeom>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913914068"/>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8A34C9-6E2F-41F7-9D31-6E37FA5B47F9}"/>
              </a:ext>
            </a:extLst>
          </p:cNvPr>
          <p:cNvSpPr>
            <a:spLocks noGrp="1"/>
          </p:cNvSpPr>
          <p:nvPr>
            <p:ph type="title"/>
          </p:nvPr>
        </p:nvSpPr>
        <p:spPr>
          <a:xfrm>
            <a:off x="839788" y="365125"/>
            <a:ext cx="10515600" cy="1325563"/>
          </a:xfrm>
        </p:spPr>
        <p:txBody>
          <a:bodyPr anchor="b"/>
          <a:lstStyle/>
          <a:p>
            <a:r>
              <a:rPr lang="en-US" dirty="0"/>
              <a:t>Click to edit Master title style</a:t>
            </a:r>
          </a:p>
        </p:txBody>
      </p:sp>
      <p:sp>
        <p:nvSpPr>
          <p:cNvPr id="3" name="Text Placeholder 2">
            <a:extLst>
              <a:ext uri="{FF2B5EF4-FFF2-40B4-BE49-F238E27FC236}">
                <a16:creationId xmlns:a16="http://schemas.microsoft.com/office/drawing/2014/main" id="{B9BFBC22-43A4-440D-AAD7-465FAB57BE10}"/>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A8BEFE43-C4CC-4FF0-B176-0C879EF27A7C}"/>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08920B2B-FD99-4575-BC29-4A9B8A50BB30}"/>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067A5329-47DA-4A08-8E7B-D898E11B7C3A}"/>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E0A08467-E7C4-4D3F-99C5-6D3AC3B22260}"/>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C7EB92-A5C2-4807-A9DC-9EDE6CBFB24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8" name="Footer Placeholder 7">
            <a:extLst>
              <a:ext uri="{FF2B5EF4-FFF2-40B4-BE49-F238E27FC236}">
                <a16:creationId xmlns:a16="http://schemas.microsoft.com/office/drawing/2014/main" id="{5AA2D386-C960-49F4-8E0B-5A602B213377}"/>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9" name="Slide Number Placeholder 8">
            <a:extLst>
              <a:ext uri="{FF2B5EF4-FFF2-40B4-BE49-F238E27FC236}">
                <a16:creationId xmlns:a16="http://schemas.microsoft.com/office/drawing/2014/main" id="{95B938FD-9718-4972-A4A8-237B1A211C4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97380073"/>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A1E7A444-7D99-4911-9642-3917FA60A00A}"/>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2B7B7EE0-7771-4CD5-9B2B-3550753A54A1}"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3" name="Footer Placeholder 2">
            <a:extLst>
              <a:ext uri="{FF2B5EF4-FFF2-40B4-BE49-F238E27FC236}">
                <a16:creationId xmlns:a16="http://schemas.microsoft.com/office/drawing/2014/main" id="{A3F82BF4-8CCE-40F5-87BF-30A8215B5E2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Slide Number Placeholder 3">
            <a:extLst>
              <a:ext uri="{FF2B5EF4-FFF2-40B4-BE49-F238E27FC236}">
                <a16:creationId xmlns:a16="http://schemas.microsoft.com/office/drawing/2014/main" id="{76281BF9-93A3-4F18-ADE7-E0E4F974DB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749325873"/>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7F55BC0-2C78-4530-B512-097E3FFC823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1978D3CA-F128-4EAA-A043-41667828A993}"/>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BBAEE186-B06D-4105-84EF-95DBBCFDA4B6}"/>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F1086144-00CA-4143-8DA2-416236D78A82}"/>
              </a:ext>
            </a:extLst>
          </p:cNvPr>
          <p:cNvSpPr>
            <a:spLocks noGrp="1"/>
          </p:cNvSpPr>
          <p:nvPr>
            <p:ph type="dt" sz="half" idx="10"/>
          </p:nvPr>
        </p:nvSpPr>
        <p:spPr/>
        <p:txBody>
          <a:bodyPr/>
          <a:lstStyle/>
          <a:p>
            <a:pPr marL="0" marR="0" lvl="0" indent="0" algn="l" defTabSz="914400" rtl="0" eaLnBrk="1" fontAlgn="auto" latinLnBrk="0" hangingPunct="1">
              <a:lnSpc>
                <a:spcPct val="100000"/>
              </a:lnSpc>
              <a:spcBef>
                <a:spcPts val="0"/>
              </a:spcBef>
              <a:spcAft>
                <a:spcPts val="0"/>
              </a:spcAft>
              <a:buClrTx/>
              <a:buSzTx/>
              <a:buFontTx/>
              <a:buNone/>
              <a:tabLst/>
              <a:defRPr/>
            </a:pPr>
            <a:fld id="{F8B318B3-0E87-4416-A9B8-D891968C2727}"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Footer Placeholder 5">
            <a:extLst>
              <a:ext uri="{FF2B5EF4-FFF2-40B4-BE49-F238E27FC236}">
                <a16:creationId xmlns:a16="http://schemas.microsoft.com/office/drawing/2014/main" id="{E338B172-43F1-4139-BF32-2DEDF2781DF0}"/>
              </a:ext>
            </a:extLst>
          </p:cNvPr>
          <p:cNvSpPr>
            <a:spLocks noGrp="1"/>
          </p:cNvSpPr>
          <p:nvPr>
            <p:ph type="ftr" sz="quarter" idx="11"/>
          </p:nvPr>
        </p:nvSpPr>
        <p:spPr/>
        <p:txBody>
          <a:body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Slide Number Placeholder 6">
            <a:extLst>
              <a:ext uri="{FF2B5EF4-FFF2-40B4-BE49-F238E27FC236}">
                <a16:creationId xmlns:a16="http://schemas.microsoft.com/office/drawing/2014/main" id="{173CB3DF-517A-4E87-8D32-82F85C3985F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441399672"/>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2" Type="http://schemas.openxmlformats.org/officeDocument/2006/relationships/slideLayout" Target="../slideLayouts/slideLayout2.xml"/><Relationship Id="rId16" Type="http://schemas.openxmlformats.org/officeDocument/2006/relationships/theme" Target="../theme/theme1.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reserve="1">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E406F07A-0B22-4914-812A-DBA02B47952B}"/>
              </a:ext>
            </a:extLst>
          </p:cNvPr>
          <p:cNvSpPr>
            <a:spLocks noGrp="1"/>
          </p:cNvSpPr>
          <p:nvPr>
            <p:ph type="title"/>
          </p:nvPr>
        </p:nvSpPr>
        <p:spPr>
          <a:xfrm>
            <a:off x="838200" y="365125"/>
            <a:ext cx="10515600" cy="1325563"/>
          </a:xfrm>
          <a:prstGeom prst="rect">
            <a:avLst/>
          </a:prstGeom>
        </p:spPr>
        <p:txBody>
          <a:bodyPr vert="horz" lIns="91440" tIns="45720" rIns="91440" bIns="45720" rtlCol="0" anchor="b">
            <a:normAutofit/>
          </a:bodyPr>
          <a:lstStyle/>
          <a:p>
            <a:r>
              <a:rPr lang="en-US" dirty="0"/>
              <a:t>Click to edit Master title style</a:t>
            </a:r>
          </a:p>
        </p:txBody>
      </p:sp>
      <p:sp>
        <p:nvSpPr>
          <p:cNvPr id="3" name="Text Placeholder 2">
            <a:extLst>
              <a:ext uri="{FF2B5EF4-FFF2-40B4-BE49-F238E27FC236}">
                <a16:creationId xmlns:a16="http://schemas.microsoft.com/office/drawing/2014/main" id="{892B9C33-4FFB-4197-A3C1-E6E3EB58E2C6}"/>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dirty="0"/>
              <a:t>Click to edit Master text styles</a:t>
            </a:r>
          </a:p>
          <a:p>
            <a:pPr lvl="1"/>
            <a:r>
              <a:rPr lang="en-US" dirty="0"/>
              <a:t>Second level</a:t>
            </a:r>
          </a:p>
          <a:p>
            <a:pPr lvl="2"/>
            <a:r>
              <a:rPr lang="en-US" dirty="0"/>
              <a:t>Third level</a:t>
            </a:r>
          </a:p>
          <a:p>
            <a:pPr lvl="3"/>
            <a:r>
              <a:rPr lang="en-US" dirty="0"/>
              <a:t>Fourth level</a:t>
            </a:r>
          </a:p>
          <a:p>
            <a:pPr lvl="4"/>
            <a:r>
              <a:rPr lang="en-US" dirty="0"/>
              <a:t>Fifth level</a:t>
            </a:r>
          </a:p>
        </p:txBody>
      </p:sp>
      <p:sp>
        <p:nvSpPr>
          <p:cNvPr id="4" name="Date Placeholder 3">
            <a:extLst>
              <a:ext uri="{FF2B5EF4-FFF2-40B4-BE49-F238E27FC236}">
                <a16:creationId xmlns:a16="http://schemas.microsoft.com/office/drawing/2014/main" id="{7335E0F7-CC95-4DF1-9224-82B2702A27BD}"/>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75000"/>
                  </a:schemeClr>
                </a:solidFill>
              </a:defRPr>
            </a:lvl1pPr>
          </a:lstStyle>
          <a:p>
            <a:pPr marL="0" marR="0" lvl="0" indent="0" algn="l" defTabSz="914400" rtl="0" eaLnBrk="1" fontAlgn="auto" latinLnBrk="0" hangingPunct="1">
              <a:lnSpc>
                <a:spcPct val="100000"/>
              </a:lnSpc>
              <a:spcBef>
                <a:spcPts val="0"/>
              </a:spcBef>
              <a:spcAft>
                <a:spcPts val="0"/>
              </a:spcAft>
              <a:buClrTx/>
              <a:buSzTx/>
              <a:buFontTx/>
              <a:buNone/>
              <a:tabLst/>
              <a:defRPr/>
            </a:pPr>
            <a:fld id="{54D997E8-DDEE-43F1-8D9B-F8A1E11DE488}" type="datetime1">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l" defTabSz="914400" rtl="0" eaLnBrk="1" fontAlgn="auto" latinLnBrk="0" hangingPunct="1">
                <a:lnSpc>
                  <a:spcPct val="100000"/>
                </a:lnSpc>
                <a:spcBef>
                  <a:spcPts val="0"/>
                </a:spcBef>
                <a:spcAft>
                  <a:spcPts val="0"/>
                </a:spcAft>
                <a:buClrTx/>
                <a:buSzTx/>
                <a:buFontTx/>
                <a:buNone/>
                <a:tabLst/>
                <a:defRPr/>
              </a:pPr>
              <a:t>9/23/2025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Footer Placeholder 4">
            <a:extLst>
              <a:ext uri="{FF2B5EF4-FFF2-40B4-BE49-F238E27FC236}">
                <a16:creationId xmlns:a16="http://schemas.microsoft.com/office/drawing/2014/main" id="{C63761D0-ED27-4802-A5F0-EFD89884E1F6}"/>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75000"/>
                  </a:schemeClr>
                </a:solidFill>
              </a:defRPr>
            </a:lvl1pPr>
          </a:lstStyle>
          <a:p>
            <a:pPr marL="0" marR="0" lvl="0" indent="0" algn="ctr" defTabSz="914400" rtl="0" eaLnBrk="1" fontAlgn="auto" latinLnBrk="0" hangingPunct="1">
              <a:lnSpc>
                <a:spcPct val="100000"/>
              </a:lnSpc>
              <a:spcBef>
                <a:spcPts val="0"/>
              </a:spcBef>
              <a:spcAft>
                <a:spcPts val="0"/>
              </a:spcAft>
              <a:buClrTx/>
              <a:buSzTx/>
              <a:buFontTx/>
              <a:buNone/>
              <a:tabLst/>
              <a:defRPr/>
            </a:pPr>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Slide Number Placeholder 5">
            <a:extLst>
              <a:ext uri="{FF2B5EF4-FFF2-40B4-BE49-F238E27FC236}">
                <a16:creationId xmlns:a16="http://schemas.microsoft.com/office/drawing/2014/main" id="{047E668E-F846-4B39-92B8-B429C92F7FD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75000"/>
                  </a:schemeClr>
                </a:solidFill>
              </a:defRPr>
            </a:lvl1p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558382271"/>
      </p:ext>
    </p:extLst>
  </p:cSld>
  <p:clrMap bg1="lt1" tx1="dk1" bg2="lt2" tx2="dk2" accent1="accent1" accent2="accent2" accent3="accent3" accent4="accent4" accent5="accent5" accent6="accent6" hlink="hlink" folHlink="folHlink"/>
  <p:sldLayoutIdLst>
    <p:sldLayoutId id="2147483704" r:id="rId1"/>
    <p:sldLayoutId id="2147483705" r:id="rId2"/>
    <p:sldLayoutId id="2147483706" r:id="rId3"/>
    <p:sldLayoutId id="2147483707" r:id="rId4"/>
    <p:sldLayoutId id="2147483708" r:id="rId5"/>
    <p:sldLayoutId id="2147483709" r:id="rId6"/>
    <p:sldLayoutId id="2147483710" r:id="rId7"/>
    <p:sldLayoutId id="2147483711" r:id="rId8"/>
    <p:sldLayoutId id="2147483712" r:id="rId9"/>
    <p:sldLayoutId id="2147483713" r:id="rId10"/>
    <p:sldLayoutId id="2147483714" r:id="rId11"/>
    <p:sldLayoutId id="2147483715" r:id="rId12"/>
    <p:sldLayoutId id="2147483716" r:id="rId13"/>
    <p:sldLayoutId id="2147483717" r:id="rId14"/>
    <p:sldLayoutId id="2147483718" r:id="rId15"/>
  </p:sldLayoutIdLst>
  <p:hf hdr="0" ftr="0" dt="0"/>
  <p:txStyles>
    <p:title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hyperlink" Target="https://creativecommons.org/licenses/by-sa/4.0/" TargetMode="External"/><Relationship Id="rId2" Type="http://schemas.openxmlformats.org/officeDocument/2006/relationships/notesSlide" Target="../notesSlides/notesSlide1.xml"/><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notesSlide" Target="../notesSlides/notesSlide8.xml"/><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9.xml"/><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2" Type="http://schemas.openxmlformats.org/officeDocument/2006/relationships/notesSlide" Target="../notesSlides/notesSlide10.xml"/><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2" Type="http://schemas.openxmlformats.org/officeDocument/2006/relationships/notesSlide" Target="../notesSlides/notesSlide11.xml"/><Relationship Id="rId1" Type="http://schemas.openxmlformats.org/officeDocument/2006/relationships/slideLayout" Target="../slideLayouts/slideLayout4.xml"/></Relationships>
</file>

<file path=ppt/slides/_rels/slide14.xml.rels><?xml version="1.0" encoding="UTF-8" standalone="yes"?>
<Relationships xmlns="http://schemas.openxmlformats.org/package/2006/relationships"><Relationship Id="rId2" Type="http://schemas.openxmlformats.org/officeDocument/2006/relationships/notesSlide" Target="../notesSlides/notesSlide12.xml"/><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2" Type="http://schemas.openxmlformats.org/officeDocument/2006/relationships/notesSlide" Target="../notesSlides/notesSlide13.xml"/><Relationship Id="rId1" Type="http://schemas.openxmlformats.org/officeDocument/2006/relationships/slideLayout" Target="../slideLayouts/slideLayout4.xml"/></Relationships>
</file>

<file path=ppt/slides/_rels/slide16.xml.rels><?xml version="1.0" encoding="UTF-8" standalone="yes"?>
<Relationships xmlns="http://schemas.openxmlformats.org/package/2006/relationships"><Relationship Id="rId2" Type="http://schemas.openxmlformats.org/officeDocument/2006/relationships/notesSlide" Target="../notesSlides/notesSlide14.xml"/><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notesSlide" Target="../notesSlides/notesSlide15.xml"/><Relationship Id="rId1" Type="http://schemas.openxmlformats.org/officeDocument/2006/relationships/slideLayout" Target="../slideLayouts/slideLayout4.xml"/></Relationships>
</file>

<file path=ppt/slides/_rels/slide18.xml.rels><?xml version="1.0" encoding="UTF-8" standalone="yes"?>
<Relationships xmlns="http://schemas.openxmlformats.org/package/2006/relationships"><Relationship Id="rId2" Type="http://schemas.openxmlformats.org/officeDocument/2006/relationships/notesSlide" Target="../notesSlides/notesSlide16.xml"/><Relationship Id="rId1" Type="http://schemas.openxmlformats.org/officeDocument/2006/relationships/slideLayout" Target="../slideLayouts/slideLayout4.xml"/></Relationships>
</file>

<file path=ppt/slides/_rels/slide19.xml.rels><?xml version="1.0" encoding="UTF-8" standalone="yes"?>
<Relationships xmlns="http://schemas.openxmlformats.org/package/2006/relationships"><Relationship Id="rId2" Type="http://schemas.openxmlformats.org/officeDocument/2006/relationships/notesSlide" Target="../notesSlides/notesSlide17.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notesSlide" Target="../notesSlides/notesSlide18.xml"/><Relationship Id="rId1" Type="http://schemas.openxmlformats.org/officeDocument/2006/relationships/slideLayout" Target="../slideLayouts/slideLayout4.xml"/></Relationships>
</file>

<file path=ppt/slides/_rels/slide21.xml.rels><?xml version="1.0" encoding="UTF-8" standalone="yes"?>
<Relationships xmlns="http://schemas.openxmlformats.org/package/2006/relationships"><Relationship Id="rId2" Type="http://schemas.openxmlformats.org/officeDocument/2006/relationships/notesSlide" Target="../notesSlides/notesSlide19.xml"/><Relationship Id="rId1" Type="http://schemas.openxmlformats.org/officeDocument/2006/relationships/slideLayout" Target="../slideLayouts/slideLayout4.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20.xml"/><Relationship Id="rId1" Type="http://schemas.openxmlformats.org/officeDocument/2006/relationships/slideLayout" Target="../slideLayouts/slideLayout4.xml"/></Relationships>
</file>

<file path=ppt/slides/_rels/slide24.xml.rels><?xml version="1.0" encoding="UTF-8" standalone="yes"?>
<Relationships xmlns="http://schemas.openxmlformats.org/package/2006/relationships"><Relationship Id="rId2" Type="http://schemas.openxmlformats.org/officeDocument/2006/relationships/notesSlide" Target="../notesSlides/notesSlide21.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2" Type="http://schemas.openxmlformats.org/officeDocument/2006/relationships/notesSlide" Target="../notesSlides/notesSlide22.xml"/><Relationship Id="rId1" Type="http://schemas.openxmlformats.org/officeDocument/2006/relationships/slideLayout" Target="../slideLayouts/slideLayout4.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notesSlide" Target="../notesSlides/notesSlide23.xml"/><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3" Type="http://schemas.openxmlformats.org/officeDocument/2006/relationships/image" Target="../media/image2.png"/><Relationship Id="rId2" Type="http://schemas.openxmlformats.org/officeDocument/2006/relationships/notesSlide" Target="../notesSlides/notesSlide24.xml"/><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notesSlide" Target="../notesSlides/notesSlide25.xml"/><Relationship Id="rId1" Type="http://schemas.openxmlformats.org/officeDocument/2006/relationships/slideLayout" Target="../slideLayouts/slideLayout8.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30.xml.rels><?xml version="1.0" encoding="UTF-8" standalone="yes"?>
<Relationships xmlns="http://schemas.openxmlformats.org/package/2006/relationships"><Relationship Id="rId3" Type="http://schemas.openxmlformats.org/officeDocument/2006/relationships/image" Target="../media/image3.png"/><Relationship Id="rId2" Type="http://schemas.openxmlformats.org/officeDocument/2006/relationships/notesSlide" Target="../notesSlides/notesSlide26.xml"/><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3" Type="http://schemas.openxmlformats.org/officeDocument/2006/relationships/image" Target="../media/image4.png"/><Relationship Id="rId2" Type="http://schemas.openxmlformats.org/officeDocument/2006/relationships/notesSlide" Target="../notesSlides/notesSlide27.xml"/><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3" Type="http://schemas.openxmlformats.org/officeDocument/2006/relationships/image" Target="../media/image5.gif"/><Relationship Id="rId2" Type="http://schemas.openxmlformats.org/officeDocument/2006/relationships/notesSlide" Target="../notesSlides/notesSlide28.xml"/><Relationship Id="rId1" Type="http://schemas.openxmlformats.org/officeDocument/2006/relationships/slideLayout" Target="../slideLayouts/slideLayout2.xml"/><Relationship Id="rId5" Type="http://schemas.openxmlformats.org/officeDocument/2006/relationships/hyperlink" Target="https://dev.to/lydiahallie/javascript-visualized-event-loop-3dif" TargetMode="External"/><Relationship Id="rId4" Type="http://schemas.openxmlformats.org/officeDocument/2006/relationships/image" Target="../media/image6.png"/></Relationships>
</file>

<file path=ppt/slides/_rels/slide33.xml.rels><?xml version="1.0" encoding="UTF-8" standalone="yes"?>
<Relationships xmlns="http://schemas.openxmlformats.org/package/2006/relationships"><Relationship Id="rId2" Type="http://schemas.openxmlformats.org/officeDocument/2006/relationships/notesSlide" Target="../notesSlides/notesSlide29.xml"/><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5.xml.rels><?xml version="1.0" encoding="UTF-8" standalone="yes"?>
<Relationships xmlns="http://schemas.openxmlformats.org/package/2006/relationships"><Relationship Id="rId2" Type="http://schemas.openxmlformats.org/officeDocument/2006/relationships/notesSlide" Target="../notesSlides/notesSlide30.xml"/><Relationship Id="rId1" Type="http://schemas.openxmlformats.org/officeDocument/2006/relationships/slideLayout" Target="../slideLayouts/slideLayout3.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31.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2" Type="http://schemas.openxmlformats.org/officeDocument/2006/relationships/notesSlide" Target="../notesSlides/notesSlide32.xml"/><Relationship Id="rId1" Type="http://schemas.openxmlformats.org/officeDocument/2006/relationships/slideLayout" Target="../slideLayouts/slideLayout3.xml"/></Relationships>
</file>

<file path=ppt/slides/_rels/slide38.xml.rels><?xml version="1.0" encoding="UTF-8" standalone="yes"?>
<Relationships xmlns="http://schemas.openxmlformats.org/package/2006/relationships"><Relationship Id="rId2" Type="http://schemas.openxmlformats.org/officeDocument/2006/relationships/notesSlide" Target="../notesSlides/notesSlide33.xml"/><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8.xml"/></Relationships>
</file>

<file path=ppt/slides/_rels/slide5.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0765BC5-92E6-4F5A-B981-1C5EE975861B}"/>
              </a:ext>
            </a:extLst>
          </p:cNvPr>
          <p:cNvSpPr>
            <a:spLocks noGrp="1"/>
          </p:cNvSpPr>
          <p:nvPr>
            <p:ph type="ctrTitle"/>
          </p:nvPr>
        </p:nvSpPr>
        <p:spPr/>
        <p:txBody>
          <a:bodyPr anchor="t">
            <a:normAutofit/>
          </a:bodyPr>
          <a:lstStyle/>
          <a:p>
            <a:r>
              <a:rPr lang="en-US" altLang="en-US" dirty="0">
                <a:sym typeface="Helvetica Neue" charset="0"/>
              </a:rPr>
              <a:t>CS 4530: Fundamentals of Software Engineering</a:t>
            </a:r>
            <a:br>
              <a:rPr lang="en-US" altLang="en-US" dirty="0">
                <a:sym typeface="Helvetica Neue" charset="0"/>
              </a:rPr>
            </a:br>
            <a:br>
              <a:rPr lang="en-US" altLang="en-US" dirty="0">
                <a:sym typeface="Helvetica Neue" charset="0"/>
              </a:rPr>
            </a:br>
            <a:r>
              <a:rPr lang="en-US" altLang="en-US" dirty="0">
                <a:sym typeface="Helvetica Neue" charset="0"/>
              </a:rPr>
              <a:t>Module 06: Concurrency Patterns in Typescript</a:t>
            </a:r>
            <a:endParaRPr lang="en-US" dirty="0"/>
          </a:p>
        </p:txBody>
      </p:sp>
      <p:sp>
        <p:nvSpPr>
          <p:cNvPr id="8" name="Subtitle 7">
            <a:extLst>
              <a:ext uri="{FF2B5EF4-FFF2-40B4-BE49-F238E27FC236}">
                <a16:creationId xmlns:a16="http://schemas.microsoft.com/office/drawing/2014/main" id="{5B356C44-32EB-4AC4-94B7-A86895491E70}"/>
              </a:ext>
            </a:extLst>
          </p:cNvPr>
          <p:cNvSpPr>
            <a:spLocks noGrp="1"/>
          </p:cNvSpPr>
          <p:nvPr>
            <p:ph type="subTitle" idx="1"/>
          </p:nvPr>
        </p:nvSpPr>
        <p:spPr/>
        <p:txBody>
          <a:bodyPr/>
          <a:lstStyle/>
          <a:p>
            <a:pPr>
              <a:lnSpc>
                <a:spcPct val="100000"/>
              </a:lnSpc>
            </a:pPr>
            <a:r>
              <a:rPr lang="en-US" sz="2400" dirty="0"/>
              <a:t>Adeel Bhutta, Joydeep Mitra and Mitch Wand</a:t>
            </a:r>
          </a:p>
          <a:p>
            <a:pPr>
              <a:lnSpc>
                <a:spcPct val="100000"/>
              </a:lnSpc>
            </a:pPr>
            <a:r>
              <a:rPr lang="en-US" sz="2400" dirty="0"/>
              <a:t>Khoury College of Computer Sciences</a:t>
            </a:r>
          </a:p>
          <a:p>
            <a:endParaRPr lang="en-US" dirty="0"/>
          </a:p>
        </p:txBody>
      </p:sp>
      <p:sp>
        <p:nvSpPr>
          <p:cNvPr id="4" name="Slide Number Placeholder 3">
            <a:extLst>
              <a:ext uri="{FF2B5EF4-FFF2-40B4-BE49-F238E27FC236}">
                <a16:creationId xmlns:a16="http://schemas.microsoft.com/office/drawing/2014/main" id="{CECC5E2E-7170-455B-A37A-DBAC705CE98E}"/>
              </a:ext>
            </a:extLst>
          </p:cNvPr>
          <p:cNvSpPr>
            <a:spLocks noGrp="1"/>
          </p:cNvSpPr>
          <p:nvPr>
            <p:ph type="sldNum" sz="quarter" idx="12"/>
          </p:nvPr>
        </p:nvSpPr>
        <p:spPr/>
        <p:txBody>
          <a:bodyPr/>
          <a:lstStyle/>
          <a:p>
            <a:fld id="{20F37917-FD3A-4669-9018-DA04BCDD3D75}" type="slidenum">
              <a:rPr lang="en-US" smtClean="0"/>
              <a:pPr/>
              <a:t>1</a:t>
            </a:fld>
            <a:endParaRPr lang="en-US"/>
          </a:p>
        </p:txBody>
      </p:sp>
      <p:sp>
        <p:nvSpPr>
          <p:cNvPr id="3" name="Rectangle 2">
            <a:extLst>
              <a:ext uri="{FF2B5EF4-FFF2-40B4-BE49-F238E27FC236}">
                <a16:creationId xmlns:a16="http://schemas.microsoft.com/office/drawing/2014/main" id="{3B7BC06A-54D1-4D10-B536-9DF33B2C3997}"/>
              </a:ext>
            </a:extLst>
          </p:cNvPr>
          <p:cNvSpPr/>
          <p:nvPr/>
        </p:nvSpPr>
        <p:spPr>
          <a:xfrm>
            <a:off x="539260" y="5710019"/>
            <a:ext cx="6096000" cy="276999"/>
          </a:xfrm>
          <a:prstGeom prst="rect">
            <a:avLst/>
          </a:prstGeom>
        </p:spPr>
        <p:txBody>
          <a:bodyPr>
            <a:spAutoFit/>
          </a:bodyPr>
          <a:lstStyle/>
          <a:p>
            <a:pPr algn="l"/>
            <a:r>
              <a:rPr lang="en-US" dirty="0">
                <a:solidFill>
                  <a:srgbClr val="5C5962"/>
                </a:solidFill>
              </a:rPr>
              <a:t>© 2023,-2025 Released under the </a:t>
            </a:r>
            <a:r>
              <a:rPr lang="en-US" dirty="0">
                <a:solidFill>
                  <a:srgbClr val="D41B2C"/>
                </a:solidFill>
                <a:hlinkClick r:id="rId3"/>
              </a:rPr>
              <a:t>CC BY-SA</a:t>
            </a:r>
            <a:r>
              <a:rPr lang="en-US" dirty="0">
                <a:solidFill>
                  <a:srgbClr val="5C5962"/>
                </a:solidFill>
              </a:rPr>
              <a:t> license</a:t>
            </a:r>
            <a:endParaRPr lang="en-US" dirty="0"/>
          </a:p>
        </p:txBody>
      </p:sp>
    </p:spTree>
    <p:extLst>
      <p:ext uri="{BB962C8B-B14F-4D97-AF65-F5344CB8AC3E}">
        <p14:creationId xmlns:p14="http://schemas.microsoft.com/office/powerpoint/2010/main" val="3025610200"/>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3D5CC6A7-42E5-92A7-A388-5D39A22C6EB6}"/>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853C0E2B-EA5B-E5E3-4734-1DD582E88390}"/>
              </a:ext>
            </a:extLst>
          </p:cNvPr>
          <p:cNvSpPr>
            <a:spLocks noGrp="1"/>
          </p:cNvSpPr>
          <p:nvPr>
            <p:ph type="title"/>
          </p:nvPr>
        </p:nvSpPr>
        <p:spPr/>
        <p:txBody>
          <a:bodyPr/>
          <a:lstStyle/>
          <a:p>
            <a:r>
              <a:rPr lang="en-US" dirty="0"/>
              <a:t>What happens at those pause points?</a:t>
            </a:r>
          </a:p>
        </p:txBody>
      </p:sp>
      <p:sp>
        <p:nvSpPr>
          <p:cNvPr id="4" name="Slide Number Placeholder 3">
            <a:extLst>
              <a:ext uri="{FF2B5EF4-FFF2-40B4-BE49-F238E27FC236}">
                <a16:creationId xmlns:a16="http://schemas.microsoft.com/office/drawing/2014/main" id="{098AE61C-7625-0DB4-C960-56F5656312A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12" name="Group 11">
            <a:extLst>
              <a:ext uri="{FF2B5EF4-FFF2-40B4-BE49-F238E27FC236}">
                <a16:creationId xmlns:a16="http://schemas.microsoft.com/office/drawing/2014/main" id="{4D01E542-52F2-E8A8-9707-37515E355D5C}"/>
              </a:ext>
            </a:extLst>
          </p:cNvPr>
          <p:cNvGrpSpPr/>
          <p:nvPr/>
        </p:nvGrpSpPr>
        <p:grpSpPr>
          <a:xfrm>
            <a:off x="1050852" y="1807463"/>
            <a:ext cx="8308888" cy="3046988"/>
            <a:chOff x="838201" y="1828800"/>
            <a:chExt cx="8308888" cy="3046988"/>
          </a:xfrm>
        </p:grpSpPr>
        <p:sp>
          <p:nvSpPr>
            <p:cNvPr id="13" name="TextBox 12">
              <a:extLst>
                <a:ext uri="{FF2B5EF4-FFF2-40B4-BE49-F238E27FC236}">
                  <a16:creationId xmlns:a16="http://schemas.microsoft.com/office/drawing/2014/main" id="{524B25CF-BEFF-046A-98F7-748F614143FC}"/>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14" name="Rectangle 13">
              <a:extLst>
                <a:ext uri="{FF2B5EF4-FFF2-40B4-BE49-F238E27FC236}">
                  <a16:creationId xmlns:a16="http://schemas.microsoft.com/office/drawing/2014/main" id="{8FCB9E41-85AC-1023-B08A-8B59385C742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5" name="Rectangle 14">
              <a:extLst>
                <a:ext uri="{FF2B5EF4-FFF2-40B4-BE49-F238E27FC236}">
                  <a16:creationId xmlns:a16="http://schemas.microsoft.com/office/drawing/2014/main" id="{C15C1478-8464-EE6D-2843-95C0DBFF2C95}"/>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pic>
        <p:nvPicPr>
          <p:cNvPr id="20" name="Picture 19" descr="A yellow triangle sign on a pole&#10;&#10;AI-generated content may be incorrect.">
            <a:extLst>
              <a:ext uri="{FF2B5EF4-FFF2-40B4-BE49-F238E27FC236}">
                <a16:creationId xmlns:a16="http://schemas.microsoft.com/office/drawing/2014/main" id="{C3898ABD-47E4-1D05-62BB-461544070F4D}"/>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6" y="2532393"/>
            <a:ext cx="565449" cy="713028"/>
          </a:xfrm>
          <a:prstGeom prst="rect">
            <a:avLst/>
          </a:prstGeom>
        </p:spPr>
      </p:pic>
      <p:pic>
        <p:nvPicPr>
          <p:cNvPr id="21" name="Picture 20" descr="A yellow triangle sign on a pole&#10;&#10;AI-generated content may be incorrect.">
            <a:extLst>
              <a:ext uri="{FF2B5EF4-FFF2-40B4-BE49-F238E27FC236}">
                <a16:creationId xmlns:a16="http://schemas.microsoft.com/office/drawing/2014/main" id="{F18DA810-04C3-45CC-D75C-6FCD09FD2EE9}"/>
              </a:ext>
            </a:extLst>
          </p:cNvPr>
          <p:cNvPicPr>
            <a:picLocks noChangeAspect="1"/>
          </p:cNvPicPr>
          <p:nvPr/>
        </p:nvPicPr>
        <p:blipFill>
          <a:blip r:embed="rId3" cstate="print">
            <a:extLst>
              <a:ext uri="{28A0092B-C50C-407E-A947-70E740481C1C}">
                <a14:useLocalDpi xmlns:a14="http://schemas.microsoft.com/office/drawing/2010/main" val="0"/>
              </a:ext>
            </a:extLst>
          </a:blip>
          <a:srcRect t="-1" b="43129"/>
          <a:stretch>
            <a:fillRect/>
          </a:stretch>
        </p:blipFill>
        <p:spPr>
          <a:xfrm>
            <a:off x="3118305" y="3639856"/>
            <a:ext cx="565449" cy="713028"/>
          </a:xfrm>
          <a:prstGeom prst="rect">
            <a:avLst/>
          </a:prstGeom>
        </p:spPr>
      </p:pic>
      <p:sp>
        <p:nvSpPr>
          <p:cNvPr id="22" name="TextBox 21">
            <a:extLst>
              <a:ext uri="{FF2B5EF4-FFF2-40B4-BE49-F238E27FC236}">
                <a16:creationId xmlns:a16="http://schemas.microsoft.com/office/drawing/2014/main" id="{F7501E0E-3098-D85A-EE3B-7B7C3DD3BA87}"/>
              </a:ext>
            </a:extLst>
          </p:cNvPr>
          <p:cNvSpPr txBox="1"/>
          <p:nvPr/>
        </p:nvSpPr>
        <p:spPr>
          <a:xfrm>
            <a:off x="8220172" y="3996370"/>
            <a:ext cx="1979629" cy="596188"/>
          </a:xfrm>
          <a:prstGeom prst="rect">
            <a:avLst/>
          </a:prstGeom>
          <a:noFill/>
          <a:ln>
            <a:solidFill>
              <a:srgbClr val="0A52B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Pause points</a:t>
            </a:r>
          </a:p>
        </p:txBody>
      </p:sp>
      <p:cxnSp>
        <p:nvCxnSpPr>
          <p:cNvPr id="24" name="Straight Arrow Connector 23">
            <a:extLst>
              <a:ext uri="{FF2B5EF4-FFF2-40B4-BE49-F238E27FC236}">
                <a16:creationId xmlns:a16="http://schemas.microsoft.com/office/drawing/2014/main" id="{A45A24AF-25E9-0D54-9223-CEB9EBCDAD1B}"/>
              </a:ext>
            </a:extLst>
          </p:cNvPr>
          <p:cNvCxnSpPr>
            <a:cxnSpLocks/>
            <a:stCxn id="22" idx="1"/>
            <a:endCxn id="20" idx="3"/>
          </p:cNvCxnSpPr>
          <p:nvPr/>
        </p:nvCxnSpPr>
        <p:spPr>
          <a:xfrm flipH="1" flipV="1">
            <a:off x="3683755" y="2888907"/>
            <a:ext cx="4536417" cy="140555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5" name="Straight Arrow Connector 24">
            <a:extLst>
              <a:ext uri="{FF2B5EF4-FFF2-40B4-BE49-F238E27FC236}">
                <a16:creationId xmlns:a16="http://schemas.microsoft.com/office/drawing/2014/main" id="{4E1E3DBE-FA26-3DF1-DB47-7EE45163FEEE}"/>
              </a:ext>
            </a:extLst>
          </p:cNvPr>
          <p:cNvCxnSpPr>
            <a:cxnSpLocks/>
            <a:stCxn id="22" idx="1"/>
          </p:cNvCxnSpPr>
          <p:nvPr/>
        </p:nvCxnSpPr>
        <p:spPr>
          <a:xfrm flipH="1" flipV="1">
            <a:off x="3535224" y="4074278"/>
            <a:ext cx="4684948" cy="220186"/>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1729943682"/>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Java vs. JS/TS</a:t>
            </a:r>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46330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'A'</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waitRandom</a:t>
            </a:r>
            <a:r>
              <a:rPr lang="en-US" sz="2000" b="0" dirty="0">
                <a:solidFill>
                  <a:srgbClr val="3B3B3B"/>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'B'</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    </a:t>
            </a:r>
            <a:r>
              <a:rPr lang="en-US" sz="2000" b="0" dirty="0">
                <a:solidFill>
                  <a:srgbClr val="001080"/>
                </a:solidFill>
                <a:effectLst/>
                <a:latin typeface="Consolas" panose="020B0609020204030204" pitchFamily="49" charset="0"/>
              </a:rPr>
              <a:t>console</a:t>
            </a:r>
            <a:r>
              <a:rPr lang="en-US" sz="2000" b="0" dirty="0">
                <a:solidFill>
                  <a:srgbClr val="3B3B3B"/>
                </a:solidFill>
                <a:effectLst/>
                <a:latin typeface="Consolas" panose="020B0609020204030204" pitchFamily="49" charset="0"/>
              </a:rPr>
              <a:t>.</a:t>
            </a:r>
            <a:r>
              <a:rPr lang="en-US" sz="2000" b="0" dirty="0">
                <a:solidFill>
                  <a:srgbClr val="795E26"/>
                </a:solidFill>
                <a:effectLst/>
                <a:latin typeface="Consolas" panose="020B0609020204030204" pitchFamily="49" charset="0"/>
              </a:rPr>
              <a:t>log</a:t>
            </a:r>
            <a:r>
              <a:rPr lang="en-US" sz="2000" b="0" dirty="0">
                <a:solidFill>
                  <a:srgbClr val="3B3B3B"/>
                </a:solidFill>
                <a:effectLst/>
                <a:latin typeface="Consolas" panose="020B0609020204030204" pitchFamily="49" charset="0"/>
              </a:rPr>
              <a:t>(</a:t>
            </a:r>
            <a:r>
              <a:rPr lang="en-US" sz="2000" b="0" dirty="0">
                <a:solidFill>
                  <a:srgbClr val="A31515"/>
                </a:solidFill>
                <a:effectLst/>
                <a:latin typeface="Consolas" panose="020B0609020204030204" pitchFamily="49" charset="0"/>
              </a:rPr>
              <a:t>'C'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0000FF"/>
                </a:solidFill>
                <a:effectLst/>
                <a:latin typeface="Consolas" panose="020B0609020204030204" pitchFamily="49" charset="0"/>
              </a:rPr>
              <a:t>async</a:t>
            </a:r>
            <a:r>
              <a:rPr lang="en-US" sz="2000" b="0" dirty="0">
                <a:solidFill>
                  <a:srgbClr val="3B3B3B"/>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3B3B3B"/>
                </a:solidFill>
                <a:effectLst/>
                <a:latin typeface="Consolas" panose="020B0609020204030204" pitchFamily="49" charset="0"/>
              </a:rPr>
              <a:t> </a:t>
            </a: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 {</a:t>
            </a:r>
          </a:p>
          <a:p>
            <a:pPr algn="l">
              <a:buNone/>
            </a:pPr>
            <a:r>
              <a:rPr lang="en-US" sz="2000" b="0" dirty="0">
                <a:solidFill>
                  <a:srgbClr val="3B3B3B"/>
                </a:solidFill>
                <a:effectLst/>
                <a:latin typeface="Consolas" panose="020B0609020204030204" pitchFamily="49" charset="0"/>
              </a:rPr>
              <a:t>    </a:t>
            </a:r>
            <a:r>
              <a:rPr lang="en-US" sz="2000" b="0" dirty="0">
                <a:solidFill>
                  <a:srgbClr val="AF00DB"/>
                </a:solidFill>
                <a:effectLst/>
                <a:latin typeface="Consolas" panose="020B0609020204030204" pitchFamily="49" charset="0"/>
              </a:rPr>
              <a:t>await</a:t>
            </a:r>
            <a:r>
              <a:rPr lang="en-US" sz="2000" b="0" dirty="0">
                <a:solidFill>
                  <a:srgbClr val="3B3B3B"/>
                </a:solidFill>
                <a:effectLst/>
                <a:latin typeface="Consolas" panose="020B0609020204030204" pitchFamily="49" charset="0"/>
              </a:rPr>
              <a:t> </a:t>
            </a:r>
            <a:r>
              <a:rPr lang="en-US" sz="2000" b="0" dirty="0" err="1">
                <a:solidFill>
                  <a:srgbClr val="267F99"/>
                </a:solidFill>
                <a:effectLst/>
                <a:latin typeface="Consolas" panose="020B0609020204030204" pitchFamily="49" charset="0"/>
              </a:rPr>
              <a:t>Promise</a:t>
            </a:r>
            <a:r>
              <a:rPr lang="en-US" sz="2000" b="0" dirty="0" err="1">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all</a:t>
            </a:r>
            <a:r>
              <a:rPr lang="en-US" sz="2000" b="0" dirty="0">
                <a:solidFill>
                  <a:srgbClr val="3B3B3B"/>
                </a:solidFill>
                <a:effectLst/>
                <a:latin typeface="Consolas" panose="020B0609020204030204" pitchFamily="49" charset="0"/>
              </a:rPr>
              <a:t>([</a:t>
            </a:r>
            <a:r>
              <a:rPr lang="en-US" sz="2000" b="0" dirty="0" err="1">
                <a:solidFill>
                  <a:srgbClr val="795E26"/>
                </a:solidFill>
                <a:effectLst/>
                <a:latin typeface="Consolas" panose="020B0609020204030204" pitchFamily="49" charset="0"/>
              </a:rPr>
              <a:t>asyncPrintA</a:t>
            </a:r>
            <a:r>
              <a:rPr lang="en-US" sz="2000" b="0" dirty="0">
                <a:solidFill>
                  <a:srgbClr val="3B3B3B"/>
                </a:solidFill>
                <a:effectLst/>
                <a:latin typeface="Consolas" panose="020B0609020204030204" pitchFamily="49" charset="0"/>
              </a:rPr>
              <a:t>(), </a:t>
            </a:r>
            <a:r>
              <a:rPr lang="en-US" sz="2000" b="0" dirty="0" err="1">
                <a:solidFill>
                  <a:srgbClr val="795E26"/>
                </a:solidFill>
                <a:effectLst/>
                <a:latin typeface="Consolas" panose="020B0609020204030204" pitchFamily="49" charset="0"/>
              </a:rPr>
              <a:t>asyncPrintBC</a:t>
            </a:r>
            <a:r>
              <a:rPr lang="en-US" sz="2000" b="0" dirty="0">
                <a:solidFill>
                  <a:srgbClr val="3B3B3B"/>
                </a:solidFill>
                <a:effectLst/>
                <a:latin typeface="Consolas" panose="020B0609020204030204" pitchFamily="49" charset="0"/>
              </a:rPr>
              <a:t>()])</a:t>
            </a:r>
          </a:p>
          <a:p>
            <a:pPr algn="l">
              <a:buNone/>
            </a:pPr>
            <a:r>
              <a:rPr lang="en-US" sz="2000" b="0" dirty="0">
                <a:solidFill>
                  <a:srgbClr val="3B3B3B"/>
                </a:solidFill>
                <a:effectLst/>
                <a:latin typeface="Consolas" panose="020B0609020204030204" pitchFamily="49" charset="0"/>
              </a:rPr>
              <a:t>}</a:t>
            </a:r>
          </a:p>
          <a:p>
            <a:pPr algn="l">
              <a:buNone/>
            </a:pPr>
            <a:br>
              <a:rPr lang="en-US" sz="2000" b="0" dirty="0">
                <a:solidFill>
                  <a:srgbClr val="3B3B3B"/>
                </a:solidFill>
                <a:effectLst/>
                <a:latin typeface="Consolas" panose="020B0609020204030204" pitchFamily="49" charset="0"/>
              </a:rPr>
            </a:br>
            <a:br>
              <a:rPr lang="en-US" sz="2000" b="0" dirty="0">
                <a:solidFill>
                  <a:srgbClr val="3B3B3B"/>
                </a:solidFill>
                <a:effectLst/>
                <a:latin typeface="Consolas" panose="020B0609020204030204" pitchFamily="49" charset="0"/>
              </a:rPr>
            </a:br>
            <a:endParaRPr lang="en-US" sz="2000" b="0" dirty="0">
              <a:solidFill>
                <a:srgbClr val="3B3B3B"/>
              </a:solidFill>
              <a:effectLst/>
              <a:latin typeface="Consolas" panose="020B0609020204030204" pitchFamily="49" charset="0"/>
            </a:endParaRPr>
          </a:p>
          <a:p>
            <a:pPr algn="l">
              <a:buNone/>
            </a:pPr>
            <a:r>
              <a:rPr lang="en-US" sz="2000" b="0" dirty="0">
                <a:solidFill>
                  <a:srgbClr val="795E26"/>
                </a:solidFill>
                <a:effectLst/>
                <a:latin typeface="Consolas" panose="020B0609020204030204" pitchFamily="49" charset="0"/>
              </a:rPr>
              <a:t>run</a:t>
            </a:r>
            <a:r>
              <a:rPr lang="en-US" sz="2000" b="0" dirty="0">
                <a:solidFill>
                  <a:srgbClr val="3B3B3B"/>
                </a:solidFill>
                <a:effectLst/>
                <a:latin typeface="Consolas" panose="020B0609020204030204" pitchFamily="49" charset="0"/>
              </a:rPr>
              <a:t>()</a:t>
            </a:r>
          </a:p>
          <a:p>
            <a:pPr algn="l"/>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455689C7-7C27-5D24-90F6-149A2C5D118F}"/>
              </a:ext>
            </a:extLst>
          </p:cNvPr>
          <p:cNvSpPr/>
          <p:nvPr/>
        </p:nvSpPr>
        <p:spPr>
          <a:xfrm>
            <a:off x="7366572" y="286242"/>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/slides/dataRace2.ts</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a:xfrm>
            <a:off x="8022211" y="1631794"/>
            <a:ext cx="3761294" cy="4351338"/>
          </a:xfrm>
        </p:spPr>
        <p:txBody>
          <a:bodyPr>
            <a:normAutofit/>
          </a:bodyPr>
          <a:lstStyle/>
          <a:p>
            <a:r>
              <a:rPr lang="en-US" sz="2000" dirty="0"/>
              <a:t>In Java, you could get an interrupt between the print B and the print C.</a:t>
            </a:r>
          </a:p>
          <a:p>
            <a:r>
              <a:rPr lang="en-US" sz="2000" dirty="0"/>
              <a:t>So the output could be ABC, BAC, BCA</a:t>
            </a:r>
          </a:p>
          <a:p>
            <a:r>
              <a:rPr lang="en-US" sz="2000" dirty="0"/>
              <a:t>In TS/JS, the print B and print C are in the same critical section, so BAC is impossible!</a:t>
            </a:r>
          </a:p>
        </p:txBody>
      </p:sp>
    </p:spTree>
    <p:extLst>
      <p:ext uri="{BB962C8B-B14F-4D97-AF65-F5344CB8AC3E}">
        <p14:creationId xmlns:p14="http://schemas.microsoft.com/office/powerpoint/2010/main" val="83173085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5">
                                            <p:txEl>
                                              <p:pRg st="2" end="2"/>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650D74F-37D9-58E0-28AE-F4FE65F1E4AA}"/>
              </a:ext>
            </a:extLst>
          </p:cNvPr>
          <p:cNvSpPr>
            <a:spLocks noGrp="1"/>
          </p:cNvSpPr>
          <p:nvPr>
            <p:ph type="title"/>
          </p:nvPr>
        </p:nvSpPr>
        <p:spPr/>
        <p:txBody>
          <a:bodyPr/>
          <a:lstStyle/>
          <a:p>
            <a:r>
              <a:rPr lang="en-US" dirty="0"/>
              <a:t>Terminology: promises and run-to-completion</a:t>
            </a:r>
          </a:p>
        </p:txBody>
      </p:sp>
      <p:sp>
        <p:nvSpPr>
          <p:cNvPr id="3" name="Content Placeholder 2">
            <a:extLst>
              <a:ext uri="{FF2B5EF4-FFF2-40B4-BE49-F238E27FC236}">
                <a16:creationId xmlns:a16="http://schemas.microsoft.com/office/drawing/2014/main" id="{923883D1-804C-2B0E-B307-7E10EB59752B}"/>
              </a:ext>
            </a:extLst>
          </p:cNvPr>
          <p:cNvSpPr>
            <a:spLocks noGrp="1"/>
          </p:cNvSpPr>
          <p:nvPr>
            <p:ph idx="1"/>
          </p:nvPr>
        </p:nvSpPr>
        <p:spPr/>
        <p:txBody>
          <a:bodyPr/>
          <a:lstStyle/>
          <a:p>
            <a:r>
              <a:rPr lang="en-US" dirty="0"/>
              <a:t>Each uninterruptible unit of work is called a "promise"</a:t>
            </a:r>
          </a:p>
          <a:p>
            <a:r>
              <a:rPr lang="en-US" dirty="0"/>
              <a:t>The pattern we've just talked about is called "run-to-completion" semantics, because a pause point corresponds exactly to the end of one of these units of work</a:t>
            </a:r>
          </a:p>
          <a:p>
            <a:r>
              <a:rPr lang="en-US" dirty="0"/>
              <a:t>You can do lots of different things with promises.</a:t>
            </a:r>
          </a:p>
          <a:p>
            <a:r>
              <a:rPr lang="en-US" dirty="0"/>
              <a:t>Let's look some typical patterns.</a:t>
            </a:r>
          </a:p>
        </p:txBody>
      </p:sp>
      <p:sp>
        <p:nvSpPr>
          <p:cNvPr id="4" name="Slide Number Placeholder 3">
            <a:extLst>
              <a:ext uri="{FF2B5EF4-FFF2-40B4-BE49-F238E27FC236}">
                <a16:creationId xmlns:a16="http://schemas.microsoft.com/office/drawing/2014/main" id="{5D0C82EA-6AFA-0238-FD72-B79658B3672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2478266078"/>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971DE33-0ED1-3F24-05FB-1AD08BFF9F07}"/>
              </a:ext>
            </a:extLst>
          </p:cNvPr>
          <p:cNvSpPr>
            <a:spLocks noGrp="1"/>
          </p:cNvSpPr>
          <p:nvPr>
            <p:ph type="title"/>
          </p:nvPr>
        </p:nvSpPr>
        <p:spPr/>
        <p:txBody>
          <a:bodyPr/>
          <a:lstStyle/>
          <a:p>
            <a:r>
              <a:rPr lang="en-US" dirty="0"/>
              <a:t>Example:</a:t>
            </a:r>
          </a:p>
        </p:txBody>
      </p:sp>
      <p:sp>
        <p:nvSpPr>
          <p:cNvPr id="3" name="Slide Number Placeholder 2">
            <a:extLst>
              <a:ext uri="{FF2B5EF4-FFF2-40B4-BE49-F238E27FC236}">
                <a16:creationId xmlns:a16="http://schemas.microsoft.com/office/drawing/2014/main" id="{F2114101-1E1B-B6A5-9257-8274D453B30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7EEEED4A-F825-36DE-4D0D-71F249BADA7F}"/>
              </a:ext>
            </a:extLst>
          </p:cNvPr>
          <p:cNvSpPr txBox="1"/>
          <p:nvPr/>
        </p:nvSpPr>
        <p:spPr>
          <a:xfrm>
            <a:off x="838200" y="1439663"/>
            <a:ext cx="9921240"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A1A2B3D-50BE-3B83-D716-F6FF92A3781B}"/>
              </a:ext>
            </a:extLst>
          </p:cNvPr>
          <p:cNvSpPr/>
          <p:nvPr/>
        </p:nvSpPr>
        <p:spPr>
          <a:xfrm>
            <a:off x="6172880" y="418841"/>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oneRequest.ts</a:t>
            </a:r>
            <a:endParaRPr lang="en-US" sz="2400" dirty="0">
              <a:solidFill>
                <a:schemeClr val="tx1"/>
              </a:solidFill>
            </a:endParaRPr>
          </a:p>
        </p:txBody>
      </p:sp>
      <p:sp>
        <p:nvSpPr>
          <p:cNvPr id="4" name="TextBox 3">
            <a:extLst>
              <a:ext uri="{FF2B5EF4-FFF2-40B4-BE49-F238E27FC236}">
                <a16:creationId xmlns:a16="http://schemas.microsoft.com/office/drawing/2014/main" id="{0A9DC6B3-C52B-0E35-E5BE-5239B6039A57}"/>
              </a:ext>
            </a:extLst>
          </p:cNvPr>
          <p:cNvSpPr txBox="1"/>
          <p:nvPr/>
        </p:nvSpPr>
        <p:spPr>
          <a:xfrm>
            <a:off x="7234475" y="4628324"/>
            <a:ext cx="4745491" cy="2212691"/>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oneRequest.ts</a:t>
            </a:r>
            <a:endParaRPr lang="en-US" sz="2000" dirty="0">
              <a:solidFill>
                <a:schemeClr val="tx1"/>
              </a:solidFill>
              <a:latin typeface="Verdana" panose="020B0604030504040204" pitchFamily="34" charset="0"/>
              <a:ea typeface="Verdana" panose="020B0604030504040204" pitchFamily="34" charset="0"/>
            </a:endParaRP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1015.98 msec</a:t>
            </a:r>
          </a:p>
        </p:txBody>
      </p:sp>
    </p:spTree>
    <p:extLst>
      <p:ext uri="{BB962C8B-B14F-4D97-AF65-F5344CB8AC3E}">
        <p14:creationId xmlns:p14="http://schemas.microsoft.com/office/powerpoint/2010/main" val="373122990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childTnLst>
                          </p:cTn>
                        </p:par>
                      </p:childTnLst>
                    </p:cTn>
                  </p:par>
                  <p:par>
                    <p:cTn id="13" fill="hold">
                      <p:stCondLst>
                        <p:cond delay="indefinite"/>
                      </p:stCondLst>
                      <p:childTnLst>
                        <p:par>
                          <p:cTn id="14" fill="hold">
                            <p:stCondLst>
                              <p:cond delay="0"/>
                            </p:stCondLst>
                            <p:childTnLst>
                              <p:par>
                                <p:cTn id="15" presetID="1" presetClass="entr" presetSubtype="0" fill="hold" grpId="0" nodeType="clickEffect">
                                  <p:stCondLst>
                                    <p:cond delay="0"/>
                                  </p:stCondLst>
                                  <p:childTnLst>
                                    <p:set>
                                      <p:cBhvr>
                                        <p:cTn id="16" dur="1" fill="hold">
                                          <p:stCondLst>
                                            <p:cond delay="0"/>
                                          </p:stCondLst>
                                        </p:cTn>
                                        <p:tgtEl>
                                          <p:spTgt spid="4">
                                            <p:txEl>
                                              <p:pRg st="3" end="3"/>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4" end="4"/>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5" end="5"/>
                                            </p:txEl>
                                          </p:spTgt>
                                        </p:tgtEl>
                                        <p:attrNameLst>
                                          <p:attrName>style.visibility</p:attrName>
                                        </p:attrNameLst>
                                      </p:cBhvr>
                                      <p:to>
                                        <p:strVal val="visible"/>
                                      </p:to>
                                    </p:set>
                                  </p:childTnLst>
                                </p:cTn>
                              </p:par>
                              <p:par>
                                <p:cTn id="23" presetID="1" presetClass="entr" presetSubtype="0" fill="hold" grpId="0" nodeType="withEffect">
                                  <p:stCondLst>
                                    <p:cond delay="0"/>
                                  </p:stCondLst>
                                  <p:childTnLst>
                                    <p:set>
                                      <p:cBhvr>
                                        <p:cTn id="24"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03FA627C-81B3-2732-376C-3DF84021D622}"/>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AA9691CA-470E-0255-51F4-CC8BF4993552}"/>
              </a:ext>
            </a:extLst>
          </p:cNvPr>
          <p:cNvSpPr>
            <a:spLocks noGrp="1"/>
          </p:cNvSpPr>
          <p:nvPr>
            <p:ph type="title"/>
          </p:nvPr>
        </p:nvSpPr>
        <p:spPr/>
        <p:txBody>
          <a:bodyPr/>
          <a:lstStyle/>
          <a:p>
            <a:r>
              <a:rPr lang="en-US" dirty="0"/>
              <a:t>Pattern for starting a concurrent computation using non-blocking I/O</a:t>
            </a:r>
          </a:p>
        </p:txBody>
      </p:sp>
      <p:sp>
        <p:nvSpPr>
          <p:cNvPr id="3" name="Content Placeholder 2">
            <a:extLst>
              <a:ext uri="{FF2B5EF4-FFF2-40B4-BE49-F238E27FC236}">
                <a16:creationId xmlns:a16="http://schemas.microsoft.com/office/drawing/2014/main" id="{9D42814D-9EF7-9483-CDB5-0247C4D40674}"/>
              </a:ext>
            </a:extLst>
          </p:cNvPr>
          <p:cNvSpPr>
            <a:spLocks noGrp="1"/>
          </p:cNvSpPr>
          <p:nvPr>
            <p:ph idx="1"/>
          </p:nvPr>
        </p:nvSpPr>
        <p:spPr>
          <a:xfrm>
            <a:off x="733302" y="3490384"/>
            <a:ext cx="11155326" cy="2755213"/>
          </a:xfrm>
        </p:spPr>
        <p:txBody>
          <a:bodyPr>
            <a:normAutofit fontScale="92500" lnSpcReduction="20000"/>
          </a:bodyPr>
          <a:lstStyle/>
          <a:p>
            <a:pPr marL="457200" indent="-457200">
              <a:buFont typeface="+mj-lt"/>
              <a:buAutoNum type="arabicPeriod"/>
            </a:pPr>
            <a:r>
              <a:rPr lang="en-US" dirty="0"/>
              <a:t>The first console.log is printed</a:t>
            </a:r>
          </a:p>
          <a:p>
            <a:pPr marL="457200" indent="-457200">
              <a:buFont typeface="+mj-lt"/>
              <a:buAutoNum type="arabicPeriod"/>
            </a:pPr>
            <a:r>
              <a:rPr lang="en-US" dirty="0"/>
              <a:t>The http request is sent, using non-blocking </a:t>
            </a:r>
            <a:r>
              <a:rPr lang="en-US" dirty="0" err="1"/>
              <a:t>i</a:t>
            </a:r>
            <a:r>
              <a:rPr lang="en-US" dirty="0"/>
              <a:t>/o</a:t>
            </a:r>
          </a:p>
          <a:p>
            <a:pPr marL="457200" indent="-457200">
              <a:buFont typeface="+mj-lt"/>
              <a:buAutoNum type="arabicPeriod"/>
            </a:pPr>
            <a:r>
              <a:rPr lang="en-US" dirty="0"/>
              <a:t>The browser goes about its business</a:t>
            </a:r>
          </a:p>
          <a:p>
            <a:pPr marL="457200" indent="-457200">
              <a:buFont typeface="+mj-lt"/>
              <a:buAutoNum type="arabicPeriod"/>
            </a:pPr>
            <a:r>
              <a:rPr lang="en-US" dirty="0"/>
              <a:t>Eventually, the </a:t>
            </a:r>
            <a:r>
              <a:rPr lang="en-US" dirty="0" err="1"/>
              <a:t>axios.get</a:t>
            </a:r>
            <a:r>
              <a:rPr lang="en-US" dirty="0"/>
              <a:t> returns.</a:t>
            </a:r>
          </a:p>
          <a:p>
            <a:pPr marL="457200" indent="-457200">
              <a:buFont typeface="+mj-lt"/>
              <a:buAutoNum type="arabicPeriod"/>
            </a:pPr>
            <a:r>
              <a:rPr lang="en-US" dirty="0"/>
              <a:t>Some time after that, the console.log is printed and the </a:t>
            </a:r>
            <a:r>
              <a:rPr lang="en-US" dirty="0" err="1"/>
              <a:t>makeRequest</a:t>
            </a:r>
            <a:r>
              <a:rPr lang="en-US" dirty="0"/>
              <a:t> concludes.</a:t>
            </a:r>
          </a:p>
          <a:p>
            <a:pPr marL="457200" indent="-457200">
              <a:buFont typeface="+mj-lt"/>
              <a:buAutoNum type="arabicPeriod"/>
            </a:pPr>
            <a:r>
              <a:rPr lang="en-US" dirty="0"/>
              <a:t>Any promises that are waiting for the result of this </a:t>
            </a:r>
            <a:r>
              <a:rPr lang="en-US" dirty="0" err="1"/>
              <a:t>makeRequest</a:t>
            </a:r>
            <a:r>
              <a:rPr lang="en-US" dirty="0"/>
              <a:t> become eligible for execution.</a:t>
            </a:r>
          </a:p>
          <a:p>
            <a:pPr marL="0" indent="0">
              <a:buNone/>
            </a:pPr>
            <a:endParaRPr lang="en-US" dirty="0"/>
          </a:p>
          <a:p>
            <a:endParaRPr lang="en-US" dirty="0"/>
          </a:p>
          <a:p>
            <a:endParaRPr lang="en-US" dirty="0"/>
          </a:p>
          <a:p>
            <a:endParaRPr lang="en-US" dirty="0"/>
          </a:p>
          <a:p>
            <a:endParaRPr lang="en-US" dirty="0"/>
          </a:p>
          <a:p>
            <a:endParaRPr lang="en-US" dirty="0"/>
          </a:p>
          <a:p>
            <a:pPr marL="0" indent="0">
              <a:buNone/>
            </a:pPr>
            <a:endParaRPr lang="en-US" dirty="0"/>
          </a:p>
        </p:txBody>
      </p:sp>
      <p:sp>
        <p:nvSpPr>
          <p:cNvPr id="4" name="Slide Number Placeholder 3">
            <a:extLst>
              <a:ext uri="{FF2B5EF4-FFF2-40B4-BE49-F238E27FC236}">
                <a16:creationId xmlns:a16="http://schemas.microsoft.com/office/drawing/2014/main" id="{43B8A6EB-75B7-BE7A-9873-38553502412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14</a:t>
            </a:fld>
            <a:endParaRPr kumimoji="0" lang="en-US" sz="1200" b="0" i="0" u="none" strike="noStrike" kern="1200" cap="none" spc="0" normalizeH="0" baseline="0" noProof="0" dirty="0">
              <a:ln>
                <a:noFill/>
              </a:ln>
              <a:solidFill>
                <a:prstClr val="black">
                  <a:tint val="75000"/>
                </a:prstClr>
              </a:solidFill>
              <a:effectLst/>
              <a:uLnTx/>
              <a:uFillTx/>
              <a:latin typeface="Calibri" panose="020F0502020204030204"/>
              <a:ea typeface="+mn-ea"/>
              <a:cs typeface="+mn-cs"/>
            </a:endParaRPr>
          </a:p>
        </p:txBody>
      </p:sp>
      <p:sp>
        <p:nvSpPr>
          <p:cNvPr id="9" name="TextBox 8">
            <a:extLst>
              <a:ext uri="{FF2B5EF4-FFF2-40B4-BE49-F238E27FC236}">
                <a16:creationId xmlns:a16="http://schemas.microsoft.com/office/drawing/2014/main" id="{4625BB71-7766-8C90-ECB1-1D83B8007F99}"/>
              </a:ext>
            </a:extLst>
          </p:cNvPr>
          <p:cNvSpPr txBox="1"/>
          <p:nvPr/>
        </p:nvSpPr>
        <p:spPr>
          <a:xfrm>
            <a:off x="733302" y="1611457"/>
            <a:ext cx="10620498" cy="163121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00FF"/>
                </a:solidFill>
                <a:effectLst/>
                <a:latin typeface="Consolas" panose="020B0609020204030204" pitchFamily="49" charset="0"/>
              </a:rPr>
              <a:t>export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makeRequest</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requestNumber:number</a:t>
            </a:r>
            <a:r>
              <a:rPr lang="en-US" sz="2000" b="0" dirty="0">
                <a:solidFill>
                  <a:srgbClr val="000000"/>
                </a:solidFill>
                <a:effectLst/>
                <a:latin typeface="Consolas" panose="020B0609020204030204" pitchFamily="49" charset="0"/>
              </a:rPr>
              <a:t>) {</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a:t>
            </a:r>
            <a:r>
              <a:rPr lang="en-US" sz="2000" b="0" dirty="0" err="1">
                <a:solidFill>
                  <a:srgbClr val="A31515"/>
                </a:solidFill>
                <a:effectLst/>
                <a:latin typeface="Consolas" panose="020B0609020204030204" pitchFamily="49" charset="0"/>
              </a:rPr>
              <a:t>makeRequest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requestNumber</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response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axios.get</a:t>
            </a:r>
            <a:r>
              <a:rPr lang="en-US" sz="2000" b="0" dirty="0">
                <a:solidFill>
                  <a:srgbClr val="000000"/>
                </a:solidFill>
                <a:effectLst/>
                <a:latin typeface="Consolas" panose="020B0609020204030204" pitchFamily="49" charset="0"/>
              </a:rPr>
              <a:t>(</a:t>
            </a:r>
            <a:r>
              <a:rPr lang="en-US" sz="2000" b="0" dirty="0">
                <a:solidFill>
                  <a:srgbClr val="A31515"/>
                </a:solidFill>
                <a:effectLst/>
                <a:latin typeface="Consolas" panose="020B0609020204030204" pitchFamily="49" charset="0"/>
              </a:rPr>
              <a:t>'https://rest-</a:t>
            </a:r>
            <a:r>
              <a:rPr lang="en-US" sz="2000" b="0" dirty="0" err="1">
                <a:solidFill>
                  <a:srgbClr val="A31515"/>
                </a:solidFill>
                <a:effectLst/>
                <a:latin typeface="Consolas" panose="020B0609020204030204" pitchFamily="49" charset="0"/>
              </a:rPr>
              <a:t>example.covey.town</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'request:'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requestNumber</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nresponse</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response.data</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p:txBody>
      </p:sp>
      <p:sp>
        <p:nvSpPr>
          <p:cNvPr id="6" name="Rectangle: Rounded Corners 5">
            <a:extLst>
              <a:ext uri="{FF2B5EF4-FFF2-40B4-BE49-F238E27FC236}">
                <a16:creationId xmlns:a16="http://schemas.microsoft.com/office/drawing/2014/main" id="{54862370-2DDE-0308-73F3-23123117560F}"/>
              </a:ext>
            </a:extLst>
          </p:cNvPr>
          <p:cNvSpPr/>
          <p:nvPr/>
        </p:nvSpPr>
        <p:spPr>
          <a:xfrm>
            <a:off x="7981315" y="28415"/>
            <a:ext cx="4210685" cy="434698"/>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makeOneRequests.ts</a:t>
            </a:r>
            <a:endParaRPr lang="en-US" sz="2400" dirty="0">
              <a:solidFill>
                <a:schemeClr val="tx1"/>
              </a:solidFill>
            </a:endParaRPr>
          </a:p>
        </p:txBody>
      </p:sp>
    </p:spTree>
    <p:extLst>
      <p:ext uri="{BB962C8B-B14F-4D97-AF65-F5344CB8AC3E}">
        <p14:creationId xmlns:p14="http://schemas.microsoft.com/office/powerpoint/2010/main" val="3839594755"/>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94838D7-25A5-BD6D-3EB0-27C3E474BB42}"/>
              </a:ext>
            </a:extLst>
          </p:cNvPr>
          <p:cNvSpPr>
            <a:spLocks noGrp="1"/>
          </p:cNvSpPr>
          <p:nvPr>
            <p:ph type="title"/>
          </p:nvPr>
        </p:nvSpPr>
        <p:spPr/>
        <p:txBody>
          <a:bodyPr/>
          <a:lstStyle/>
          <a:p>
            <a:r>
              <a:rPr lang="en-US" dirty="0"/>
              <a:t>Use </a:t>
            </a:r>
            <a:r>
              <a:rPr lang="en-US" dirty="0" err="1"/>
              <a:t>Promise.all</a:t>
            </a:r>
            <a:r>
              <a:rPr lang="en-US" dirty="0"/>
              <a:t> to execute several requests concurrently</a:t>
            </a:r>
          </a:p>
        </p:txBody>
      </p:sp>
      <p:sp>
        <p:nvSpPr>
          <p:cNvPr id="3" name="Slide Number Placeholder 2">
            <a:extLst>
              <a:ext uri="{FF2B5EF4-FFF2-40B4-BE49-F238E27FC236}">
                <a16:creationId xmlns:a16="http://schemas.microsoft.com/office/drawing/2014/main" id="{694671A2-AD83-14D7-2291-0DE439A8B07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AE052D-2915-5AC4-85A2-7B9A3F13D352}"/>
              </a:ext>
            </a:extLst>
          </p:cNvPr>
          <p:cNvSpPr txBox="1"/>
          <p:nvPr/>
        </p:nvSpPr>
        <p:spPr>
          <a:xfrm>
            <a:off x="376990" y="1528172"/>
            <a:ext cx="9285371" cy="4154984"/>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main() {</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'starting main'</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promises =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2</a:t>
            </a:r>
            <a:r>
              <a:rPr lang="en-US" sz="2400" b="0" dirty="0">
                <a:solidFill>
                  <a:srgbClr val="000000"/>
                </a:solidFill>
                <a:effectLst/>
                <a:latin typeface="Consolas" panose="020B0609020204030204" pitchFamily="49" charset="0"/>
              </a:rPr>
              <a:t>), </a:t>
            </a:r>
          </a:p>
          <a:p>
            <a:pPr algn="l">
              <a:buNone/>
            </a:pPr>
            <a:r>
              <a:rPr lang="en-US" sz="2400" dirty="0">
                <a:solidFill>
                  <a:srgbClr val="000000"/>
                </a:solidFill>
                <a:latin typeface="Consolas" panose="020B0609020204030204" pitchFamily="49" charset="0"/>
              </a:rPr>
              <a:t>                      </a:t>
            </a:r>
            <a:r>
              <a:rPr lang="en-US" sz="2400" b="0" dirty="0" err="1">
                <a:solidFill>
                  <a:srgbClr val="000000"/>
                </a:solidFill>
                <a:effectLst/>
                <a:latin typeface="Consolas" panose="020B0609020204030204" pitchFamily="49" charset="0"/>
              </a:rPr>
              <a:t>fakeRequest</a:t>
            </a:r>
            <a:r>
              <a:rPr lang="en-US" sz="2400" b="0" dirty="0">
                <a:solidFill>
                  <a:srgbClr val="000000"/>
                </a:solidFill>
                <a:effectLst/>
                <a:latin typeface="Consolas" panose="020B0609020204030204" pitchFamily="49" charset="0"/>
              </a:rPr>
              <a:t>(</a:t>
            </a:r>
            <a:r>
              <a:rPr lang="en-US" sz="2400" b="0" dirty="0">
                <a:solidFill>
                  <a:srgbClr val="098658"/>
                </a:solidFill>
                <a:effectLst/>
                <a:latin typeface="Consolas" panose="020B0609020204030204" pitchFamily="49" charset="0"/>
              </a:rPr>
              <a:t>3</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results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Promise.all</a:t>
            </a:r>
            <a:r>
              <a:rPr lang="en-US" sz="2400" b="0" dirty="0">
                <a:solidFill>
                  <a:srgbClr val="000000"/>
                </a:solidFill>
                <a:effectLst/>
                <a:latin typeface="Consolas" panose="020B0609020204030204" pitchFamily="49" charset="0"/>
              </a:rPr>
              <a:t>(promises);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'results:'</a:t>
            </a:r>
            <a:r>
              <a:rPr lang="en-US" sz="2400" b="0" dirty="0">
                <a:solidFill>
                  <a:srgbClr val="000000"/>
                </a:solidFill>
                <a:effectLst/>
                <a:latin typeface="Consolas" panose="020B0609020204030204" pitchFamily="49" charset="0"/>
              </a:rPr>
              <a:t>, results);</a:t>
            </a:r>
          </a:p>
          <a:p>
            <a:pPr algn="l">
              <a:buNone/>
            </a:pPr>
            <a:r>
              <a:rPr lang="en-US" sz="2400" b="0" dirty="0">
                <a:solidFill>
                  <a:srgbClr val="000000"/>
                </a:solidFill>
                <a:effectLst/>
                <a:latin typeface="Consolas" panose="020B0609020204030204" pitchFamily="49" charset="0"/>
              </a:rPr>
              <a:t>    console.log(</a:t>
            </a:r>
            <a:r>
              <a:rPr lang="en-US" sz="2400" b="0" dirty="0">
                <a:solidFill>
                  <a:srgbClr val="A31515"/>
                </a:solidFill>
                <a:effectLst/>
                <a:latin typeface="Consolas" panose="020B0609020204030204" pitchFamily="49" charset="0"/>
              </a:rPr>
              <a:t>'main done'</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a:t>
            </a:r>
          </a:p>
          <a:p>
            <a:pPr algn="l"/>
            <a:br>
              <a:rPr lang="en-US" sz="2400" b="0" dirty="0">
                <a:solidFill>
                  <a:srgbClr val="000000"/>
                </a:solidFill>
                <a:effectLst/>
                <a:latin typeface="Consolas" panose="020B0609020204030204" pitchFamily="49" charset="0"/>
              </a:rPr>
            </a:br>
            <a:r>
              <a:rPr lang="en-US" sz="2400" b="0" dirty="0" err="1">
                <a:solidFill>
                  <a:srgbClr val="000000"/>
                </a:solidFill>
                <a:effectLst/>
                <a:latin typeface="Consolas" panose="020B0609020204030204" pitchFamily="49" charset="0"/>
              </a:rPr>
              <a:t>timeIt</a:t>
            </a:r>
            <a:r>
              <a:rPr lang="en-US" sz="2400" b="0" dirty="0">
                <a:solidFill>
                  <a:srgbClr val="000000"/>
                </a:solidFill>
                <a:effectLst/>
                <a:latin typeface="Consolas" panose="020B0609020204030204" pitchFamily="49" charset="0"/>
              </a:rPr>
              <a:t>(main)</a:t>
            </a:r>
          </a:p>
        </p:txBody>
      </p:sp>
      <p:sp>
        <p:nvSpPr>
          <p:cNvPr id="6" name="TextBox 5">
            <a:extLst>
              <a:ext uri="{FF2B5EF4-FFF2-40B4-BE49-F238E27FC236}">
                <a16:creationId xmlns:a16="http://schemas.microsoft.com/office/drawing/2014/main" id="{E0DE3C76-DED3-4E5B-DACE-9C0E5736DF97}"/>
              </a:ext>
            </a:extLst>
          </p:cNvPr>
          <p:cNvSpPr txBox="1"/>
          <p:nvPr/>
        </p:nvSpPr>
        <p:spPr>
          <a:xfrm>
            <a:off x="6760709" y="2365019"/>
            <a:ext cx="4745491" cy="3855146"/>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threeRequestsConcurrently.ts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starting main</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1</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results: [ 11, 12, 13 ]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1018.81 msec</a:t>
            </a:r>
          </a:p>
        </p:txBody>
      </p:sp>
      <p:sp>
        <p:nvSpPr>
          <p:cNvPr id="7" name="Oval 6">
            <a:extLst>
              <a:ext uri="{FF2B5EF4-FFF2-40B4-BE49-F238E27FC236}">
                <a16:creationId xmlns:a16="http://schemas.microsoft.com/office/drawing/2014/main" id="{DF350BD1-BCBF-4053-D8F2-B89C978EAA4F}"/>
              </a:ext>
            </a:extLst>
          </p:cNvPr>
          <p:cNvSpPr/>
          <p:nvPr/>
        </p:nvSpPr>
        <p:spPr>
          <a:xfrm>
            <a:off x="6608309" y="5683156"/>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Rectangle: Rounded Corners 3">
            <a:extLst>
              <a:ext uri="{FF2B5EF4-FFF2-40B4-BE49-F238E27FC236}">
                <a16:creationId xmlns:a16="http://schemas.microsoft.com/office/drawing/2014/main" id="{96E20820-F3F8-F753-CE7F-B002FECF2E4E}"/>
              </a:ext>
            </a:extLst>
          </p:cNvPr>
          <p:cNvSpPr/>
          <p:nvPr/>
        </p:nvSpPr>
        <p:spPr>
          <a:xfrm>
            <a:off x="5798634" y="906135"/>
            <a:ext cx="5589882"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threeRequestsConcurrently.ts</a:t>
            </a:r>
            <a:endParaRPr lang="en-US" sz="2400" dirty="0">
              <a:solidFill>
                <a:schemeClr val="tx1"/>
              </a:solidFill>
            </a:endParaRPr>
          </a:p>
        </p:txBody>
      </p:sp>
    </p:spTree>
    <p:extLst>
      <p:ext uri="{BB962C8B-B14F-4D97-AF65-F5344CB8AC3E}">
        <p14:creationId xmlns:p14="http://schemas.microsoft.com/office/powerpoint/2010/main" val="1692804628"/>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6">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6">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6">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6">
                                            <p:txEl>
                                              <p:pRg st="4" end="4"/>
                                            </p:txEl>
                                          </p:spTgt>
                                        </p:tgtEl>
                                        <p:attrNameLst>
                                          <p:attrName>style.visibility</p:attrName>
                                        </p:attrNameLst>
                                      </p:cBhvr>
                                      <p:to>
                                        <p:strVal val="visible"/>
                                      </p:to>
                                    </p:set>
                                  </p:childTnLst>
                                </p:cTn>
                              </p:par>
                              <p:par>
                                <p:cTn id="17" presetID="1" presetClass="entr" presetSubtype="0" fill="hold" grpId="0" nodeType="withEffect">
                                  <p:stCondLst>
                                    <p:cond delay="0"/>
                                  </p:stCondLst>
                                  <p:childTnLst>
                                    <p:set>
                                      <p:cBhvr>
                                        <p:cTn id="18" dur="1" fill="hold">
                                          <p:stCondLst>
                                            <p:cond delay="0"/>
                                          </p:stCondLst>
                                        </p:cTn>
                                        <p:tgtEl>
                                          <p:spTgt spid="6">
                                            <p:txEl>
                                              <p:pRg st="5" end="5"/>
                                            </p:txEl>
                                          </p:spTgt>
                                        </p:tgtEl>
                                        <p:attrNameLst>
                                          <p:attrName>style.visibility</p:attrName>
                                        </p:attrNameLst>
                                      </p:cBhvr>
                                      <p:to>
                                        <p:strVal val="visible"/>
                                      </p:to>
                                    </p:set>
                                  </p:childTnLst>
                                </p:cTn>
                              </p:par>
                              <p:par>
                                <p:cTn id="19" presetID="1" presetClass="entr" presetSubtype="0" fill="hold" grpId="0" nodeType="withEffect">
                                  <p:stCondLst>
                                    <p:cond delay="0"/>
                                  </p:stCondLst>
                                  <p:childTnLst>
                                    <p:set>
                                      <p:cBhvr>
                                        <p:cTn id="20" dur="1" fill="hold">
                                          <p:stCondLst>
                                            <p:cond delay="0"/>
                                          </p:stCondLst>
                                        </p:cTn>
                                        <p:tgtEl>
                                          <p:spTgt spid="6">
                                            <p:txEl>
                                              <p:pRg st="6" end="6"/>
                                            </p:txEl>
                                          </p:spTgt>
                                        </p:tgtEl>
                                        <p:attrNameLst>
                                          <p:attrName>style.visibility</p:attrName>
                                        </p:attrNameLst>
                                      </p:cBhvr>
                                      <p:to>
                                        <p:strVal val="visible"/>
                                      </p:to>
                                    </p:set>
                                  </p:childTnLst>
                                </p:cTn>
                              </p:par>
                            </p:childTnLst>
                          </p:cTn>
                        </p:par>
                      </p:childTnLst>
                    </p:cTn>
                  </p:par>
                  <p:par>
                    <p:cTn id="21" fill="hold">
                      <p:stCondLst>
                        <p:cond delay="indefinite"/>
                      </p:stCondLst>
                      <p:childTnLst>
                        <p:par>
                          <p:cTn id="22" fill="hold">
                            <p:stCondLst>
                              <p:cond delay="0"/>
                            </p:stCondLst>
                            <p:childTnLst>
                              <p:par>
                                <p:cTn id="23" presetID="1" presetClass="entr" presetSubtype="0" fill="hold" grpId="0" nodeType="clickEffect">
                                  <p:stCondLst>
                                    <p:cond delay="0"/>
                                  </p:stCondLst>
                                  <p:childTnLst>
                                    <p:set>
                                      <p:cBhvr>
                                        <p:cTn id="24" dur="1" fill="hold">
                                          <p:stCondLst>
                                            <p:cond delay="0"/>
                                          </p:stCondLst>
                                        </p:cTn>
                                        <p:tgtEl>
                                          <p:spTgt spid="6">
                                            <p:txEl>
                                              <p:pRg st="7" end="7"/>
                                            </p:txEl>
                                          </p:spTgt>
                                        </p:tgtEl>
                                        <p:attrNameLst>
                                          <p:attrName>style.visibility</p:attrName>
                                        </p:attrNameLst>
                                      </p:cBhvr>
                                      <p:to>
                                        <p:strVal val="visible"/>
                                      </p:to>
                                    </p:set>
                                  </p:childTnLst>
                                </p:cTn>
                              </p:par>
                              <p:par>
                                <p:cTn id="25" presetID="1" presetClass="entr" presetSubtype="0" fill="hold" grpId="0" nodeType="withEffect">
                                  <p:stCondLst>
                                    <p:cond delay="0"/>
                                  </p:stCondLst>
                                  <p:childTnLst>
                                    <p:set>
                                      <p:cBhvr>
                                        <p:cTn id="26" dur="1" fill="hold">
                                          <p:stCondLst>
                                            <p:cond delay="0"/>
                                          </p:stCondLst>
                                        </p:cTn>
                                        <p:tgtEl>
                                          <p:spTgt spid="6">
                                            <p:txEl>
                                              <p:pRg st="8" end="8"/>
                                            </p:txEl>
                                          </p:spTgt>
                                        </p:tgtEl>
                                        <p:attrNameLst>
                                          <p:attrName>style.visibility</p:attrName>
                                        </p:attrNameLst>
                                      </p:cBhvr>
                                      <p:to>
                                        <p:strVal val="visible"/>
                                      </p:to>
                                    </p:set>
                                  </p:childTnLst>
                                </p:cTn>
                              </p:par>
                              <p:par>
                                <p:cTn id="27" presetID="1" presetClass="entr" presetSubtype="0" fill="hold" grpId="0" nodeType="withEffect">
                                  <p:stCondLst>
                                    <p:cond delay="0"/>
                                  </p:stCondLst>
                                  <p:childTnLst>
                                    <p:set>
                                      <p:cBhvr>
                                        <p:cTn id="28" dur="1" fill="hold">
                                          <p:stCondLst>
                                            <p:cond delay="0"/>
                                          </p:stCondLst>
                                        </p:cTn>
                                        <p:tgtEl>
                                          <p:spTgt spid="6">
                                            <p:txEl>
                                              <p:pRg st="9" end="9"/>
                                            </p:txEl>
                                          </p:spTgt>
                                        </p:tgtEl>
                                        <p:attrNameLst>
                                          <p:attrName>style.visibility</p:attrName>
                                        </p:attrNameLst>
                                      </p:cBhvr>
                                      <p:to>
                                        <p:strVal val="visible"/>
                                      </p:to>
                                    </p:set>
                                  </p:childTnLst>
                                </p:cTn>
                              </p:par>
                              <p:par>
                                <p:cTn id="29" presetID="1" presetClass="entr" presetSubtype="0" fill="hold" grpId="0" nodeType="withEffect">
                                  <p:stCondLst>
                                    <p:cond delay="0"/>
                                  </p:stCondLst>
                                  <p:childTnLst>
                                    <p:set>
                                      <p:cBhvr>
                                        <p:cTn id="30" dur="1" fill="hold">
                                          <p:stCondLst>
                                            <p:cond delay="0"/>
                                          </p:stCondLst>
                                        </p:cTn>
                                        <p:tgtEl>
                                          <p:spTgt spid="6">
                                            <p:txEl>
                                              <p:pRg st="10" end="10"/>
                                            </p:txEl>
                                          </p:spTgt>
                                        </p:tgtEl>
                                        <p:attrNameLst>
                                          <p:attrName>style.visibility</p:attrName>
                                        </p:attrNameLst>
                                      </p:cBhvr>
                                      <p:to>
                                        <p:strVal val="visible"/>
                                      </p:to>
                                    </p:set>
                                  </p:childTnLst>
                                </p:cTn>
                              </p:par>
                              <p:par>
                                <p:cTn id="31" presetID="1" presetClass="entr" presetSubtype="0" fill="hold" grpId="0" nodeType="withEffect">
                                  <p:stCondLst>
                                    <p:cond delay="0"/>
                                  </p:stCondLst>
                                  <p:childTnLst>
                                    <p:set>
                                      <p:cBhvr>
                                        <p:cTn id="32"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uiExpand="1" build="allAtOnce" animBg="1"/>
      <p:bldP spid="7" grpId="0" animBg="1"/>
    </p:bldLst>
  </p:timing>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extBox 4">
            <a:extLst>
              <a:ext uri="{FF2B5EF4-FFF2-40B4-BE49-F238E27FC236}">
                <a16:creationId xmlns:a16="http://schemas.microsoft.com/office/drawing/2014/main" id="{F5C46596-489D-B203-0373-763804FB1CCC}"/>
              </a:ext>
            </a:extLst>
          </p:cNvPr>
          <p:cNvSpPr txBox="1"/>
          <p:nvPr/>
        </p:nvSpPr>
        <p:spPr>
          <a:xfrm>
            <a:off x="736600" y="1350065"/>
            <a:ext cx="9573260" cy="5632311"/>
          </a:xfrm>
          <a:prstGeom prst="rect">
            <a:avLst/>
          </a:prstGeom>
          <a:ln>
            <a:noFill/>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1800" b="0" dirty="0">
                <a:solidFill>
                  <a:srgbClr val="0000FF"/>
                </a:solidFill>
                <a:effectLst/>
                <a:latin typeface="Consolas" panose="020B0609020204030204" pitchFamily="49" charset="0"/>
              </a:rPr>
              <a:t>import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from</a:t>
            </a:r>
            <a:r>
              <a:rPr lang="en-US" sz="1800" b="0" dirty="0">
                <a:solidFill>
                  <a:srgbClr val="000000"/>
                </a:solidFill>
                <a:effectLst/>
                <a:latin typeface="Consolas" panose="020B0609020204030204" pitchFamily="49" charset="0"/>
              </a:rPr>
              <a:t> </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axios</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r>
              <a:rPr lang="en-US" sz="1800" b="0" dirty="0">
                <a:solidFill>
                  <a:srgbClr val="0000FF"/>
                </a:solidFill>
                <a:effectLst/>
                <a:latin typeface="Consolas" panose="020B0609020204030204" pitchFamily="49" charset="0"/>
              </a:rPr>
              <a:t>export</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requestNumber:number</a:t>
            </a:r>
            <a:r>
              <a:rPr lang="en-US" sz="1800" b="0" dirty="0">
                <a:solidFill>
                  <a:srgbClr val="000000"/>
                </a:solidFill>
                <a:effectLst/>
                <a:latin typeface="Consolas" panose="020B0609020204030204" pitchFamily="49" charset="0"/>
              </a:rPr>
              <a:t>)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a:t>
            </a:r>
            <a:r>
              <a:rPr lang="en-US" sz="1800" b="0" dirty="0" err="1">
                <a:solidFill>
                  <a:srgbClr val="A31515"/>
                </a:solidFill>
                <a:effectLst/>
                <a:latin typeface="Consolas" panose="020B0609020204030204" pitchFamily="49" charset="0"/>
              </a:rPr>
              <a:t>makeRequest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response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axios.get</a:t>
            </a:r>
            <a:r>
              <a:rPr lang="en-US" sz="1800" b="0" dirty="0">
                <a:solidFill>
                  <a:srgbClr val="000000"/>
                </a:solidFill>
                <a:effectLst/>
                <a:latin typeface="Consolas" panose="020B0609020204030204" pitchFamily="49" charset="0"/>
              </a:rPr>
              <a:t>(</a:t>
            </a:r>
            <a:r>
              <a:rPr lang="en-US" sz="1800" b="0" dirty="0">
                <a:solidFill>
                  <a:srgbClr val="A31515"/>
                </a:solidFill>
                <a:effectLst/>
                <a:latin typeface="Consolas" panose="020B0609020204030204" pitchFamily="49" charset="0"/>
              </a:rPr>
              <a:t>'https://rest-</a:t>
            </a:r>
            <a:r>
              <a:rPr lang="en-US" sz="1800" b="0" dirty="0" err="1">
                <a:solidFill>
                  <a:srgbClr val="A31515"/>
                </a:solidFill>
                <a:effectLst/>
                <a:latin typeface="Consolas" panose="020B0609020204030204" pitchFamily="49" charset="0"/>
              </a:rPr>
              <a:t>example.covey.town</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`request:</a:t>
            </a:r>
            <a:r>
              <a:rPr lang="en-US" sz="1800" b="0" dirty="0">
                <a:solidFill>
                  <a:srgbClr val="0000FF"/>
                </a:solidFill>
                <a:effectLst/>
                <a:latin typeface="Consolas" panose="020B0609020204030204" pitchFamily="49" charset="0"/>
              </a:rPr>
              <a:t>${</a:t>
            </a:r>
            <a:r>
              <a:rPr lang="en-US" sz="1800" b="0" dirty="0" err="1">
                <a:solidFill>
                  <a:srgbClr val="000000"/>
                </a:solidFill>
                <a:effectLst/>
                <a:latin typeface="Consolas" panose="020B0609020204030204" pitchFamily="49" charset="0"/>
              </a:rPr>
              <a:t>requestNumber</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a:p>
            <a:pPr algn="l"/>
            <a:br>
              <a:rPr lang="en-US" sz="1800" b="0" dirty="0">
                <a:solidFill>
                  <a:srgbClr val="000000"/>
                </a:solidFill>
                <a:effectLst/>
                <a:latin typeface="Consolas" panose="020B0609020204030204" pitchFamily="49" charset="0"/>
              </a:rPr>
            </a:br>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make3ConcurrentRequests() {</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'starting make3ConcurrentRequests'</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100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200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makeRequest</a:t>
            </a:r>
            <a:r>
              <a:rPr lang="en-US" sz="1800" b="0" dirty="0">
                <a:solidFill>
                  <a:srgbClr val="000000"/>
                </a:solidFill>
                <a:effectLst/>
                <a:latin typeface="Consolas" panose="020B0609020204030204" pitchFamily="49" charset="0"/>
              </a:rPr>
              <a:t>(</a:t>
            </a:r>
            <a:r>
              <a:rPr lang="en-US" sz="1800" b="0" dirty="0">
                <a:solidFill>
                  <a:srgbClr val="098658"/>
                </a:solidFill>
                <a:effectLst/>
                <a:latin typeface="Consolas" panose="020B0609020204030204" pitchFamily="49" charset="0"/>
              </a:rPr>
              <a:t>300</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'make3ConcurrentRequests finished'</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  }</a:t>
            </a:r>
          </a:p>
          <a:p>
            <a:pPr algn="l"/>
            <a:br>
              <a:rPr lang="en-US" sz="1800" b="0" dirty="0">
                <a:solidFill>
                  <a:srgbClr val="000000"/>
                </a:solidFill>
                <a:effectLst/>
                <a:latin typeface="Consolas" panose="020B0609020204030204" pitchFamily="49" charset="0"/>
              </a:rPr>
            </a:br>
            <a:r>
              <a:rPr lang="en-US" sz="1800" b="0" dirty="0">
                <a:solidFill>
                  <a:srgbClr val="000000"/>
                </a:solidFill>
                <a:effectLst/>
                <a:latin typeface="Consolas" panose="020B0609020204030204" pitchFamily="49" charset="0"/>
              </a:rPr>
              <a:t>make3ConcurrentRequests()</a:t>
            </a:r>
          </a:p>
          <a:p>
            <a:pPr algn="l"/>
            <a:br>
              <a:rPr lang="en-US" sz="1800" b="0" dirty="0">
                <a:solidFill>
                  <a:srgbClr val="000000"/>
                </a:solidFill>
                <a:effectLst/>
                <a:latin typeface="Consolas" panose="020B0609020204030204" pitchFamily="49" charset="0"/>
              </a:rPr>
            </a:br>
            <a:endParaRPr lang="en-US" sz="1800" b="0" dirty="0">
              <a:solidFill>
                <a:srgbClr val="000000"/>
              </a:solidFill>
              <a:effectLst/>
              <a:latin typeface="Consolas" panose="020B0609020204030204" pitchFamily="49" charset="0"/>
            </a:endParaRPr>
          </a:p>
        </p:txBody>
      </p:sp>
      <p:sp>
        <p:nvSpPr>
          <p:cNvPr id="2" name="Title 1">
            <a:extLst>
              <a:ext uri="{FF2B5EF4-FFF2-40B4-BE49-F238E27FC236}">
                <a16:creationId xmlns:a16="http://schemas.microsoft.com/office/drawing/2014/main" id="{53FC1936-0875-A943-271E-4C1677787FA4}"/>
              </a:ext>
            </a:extLst>
          </p:cNvPr>
          <p:cNvSpPr>
            <a:spLocks noGrp="1"/>
          </p:cNvSpPr>
          <p:nvPr>
            <p:ph type="title"/>
          </p:nvPr>
        </p:nvSpPr>
        <p:spPr/>
        <p:txBody>
          <a:bodyPr/>
          <a:lstStyle/>
          <a:p>
            <a:r>
              <a:rPr lang="en-US" dirty="0"/>
              <a:t>Running 3 concurrent get requests</a:t>
            </a:r>
          </a:p>
        </p:txBody>
      </p:sp>
      <p:sp>
        <p:nvSpPr>
          <p:cNvPr id="3" name="Slide Number Placeholder 2">
            <a:extLst>
              <a:ext uri="{FF2B5EF4-FFF2-40B4-BE49-F238E27FC236}">
                <a16:creationId xmlns:a16="http://schemas.microsoft.com/office/drawing/2014/main" id="{62643F24-77D0-CAA1-9D6C-977051B458A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A0C2D166-D221-5634-F340-3FF7ECCBAEE9}"/>
              </a:ext>
            </a:extLst>
          </p:cNvPr>
          <p:cNvSpPr txBox="1"/>
          <p:nvPr/>
        </p:nvSpPr>
        <p:spPr>
          <a:xfrm>
            <a:off x="5074920" y="1624737"/>
            <a:ext cx="7117080" cy="2862322"/>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npx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a:t>
            </a:r>
            <a:r>
              <a:rPr lang="en-US" sz="2000" dirty="0">
                <a:solidFill>
                  <a:prstClr val="black"/>
                </a:solidFill>
                <a:latin typeface="Lucida Console" panose="020B0609040504020204" pitchFamily="49" charset="0"/>
              </a:rPr>
              <a:t>-node </a:t>
            </a:r>
            <a:r>
              <a:rPr lang="en-US" sz="2000" dirty="0" err="1">
                <a:solidFill>
                  <a:prstClr val="black"/>
                </a:solidFill>
                <a:latin typeface="Lucida Console" panose="020B0609040504020204" pitchFamily="49" charset="0"/>
              </a:rPr>
              <a:t>makeThreeConcurrentRequests.ts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starting make3ConcurrentRequests</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(100)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(200)</a:t>
            </a:r>
          </a:p>
          <a:p>
            <a:pPr algn="l"/>
            <a:r>
              <a:rPr lang="en-US" sz="2000" dirty="0">
                <a:solidFill>
                  <a:prstClr val="black"/>
                </a:solidFill>
                <a:latin typeface="Lucida Console" panose="020B0609040504020204" pitchFamily="49" charset="0"/>
              </a:rPr>
              <a:t>starting </a:t>
            </a:r>
            <a:r>
              <a:rPr lang="en-US" sz="2000" dirty="0" err="1">
                <a:solidFill>
                  <a:prstClr val="black"/>
                </a:solidFill>
                <a:latin typeface="Lucida Console" panose="020B0609040504020204" pitchFamily="49" charset="0"/>
              </a:rPr>
              <a:t>makeRequest</a:t>
            </a:r>
            <a:r>
              <a:rPr lang="en-US" sz="2000" dirty="0">
                <a:solidFill>
                  <a:prstClr val="black"/>
                </a:solidFill>
                <a:latin typeface="Lucida Console" panose="020B0609040504020204" pitchFamily="49" charset="0"/>
              </a:rPr>
              <a:t>(300)</a:t>
            </a:r>
          </a:p>
          <a:p>
            <a:pPr algn="l"/>
            <a:r>
              <a:rPr lang="en-US" sz="2000" dirty="0">
                <a:solidFill>
                  <a:prstClr val="black"/>
                </a:solidFill>
                <a:latin typeface="Lucida Console" panose="020B0609040504020204" pitchFamily="49" charset="0"/>
              </a:rPr>
              <a:t>make3ConcurrentRequests finished</a:t>
            </a:r>
          </a:p>
          <a:p>
            <a:pPr algn="l"/>
            <a:r>
              <a:rPr lang="en-US" sz="2000" dirty="0">
                <a:solidFill>
                  <a:prstClr val="black"/>
                </a:solidFill>
                <a:latin typeface="Lucida Console" panose="020B0609040504020204" pitchFamily="49" charset="0"/>
              </a:rPr>
              <a:t>request 300 returned</a:t>
            </a:r>
          </a:p>
          <a:p>
            <a:pPr algn="l"/>
            <a:r>
              <a:rPr lang="en-US" sz="2000" dirty="0">
                <a:solidFill>
                  <a:prstClr val="black"/>
                </a:solidFill>
                <a:latin typeface="Lucida Console" panose="020B0609040504020204" pitchFamily="49" charset="0"/>
              </a:rPr>
              <a:t>request 100 returned</a:t>
            </a:r>
          </a:p>
          <a:p>
            <a:pPr algn="l"/>
            <a:r>
              <a:rPr lang="en-US" sz="2000" dirty="0">
                <a:solidFill>
                  <a:prstClr val="black"/>
                </a:solidFill>
                <a:latin typeface="Lucida Console" panose="020B0609040504020204" pitchFamily="49" charset="0"/>
              </a:rPr>
              <a:t>request 200 returned</a:t>
            </a:r>
            <a:endParaRPr lang="en-US" sz="2000" dirty="0"/>
          </a:p>
        </p:txBody>
      </p:sp>
      <p:sp>
        <p:nvSpPr>
          <p:cNvPr id="4" name="Rectangle: Rounded Corners 3">
            <a:extLst>
              <a:ext uri="{FF2B5EF4-FFF2-40B4-BE49-F238E27FC236}">
                <a16:creationId xmlns:a16="http://schemas.microsoft.com/office/drawing/2014/main" id="{B76B0BB5-1494-202B-F9A2-4F1F107F0068}"/>
              </a:ext>
            </a:extLst>
          </p:cNvPr>
          <p:cNvSpPr/>
          <p:nvPr/>
        </p:nvSpPr>
        <p:spPr>
          <a:xfrm>
            <a:off x="5411765" y="176967"/>
            <a:ext cx="656116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makeThreeConcurrentRequests.ts</a:t>
            </a:r>
            <a:endParaRPr lang="en-US" sz="2400" dirty="0">
              <a:solidFill>
                <a:schemeClr val="tx1"/>
              </a:solidFill>
            </a:endParaRPr>
          </a:p>
        </p:txBody>
      </p:sp>
    </p:spTree>
    <p:extLst>
      <p:ext uri="{BB962C8B-B14F-4D97-AF65-F5344CB8AC3E}">
        <p14:creationId xmlns:p14="http://schemas.microsoft.com/office/powerpoint/2010/main" val="2188387085"/>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animBg="1"/>
    </p:bld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6854EC4D-D0E4-E0A2-E9EB-0EAF13A1AB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9CBA0134-0F6C-30D5-93F3-BF1ED27FAEEB}"/>
              </a:ext>
            </a:extLst>
          </p:cNvPr>
          <p:cNvSpPr>
            <a:spLocks noGrp="1"/>
          </p:cNvSpPr>
          <p:nvPr>
            <p:ph type="title"/>
          </p:nvPr>
        </p:nvSpPr>
        <p:spPr/>
        <p:txBody>
          <a:bodyPr/>
          <a:lstStyle/>
          <a:p>
            <a:r>
              <a:rPr lang="en-US" dirty="0"/>
              <a:t>If you add awaits, the requests will be processed sequentially</a:t>
            </a:r>
          </a:p>
        </p:txBody>
      </p:sp>
      <p:sp>
        <p:nvSpPr>
          <p:cNvPr id="3" name="Slide Number Placeholder 2">
            <a:extLst>
              <a:ext uri="{FF2B5EF4-FFF2-40B4-BE49-F238E27FC236}">
                <a16:creationId xmlns:a16="http://schemas.microsoft.com/office/drawing/2014/main" id="{A49AA8CF-B9E1-FE41-F28F-EAC4DABD179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6108ED69-BEC0-E2B4-CE24-6547CAD27A48}"/>
              </a:ext>
            </a:extLst>
          </p:cNvPr>
          <p:cNvSpPr txBox="1"/>
          <p:nvPr/>
        </p:nvSpPr>
        <p:spPr>
          <a:xfrm>
            <a:off x="320842" y="1546051"/>
            <a:ext cx="9921240" cy="563231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'starting main'</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res1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(1)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res1</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res2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res2</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res3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res3</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a:t>
            </a:r>
          </a:p>
          <a:p>
            <a:pPr algn="l"/>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2000" b="0" dirty="0">
                <a:solidFill>
                  <a:srgbClr val="000000"/>
                </a:solidFill>
                <a:effectLst/>
                <a:latin typeface="Consolas" panose="020B0609020204030204" pitchFamily="49" charset="0"/>
              </a:rPr>
            </a:br>
            <a:br>
              <a:rPr lang="en-US" sz="20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3520FB5E-3AE7-3FD0-69BA-048A057769EC}"/>
              </a:ext>
            </a:extLst>
          </p:cNvPr>
          <p:cNvSpPr/>
          <p:nvPr/>
        </p:nvSpPr>
        <p:spPr>
          <a:xfrm>
            <a:off x="2173705" y="6041030"/>
            <a:ext cx="5566611"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threeRequestsSequentially.ts</a:t>
            </a:r>
            <a:endParaRPr lang="en-US" sz="2400" dirty="0">
              <a:solidFill>
                <a:schemeClr val="tx1"/>
              </a:solidFill>
            </a:endParaRPr>
          </a:p>
        </p:txBody>
      </p:sp>
      <p:sp>
        <p:nvSpPr>
          <p:cNvPr id="4" name="TextBox 3">
            <a:extLst>
              <a:ext uri="{FF2B5EF4-FFF2-40B4-BE49-F238E27FC236}">
                <a16:creationId xmlns:a16="http://schemas.microsoft.com/office/drawing/2014/main" id="{028D8E6E-E736-D78B-6305-A6D88EB2A02C}"/>
              </a:ext>
            </a:extLst>
          </p:cNvPr>
          <p:cNvSpPr txBox="1"/>
          <p:nvPr/>
        </p:nvSpPr>
        <p:spPr>
          <a:xfrm>
            <a:off x="7125667" y="1375114"/>
            <a:ext cx="4745491" cy="4732548"/>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a:solidFill>
                  <a:schemeClr val="tx1"/>
                </a:solidFill>
                <a:latin typeface="Verdana" panose="020B0604030504040204" pitchFamily="34" charset="0"/>
                <a:ea typeface="Verdana" panose="020B0604030504040204" pitchFamily="34" charset="0"/>
              </a:rPr>
              <a:t>$ npx ts-node threeRequestsSequentially.ts </a:t>
            </a:r>
          </a:p>
          <a:p>
            <a:pPr algn="l"/>
            <a:r>
              <a:rPr lang="en-US" sz="2000">
                <a:solidFill>
                  <a:schemeClr val="tx1"/>
                </a:solidFill>
                <a:latin typeface="Verdana" panose="020B0604030504040204" pitchFamily="34" charset="0"/>
                <a:ea typeface="Verdana" panose="020B0604030504040204" pitchFamily="34" charset="0"/>
              </a:rPr>
              <a:t>starting main</a:t>
            </a:r>
          </a:p>
          <a:p>
            <a:pPr algn="l"/>
            <a:r>
              <a:rPr lang="en-US" sz="2000">
                <a:solidFill>
                  <a:schemeClr val="tx1"/>
                </a:solidFill>
                <a:latin typeface="Verdana" panose="020B0604030504040204" pitchFamily="34" charset="0"/>
                <a:ea typeface="Verdana" panose="020B0604030504040204" pitchFamily="34" charset="0"/>
              </a:rPr>
              <a:t>fakeRequest received request: 1</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fakeRequest(1) returned: 11</a:t>
            </a:r>
          </a:p>
          <a:p>
            <a:pPr algn="l"/>
            <a:r>
              <a:rPr lang="en-US" sz="2000">
                <a:solidFill>
                  <a:schemeClr val="tx1"/>
                </a:solidFill>
                <a:latin typeface="Verdana" panose="020B0604030504040204" pitchFamily="34" charset="0"/>
                <a:ea typeface="Verdana" panose="020B0604030504040204" pitchFamily="34" charset="0"/>
              </a:rPr>
              <a:t>fakeRequest received request: 2</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fakeRequest(2) returned: 12</a:t>
            </a:r>
          </a:p>
          <a:p>
            <a:pPr algn="l"/>
            <a:r>
              <a:rPr lang="en-US" sz="2000">
                <a:solidFill>
                  <a:schemeClr val="tx1"/>
                </a:solidFill>
                <a:latin typeface="Verdana" panose="020B0604030504040204" pitchFamily="34" charset="0"/>
                <a:ea typeface="Verdana" panose="020B0604030504040204" pitchFamily="34" charset="0"/>
              </a:rPr>
              <a:t>fakeRequest received request: 3</a:t>
            </a:r>
          </a:p>
          <a:p>
            <a:pPr algn="l"/>
            <a:r>
              <a:rPr lang="en-US" sz="2000">
                <a:solidFill>
                  <a:schemeClr val="tx1"/>
                </a:solidFill>
                <a:latin typeface="Verdana" panose="020B0604030504040204" pitchFamily="34" charset="0"/>
                <a:ea typeface="Verdana" panose="020B0604030504040204" pitchFamily="34" charset="0"/>
              </a:rPr>
              <a:t>time passes....</a:t>
            </a:r>
          </a:p>
          <a:p>
            <a:pPr algn="l"/>
            <a:r>
              <a:rPr lang="en-US" sz="2000">
                <a:solidFill>
                  <a:schemeClr val="tx1"/>
                </a:solidFill>
                <a:latin typeface="Verdana" panose="020B0604030504040204" pitchFamily="34" charset="0"/>
                <a:ea typeface="Verdana" panose="020B0604030504040204" pitchFamily="34" charset="0"/>
              </a:rPr>
              <a:t>fakeRequest(3) returned: 13</a:t>
            </a:r>
          </a:p>
          <a:p>
            <a:pPr algn="l"/>
            <a:r>
              <a:rPr lang="en-US" sz="2000">
                <a:solidFill>
                  <a:schemeClr val="tx1"/>
                </a:solidFill>
                <a:latin typeface="Verdana" panose="020B0604030504040204" pitchFamily="34" charset="0"/>
                <a:ea typeface="Verdana" panose="020B0604030504040204" pitchFamily="34" charset="0"/>
              </a:rPr>
              <a:t>main done</a:t>
            </a:r>
          </a:p>
          <a:p>
            <a:pPr algn="l"/>
            <a:r>
              <a:rPr lang="en-US" sz="2000">
                <a:solidFill>
                  <a:schemeClr val="tx1"/>
                </a:solidFill>
                <a:latin typeface="Verdana" panose="020B0604030504040204" pitchFamily="34" charset="0"/>
                <a:ea typeface="Verdana" panose="020B0604030504040204" pitchFamily="34" charset="0"/>
              </a:rPr>
              <a:t>3024.03 msec</a:t>
            </a:r>
            <a:endParaRPr lang="en-US" sz="2000" dirty="0">
              <a:solidFill>
                <a:schemeClr val="tx1"/>
              </a:solidFill>
              <a:latin typeface="Verdana" panose="020B0604030504040204" pitchFamily="34" charset="0"/>
              <a:ea typeface="Verdana" panose="020B0604030504040204" pitchFamily="34" charset="0"/>
            </a:endParaRPr>
          </a:p>
        </p:txBody>
      </p:sp>
      <p:sp>
        <p:nvSpPr>
          <p:cNvPr id="6" name="Oval 5">
            <a:extLst>
              <a:ext uri="{FF2B5EF4-FFF2-40B4-BE49-F238E27FC236}">
                <a16:creationId xmlns:a16="http://schemas.microsoft.com/office/drawing/2014/main" id="{0D7BB16A-95D1-89D3-897B-11BAEE66BE98}"/>
              </a:ext>
            </a:extLst>
          </p:cNvPr>
          <p:cNvSpPr/>
          <p:nvPr/>
        </p:nvSpPr>
        <p:spPr>
          <a:xfrm>
            <a:off x="7041446" y="5430379"/>
            <a:ext cx="2189747" cy="661737"/>
          </a:xfrm>
          <a:prstGeom prst="ellipse">
            <a:avLst/>
          </a:prstGeom>
          <a:noFill/>
          <a:ln w="38100">
            <a:solidFill>
              <a:srgbClr val="FF000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Tree>
    <p:extLst>
      <p:ext uri="{BB962C8B-B14F-4D97-AF65-F5344CB8AC3E}">
        <p14:creationId xmlns:p14="http://schemas.microsoft.com/office/powerpoint/2010/main" val="264305573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P spid="6" grpId="0" animBg="1"/>
    </p:bldLst>
  </p:timing>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3FE440-1FD3-2B4F-403A-E40489D13083}"/>
              </a:ext>
            </a:extLst>
          </p:cNvPr>
          <p:cNvSpPr>
            <a:spLocks noGrp="1"/>
          </p:cNvSpPr>
          <p:nvPr>
            <p:ph type="title"/>
          </p:nvPr>
        </p:nvSpPr>
        <p:spPr/>
        <p:txBody>
          <a:bodyPr/>
          <a:lstStyle/>
          <a:p>
            <a:r>
              <a:rPr lang="en-US" dirty="0"/>
              <a:t>…but it would be much slower</a:t>
            </a:r>
          </a:p>
        </p:txBody>
      </p:sp>
      <p:sp>
        <p:nvSpPr>
          <p:cNvPr id="3" name="Slide Number Placeholder 2">
            <a:extLst>
              <a:ext uri="{FF2B5EF4-FFF2-40B4-BE49-F238E27FC236}">
                <a16:creationId xmlns:a16="http://schemas.microsoft.com/office/drawing/2014/main" id="{462549B7-9B6F-7E72-66A0-E704B24B20F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17FB539-8276-5DDE-65FD-937F1297E272}"/>
              </a:ext>
            </a:extLst>
          </p:cNvPr>
          <p:cNvSpPr txBox="1"/>
          <p:nvPr/>
        </p:nvSpPr>
        <p:spPr>
          <a:xfrm>
            <a:off x="711200" y="1745040"/>
            <a:ext cx="10769600" cy="1323439"/>
          </a:xfrm>
          <a:prstGeom prst="rect">
            <a:avLst/>
          </a:prstGeom>
          <a:ln/>
        </p:spPr>
        <p:style>
          <a:lnRef idx="2">
            <a:schemeClr val="dk1"/>
          </a:lnRef>
          <a:fillRef idx="1">
            <a:schemeClr val="lt1"/>
          </a:fillRef>
          <a:effectRef idx="0">
            <a:schemeClr val="dk1"/>
          </a:effectRef>
          <a:fontRef idx="minor">
            <a:schemeClr val="dk1"/>
          </a:fontRef>
        </p:style>
        <p:txBody>
          <a:bodyPr wrap="square">
            <a:spAutoFit/>
          </a:bodyPr>
          <a:lstStyle/>
          <a:p>
            <a:pPr algn="l"/>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tsx</a:t>
            </a:r>
            <a:r>
              <a:rPr lang="en-US" sz="2000" dirty="0">
                <a:solidFill>
                  <a:prstClr val="black"/>
                </a:solidFill>
                <a:latin typeface="Lucida Console" panose="020B0609040504020204" pitchFamily="49" charset="0"/>
              </a:rPr>
              <a:t> </a:t>
            </a:r>
            <a:r>
              <a:rPr lang="en-US" sz="2000" dirty="0" err="1">
                <a:solidFill>
                  <a:prstClr val="black"/>
                </a:solidFill>
                <a:latin typeface="Lucida Console" panose="020B0609040504020204" pitchFamily="49" charset="0"/>
              </a:rPr>
              <a:t>timeComparison.ts</a:t>
            </a:r>
            <a:endParaRPr lang="en-US" sz="2000" dirty="0">
              <a:solidFill>
                <a:prstClr val="black"/>
              </a:solidFill>
              <a:latin typeface="Lucida Console" panose="020B0609040504020204" pitchFamily="49" charset="0"/>
            </a:endParaRPr>
          </a:p>
          <a:p>
            <a:pPr algn="l"/>
            <a:r>
              <a:rPr lang="en-US" sz="2000" dirty="0">
                <a:solidFill>
                  <a:prstClr val="black"/>
                </a:solidFill>
                <a:latin typeface="Lucida Console" panose="020B0609040504020204" pitchFamily="49" charset="0"/>
              </a:rPr>
              <a:t>After 100 runs of length 10 with delay 100ms</a:t>
            </a:r>
          </a:p>
          <a:p>
            <a:pPr algn="l"/>
            <a:r>
              <a:rPr lang="en-US" sz="2000" dirty="0" err="1">
                <a:solidFill>
                  <a:prstClr val="black"/>
                </a:solidFill>
                <a:latin typeface="Lucida Console" panose="020B0609040504020204" pitchFamily="49" charset="0"/>
              </a:rPr>
              <a:t>makeRequestsConcurrently</a:t>
            </a:r>
            <a:r>
              <a:rPr lang="en-US" sz="2000" dirty="0">
                <a:solidFill>
                  <a:prstClr val="black"/>
                </a:solidFill>
                <a:latin typeface="Lucida Console" panose="020B0609040504020204" pitchFamily="49" charset="0"/>
              </a:rPr>
              <a:t>: min = 107  avg = 109 max = 115 msec</a:t>
            </a:r>
          </a:p>
          <a:p>
            <a:pPr algn="l"/>
            <a:r>
              <a:rPr lang="en-US" sz="2000" dirty="0" err="1">
                <a:solidFill>
                  <a:prstClr val="black"/>
                </a:solidFill>
                <a:latin typeface="Lucida Console" panose="020B0609040504020204" pitchFamily="49" charset="0"/>
              </a:rPr>
              <a:t>makeRequestsSerially</a:t>
            </a:r>
            <a:r>
              <a:rPr lang="en-US" sz="2000" dirty="0">
                <a:solidFill>
                  <a:prstClr val="black"/>
                </a:solidFill>
                <a:latin typeface="Lucida Console" panose="020B0609040504020204" pitchFamily="49" charset="0"/>
              </a:rPr>
              <a:t>    : min = 1085  avg = 1093 max = 1103 msec</a:t>
            </a:r>
          </a:p>
        </p:txBody>
      </p:sp>
    </p:spTree>
    <p:extLst>
      <p:ext uri="{BB962C8B-B14F-4D97-AF65-F5344CB8AC3E}">
        <p14:creationId xmlns:p14="http://schemas.microsoft.com/office/powerpoint/2010/main" val="1864139783"/>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904872-A5AA-7EF3-C717-33099E420CC7}"/>
              </a:ext>
            </a:extLst>
          </p:cNvPr>
          <p:cNvSpPr>
            <a:spLocks noGrp="1"/>
          </p:cNvSpPr>
          <p:nvPr>
            <p:ph type="title"/>
          </p:nvPr>
        </p:nvSpPr>
        <p:spPr/>
        <p:txBody>
          <a:bodyPr/>
          <a:lstStyle/>
          <a:p>
            <a:r>
              <a:rPr lang="en-US" dirty="0"/>
              <a:t>Why is that? </a:t>
            </a:r>
            <a:br>
              <a:rPr lang="en-US" dirty="0"/>
            </a:br>
            <a:r>
              <a:rPr lang="en-US" dirty="0"/>
              <a:t>Visualizing </a:t>
            </a:r>
            <a:r>
              <a:rPr lang="en-US" dirty="0" err="1"/>
              <a:t>Promise.all</a:t>
            </a:r>
            <a:endParaRPr lang="en-US" dirty="0"/>
          </a:p>
        </p:txBody>
      </p:sp>
      <p:sp>
        <p:nvSpPr>
          <p:cNvPr id="3" name="Slide Number Placeholder 2">
            <a:extLst>
              <a:ext uri="{FF2B5EF4-FFF2-40B4-BE49-F238E27FC236}">
                <a16:creationId xmlns:a16="http://schemas.microsoft.com/office/drawing/2014/main" id="{1E27C171-D5EA-DE88-E683-2C6A1DB367B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19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82" name="Group 81">
            <a:extLst>
              <a:ext uri="{FF2B5EF4-FFF2-40B4-BE49-F238E27FC236}">
                <a16:creationId xmlns:a16="http://schemas.microsoft.com/office/drawing/2014/main" id="{5C09B819-646C-1BF0-CDF8-9C3635361FB2}"/>
              </a:ext>
            </a:extLst>
          </p:cNvPr>
          <p:cNvGrpSpPr/>
          <p:nvPr/>
        </p:nvGrpSpPr>
        <p:grpSpPr>
          <a:xfrm>
            <a:off x="517429" y="4904201"/>
            <a:ext cx="5080647" cy="1388452"/>
            <a:chOff x="728956" y="4248728"/>
            <a:chExt cx="5080647" cy="1388452"/>
          </a:xfrm>
        </p:grpSpPr>
        <p:grpSp>
          <p:nvGrpSpPr>
            <p:cNvPr id="49" name="Group 48">
              <a:extLst>
                <a:ext uri="{FF2B5EF4-FFF2-40B4-BE49-F238E27FC236}">
                  <a16:creationId xmlns:a16="http://schemas.microsoft.com/office/drawing/2014/main" id="{0F03F2D4-9D9D-5A5B-2FB0-BA0B2E9644A6}"/>
                </a:ext>
              </a:extLst>
            </p:cNvPr>
            <p:cNvGrpSpPr/>
            <p:nvPr/>
          </p:nvGrpSpPr>
          <p:grpSpPr>
            <a:xfrm>
              <a:off x="1063637" y="5148440"/>
              <a:ext cx="4745966" cy="488740"/>
              <a:chOff x="-648299" y="2326848"/>
              <a:chExt cx="4745966" cy="488740"/>
            </a:xfrm>
          </p:grpSpPr>
          <p:sp>
            <p:nvSpPr>
              <p:cNvPr id="50" name="Rectangle 49">
                <a:extLst>
                  <a:ext uri="{FF2B5EF4-FFF2-40B4-BE49-F238E27FC236}">
                    <a16:creationId xmlns:a16="http://schemas.microsoft.com/office/drawing/2014/main" id="{CFC40432-958C-952B-6872-3370A26A793F}"/>
                  </a:ext>
                </a:extLst>
              </p:cNvPr>
              <p:cNvSpPr/>
              <p:nvPr/>
            </p:nvSpPr>
            <p:spPr>
              <a:xfrm>
                <a:off x="-648299" y="2326848"/>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1" name="Rectangle 50">
                <a:extLst>
                  <a:ext uri="{FF2B5EF4-FFF2-40B4-BE49-F238E27FC236}">
                    <a16:creationId xmlns:a16="http://schemas.microsoft.com/office/drawing/2014/main" id="{2307C3DA-FED1-E2EA-9531-AEE61B0DD710}"/>
                  </a:ext>
                </a:extLst>
              </p:cNvPr>
              <p:cNvSpPr/>
              <p:nvPr/>
            </p:nvSpPr>
            <p:spPr>
              <a:xfrm>
                <a:off x="2863227" y="234696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2" name="Rectangle 51">
                <a:extLst>
                  <a:ext uri="{FF2B5EF4-FFF2-40B4-BE49-F238E27FC236}">
                    <a16:creationId xmlns:a16="http://schemas.microsoft.com/office/drawing/2014/main" id="{BC3D1DA1-8838-02F1-198E-80213880467B}"/>
                  </a:ext>
                </a:extLst>
              </p:cNvPr>
              <p:cNvSpPr/>
              <p:nvPr/>
            </p:nvSpPr>
            <p:spPr>
              <a:xfrm>
                <a:off x="586141" y="2333371"/>
                <a:ext cx="2255186"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53" name="Group 52">
              <a:extLst>
                <a:ext uri="{FF2B5EF4-FFF2-40B4-BE49-F238E27FC236}">
                  <a16:creationId xmlns:a16="http://schemas.microsoft.com/office/drawing/2014/main" id="{B0F02838-D0F8-BD56-D733-FEDFE2B23448}"/>
                </a:ext>
              </a:extLst>
            </p:cNvPr>
            <p:cNvGrpSpPr/>
            <p:nvPr/>
          </p:nvGrpSpPr>
          <p:grpSpPr>
            <a:xfrm>
              <a:off x="880134" y="4710833"/>
              <a:ext cx="4822166" cy="494722"/>
              <a:chOff x="575334" y="4406033"/>
              <a:chExt cx="4822166" cy="494722"/>
            </a:xfrm>
          </p:grpSpPr>
          <p:sp>
            <p:nvSpPr>
              <p:cNvPr id="54" name="Rectangle 53">
                <a:extLst>
                  <a:ext uri="{FF2B5EF4-FFF2-40B4-BE49-F238E27FC236}">
                    <a16:creationId xmlns:a16="http://schemas.microsoft.com/office/drawing/2014/main" id="{08972302-CCB6-9709-0572-0B9CCE455266}"/>
                  </a:ext>
                </a:extLst>
              </p:cNvPr>
              <p:cNvSpPr/>
              <p:nvPr/>
            </p:nvSpPr>
            <p:spPr>
              <a:xfrm>
                <a:off x="575334" y="4425604"/>
                <a:ext cx="1320800" cy="442534"/>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55" name="Rectangle 54">
                <a:extLst>
                  <a:ext uri="{FF2B5EF4-FFF2-40B4-BE49-F238E27FC236}">
                    <a16:creationId xmlns:a16="http://schemas.microsoft.com/office/drawing/2014/main" id="{FE22DEE2-3309-56DA-BA98-74B2D7C89158}"/>
                  </a:ext>
                </a:extLst>
              </p:cNvPr>
              <p:cNvSpPr/>
              <p:nvPr/>
            </p:nvSpPr>
            <p:spPr>
              <a:xfrm>
                <a:off x="4163060" y="4432127"/>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56" name="Rectangle 55">
                <a:extLst>
                  <a:ext uri="{FF2B5EF4-FFF2-40B4-BE49-F238E27FC236}">
                    <a16:creationId xmlns:a16="http://schemas.microsoft.com/office/drawing/2014/main" id="{16D55FBC-F6C0-31BD-82FE-3A4A3C3A33FA}"/>
                  </a:ext>
                </a:extLst>
              </p:cNvPr>
              <p:cNvSpPr/>
              <p:nvPr/>
            </p:nvSpPr>
            <p:spPr>
              <a:xfrm>
                <a:off x="1896134" y="4406033"/>
                <a:ext cx="2251662"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5" name="Group 64">
              <a:extLst>
                <a:ext uri="{FF2B5EF4-FFF2-40B4-BE49-F238E27FC236}">
                  <a16:creationId xmlns:a16="http://schemas.microsoft.com/office/drawing/2014/main" id="{A600B712-6C6F-51EA-917A-D5B4819DF697}"/>
                </a:ext>
              </a:extLst>
            </p:cNvPr>
            <p:cNvGrpSpPr/>
            <p:nvPr/>
          </p:nvGrpSpPr>
          <p:grpSpPr>
            <a:xfrm>
              <a:off x="728956" y="4248728"/>
              <a:ext cx="4831080" cy="481674"/>
              <a:chOff x="1485900" y="2364394"/>
              <a:chExt cx="4831080" cy="481674"/>
            </a:xfrm>
          </p:grpSpPr>
          <p:sp>
            <p:nvSpPr>
              <p:cNvPr id="66" name="Rectangle 65">
                <a:extLst>
                  <a:ext uri="{FF2B5EF4-FFF2-40B4-BE49-F238E27FC236}">
                    <a16:creationId xmlns:a16="http://schemas.microsoft.com/office/drawing/2014/main" id="{862DB715-0EBB-54B0-AFD9-9ECA6240CD8C}"/>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67" name="Rectangle 66">
                <a:extLst>
                  <a:ext uri="{FF2B5EF4-FFF2-40B4-BE49-F238E27FC236}">
                    <a16:creationId xmlns:a16="http://schemas.microsoft.com/office/drawing/2014/main" id="{D1E2B88A-0509-42E4-DF5D-AECD08D1DB35}"/>
                  </a:ext>
                </a:extLst>
              </p:cNvPr>
              <p:cNvSpPr/>
              <p:nvPr/>
            </p:nvSpPr>
            <p:spPr>
              <a:xfrm>
                <a:off x="5082540" y="2364394"/>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68" name="Rectangle 67">
                <a:extLst>
                  <a:ext uri="{FF2B5EF4-FFF2-40B4-BE49-F238E27FC236}">
                    <a16:creationId xmlns:a16="http://schemas.microsoft.com/office/drawing/2014/main" id="{6DB95BA2-2788-85B7-A0E1-A4F9F29D5EF4}"/>
                  </a:ext>
                </a:extLst>
              </p:cNvPr>
              <p:cNvSpPr/>
              <p:nvPr/>
            </p:nvSpPr>
            <p:spPr>
              <a:xfrm>
                <a:off x="2720340" y="2377440"/>
                <a:ext cx="2338022"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grpSp>
        <p:nvGrpSpPr>
          <p:cNvPr id="86" name="Group 85">
            <a:extLst>
              <a:ext uri="{FF2B5EF4-FFF2-40B4-BE49-F238E27FC236}">
                <a16:creationId xmlns:a16="http://schemas.microsoft.com/office/drawing/2014/main" id="{5176B963-A4DF-0123-9888-C475085E882C}"/>
              </a:ext>
            </a:extLst>
          </p:cNvPr>
          <p:cNvGrpSpPr/>
          <p:nvPr/>
        </p:nvGrpSpPr>
        <p:grpSpPr>
          <a:xfrm>
            <a:off x="204422" y="2825268"/>
            <a:ext cx="11603265" cy="429918"/>
            <a:chOff x="275566" y="2038843"/>
            <a:chExt cx="13845540" cy="475151"/>
          </a:xfrm>
        </p:grpSpPr>
        <p:grpSp>
          <p:nvGrpSpPr>
            <p:cNvPr id="70" name="Group 69">
              <a:extLst>
                <a:ext uri="{FF2B5EF4-FFF2-40B4-BE49-F238E27FC236}">
                  <a16:creationId xmlns:a16="http://schemas.microsoft.com/office/drawing/2014/main" id="{E0C733AD-12E5-5746-0B25-760C18C4E98F}"/>
                </a:ext>
              </a:extLst>
            </p:cNvPr>
            <p:cNvGrpSpPr/>
            <p:nvPr/>
          </p:nvGrpSpPr>
          <p:grpSpPr>
            <a:xfrm>
              <a:off x="275566" y="2038843"/>
              <a:ext cx="4610100" cy="468628"/>
              <a:chOff x="1485900" y="2377440"/>
              <a:chExt cx="4610100" cy="468628"/>
            </a:xfrm>
          </p:grpSpPr>
          <p:sp>
            <p:nvSpPr>
              <p:cNvPr id="71" name="Rectangle 70">
                <a:extLst>
                  <a:ext uri="{FF2B5EF4-FFF2-40B4-BE49-F238E27FC236}">
                    <a16:creationId xmlns:a16="http://schemas.microsoft.com/office/drawing/2014/main" id="{85B21E4C-FD23-F42D-3BAD-EF62DF4A932B}"/>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2" name="Rectangle 71">
                <a:extLst>
                  <a:ext uri="{FF2B5EF4-FFF2-40B4-BE49-F238E27FC236}">
                    <a16:creationId xmlns:a16="http://schemas.microsoft.com/office/drawing/2014/main" id="{BD9EEAB6-370C-9AD5-7988-28FA7420DCB8}"/>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3" name="Rectangle 72">
                <a:extLst>
                  <a:ext uri="{FF2B5EF4-FFF2-40B4-BE49-F238E27FC236}">
                    <a16:creationId xmlns:a16="http://schemas.microsoft.com/office/drawing/2014/main" id="{C65B9EA3-31C4-ADF8-50E0-A1A1094B5F0B}"/>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4" name="Group 73">
              <a:extLst>
                <a:ext uri="{FF2B5EF4-FFF2-40B4-BE49-F238E27FC236}">
                  <a16:creationId xmlns:a16="http://schemas.microsoft.com/office/drawing/2014/main" id="{180C92F6-CD87-BB94-A89C-06FD23E46891}"/>
                </a:ext>
              </a:extLst>
            </p:cNvPr>
            <p:cNvGrpSpPr/>
            <p:nvPr/>
          </p:nvGrpSpPr>
          <p:grpSpPr>
            <a:xfrm>
              <a:off x="4885666" y="2038843"/>
              <a:ext cx="4610100" cy="468628"/>
              <a:chOff x="1485900" y="2332079"/>
              <a:chExt cx="4610100" cy="468628"/>
            </a:xfrm>
          </p:grpSpPr>
          <p:sp>
            <p:nvSpPr>
              <p:cNvPr id="75" name="Rectangle 74">
                <a:extLst>
                  <a:ext uri="{FF2B5EF4-FFF2-40B4-BE49-F238E27FC236}">
                    <a16:creationId xmlns:a16="http://schemas.microsoft.com/office/drawing/2014/main" id="{983D0E3A-D112-0196-149D-C9315AEC3E70}"/>
                  </a:ext>
                </a:extLst>
              </p:cNvPr>
              <p:cNvSpPr/>
              <p:nvPr/>
            </p:nvSpPr>
            <p:spPr>
              <a:xfrm>
                <a:off x="148590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76" name="Rectangle 75">
                <a:extLst>
                  <a:ext uri="{FF2B5EF4-FFF2-40B4-BE49-F238E27FC236}">
                    <a16:creationId xmlns:a16="http://schemas.microsoft.com/office/drawing/2014/main" id="{6B2979F7-47F3-CFFE-95CB-75E0CEB0E6D7}"/>
                  </a:ext>
                </a:extLst>
              </p:cNvPr>
              <p:cNvSpPr/>
              <p:nvPr/>
            </p:nvSpPr>
            <p:spPr>
              <a:xfrm>
                <a:off x="4861560" y="2332079"/>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77" name="Rectangle 76">
                <a:extLst>
                  <a:ext uri="{FF2B5EF4-FFF2-40B4-BE49-F238E27FC236}">
                    <a16:creationId xmlns:a16="http://schemas.microsoft.com/office/drawing/2014/main" id="{D03FA558-2930-6B67-F8D3-BF32899EC7CC}"/>
                  </a:ext>
                </a:extLst>
              </p:cNvPr>
              <p:cNvSpPr/>
              <p:nvPr/>
            </p:nvSpPr>
            <p:spPr>
              <a:xfrm>
                <a:off x="2720340" y="2332079"/>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8" name="Group 77">
              <a:extLst>
                <a:ext uri="{FF2B5EF4-FFF2-40B4-BE49-F238E27FC236}">
                  <a16:creationId xmlns:a16="http://schemas.microsoft.com/office/drawing/2014/main" id="{76F58E3A-2CE8-8D4B-3265-99CE2E26F836}"/>
                </a:ext>
              </a:extLst>
            </p:cNvPr>
            <p:cNvGrpSpPr/>
            <p:nvPr/>
          </p:nvGrpSpPr>
          <p:grpSpPr>
            <a:xfrm>
              <a:off x="9511006" y="2045366"/>
              <a:ext cx="4610100" cy="468628"/>
              <a:chOff x="1485900" y="2377440"/>
              <a:chExt cx="4610100" cy="468628"/>
            </a:xfrm>
          </p:grpSpPr>
          <p:sp>
            <p:nvSpPr>
              <p:cNvPr id="79" name="Rectangle 78">
                <a:extLst>
                  <a:ext uri="{FF2B5EF4-FFF2-40B4-BE49-F238E27FC236}">
                    <a16:creationId xmlns:a16="http://schemas.microsoft.com/office/drawing/2014/main" id="{07931022-8389-65A1-CE37-D4C119DFD595}"/>
                  </a:ext>
                </a:extLst>
              </p:cNvPr>
              <p:cNvSpPr/>
              <p:nvPr/>
            </p:nvSpPr>
            <p:spPr>
              <a:xfrm>
                <a:off x="148590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80" name="Rectangle 79">
                <a:extLst>
                  <a:ext uri="{FF2B5EF4-FFF2-40B4-BE49-F238E27FC236}">
                    <a16:creationId xmlns:a16="http://schemas.microsoft.com/office/drawing/2014/main" id="{771578F2-CE5B-DF8D-C1CC-D99DFFB94300}"/>
                  </a:ext>
                </a:extLst>
              </p:cNvPr>
              <p:cNvSpPr/>
              <p:nvPr/>
            </p:nvSpPr>
            <p:spPr>
              <a:xfrm>
                <a:off x="4861560" y="2377440"/>
                <a:ext cx="1234440"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81" name="Rectangle 80">
                <a:extLst>
                  <a:ext uri="{FF2B5EF4-FFF2-40B4-BE49-F238E27FC236}">
                    <a16:creationId xmlns:a16="http://schemas.microsoft.com/office/drawing/2014/main" id="{B780C2A3-31AD-CA5B-7C22-CE977052038C}"/>
                  </a:ext>
                </a:extLst>
              </p:cNvPr>
              <p:cNvSpPr/>
              <p:nvPr/>
            </p:nvSpPr>
            <p:spPr>
              <a:xfrm>
                <a:off x="2720340" y="2377440"/>
                <a:ext cx="2141220"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83" name="TextBox 82">
            <a:extLst>
              <a:ext uri="{FF2B5EF4-FFF2-40B4-BE49-F238E27FC236}">
                <a16:creationId xmlns:a16="http://schemas.microsoft.com/office/drawing/2014/main" id="{289CE299-DF50-7F29-AADE-259F205F8158}"/>
              </a:ext>
            </a:extLst>
          </p:cNvPr>
          <p:cNvSpPr txBox="1"/>
          <p:nvPr/>
        </p:nvSpPr>
        <p:spPr>
          <a:xfrm>
            <a:off x="2354508" y="1645677"/>
            <a:ext cx="3020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Sequential (await)</a:t>
            </a:r>
          </a:p>
        </p:txBody>
      </p:sp>
      <p:sp>
        <p:nvSpPr>
          <p:cNvPr id="84" name="TextBox 83">
            <a:extLst>
              <a:ext uri="{FF2B5EF4-FFF2-40B4-BE49-F238E27FC236}">
                <a16:creationId xmlns:a16="http://schemas.microsoft.com/office/drawing/2014/main" id="{75DA8819-1E1F-21D0-D328-BA212D0F69E0}"/>
              </a:ext>
            </a:extLst>
          </p:cNvPr>
          <p:cNvSpPr txBox="1"/>
          <p:nvPr/>
        </p:nvSpPr>
        <p:spPr>
          <a:xfrm>
            <a:off x="2360810" y="3841707"/>
            <a:ext cx="3782084"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Concurrent (</a:t>
            </a:r>
            <a:r>
              <a:rPr lang="en-US" sz="2400" dirty="0" err="1">
                <a:solidFill>
                  <a:schemeClr val="tx1"/>
                </a:solidFill>
                <a:latin typeface="Verdana" panose="020B0604030504040204" pitchFamily="34" charset="0"/>
                <a:ea typeface="Verdana" panose="020B0604030504040204" pitchFamily="34" charset="0"/>
              </a:rPr>
              <a:t>Promise.all</a:t>
            </a:r>
            <a:r>
              <a:rPr lang="en-US" sz="2400" dirty="0">
                <a:solidFill>
                  <a:schemeClr val="tx1"/>
                </a:solidFill>
                <a:latin typeface="Verdana" panose="020B0604030504040204" pitchFamily="34" charset="0"/>
                <a:ea typeface="Verdana" panose="020B0604030504040204" pitchFamily="34" charset="0"/>
              </a:rPr>
              <a:t>)</a:t>
            </a:r>
          </a:p>
        </p:txBody>
      </p:sp>
      <p:sp>
        <p:nvSpPr>
          <p:cNvPr id="85" name="TextBox 84">
            <a:extLst>
              <a:ext uri="{FF2B5EF4-FFF2-40B4-BE49-F238E27FC236}">
                <a16:creationId xmlns:a16="http://schemas.microsoft.com/office/drawing/2014/main" id="{F53C8640-347D-C02C-2069-65D5C148A1A9}"/>
              </a:ext>
            </a:extLst>
          </p:cNvPr>
          <p:cNvSpPr txBox="1"/>
          <p:nvPr/>
        </p:nvSpPr>
        <p:spPr>
          <a:xfrm>
            <a:off x="5821608" y="149758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“Don’t make another request until you got the last response back”</a:t>
            </a:r>
          </a:p>
        </p:txBody>
      </p:sp>
      <p:sp>
        <p:nvSpPr>
          <p:cNvPr id="87" name="TextBox 86">
            <a:extLst>
              <a:ext uri="{FF2B5EF4-FFF2-40B4-BE49-F238E27FC236}">
                <a16:creationId xmlns:a16="http://schemas.microsoft.com/office/drawing/2014/main" id="{5B534789-66A7-D575-0C34-AFB9DCA26C31}"/>
              </a:ext>
            </a:extLst>
          </p:cNvPr>
          <p:cNvSpPr txBox="1"/>
          <p:nvPr/>
        </p:nvSpPr>
        <p:spPr>
          <a:xfrm>
            <a:off x="6563167" y="3693613"/>
            <a:ext cx="3925004" cy="1210588"/>
          </a:xfrm>
          <a:prstGeom prst="rect">
            <a:avLst/>
          </a:prstGeom>
          <a:ln/>
        </p:spPr>
        <p:style>
          <a:lnRef idx="2">
            <a:schemeClr val="dk1"/>
          </a:lnRef>
          <a:fillRef idx="1">
            <a:schemeClr val="lt1"/>
          </a:fillRef>
          <a:effectRef idx="0">
            <a:schemeClr val="dk1"/>
          </a:effectRef>
          <a:fontRef idx="minor">
            <a:schemeClr val="dk1"/>
          </a:fontRef>
        </p:style>
        <p:txBody>
          <a:bodyPr rot="0" spcFirstLastPara="1" vertOverflow="overflow" horzOverflow="overflow" vert="horz" wrap="square" lIns="50800" tIns="50800" rIns="50800" bIns="50800" numCol="1" spcCol="38100" rtlCol="0" anchor="ctr">
            <a:spAutoFit/>
          </a:bodyPr>
          <a:lstStyle/>
          <a:p>
            <a:pPr marL="0" marR="0" indent="0" algn="ctr" defTabSz="2438338" rtl="0" fontAlgn="auto" latinLnBrk="0" hangingPunct="0">
              <a:lnSpc>
                <a:spcPct val="100000"/>
              </a:lnSpc>
              <a:spcBef>
                <a:spcPts val="0"/>
              </a:spcBef>
              <a:spcAft>
                <a:spcPts val="0"/>
              </a:spcAft>
              <a:buClrTx/>
              <a:buSzTx/>
              <a:buFontTx/>
              <a:buNone/>
              <a:tabLst/>
            </a:pPr>
            <a:r>
              <a:rPr kumimoji="0" lang="en-US" sz="2400" b="0" i="0" u="none" strike="noStrike" cap="none" spc="0" normalizeH="0" baseline="0" dirty="0">
                <a:ln>
                  <a:noFill/>
                </a:ln>
                <a:solidFill>
                  <a:srgbClr val="5E5E5E"/>
                </a:solidFill>
                <a:effectLst/>
                <a:uFillTx/>
                <a:latin typeface="+mn-lt"/>
                <a:ea typeface="+mn-ea"/>
                <a:cs typeface="+mn-cs"/>
                <a:sym typeface="Helvetica Neue"/>
              </a:rPr>
              <a:t>“Make all of the requests now, then wait for all of the responses”</a:t>
            </a:r>
          </a:p>
        </p:txBody>
      </p:sp>
      <p:sp>
        <p:nvSpPr>
          <p:cNvPr id="88" name="TextBox 87">
            <a:extLst>
              <a:ext uri="{FF2B5EF4-FFF2-40B4-BE49-F238E27FC236}">
                <a16:creationId xmlns:a16="http://schemas.microsoft.com/office/drawing/2014/main" id="{7BCC99CE-DB71-E9BE-E8B0-BCDD5EE88A98}"/>
              </a:ext>
            </a:extLst>
          </p:cNvPr>
          <p:cNvSpPr txBox="1"/>
          <p:nvPr/>
        </p:nvSpPr>
        <p:spPr>
          <a:xfrm>
            <a:off x="10429848" y="1836861"/>
            <a:ext cx="1642882" cy="424016"/>
          </a:xfrm>
          <a:prstGeom prst="rect">
            <a:avLst/>
          </a:prstGeom>
          <a:ln/>
        </p:spPr>
        <p:style>
          <a:lnRef idx="2">
            <a:schemeClr val="dk1"/>
          </a:lnRef>
          <a:fillRef idx="1">
            <a:schemeClr val="lt1"/>
          </a:fillRef>
          <a:effectRef idx="0">
            <a:schemeClr val="dk1"/>
          </a:effectRef>
          <a:fontRef idx="minor">
            <a:schemeClr val="dk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237 msec</a:t>
            </a:r>
          </a:p>
        </p:txBody>
      </p:sp>
      <p:sp>
        <p:nvSpPr>
          <p:cNvPr id="89" name="Rectangle 88">
            <a:extLst>
              <a:ext uri="{FF2B5EF4-FFF2-40B4-BE49-F238E27FC236}">
                <a16:creationId xmlns:a16="http://schemas.microsoft.com/office/drawing/2014/main" id="{77861A10-ABD5-B4EF-DE2A-5996A6E0AF54}"/>
              </a:ext>
            </a:extLst>
          </p:cNvPr>
          <p:cNvSpPr/>
          <p:nvPr/>
        </p:nvSpPr>
        <p:spPr>
          <a:xfrm>
            <a:off x="10674302" y="3966210"/>
            <a:ext cx="1398428" cy="786357"/>
          </a:xfrm>
          <a:prstGeom prst="rect">
            <a:avLst/>
          </a:prstGeom>
          <a:ln/>
        </p:spPr>
        <p:style>
          <a:lnRef idx="2">
            <a:schemeClr val="dk1"/>
          </a:lnRef>
          <a:fillRef idx="1">
            <a:schemeClr val="lt1"/>
          </a:fillRef>
          <a:effectRef idx="0">
            <a:schemeClr val="dk1"/>
          </a:effectRef>
          <a:fontRef idx="minor">
            <a:schemeClr val="dk1"/>
          </a:fontRef>
        </p:style>
        <p:txBody>
          <a:bodyPr rtlCol="0" anchor="ctr"/>
          <a:lstStyle/>
          <a:p>
            <a:pPr algn="l"/>
            <a:r>
              <a:rPr lang="en-US" sz="2800" dirty="0">
                <a:solidFill>
                  <a:schemeClr val="tx1"/>
                </a:solidFill>
              </a:rPr>
              <a:t>34 msec</a:t>
            </a:r>
          </a:p>
        </p:txBody>
      </p:sp>
      <p:grpSp>
        <p:nvGrpSpPr>
          <p:cNvPr id="4" name="Group 3">
            <a:extLst>
              <a:ext uri="{FF2B5EF4-FFF2-40B4-BE49-F238E27FC236}">
                <a16:creationId xmlns:a16="http://schemas.microsoft.com/office/drawing/2014/main" id="{9CF502FF-9449-C12E-99D4-A08648992BE5}"/>
              </a:ext>
            </a:extLst>
          </p:cNvPr>
          <p:cNvGrpSpPr/>
          <p:nvPr/>
        </p:nvGrpSpPr>
        <p:grpSpPr>
          <a:xfrm>
            <a:off x="6451412" y="5079415"/>
            <a:ext cx="4648390" cy="1364703"/>
            <a:chOff x="753132" y="4258888"/>
            <a:chExt cx="4648390" cy="1364703"/>
          </a:xfrm>
        </p:grpSpPr>
        <p:grpSp>
          <p:nvGrpSpPr>
            <p:cNvPr id="5" name="Group 4">
              <a:extLst>
                <a:ext uri="{FF2B5EF4-FFF2-40B4-BE49-F238E27FC236}">
                  <a16:creationId xmlns:a16="http://schemas.microsoft.com/office/drawing/2014/main" id="{45A6BC30-CAE2-DBE6-18DC-D80393610BC5}"/>
                </a:ext>
              </a:extLst>
            </p:cNvPr>
            <p:cNvGrpSpPr/>
            <p:nvPr/>
          </p:nvGrpSpPr>
          <p:grpSpPr>
            <a:xfrm>
              <a:off x="753133" y="5148439"/>
              <a:ext cx="4527917" cy="475152"/>
              <a:chOff x="-958803" y="2326847"/>
              <a:chExt cx="4527917" cy="475152"/>
            </a:xfrm>
          </p:grpSpPr>
          <p:sp>
            <p:nvSpPr>
              <p:cNvPr id="14" name="Rectangle 13">
                <a:extLst>
                  <a:ext uri="{FF2B5EF4-FFF2-40B4-BE49-F238E27FC236}">
                    <a16:creationId xmlns:a16="http://schemas.microsoft.com/office/drawing/2014/main" id="{77643C05-1C0D-55B0-435D-93610662EB5E}"/>
                  </a:ext>
                </a:extLst>
              </p:cNvPr>
              <p:cNvSpPr/>
              <p:nvPr/>
            </p:nvSpPr>
            <p:spPr>
              <a:xfrm>
                <a:off x="-958803" y="2326847"/>
                <a:ext cx="1266705" cy="47515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15" name="Rectangle 14">
                <a:extLst>
                  <a:ext uri="{FF2B5EF4-FFF2-40B4-BE49-F238E27FC236}">
                    <a16:creationId xmlns:a16="http://schemas.microsoft.com/office/drawing/2014/main" id="{45878723-B0A2-121E-3870-9B3A52567D5D}"/>
                  </a:ext>
                </a:extLst>
              </p:cNvPr>
              <p:cNvSpPr/>
              <p:nvPr/>
            </p:nvSpPr>
            <p:spPr>
              <a:xfrm>
                <a:off x="2513432" y="2374551"/>
                <a:ext cx="1055682" cy="420923"/>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16" name="Rectangle 15">
                <a:extLst>
                  <a:ext uri="{FF2B5EF4-FFF2-40B4-BE49-F238E27FC236}">
                    <a16:creationId xmlns:a16="http://schemas.microsoft.com/office/drawing/2014/main" id="{3A6A3E75-473F-128E-3407-0D00A7F8A088}"/>
                  </a:ext>
                </a:extLst>
              </p:cNvPr>
              <p:cNvSpPr/>
              <p:nvPr/>
            </p:nvSpPr>
            <p:spPr>
              <a:xfrm>
                <a:off x="272125" y="2383963"/>
                <a:ext cx="2241308" cy="418036"/>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6" name="Group 5">
              <a:extLst>
                <a:ext uri="{FF2B5EF4-FFF2-40B4-BE49-F238E27FC236}">
                  <a16:creationId xmlns:a16="http://schemas.microsoft.com/office/drawing/2014/main" id="{034280D1-6221-B6BA-7473-FFBDD58B00E6}"/>
                </a:ext>
              </a:extLst>
            </p:cNvPr>
            <p:cNvGrpSpPr/>
            <p:nvPr/>
          </p:nvGrpSpPr>
          <p:grpSpPr>
            <a:xfrm>
              <a:off x="753133" y="4730403"/>
              <a:ext cx="3749227" cy="475152"/>
              <a:chOff x="448333" y="4425603"/>
              <a:chExt cx="3749227" cy="475152"/>
            </a:xfrm>
          </p:grpSpPr>
          <p:sp>
            <p:nvSpPr>
              <p:cNvPr id="11" name="Rectangle 10">
                <a:extLst>
                  <a:ext uri="{FF2B5EF4-FFF2-40B4-BE49-F238E27FC236}">
                    <a16:creationId xmlns:a16="http://schemas.microsoft.com/office/drawing/2014/main" id="{01BE86A7-FE6A-A0AD-A1A6-DB66CD854509}"/>
                  </a:ext>
                </a:extLst>
              </p:cNvPr>
              <p:cNvSpPr/>
              <p:nvPr/>
            </p:nvSpPr>
            <p:spPr>
              <a:xfrm>
                <a:off x="448333" y="4425603"/>
                <a:ext cx="1230927" cy="475151"/>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12" name="Rectangle 11">
                <a:extLst>
                  <a:ext uri="{FF2B5EF4-FFF2-40B4-BE49-F238E27FC236}">
                    <a16:creationId xmlns:a16="http://schemas.microsoft.com/office/drawing/2014/main" id="{8E90F00D-DE3C-8274-2A04-A4456C94AB74}"/>
                  </a:ext>
                </a:extLst>
              </p:cNvPr>
              <p:cNvSpPr/>
              <p:nvPr/>
            </p:nvSpPr>
            <p:spPr>
              <a:xfrm>
                <a:off x="3141878" y="4432127"/>
                <a:ext cx="1055682"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13" name="Rectangle 12">
                <a:extLst>
                  <a:ext uri="{FF2B5EF4-FFF2-40B4-BE49-F238E27FC236}">
                    <a16:creationId xmlns:a16="http://schemas.microsoft.com/office/drawing/2014/main" id="{823035FA-8EC1-BF3B-F72D-DF75E7CA6228}"/>
                  </a:ext>
                </a:extLst>
              </p:cNvPr>
              <p:cNvSpPr/>
              <p:nvPr/>
            </p:nvSpPr>
            <p:spPr>
              <a:xfrm>
                <a:off x="1679260" y="4426353"/>
                <a:ext cx="1451314"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nvGrpSpPr>
            <p:cNvPr id="7" name="Group 6">
              <a:extLst>
                <a:ext uri="{FF2B5EF4-FFF2-40B4-BE49-F238E27FC236}">
                  <a16:creationId xmlns:a16="http://schemas.microsoft.com/office/drawing/2014/main" id="{D91B0986-3B73-D027-0014-935CCA463F7D}"/>
                </a:ext>
              </a:extLst>
            </p:cNvPr>
            <p:cNvGrpSpPr/>
            <p:nvPr/>
          </p:nvGrpSpPr>
          <p:grpSpPr>
            <a:xfrm>
              <a:off x="753132" y="4258888"/>
              <a:ext cx="4648390" cy="471514"/>
              <a:chOff x="1510076" y="2374554"/>
              <a:chExt cx="4648390" cy="471514"/>
            </a:xfrm>
          </p:grpSpPr>
          <p:sp>
            <p:nvSpPr>
              <p:cNvPr id="8" name="Rectangle 7">
                <a:extLst>
                  <a:ext uri="{FF2B5EF4-FFF2-40B4-BE49-F238E27FC236}">
                    <a16:creationId xmlns:a16="http://schemas.microsoft.com/office/drawing/2014/main" id="{4132249D-836A-169B-C18E-AAD87E1FEB5F}"/>
                  </a:ext>
                </a:extLst>
              </p:cNvPr>
              <p:cNvSpPr/>
              <p:nvPr/>
            </p:nvSpPr>
            <p:spPr>
              <a:xfrm>
                <a:off x="1510076" y="2377440"/>
                <a:ext cx="1443244"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send</a:t>
                </a:r>
              </a:p>
            </p:txBody>
          </p:sp>
          <p:sp>
            <p:nvSpPr>
              <p:cNvPr id="9" name="Rectangle 8">
                <a:extLst>
                  <a:ext uri="{FF2B5EF4-FFF2-40B4-BE49-F238E27FC236}">
                    <a16:creationId xmlns:a16="http://schemas.microsoft.com/office/drawing/2014/main" id="{B13A1FA0-1AA8-8A40-C3B4-127F7ED8CC99}"/>
                  </a:ext>
                </a:extLst>
              </p:cNvPr>
              <p:cNvSpPr/>
              <p:nvPr/>
            </p:nvSpPr>
            <p:spPr>
              <a:xfrm>
                <a:off x="4691047" y="2374554"/>
                <a:ext cx="1467419" cy="468628"/>
              </a:xfrm>
              <a:prstGeom prst="rect">
                <a:avLst/>
              </a:prstGeom>
              <a:ln/>
            </p:spPr>
            <p:style>
              <a:lnRef idx="1">
                <a:schemeClr val="accent6"/>
              </a:lnRef>
              <a:fillRef idx="2">
                <a:schemeClr val="accent6"/>
              </a:fillRef>
              <a:effectRef idx="1">
                <a:schemeClr val="accent6"/>
              </a:effectRef>
              <a:fontRef idx="minor">
                <a:schemeClr val="dk1"/>
              </a:fontRef>
            </p:style>
            <p:txBody>
              <a:bodyPr rtlCol="0" anchor="ctr"/>
              <a:lstStyle/>
              <a:p>
                <a:r>
                  <a:rPr lang="en-US" sz="2000" dirty="0">
                    <a:solidFill>
                      <a:schemeClr val="tx1"/>
                    </a:solidFill>
                  </a:rPr>
                  <a:t>receive</a:t>
                </a:r>
              </a:p>
            </p:txBody>
          </p:sp>
          <p:sp>
            <p:nvSpPr>
              <p:cNvPr id="10" name="Rectangle 9">
                <a:extLst>
                  <a:ext uri="{FF2B5EF4-FFF2-40B4-BE49-F238E27FC236}">
                    <a16:creationId xmlns:a16="http://schemas.microsoft.com/office/drawing/2014/main" id="{15AA8396-80B1-AAA3-A3B6-110731A02BD2}"/>
                  </a:ext>
                </a:extLst>
              </p:cNvPr>
              <p:cNvSpPr/>
              <p:nvPr/>
            </p:nvSpPr>
            <p:spPr>
              <a:xfrm>
                <a:off x="2741003" y="2377440"/>
                <a:ext cx="1969661" cy="468628"/>
              </a:xfrm>
              <a:prstGeom prst="rect">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r>
                  <a:rPr lang="en-US" sz="2000" dirty="0">
                    <a:solidFill>
                      <a:schemeClr val="tx1"/>
                    </a:solidFill>
                  </a:rPr>
                  <a:t>wait</a:t>
                </a:r>
              </a:p>
            </p:txBody>
          </p:sp>
        </p:grpSp>
      </p:grpSp>
      <p:sp>
        <p:nvSpPr>
          <p:cNvPr id="17" name="TextBox 16">
            <a:extLst>
              <a:ext uri="{FF2B5EF4-FFF2-40B4-BE49-F238E27FC236}">
                <a16:creationId xmlns:a16="http://schemas.microsoft.com/office/drawing/2014/main" id="{AB2F4E94-2EAC-FCAC-5DDE-AA96AB7790FD}"/>
              </a:ext>
            </a:extLst>
          </p:cNvPr>
          <p:cNvSpPr txBox="1"/>
          <p:nvPr/>
        </p:nvSpPr>
        <p:spPr>
          <a:xfrm>
            <a:off x="5768075" y="5143939"/>
            <a:ext cx="423037" cy="914400"/>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2400" dirty="0">
                <a:solidFill>
                  <a:schemeClr val="tx1"/>
                </a:solidFill>
                <a:latin typeface="Verdana" panose="020B0604030504040204" pitchFamily="34" charset="0"/>
                <a:ea typeface="Verdana" panose="020B0604030504040204" pitchFamily="34" charset="0"/>
              </a:rPr>
              <a:t>or</a:t>
            </a:r>
          </a:p>
        </p:txBody>
      </p:sp>
    </p:spTree>
    <p:extLst>
      <p:ext uri="{BB962C8B-B14F-4D97-AF65-F5344CB8AC3E}">
        <p14:creationId xmlns:p14="http://schemas.microsoft.com/office/powerpoint/2010/main" val="1318073523"/>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1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17" grpId="0"/>
    </p:bld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Learning Goals for this Lesson</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p:txBody>
          <a:bodyPr>
            <a:normAutofit lnSpcReduction="10000"/>
          </a:bodyPr>
          <a:lstStyle/>
          <a:p>
            <a:r>
              <a:rPr lang="en-US" dirty="0"/>
              <a:t>At the end of this lesson, you should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2</a:t>
            </a:fld>
            <a:endParaRPr lang="en-US"/>
          </a:p>
        </p:txBody>
      </p:sp>
    </p:spTree>
    <p:extLst>
      <p:ext uri="{BB962C8B-B14F-4D97-AF65-F5344CB8AC3E}">
        <p14:creationId xmlns:p14="http://schemas.microsoft.com/office/powerpoint/2010/main" val="1831664636"/>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3F557F9-4669-BC23-671C-8C691083F9C1}"/>
              </a:ext>
            </a:extLst>
          </p:cNvPr>
          <p:cNvSpPr>
            <a:spLocks noGrp="1"/>
          </p:cNvSpPr>
          <p:nvPr>
            <p:ph type="title"/>
          </p:nvPr>
        </p:nvSpPr>
        <p:spPr/>
        <p:txBody>
          <a:bodyPr/>
          <a:lstStyle/>
          <a:p>
            <a:r>
              <a:rPr lang="en-US" dirty="0"/>
              <a:t>Requests can also be chained (if they are serial)</a:t>
            </a:r>
          </a:p>
        </p:txBody>
      </p:sp>
      <p:sp>
        <p:nvSpPr>
          <p:cNvPr id="3" name="Slide Number Placeholder 2">
            <a:extLst>
              <a:ext uri="{FF2B5EF4-FFF2-40B4-BE49-F238E27FC236}">
                <a16:creationId xmlns:a16="http://schemas.microsoft.com/office/drawing/2014/main" id="{F8808706-6268-9CD3-2DA8-A73471FBB5E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987993F6-2888-EBB7-4525-CD86F2703834}"/>
              </a:ext>
            </a:extLst>
          </p:cNvPr>
          <p:cNvSpPr txBox="1"/>
          <p:nvPr/>
        </p:nvSpPr>
        <p:spPr>
          <a:xfrm>
            <a:off x="96252" y="1472817"/>
            <a:ext cx="10719601" cy="3675646"/>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none">
            <a:noAutofit/>
          </a:bodyPr>
          <a:lstStyle/>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main() {</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started'</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request1 = </a:t>
            </a:r>
            <a:r>
              <a:rPr lang="en-US" sz="1800" b="0" dirty="0">
                <a:solidFill>
                  <a:srgbClr val="098658"/>
                </a:solidFill>
                <a:effectLst/>
                <a:latin typeface="Consolas" panose="020B0609020204030204" pitchFamily="49" charset="0"/>
              </a:rPr>
              <a:t>32</a:t>
            </a:r>
            <a:endParaRPr lang="en-US" sz="1800" b="0" dirty="0">
              <a:solidFill>
                <a:srgbClr val="000000"/>
              </a:solidFill>
              <a:effectLst/>
              <a:latin typeface="Consolas" panose="020B0609020204030204" pitchFamily="49" charset="0"/>
            </a:endParaRP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res1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(request1);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request1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res2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(res1);</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res1</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res3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(res2);</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a:t>
            </a:r>
            <a:r>
              <a:rPr lang="en-US" sz="1800" b="0" dirty="0" err="1">
                <a:solidFill>
                  <a:srgbClr val="A31515"/>
                </a:solidFill>
                <a:effectLst/>
                <a:latin typeface="Consolas" panose="020B0609020204030204" pitchFamily="49" charset="0"/>
              </a:rPr>
              <a:t>fakeRequest</a:t>
            </a:r>
            <a:r>
              <a:rPr lang="en-US" sz="1800" b="0" dirty="0">
                <a:solidFill>
                  <a:srgbClr val="A31515"/>
                </a:solidFill>
                <a:effectLst/>
                <a:latin typeface="Consolas" panose="020B0609020204030204" pitchFamily="49" charset="0"/>
              </a:rPr>
              <a:t>(</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res2</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)returned: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res3</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console.log([request1, res1, res2, res3]);</a:t>
            </a:r>
          </a:p>
          <a:p>
            <a:pPr algn="l">
              <a:buNone/>
            </a:pPr>
            <a:r>
              <a:rPr lang="en-US" sz="1800" b="0" dirty="0">
                <a:solidFill>
                  <a:srgbClr val="000000"/>
                </a:solidFill>
                <a:effectLst/>
                <a:latin typeface="Consolas" panose="020B0609020204030204" pitchFamily="49" charset="0"/>
              </a:rPr>
              <a:t>    console.log(</a:t>
            </a:r>
            <a:r>
              <a:rPr lang="en-US" sz="1800" b="0" dirty="0">
                <a:solidFill>
                  <a:srgbClr val="A31515"/>
                </a:solidFill>
                <a:effectLst/>
                <a:latin typeface="Consolas" panose="020B0609020204030204" pitchFamily="49" charset="0"/>
              </a:rPr>
              <a:t>'main done'</a:t>
            </a:r>
            <a:r>
              <a:rPr lang="en-US" sz="1800" b="0" dirty="0">
                <a:solidFill>
                  <a:srgbClr val="000000"/>
                </a:solidFill>
                <a:effectLst/>
                <a:latin typeface="Consolas" panose="020B0609020204030204" pitchFamily="49" charset="0"/>
              </a:rPr>
              <a:t>);</a:t>
            </a:r>
          </a:p>
          <a:p>
            <a:pPr algn="l"/>
            <a:r>
              <a:rPr lang="en-US" sz="1800" b="0" dirty="0">
                <a:solidFill>
                  <a:srgbClr val="000000"/>
                </a:solidFill>
                <a:effectLst/>
                <a:latin typeface="Consolas" panose="020B0609020204030204" pitchFamily="49" charset="0"/>
              </a:rPr>
              <a:t>}</a:t>
            </a:r>
          </a:p>
        </p:txBody>
      </p:sp>
      <p:sp>
        <p:nvSpPr>
          <p:cNvPr id="4" name="TextBox 3">
            <a:extLst>
              <a:ext uri="{FF2B5EF4-FFF2-40B4-BE49-F238E27FC236}">
                <a16:creationId xmlns:a16="http://schemas.microsoft.com/office/drawing/2014/main" id="{D8EF7B45-A161-261B-F400-90B48A588379}"/>
              </a:ext>
            </a:extLst>
          </p:cNvPr>
          <p:cNvSpPr txBox="1"/>
          <p:nvPr/>
        </p:nvSpPr>
        <p:spPr>
          <a:xfrm>
            <a:off x="7350257" y="1594186"/>
            <a:ext cx="4745491" cy="4762164"/>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threeRequestsChained.ts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42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42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(42)returned: 52</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52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(52)returned: 62</a:t>
            </a:r>
          </a:p>
          <a:p>
            <a:pPr algn="l"/>
            <a:r>
              <a:rPr lang="en-US" sz="2000" dirty="0">
                <a:solidFill>
                  <a:schemeClr val="tx1"/>
                </a:solidFill>
                <a:latin typeface="Verdana" panose="020B0604030504040204" pitchFamily="34" charset="0"/>
                <a:ea typeface="Verdana" panose="020B0604030504040204" pitchFamily="34" charset="0"/>
              </a:rPr>
              <a:t>[ 32, 42, 52, 62 ]</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3080.99 msec</a:t>
            </a:r>
          </a:p>
        </p:txBody>
      </p:sp>
      <p:sp>
        <p:nvSpPr>
          <p:cNvPr id="6" name="Rectangle: Rounded Corners 5">
            <a:extLst>
              <a:ext uri="{FF2B5EF4-FFF2-40B4-BE49-F238E27FC236}">
                <a16:creationId xmlns:a16="http://schemas.microsoft.com/office/drawing/2014/main" id="{E7327235-4F4D-134F-DFF0-8BB6AD19BE88}"/>
              </a:ext>
            </a:extLst>
          </p:cNvPr>
          <p:cNvSpPr/>
          <p:nvPr/>
        </p:nvSpPr>
        <p:spPr>
          <a:xfrm>
            <a:off x="915080" y="5391129"/>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threeRequestsChained.ts</a:t>
            </a:r>
            <a:endParaRPr lang="en-US" sz="2400" dirty="0">
              <a:solidFill>
                <a:schemeClr val="tx1"/>
              </a:solidFill>
            </a:endParaRPr>
          </a:p>
        </p:txBody>
      </p:sp>
    </p:spTree>
    <p:extLst>
      <p:ext uri="{BB962C8B-B14F-4D97-AF65-F5344CB8AC3E}">
        <p14:creationId xmlns:p14="http://schemas.microsoft.com/office/powerpoint/2010/main" val="269510252"/>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animBg="1"/>
    </p:bldLst>
  </p:timing>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C822D8-647D-CE4F-4440-4E7D817A3BD5}"/>
              </a:ext>
            </a:extLst>
          </p:cNvPr>
          <p:cNvSpPr>
            <a:spLocks noGrp="1"/>
          </p:cNvSpPr>
          <p:nvPr>
            <p:ph type="title"/>
          </p:nvPr>
        </p:nvSpPr>
        <p:spPr/>
        <p:txBody>
          <a:bodyPr/>
          <a:lstStyle/>
          <a:p>
            <a:r>
              <a:rPr lang="en-US" dirty="0"/>
              <a:t>Recover from errors with try/catch</a:t>
            </a:r>
          </a:p>
        </p:txBody>
      </p:sp>
      <p:sp>
        <p:nvSpPr>
          <p:cNvPr id="3" name="Slide Number Placeholder 2">
            <a:extLst>
              <a:ext uri="{FF2B5EF4-FFF2-40B4-BE49-F238E27FC236}">
                <a16:creationId xmlns:a16="http://schemas.microsoft.com/office/drawing/2014/main" id="{9EE7E889-2466-AAB6-88E1-F8947E31B69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2306D213-2BE5-C1BC-8B14-F0F96C46938F}"/>
              </a:ext>
            </a:extLst>
          </p:cNvPr>
          <p:cNvSpPr txBox="1"/>
          <p:nvPr/>
        </p:nvSpPr>
        <p:spPr>
          <a:xfrm>
            <a:off x="838200" y="1502688"/>
            <a:ext cx="10515599" cy="286232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1800" b="0" dirty="0">
                <a:solidFill>
                  <a:srgbClr val="008000"/>
                </a:solidFill>
                <a:effectLst/>
                <a:latin typeface="Consolas" panose="020B0609020204030204" pitchFamily="49" charset="0"/>
              </a:rPr>
              <a:t>// a request that may fail</a:t>
            </a:r>
            <a:endParaRPr lang="en-US" sz="1800" b="0" dirty="0">
              <a:solidFill>
                <a:srgbClr val="000000"/>
              </a:solidFill>
              <a:effectLst/>
              <a:latin typeface="Consolas" panose="020B0609020204030204" pitchFamily="49" charset="0"/>
            </a:endParaRPr>
          </a:p>
          <a:p>
            <a:pPr algn="l">
              <a:buNone/>
            </a:pPr>
            <a:r>
              <a:rPr lang="en-US" sz="1800" b="0" dirty="0">
                <a:solidFill>
                  <a:srgbClr val="0000FF"/>
                </a:solidFill>
                <a:effectLst/>
                <a:latin typeface="Consolas" panose="020B0609020204030204" pitchFamily="49" charset="0"/>
              </a:rPr>
              <a:t>async</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function</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maybeFailingRequest</a:t>
            </a:r>
            <a:r>
              <a:rPr lang="en-US" sz="1800" b="0" dirty="0">
                <a:solidFill>
                  <a:srgbClr val="000000"/>
                </a:solidFill>
                <a:effectLst/>
                <a:latin typeface="Consolas" panose="020B0609020204030204" pitchFamily="49" charset="0"/>
              </a:rPr>
              <a:t>(req: number): Promise&lt;number&gt;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const</a:t>
            </a:r>
            <a:r>
              <a:rPr lang="en-US" sz="1800" b="0" dirty="0">
                <a:solidFill>
                  <a:srgbClr val="000000"/>
                </a:solidFill>
                <a:effectLst/>
                <a:latin typeface="Consolas" panose="020B0609020204030204" pitchFamily="49" charset="0"/>
              </a:rPr>
              <a:t> res = </a:t>
            </a:r>
            <a:r>
              <a:rPr lang="en-US" sz="1800" b="0" dirty="0">
                <a:solidFill>
                  <a:srgbClr val="0000FF"/>
                </a:solidFill>
                <a:effectLst/>
                <a:latin typeface="Consolas" panose="020B0609020204030204" pitchFamily="49" charset="0"/>
              </a:rPr>
              <a:t>await</a:t>
            </a:r>
            <a:r>
              <a:rPr lang="en-US" sz="1800" b="0" dirty="0">
                <a:solidFill>
                  <a:srgbClr val="000000"/>
                </a:solidFill>
                <a:effectLst/>
                <a:latin typeface="Consolas" panose="020B0609020204030204" pitchFamily="49" charset="0"/>
              </a:rPr>
              <a:t> </a:t>
            </a:r>
            <a:r>
              <a:rPr lang="en-US" sz="1800" b="0" dirty="0" err="1">
                <a:solidFill>
                  <a:srgbClr val="000000"/>
                </a:solidFill>
                <a:effectLst/>
                <a:latin typeface="Consolas" panose="020B0609020204030204" pitchFamily="49" charset="0"/>
              </a:rPr>
              <a:t>fakeRequest</a:t>
            </a:r>
            <a:r>
              <a:rPr lang="en-US" sz="1800" b="0" dirty="0">
                <a:solidFill>
                  <a:srgbClr val="000000"/>
                </a:solidFill>
                <a:effectLst/>
                <a:latin typeface="Consolas" panose="020B0609020204030204" pitchFamily="49" charset="0"/>
              </a:rPr>
              <a:t>(req);</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if</a:t>
            </a:r>
            <a:r>
              <a:rPr lang="en-US" sz="1800" b="0" dirty="0">
                <a:solidFill>
                  <a:srgbClr val="000000"/>
                </a:solidFill>
                <a:effectLst/>
                <a:latin typeface="Consolas" panose="020B0609020204030204" pitchFamily="49" charset="0"/>
              </a:rPr>
              <a:t> (res &lt; </a:t>
            </a:r>
            <a:r>
              <a:rPr lang="en-US" sz="1800" b="0" dirty="0">
                <a:solidFill>
                  <a:srgbClr val="098658"/>
                </a:solidFill>
                <a:effectLst/>
                <a:latin typeface="Consolas" panose="020B0609020204030204" pitchFamily="49" charset="0"/>
              </a:rPr>
              <a:t>0</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throw</a:t>
            </a: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new</a:t>
            </a:r>
            <a:r>
              <a:rPr lang="en-US" sz="1800" b="0" dirty="0">
                <a:solidFill>
                  <a:srgbClr val="000000"/>
                </a:solidFill>
                <a:effectLst/>
                <a:latin typeface="Consolas" panose="020B0609020204030204" pitchFamily="49" charset="0"/>
              </a:rPr>
              <a:t> Error(</a:t>
            </a:r>
            <a:r>
              <a:rPr lang="en-US" sz="1800" b="0" dirty="0">
                <a:solidFill>
                  <a:srgbClr val="A31515"/>
                </a:solidFill>
                <a:effectLst/>
                <a:latin typeface="Consolas" panose="020B0609020204030204" pitchFamily="49" charset="0"/>
              </a:rPr>
              <a:t>`Request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req</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failed because response </a:t>
            </a:r>
            <a:r>
              <a:rPr lang="en-US" sz="1800" b="0" dirty="0">
                <a:solidFill>
                  <a:srgbClr val="0000FF"/>
                </a:solidFill>
                <a:effectLst/>
                <a:latin typeface="Consolas" panose="020B0609020204030204" pitchFamily="49" charset="0"/>
              </a:rPr>
              <a:t>${</a:t>
            </a:r>
            <a:r>
              <a:rPr lang="en-US" sz="1800" b="0" dirty="0">
                <a:solidFill>
                  <a:srgbClr val="000000"/>
                </a:solidFill>
                <a:effectLst/>
                <a:latin typeface="Consolas" panose="020B0609020204030204" pitchFamily="49" charset="0"/>
              </a:rPr>
              <a:t>res</a:t>
            </a:r>
            <a:r>
              <a:rPr lang="en-US" sz="1800" b="0" dirty="0">
                <a:solidFill>
                  <a:srgbClr val="0000FF"/>
                </a:solidFill>
                <a:effectLst/>
                <a:latin typeface="Consolas" panose="020B0609020204030204" pitchFamily="49" charset="0"/>
              </a:rPr>
              <a:t>}</a:t>
            </a:r>
            <a:r>
              <a:rPr lang="en-US" sz="1800" b="0" dirty="0">
                <a:solidFill>
                  <a:srgbClr val="A31515"/>
                </a:solidFill>
                <a:effectLst/>
                <a:latin typeface="Consolas" panose="020B0609020204030204" pitchFamily="49" charset="0"/>
              </a:rPr>
              <a:t> &lt; 0`</a:t>
            </a:r>
            <a:r>
              <a:rPr lang="en-US" sz="1800" b="0" dirty="0">
                <a:solidFill>
                  <a:srgbClr val="000000"/>
                </a:solidFill>
                <a:effectLst/>
                <a:latin typeface="Consolas" panose="020B0609020204030204" pitchFamily="49" charset="0"/>
              </a:rPr>
              <a:t>);</a:t>
            </a:r>
          </a:p>
          <a:p>
            <a:pPr algn="l">
              <a:buNone/>
            </a:pPr>
            <a:r>
              <a:rPr lang="en-US" sz="1800" b="0" dirty="0">
                <a:solidFill>
                  <a:srgbClr val="000000"/>
                </a:solidFill>
                <a:effectLst/>
                <a:latin typeface="Consolas" panose="020B0609020204030204" pitchFamily="49" charset="0"/>
              </a:rPr>
              <a:t>    } </a:t>
            </a:r>
            <a:r>
              <a:rPr lang="en-US" sz="1800" b="0" dirty="0">
                <a:solidFill>
                  <a:srgbClr val="0000FF"/>
                </a:solidFill>
                <a:effectLst/>
                <a:latin typeface="Consolas" panose="020B0609020204030204" pitchFamily="49" charset="0"/>
              </a:rPr>
              <a:t>else</a:t>
            </a: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        </a:t>
            </a:r>
            <a:r>
              <a:rPr lang="en-US" sz="1800" b="0" dirty="0">
                <a:solidFill>
                  <a:srgbClr val="0000FF"/>
                </a:solidFill>
                <a:effectLst/>
                <a:latin typeface="Consolas" panose="020B0609020204030204" pitchFamily="49" charset="0"/>
              </a:rPr>
              <a:t>return</a:t>
            </a:r>
            <a:r>
              <a:rPr lang="en-US" sz="1800" b="0" dirty="0">
                <a:solidFill>
                  <a:srgbClr val="000000"/>
                </a:solidFill>
                <a:effectLst/>
                <a:latin typeface="Consolas" panose="020B0609020204030204" pitchFamily="49" charset="0"/>
              </a:rPr>
              <a:t> res;</a:t>
            </a:r>
          </a:p>
          <a:p>
            <a:pPr algn="l">
              <a:buNone/>
            </a:pPr>
            <a:r>
              <a:rPr lang="en-US" sz="1800" b="0" dirty="0">
                <a:solidFill>
                  <a:srgbClr val="000000"/>
                </a:solidFill>
                <a:effectLst/>
                <a:latin typeface="Consolas" panose="020B0609020204030204" pitchFamily="49" charset="0"/>
              </a:rPr>
              <a:t>    }</a:t>
            </a:r>
          </a:p>
          <a:p>
            <a:pPr algn="l">
              <a:buNone/>
            </a:pPr>
            <a:r>
              <a:rPr lang="en-US" sz="1800" b="0" dirty="0">
                <a:solidFill>
                  <a:srgbClr val="000000"/>
                </a:solidFill>
                <a:effectLst/>
                <a:latin typeface="Consolas" panose="020B0609020204030204" pitchFamily="49" charset="0"/>
              </a:rPr>
              <a:t>}</a:t>
            </a:r>
          </a:p>
          <a:p>
            <a:pPr algn="l">
              <a:buNone/>
            </a:pPr>
            <a:endParaRPr lang="en-US" sz="18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C7108A02-3D83-0BE9-4385-6767443E92F9}"/>
              </a:ext>
            </a:extLst>
          </p:cNvPr>
          <p:cNvSpPr/>
          <p:nvPr/>
        </p:nvSpPr>
        <p:spPr>
          <a:xfrm>
            <a:off x="5392295" y="4203988"/>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tryCatchExample.ts</a:t>
            </a:r>
            <a:endParaRPr lang="en-US" sz="2400" dirty="0">
              <a:solidFill>
                <a:schemeClr val="tx1"/>
              </a:solidFill>
            </a:endParaRPr>
          </a:p>
        </p:txBody>
      </p:sp>
    </p:spTree>
    <p:extLst>
      <p:ext uri="{BB962C8B-B14F-4D97-AF65-F5344CB8AC3E}">
        <p14:creationId xmlns:p14="http://schemas.microsoft.com/office/powerpoint/2010/main" val="2711111727"/>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7AD786-B7DC-3321-491C-CA9ED91D7CD2}"/>
              </a:ext>
            </a:extLst>
          </p:cNvPr>
          <p:cNvSpPr>
            <a:spLocks noGrp="1"/>
          </p:cNvSpPr>
          <p:nvPr>
            <p:ph type="title"/>
          </p:nvPr>
        </p:nvSpPr>
        <p:spPr/>
        <p:txBody>
          <a:bodyPr/>
          <a:lstStyle/>
          <a:p>
            <a:r>
              <a:rPr lang="en-US" dirty="0"/>
              <a:t>try/catch, continued</a:t>
            </a:r>
          </a:p>
        </p:txBody>
      </p:sp>
      <p:sp>
        <p:nvSpPr>
          <p:cNvPr id="3" name="Slide Number Placeholder 2">
            <a:extLst>
              <a:ext uri="{FF2B5EF4-FFF2-40B4-BE49-F238E27FC236}">
                <a16:creationId xmlns:a16="http://schemas.microsoft.com/office/drawing/2014/main" id="{C3DB2FF2-D4C6-4A23-094E-2911EB3F951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463AA30-80EE-A64B-CB98-E6D0ABBA68FA}"/>
              </a:ext>
            </a:extLst>
          </p:cNvPr>
          <p:cNvSpPr txBox="1"/>
          <p:nvPr/>
        </p:nvSpPr>
        <p:spPr>
          <a:xfrm>
            <a:off x="437321" y="1336969"/>
            <a:ext cx="8852453" cy="4708981"/>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dirty="0">
                <a:solidFill>
                  <a:srgbClr val="0000FF"/>
                </a:solidFill>
                <a:latin typeface="Consolas" panose="020B0609020204030204" pitchFamily="49" charset="0"/>
              </a:rPr>
              <a:t>async</a:t>
            </a:r>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function</a:t>
            </a:r>
            <a:r>
              <a:rPr lang="en-US" sz="2000" dirty="0">
                <a:solidFill>
                  <a:srgbClr val="000000"/>
                </a:solidFill>
                <a:latin typeface="Consolas" panose="020B0609020204030204" pitchFamily="49" charset="0"/>
              </a:rPr>
              <a:t> main()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started'</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const</a:t>
            </a:r>
            <a:r>
              <a:rPr lang="en-US" sz="2000" dirty="0">
                <a:solidFill>
                  <a:srgbClr val="000000"/>
                </a:solidFill>
                <a:latin typeface="Consolas" panose="020B0609020204030204" pitchFamily="49" charset="0"/>
              </a:rPr>
              <a:t> req1 = -</a:t>
            </a:r>
            <a:r>
              <a:rPr lang="en-US" sz="2000" dirty="0">
                <a:solidFill>
                  <a:srgbClr val="098658"/>
                </a:solidFill>
                <a:latin typeface="Consolas" panose="020B0609020204030204" pitchFamily="49" charset="0"/>
              </a:rPr>
              <a:t>32</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let</a:t>
            </a:r>
            <a:r>
              <a:rPr lang="en-US" sz="2000" dirty="0">
                <a:solidFill>
                  <a:srgbClr val="000000"/>
                </a:solidFill>
                <a:latin typeface="Consolas" panose="020B0609020204030204" pitchFamily="49" charset="0"/>
              </a:rPr>
              <a:t> res: number;</a:t>
            </a:r>
          </a:p>
          <a:p>
            <a:pPr algn="l"/>
            <a:r>
              <a:rPr lang="en-US" sz="2000" dirty="0">
                <a:solidFill>
                  <a:srgbClr val="000000"/>
                </a:solidFill>
                <a:latin typeface="Consolas" panose="020B0609020204030204" pitchFamily="49" charset="0"/>
              </a:rPr>
              <a:t>    </a:t>
            </a:r>
            <a:r>
              <a:rPr lang="en-US" sz="2000" dirty="0">
                <a:solidFill>
                  <a:srgbClr val="0000FF"/>
                </a:solidFill>
                <a:latin typeface="Consolas" panose="020B0609020204030204" pitchFamily="49" charset="0"/>
              </a:rPr>
              <a:t>try</a:t>
            </a:r>
            <a:r>
              <a:rPr lang="en-US" sz="2000" dirty="0">
                <a:solidFill>
                  <a:srgbClr val="000000"/>
                </a:solidFill>
                <a:latin typeface="Consolas" panose="020B0609020204030204" pitchFamily="49" charset="0"/>
              </a:rPr>
              <a:t> {</a:t>
            </a:r>
          </a:p>
          <a:p>
            <a:pPr algn="l"/>
            <a:r>
              <a:rPr lang="en-US" sz="2000" dirty="0">
                <a:solidFill>
                  <a:srgbClr val="000000"/>
                </a:solidFill>
                <a:latin typeface="Consolas" panose="020B0609020204030204" pitchFamily="49" charset="0"/>
              </a:rPr>
              <a:t>        res = </a:t>
            </a:r>
            <a:r>
              <a:rPr lang="en-US" sz="2000" dirty="0">
                <a:solidFill>
                  <a:srgbClr val="0000FF"/>
                </a:solidFill>
                <a:latin typeface="Consolas" panose="020B0609020204030204" pitchFamily="49" charset="0"/>
              </a:rPr>
              <a:t>await</a:t>
            </a:r>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maybeFailingRequest</a:t>
            </a:r>
            <a:r>
              <a:rPr lang="en-US" sz="2000" dirty="0">
                <a:solidFill>
                  <a:srgbClr val="000000"/>
                </a:solidFill>
                <a:latin typeface="Consolas" panose="020B0609020204030204" pitchFamily="49" charset="0"/>
              </a:rPr>
              <a:t>(req1);</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a:t>
            </a:r>
            <a:r>
              <a:rPr lang="en-US" sz="2000" dirty="0" err="1">
                <a:solidFill>
                  <a:srgbClr val="A31515"/>
                </a:solidFill>
                <a:latin typeface="Consolas" panose="020B0609020204030204" pitchFamily="49" charset="0"/>
              </a:rPr>
              <a:t>fakeRequest</a:t>
            </a:r>
            <a:r>
              <a:rPr lang="en-US" sz="2000" dirty="0">
                <a:solidFill>
                  <a:srgbClr val="A31515"/>
                </a:solidFill>
                <a:latin typeface="Consolas" panose="020B0609020204030204" pitchFamily="49" charset="0"/>
              </a:rPr>
              <a:t>(</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 returned: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res</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 </a:t>
            </a:r>
            <a:r>
              <a:rPr lang="en-US" sz="2000" dirty="0">
                <a:solidFill>
                  <a:srgbClr val="0000FF"/>
                </a:solidFill>
                <a:latin typeface="Consolas" panose="020B0609020204030204" pitchFamily="49" charset="0"/>
              </a:rPr>
              <a:t>catch</a:t>
            </a:r>
            <a:r>
              <a:rPr lang="en-US" sz="2000" dirty="0">
                <a:solidFill>
                  <a:srgbClr val="000000"/>
                </a:solidFill>
                <a:latin typeface="Consolas" panose="020B0609020204030204" pitchFamily="49" charset="0"/>
              </a:rPr>
              <a:t> (err) {</a:t>
            </a:r>
          </a:p>
          <a:p>
            <a:pPr algn="l"/>
            <a:r>
              <a:rPr lang="en-US" sz="2000" dirty="0">
                <a:solidFill>
                  <a:srgbClr val="000000"/>
                </a:solidFill>
                <a:latin typeface="Consolas" panose="020B0609020204030204" pitchFamily="49" charset="0"/>
              </a:rPr>
              <a:t>        </a:t>
            </a:r>
            <a:r>
              <a:rPr lang="en-US" sz="2000" dirty="0" err="1">
                <a:solidFill>
                  <a:srgbClr val="000000"/>
                </a:solidFill>
                <a:latin typeface="Consolas" panose="020B0609020204030204" pitchFamily="49" charset="0"/>
              </a:rPr>
              <a:t>console.error</a:t>
            </a:r>
            <a:r>
              <a:rPr lang="en-US" sz="2000" dirty="0">
                <a:solidFill>
                  <a:srgbClr val="000000"/>
                </a:solidFill>
                <a:latin typeface="Consolas" panose="020B0609020204030204" pitchFamily="49" charset="0"/>
              </a:rPr>
              <a:t>(</a:t>
            </a:r>
            <a:r>
              <a:rPr lang="en-US" sz="2000" dirty="0">
                <a:solidFill>
                  <a:srgbClr val="A31515"/>
                </a:solidFill>
                <a:latin typeface="Consolas" panose="020B0609020204030204" pitchFamily="49" charset="0"/>
              </a:rPr>
              <a:t>`Error occurred for request </a:t>
            </a:r>
            <a:r>
              <a:rPr lang="en-US" sz="2000" dirty="0">
                <a:solidFill>
                  <a:srgbClr val="0000FF"/>
                </a:solidFill>
                <a:latin typeface="Consolas" panose="020B0609020204030204" pitchFamily="49" charset="0"/>
              </a:rPr>
              <a:t>${</a:t>
            </a:r>
            <a:r>
              <a:rPr lang="en-US" sz="2000" dirty="0">
                <a:solidFill>
                  <a:srgbClr val="000000"/>
                </a:solidFill>
                <a:latin typeface="Consolas" panose="020B0609020204030204" pitchFamily="49" charset="0"/>
              </a:rPr>
              <a:t>req1</a:t>
            </a:r>
            <a:r>
              <a:rPr lang="en-US" sz="2000" dirty="0">
                <a:solidFill>
                  <a:srgbClr val="0000FF"/>
                </a:solidFill>
                <a:latin typeface="Consolas" panose="020B0609020204030204" pitchFamily="49" charset="0"/>
              </a:rPr>
              <a:t>}</a:t>
            </a:r>
            <a:r>
              <a:rPr lang="en-US" sz="2000" dirty="0">
                <a:solidFill>
                  <a:srgbClr val="A31515"/>
                </a:solidFill>
                <a:latin typeface="Consolas" panose="020B0609020204030204" pitchFamily="49" charset="0"/>
              </a:rPr>
              <a:t>`</a:t>
            </a:r>
            <a:r>
              <a:rPr lang="en-US" sz="2000" dirty="0">
                <a:solidFill>
                  <a:srgbClr val="000000"/>
                </a:solidFill>
                <a:latin typeface="Consolas" panose="020B0609020204030204" pitchFamily="49" charset="0"/>
              </a:rPr>
              <a:t>);</a:t>
            </a:r>
          </a:p>
          <a:p>
            <a:pPr algn="l"/>
            <a:r>
              <a:rPr lang="en-US" sz="2000" dirty="0">
                <a:solidFill>
                  <a:srgbClr val="000000"/>
                </a:solidFill>
                <a:latin typeface="Consolas" panose="020B0609020204030204" pitchFamily="49" charset="0"/>
              </a:rPr>
              <a:t>        res = </a:t>
            </a:r>
            <a:r>
              <a:rPr lang="en-US" sz="2000" dirty="0">
                <a:solidFill>
                  <a:srgbClr val="098658"/>
                </a:solidFill>
                <a:latin typeface="Consolas" panose="020B0609020204030204" pitchFamily="49" charset="0"/>
              </a:rPr>
              <a:t>0</a:t>
            </a:r>
            <a:endParaRPr lang="en-US" sz="2000" dirty="0">
              <a:solidFill>
                <a:srgbClr val="000000"/>
              </a:solidFill>
              <a:latin typeface="Consolas" panose="020B0609020204030204" pitchFamily="49" charset="0"/>
            </a:endParaRPr>
          </a:p>
          <a:p>
            <a:pPr algn="l"/>
            <a:r>
              <a:rPr lang="en-US" sz="2000" dirty="0">
                <a:solidFill>
                  <a:srgbClr val="000000"/>
                </a:solidFill>
                <a:latin typeface="Consolas" panose="020B0609020204030204" pitchFamily="49" charset="0"/>
              </a:rPr>
              <a:t>    }    </a:t>
            </a:r>
          </a:p>
          <a:p>
            <a:pPr algn="l"/>
            <a:r>
              <a:rPr lang="en-US" sz="2000" dirty="0">
                <a:solidFill>
                  <a:srgbClr val="000000"/>
                </a:solidFill>
                <a:latin typeface="Consolas" panose="020B0609020204030204" pitchFamily="49" charset="0"/>
              </a:rPr>
              <a:t>    console.log(</a:t>
            </a:r>
            <a:r>
              <a:rPr lang="en-US" sz="2000" dirty="0">
                <a:solidFill>
                  <a:srgbClr val="A31515"/>
                </a:solidFill>
                <a:latin typeface="Consolas" panose="020B0609020204030204" pitchFamily="49" charset="0"/>
              </a:rPr>
              <a:t>'main done with res ='</a:t>
            </a:r>
            <a:r>
              <a:rPr lang="en-US" sz="2000" dirty="0">
                <a:solidFill>
                  <a:srgbClr val="000000"/>
                </a:solidFill>
                <a:latin typeface="Consolas" panose="020B0609020204030204" pitchFamily="49" charset="0"/>
              </a:rPr>
              <a:t>, res);</a:t>
            </a:r>
          </a:p>
          <a:p>
            <a:pPr algn="l"/>
            <a:r>
              <a:rPr lang="en-US" sz="2000" dirty="0">
                <a:solidFill>
                  <a:srgbClr val="000000"/>
                </a:solidFill>
                <a:latin typeface="Consolas" panose="020B0609020204030204" pitchFamily="49" charset="0"/>
              </a:rPr>
              <a:t>}</a:t>
            </a:r>
          </a:p>
          <a:p>
            <a:pPr algn="l"/>
            <a:br>
              <a:rPr lang="en-US" sz="2000" dirty="0">
                <a:solidFill>
                  <a:srgbClr val="000000"/>
                </a:solidFill>
                <a:latin typeface="Consolas" panose="020B0609020204030204" pitchFamily="49" charset="0"/>
              </a:rPr>
            </a:br>
            <a:r>
              <a:rPr lang="en-US" sz="2000" dirty="0" err="1">
                <a:solidFill>
                  <a:srgbClr val="000000"/>
                </a:solidFill>
                <a:latin typeface="Consolas" panose="020B0609020204030204" pitchFamily="49" charset="0"/>
              </a:rPr>
              <a:t>timeIt</a:t>
            </a:r>
            <a:r>
              <a:rPr lang="en-US" sz="2000" dirty="0">
                <a:solidFill>
                  <a:srgbClr val="000000"/>
                </a:solidFill>
                <a:latin typeface="Consolas" panose="020B0609020204030204" pitchFamily="49" charset="0"/>
              </a:rPr>
              <a:t>(main);</a:t>
            </a:r>
          </a:p>
        </p:txBody>
      </p:sp>
      <p:sp>
        <p:nvSpPr>
          <p:cNvPr id="6" name="TextBox 5">
            <a:extLst>
              <a:ext uri="{FF2B5EF4-FFF2-40B4-BE49-F238E27FC236}">
                <a16:creationId xmlns:a16="http://schemas.microsoft.com/office/drawing/2014/main" id="{78A3314E-5172-5F8E-8896-D7ADF7D3024D}"/>
              </a:ext>
            </a:extLst>
          </p:cNvPr>
          <p:cNvSpPr txBox="1"/>
          <p:nvPr/>
        </p:nvSpPr>
        <p:spPr>
          <a:xfrm>
            <a:off x="5961358" y="4105898"/>
            <a:ext cx="4773698" cy="2250452"/>
          </a:xfrm>
          <a:prstGeom prst="rect">
            <a:avLst/>
          </a:prstGeom>
          <a:solidFill>
            <a:schemeClr val="bg1">
              <a:alpha val="96000"/>
            </a:schemeClr>
          </a:solid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tryCatchExample.ts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a:p>
            <a:pPr algn="l"/>
            <a:r>
              <a:rPr lang="en-US" sz="2000" dirty="0">
                <a:solidFill>
                  <a:schemeClr val="tx1"/>
                </a:solidFill>
                <a:latin typeface="Verdana" panose="020B0604030504040204" pitchFamily="34" charset="0"/>
                <a:ea typeface="Verdana" panose="020B0604030504040204" pitchFamily="34" charset="0"/>
              </a:rPr>
              <a:t>Error occurred for request -32</a:t>
            </a:r>
          </a:p>
          <a:p>
            <a:pPr algn="l"/>
            <a:r>
              <a:rPr lang="en-US" sz="2000" dirty="0">
                <a:solidFill>
                  <a:schemeClr val="tx1"/>
                </a:solidFill>
                <a:latin typeface="Verdana" panose="020B0604030504040204" pitchFamily="34" charset="0"/>
                <a:ea typeface="Verdana" panose="020B0604030504040204" pitchFamily="34" charset="0"/>
              </a:rPr>
              <a:t>main done with res = 0        </a:t>
            </a:r>
          </a:p>
          <a:p>
            <a:pPr algn="l"/>
            <a:r>
              <a:rPr lang="en-US" sz="2000" dirty="0">
                <a:solidFill>
                  <a:schemeClr val="tx1"/>
                </a:solidFill>
                <a:latin typeface="Verdana" panose="020B0604030504040204" pitchFamily="34" charset="0"/>
                <a:ea typeface="Verdana" panose="020B0604030504040204" pitchFamily="34" charset="0"/>
              </a:rPr>
              <a:t>1007.52 msec</a:t>
            </a:r>
          </a:p>
        </p:txBody>
      </p:sp>
    </p:spTree>
    <p:extLst>
      <p:ext uri="{BB962C8B-B14F-4D97-AF65-F5344CB8AC3E}">
        <p14:creationId xmlns:p14="http://schemas.microsoft.com/office/powerpoint/2010/main" val="2045028461"/>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6"/>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6" grpId="0" animBg="1"/>
    </p:bld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1B20D8D-8532-DA86-A683-B1C203EACE32}"/>
              </a:ext>
            </a:extLst>
          </p:cNvPr>
          <p:cNvSpPr>
            <a:spLocks noGrp="1"/>
          </p:cNvSpPr>
          <p:nvPr>
            <p:ph type="title"/>
          </p:nvPr>
        </p:nvSpPr>
        <p:spPr/>
        <p:txBody>
          <a:bodyPr/>
          <a:lstStyle/>
          <a:p>
            <a:r>
              <a:rPr lang="en-US" dirty="0"/>
              <a:t>Pattern for testing an async function</a:t>
            </a:r>
          </a:p>
        </p:txBody>
      </p:sp>
      <p:sp>
        <p:nvSpPr>
          <p:cNvPr id="3" name="Slide Number Placeholder 2">
            <a:extLst>
              <a:ext uri="{FF2B5EF4-FFF2-40B4-BE49-F238E27FC236}">
                <a16:creationId xmlns:a16="http://schemas.microsoft.com/office/drawing/2014/main" id="{64699641-A0C9-C405-C80C-41C087A6B28C}"/>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23</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560A18AA-69C5-D290-77BA-EC0C2600C77F}"/>
              </a:ext>
            </a:extLst>
          </p:cNvPr>
          <p:cNvSpPr txBox="1"/>
          <p:nvPr/>
        </p:nvSpPr>
        <p:spPr>
          <a:xfrm>
            <a:off x="838200" y="1532631"/>
            <a:ext cx="9537700" cy="347787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 should return its argument + 10'</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expect.assertions</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1</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43</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endParaRPr lang="en-US" sz="2000" b="0" dirty="0">
              <a:solidFill>
                <a:srgbClr val="000000"/>
              </a:solidFill>
              <a:effectLst/>
              <a:latin typeface="Consolas" panose="020B0609020204030204" pitchFamily="49" charset="0"/>
            </a:endParaRPr>
          </a:p>
          <a:p>
            <a:pPr algn="l">
              <a:buNone/>
            </a:pPr>
            <a:r>
              <a:rPr lang="en-US" sz="2000" b="0" dirty="0">
                <a:solidFill>
                  <a:srgbClr val="008000"/>
                </a:solidFill>
                <a:effectLst/>
                <a:latin typeface="Consolas" panose="020B0609020204030204" pitchFamily="49" charset="0"/>
              </a:rPr>
              <a:t>// this will succeed, because it does not await the promise</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test(</a:t>
            </a:r>
            <a:r>
              <a:rPr lang="en-US" sz="2000" b="0" dirty="0">
                <a:solidFill>
                  <a:srgbClr val="A31515"/>
                </a:solidFill>
                <a:effectLst/>
                <a:latin typeface="Consolas" panose="020B0609020204030204" pitchFamily="49" charset="0"/>
              </a:rPr>
              <a:t>'bogus test'</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=&gt;</a:t>
            </a:r>
            <a:r>
              <a:rPr lang="en-US" sz="2000" b="0" dirty="0">
                <a:solidFill>
                  <a:srgbClr val="000000"/>
                </a:solidFill>
                <a:effectLst/>
                <a:latin typeface="Consolas" panose="020B0609020204030204" pitchFamily="49" charset="0"/>
              </a:rPr>
              <a:t> {</a:t>
            </a:r>
          </a:p>
          <a:p>
            <a:pPr algn="l">
              <a:buNone/>
            </a:pPr>
            <a:r>
              <a:rPr lang="en-US" sz="2000" b="0" dirty="0">
                <a:solidFill>
                  <a:srgbClr val="000000"/>
                </a:solidFill>
                <a:effectLst/>
                <a:latin typeface="Consolas" panose="020B0609020204030204" pitchFamily="49" charset="0"/>
              </a:rPr>
              <a:t>    </a:t>
            </a:r>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expect.assertions</a:t>
            </a:r>
            <a:r>
              <a:rPr lang="en-US" sz="2000" b="0" dirty="0">
                <a:solidFill>
                  <a:srgbClr val="008000"/>
                </a:solidFill>
                <a:effectLst/>
                <a:latin typeface="Consolas" panose="020B0609020204030204" pitchFamily="49" charset="0"/>
              </a:rPr>
              <a:t>(1)</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expect(</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33</a:t>
            </a:r>
            <a:r>
              <a:rPr lang="en-US" sz="2000" b="0" dirty="0">
                <a:solidFill>
                  <a:srgbClr val="000000"/>
                </a:solidFill>
                <a:effectLst/>
                <a:latin typeface="Consolas" panose="020B0609020204030204" pitchFamily="49" charset="0"/>
              </a:rPr>
              <a:t>)).</a:t>
            </a:r>
            <a:r>
              <a:rPr lang="en-US" sz="2000" b="0" dirty="0" err="1">
                <a:solidFill>
                  <a:srgbClr val="000000"/>
                </a:solidFill>
                <a:effectLst/>
                <a:latin typeface="Consolas" panose="020B0609020204030204" pitchFamily="49" charset="0"/>
              </a:rPr>
              <a:t>resolves.toEqual</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99</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buNone/>
            </a:pPr>
            <a:endParaRPr lang="en-US" sz="20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15E4C98-57FC-EAD8-7E9D-5CC1781AD506}"/>
              </a:ext>
            </a:extLst>
          </p:cNvPr>
          <p:cNvSpPr/>
          <p:nvPr/>
        </p:nvSpPr>
        <p:spPr>
          <a:xfrm>
            <a:off x="1397286" y="5950286"/>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/Slides/jest-</a:t>
            </a:r>
            <a:r>
              <a:rPr lang="en-US" sz="2400" dirty="0" err="1">
                <a:solidFill>
                  <a:schemeClr val="tx1"/>
                </a:solidFill>
              </a:rPr>
              <a:t>example.test.ts</a:t>
            </a:r>
            <a:endParaRPr lang="en-US" sz="2400" dirty="0">
              <a:solidFill>
                <a:schemeClr val="tx1"/>
              </a:solidFill>
            </a:endParaRPr>
          </a:p>
        </p:txBody>
      </p:sp>
    </p:spTree>
    <p:extLst>
      <p:ext uri="{BB962C8B-B14F-4D97-AF65-F5344CB8AC3E}">
        <p14:creationId xmlns:p14="http://schemas.microsoft.com/office/powerpoint/2010/main" val="1047564164"/>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A0F14E23-6B1E-6DA9-43DE-D4AB6B8047D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7BA7287F-F13F-EB1E-780C-93A76182EF32}"/>
              </a:ext>
            </a:extLst>
          </p:cNvPr>
          <p:cNvSpPr>
            <a:spLocks noGrp="1"/>
          </p:cNvSpPr>
          <p:nvPr>
            <p:ph type="title"/>
          </p:nvPr>
        </p:nvSpPr>
        <p:spPr/>
        <p:txBody>
          <a:bodyPr/>
          <a:lstStyle/>
          <a:p>
            <a:r>
              <a:rPr lang="en-US" dirty="0" err="1"/>
              <a:t>AntiPattern</a:t>
            </a:r>
            <a:r>
              <a:rPr lang="en-US" dirty="0"/>
              <a:t> 1: </a:t>
            </a:r>
            <a:r>
              <a:rPr lang="en-US" dirty="0" err="1"/>
              <a:t>un</a:t>
            </a:r>
            <a:r>
              <a:rPr lang="en-US" b="1" dirty="0" err="1"/>
              <a:t>await</a:t>
            </a:r>
            <a:r>
              <a:rPr lang="en-US" dirty="0" err="1"/>
              <a:t>ed</a:t>
            </a:r>
            <a:r>
              <a:rPr lang="en-US" dirty="0"/>
              <a:t> promise</a:t>
            </a:r>
          </a:p>
        </p:txBody>
      </p:sp>
      <p:sp>
        <p:nvSpPr>
          <p:cNvPr id="3" name="Slide Number Placeholder 2">
            <a:extLst>
              <a:ext uri="{FF2B5EF4-FFF2-40B4-BE49-F238E27FC236}">
                <a16:creationId xmlns:a16="http://schemas.microsoft.com/office/drawing/2014/main" id="{4F4B96EB-0B11-E398-A048-10591D4A8AFA}"/>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A3B20F1-3798-4B90-66E0-29F929CC20B9}"/>
              </a:ext>
            </a:extLst>
          </p:cNvPr>
          <p:cNvSpPr txBox="1"/>
          <p:nvPr/>
        </p:nvSpPr>
        <p:spPr>
          <a:xfrm>
            <a:off x="838200" y="1713651"/>
            <a:ext cx="9921240" cy="6001643"/>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2000" b="0" dirty="0">
                <a:solidFill>
                  <a:srgbClr val="008000"/>
                </a:solidFill>
                <a:effectLst/>
                <a:latin typeface="Consolas" panose="020B0609020204030204" pitchFamily="49" charset="0"/>
              </a:rPr>
              <a:t>// </a:t>
            </a:r>
            <a:r>
              <a:rPr lang="en-US" sz="2000" b="0" dirty="0" err="1">
                <a:solidFill>
                  <a:srgbClr val="008000"/>
                </a:solidFill>
                <a:effectLst/>
                <a:latin typeface="Consolas" panose="020B0609020204030204" pitchFamily="49" charset="0"/>
              </a:rPr>
              <a:t>fakeRequest</a:t>
            </a:r>
            <a:r>
              <a:rPr lang="en-US" sz="2000" b="0" dirty="0">
                <a:solidFill>
                  <a:srgbClr val="008000"/>
                </a:solidFill>
                <a:effectLst/>
                <a:latin typeface="Consolas" panose="020B0609020204030204" pitchFamily="49" charset="0"/>
              </a:rPr>
              <a:t>(n) is an async that waits for 1 second and then </a:t>
            </a:r>
          </a:p>
          <a:p>
            <a:pPr algn="l"/>
            <a:r>
              <a:rPr lang="en-US" sz="2000" b="0" dirty="0">
                <a:solidFill>
                  <a:srgbClr val="008000"/>
                </a:solidFill>
                <a:effectLst/>
                <a:latin typeface="Consolas" panose="020B0609020204030204" pitchFamily="49" charset="0"/>
              </a:rPr>
              <a:t>// resolves with the number n+10</a:t>
            </a:r>
            <a:endParaRPr lang="en-US" sz="2000" b="0" dirty="0">
              <a:solidFill>
                <a:srgbClr val="000000"/>
              </a:solidFill>
              <a:effectLst/>
              <a:latin typeface="Consolas" panose="020B0609020204030204" pitchFamily="49" charset="0"/>
            </a:endParaRPr>
          </a:p>
          <a:p>
            <a:pPr algn="l"/>
            <a:r>
              <a:rPr lang="en-US" sz="2000" dirty="0">
                <a:solidFill>
                  <a:srgbClr val="0000FF"/>
                </a:solidFill>
                <a:latin typeface="Consolas" panose="020B0609020204030204" pitchFamily="49" charset="0"/>
              </a:rPr>
              <a:t>import </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FF"/>
                </a:solidFill>
                <a:effectLst/>
                <a:latin typeface="Consolas" panose="020B0609020204030204" pitchFamily="49" charset="0"/>
              </a:rPr>
              <a:t>import</a:t>
            </a:r>
            <a:r>
              <a:rPr lang="en-US" sz="2000" b="0" dirty="0">
                <a:solidFill>
                  <a:srgbClr val="000000"/>
                </a:solidFill>
                <a:effectLst/>
                <a:latin typeface="Consolas" panose="020B0609020204030204" pitchFamily="49" charset="0"/>
              </a:rPr>
              <a:t> { </a:t>
            </a: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 } </a:t>
            </a:r>
            <a:r>
              <a:rPr lang="en-US" sz="2000" b="0" dirty="0">
                <a:solidFill>
                  <a:srgbClr val="0000FF"/>
                </a:solidFill>
                <a:effectLst/>
                <a:latin typeface="Consolas" panose="020B0609020204030204" pitchFamily="49" charset="0"/>
              </a:rPr>
              <a:t>from</a:t>
            </a:r>
            <a:r>
              <a:rPr lang="en-US" sz="2000" b="0" dirty="0">
                <a:solidFill>
                  <a:srgbClr val="000000"/>
                </a:solidFill>
                <a:effectLst/>
                <a:latin typeface="Consolas" panose="020B0609020204030204" pitchFamily="49" charset="0"/>
              </a:rPr>
              <a:t> </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timeIt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main()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request = </a:t>
            </a:r>
            <a:r>
              <a:rPr lang="en-US" sz="2000" b="0" dirty="0">
                <a:solidFill>
                  <a:srgbClr val="098658"/>
                </a:solidFill>
                <a:effectLst/>
                <a:latin typeface="Consolas" panose="020B0609020204030204" pitchFamily="49" charset="0"/>
              </a:rPr>
              <a:t>32</a:t>
            </a:r>
            <a:endParaRPr lang="en-US" sz="2000" b="0" dirty="0">
              <a:solidFill>
                <a:srgbClr val="000000"/>
              </a:solidFill>
              <a:effectLst/>
              <a:latin typeface="Consolas" panose="020B0609020204030204" pitchFamily="49" charset="0"/>
            </a:endParaRP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(request);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request</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'main done'</a:t>
            </a:r>
            <a:r>
              <a:rPr lang="en-US" sz="2000" b="0" dirty="0">
                <a:solidFill>
                  <a:srgbClr val="000000"/>
                </a:solidFill>
                <a:effectLst/>
                <a:latin typeface="Consolas" panose="020B0609020204030204" pitchFamily="49" charset="0"/>
              </a:rPr>
              <a:t>);</a:t>
            </a:r>
          </a:p>
          <a:p>
            <a:pPr algn="l"/>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err="1">
                <a:solidFill>
                  <a:srgbClr val="000000"/>
                </a:solidFill>
                <a:effectLst/>
                <a:latin typeface="Consolas" panose="020B0609020204030204" pitchFamily="49" charset="0"/>
              </a:rPr>
              <a:t>timeIt</a:t>
            </a:r>
            <a:r>
              <a:rPr lang="en-US" sz="2000" b="0" dirty="0">
                <a:solidFill>
                  <a:srgbClr val="000000"/>
                </a:solidFill>
                <a:effectLst/>
                <a:latin typeface="Consolas" panose="020B0609020204030204" pitchFamily="49" charset="0"/>
              </a:rPr>
              <a:t>(main)</a:t>
            </a:r>
          </a:p>
          <a:p>
            <a:pPr algn="l"/>
            <a:br>
              <a:rPr lang="en-US" sz="3200" b="0" dirty="0">
                <a:solidFill>
                  <a:srgbClr val="000000"/>
                </a:solidFill>
                <a:effectLst/>
                <a:latin typeface="Consolas" panose="020B0609020204030204" pitchFamily="49" charset="0"/>
              </a:rPr>
            </a:br>
            <a:br>
              <a:rPr lang="en-US" sz="3200" b="0" dirty="0">
                <a:solidFill>
                  <a:srgbClr val="000000"/>
                </a:solidFill>
                <a:effectLst/>
                <a:latin typeface="Consolas" panose="020B0609020204030204" pitchFamily="49" charset="0"/>
              </a:rPr>
            </a:br>
            <a:endParaRPr lang="en-US" sz="2000" b="0" dirty="0">
              <a:solidFill>
                <a:srgbClr val="000000"/>
              </a:solidFill>
              <a:effectLst/>
              <a:latin typeface="Consolas" panose="020B0609020204030204" pitchFamily="49" charset="0"/>
            </a:endParaRPr>
          </a:p>
          <a:p>
            <a:pPr algn="l"/>
            <a:endParaRPr lang="en-US" sz="2000" b="0" dirty="0">
              <a:solidFill>
                <a:srgbClr val="000000"/>
              </a:solidFill>
              <a:effectLst/>
              <a:latin typeface="Consolas" panose="020B0609020204030204" pitchFamily="49" charset="0"/>
            </a:endParaRPr>
          </a:p>
        </p:txBody>
      </p:sp>
      <p:sp>
        <p:nvSpPr>
          <p:cNvPr id="11" name="Rectangle: Rounded Corners 10">
            <a:extLst>
              <a:ext uri="{FF2B5EF4-FFF2-40B4-BE49-F238E27FC236}">
                <a16:creationId xmlns:a16="http://schemas.microsoft.com/office/drawing/2014/main" id="{6A6B5414-BFCC-277C-2680-A68D9807DB6C}"/>
              </a:ext>
            </a:extLst>
          </p:cNvPr>
          <p:cNvSpPr/>
          <p:nvPr/>
        </p:nvSpPr>
        <p:spPr>
          <a:xfrm>
            <a:off x="5102070" y="136525"/>
            <a:ext cx="5180920"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oneRequestNoAwait.ts</a:t>
            </a:r>
            <a:endParaRPr lang="en-US" sz="2400" dirty="0">
              <a:solidFill>
                <a:schemeClr val="tx1"/>
              </a:solidFill>
            </a:endParaRPr>
          </a:p>
        </p:txBody>
      </p:sp>
      <p:sp>
        <p:nvSpPr>
          <p:cNvPr id="4" name="TextBox 3">
            <a:extLst>
              <a:ext uri="{FF2B5EF4-FFF2-40B4-BE49-F238E27FC236}">
                <a16:creationId xmlns:a16="http://schemas.microsoft.com/office/drawing/2014/main" id="{66E8FBED-B605-FC27-1D00-D9868FABB613}"/>
              </a:ext>
            </a:extLst>
          </p:cNvPr>
          <p:cNvSpPr txBox="1"/>
          <p:nvPr/>
        </p:nvSpPr>
        <p:spPr>
          <a:xfrm>
            <a:off x="6096000" y="3920951"/>
            <a:ext cx="5899485" cy="2638592"/>
          </a:xfrm>
          <a:prstGeom prst="rect">
            <a:avLst/>
          </a:prstGeom>
          <a:solidFill>
            <a:schemeClr val="bg1">
              <a:alpha val="96000"/>
            </a:schemeClr>
          </a:solidFill>
          <a:ln>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npx</a:t>
            </a:r>
            <a:r>
              <a:rPr lang="en-US" sz="2000" dirty="0">
                <a:solidFill>
                  <a:schemeClr val="tx1"/>
                </a:solidFill>
                <a:latin typeface="Verdana" panose="020B0604030504040204" pitchFamily="34" charset="0"/>
                <a:ea typeface="Verdana" panose="020B0604030504040204" pitchFamily="34" charset="0"/>
              </a:rPr>
              <a:t> </a:t>
            </a:r>
            <a:r>
              <a:rPr lang="en-US" sz="2000" dirty="0" err="1">
                <a:solidFill>
                  <a:schemeClr val="tx1"/>
                </a:solidFill>
                <a:latin typeface="Verdana" panose="020B0604030504040204" pitchFamily="34" charset="0"/>
                <a:ea typeface="Verdana" panose="020B0604030504040204" pitchFamily="34" charset="0"/>
              </a:rPr>
              <a:t>ts</a:t>
            </a:r>
            <a:r>
              <a:rPr lang="en-US" sz="2000" dirty="0">
                <a:solidFill>
                  <a:schemeClr val="tx1"/>
                </a:solidFill>
                <a:latin typeface="Verdana" panose="020B0604030504040204" pitchFamily="34" charset="0"/>
                <a:ea typeface="Verdana" panose="020B0604030504040204" pitchFamily="34" charset="0"/>
              </a:rPr>
              <a:t>-node </a:t>
            </a:r>
            <a:r>
              <a:rPr lang="en-US" sz="2000" dirty="0" err="1">
                <a:solidFill>
                  <a:schemeClr val="tx1"/>
                </a:solidFill>
                <a:latin typeface="Verdana" panose="020B0604030504040204" pitchFamily="34" charset="0"/>
                <a:ea typeface="Verdana" panose="020B0604030504040204" pitchFamily="34" charset="0"/>
              </a:rPr>
              <a:t>oneRequestNoAwait.ts</a:t>
            </a:r>
            <a:r>
              <a:rPr lang="en-US" sz="2000" dirty="0">
                <a:solidFill>
                  <a:schemeClr val="tx1"/>
                </a:solidFill>
                <a:latin typeface="Verdana" panose="020B0604030504040204" pitchFamily="34" charset="0"/>
                <a:ea typeface="Verdana" panose="020B0604030504040204" pitchFamily="34" charset="0"/>
              </a:rPr>
              <a:t> </a:t>
            </a:r>
          </a:p>
          <a:p>
            <a:pPr algn="l"/>
            <a:r>
              <a:rPr lang="en-US" sz="2000" dirty="0">
                <a:solidFill>
                  <a:schemeClr val="tx1"/>
                </a:solidFill>
                <a:latin typeface="Verdana" panose="020B0604030504040204" pitchFamily="34" charset="0"/>
                <a:ea typeface="Verdana" panose="020B0604030504040204" pitchFamily="34" charset="0"/>
              </a:rPr>
              <a:t>main started</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(32) returned: [object Promise]</a:t>
            </a:r>
          </a:p>
          <a:p>
            <a:pPr algn="l"/>
            <a:r>
              <a:rPr lang="en-US" sz="2000" dirty="0">
                <a:solidFill>
                  <a:schemeClr val="tx1"/>
                </a:solidFill>
                <a:latin typeface="Verdana" panose="020B0604030504040204" pitchFamily="34" charset="0"/>
                <a:ea typeface="Verdana" panose="020B0604030504040204" pitchFamily="34" charset="0"/>
              </a:rPr>
              <a:t>main done</a:t>
            </a:r>
          </a:p>
          <a:p>
            <a:pPr algn="l"/>
            <a:r>
              <a:rPr lang="en-US" sz="2000" dirty="0">
                <a:solidFill>
                  <a:schemeClr val="tx1"/>
                </a:solidFill>
                <a:latin typeface="Verdana" panose="020B0604030504040204" pitchFamily="34" charset="0"/>
                <a:ea typeface="Verdana" panose="020B0604030504040204" pitchFamily="34" charset="0"/>
              </a:rPr>
              <a:t>2.64 msec</a:t>
            </a:r>
          </a:p>
          <a:p>
            <a:pPr algn="l"/>
            <a:r>
              <a:rPr lang="en-US" sz="2000" dirty="0" err="1">
                <a:solidFill>
                  <a:schemeClr val="tx1"/>
                </a:solidFill>
                <a:latin typeface="Verdana" panose="020B0604030504040204" pitchFamily="34" charset="0"/>
                <a:ea typeface="Verdana" panose="020B0604030504040204" pitchFamily="34" charset="0"/>
              </a:rPr>
              <a:t>fakeRequest</a:t>
            </a:r>
            <a:r>
              <a:rPr lang="en-US" sz="2000" dirty="0">
                <a:solidFill>
                  <a:schemeClr val="tx1"/>
                </a:solidFill>
                <a:latin typeface="Verdana" panose="020B0604030504040204" pitchFamily="34" charset="0"/>
                <a:ea typeface="Verdana" panose="020B0604030504040204" pitchFamily="34" charset="0"/>
              </a:rPr>
              <a:t> received request: 32</a:t>
            </a:r>
          </a:p>
          <a:p>
            <a:pPr algn="l"/>
            <a:r>
              <a:rPr lang="en-US" sz="2000" dirty="0">
                <a:solidFill>
                  <a:schemeClr val="tx1"/>
                </a:solidFill>
                <a:latin typeface="Verdana" panose="020B0604030504040204" pitchFamily="34" charset="0"/>
                <a:ea typeface="Verdana" panose="020B0604030504040204" pitchFamily="34" charset="0"/>
              </a:rPr>
              <a:t>time passes....</a:t>
            </a:r>
          </a:p>
        </p:txBody>
      </p:sp>
    </p:spTree>
    <p:extLst>
      <p:ext uri="{BB962C8B-B14F-4D97-AF65-F5344CB8AC3E}">
        <p14:creationId xmlns:p14="http://schemas.microsoft.com/office/powerpoint/2010/main" val="3282985616"/>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p:stCondLst>
                                    <p:cond delay="0"/>
                                  </p:stCondLst>
                                  <p:childTnLst>
                                    <p:set>
                                      <p:cBhvr>
                                        <p:cTn id="6" dur="1" fill="hold">
                                          <p:stCondLst>
                                            <p:cond delay="0"/>
                                          </p:stCondLst>
                                        </p:cTn>
                                        <p:tgtEl>
                                          <p:spTgt spid="4">
                                            <p:bg/>
                                          </p:spTgt>
                                        </p:tgtEl>
                                        <p:attrNameLst>
                                          <p:attrName>style.visibility</p:attrName>
                                        </p:attrNameLst>
                                      </p:cBhvr>
                                      <p:to>
                                        <p:strVal val="visible"/>
                                      </p:to>
                                    </p:set>
                                  </p:childTnLst>
                                </p:cTn>
                              </p:par>
                              <p:par>
                                <p:cTn id="7" presetID="1" presetClass="entr" presetSubtype="0" fill="hold" grpId="0" nodeType="withEffect">
                                  <p:stCondLst>
                                    <p:cond delay="0"/>
                                  </p:stCondLst>
                                  <p:childTnLst>
                                    <p:set>
                                      <p:cBhvr>
                                        <p:cTn id="8" dur="1" fill="hold">
                                          <p:stCondLst>
                                            <p:cond delay="0"/>
                                          </p:stCondLst>
                                        </p:cTn>
                                        <p:tgtEl>
                                          <p:spTgt spid="4">
                                            <p:txEl>
                                              <p:pRg st="0" end="0"/>
                                            </p:txEl>
                                          </p:spTgt>
                                        </p:tgtEl>
                                        <p:attrNameLst>
                                          <p:attrName>style.visibility</p:attrName>
                                        </p:attrNameLst>
                                      </p:cBhvr>
                                      <p:to>
                                        <p:strVal val="visible"/>
                                      </p:to>
                                    </p:set>
                                  </p:childTnLst>
                                </p:cTn>
                              </p:par>
                              <p:par>
                                <p:cTn id="9" presetID="1" presetClass="entr" presetSubtype="0" fill="hold" grpId="0" nodeType="withEffect">
                                  <p:stCondLst>
                                    <p:cond delay="0"/>
                                  </p:stCondLst>
                                  <p:childTnLst>
                                    <p:set>
                                      <p:cBhvr>
                                        <p:cTn id="10" dur="1" fill="hold">
                                          <p:stCondLst>
                                            <p:cond delay="0"/>
                                          </p:stCondLst>
                                        </p:cTn>
                                        <p:tgtEl>
                                          <p:spTgt spid="4">
                                            <p:txEl>
                                              <p:pRg st="1" end="1"/>
                                            </p:txEl>
                                          </p:spTgt>
                                        </p:tgtEl>
                                        <p:attrNameLst>
                                          <p:attrName>style.visibility</p:attrName>
                                        </p:attrNameLst>
                                      </p:cBhvr>
                                      <p:to>
                                        <p:strVal val="visible"/>
                                      </p:to>
                                    </p:set>
                                  </p:childTnLst>
                                </p:cTn>
                              </p:par>
                              <p:par>
                                <p:cTn id="11" presetID="1" presetClass="entr" presetSubtype="0" fill="hold" grpId="0" nodeType="withEffect">
                                  <p:stCondLst>
                                    <p:cond delay="0"/>
                                  </p:stCondLst>
                                  <p:childTnLst>
                                    <p:set>
                                      <p:cBhvr>
                                        <p:cTn id="12" dur="1" fill="hold">
                                          <p:stCondLst>
                                            <p:cond delay="0"/>
                                          </p:stCondLst>
                                        </p:cTn>
                                        <p:tgtEl>
                                          <p:spTgt spid="4">
                                            <p:txEl>
                                              <p:pRg st="2" end="2"/>
                                            </p:txEl>
                                          </p:spTgt>
                                        </p:tgtEl>
                                        <p:attrNameLst>
                                          <p:attrName>style.visibility</p:attrName>
                                        </p:attrNameLst>
                                      </p:cBhvr>
                                      <p:to>
                                        <p:strVal val="visible"/>
                                      </p:to>
                                    </p:set>
                                  </p:childTnLst>
                                </p:cTn>
                              </p:par>
                              <p:par>
                                <p:cTn id="13" presetID="1" presetClass="entr" presetSubtype="0" fill="hold" grpId="0" nodeType="withEffect">
                                  <p:stCondLst>
                                    <p:cond delay="0"/>
                                  </p:stCondLst>
                                  <p:childTnLst>
                                    <p:set>
                                      <p:cBhvr>
                                        <p:cTn id="14" dur="1" fill="hold">
                                          <p:stCondLst>
                                            <p:cond delay="0"/>
                                          </p:stCondLst>
                                        </p:cTn>
                                        <p:tgtEl>
                                          <p:spTgt spid="4">
                                            <p:txEl>
                                              <p:pRg st="3" end="3"/>
                                            </p:txEl>
                                          </p:spTgt>
                                        </p:tgtEl>
                                        <p:attrNameLst>
                                          <p:attrName>style.visibility</p:attrName>
                                        </p:attrNameLst>
                                      </p:cBhvr>
                                      <p:to>
                                        <p:strVal val="visible"/>
                                      </p:to>
                                    </p:set>
                                  </p:childTnLst>
                                </p:cTn>
                              </p:par>
                              <p:par>
                                <p:cTn id="15" presetID="1" presetClass="entr" presetSubtype="0" fill="hold" grpId="0" nodeType="withEffect">
                                  <p:stCondLst>
                                    <p:cond delay="0"/>
                                  </p:stCondLst>
                                  <p:childTnLst>
                                    <p:set>
                                      <p:cBhvr>
                                        <p:cTn id="16" dur="1" fill="hold">
                                          <p:stCondLst>
                                            <p:cond delay="0"/>
                                          </p:stCondLst>
                                        </p:cTn>
                                        <p:tgtEl>
                                          <p:spTgt spid="4">
                                            <p:txEl>
                                              <p:pRg st="4" end="4"/>
                                            </p:txEl>
                                          </p:spTgt>
                                        </p:tgtEl>
                                        <p:attrNameLst>
                                          <p:attrName>style.visibility</p:attrName>
                                        </p:attrNameLst>
                                      </p:cBhvr>
                                      <p:to>
                                        <p:strVal val="visible"/>
                                      </p:to>
                                    </p:set>
                                  </p:childTnLst>
                                </p:cTn>
                              </p:par>
                            </p:childTnLst>
                          </p:cTn>
                        </p:par>
                      </p:childTnLst>
                    </p:cTn>
                  </p:par>
                  <p:par>
                    <p:cTn id="17" fill="hold">
                      <p:stCondLst>
                        <p:cond delay="indefinite"/>
                      </p:stCondLst>
                      <p:childTnLst>
                        <p:par>
                          <p:cTn id="18" fill="hold">
                            <p:stCondLst>
                              <p:cond delay="0"/>
                            </p:stCondLst>
                            <p:childTnLst>
                              <p:par>
                                <p:cTn id="19" presetID="1" presetClass="entr" presetSubtype="0" fill="hold" grpId="0" nodeType="clickEffect">
                                  <p:stCondLst>
                                    <p:cond delay="0"/>
                                  </p:stCondLst>
                                  <p:childTnLst>
                                    <p:set>
                                      <p:cBhvr>
                                        <p:cTn id="20" dur="1" fill="hold">
                                          <p:stCondLst>
                                            <p:cond delay="0"/>
                                          </p:stCondLst>
                                        </p:cTn>
                                        <p:tgtEl>
                                          <p:spTgt spid="4">
                                            <p:txEl>
                                              <p:pRg st="5" end="5"/>
                                            </p:txEl>
                                          </p:spTgt>
                                        </p:tgtEl>
                                        <p:attrNameLst>
                                          <p:attrName>style.visibility</p:attrName>
                                        </p:attrNameLst>
                                      </p:cBhvr>
                                      <p:to>
                                        <p:strVal val="visible"/>
                                      </p:to>
                                    </p:set>
                                  </p:childTnLst>
                                </p:cTn>
                              </p:par>
                              <p:par>
                                <p:cTn id="21" presetID="1" presetClass="entr" presetSubtype="0" fill="hold" grpId="0" nodeType="withEffect">
                                  <p:stCondLst>
                                    <p:cond delay="0"/>
                                  </p:stCondLst>
                                  <p:childTnLst>
                                    <p:set>
                                      <p:cBhvr>
                                        <p:cTn id="22" dur="1" fill="hold">
                                          <p:stCondLst>
                                            <p:cond delay="0"/>
                                          </p:stCondLst>
                                        </p:cTn>
                                        <p:tgtEl>
                                          <p:spTgt spid="4">
                                            <p:txEl>
                                              <p:pRg st="6" end="6"/>
                                            </p:txEl>
                                          </p:spTgt>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4" grpId="0" uiExpand="1" build="allAtOnce" animBg="1"/>
    </p:bldLst>
  </p:timing>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EC16B3A9-1CA3-D434-E3DD-4F382E289BFE}"/>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F87D8002-1C99-EC9F-DA70-F0E3169E1549}"/>
              </a:ext>
            </a:extLst>
          </p:cNvPr>
          <p:cNvSpPr>
            <a:spLocks noGrp="1"/>
          </p:cNvSpPr>
          <p:nvPr>
            <p:ph type="title"/>
          </p:nvPr>
        </p:nvSpPr>
        <p:spPr/>
        <p:txBody>
          <a:bodyPr/>
          <a:lstStyle/>
          <a:p>
            <a:r>
              <a:rPr lang="en-US" dirty="0"/>
              <a:t>What just happened?</a:t>
            </a:r>
          </a:p>
        </p:txBody>
      </p:sp>
      <p:sp>
        <p:nvSpPr>
          <p:cNvPr id="3" name="Slide Number Placeholder 2">
            <a:extLst>
              <a:ext uri="{FF2B5EF4-FFF2-40B4-BE49-F238E27FC236}">
                <a16:creationId xmlns:a16="http://schemas.microsoft.com/office/drawing/2014/main" id="{BC30DBE3-1B9B-4F46-5CEB-C4AA88A8E6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25</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4" name="TextBox 3">
            <a:extLst>
              <a:ext uri="{FF2B5EF4-FFF2-40B4-BE49-F238E27FC236}">
                <a16:creationId xmlns:a16="http://schemas.microsoft.com/office/drawing/2014/main" id="{2B1F02AF-8DE3-DFC5-F033-2E405B803472}"/>
              </a:ext>
            </a:extLst>
          </p:cNvPr>
          <p:cNvSpPr txBox="1"/>
          <p:nvPr/>
        </p:nvSpPr>
        <p:spPr>
          <a:xfrm>
            <a:off x="6990347" y="105223"/>
            <a:ext cx="4363453" cy="1584363"/>
          </a:xfrm>
          <a:prstGeom prst="rect">
            <a:avLst/>
          </a:prstGeom>
          <a:solidFill>
            <a:schemeClr val="bg1">
              <a:alpha val="96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rmAutofit fontScale="62500" lnSpcReduction="20000"/>
          </a:bodyPr>
          <a:lstStyle/>
          <a:p>
            <a:pPr algn="l">
              <a:lnSpc>
                <a:spcPct val="120000"/>
              </a:lnSpc>
            </a:pP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npx</a:t>
            </a:r>
            <a:r>
              <a:rPr lang="en-US" sz="2000" dirty="0">
                <a:solidFill>
                  <a:srgbClr val="7030A0"/>
                </a:solidFill>
                <a:latin typeface="Verdana" panose="020B0604030504040204" pitchFamily="34" charset="0"/>
                <a:ea typeface="Verdana" panose="020B0604030504040204" pitchFamily="34" charset="0"/>
              </a:rPr>
              <a:t> </a:t>
            </a:r>
            <a:r>
              <a:rPr lang="en-US" sz="2000" dirty="0" err="1">
                <a:solidFill>
                  <a:srgbClr val="7030A0"/>
                </a:solidFill>
                <a:latin typeface="Verdana" panose="020B0604030504040204" pitchFamily="34" charset="0"/>
                <a:ea typeface="Verdana" panose="020B0604030504040204" pitchFamily="34" charset="0"/>
              </a:rPr>
              <a:t>ts</a:t>
            </a:r>
            <a:r>
              <a:rPr lang="en-US" sz="2000" dirty="0">
                <a:solidFill>
                  <a:srgbClr val="7030A0"/>
                </a:solidFill>
                <a:latin typeface="Verdana" panose="020B0604030504040204" pitchFamily="34" charset="0"/>
                <a:ea typeface="Verdana" panose="020B0604030504040204" pitchFamily="34" charset="0"/>
              </a:rPr>
              <a:t>-node </a:t>
            </a:r>
            <a:r>
              <a:rPr lang="en-US" sz="2000" dirty="0" err="1">
                <a:solidFill>
                  <a:srgbClr val="7030A0"/>
                </a:solidFill>
                <a:latin typeface="Verdana" panose="020B0604030504040204" pitchFamily="34" charset="0"/>
                <a:ea typeface="Verdana" panose="020B0604030504040204" pitchFamily="34" charset="0"/>
              </a:rPr>
              <a:t>oneRequestNoAwait.ts</a:t>
            </a:r>
            <a:r>
              <a:rPr lang="en-US" sz="2000" dirty="0">
                <a:solidFill>
                  <a:srgbClr val="7030A0"/>
                </a:solidFill>
                <a:latin typeface="Verdana" panose="020B0604030504040204" pitchFamily="34" charset="0"/>
                <a:ea typeface="Verdana" panose="020B0604030504040204" pitchFamily="34" charset="0"/>
              </a:rPr>
              <a:t> </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started</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(32) returned: [object Promise]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main done</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2.64 msec</a:t>
            </a:r>
          </a:p>
          <a:p>
            <a:pPr algn="l">
              <a:lnSpc>
                <a:spcPct val="120000"/>
              </a:lnSpc>
            </a:pPr>
            <a:r>
              <a:rPr lang="en-US" sz="2000" dirty="0" err="1">
                <a:solidFill>
                  <a:srgbClr val="7030A0"/>
                </a:solidFill>
                <a:latin typeface="Verdana" panose="020B0604030504040204" pitchFamily="34" charset="0"/>
                <a:ea typeface="Verdana" panose="020B0604030504040204" pitchFamily="34" charset="0"/>
              </a:rPr>
              <a:t>fakeRequest</a:t>
            </a:r>
            <a:r>
              <a:rPr lang="en-US" sz="2000" dirty="0">
                <a:solidFill>
                  <a:srgbClr val="7030A0"/>
                </a:solidFill>
                <a:latin typeface="Verdana" panose="020B0604030504040204" pitchFamily="34" charset="0"/>
                <a:ea typeface="Verdana" panose="020B0604030504040204" pitchFamily="34" charset="0"/>
              </a:rPr>
              <a:t> received request: 32</a:t>
            </a:r>
          </a:p>
          <a:p>
            <a:pPr algn="l">
              <a:lnSpc>
                <a:spcPct val="120000"/>
              </a:lnSpc>
            </a:pPr>
            <a:r>
              <a:rPr lang="en-US" sz="2000" dirty="0">
                <a:solidFill>
                  <a:srgbClr val="7030A0"/>
                </a:solidFill>
                <a:latin typeface="Verdana" panose="020B0604030504040204" pitchFamily="34" charset="0"/>
                <a:ea typeface="Verdana" panose="020B0604030504040204" pitchFamily="34" charset="0"/>
              </a:rPr>
              <a:t>time passes....</a:t>
            </a:r>
          </a:p>
        </p:txBody>
      </p:sp>
      <p:sp>
        <p:nvSpPr>
          <p:cNvPr id="5" name="TextBox 4">
            <a:extLst>
              <a:ext uri="{FF2B5EF4-FFF2-40B4-BE49-F238E27FC236}">
                <a16:creationId xmlns:a16="http://schemas.microsoft.com/office/drawing/2014/main" id="{C1E0BC84-B015-CBC7-53DD-85AF8C21B367}"/>
              </a:ext>
            </a:extLst>
          </p:cNvPr>
          <p:cNvSpPr txBox="1"/>
          <p:nvPr/>
        </p:nvSpPr>
        <p:spPr>
          <a:xfrm>
            <a:off x="657726" y="1556867"/>
            <a:ext cx="8414085" cy="4214486"/>
          </a:xfrm>
          <a:prstGeom prst="rect">
            <a:avLst/>
          </a:prstGeom>
          <a:noFill/>
          <a:ln>
            <a:no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t" anchorCtr="0" forceAA="0" compatLnSpc="1">
            <a:prstTxWarp prst="textNoShape">
              <a:avLst/>
            </a:prstTxWarp>
            <a:noAutofit/>
          </a:bodyPr>
          <a:lstStyle/>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main() called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a:t>
            </a:r>
          </a:p>
          <a:p>
            <a:pPr marL="457200" indent="-457200" algn="l">
              <a:buFont typeface="+mj-lt"/>
              <a:buAutoNum type="arabicPeriod"/>
            </a:pP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created a unit of work (a Promise), and told the runtime to run it sometime or other.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Normally, we wouldn't see the actual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because we'd just wait for the unit of work to run before proceeding.</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But here, we didn't wait-- we just took the value returned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the Promise-- and printed it.  </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We finished our current unit of work, printing "main done", which informed the runtime that we were done.</a:t>
            </a:r>
          </a:p>
          <a:p>
            <a:pPr marL="457200" indent="-457200" algn="l">
              <a:buFont typeface="+mj-lt"/>
              <a:buAutoNum type="arabicPeriod"/>
            </a:pPr>
            <a:r>
              <a:rPr lang="en-US" sz="2200" dirty="0">
                <a:solidFill>
                  <a:schemeClr val="tx1"/>
                </a:solidFill>
                <a:latin typeface="Verdana" panose="020B0604030504040204" pitchFamily="34" charset="0"/>
                <a:ea typeface="Verdana" panose="020B0604030504040204" pitchFamily="34" charset="0"/>
              </a:rPr>
              <a:t>The runtime then looked around for another unit of work to do.  In this case, it found the unit of work created by </a:t>
            </a:r>
            <a:r>
              <a:rPr lang="en-US" sz="2200" dirty="0" err="1">
                <a:solidFill>
                  <a:schemeClr val="tx1"/>
                </a:solidFill>
                <a:latin typeface="Verdana" panose="020B0604030504040204" pitchFamily="34" charset="0"/>
                <a:ea typeface="Verdana" panose="020B0604030504040204" pitchFamily="34" charset="0"/>
              </a:rPr>
              <a:t>fakeRequest</a:t>
            </a:r>
            <a:r>
              <a:rPr lang="en-US" sz="2200" dirty="0">
                <a:solidFill>
                  <a:schemeClr val="tx1"/>
                </a:solidFill>
                <a:latin typeface="Verdana" panose="020B0604030504040204" pitchFamily="34" charset="0"/>
                <a:ea typeface="Verdana" panose="020B0604030504040204" pitchFamily="34" charset="0"/>
              </a:rPr>
              <a:t>(32), and ran it, printing the last two lines</a:t>
            </a:r>
          </a:p>
        </p:txBody>
      </p:sp>
    </p:spTree>
    <p:extLst>
      <p:ext uri="{BB962C8B-B14F-4D97-AF65-F5344CB8AC3E}">
        <p14:creationId xmlns:p14="http://schemas.microsoft.com/office/powerpoint/2010/main" val="2157449874"/>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D96A55D-2528-DCB5-09F8-7CC2682A46CF}"/>
              </a:ext>
            </a:extLst>
          </p:cNvPr>
          <p:cNvSpPr>
            <a:spLocks noGrp="1"/>
          </p:cNvSpPr>
          <p:nvPr>
            <p:ph type="title"/>
          </p:nvPr>
        </p:nvSpPr>
        <p:spPr/>
        <p:txBody>
          <a:bodyPr/>
          <a:lstStyle/>
          <a:p>
            <a:r>
              <a:rPr lang="en-US" dirty="0"/>
              <a:t>Wow! That was complicated!</a:t>
            </a:r>
          </a:p>
        </p:txBody>
      </p:sp>
      <p:sp>
        <p:nvSpPr>
          <p:cNvPr id="6" name="Content Placeholder 5">
            <a:extLst>
              <a:ext uri="{FF2B5EF4-FFF2-40B4-BE49-F238E27FC236}">
                <a16:creationId xmlns:a16="http://schemas.microsoft.com/office/drawing/2014/main" id="{6EEDDBC3-3476-1D23-E440-67C32968B092}"/>
              </a:ext>
            </a:extLst>
          </p:cNvPr>
          <p:cNvSpPr>
            <a:spLocks noGrp="1"/>
          </p:cNvSpPr>
          <p:nvPr>
            <p:ph idx="1"/>
          </p:nvPr>
        </p:nvSpPr>
        <p:spPr/>
        <p:txBody>
          <a:bodyPr/>
          <a:lstStyle/>
          <a:p>
            <a:pPr>
              <a:lnSpc>
                <a:spcPct val="100000"/>
              </a:lnSpc>
            </a:pPr>
            <a:r>
              <a:rPr lang="en-US" dirty="0"/>
              <a:t>We try to make our code easy to understand.</a:t>
            </a:r>
          </a:p>
          <a:p>
            <a:pPr>
              <a:lnSpc>
                <a:spcPct val="100000"/>
              </a:lnSpc>
            </a:pPr>
            <a:r>
              <a:rPr lang="en-US" dirty="0"/>
              <a:t>That's why it's an </a:t>
            </a:r>
            <a:r>
              <a:rPr lang="en-US" dirty="0">
                <a:solidFill>
                  <a:srgbClr val="FF0000"/>
                </a:solidFill>
              </a:rPr>
              <a:t>anti</a:t>
            </a:r>
            <a:r>
              <a:rPr lang="en-US" dirty="0"/>
              <a:t>pattern.</a:t>
            </a:r>
          </a:p>
          <a:p>
            <a:pPr>
              <a:lnSpc>
                <a:spcPct val="100000"/>
              </a:lnSpc>
            </a:pPr>
            <a:r>
              <a:rPr lang="en-US" dirty="0"/>
              <a:t>Luckily, in real code we don't need to do this very often</a:t>
            </a:r>
          </a:p>
          <a:p>
            <a:endParaRPr lang="en-US" dirty="0"/>
          </a:p>
        </p:txBody>
      </p:sp>
      <p:sp>
        <p:nvSpPr>
          <p:cNvPr id="3" name="Slide Number Placeholder 2">
            <a:extLst>
              <a:ext uri="{FF2B5EF4-FFF2-40B4-BE49-F238E27FC236}">
                <a16:creationId xmlns:a16="http://schemas.microsoft.com/office/drawing/2014/main" id="{1791E4EA-E058-8ADA-00B7-04A93F5326F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26</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extBox 4">
            <a:extLst>
              <a:ext uri="{FF2B5EF4-FFF2-40B4-BE49-F238E27FC236}">
                <a16:creationId xmlns:a16="http://schemas.microsoft.com/office/drawing/2014/main" id="{EFF1AD36-E6AA-5734-DC40-263724AC25F6}"/>
              </a:ext>
            </a:extLst>
          </p:cNvPr>
          <p:cNvSpPr txBox="1"/>
          <p:nvPr/>
        </p:nvSpPr>
        <p:spPr>
          <a:xfrm>
            <a:off x="1603207" y="2243753"/>
            <a:ext cx="6093994" cy="276999"/>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r>
              <a:rPr lang="en-US" dirty="0"/>
              <a:t>is complicated (which is why it's an antipattern).  Here's what happened:</a:t>
            </a:r>
          </a:p>
        </p:txBody>
      </p:sp>
    </p:spTree>
    <p:extLst>
      <p:ext uri="{BB962C8B-B14F-4D97-AF65-F5344CB8AC3E}">
        <p14:creationId xmlns:p14="http://schemas.microsoft.com/office/powerpoint/2010/main" val="908375085"/>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C3C71-F774-1710-A3D1-D12E7FEC9D88}"/>
              </a:ext>
            </a:extLst>
          </p:cNvPr>
          <p:cNvSpPr>
            <a:spLocks noGrp="1"/>
          </p:cNvSpPr>
          <p:nvPr>
            <p:ph type="title"/>
          </p:nvPr>
        </p:nvSpPr>
        <p:spPr/>
        <p:txBody>
          <a:bodyPr/>
          <a:lstStyle/>
          <a:p>
            <a:r>
              <a:rPr lang="en-US" dirty="0" err="1"/>
              <a:t>AntiPattern</a:t>
            </a:r>
            <a:r>
              <a:rPr lang="en-US" dirty="0"/>
              <a:t> 2: Side-effect before </a:t>
            </a:r>
            <a:r>
              <a:rPr lang="en-US" b="1" dirty="0"/>
              <a:t>await</a:t>
            </a:r>
          </a:p>
        </p:txBody>
      </p:sp>
      <p:sp>
        <p:nvSpPr>
          <p:cNvPr id="4" name="Slide Number Placeholder 3">
            <a:extLst>
              <a:ext uri="{FF2B5EF4-FFF2-40B4-BE49-F238E27FC236}">
                <a16:creationId xmlns:a16="http://schemas.microsoft.com/office/drawing/2014/main" id="{A9E8AE3D-F9F1-A80A-92FB-EF7AA9EA5372}"/>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Rectangle 4">
            <a:extLst>
              <a:ext uri="{FF2B5EF4-FFF2-40B4-BE49-F238E27FC236}">
                <a16:creationId xmlns:a16="http://schemas.microsoft.com/office/drawing/2014/main" id="{45DB45DA-C721-39D6-8D2B-F673BB783A5B}"/>
              </a:ext>
            </a:extLst>
          </p:cNvPr>
          <p:cNvSpPr/>
          <p:nvPr/>
        </p:nvSpPr>
        <p:spPr>
          <a:xfrm>
            <a:off x="1290145" y="2912564"/>
            <a:ext cx="7223234" cy="480302"/>
          </a:xfrm>
          <a:prstGeom prst="rect">
            <a:avLst/>
          </a:prstGeom>
          <a:solidFill>
            <a:schemeClr val="accent1">
              <a:lumMod val="40000"/>
              <a:lumOff val="6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1" name="TextBox 10">
            <a:extLst>
              <a:ext uri="{FF2B5EF4-FFF2-40B4-BE49-F238E27FC236}">
                <a16:creationId xmlns:a16="http://schemas.microsoft.com/office/drawing/2014/main" id="{04A70C4F-62DF-3B99-2AD2-351E24CA15D7}"/>
              </a:ext>
            </a:extLst>
          </p:cNvPr>
          <p:cNvSpPr txBox="1"/>
          <p:nvPr/>
        </p:nvSpPr>
        <p:spPr>
          <a:xfrm>
            <a:off x="764627" y="1955052"/>
            <a:ext cx="7031420" cy="3785652"/>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f()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g();</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'f done'</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a:p>
            <a:pPr algn="l">
              <a:buNone/>
            </a:pPr>
            <a:br>
              <a:rPr lang="en-US" sz="2000" b="0" dirty="0">
                <a:solidFill>
                  <a:srgbClr val="000000"/>
                </a:solidFill>
                <a:effectLst/>
                <a:latin typeface="Consolas" panose="020B0609020204030204" pitchFamily="49" charset="0"/>
              </a:rPr>
            </a:br>
            <a:r>
              <a:rPr lang="en-US" sz="2000" b="0" dirty="0">
                <a:solidFill>
                  <a:srgbClr val="0000FF"/>
                </a:solidFill>
                <a:effectLst/>
                <a:latin typeface="Consolas" panose="020B0609020204030204" pitchFamily="49" charset="0"/>
              </a:rPr>
              <a:t>async</a:t>
            </a: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function</a:t>
            </a:r>
            <a:r>
              <a:rPr lang="en-US" sz="2000" b="0" dirty="0">
                <a:solidFill>
                  <a:srgbClr val="000000"/>
                </a:solidFill>
                <a:effectLst/>
                <a:latin typeface="Consolas" panose="020B0609020204030204" pitchFamily="49" charset="0"/>
              </a:rPr>
              <a:t> g() {</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'g started'</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a:t>
            </a:r>
            <a:r>
              <a:rPr lang="en-US" sz="2000" b="0" dirty="0">
                <a:solidFill>
                  <a:srgbClr val="0000FF"/>
                </a:solidFill>
                <a:effectLst/>
                <a:latin typeface="Consolas" panose="020B0609020204030204" pitchFamily="49" charset="0"/>
              </a:rPr>
              <a:t>const</a:t>
            </a:r>
            <a:r>
              <a:rPr lang="en-US" sz="2000" b="0" dirty="0">
                <a:solidFill>
                  <a:srgbClr val="000000"/>
                </a:solidFill>
                <a:effectLst/>
                <a:latin typeface="Consolas" panose="020B0609020204030204" pitchFamily="49" charset="0"/>
              </a:rPr>
              <a:t> res = </a:t>
            </a:r>
            <a:r>
              <a:rPr lang="en-US" sz="2000" b="0" dirty="0">
                <a:solidFill>
                  <a:srgbClr val="0000FF"/>
                </a:solidFill>
                <a:effectLst/>
                <a:latin typeface="Consolas" panose="020B0609020204030204" pitchFamily="49" charset="0"/>
              </a:rPr>
              <a:t>await</a:t>
            </a:r>
            <a:r>
              <a:rPr lang="en-US" sz="2000" b="0" dirty="0">
                <a:solidFill>
                  <a:srgbClr val="000000"/>
                </a:solidFill>
                <a:effectLst/>
                <a:latin typeface="Consolas" panose="020B0609020204030204" pitchFamily="49" charset="0"/>
              </a:rPr>
              <a:t> </a:t>
            </a:r>
            <a:r>
              <a:rPr lang="en-US" sz="2000" b="0" dirty="0" err="1">
                <a:solidFill>
                  <a:srgbClr val="000000"/>
                </a:solidFill>
                <a:effectLst/>
                <a:latin typeface="Consolas" panose="020B0609020204030204" pitchFamily="49" charset="0"/>
              </a:rPr>
              <a:t>fakeRequest</a:t>
            </a:r>
            <a:r>
              <a:rPr lang="en-US" sz="2000" b="0" dirty="0">
                <a:solidFill>
                  <a:srgbClr val="000000"/>
                </a:solidFill>
                <a:effectLst/>
                <a:latin typeface="Consolas" panose="020B0609020204030204" pitchFamily="49" charset="0"/>
              </a:rPr>
              <a:t>(</a:t>
            </a:r>
            <a:r>
              <a:rPr lang="en-US" sz="2000" b="0" dirty="0">
                <a:solidFill>
                  <a:srgbClr val="098658"/>
                </a:solidFill>
                <a:effectLst/>
                <a:latin typeface="Consolas" panose="020B0609020204030204" pitchFamily="49" charset="0"/>
              </a:rPr>
              <a:t>32</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    console.log(</a:t>
            </a:r>
            <a:r>
              <a:rPr lang="en-US" sz="2000" b="0" dirty="0">
                <a:solidFill>
                  <a:srgbClr val="A31515"/>
                </a:solidFill>
                <a:effectLst/>
                <a:latin typeface="Consolas" panose="020B0609020204030204" pitchFamily="49" charset="0"/>
              </a:rPr>
              <a:t>`</a:t>
            </a:r>
            <a:r>
              <a:rPr lang="en-US" sz="2000" b="0" dirty="0" err="1">
                <a:solidFill>
                  <a:srgbClr val="A31515"/>
                </a:solidFill>
                <a:effectLst/>
                <a:latin typeface="Consolas" panose="020B0609020204030204" pitchFamily="49" charset="0"/>
              </a:rPr>
              <a:t>fakeRequest</a:t>
            </a:r>
            <a:r>
              <a:rPr lang="en-US" sz="2000" b="0" dirty="0">
                <a:solidFill>
                  <a:srgbClr val="A31515"/>
                </a:solidFill>
                <a:effectLst/>
                <a:latin typeface="Consolas" panose="020B0609020204030204" pitchFamily="49" charset="0"/>
              </a:rPr>
              <a:t>(32) returned: </a:t>
            </a:r>
            <a:r>
              <a:rPr lang="en-US" sz="2000" b="0" dirty="0">
                <a:solidFill>
                  <a:srgbClr val="0000FF"/>
                </a:solidFill>
                <a:effectLst/>
                <a:latin typeface="Consolas" panose="020B0609020204030204" pitchFamily="49" charset="0"/>
              </a:rPr>
              <a:t>${</a:t>
            </a:r>
            <a:r>
              <a:rPr lang="en-US" sz="2000" b="0" dirty="0">
                <a:solidFill>
                  <a:srgbClr val="000000"/>
                </a:solidFill>
                <a:effectLst/>
                <a:latin typeface="Consolas" panose="020B0609020204030204" pitchFamily="49" charset="0"/>
              </a:rPr>
              <a:t>res</a:t>
            </a:r>
            <a:r>
              <a:rPr lang="en-US" sz="2000" b="0" dirty="0">
                <a:solidFill>
                  <a:srgbClr val="0000FF"/>
                </a:solidFill>
                <a:effectLst/>
                <a:latin typeface="Consolas" panose="020B0609020204030204" pitchFamily="49" charset="0"/>
              </a:rPr>
              <a:t>}</a:t>
            </a:r>
            <a:r>
              <a:rPr lang="en-US" sz="2000" b="0" dirty="0">
                <a:solidFill>
                  <a:srgbClr val="A31515"/>
                </a:solidFill>
                <a:effectLst/>
                <a:latin typeface="Consolas" panose="020B0609020204030204" pitchFamily="49" charset="0"/>
              </a:rPr>
              <a:t>`</a:t>
            </a:r>
            <a:r>
              <a:rPr lang="en-US" sz="2000" b="0" dirty="0">
                <a:solidFill>
                  <a:srgbClr val="000000"/>
                </a:solidFill>
                <a:effectLst/>
                <a:latin typeface="Consolas" panose="020B0609020204030204" pitchFamily="49" charset="0"/>
              </a:rPr>
              <a:t>);</a:t>
            </a:r>
          </a:p>
          <a:p>
            <a:pPr algn="l">
              <a:buNone/>
            </a:pPr>
            <a:r>
              <a:rPr lang="en-US" sz="2000" b="0" dirty="0">
                <a:solidFill>
                  <a:srgbClr val="000000"/>
                </a:solidFill>
                <a:effectLst/>
                <a:latin typeface="Consolas" panose="020B0609020204030204" pitchFamily="49" charset="0"/>
              </a:rPr>
              <a:t>}</a:t>
            </a:r>
          </a:p>
        </p:txBody>
      </p:sp>
      <p:sp>
        <p:nvSpPr>
          <p:cNvPr id="12" name="Rectangle 11">
            <a:extLst>
              <a:ext uri="{FF2B5EF4-FFF2-40B4-BE49-F238E27FC236}">
                <a16:creationId xmlns:a16="http://schemas.microsoft.com/office/drawing/2014/main" id="{5A643412-0F84-C000-DE6A-D0FF1D40B3B6}"/>
              </a:ext>
            </a:extLst>
          </p:cNvPr>
          <p:cNvSpPr/>
          <p:nvPr/>
        </p:nvSpPr>
        <p:spPr>
          <a:xfrm>
            <a:off x="1387366" y="4723007"/>
            <a:ext cx="7223234" cy="480302"/>
          </a:xfrm>
          <a:prstGeom prst="rect">
            <a:avLst/>
          </a:prstGeom>
          <a:solidFill>
            <a:schemeClr val="accent4">
              <a:lumMod val="20000"/>
              <a:lumOff val="80000"/>
              <a:alpha val="81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3" name="Rectangle 12">
            <a:extLst>
              <a:ext uri="{FF2B5EF4-FFF2-40B4-BE49-F238E27FC236}">
                <a16:creationId xmlns:a16="http://schemas.microsoft.com/office/drawing/2014/main" id="{69F8F9ED-1E90-84ED-40DB-6F66F573A069}"/>
              </a:ext>
            </a:extLst>
          </p:cNvPr>
          <p:cNvSpPr/>
          <p:nvPr/>
        </p:nvSpPr>
        <p:spPr>
          <a:xfrm>
            <a:off x="1290145" y="2193657"/>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4" name="Rectangle 13">
            <a:extLst>
              <a:ext uri="{FF2B5EF4-FFF2-40B4-BE49-F238E27FC236}">
                <a16:creationId xmlns:a16="http://schemas.microsoft.com/office/drawing/2014/main" id="{DADCBE6A-5839-C307-DF51-AE86B364357F}"/>
              </a:ext>
            </a:extLst>
          </p:cNvPr>
          <p:cNvSpPr/>
          <p:nvPr/>
        </p:nvSpPr>
        <p:spPr>
          <a:xfrm>
            <a:off x="1387366" y="4004100"/>
            <a:ext cx="7223234" cy="480302"/>
          </a:xfrm>
          <a:prstGeom prst="rect">
            <a:avLst/>
          </a:prstGeom>
          <a:solidFill>
            <a:srgbClr val="92D050">
              <a:alpha val="53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17" name="TextBox 16">
            <a:extLst>
              <a:ext uri="{FF2B5EF4-FFF2-40B4-BE49-F238E27FC236}">
                <a16:creationId xmlns:a16="http://schemas.microsoft.com/office/drawing/2014/main" id="{8D977F1E-A97C-B8CF-E7DE-A5F86D0EEA09}"/>
              </a:ext>
            </a:extLst>
          </p:cNvPr>
          <p:cNvSpPr txBox="1"/>
          <p:nvPr/>
        </p:nvSpPr>
        <p:spPr>
          <a:xfrm>
            <a:off x="9611874" y="1520272"/>
            <a:ext cx="2280745" cy="2026408"/>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#1: no interruption between 'f started' and 'g started'</a:t>
            </a:r>
          </a:p>
        </p:txBody>
      </p:sp>
      <p:cxnSp>
        <p:nvCxnSpPr>
          <p:cNvPr id="19" name="Straight Arrow Connector 18">
            <a:extLst>
              <a:ext uri="{FF2B5EF4-FFF2-40B4-BE49-F238E27FC236}">
                <a16:creationId xmlns:a16="http://schemas.microsoft.com/office/drawing/2014/main" id="{2FF16C3B-13C4-FBCC-428D-E2ABF7C54CA9}"/>
              </a:ext>
            </a:extLst>
          </p:cNvPr>
          <p:cNvCxnSpPr>
            <a:cxnSpLocks/>
            <a:stCxn id="17" idx="1"/>
            <a:endCxn id="13" idx="3"/>
          </p:cNvCxnSpPr>
          <p:nvPr/>
        </p:nvCxnSpPr>
        <p:spPr>
          <a:xfrm flipH="1" flipV="1">
            <a:off x="8513379" y="2433808"/>
            <a:ext cx="1098495" cy="99668"/>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cxnSp>
        <p:nvCxnSpPr>
          <p:cNvPr id="20" name="Straight Arrow Connector 19">
            <a:extLst>
              <a:ext uri="{FF2B5EF4-FFF2-40B4-BE49-F238E27FC236}">
                <a16:creationId xmlns:a16="http://schemas.microsoft.com/office/drawing/2014/main" id="{8030F6E7-8950-9C0B-4A9F-3CA0E4917395}"/>
              </a:ext>
            </a:extLst>
          </p:cNvPr>
          <p:cNvCxnSpPr>
            <a:cxnSpLocks/>
            <a:stCxn id="17" idx="1"/>
            <a:endCxn id="14" idx="3"/>
          </p:cNvCxnSpPr>
          <p:nvPr/>
        </p:nvCxnSpPr>
        <p:spPr>
          <a:xfrm flipH="1">
            <a:off x="8610600" y="2533476"/>
            <a:ext cx="1001274" cy="1710775"/>
          </a:xfrm>
          <a:prstGeom prst="straightConnector1">
            <a:avLst/>
          </a:prstGeom>
          <a:ln w="12700">
            <a:solidFill>
              <a:schemeClr val="tx1"/>
            </a:solidFill>
            <a:tailEnd type="stealth" w="lg" len="lg"/>
          </a:ln>
        </p:spPr>
        <p:style>
          <a:lnRef idx="1">
            <a:schemeClr val="accent1"/>
          </a:lnRef>
          <a:fillRef idx="0">
            <a:schemeClr val="accent1"/>
          </a:fillRef>
          <a:effectRef idx="0">
            <a:schemeClr val="accent1"/>
          </a:effectRef>
          <a:fontRef idx="minor">
            <a:schemeClr val="tx1"/>
          </a:fontRef>
        </p:style>
      </p:cxnSp>
      <p:sp>
        <p:nvSpPr>
          <p:cNvPr id="15" name="TextBox 14">
            <a:extLst>
              <a:ext uri="{FF2B5EF4-FFF2-40B4-BE49-F238E27FC236}">
                <a16:creationId xmlns:a16="http://schemas.microsoft.com/office/drawing/2014/main" id="{AFE75956-8E51-3EF8-4F43-1BE8DD406315}"/>
              </a:ext>
            </a:extLst>
          </p:cNvPr>
          <p:cNvSpPr txBox="1"/>
          <p:nvPr/>
        </p:nvSpPr>
        <p:spPr>
          <a:xfrm>
            <a:off x="9611872" y="4941650"/>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#3</a:t>
            </a:r>
          </a:p>
        </p:txBody>
      </p:sp>
      <p:sp>
        <p:nvSpPr>
          <p:cNvPr id="16" name="TextBox 15">
            <a:extLst>
              <a:ext uri="{FF2B5EF4-FFF2-40B4-BE49-F238E27FC236}">
                <a16:creationId xmlns:a16="http://schemas.microsoft.com/office/drawing/2014/main" id="{0E0EC3AF-9A32-5E19-B004-21E263A62094}"/>
              </a:ext>
            </a:extLst>
          </p:cNvPr>
          <p:cNvSpPr txBox="1"/>
          <p:nvPr/>
        </p:nvSpPr>
        <p:spPr>
          <a:xfrm>
            <a:off x="9611874" y="3904471"/>
            <a:ext cx="2280745" cy="755041"/>
          </a:xfrm>
          <a:prstGeom prst="rect">
            <a:avLst/>
          </a:prstGeom>
          <a:noFill/>
          <a:ln>
            <a:solidFill>
              <a:schemeClr val="accent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square" lIns="91440" tIns="45720" rIns="91440" bIns="45720" numCol="1" spcCol="0" rtlCol="0" fromWordArt="0" anchor="ctr" anchorCtr="0" forceAA="0" compatLnSpc="1">
            <a:prstTxWarp prst="textNoShape">
              <a:avLst/>
            </a:prstTxWarp>
            <a:noAutofit/>
          </a:bodyPr>
          <a:lstStyle/>
          <a:p>
            <a:pPr algn="l"/>
            <a:r>
              <a:rPr lang="en-US" sz="2000" dirty="0">
                <a:solidFill>
                  <a:schemeClr val="tx1"/>
                </a:solidFill>
                <a:latin typeface="Verdana" panose="020B0604030504040204" pitchFamily="34" charset="0"/>
                <a:ea typeface="Verdana" panose="020B0604030504040204" pitchFamily="34" charset="0"/>
              </a:rPr>
              <a:t>Critical Section #2</a:t>
            </a:r>
          </a:p>
        </p:txBody>
      </p:sp>
      <p:cxnSp>
        <p:nvCxnSpPr>
          <p:cNvPr id="21" name="Straight Arrow Connector 20">
            <a:extLst>
              <a:ext uri="{FF2B5EF4-FFF2-40B4-BE49-F238E27FC236}">
                <a16:creationId xmlns:a16="http://schemas.microsoft.com/office/drawing/2014/main" id="{AED215FD-9170-E080-D4DD-12C2B4D083F9}"/>
              </a:ext>
            </a:extLst>
          </p:cNvPr>
          <p:cNvCxnSpPr>
            <a:stCxn id="16" idx="1"/>
            <a:endCxn id="5" idx="3"/>
          </p:cNvCxnSpPr>
          <p:nvPr/>
        </p:nvCxnSpPr>
        <p:spPr>
          <a:xfrm flipH="1" flipV="1">
            <a:off x="8513379" y="3152715"/>
            <a:ext cx="1098495" cy="1129277"/>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cxnSp>
        <p:nvCxnSpPr>
          <p:cNvPr id="23" name="Straight Arrow Connector 22">
            <a:extLst>
              <a:ext uri="{FF2B5EF4-FFF2-40B4-BE49-F238E27FC236}">
                <a16:creationId xmlns:a16="http://schemas.microsoft.com/office/drawing/2014/main" id="{8CB49A87-3AD7-A9D0-269F-179C547E0575}"/>
              </a:ext>
            </a:extLst>
          </p:cNvPr>
          <p:cNvCxnSpPr>
            <a:stCxn id="15" idx="1"/>
            <a:endCxn id="12" idx="3"/>
          </p:cNvCxnSpPr>
          <p:nvPr/>
        </p:nvCxnSpPr>
        <p:spPr>
          <a:xfrm flipH="1" flipV="1">
            <a:off x="8610600" y="4963158"/>
            <a:ext cx="1001272" cy="356013"/>
          </a:xfrm>
          <a:prstGeom prst="straightConnector1">
            <a:avLst/>
          </a:prstGeom>
          <a:ln w="12700">
            <a:solidFill>
              <a:schemeClr val="tx1"/>
            </a:solidFill>
            <a:tailEnd type="triangle"/>
          </a:ln>
        </p:spPr>
        <p:style>
          <a:lnRef idx="1">
            <a:schemeClr val="accent1"/>
          </a:lnRef>
          <a:fillRef idx="0">
            <a:schemeClr val="accent1"/>
          </a:fillRef>
          <a:effectRef idx="0">
            <a:schemeClr val="accent1"/>
          </a:effectRef>
          <a:fontRef idx="minor">
            <a:schemeClr val="tx1"/>
          </a:fontRef>
        </p:style>
      </p:cxnSp>
      <p:sp>
        <p:nvSpPr>
          <p:cNvPr id="3" name="Rectangle: Rounded Corners 2">
            <a:extLst>
              <a:ext uri="{FF2B5EF4-FFF2-40B4-BE49-F238E27FC236}">
                <a16:creationId xmlns:a16="http://schemas.microsoft.com/office/drawing/2014/main" id="{8AB5D2B0-15E9-C482-C678-6929257F17CA}"/>
              </a:ext>
            </a:extLst>
          </p:cNvPr>
          <p:cNvSpPr/>
          <p:nvPr/>
        </p:nvSpPr>
        <p:spPr>
          <a:xfrm>
            <a:off x="8513379" y="176967"/>
            <a:ext cx="3459546" cy="601981"/>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/Slides/antiPattern2.ts</a:t>
            </a:r>
          </a:p>
        </p:txBody>
      </p:sp>
    </p:spTree>
    <p:extLst>
      <p:ext uri="{BB962C8B-B14F-4D97-AF65-F5344CB8AC3E}">
        <p14:creationId xmlns:p14="http://schemas.microsoft.com/office/powerpoint/2010/main" val="241632384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EC6A4DA-4E4F-5F9D-7803-A9EC723C48B4}"/>
              </a:ext>
            </a:extLst>
          </p:cNvPr>
          <p:cNvSpPr>
            <a:spLocks noGrp="1"/>
          </p:cNvSpPr>
          <p:nvPr>
            <p:ph type="title"/>
          </p:nvPr>
        </p:nvSpPr>
        <p:spPr/>
        <p:txBody>
          <a:bodyPr/>
          <a:lstStyle/>
          <a:p>
            <a:r>
              <a:rPr lang="en-US" dirty="0"/>
              <a:t>How does JS Engine make this happen?</a:t>
            </a:r>
          </a:p>
        </p:txBody>
      </p:sp>
      <p:sp>
        <p:nvSpPr>
          <p:cNvPr id="4" name="Slide Number Placeholder 3">
            <a:extLst>
              <a:ext uri="{FF2B5EF4-FFF2-40B4-BE49-F238E27FC236}">
                <a16:creationId xmlns:a16="http://schemas.microsoft.com/office/drawing/2014/main" id="{69CEE083-CBA5-93C3-4C05-768A2B33BC19}"/>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19" name="Text Placeholder 3">
            <a:extLst>
              <a:ext uri="{FF2B5EF4-FFF2-40B4-BE49-F238E27FC236}">
                <a16:creationId xmlns:a16="http://schemas.microsoft.com/office/drawing/2014/main" id="{D33806CF-2E13-84B9-7FB1-98121DD0B847}"/>
              </a:ext>
            </a:extLst>
          </p:cNvPr>
          <p:cNvSpPr txBox="1">
            <a:spLocks/>
          </p:cNvSpPr>
          <p:nvPr/>
        </p:nvSpPr>
        <p:spPr>
          <a:xfrm>
            <a:off x="838200" y="1844023"/>
            <a:ext cx="3351707" cy="4124977"/>
          </a:xfrm>
          <a:prstGeom prst="rect">
            <a:avLst/>
          </a:prstGeom>
        </p:spPr>
        <p:txBody>
          <a:bodyPr vert="horz" lIns="91440" tIns="45720" rIns="91440" bIns="45720" rtlCol="0">
            <a:normAutofit fontScale="92500"/>
          </a:bodyPr>
          <a:lstStyle>
            <a:lvl1pPr marL="228600" indent="-228600" algn="l" defTabSz="914400" rtl="0" eaLnBrk="1" latinLnBrk="0" hangingPunct="1">
              <a:lnSpc>
                <a:spcPct val="90000"/>
              </a:lnSpc>
              <a:spcBef>
                <a:spcPts val="10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r>
              <a:rPr lang="en-US" dirty="0"/>
              <a:t>One Event Loop means that we have single thread of execution</a:t>
            </a:r>
          </a:p>
          <a:p>
            <a:r>
              <a:rPr lang="en-US" dirty="0" err="1"/>
              <a:t>WebAPI</a:t>
            </a:r>
            <a:r>
              <a:rPr lang="en-US" dirty="0"/>
              <a:t> are used for asynchronous tasks</a:t>
            </a:r>
          </a:p>
          <a:p>
            <a:r>
              <a:rPr lang="en-US" dirty="0"/>
              <a:t>Queues are used for “await”-</a:t>
            </a:r>
            <a:r>
              <a:rPr lang="en-US" dirty="0" err="1"/>
              <a:t>ing</a:t>
            </a:r>
            <a:r>
              <a:rPr lang="en-US" dirty="0"/>
              <a:t> tasks</a:t>
            </a:r>
          </a:p>
          <a:p>
            <a:r>
              <a:rPr lang="en-US" dirty="0"/>
              <a:t>When call stack gets empty, event loop picks up tasks from Callback Queue</a:t>
            </a:r>
          </a:p>
        </p:txBody>
      </p:sp>
      <p:pic>
        <p:nvPicPr>
          <p:cNvPr id="23" name="Content Placeholder 22" descr="A diagram of a process&#10;&#10;Description automatically generated">
            <a:extLst>
              <a:ext uri="{FF2B5EF4-FFF2-40B4-BE49-F238E27FC236}">
                <a16:creationId xmlns:a16="http://schemas.microsoft.com/office/drawing/2014/main" id="{49EBE5D3-09A9-6589-D57D-2D3C018F8B37}"/>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4178300" y="1606551"/>
            <a:ext cx="7163893" cy="4362449"/>
          </a:xfrm>
        </p:spPr>
      </p:pic>
    </p:spTree>
    <p:extLst>
      <p:ext uri="{BB962C8B-B14F-4D97-AF65-F5344CB8AC3E}">
        <p14:creationId xmlns:p14="http://schemas.microsoft.com/office/powerpoint/2010/main" val="3929508045"/>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29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456871" y="1465627"/>
            <a:ext cx="8958943" cy="3926745"/>
          </a:xfrm>
        </p:spPr>
        <p:txBody>
          <a:bodyPr>
            <a:normAutofit/>
          </a:bodyPr>
          <a:lstStyle/>
          <a:p>
            <a:r>
              <a:rPr lang="en-US" sz="3600" dirty="0">
                <a:solidFill>
                  <a:schemeClr val="accent1">
                    <a:lumMod val="40000"/>
                    <a:lumOff val="60000"/>
                  </a:schemeClr>
                </a:solidFill>
              </a:rPr>
              <a:t>We achieve this goal using two techniques:</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1. cooperative multiprocessing </a:t>
            </a:r>
            <a:br>
              <a:rPr lang="en-US" sz="3600" dirty="0">
                <a:solidFill>
                  <a:schemeClr val="accent1">
                    <a:lumMod val="40000"/>
                    <a:lumOff val="60000"/>
                  </a:schemeClr>
                </a:solidFill>
              </a:rPr>
            </a:br>
            <a:r>
              <a:rPr lang="en-US" sz="3600" dirty="0">
                <a:solidFill>
                  <a:schemeClr val="accent1">
                    <a:lumMod val="40000"/>
                    <a:lumOff val="60000"/>
                  </a:schemeClr>
                </a:solidFill>
              </a:rPr>
              <a:t> </a:t>
            </a:r>
            <a:br>
              <a:rPr lang="en-US" sz="3600" dirty="0">
                <a:solidFill>
                  <a:schemeClr val="accent1">
                    <a:lumMod val="40000"/>
                    <a:lumOff val="60000"/>
                  </a:schemeClr>
                </a:solidFill>
              </a:rPr>
            </a:br>
            <a:r>
              <a:rPr lang="en-US" sz="3600" dirty="0">
                <a:solidFill>
                  <a:schemeClr val="accent1">
                    <a:lumMod val="40000"/>
                    <a:lumOff val="60000"/>
                  </a:schemeClr>
                </a:solidFill>
              </a:rPr>
              <a:t>2. </a:t>
            </a:r>
            <a:r>
              <a:rPr lang="en-US" sz="3600" dirty="0">
                <a:solidFill>
                  <a:schemeClr val="accent5">
                    <a:lumMod val="75000"/>
                  </a:schemeClr>
                </a:solidFill>
              </a:rPr>
              <a:t>non-blocking IO </a:t>
            </a:r>
          </a:p>
        </p:txBody>
      </p:sp>
      <p:sp>
        <p:nvSpPr>
          <p:cNvPr id="2" name="Arrow: Left 1">
            <a:extLst>
              <a:ext uri="{FF2B5EF4-FFF2-40B4-BE49-F238E27FC236}">
                <a16:creationId xmlns:a16="http://schemas.microsoft.com/office/drawing/2014/main" id="{54338F1D-8D25-26AB-12F7-6AB5CC1889B6}"/>
              </a:ext>
            </a:extLst>
          </p:cNvPr>
          <p:cNvSpPr/>
          <p:nvPr/>
        </p:nvSpPr>
        <p:spPr>
          <a:xfrm>
            <a:off x="7180035" y="4826277"/>
            <a:ext cx="1787704" cy="365125"/>
          </a:xfrm>
          <a:prstGeom prst="leftArrow">
            <a:avLst/>
          </a:prstGeom>
          <a:solidFill>
            <a:srgbClr val="FFFF00"/>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4" name="Title 1">
            <a:extLst>
              <a:ext uri="{FF2B5EF4-FFF2-40B4-BE49-F238E27FC236}">
                <a16:creationId xmlns:a16="http://schemas.microsoft.com/office/drawing/2014/main" id="{C2A15C0C-ED91-0841-C6C1-F5B20B479F10}"/>
              </a:ext>
            </a:extLst>
          </p:cNvPr>
          <p:cNvSpPr txBox="1">
            <a:spLocks/>
          </p:cNvSpPr>
          <p:nvPr/>
        </p:nvSpPr>
        <p:spPr>
          <a:xfrm>
            <a:off x="838200" y="136525"/>
            <a:ext cx="10515600" cy="1325563"/>
          </a:xfrm>
          <a:prstGeom prst="rect">
            <a:avLst/>
          </a:prstGeom>
        </p:spPr>
        <p:txBody>
          <a:bodyPr/>
          <a:lstStyle>
            <a:lvl1pPr algn="l" defTabSz="914400" rtl="0" eaLnBrk="1" latinLnBrk="0" hangingPunct="1">
              <a:lnSpc>
                <a:spcPct val="90000"/>
              </a:lnSpc>
              <a:spcBef>
                <a:spcPct val="0"/>
              </a:spcBef>
              <a:buNone/>
              <a:defRPr sz="4400" kern="1200">
                <a:solidFill>
                  <a:srgbClr val="0070C0"/>
                </a:solidFill>
                <a:latin typeface="Verdana" panose="020B0604030504040204" pitchFamily="34" charset="0"/>
                <a:ea typeface="Verdana" panose="020B0604030504040204" pitchFamily="34" charset="0"/>
                <a:cs typeface="+mj-cs"/>
              </a:defRPr>
            </a:lvl1pPr>
          </a:lstStyle>
          <a:p>
            <a:r>
              <a:rPr lang="en-US" sz="3600" dirty="0"/>
              <a:t>But where does the non-blocking IO come from?</a:t>
            </a:r>
          </a:p>
        </p:txBody>
      </p:sp>
      <p:cxnSp>
        <p:nvCxnSpPr>
          <p:cNvPr id="7" name="Straight Connector 6">
            <a:extLst>
              <a:ext uri="{FF2B5EF4-FFF2-40B4-BE49-F238E27FC236}">
                <a16:creationId xmlns:a16="http://schemas.microsoft.com/office/drawing/2014/main" id="{C14AFAB6-0A8A-228F-42BF-62C6AFED3B3B}"/>
              </a:ext>
            </a:extLst>
          </p:cNvPr>
          <p:cNvCxnSpPr/>
          <p:nvPr/>
        </p:nvCxnSpPr>
        <p:spPr>
          <a:xfrm>
            <a:off x="944217" y="1465627"/>
            <a:ext cx="10187609" cy="0"/>
          </a:xfrm>
          <a:prstGeom prst="line">
            <a:avLst/>
          </a:prstGeom>
          <a:ln w="12700">
            <a:solidFill>
              <a:schemeClr val="accent1"/>
            </a:solidFill>
            <a:headEnd type="none" w="med" len="med"/>
            <a:tailEnd type="none" w="med" len="med"/>
          </a:ln>
        </p:spPr>
        <p:style>
          <a:lnRef idx="1">
            <a:schemeClr val="accent1"/>
          </a:lnRef>
          <a:fillRef idx="0">
            <a:schemeClr val="accent1"/>
          </a:fillRef>
          <a:effectRef idx="0">
            <a:schemeClr val="accent1"/>
          </a:effectRef>
          <a:fontRef idx="minor">
            <a:schemeClr val="tx1"/>
          </a:fontRef>
        </p:style>
      </p:cxnSp>
    </p:spTree>
    <p:extLst>
      <p:ext uri="{BB962C8B-B14F-4D97-AF65-F5344CB8AC3E}">
        <p14:creationId xmlns:p14="http://schemas.microsoft.com/office/powerpoint/2010/main" val="2248217326"/>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7D2AFFF-8173-684B-84C4-4485658ADFAA}"/>
              </a:ext>
            </a:extLst>
          </p:cNvPr>
          <p:cNvSpPr>
            <a:spLocks noGrp="1"/>
          </p:cNvSpPr>
          <p:nvPr>
            <p:ph type="title"/>
          </p:nvPr>
        </p:nvSpPr>
        <p:spPr/>
        <p:txBody>
          <a:bodyPr>
            <a:normAutofit/>
          </a:bodyPr>
          <a:lstStyle/>
          <a:p>
            <a:r>
              <a:rPr lang="en-US" sz="3600" dirty="0"/>
              <a:t>Your app probably spends most of its time waiting</a:t>
            </a:r>
          </a:p>
        </p:txBody>
      </p:sp>
      <p:sp>
        <p:nvSpPr>
          <p:cNvPr id="3" name="Text Placeholder 2">
            <a:extLst>
              <a:ext uri="{FF2B5EF4-FFF2-40B4-BE49-F238E27FC236}">
                <a16:creationId xmlns:a16="http://schemas.microsoft.com/office/drawing/2014/main" id="{78B96E90-8488-4353-B730-DCAA6C341B31}"/>
              </a:ext>
            </a:extLst>
          </p:cNvPr>
          <p:cNvSpPr>
            <a:spLocks noGrp="1"/>
          </p:cNvSpPr>
          <p:nvPr>
            <p:ph type="body" idx="4294967295"/>
          </p:nvPr>
        </p:nvSpPr>
        <p:spPr>
          <a:xfrm>
            <a:off x="870031" y="1480284"/>
            <a:ext cx="5277346" cy="5137083"/>
          </a:xfrm>
        </p:spPr>
        <p:txBody>
          <a:bodyPr>
            <a:normAutofit fontScale="92500" lnSpcReduction="20000"/>
          </a:bodyPr>
          <a:lstStyle/>
          <a:p>
            <a:r>
              <a:rPr lang="en-US" sz="2400" dirty="0"/>
              <a:t>Consider: a 1Ghz CPU executes an instruction every 1 ns</a:t>
            </a:r>
          </a:p>
          <a:p>
            <a:endParaRPr lang="en-US" sz="2400" dirty="0"/>
          </a:p>
          <a:p>
            <a:endParaRPr lang="en-US" sz="2400" dirty="0"/>
          </a:p>
          <a:p>
            <a:endParaRPr lang="en-US" sz="2400" dirty="0"/>
          </a:p>
          <a:p>
            <a:endParaRPr lang="en-US" sz="2400" dirty="0"/>
          </a:p>
          <a:p>
            <a:endParaRPr lang="en-US" sz="2400" dirty="0"/>
          </a:p>
          <a:p>
            <a:r>
              <a:rPr lang="en-US" sz="2400" dirty="0"/>
              <a:t>Almost anything else takes approximately forever</a:t>
            </a:r>
          </a:p>
          <a:p>
            <a:r>
              <a:rPr lang="en-US" sz="2400" b="1" dirty="0">
                <a:solidFill>
                  <a:srgbClr val="FF0000"/>
                </a:solidFill>
              </a:rPr>
              <a:t>Want to utilize this “wasted” time by doing something else</a:t>
            </a:r>
          </a:p>
          <a:p>
            <a:pPr lvl="1"/>
            <a:r>
              <a:rPr lang="en-US" sz="1800" dirty="0"/>
              <a:t>Processing data</a:t>
            </a:r>
          </a:p>
          <a:p>
            <a:pPr lvl="1"/>
            <a:r>
              <a:rPr lang="en-US" sz="1800" dirty="0"/>
              <a:t>Communicating with remote hosts</a:t>
            </a:r>
          </a:p>
          <a:p>
            <a:pPr lvl="1"/>
            <a:r>
              <a:rPr lang="en-US" sz="1800" dirty="0"/>
              <a:t>Timers that countdown while our app is running</a:t>
            </a:r>
          </a:p>
          <a:p>
            <a:pPr lvl="1"/>
            <a:r>
              <a:rPr lang="en-US" sz="1800" dirty="0"/>
              <a:t>Echoing user input</a:t>
            </a:r>
          </a:p>
          <a:p>
            <a:endParaRPr lang="en-US" sz="2400" dirty="0"/>
          </a:p>
        </p:txBody>
      </p:sp>
      <p:sp>
        <p:nvSpPr>
          <p:cNvPr id="43" name="Slide Number">
            <a:extLst>
              <a:ext uri="{FF2B5EF4-FFF2-40B4-BE49-F238E27FC236}">
                <a16:creationId xmlns:a16="http://schemas.microsoft.com/office/drawing/2014/main" id="{7361703E-BB61-5440-98E4-6A3AF012595E}"/>
              </a:ext>
            </a:extLst>
          </p:cNvPr>
          <p:cNvSpPr txBox="1">
            <a:spLocks/>
          </p:cNvSpPr>
          <p:nvPr/>
        </p:nvSpPr>
        <p:spPr>
          <a:xfrm>
            <a:off x="11269653" y="5603206"/>
            <a:ext cx="339836" cy="328935"/>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lstStyle>
            <a:defPPr marL="0" marR="0" indent="0" algn="l" defTabSz="457200" rtl="0" fontAlgn="auto" latinLnBrk="1" hangingPunct="0">
              <a:lnSpc>
                <a:spcPct val="100000"/>
              </a:lnSpc>
              <a:spcBef>
                <a:spcPts val="0"/>
              </a:spcBef>
              <a:spcAft>
                <a:spcPts val="0"/>
              </a:spcAft>
              <a:buClrTx/>
              <a:buSzTx/>
              <a:buFontTx/>
              <a:buNone/>
              <a:tabLst/>
              <a:defRPr kumimoji="0" sz="900" b="0" i="0" u="none" strike="noStrike" cap="none" spc="0" normalizeH="0" baseline="0">
                <a:ln>
                  <a:noFill/>
                </a:ln>
                <a:solidFill>
                  <a:srgbClr val="000000"/>
                </a:solidFill>
                <a:effectLst/>
                <a:uFillTx/>
              </a:defRPr>
            </a:defPPr>
            <a:lvl1pPr marL="0" marR="0" indent="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1pPr>
            <a:lvl2pPr marL="0" marR="0" indent="228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2pPr>
            <a:lvl3pPr marL="0" marR="0" indent="457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3pPr>
            <a:lvl4pPr marL="0" marR="0" indent="685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4pPr>
            <a:lvl5pPr marL="0" marR="0" indent="9144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5pPr>
            <a:lvl6pPr marL="0" marR="0" indent="11430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6pPr>
            <a:lvl7pPr marL="0" marR="0" indent="13716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7pPr>
            <a:lvl8pPr marL="0" marR="0" indent="16002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8pPr>
            <a:lvl9pPr marL="0" marR="0" indent="1828800" algn="ctr" defTabSz="1219169" rtl="0" fontAlgn="auto" latinLnBrk="0" hangingPunct="0">
              <a:lnSpc>
                <a:spcPct val="100000"/>
              </a:lnSpc>
              <a:spcBef>
                <a:spcPts val="0"/>
              </a:spcBef>
              <a:spcAft>
                <a:spcPts val="0"/>
              </a:spcAft>
              <a:buClrTx/>
              <a:buSzTx/>
              <a:buFontTx/>
              <a:buNone/>
              <a:tabLst/>
              <a:defRPr kumimoji="0" sz="1200" b="0" i="0" u="none" strike="noStrike" cap="none" spc="0" normalizeH="0" baseline="0">
                <a:ln>
                  <a:noFill/>
                </a:ln>
                <a:solidFill>
                  <a:srgbClr val="5E5E5E"/>
                </a:solidFill>
                <a:effectLst/>
                <a:uFillTx/>
                <a:latin typeface="+mn-lt"/>
                <a:ea typeface="+mn-ea"/>
                <a:cs typeface="+mn-cs"/>
                <a:sym typeface="Helvetica Neue"/>
              </a:defRPr>
            </a:lvl9pPr>
          </a:lstStyle>
          <a:p>
            <a:fld id="{86CB4B4D-7CA3-9044-876B-883B54F8677D}" type="slidenum">
              <a:rPr lang="en-US" smtClean="0"/>
              <a:pPr/>
              <a:t>3</a:t>
            </a:fld>
            <a:endParaRPr lang="en-US"/>
          </a:p>
        </p:txBody>
      </p:sp>
      <p:grpSp>
        <p:nvGrpSpPr>
          <p:cNvPr id="4" name="Group 3">
            <a:extLst>
              <a:ext uri="{FF2B5EF4-FFF2-40B4-BE49-F238E27FC236}">
                <a16:creationId xmlns:a16="http://schemas.microsoft.com/office/drawing/2014/main" id="{9CA97BE8-1ED2-DFB2-890D-11E8391B7FC1}"/>
              </a:ext>
            </a:extLst>
          </p:cNvPr>
          <p:cNvGrpSpPr/>
          <p:nvPr/>
        </p:nvGrpSpPr>
        <p:grpSpPr>
          <a:xfrm>
            <a:off x="2171523" y="2215719"/>
            <a:ext cx="9432664" cy="3138199"/>
            <a:chOff x="1601248" y="2680334"/>
            <a:chExt cx="8850152" cy="3138199"/>
          </a:xfrm>
        </p:grpSpPr>
        <p:grpSp>
          <p:nvGrpSpPr>
            <p:cNvPr id="44" name="Group">
              <a:extLst>
                <a:ext uri="{FF2B5EF4-FFF2-40B4-BE49-F238E27FC236}">
                  <a16:creationId xmlns:a16="http://schemas.microsoft.com/office/drawing/2014/main" id="{D28951AE-72F0-AA4F-8BBE-A01B57F777CE}"/>
                </a:ext>
              </a:extLst>
            </p:cNvPr>
            <p:cNvGrpSpPr/>
            <p:nvPr/>
          </p:nvGrpSpPr>
          <p:grpSpPr>
            <a:xfrm>
              <a:off x="1601248" y="2680334"/>
              <a:ext cx="8005516" cy="1561773"/>
              <a:chOff x="0" y="326479"/>
              <a:chExt cx="16011027" cy="3123543"/>
            </a:xfrm>
          </p:grpSpPr>
          <p:sp>
            <p:nvSpPr>
              <p:cNvPr id="45" name="CPU 1">
                <a:extLst>
                  <a:ext uri="{FF2B5EF4-FFF2-40B4-BE49-F238E27FC236}">
                    <a16:creationId xmlns:a16="http://schemas.microsoft.com/office/drawing/2014/main" id="{C44283A3-14B9-4F48-B140-E2F448F47176}"/>
                  </a:ext>
                </a:extLst>
              </p:cNvPr>
              <p:cNvSpPr/>
              <p:nvPr/>
            </p:nvSpPr>
            <p:spPr>
              <a:xfrm>
                <a:off x="0" y="430659"/>
                <a:ext cx="6996899" cy="2227679"/>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r>
                  <a:rPr sz="1400" dirty="0"/>
                  <a:t>CPU</a:t>
                </a:r>
                <a:r>
                  <a:rPr lang="en-US" sz="1400" dirty="0"/>
                  <a:t> 1</a:t>
                </a:r>
                <a:endParaRPr sz="1400" dirty="0"/>
              </a:p>
            </p:txBody>
          </p:sp>
          <p:sp>
            <p:nvSpPr>
              <p:cNvPr id="47" name="thread0()">
                <a:extLst>
                  <a:ext uri="{FF2B5EF4-FFF2-40B4-BE49-F238E27FC236}">
                    <a16:creationId xmlns:a16="http://schemas.microsoft.com/office/drawing/2014/main" id="{2D163110-8804-4C4F-AC94-2983B0DB297E}"/>
                  </a:ext>
                </a:extLst>
              </p:cNvPr>
              <p:cNvSpPr/>
              <p:nvPr/>
            </p:nvSpPr>
            <p:spPr>
              <a:xfrm>
                <a:off x="363536" y="1253934"/>
                <a:ext cx="2332254" cy="960919"/>
              </a:xfrm>
              <a:prstGeom prst="rect">
                <a:avLst/>
              </a:prstGeom>
              <a:solidFill>
                <a:srgbClr val="B4FCFD"/>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thread0()</a:t>
                </a:r>
              </a:p>
            </p:txBody>
          </p:sp>
          <p:sp>
            <p:nvSpPr>
              <p:cNvPr id="49" name="Main Memory">
                <a:extLst>
                  <a:ext uri="{FF2B5EF4-FFF2-40B4-BE49-F238E27FC236}">
                    <a16:creationId xmlns:a16="http://schemas.microsoft.com/office/drawing/2014/main" id="{15F491F7-3A90-6448-A43A-1CC3A010670C}"/>
                  </a:ext>
                </a:extLst>
              </p:cNvPr>
              <p:cNvSpPr/>
              <p:nvPr/>
            </p:nvSpPr>
            <p:spPr>
              <a:xfrm>
                <a:off x="8876106" y="359223"/>
                <a:ext cx="1785940" cy="2915695"/>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Main Memory</a:t>
                </a:r>
              </a:p>
            </p:txBody>
          </p:sp>
          <p:grpSp>
            <p:nvGrpSpPr>
              <p:cNvPr id="50" name="Group">
                <a:extLst>
                  <a:ext uri="{FF2B5EF4-FFF2-40B4-BE49-F238E27FC236}">
                    <a16:creationId xmlns:a16="http://schemas.microsoft.com/office/drawing/2014/main" id="{7DA54FA5-BD81-7B4E-BB1F-79830504C261}"/>
                  </a:ext>
                </a:extLst>
              </p:cNvPr>
              <p:cNvGrpSpPr/>
              <p:nvPr/>
            </p:nvGrpSpPr>
            <p:grpSpPr>
              <a:xfrm>
                <a:off x="2466902" y="1253935"/>
                <a:ext cx="6739604" cy="1315499"/>
                <a:chOff x="0" y="280981"/>
                <a:chExt cx="6739603" cy="1315499"/>
              </a:xfrm>
            </p:grpSpPr>
            <p:sp>
              <p:nvSpPr>
                <p:cNvPr id="63" name="CPU 1 Cache">
                  <a:extLst>
                    <a:ext uri="{FF2B5EF4-FFF2-40B4-BE49-F238E27FC236}">
                      <a16:creationId xmlns:a16="http://schemas.microsoft.com/office/drawing/2014/main" id="{5E9D27E1-5910-D14C-81C3-DDE2A5309E65}"/>
                    </a:ext>
                  </a:extLst>
                </p:cNvPr>
                <p:cNvSpPr/>
                <p:nvPr/>
              </p:nvSpPr>
              <p:spPr>
                <a:xfrm>
                  <a:off x="1343492" y="280981"/>
                  <a:ext cx="2951821" cy="960919"/>
                </a:xfrm>
                <a:prstGeom prst="rect">
                  <a:avLst/>
                </a:prstGeom>
                <a:solidFill>
                  <a:srgbClr val="96CBB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defRPr b="0">
                      <a:latin typeface="Helvetica Light"/>
                      <a:ea typeface="Helvetica Light"/>
                      <a:cs typeface="Helvetica Light"/>
                      <a:sym typeface="Helvetica Light"/>
                    </a:defRPr>
                  </a:lvl1pPr>
                </a:lstStyle>
                <a:p>
                  <a:r>
                    <a:rPr sz="1600" dirty="0">
                      <a:solidFill>
                        <a:schemeClr val="bg2">
                          <a:lumMod val="10000"/>
                        </a:schemeClr>
                      </a:solidFill>
                    </a:rPr>
                    <a:t>CPU 1 Cache</a:t>
                  </a:r>
                </a:p>
              </p:txBody>
            </p:sp>
            <p:grpSp>
              <p:nvGrpSpPr>
                <p:cNvPr id="76" name="Group">
                  <a:extLst>
                    <a:ext uri="{FF2B5EF4-FFF2-40B4-BE49-F238E27FC236}">
                      <a16:creationId xmlns:a16="http://schemas.microsoft.com/office/drawing/2014/main" id="{CA01C9CD-5B39-B044-816C-90DEC1E00A6C}"/>
                    </a:ext>
                  </a:extLst>
                </p:cNvPr>
                <p:cNvGrpSpPr/>
                <p:nvPr/>
              </p:nvGrpSpPr>
              <p:grpSpPr>
                <a:xfrm>
                  <a:off x="4230362" y="326479"/>
                  <a:ext cx="2509241" cy="1270001"/>
                  <a:chOff x="0" y="326479"/>
                  <a:chExt cx="2509238" cy="1270000"/>
                </a:xfrm>
              </p:grpSpPr>
              <p:sp>
                <p:nvSpPr>
                  <p:cNvPr id="77" name="Line">
                    <a:extLst>
                      <a:ext uri="{FF2B5EF4-FFF2-40B4-BE49-F238E27FC236}">
                        <a16:creationId xmlns:a16="http://schemas.microsoft.com/office/drawing/2014/main" id="{1D42CE66-FA2C-2A4B-B01F-3AA114EC0D09}"/>
                      </a:ext>
                    </a:extLst>
                  </p:cNvPr>
                  <p:cNvSpPr/>
                  <p:nvPr/>
                </p:nvSpPr>
                <p:spPr>
                  <a:xfrm>
                    <a:off x="0" y="571545"/>
                    <a:ext cx="2205969"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8" name="Line">
                    <a:extLst>
                      <a:ext uri="{FF2B5EF4-FFF2-40B4-BE49-F238E27FC236}">
                        <a16:creationId xmlns:a16="http://schemas.microsoft.com/office/drawing/2014/main" id="{09BE313C-67E4-FC43-9BA1-54C7F6358EB9}"/>
                      </a:ext>
                    </a:extLst>
                  </p:cNvPr>
                  <p:cNvSpPr/>
                  <p:nvPr/>
                </p:nvSpPr>
                <p:spPr>
                  <a:xfrm>
                    <a:off x="0" y="1000170"/>
                    <a:ext cx="2205969"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9" name="100ns">
                    <a:extLst>
                      <a:ext uri="{FF2B5EF4-FFF2-40B4-BE49-F238E27FC236}">
                        <a16:creationId xmlns:a16="http://schemas.microsoft.com/office/drawing/2014/main" id="{504F086F-92DB-374E-8ED7-0740686AA3B6}"/>
                      </a:ext>
                    </a:extLst>
                  </p:cNvPr>
                  <p:cNvSpPr/>
                  <p:nvPr/>
                </p:nvSpPr>
                <p:spPr>
                  <a:xfrm>
                    <a:off x="123923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100ns</a:t>
                    </a:r>
                  </a:p>
                </p:txBody>
              </p:sp>
            </p:grpSp>
            <p:grpSp>
              <p:nvGrpSpPr>
                <p:cNvPr id="68" name="Group">
                  <a:extLst>
                    <a:ext uri="{FF2B5EF4-FFF2-40B4-BE49-F238E27FC236}">
                      <a16:creationId xmlns:a16="http://schemas.microsoft.com/office/drawing/2014/main" id="{EAE5A875-AD9C-E943-B2BD-71091FE9EDAE}"/>
                    </a:ext>
                  </a:extLst>
                </p:cNvPr>
                <p:cNvGrpSpPr/>
                <p:nvPr/>
              </p:nvGrpSpPr>
              <p:grpSpPr>
                <a:xfrm>
                  <a:off x="0" y="326479"/>
                  <a:ext cx="2008787" cy="1270001"/>
                  <a:chOff x="0" y="326479"/>
                  <a:chExt cx="2008785" cy="1270000"/>
                </a:xfrm>
              </p:grpSpPr>
              <p:grpSp>
                <p:nvGrpSpPr>
                  <p:cNvPr id="69" name="Group">
                    <a:extLst>
                      <a:ext uri="{FF2B5EF4-FFF2-40B4-BE49-F238E27FC236}">
                        <a16:creationId xmlns:a16="http://schemas.microsoft.com/office/drawing/2014/main" id="{68646CCA-F4F9-5148-830B-99284A02BD69}"/>
                      </a:ext>
                    </a:extLst>
                  </p:cNvPr>
                  <p:cNvGrpSpPr/>
                  <p:nvPr/>
                </p:nvGrpSpPr>
                <p:grpSpPr>
                  <a:xfrm>
                    <a:off x="0" y="546455"/>
                    <a:ext cx="1477572" cy="287097"/>
                    <a:chOff x="0" y="0"/>
                    <a:chExt cx="1477571" cy="287095"/>
                  </a:xfrm>
                </p:grpSpPr>
                <p:sp>
                  <p:nvSpPr>
                    <p:cNvPr id="71" name="Line">
                      <a:extLst>
                        <a:ext uri="{FF2B5EF4-FFF2-40B4-BE49-F238E27FC236}">
                          <a16:creationId xmlns:a16="http://schemas.microsoft.com/office/drawing/2014/main" id="{89E3B08B-4B8C-8F4A-91E3-7002C7C1896B}"/>
                        </a:ext>
                      </a:extLst>
                    </p:cNvPr>
                    <p:cNvSpPr/>
                    <p:nvPr/>
                  </p:nvSpPr>
                  <p:spPr>
                    <a:xfrm>
                      <a:off x="0" y="0"/>
                      <a:ext cx="1477572" cy="0"/>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72" name="Line">
                      <a:extLst>
                        <a:ext uri="{FF2B5EF4-FFF2-40B4-BE49-F238E27FC236}">
                          <a16:creationId xmlns:a16="http://schemas.microsoft.com/office/drawing/2014/main" id="{7AF63D1B-E67E-F644-86B1-53D750A442BC}"/>
                        </a:ext>
                      </a:extLst>
                    </p:cNvPr>
                    <p:cNvSpPr/>
                    <p:nvPr/>
                  </p:nvSpPr>
                  <p:spPr>
                    <a:xfrm>
                      <a:off x="0" y="287095"/>
                      <a:ext cx="1477572"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grpSp>
              <p:sp>
                <p:nvSpPr>
                  <p:cNvPr id="70" name="7ns">
                    <a:extLst>
                      <a:ext uri="{FF2B5EF4-FFF2-40B4-BE49-F238E27FC236}">
                        <a16:creationId xmlns:a16="http://schemas.microsoft.com/office/drawing/2014/main" id="{A712BDBD-46F8-6148-8ECD-F7EDB780F7EA}"/>
                      </a:ext>
                    </a:extLst>
                  </p:cNvPr>
                  <p:cNvSpPr/>
                  <p:nvPr/>
                </p:nvSpPr>
                <p:spPr>
                  <a:xfrm>
                    <a:off x="738785"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a:solidFill>
                          <a:schemeClr val="bg2">
                            <a:lumMod val="10000"/>
                          </a:schemeClr>
                        </a:solidFill>
                      </a:rPr>
                      <a:t>7ns</a:t>
                    </a:r>
                  </a:p>
                </p:txBody>
              </p:sp>
            </p:grpSp>
          </p:grpSp>
          <p:grpSp>
            <p:nvGrpSpPr>
              <p:cNvPr id="51" name="Group">
                <a:extLst>
                  <a:ext uri="{FF2B5EF4-FFF2-40B4-BE49-F238E27FC236}">
                    <a16:creationId xmlns:a16="http://schemas.microsoft.com/office/drawing/2014/main" id="{0FC89C71-14F4-FB4E-803E-B42F61FF5EA9}"/>
                  </a:ext>
                </a:extLst>
              </p:cNvPr>
              <p:cNvGrpSpPr/>
              <p:nvPr/>
            </p:nvGrpSpPr>
            <p:grpSpPr>
              <a:xfrm>
                <a:off x="10763250" y="326479"/>
                <a:ext cx="5229913" cy="1387010"/>
                <a:chOff x="38774" y="326479"/>
                <a:chExt cx="5229912" cy="1387008"/>
              </a:xfrm>
            </p:grpSpPr>
            <p:sp>
              <p:nvSpPr>
                <p:cNvPr id="58" name="SSD">
                  <a:extLst>
                    <a:ext uri="{FF2B5EF4-FFF2-40B4-BE49-F238E27FC236}">
                      <a16:creationId xmlns:a16="http://schemas.microsoft.com/office/drawing/2014/main" id="{0EAF6096-CDDC-DF47-A423-1FFA17308BE2}"/>
                    </a:ext>
                  </a:extLst>
                </p:cNvPr>
                <p:cNvSpPr/>
                <p:nvPr/>
              </p:nvSpPr>
              <p:spPr>
                <a:xfrm>
                  <a:off x="2402164" y="752570"/>
                  <a:ext cx="2866524" cy="960919"/>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SSD</a:t>
                  </a:r>
                </a:p>
              </p:txBody>
            </p:sp>
            <p:grpSp>
              <p:nvGrpSpPr>
                <p:cNvPr id="59" name="Group">
                  <a:extLst>
                    <a:ext uri="{FF2B5EF4-FFF2-40B4-BE49-F238E27FC236}">
                      <a16:creationId xmlns:a16="http://schemas.microsoft.com/office/drawing/2014/main" id="{79FCB333-BB5A-5E40-AEE0-D340C8E61E36}"/>
                    </a:ext>
                  </a:extLst>
                </p:cNvPr>
                <p:cNvGrpSpPr/>
                <p:nvPr/>
              </p:nvGrpSpPr>
              <p:grpSpPr>
                <a:xfrm>
                  <a:off x="38774" y="326479"/>
                  <a:ext cx="5219225" cy="1270001"/>
                  <a:chOff x="38774" y="326479"/>
                  <a:chExt cx="5219223" cy="1270000"/>
                </a:xfrm>
              </p:grpSpPr>
              <p:sp>
                <p:nvSpPr>
                  <p:cNvPr id="60" name="Line">
                    <a:extLst>
                      <a:ext uri="{FF2B5EF4-FFF2-40B4-BE49-F238E27FC236}">
                        <a16:creationId xmlns:a16="http://schemas.microsoft.com/office/drawing/2014/main" id="{B4B50764-CA0F-7346-8A5C-93DBF96F6617}"/>
                      </a:ext>
                    </a:extLst>
                  </p:cNvPr>
                  <p:cNvSpPr/>
                  <p:nvPr/>
                </p:nvSpPr>
                <p:spPr>
                  <a:xfrm>
                    <a:off x="38774" y="1020623"/>
                    <a:ext cx="2205970" cy="1"/>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1" name="Line">
                    <a:extLst>
                      <a:ext uri="{FF2B5EF4-FFF2-40B4-BE49-F238E27FC236}">
                        <a16:creationId xmlns:a16="http://schemas.microsoft.com/office/drawing/2014/main" id="{030C2544-089C-0F47-8C36-C71C58B0C2AB}"/>
                      </a:ext>
                    </a:extLst>
                  </p:cNvPr>
                  <p:cNvSpPr/>
                  <p:nvPr/>
                </p:nvSpPr>
                <p:spPr>
                  <a:xfrm>
                    <a:off x="38774" y="1449248"/>
                    <a:ext cx="2205970" cy="1"/>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62" name="150,000ns (just to read 4KB)">
                    <a:extLst>
                      <a:ext uri="{FF2B5EF4-FFF2-40B4-BE49-F238E27FC236}">
                        <a16:creationId xmlns:a16="http://schemas.microsoft.com/office/drawing/2014/main" id="{9325D6D0-9B33-A049-BD49-8B265CC162CA}"/>
                      </a:ext>
                    </a:extLst>
                  </p:cNvPr>
                  <p:cNvSpPr/>
                  <p:nvPr/>
                </p:nvSpPr>
                <p:spPr>
                  <a:xfrm>
                    <a:off x="3987998" y="326479"/>
                    <a:ext cx="1270001" cy="1270001"/>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150,000ns (just to read 4KB)</a:t>
                    </a:r>
                  </a:p>
                </p:txBody>
              </p:sp>
            </p:grpSp>
          </p:grpSp>
          <p:grpSp>
            <p:nvGrpSpPr>
              <p:cNvPr id="52" name="Group">
                <a:extLst>
                  <a:ext uri="{FF2B5EF4-FFF2-40B4-BE49-F238E27FC236}">
                    <a16:creationId xmlns:a16="http://schemas.microsoft.com/office/drawing/2014/main" id="{26D7B826-7CEA-A446-93AF-8D2CE3AD544B}"/>
                  </a:ext>
                </a:extLst>
              </p:cNvPr>
              <p:cNvGrpSpPr/>
              <p:nvPr/>
            </p:nvGrpSpPr>
            <p:grpSpPr>
              <a:xfrm>
                <a:off x="10763250" y="2063010"/>
                <a:ext cx="5247777" cy="1387012"/>
                <a:chOff x="83728" y="-1201900"/>
                <a:chExt cx="5247775" cy="1387011"/>
              </a:xfrm>
            </p:grpSpPr>
            <p:sp>
              <p:nvSpPr>
                <p:cNvPr id="53" name="Magnetic HD">
                  <a:extLst>
                    <a:ext uri="{FF2B5EF4-FFF2-40B4-BE49-F238E27FC236}">
                      <a16:creationId xmlns:a16="http://schemas.microsoft.com/office/drawing/2014/main" id="{887EC307-138E-334D-9544-EEE537956F47}"/>
                    </a:ext>
                  </a:extLst>
                </p:cNvPr>
                <p:cNvSpPr/>
                <p:nvPr/>
              </p:nvSpPr>
              <p:spPr>
                <a:xfrm>
                  <a:off x="2464979" y="-775809"/>
                  <a:ext cx="2866524" cy="960920"/>
                </a:xfrm>
                <a:prstGeom prst="rect">
                  <a:avLst/>
                </a:prstGeom>
                <a:solidFill>
                  <a:srgbClr val="EE7D69"/>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ctr">
                  <a:noAutofit/>
                </a:bodyPr>
                <a:lstStyle>
                  <a:lvl1pPr>
                    <a:defRPr b="0">
                      <a:latin typeface="Helvetica Light"/>
                      <a:ea typeface="Helvetica Light"/>
                      <a:cs typeface="Helvetica Light"/>
                      <a:sym typeface="Helvetica Light"/>
                    </a:defRPr>
                  </a:lvl1pPr>
                </a:lstStyle>
                <a:p>
                  <a:r>
                    <a:rPr sz="1600">
                      <a:solidFill>
                        <a:schemeClr val="bg2">
                          <a:lumMod val="10000"/>
                        </a:schemeClr>
                      </a:solidFill>
                    </a:rPr>
                    <a:t>Magnetic HD</a:t>
                  </a:r>
                </a:p>
              </p:txBody>
            </p:sp>
            <p:grpSp>
              <p:nvGrpSpPr>
                <p:cNvPr id="54" name="Group">
                  <a:extLst>
                    <a:ext uri="{FF2B5EF4-FFF2-40B4-BE49-F238E27FC236}">
                      <a16:creationId xmlns:a16="http://schemas.microsoft.com/office/drawing/2014/main" id="{ECC30FC0-871B-8043-BFC0-389A7353B08D}"/>
                    </a:ext>
                  </a:extLst>
                </p:cNvPr>
                <p:cNvGrpSpPr/>
                <p:nvPr/>
              </p:nvGrpSpPr>
              <p:grpSpPr>
                <a:xfrm>
                  <a:off x="83728" y="-1201900"/>
                  <a:ext cx="5227851" cy="1270003"/>
                  <a:chOff x="83728" y="-1201899"/>
                  <a:chExt cx="5227849" cy="1270002"/>
                </a:xfrm>
              </p:grpSpPr>
              <p:sp>
                <p:nvSpPr>
                  <p:cNvPr id="55" name="Line">
                    <a:extLst>
                      <a:ext uri="{FF2B5EF4-FFF2-40B4-BE49-F238E27FC236}">
                        <a16:creationId xmlns:a16="http://schemas.microsoft.com/office/drawing/2014/main" id="{6179BC15-F03B-7445-98CA-4DBC78F241E7}"/>
                      </a:ext>
                    </a:extLst>
                  </p:cNvPr>
                  <p:cNvSpPr/>
                  <p:nvPr/>
                </p:nvSpPr>
                <p:spPr>
                  <a:xfrm>
                    <a:off x="83728" y="-507753"/>
                    <a:ext cx="2205970" cy="2"/>
                  </a:xfrm>
                  <a:prstGeom prst="line">
                    <a:avLst/>
                  </a:prstGeom>
                  <a:noFill/>
                  <a:ln w="25400" cap="flat">
                    <a:solidFill>
                      <a:srgbClr val="000000"/>
                    </a:solidFill>
                    <a:prstDash val="solid"/>
                    <a:miter lim="400000"/>
                    <a:tail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6" name="Line">
                    <a:extLst>
                      <a:ext uri="{FF2B5EF4-FFF2-40B4-BE49-F238E27FC236}">
                        <a16:creationId xmlns:a16="http://schemas.microsoft.com/office/drawing/2014/main" id="{B40C6026-6B48-B84F-B094-67D05B989047}"/>
                      </a:ext>
                    </a:extLst>
                  </p:cNvPr>
                  <p:cNvSpPr/>
                  <p:nvPr/>
                </p:nvSpPr>
                <p:spPr>
                  <a:xfrm>
                    <a:off x="83728" y="-79130"/>
                    <a:ext cx="2205970" cy="2"/>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57" name="10,000,000ns (just to seek!)">
                    <a:extLst>
                      <a:ext uri="{FF2B5EF4-FFF2-40B4-BE49-F238E27FC236}">
                        <a16:creationId xmlns:a16="http://schemas.microsoft.com/office/drawing/2014/main" id="{C3FBAB01-6491-AF49-AAA2-2C03731227D2}"/>
                      </a:ext>
                    </a:extLst>
                  </p:cNvPr>
                  <p:cNvSpPr/>
                  <p:nvPr/>
                </p:nvSpPr>
                <p:spPr>
                  <a:xfrm>
                    <a:off x="4041576" y="-1201899"/>
                    <a:ext cx="1270001" cy="1270002"/>
                  </a:xfrm>
                  <a:prstGeom prst="line">
                    <a:avLst/>
                  </a:prstGeom>
                  <a:noFill/>
                  <a:ln w="12700" cap="flat">
                    <a:noFill/>
                    <a:miter lim="400000"/>
                  </a:ln>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none" lIns="35719" tIns="35719" rIns="35719" bIns="35719" numCol="1" anchor="ctr">
                    <a:spAutoFit/>
                  </a:bodyPr>
                  <a:lstStyle>
                    <a:lvl1pPr>
                      <a:defRPr sz="4000" b="0">
                        <a:latin typeface="Consolas"/>
                        <a:ea typeface="Consolas"/>
                        <a:cs typeface="Consolas"/>
                        <a:sym typeface="Consolas"/>
                      </a:defRPr>
                    </a:lvl1pPr>
                  </a:lstStyle>
                  <a:p>
                    <a:r>
                      <a:rPr sz="2000" dirty="0">
                        <a:solidFill>
                          <a:schemeClr val="bg2">
                            <a:lumMod val="10000"/>
                          </a:schemeClr>
                        </a:solidFill>
                      </a:rPr>
                      <a:t>10,000,000ns (just to seek!)</a:t>
                    </a:r>
                  </a:p>
                </p:txBody>
              </p:sp>
            </p:grpSp>
          </p:grpSp>
        </p:grpSp>
        <p:sp>
          <p:nvSpPr>
            <p:cNvPr id="85" name="CPU 1">
              <a:extLst>
                <a:ext uri="{FF2B5EF4-FFF2-40B4-BE49-F238E27FC236}">
                  <a16:creationId xmlns:a16="http://schemas.microsoft.com/office/drawing/2014/main" id="{708F2F5E-4319-B74F-82E2-80860EDE1BA8}"/>
                </a:ext>
              </a:extLst>
            </p:cNvPr>
            <p:cNvSpPr/>
            <p:nvPr/>
          </p:nvSpPr>
          <p:spPr>
            <a:xfrm>
              <a:off x="5483209" y="5271139"/>
              <a:ext cx="2005158" cy="547394"/>
            </a:xfrm>
            <a:prstGeom prst="rect">
              <a:avLst/>
            </a:prstGeom>
            <a:solidFill>
              <a:srgbClr val="516D7C"/>
            </a:solidFill>
            <a:ln w="12700" cap="flat">
              <a:noFill/>
              <a:miter lim="400000"/>
            </a:ln>
            <a:effectLst>
              <a:outerShdw blurRad="50800" dist="25400" dir="5400000" rotWithShape="0">
                <a:srgbClr val="000000">
                  <a:alpha val="50000"/>
                </a:srgbClr>
              </a:outerShdw>
            </a:effectLst>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wrap="square" lIns="35719" tIns="35719" rIns="35719" bIns="35719" numCol="1" anchor="t">
              <a:noAutofit/>
            </a:bodyPr>
            <a:lstStyle>
              <a:lvl1pPr algn="l">
                <a:defRPr b="0">
                  <a:solidFill>
                    <a:srgbClr val="FFFFFF"/>
                  </a:solidFill>
                  <a:latin typeface="Helvetica Light"/>
                  <a:ea typeface="Helvetica Light"/>
                  <a:cs typeface="Helvetica Light"/>
                  <a:sym typeface="Helvetica Light"/>
                </a:defRPr>
              </a:lvl1pPr>
            </a:lstStyle>
            <a:p>
              <a:pPr algn="ctr"/>
              <a:r>
                <a:rPr lang="en-US" sz="1600" dirty="0"/>
                <a:t>Remote Computer (Internet in between)</a:t>
              </a:r>
              <a:endParaRPr sz="1600" dirty="0"/>
            </a:p>
          </p:txBody>
        </p:sp>
        <p:sp>
          <p:nvSpPr>
            <p:cNvPr id="86" name="Line">
              <a:extLst>
                <a:ext uri="{FF2B5EF4-FFF2-40B4-BE49-F238E27FC236}">
                  <a16:creationId xmlns:a16="http://schemas.microsoft.com/office/drawing/2014/main" id="{0AC42634-E149-064A-83E6-ED7D43BA6518}"/>
                </a:ext>
              </a:extLst>
            </p:cNvPr>
            <p:cNvSpPr/>
            <p:nvPr/>
          </p:nvSpPr>
          <p:spPr>
            <a:xfrm flipV="1">
              <a:off x="6352115" y="4154555"/>
              <a:ext cx="4389"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7" name="Line">
              <a:extLst>
                <a:ext uri="{FF2B5EF4-FFF2-40B4-BE49-F238E27FC236}">
                  <a16:creationId xmlns:a16="http://schemas.microsoft.com/office/drawing/2014/main" id="{BF898E9F-2960-EC4D-94DC-36C091B62C39}"/>
                </a:ext>
              </a:extLst>
            </p:cNvPr>
            <p:cNvSpPr/>
            <p:nvPr/>
          </p:nvSpPr>
          <p:spPr>
            <a:xfrm>
              <a:off x="6544272" y="4154555"/>
              <a:ext cx="0" cy="1113840"/>
            </a:xfrm>
            <a:prstGeom prst="line">
              <a:avLst/>
            </a:prstGeom>
            <a:noFill/>
            <a:ln w="25400" cap="flat">
              <a:solidFill>
                <a:srgbClr val="000000"/>
              </a:solidFill>
              <a:prstDash val="solid"/>
              <a:miter lim="400000"/>
              <a:headEnd type="triangle" w="med" len="med"/>
            </a:ln>
            <a:effectLst/>
          </p:spPr>
          <p:txBody>
            <a:bodyPr wrap="square" lIns="35719" tIns="35719" rIns="35719" bIns="35719" numCol="1" anchor="ctr">
              <a:noAutofit/>
            </a:bodyPr>
            <a:lstStyle/>
            <a:p>
              <a:pPr>
                <a:defRPr b="0">
                  <a:latin typeface="Helvetica Light"/>
                  <a:ea typeface="Helvetica Light"/>
                  <a:cs typeface="Helvetica Light"/>
                  <a:sym typeface="Helvetica Light"/>
                </a:defRPr>
              </a:pPr>
              <a:endParaRPr sz="800"/>
            </a:p>
          </p:txBody>
        </p:sp>
        <p:sp>
          <p:nvSpPr>
            <p:cNvPr id="89" name="TextBox 88">
              <a:extLst>
                <a:ext uri="{FF2B5EF4-FFF2-40B4-BE49-F238E27FC236}">
                  <a16:creationId xmlns:a16="http://schemas.microsoft.com/office/drawing/2014/main" id="{7B5E046B-2A36-564E-BE8A-235D40FF9BD3}"/>
                </a:ext>
              </a:extLst>
            </p:cNvPr>
            <p:cNvSpPr txBox="1"/>
            <p:nvPr/>
          </p:nvSpPr>
          <p:spPr>
            <a:xfrm>
              <a:off x="6697659" y="4335500"/>
              <a:ext cx="3753741" cy="1015663"/>
            </a:xfrm>
            <a:prstGeom prst="rect">
              <a:avLst/>
            </a:prstGeom>
            <a:noFill/>
            <a:ln w="12700" cap="flat">
              <a:no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2000" dirty="0">
                  <a:solidFill>
                    <a:schemeClr val="bg2">
                      <a:lumMod val="10000"/>
                    </a:schemeClr>
                  </a:solidFill>
                </a:rPr>
                <a:t>~100,000,000ns</a:t>
              </a:r>
            </a:p>
            <a:p>
              <a:pPr algn="l"/>
              <a:r>
                <a:rPr lang="en-US" sz="2000" dirty="0">
                  <a:solidFill>
                    <a:schemeClr val="bg2">
                      <a:lumMod val="10000"/>
                    </a:schemeClr>
                  </a:solidFill>
                </a:rPr>
                <a:t>Earth to moon: ~16,000,000 inches</a:t>
              </a:r>
            </a:p>
          </p:txBody>
        </p:sp>
      </p:grpSp>
      <p:sp>
        <p:nvSpPr>
          <p:cNvPr id="90" name="Typical Java Example">
            <a:extLst>
              <a:ext uri="{FF2B5EF4-FFF2-40B4-BE49-F238E27FC236}">
                <a16:creationId xmlns:a16="http://schemas.microsoft.com/office/drawing/2014/main" id="{8BE3D08A-63B0-9D43-82C7-497A8FE3CC61}"/>
              </a:ext>
            </a:extLst>
          </p:cNvPr>
          <p:cNvSpPr txBox="1">
            <a:spLocks/>
          </p:cNvSpPr>
          <p:nvPr/>
        </p:nvSpPr>
        <p:spPr>
          <a:xfrm>
            <a:off x="870031" y="1000578"/>
            <a:ext cx="10985500" cy="467390"/>
          </a:xfrm>
          <a:prstGeom prst="rect">
            <a:avLst/>
          </a:prstGeom>
          <a:extLst>
            <a:ext uri="{C572A759-6A51-4108-AA02-DFA0A04FC94B}">
              <ma14:wrappingTextBoxFlag xmlns="" xmlns:m="http://schemas.openxmlformats.org/officeDocument/2006/math" xmlns:a14="http://schemas.microsoft.com/office/drawing/2010/main" xmlns:ma14="http://schemas.microsoft.com/office/mac/drawingml/2011/main" val="1"/>
            </a:ext>
          </a:extLst>
        </p:spPr>
        <p:txBody>
          <a:bodyPr>
            <a:normAutofit/>
          </a:bodyPr>
          <a:lstStyle>
            <a:lvl1pPr marL="304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1pPr>
            <a:lvl2pPr marL="609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2pPr>
            <a:lvl3pPr marL="914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3pPr>
            <a:lvl4pPr marL="1219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4pPr>
            <a:lvl5pPr marL="15240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5pPr>
            <a:lvl6pPr marL="18288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6pPr>
            <a:lvl7pPr marL="21336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7pPr>
            <a:lvl8pPr marL="24384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8pPr>
            <a:lvl9pPr marL="2743200" marR="0" indent="-304800" algn="l" defTabSz="1219169" rtl="0" latinLnBrk="0">
              <a:lnSpc>
                <a:spcPct val="90000"/>
              </a:lnSpc>
              <a:spcBef>
                <a:spcPts val="2250"/>
              </a:spcBef>
              <a:spcAft>
                <a:spcPts val="0"/>
              </a:spcAft>
              <a:buClrTx/>
              <a:buSzPct val="123000"/>
              <a:buFontTx/>
              <a:buChar char="•"/>
              <a:tabLst/>
              <a:defRPr sz="2400" b="0" i="0" u="none" strike="noStrike" cap="none" spc="0" baseline="0">
                <a:solidFill>
                  <a:srgbClr val="000000"/>
                </a:solidFill>
                <a:uFillTx/>
                <a:latin typeface="+mn-lt"/>
                <a:ea typeface="+mn-ea"/>
                <a:cs typeface="+mn-cs"/>
                <a:sym typeface="Helvetica Neue"/>
              </a:defRPr>
            </a:lvl9pPr>
          </a:lstStyle>
          <a:p>
            <a:pPr marL="0" indent="0" hangingPunct="1">
              <a:buNone/>
            </a:pPr>
            <a:endParaRPr lang="en-US" dirty="0"/>
          </a:p>
        </p:txBody>
      </p:sp>
      <p:sp>
        <p:nvSpPr>
          <p:cNvPr id="7" name="Text Placeholder 2">
            <a:extLst>
              <a:ext uri="{FF2B5EF4-FFF2-40B4-BE49-F238E27FC236}">
                <a16:creationId xmlns:a16="http://schemas.microsoft.com/office/drawing/2014/main" id="{D04E28F1-8A9A-1F7F-3A64-3130A6130F08}"/>
              </a:ext>
            </a:extLst>
          </p:cNvPr>
          <p:cNvSpPr txBox="1">
            <a:spLocks/>
          </p:cNvSpPr>
          <p:nvPr/>
        </p:nvSpPr>
        <p:spPr>
          <a:xfrm>
            <a:off x="378738" y="4471620"/>
            <a:ext cx="5597525" cy="4127500"/>
          </a:xfrm>
          <a:prstGeom prst="rect">
            <a:avLst/>
          </a:prstGeom>
        </p:spPr>
        <p:txBody>
          <a:bodyPr vert="horz" lIns="91440" tIns="45720" rIns="91440" bIns="45720" rtlCol="0">
            <a:normAutofit/>
          </a:bodyPr>
          <a:lst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Verdana" panose="020B0604030504040204" pitchFamily="34" charset="0"/>
                <a:ea typeface="Verdana" panose="020B0604030504040204" pitchFamily="34" charset="0"/>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Verdana" panose="020B0604030504040204" pitchFamily="34" charset="0"/>
                <a:ea typeface="Verdana" panose="020B0604030504040204" pitchFamily="34" charset="0"/>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Verdana" panose="020B0604030504040204" pitchFamily="34" charset="0"/>
                <a:ea typeface="Verdana" panose="020B0604030504040204" pitchFamily="34" charset="0"/>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Verdana" panose="020B0604030504040204" pitchFamily="34" charset="0"/>
                <a:ea typeface="Verdana" panose="020B0604030504040204" pitchFamily="34" charset="0"/>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a:lstStyle>
          <a:p>
            <a:endParaRPr lang="en-US" sz="1800" dirty="0"/>
          </a:p>
        </p:txBody>
      </p:sp>
    </p:spTree>
    <p:extLst>
      <p:ext uri="{BB962C8B-B14F-4D97-AF65-F5344CB8AC3E}">
        <p14:creationId xmlns:p14="http://schemas.microsoft.com/office/powerpoint/2010/main" val="1169116394"/>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grpId="0" nodeType="clickEffect" nodePh="1">
                                  <p:stCondLst>
                                    <p:cond delay="0"/>
                                  </p:stCondLst>
                                  <p:endCondLst>
                                    <p:cond evt="begin" delay="0">
                                      <p:tn val="5"/>
                                    </p:cond>
                                  </p:endCondLst>
                                  <p:childTnLst>
                                    <p:set>
                                      <p:cBhvr>
                                        <p:cTn id="6" dur="1" fill="hold">
                                          <p:stCondLst>
                                            <p:cond delay="0"/>
                                          </p:stCondLst>
                                        </p:cTn>
                                        <p:tgtEl>
                                          <p:spTgt spid="7"/>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bldLst>
      <p:bldP spid="7" grpId="0"/>
    </p:bldLst>
  </p:timing>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0197F1B-AB6B-840B-6109-A5F224D49245}"/>
              </a:ext>
            </a:extLst>
          </p:cNvPr>
          <p:cNvSpPr>
            <a:spLocks noGrp="1"/>
          </p:cNvSpPr>
          <p:nvPr>
            <p:ph type="title"/>
          </p:nvPr>
        </p:nvSpPr>
        <p:spPr/>
        <p:txBody>
          <a:bodyPr/>
          <a:lstStyle/>
          <a:p>
            <a:r>
              <a:rPr lang="en-US" dirty="0"/>
              <a:t>Answer: JS/TS has some primitives for starting a non-blocking computation</a:t>
            </a:r>
          </a:p>
        </p:txBody>
      </p:sp>
      <p:sp>
        <p:nvSpPr>
          <p:cNvPr id="3" name="Content Placeholder 2">
            <a:extLst>
              <a:ext uri="{FF2B5EF4-FFF2-40B4-BE49-F238E27FC236}">
                <a16:creationId xmlns:a16="http://schemas.microsoft.com/office/drawing/2014/main" id="{2703E4AB-0914-33F5-4E7F-B4F98687C364}"/>
              </a:ext>
            </a:extLst>
          </p:cNvPr>
          <p:cNvSpPr>
            <a:spLocks noGrp="1"/>
          </p:cNvSpPr>
          <p:nvPr>
            <p:ph idx="1"/>
          </p:nvPr>
        </p:nvSpPr>
        <p:spPr>
          <a:xfrm>
            <a:off x="838200" y="1500160"/>
            <a:ext cx="7977810" cy="4403683"/>
          </a:xfrm>
        </p:spPr>
        <p:txBody>
          <a:bodyPr>
            <a:normAutofit fontScale="92500" lnSpcReduction="10000"/>
          </a:bodyPr>
          <a:lstStyle/>
          <a:p>
            <a:r>
              <a:rPr lang="en-US" dirty="0"/>
              <a:t>These are things like http requests, I/O operations, or timers.</a:t>
            </a:r>
          </a:p>
          <a:p>
            <a:r>
              <a:rPr lang="en-US" dirty="0"/>
              <a:t>Each of these returns a promise that you can </a:t>
            </a:r>
            <a:r>
              <a:rPr lang="en-US" b="1" dirty="0"/>
              <a:t>await</a:t>
            </a:r>
            <a:r>
              <a:rPr lang="en-US" dirty="0"/>
              <a:t>.  The promise runs while it is pending, and produces the response from the http request, or the contents of the file, etc.</a:t>
            </a:r>
          </a:p>
          <a:p>
            <a:r>
              <a:rPr lang="en-US" dirty="0"/>
              <a:t>You will hardly ever call one of these primitives yourself; usually they are wrapped in a convenient procedure, e.g., we write</a:t>
            </a:r>
          </a:p>
          <a:p>
            <a:pPr marL="0" indent="0">
              <a:buNone/>
            </a:pPr>
            <a:r>
              <a:rPr lang="en-US" b="0" dirty="0">
                <a:solidFill>
                  <a:srgbClr val="0070C1"/>
                </a:solidFill>
                <a:effectLst/>
                <a:latin typeface="Consolas" panose="020B0609020204030204" pitchFamily="49" charset="0"/>
              </a:rPr>
              <a:t>	</a:t>
            </a:r>
            <a:r>
              <a:rPr lang="en-US" b="0" dirty="0" err="1">
                <a:solidFill>
                  <a:srgbClr val="0070C1"/>
                </a:solidFill>
                <a:effectLst/>
                <a:latin typeface="Consolas" panose="020B0609020204030204" pitchFamily="49" charset="0"/>
              </a:rPr>
              <a:t>axios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get</a:t>
            </a:r>
            <a:r>
              <a:rPr lang="en-US" b="0" dirty="0">
                <a:solidFill>
                  <a:srgbClr val="000000"/>
                </a:solidFill>
                <a:effectLst/>
                <a:latin typeface="Consolas" panose="020B0609020204030204" pitchFamily="49" charset="0"/>
              </a:rPr>
              <a:t>(</a:t>
            </a:r>
            <a:r>
              <a:rPr lang="en-US" b="0" dirty="0">
                <a:solidFill>
                  <a:srgbClr val="A31515"/>
                </a:solidFill>
                <a:effectLst/>
                <a:latin typeface="Consolas" panose="020B0609020204030204" pitchFamily="49" charset="0"/>
              </a:rPr>
              <a:t>'https://rest-</a:t>
            </a:r>
            <a:r>
              <a:rPr lang="en-US" b="0" dirty="0" err="1">
                <a:solidFill>
                  <a:srgbClr val="A31515"/>
                </a:solidFill>
                <a:effectLst/>
                <a:latin typeface="Consolas" panose="020B0609020204030204" pitchFamily="49" charset="0"/>
              </a:rPr>
              <a:t>example.covey.town</a:t>
            </a:r>
            <a:r>
              <a:rPr lang="en-US" dirty="0">
                <a:solidFill>
                  <a:srgbClr val="A31515"/>
                </a:solidFill>
                <a:latin typeface="Consolas" panose="020B0609020204030204" pitchFamily="49" charset="0"/>
              </a:rPr>
              <a:t>’</a:t>
            </a:r>
            <a:r>
              <a:rPr lang="en-US" b="0" dirty="0">
                <a:solidFill>
                  <a:srgbClr val="000000"/>
                </a:solidFill>
                <a:effectLst/>
                <a:latin typeface="Consolas" panose="020B0609020204030204" pitchFamily="49" charset="0"/>
              </a:rPr>
              <a:t>)</a:t>
            </a:r>
          </a:p>
          <a:p>
            <a:pPr marL="0" indent="0">
              <a:buNone/>
            </a:pPr>
            <a:r>
              <a:rPr lang="en-US" dirty="0"/>
              <a:t>  to make an http request, or </a:t>
            </a:r>
          </a:p>
          <a:p>
            <a:pPr marL="0" indent="0">
              <a:buNone/>
            </a:pPr>
            <a:r>
              <a:rPr lang="en-US" b="0" dirty="0">
                <a:solidFill>
                  <a:srgbClr val="267F99"/>
                </a:solidFill>
                <a:effectLst/>
                <a:latin typeface="Consolas" panose="020B0609020204030204" pitchFamily="49" charset="0"/>
              </a:rPr>
              <a:t>	</a:t>
            </a:r>
            <a:r>
              <a:rPr lang="en-US" b="0" dirty="0" err="1">
                <a:solidFill>
                  <a:srgbClr val="267F99"/>
                </a:solidFill>
                <a:effectLst/>
                <a:latin typeface="Consolas" panose="020B0609020204030204" pitchFamily="49" charset="0"/>
              </a:rPr>
              <a:t>fs</a:t>
            </a:r>
            <a:r>
              <a:rPr lang="en-US" b="0" dirty="0" err="1">
                <a:solidFill>
                  <a:srgbClr val="000000"/>
                </a:solidFill>
                <a:effectLst/>
                <a:latin typeface="Consolas" panose="020B0609020204030204" pitchFamily="49" charset="0"/>
              </a:rPr>
              <a:t>.</a:t>
            </a:r>
            <a:r>
              <a:rPr lang="en-US" b="0" dirty="0" err="1">
                <a:solidFill>
                  <a:srgbClr val="795E26"/>
                </a:solidFill>
                <a:effectLst/>
                <a:latin typeface="Consolas" panose="020B0609020204030204" pitchFamily="49" charset="0"/>
              </a:rPr>
              <a:t>readFile</a:t>
            </a:r>
            <a:r>
              <a:rPr lang="en-US" b="0" dirty="0">
                <a:solidFill>
                  <a:srgbClr val="000000"/>
                </a:solidFill>
                <a:effectLst/>
                <a:latin typeface="Consolas" panose="020B0609020204030204" pitchFamily="49" charset="0"/>
              </a:rPr>
              <a:t>(</a:t>
            </a:r>
            <a:r>
              <a:rPr lang="en-US" b="0" dirty="0">
                <a:solidFill>
                  <a:srgbClr val="001080"/>
                </a:solidFill>
                <a:effectLst/>
                <a:latin typeface="Consolas" panose="020B0609020204030204" pitchFamily="49" charset="0"/>
              </a:rPr>
              <a:t>filename)</a:t>
            </a:r>
          </a:p>
          <a:p>
            <a:pPr marL="0" indent="0">
              <a:buNone/>
            </a:pPr>
            <a:r>
              <a:rPr lang="en-US" dirty="0"/>
              <a:t>  to read the contents of a file.</a:t>
            </a:r>
          </a:p>
        </p:txBody>
      </p:sp>
      <p:sp>
        <p:nvSpPr>
          <p:cNvPr id="4" name="Slide Number Placeholder 3">
            <a:extLst>
              <a:ext uri="{FF2B5EF4-FFF2-40B4-BE49-F238E27FC236}">
                <a16:creationId xmlns:a16="http://schemas.microsoft.com/office/drawing/2014/main" id="{60F72ED1-8460-2361-2157-861495642043}"/>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30</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5" name="Picture 4">
            <a:extLst>
              <a:ext uri="{FF2B5EF4-FFF2-40B4-BE49-F238E27FC236}">
                <a16:creationId xmlns:a16="http://schemas.microsoft.com/office/drawing/2014/main" id="{D6522DE9-0421-F750-27F0-655F93E36D8C}"/>
              </a:ext>
            </a:extLst>
          </p:cNvPr>
          <p:cNvPicPr>
            <a:picLocks noChangeAspect="1"/>
          </p:cNvPicPr>
          <p:nvPr/>
        </p:nvPicPr>
        <p:blipFill>
          <a:blip r:embed="rId3"/>
          <a:stretch>
            <a:fillRect/>
          </a:stretch>
        </p:blipFill>
        <p:spPr>
          <a:xfrm>
            <a:off x="8610600" y="3879850"/>
            <a:ext cx="2876117" cy="2476500"/>
          </a:xfrm>
          <a:prstGeom prst="rect">
            <a:avLst/>
          </a:prstGeom>
        </p:spPr>
      </p:pic>
    </p:spTree>
    <p:extLst>
      <p:ext uri="{BB962C8B-B14F-4D97-AF65-F5344CB8AC3E}">
        <p14:creationId xmlns:p14="http://schemas.microsoft.com/office/powerpoint/2010/main" val="226957645"/>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Let’s put it all together</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31</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9" name="Picture 8">
            <a:extLst>
              <a:ext uri="{FF2B5EF4-FFF2-40B4-BE49-F238E27FC236}">
                <a16:creationId xmlns:a16="http://schemas.microsoft.com/office/drawing/2014/main" id="{BD844B7F-B1F5-435D-79CC-8C6204FCD85F}"/>
              </a:ext>
            </a:extLst>
          </p:cNvPr>
          <p:cNvPicPr>
            <a:picLocks noChangeAspect="1"/>
          </p:cNvPicPr>
          <p:nvPr/>
        </p:nvPicPr>
        <p:blipFill>
          <a:blip r:embed="rId3"/>
          <a:stretch>
            <a:fillRect/>
          </a:stretch>
        </p:blipFill>
        <p:spPr>
          <a:xfrm>
            <a:off x="6561137" y="1594198"/>
            <a:ext cx="4378325" cy="4675228"/>
          </a:xfrm>
          <a:prstGeom prst="rect">
            <a:avLst/>
          </a:prstGeom>
        </p:spPr>
      </p:pic>
      <p:sp>
        <p:nvSpPr>
          <p:cNvPr id="10" name="Content Placeholder 1">
            <a:extLst>
              <a:ext uri="{FF2B5EF4-FFF2-40B4-BE49-F238E27FC236}">
                <a16:creationId xmlns:a16="http://schemas.microsoft.com/office/drawing/2014/main" id="{C8607FDF-AE92-26C4-F259-B37D84C4E431}"/>
              </a:ext>
            </a:extLst>
          </p:cNvPr>
          <p:cNvSpPr>
            <a:spLocks noGrp="1"/>
          </p:cNvSpPr>
          <p:nvPr>
            <p:ph idx="1"/>
          </p:nvPr>
        </p:nvSpPr>
        <p:spPr>
          <a:xfrm>
            <a:off x="838200" y="1500159"/>
            <a:ext cx="4932364" cy="4769267"/>
          </a:xfrm>
        </p:spPr>
        <p:txBody>
          <a:bodyPr>
            <a:normAutofit/>
          </a:bodyPr>
          <a:lstStyle/>
          <a:p>
            <a:r>
              <a:rPr lang="en-US" dirty="0"/>
              <a:t>JS/TS has single event loop</a:t>
            </a:r>
          </a:p>
          <a:p>
            <a:r>
              <a:rPr lang="en-US" dirty="0"/>
              <a:t>We outsource most of the non-blocking IO work (to </a:t>
            </a:r>
            <a:r>
              <a:rPr lang="en-US" dirty="0" err="1"/>
              <a:t>WebAPIs</a:t>
            </a:r>
            <a:r>
              <a:rPr lang="en-US" dirty="0"/>
              <a:t>) for asynchronous work</a:t>
            </a:r>
          </a:p>
          <a:p>
            <a:r>
              <a:rPr lang="en-US" dirty="0"/>
              <a:t>Upon completion, they are placed in queues (Microtask queue has priority over </a:t>
            </a:r>
            <a:r>
              <a:rPr lang="en-US" dirty="0" err="1"/>
              <a:t>Macrotask</a:t>
            </a:r>
            <a:r>
              <a:rPr lang="en-US" dirty="0"/>
              <a:t> queue)</a:t>
            </a:r>
          </a:p>
          <a:p>
            <a:r>
              <a:rPr lang="en-US" dirty="0"/>
              <a:t>Event loop picks them up from queue when call stack is empty!</a:t>
            </a:r>
          </a:p>
        </p:txBody>
      </p:sp>
    </p:spTree>
    <p:extLst>
      <p:ext uri="{BB962C8B-B14F-4D97-AF65-F5344CB8AC3E}">
        <p14:creationId xmlns:p14="http://schemas.microsoft.com/office/powerpoint/2010/main" val="1708358460"/>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9121F2F-6CF4-38E5-4111-58D01708C3D0}"/>
              </a:ext>
            </a:extLst>
          </p:cNvPr>
          <p:cNvSpPr>
            <a:spLocks noGrp="1"/>
          </p:cNvSpPr>
          <p:nvPr>
            <p:ph type="title"/>
          </p:nvPr>
        </p:nvSpPr>
        <p:spPr/>
        <p:txBody>
          <a:bodyPr/>
          <a:lstStyle/>
          <a:p>
            <a:r>
              <a:rPr lang="en-US" dirty="0"/>
              <a:t>Here is a quick demo for you</a:t>
            </a:r>
          </a:p>
        </p:txBody>
      </p:sp>
      <p:sp>
        <p:nvSpPr>
          <p:cNvPr id="4" name="Slide Number Placeholder 3">
            <a:extLst>
              <a:ext uri="{FF2B5EF4-FFF2-40B4-BE49-F238E27FC236}">
                <a16:creationId xmlns:a16="http://schemas.microsoft.com/office/drawing/2014/main" id="{04664315-99D5-1896-D0BB-CD09B9541421}"/>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32</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pic>
        <p:nvPicPr>
          <p:cNvPr id="13" name="Content Placeholder 12" descr="A screenshot of a computer screen&#10;&#10;Description automatically generated">
            <a:extLst>
              <a:ext uri="{FF2B5EF4-FFF2-40B4-BE49-F238E27FC236}">
                <a16:creationId xmlns:a16="http://schemas.microsoft.com/office/drawing/2014/main" id="{064B45F5-FDE2-3D76-23C2-1490F8027104}"/>
              </a:ext>
            </a:extLst>
          </p:cNvPr>
          <p:cNvPicPr>
            <a:picLocks noGrp="1" noChangeAspect="1"/>
          </p:cNvPicPr>
          <p:nvPr>
            <p:ph idx="1"/>
          </p:nvPr>
        </p:nvPicPr>
        <p:blipFill>
          <a:blip r:embed="rId3">
            <a:extLst>
              <a:ext uri="{28A0092B-C50C-407E-A947-70E740481C1C}">
                <a14:useLocalDpi xmlns:a14="http://schemas.microsoft.com/office/drawing/2010/main" val="0"/>
              </a:ext>
            </a:extLst>
          </a:blip>
          <a:stretch>
            <a:fillRect/>
          </a:stretch>
        </p:blipFill>
        <p:spPr>
          <a:xfrm>
            <a:off x="1289049" y="1831182"/>
            <a:ext cx="6723945" cy="3782218"/>
          </a:xfrm>
        </p:spPr>
      </p:pic>
      <p:pic>
        <p:nvPicPr>
          <p:cNvPr id="11" name="Picture 10">
            <a:extLst>
              <a:ext uri="{FF2B5EF4-FFF2-40B4-BE49-F238E27FC236}">
                <a16:creationId xmlns:a16="http://schemas.microsoft.com/office/drawing/2014/main" id="{EC847469-FF98-1125-9877-E5FA9D573059}"/>
              </a:ext>
            </a:extLst>
          </p:cNvPr>
          <p:cNvPicPr>
            <a:picLocks noChangeAspect="1"/>
          </p:cNvPicPr>
          <p:nvPr/>
        </p:nvPicPr>
        <p:blipFill>
          <a:blip r:embed="rId4"/>
          <a:stretch>
            <a:fillRect/>
          </a:stretch>
        </p:blipFill>
        <p:spPr>
          <a:xfrm>
            <a:off x="7778750" y="238918"/>
            <a:ext cx="3867150" cy="1104900"/>
          </a:xfrm>
          <a:prstGeom prst="rect">
            <a:avLst/>
          </a:prstGeom>
        </p:spPr>
      </p:pic>
      <p:sp>
        <p:nvSpPr>
          <p:cNvPr id="15" name="TextBox 14">
            <a:extLst>
              <a:ext uri="{FF2B5EF4-FFF2-40B4-BE49-F238E27FC236}">
                <a16:creationId xmlns:a16="http://schemas.microsoft.com/office/drawing/2014/main" id="{C1A2920A-EDC2-50CA-9A91-6CFBD6168F89}"/>
              </a:ext>
            </a:extLst>
          </p:cNvPr>
          <p:cNvSpPr txBox="1"/>
          <p:nvPr/>
        </p:nvSpPr>
        <p:spPr>
          <a:xfrm>
            <a:off x="1603021" y="6124964"/>
            <a:ext cx="6096000" cy="461665"/>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dirty="0">
                <a:solidFill>
                  <a:schemeClr val="tx1"/>
                </a:solidFill>
              </a:rPr>
              <a:t>Courtesy of </a:t>
            </a:r>
            <a:r>
              <a:rPr lang="en-US" dirty="0">
                <a:solidFill>
                  <a:schemeClr val="tx1"/>
                </a:solidFill>
                <a:hlinkClick r:id="rId5"/>
              </a:rPr>
              <a:t>https://dev.to/lydiahallie/javascript-visualized-event-loop-3dif</a:t>
            </a:r>
            <a:endParaRPr lang="en-US" dirty="0">
              <a:solidFill>
                <a:schemeClr val="tx1"/>
              </a:solidFill>
            </a:endParaRPr>
          </a:p>
          <a:p>
            <a:pPr algn="l"/>
            <a:endParaRPr lang="en-US" dirty="0">
              <a:solidFill>
                <a:schemeClr val="tx1"/>
              </a:solidFill>
            </a:endParaRPr>
          </a:p>
        </p:txBody>
      </p:sp>
    </p:spTree>
    <p:extLst>
      <p:ext uri="{BB962C8B-B14F-4D97-AF65-F5344CB8AC3E}">
        <p14:creationId xmlns:p14="http://schemas.microsoft.com/office/powerpoint/2010/main" val="1169713267"/>
      </p:ext>
    </p:extLst>
  </p:cSld>
  <p:clrMapOvr>
    <a:masterClrMapping/>
  </p:clrMapOvr>
  <p:timing>
    <p:tnLst>
      <p:par>
        <p:cTn id="1" dur="indefinite" restart="never" nodeType="tmRoot">
          <p:childTnLst>
            <p:seq concurrent="1" nextAc="seek">
              <p:cTn id="2" dur="indefinite" nodeType="mainSeq">
                <p:childTnLst>
                  <p:par>
                    <p:cTn id="3" fill="hold">
                      <p:stCondLst>
                        <p:cond delay="indefinite"/>
                      </p:stCondLst>
                      <p:childTnLst>
                        <p:par>
                          <p:cTn id="4" fill="hold">
                            <p:stCondLst>
                              <p:cond delay="0"/>
                            </p:stCondLst>
                            <p:childTnLst>
                              <p:par>
                                <p:cTn id="5" presetID="1" presetClass="entr" presetSubtype="0" fill="hold" nodeType="clickEffect">
                                  <p:stCondLst>
                                    <p:cond delay="0"/>
                                  </p:stCondLst>
                                  <p:childTnLst>
                                    <p:set>
                                      <p:cBhvr>
                                        <p:cTn id="6" dur="1" fill="hold">
                                          <p:stCondLst>
                                            <p:cond delay="0"/>
                                          </p:stCondLst>
                                        </p:cTn>
                                        <p:tgtEl>
                                          <p:spTgt spid="13"/>
                                        </p:tgtEl>
                                        <p:attrNameLst>
                                          <p:attrName>style.visibility</p:attrName>
                                        </p:attrNameLst>
                                      </p:cBhvr>
                                      <p:to>
                                        <p:strVal val="visible"/>
                                      </p:to>
                                    </p:set>
                                  </p:childTnLst>
                                </p:cTn>
                              </p:par>
                            </p:childTnLst>
                          </p:cTn>
                        </p:par>
                      </p:childTnLst>
                    </p:cTn>
                  </p:par>
                </p:childTnLst>
              </p:cTn>
              <p:prevCondLst>
                <p:cond evt="onPrev" delay="0">
                  <p:tgtEl>
                    <p:sldTgt/>
                  </p:tgtEl>
                </p:cond>
              </p:prevCondLst>
              <p:nextCondLst>
                <p:cond evt="onNext" delay="0">
                  <p:tgtEl>
                    <p:sldTgt/>
                  </p:tgtEl>
                </p:cond>
              </p:nextCondLst>
            </p:seq>
          </p:childTnLst>
        </p:cTn>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15" name="More Properties of Good Handlers"/>
          <p:cNvSpPr txBox="1">
            <a:spLocks noGrp="1"/>
          </p:cNvSpPr>
          <p:nvPr>
            <p:ph type="title"/>
          </p:nvPr>
        </p:nvSpPr>
        <p:spPr>
          <a:prstGeom prst="rect">
            <a:avLst/>
          </a:prstGeom>
        </p:spPr>
        <p:txBody>
          <a:bodyPr/>
          <a:lstStyle/>
          <a:p>
            <a:r>
              <a:rPr lang="en-US" dirty="0"/>
              <a:t>General Rules for Writing Asynchronous Code</a:t>
            </a:r>
            <a:endParaRPr dirty="0"/>
          </a:p>
        </p:txBody>
      </p:sp>
      <p:sp>
        <p:nvSpPr>
          <p:cNvPr id="517" name="Remember that event events are processed in the order they are received…"/>
          <p:cNvSpPr txBox="1">
            <a:spLocks noGrp="1"/>
          </p:cNvSpPr>
          <p:nvPr>
            <p:ph idx="1"/>
          </p:nvPr>
        </p:nvSpPr>
        <p:spPr>
          <a:xfrm>
            <a:off x="838200" y="1500160"/>
            <a:ext cx="10363200" cy="4351338"/>
          </a:xfrm>
          <a:prstGeom prst="rect">
            <a:avLst/>
          </a:prstGeom>
        </p:spPr>
        <p:txBody>
          <a:bodyPr>
            <a:normAutofit lnSpcReduction="10000"/>
          </a:bodyPr>
          <a:lstStyle/>
          <a:p>
            <a:r>
              <a:rPr lang="en-US" dirty="0"/>
              <a:t>You can’t return a value from a promise to an ordinary procedure.</a:t>
            </a:r>
          </a:p>
          <a:p>
            <a:pPr lvl="1"/>
            <a:r>
              <a:rPr lang="en-US" dirty="0"/>
              <a:t>You can only send the value to another promise that is awaiting it.</a:t>
            </a:r>
          </a:p>
          <a:p>
            <a:r>
              <a:rPr lang="en-US" dirty="0"/>
              <a:t>Call async procedures only from other async functions or from the top level.</a:t>
            </a:r>
          </a:p>
          <a:p>
            <a:r>
              <a:rPr lang="en-US" dirty="0"/>
              <a:t>Break up any long-running computation into </a:t>
            </a:r>
            <a:r>
              <a:rPr lang="en-US" b="1" dirty="0"/>
              <a:t>async/await</a:t>
            </a:r>
            <a:r>
              <a:rPr lang="en-US" dirty="0"/>
              <a:t> segments so other processes will have a chance to run.</a:t>
            </a:r>
          </a:p>
          <a:p>
            <a:r>
              <a:rPr lang="en-US" dirty="0"/>
              <a:t>Leverage concurrency when possible</a:t>
            </a:r>
          </a:p>
          <a:p>
            <a:pPr lvl="1"/>
            <a:r>
              <a:rPr lang="en-US" dirty="0"/>
              <a:t>Use </a:t>
            </a:r>
            <a:r>
              <a:rPr lang="en-US" b="1" dirty="0" err="1"/>
              <a:t>promise.all</a:t>
            </a:r>
            <a:r>
              <a:rPr lang="en-US" b="1" dirty="0"/>
              <a:t> </a:t>
            </a:r>
            <a:r>
              <a:rPr lang="en-US" dirty="0"/>
              <a:t>if you need to wait for multiple promises to return (or </a:t>
            </a:r>
            <a:r>
              <a:rPr lang="en-US" b="1" dirty="0" err="1"/>
              <a:t>Promise.allSettled</a:t>
            </a:r>
            <a:r>
              <a:rPr lang="en-US" dirty="0"/>
              <a:t>, if needed).</a:t>
            </a:r>
            <a:endParaRPr dirty="0"/>
          </a:p>
          <a:p>
            <a:r>
              <a:rPr lang="en-US" dirty="0"/>
              <a:t>Check for errors with </a:t>
            </a:r>
            <a:r>
              <a:rPr lang="en-US" b="1" dirty="0"/>
              <a:t>try/catch</a:t>
            </a:r>
          </a:p>
          <a:p>
            <a:endParaRPr lang="en-US" dirty="0"/>
          </a:p>
        </p:txBody>
      </p:sp>
    </p:spTree>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 name="Title 9">
            <a:extLst>
              <a:ext uri="{FF2B5EF4-FFF2-40B4-BE49-F238E27FC236}">
                <a16:creationId xmlns:a16="http://schemas.microsoft.com/office/drawing/2014/main" id="{D8C9CF27-CC4B-01C9-C7B0-88C6D5010B66}"/>
              </a:ext>
            </a:extLst>
          </p:cNvPr>
          <p:cNvSpPr>
            <a:spLocks noGrp="1"/>
          </p:cNvSpPr>
          <p:nvPr>
            <p:ph type="title"/>
          </p:nvPr>
        </p:nvSpPr>
        <p:spPr/>
        <p:txBody>
          <a:bodyPr/>
          <a:lstStyle/>
          <a:p>
            <a:r>
              <a:rPr lang="en-US" dirty="0"/>
              <a:t>Odds and Ends You Should Know</a:t>
            </a:r>
          </a:p>
        </p:txBody>
      </p:sp>
      <p:sp>
        <p:nvSpPr>
          <p:cNvPr id="3" name="Slide Number Placeholder 2">
            <a:extLst>
              <a:ext uri="{FF2B5EF4-FFF2-40B4-BE49-F238E27FC236}">
                <a16:creationId xmlns:a16="http://schemas.microsoft.com/office/drawing/2014/main" id="{994AF94F-B74C-2AD8-6446-7B806018EA8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1899805603"/>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8" name="Making lots of requests"/>
          <p:cNvSpPr txBox="1">
            <a:spLocks noGrp="1"/>
          </p:cNvSpPr>
          <p:nvPr>
            <p:ph type="title"/>
          </p:nvPr>
        </p:nvSpPr>
        <p:spPr>
          <a:prstGeom prst="rect">
            <a:avLst/>
          </a:prstGeom>
        </p:spPr>
        <p:txBody>
          <a:bodyPr/>
          <a:lstStyle/>
          <a:p>
            <a:r>
              <a:rPr lang="en-US" dirty="0"/>
              <a:t>Promises Enforce Ordering Through “Then”</a:t>
            </a:r>
            <a:endParaRPr dirty="0"/>
          </a:p>
        </p:txBody>
      </p:sp>
      <p:sp>
        <p:nvSpPr>
          <p:cNvPr id="4" name="Content Placeholder 3">
            <a:extLst>
              <a:ext uri="{FF2B5EF4-FFF2-40B4-BE49-F238E27FC236}">
                <a16:creationId xmlns:a16="http://schemas.microsoft.com/office/drawing/2014/main" id="{508E961F-D555-45D3-2A10-EE51F1D7A125}"/>
              </a:ext>
            </a:extLst>
          </p:cNvPr>
          <p:cNvSpPr>
            <a:spLocks noGrp="1"/>
          </p:cNvSpPr>
          <p:nvPr>
            <p:ph idx="1"/>
          </p:nvPr>
        </p:nvSpPr>
        <p:spPr/>
        <p:txBody>
          <a:bodyPr>
            <a:normAutofit/>
          </a:bodyPr>
          <a:lstStyle/>
          <a:p>
            <a:r>
              <a:rPr lang="en-US" sz="1600" b="1" dirty="0" err="1"/>
              <a:t>axios.get</a:t>
            </a:r>
            <a:r>
              <a:rPr lang="en-US" sz="1600" b="1" dirty="0"/>
              <a:t> </a:t>
            </a:r>
            <a:r>
              <a:rPr lang="en-US" sz="1600" dirty="0"/>
              <a:t>returns a promise.  </a:t>
            </a:r>
          </a:p>
          <a:p>
            <a:r>
              <a:rPr lang="en-US" sz="1600" b="1" dirty="0" err="1"/>
              <a:t>p.then</a:t>
            </a:r>
            <a:r>
              <a:rPr lang="en-US" sz="1600" b="1" dirty="0"/>
              <a:t> </a:t>
            </a:r>
            <a:r>
              <a:rPr lang="en-US" sz="1600" dirty="0"/>
              <a:t>mutates that promise so that the then block is not run until after the original promise returns.</a:t>
            </a:r>
          </a:p>
          <a:p>
            <a:r>
              <a:rPr lang="en-US" sz="1600" dirty="0"/>
              <a:t>The resulting promise isn’t completed until the then block finishes.</a:t>
            </a:r>
          </a:p>
          <a:p>
            <a:r>
              <a:rPr lang="en-US" sz="1600" dirty="0"/>
              <a:t>You can chain .</a:t>
            </a:r>
            <a:r>
              <a:rPr lang="en-US" sz="1600" b="1" dirty="0" err="1"/>
              <a:t>then</a:t>
            </a:r>
            <a:r>
              <a:rPr lang="en-US" sz="1600" dirty="0" err="1"/>
              <a:t>’s</a:t>
            </a:r>
            <a:r>
              <a:rPr lang="en-US" sz="1600" dirty="0"/>
              <a:t>, to get things that look like </a:t>
            </a:r>
            <a:r>
              <a:rPr lang="en-US" sz="1600" dirty="0" err="1"/>
              <a:t>p.then</a:t>
            </a:r>
            <a:r>
              <a:rPr lang="en-US" sz="1600" dirty="0"/>
              <a:t>().then().then()</a:t>
            </a:r>
          </a:p>
          <a:p>
            <a:r>
              <a:rPr lang="en-US" sz="1600" dirty="0"/>
              <a:t>Each </a:t>
            </a:r>
            <a:r>
              <a:rPr lang="en-US" sz="1600" b="1" dirty="0"/>
              <a:t>then</a:t>
            </a:r>
            <a:r>
              <a:rPr lang="en-US" sz="1600" dirty="0"/>
              <a:t> is a pause point.</a:t>
            </a:r>
          </a:p>
        </p:txBody>
      </p:sp>
      <p:sp>
        <p:nvSpPr>
          <p:cNvPr id="270" name="console.log('Making a requests');…"/>
          <p:cNvSpPr txBox="1"/>
          <p:nvPr/>
        </p:nvSpPr>
        <p:spPr>
          <a:xfrm>
            <a:off x="933370" y="1631794"/>
            <a:ext cx="6024716" cy="3744615"/>
          </a:xfrm>
          <a:prstGeom prst="rect">
            <a:avLst/>
          </a:prstGeom>
          <a:ln w="12700">
            <a:miter lim="400000"/>
          </a:ln>
          <a:extLst>
            <a:ext uri="{C572A759-6A51-4108-AA02-DFA0A04FC94B}">
              <ma14:wrappingTextBoxFlag xmlns:ma14="http://schemas.microsoft.com/office/mac/drawingml/2011/main" xmlns:a14="http://schemas.microsoft.com/office/drawing/2010/main" xmlns:m="http://schemas.openxmlformats.org/officeDocument/2006/math" xmlns="" val="1"/>
            </a:ext>
          </a:extLst>
        </p:spPr>
        <p:txBody>
          <a:bodyPr wrap="square" lIns="25400" tIns="25400" rIns="25400" bIns="25400" anchor="ctr">
            <a:spAutoFit/>
          </a:bodyPr>
          <a:lstStyle/>
          <a:p>
            <a:pPr algn="l" defTabSz="228600">
              <a:defRPr sz="2600" b="1">
                <a:solidFill>
                  <a:srgbClr val="018001"/>
                </a:solidFill>
                <a:latin typeface="Courier"/>
                <a:ea typeface="Courier"/>
                <a:cs typeface="Courier"/>
                <a:sym typeface="Courier"/>
              </a:defRPr>
            </a:pPr>
            <a:r>
              <a:rPr lang="en-US" sz="1600" i="1" dirty="0">
                <a:solidFill>
                  <a:srgbClr val="66187A"/>
                </a:solidFill>
              </a:rPr>
              <a:t>1.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'Making requests'</a:t>
            </a:r>
            <a:r>
              <a:rPr sz="1600" dirty="0">
                <a:solidFill>
                  <a:srgbClr val="000000"/>
                </a:solidFill>
              </a:rPr>
              <a:t>);</a:t>
            </a:r>
          </a:p>
          <a:p>
            <a:pPr algn="l" defTabSz="228600">
              <a:defRPr sz="2600" b="1">
                <a:solidFill>
                  <a:srgbClr val="018001"/>
                </a:solidFill>
                <a:latin typeface="Courier"/>
                <a:ea typeface="Courier"/>
                <a:cs typeface="Courier"/>
                <a:sym typeface="Courier"/>
              </a:defRPr>
            </a:pPr>
            <a:r>
              <a:rPr lang="en-US" sz="1600" i="1" dirty="0">
                <a:solidFill>
                  <a:srgbClr val="66187A"/>
                </a:solidFill>
              </a:rPr>
              <a:t>2.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'https://rest-</a:t>
            </a:r>
            <a:r>
              <a:rPr sz="1600" dirty="0" err="1"/>
              <a:t>example.covey.town</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lang="en-US" sz="1600" dirty="0"/>
              <a:t>	</a:t>
            </a:r>
            <a:r>
              <a:rPr sz="1600" dirty="0"/>
              <a:t>  .</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server'</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b="1" i="1" dirty="0" err="1">
                <a:solidFill>
                  <a:srgbClr val="66187A"/>
                </a:solidFill>
              </a:rPr>
              <a:t>console</a:t>
            </a:r>
            <a:r>
              <a:rPr sz="1600" dirty="0" err="1"/>
              <a:t>.</a:t>
            </a:r>
            <a:r>
              <a:rPr sz="1600" dirty="0" err="1">
                <a:solidFill>
                  <a:srgbClr val="7A7A43"/>
                </a:solidFill>
              </a:rPr>
              <a:t>log</a:t>
            </a:r>
            <a:r>
              <a:rPr sz="1600" dirty="0"/>
              <a:t>(</a:t>
            </a:r>
            <a:r>
              <a:rPr sz="1600" dirty="0" err="1"/>
              <a:t>response.</a:t>
            </a:r>
            <a:r>
              <a:rPr sz="1600" b="1" dirty="0" err="1">
                <a:solidFill>
                  <a:srgbClr val="66187A"/>
                </a:solidFill>
              </a:rPr>
              <a:t>data</a:t>
            </a:r>
            <a:r>
              <a:rPr sz="1600" dirty="0"/>
              <a:t>);</a:t>
            </a:r>
          </a:p>
          <a:p>
            <a:pPr algn="l" defTabSz="228600">
              <a:defRPr sz="2600">
                <a:solidFill>
                  <a:srgbClr val="000000"/>
                </a:solidFill>
                <a:latin typeface="Courier"/>
                <a:ea typeface="Courier"/>
                <a:cs typeface="Courier"/>
                <a:sym typeface="Courier"/>
              </a:defRPr>
            </a:pP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3.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www.google.com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Google'</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4. </a:t>
            </a:r>
            <a:r>
              <a:rPr sz="1600" i="1" dirty="0" err="1">
                <a:solidFill>
                  <a:srgbClr val="66187A"/>
                </a:solidFill>
              </a:rPr>
              <a:t>axios</a:t>
            </a:r>
            <a:r>
              <a:rPr sz="1600" dirty="0" err="1">
                <a:solidFill>
                  <a:srgbClr val="000000"/>
                </a:solidFill>
              </a:rPr>
              <a:t>.</a:t>
            </a:r>
            <a:r>
              <a:rPr sz="1600" dirty="0" err="1">
                <a:solidFill>
                  <a:srgbClr val="7A7A43"/>
                </a:solidFill>
              </a:rPr>
              <a:t>get</a:t>
            </a:r>
            <a:r>
              <a:rPr sz="1600" dirty="0">
                <a:solidFill>
                  <a:srgbClr val="000000"/>
                </a:solidFill>
              </a:rPr>
              <a:t>(</a:t>
            </a:r>
            <a:r>
              <a:rPr sz="1600" dirty="0"/>
              <a:t>'https://</a:t>
            </a:r>
            <a:r>
              <a:rPr sz="1600" dirty="0" err="1"/>
              <a:t>www.facebook.com</a:t>
            </a:r>
            <a:r>
              <a:rPr sz="1600" dirty="0"/>
              <a:t>/'</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r>
              <a:rPr sz="1600" dirty="0">
                <a:solidFill>
                  <a:srgbClr val="7A7A43"/>
                </a:solidFill>
                <a:highlight>
                  <a:srgbClr val="FFFF00"/>
                </a:highlight>
              </a:rPr>
              <a:t>then</a:t>
            </a:r>
            <a:r>
              <a:rPr sz="1600" dirty="0"/>
              <a:t>((response) =&gt;{</a:t>
            </a:r>
          </a:p>
          <a:p>
            <a:pPr algn="l" defTabSz="228600">
              <a:defRPr sz="2600" b="1">
                <a:solidFill>
                  <a:srgbClr val="018001"/>
                </a:solidFill>
                <a:latin typeface="Courier"/>
                <a:ea typeface="Courier"/>
                <a:cs typeface="Courier"/>
                <a:sym typeface="Courier"/>
              </a:defRPr>
            </a:pPr>
            <a:r>
              <a:rPr sz="1600" dirty="0">
                <a:solidFill>
                  <a:srgbClr val="000000"/>
                </a:solidFill>
              </a:rPr>
              <a:t>    </a:t>
            </a:r>
            <a:r>
              <a:rPr lang="en-US" sz="1600" dirty="0">
                <a:solidFill>
                  <a:srgbClr val="000000"/>
                </a:solidFill>
              </a:rPr>
              <a:t>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'Heard back from Facebook'</a:t>
            </a:r>
            <a:r>
              <a:rPr sz="1600" dirty="0">
                <a:solidFill>
                  <a:srgbClr val="000000"/>
                </a:solidFill>
              </a:rPr>
              <a:t>);</a:t>
            </a:r>
          </a:p>
          <a:p>
            <a:pPr algn="l" defTabSz="228600">
              <a:defRPr sz="2600">
                <a:solidFill>
                  <a:srgbClr val="000000"/>
                </a:solidFill>
                <a:latin typeface="Courier"/>
                <a:ea typeface="Courier"/>
                <a:cs typeface="Courier"/>
                <a:sym typeface="Courier"/>
              </a:defRPr>
            </a:pPr>
            <a:r>
              <a:rPr sz="1600" dirty="0"/>
              <a:t>  </a:t>
            </a:r>
            <a:r>
              <a:rPr lang="en-US" sz="1600" dirty="0"/>
              <a:t>		</a:t>
            </a:r>
            <a:r>
              <a:rPr sz="1600" dirty="0"/>
              <a:t>});</a:t>
            </a:r>
          </a:p>
          <a:p>
            <a:pPr algn="l" defTabSz="228600">
              <a:defRPr sz="2600" b="1">
                <a:solidFill>
                  <a:srgbClr val="018001"/>
                </a:solidFill>
                <a:latin typeface="Courier"/>
                <a:ea typeface="Courier"/>
                <a:cs typeface="Courier"/>
                <a:sym typeface="Courier"/>
              </a:defRPr>
            </a:pPr>
            <a:r>
              <a:rPr lang="en-US" sz="1600" i="1" dirty="0">
                <a:solidFill>
                  <a:srgbClr val="66187A"/>
                </a:solidFill>
              </a:rPr>
              <a:t>5. </a:t>
            </a:r>
            <a:r>
              <a:rPr sz="1600" i="1" dirty="0" err="1">
                <a:solidFill>
                  <a:srgbClr val="66187A"/>
                </a:solidFill>
              </a:rPr>
              <a:t>console</a:t>
            </a:r>
            <a:r>
              <a:rPr sz="1600" dirty="0" err="1">
                <a:solidFill>
                  <a:srgbClr val="000000"/>
                </a:solidFill>
              </a:rPr>
              <a:t>.</a:t>
            </a:r>
            <a:r>
              <a:rPr sz="1600" dirty="0" err="1">
                <a:solidFill>
                  <a:srgbClr val="7A7A43"/>
                </a:solidFill>
              </a:rPr>
              <a:t>log</a:t>
            </a:r>
            <a:r>
              <a:rPr sz="1600" dirty="0">
                <a:solidFill>
                  <a:srgbClr val="000000"/>
                </a:solidFill>
              </a:rPr>
              <a:t>(</a:t>
            </a:r>
            <a:r>
              <a:rPr sz="1600" dirty="0"/>
              <a:t>'Requests sent!'</a:t>
            </a:r>
            <a:r>
              <a:rPr sz="1600" dirty="0">
                <a:solidFill>
                  <a:srgbClr val="000000"/>
                </a:solidFill>
              </a:rPr>
              <a:t>);</a:t>
            </a:r>
          </a:p>
        </p:txBody>
      </p:sp>
    </p:spTree>
    <p:extLst>
      <p:ext uri="{BB962C8B-B14F-4D97-AF65-F5344CB8AC3E}">
        <p14:creationId xmlns:p14="http://schemas.microsoft.com/office/powerpoint/2010/main" val="1315621785"/>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6F8AB4-79C0-5541-B7FE-F86B81498ADA}"/>
              </a:ext>
            </a:extLst>
          </p:cNvPr>
          <p:cNvSpPr>
            <a:spLocks noGrp="1"/>
          </p:cNvSpPr>
          <p:nvPr>
            <p:ph type="title"/>
          </p:nvPr>
        </p:nvSpPr>
        <p:spPr/>
        <p:txBody>
          <a:bodyPr>
            <a:normAutofit/>
          </a:bodyPr>
          <a:lstStyle/>
          <a:p>
            <a:r>
              <a:rPr lang="en-US" dirty="0"/>
              <a:t>Async/await code is compiled into promise/then code</a:t>
            </a:r>
          </a:p>
        </p:txBody>
      </p:sp>
      <p:sp>
        <p:nvSpPr>
          <p:cNvPr id="7" name="TextBox 6">
            <a:extLst>
              <a:ext uri="{FF2B5EF4-FFF2-40B4-BE49-F238E27FC236}">
                <a16:creationId xmlns:a16="http://schemas.microsoft.com/office/drawing/2014/main" id="{664A71CD-173B-9249-90F8-EC44FC65A895}"/>
              </a:ext>
            </a:extLst>
          </p:cNvPr>
          <p:cNvSpPr txBox="1"/>
          <p:nvPr/>
        </p:nvSpPr>
        <p:spPr>
          <a:xfrm>
            <a:off x="279913" y="2130525"/>
            <a:ext cx="5629274" cy="3970318"/>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dirty="0">
                <a:solidFill>
                  <a:srgbClr val="000080"/>
                </a:solidFill>
                <a:latin typeface="Courier" pitchFamily="2" charset="0"/>
              </a:rPr>
              <a:t>async function </a:t>
            </a:r>
            <a:r>
              <a:rPr lang="en-US" sz="1800" dirty="0" err="1">
                <a:latin typeface="Courier" pitchFamily="2" charset="0"/>
              </a:rPr>
              <a:t>makeThreeSerialRequests</a:t>
            </a:r>
            <a:r>
              <a:rPr lang="en-US" sz="1800" dirty="0">
                <a:latin typeface="Courier" pitchFamily="2" charset="0"/>
              </a:rPr>
              <a:t>(){</a:t>
            </a:r>
            <a:br>
              <a:rPr lang="en-US" sz="1800" dirty="0">
                <a:latin typeface="Courier" pitchFamily="2" charset="0"/>
              </a:rPr>
            </a:br>
            <a:r>
              <a:rPr lang="en-US" sz="1800" dirty="0">
                <a:latin typeface="Courier" pitchFamily="2" charset="0"/>
              </a:rPr>
              <a:t>1.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a:latin typeface="Courier" pitchFamily="2" charset="0"/>
              </a:rPr>
              <a:t>2.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3.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4.  </a:t>
            </a:r>
            <a:r>
              <a:rPr lang="en-US" sz="1800" b="1" dirty="0">
                <a:solidFill>
                  <a:srgbClr val="000080"/>
                </a:solidFill>
                <a:highlight>
                  <a:srgbClr val="FFFF00"/>
                </a:highlight>
                <a:latin typeface="Courier" pitchFamily="2" charset="0"/>
              </a:rPr>
              <a:t>await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5.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6.  </a:t>
            </a:r>
            <a:r>
              <a:rPr lang="en-US" sz="1800" b="1" dirty="0">
                <a:solidFill>
                  <a:srgbClr val="000080"/>
                </a:solidFill>
                <a:highlight>
                  <a:srgbClr val="FFFF00"/>
                </a:highlight>
                <a:latin typeface="Courier" pitchFamily="2" charset="0"/>
              </a:rPr>
              <a:t>await</a:t>
            </a:r>
            <a:r>
              <a:rPr lang="en-US" sz="1800" b="1" dirty="0">
                <a:solidFill>
                  <a:srgbClr val="000080"/>
                </a:solidFill>
                <a:latin typeface="Courier" pitchFamily="2" charset="0"/>
              </a:rPr>
              <a:t>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7.  </a:t>
            </a:r>
            <a:r>
              <a:rPr lang="en-US" sz="1800" b="1" i="1" dirty="0" err="1">
                <a:solidFill>
                  <a:srgbClr val="660E7A"/>
                </a:solidFill>
                <a:latin typeface="Courier" pitchFamily="2" charset="0"/>
              </a:rPr>
              <a:t>console</a:t>
            </a:r>
            <a:r>
              <a:rPr lang="en-US" sz="1800" dirty="0" err="1">
                <a:latin typeface="Courier" pitchFamily="2" charset="0"/>
              </a:rPr>
              <a:t>.</a:t>
            </a:r>
            <a:r>
              <a:rPr lang="en-US" sz="1800" dirty="0" err="1">
                <a:solidFill>
                  <a:srgbClr val="7A7A43"/>
                </a:solidFill>
                <a:latin typeface="Courier" pitchFamily="2" charset="0"/>
              </a:rPr>
              <a:t>log</a:t>
            </a:r>
            <a:r>
              <a:rPr lang="en-US" sz="1800" dirty="0">
                <a:latin typeface="Courier" pitchFamily="2" charset="0"/>
              </a:rPr>
              <a:t>(</a:t>
            </a:r>
            <a:r>
              <a:rPr lang="en-US" sz="1800" b="1" dirty="0">
                <a:solidFill>
                  <a:srgbClr val="008000"/>
                </a:solidFill>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br>
              <a:rPr lang="en-US" sz="1800" dirty="0">
                <a:latin typeface="Courier" pitchFamily="2" charset="0"/>
              </a:rPr>
            </a:br>
            <a:r>
              <a:rPr lang="en-US" sz="1800" dirty="0" err="1">
                <a:latin typeface="Courier" pitchFamily="2" charset="0"/>
              </a:rPr>
              <a:t>makeThreeSerialRequests</a:t>
            </a:r>
            <a:r>
              <a:rPr lang="en-US" sz="1800" dirty="0">
                <a:latin typeface="Courier" pitchFamily="2" charset="0"/>
              </a:rPr>
              <a:t>();</a:t>
            </a:r>
          </a:p>
        </p:txBody>
      </p:sp>
      <p:sp>
        <p:nvSpPr>
          <p:cNvPr id="9" name="TextBox 8">
            <a:extLst>
              <a:ext uri="{FF2B5EF4-FFF2-40B4-BE49-F238E27FC236}">
                <a16:creationId xmlns:a16="http://schemas.microsoft.com/office/drawing/2014/main" id="{59205B7A-877D-3946-81A8-3BB73A15E5FF}"/>
              </a:ext>
            </a:extLst>
          </p:cNvPr>
          <p:cNvSpPr txBox="1"/>
          <p:nvPr/>
        </p:nvSpPr>
        <p:spPr>
          <a:xfrm>
            <a:off x="6562726" y="2151727"/>
            <a:ext cx="5629274" cy="2862322"/>
          </a:xfrm>
          <a:prstGeom prst="rect">
            <a:avLst/>
          </a:prstGeom>
          <a:noFill/>
          <a:ln w="12700" cap="flat">
            <a:solidFill>
              <a:schemeClr val="tx2">
                <a:lumMod val="50000"/>
              </a:schemeClr>
            </a:solidFill>
            <a:miter lim="400000"/>
          </a:ln>
          <a:effectLst/>
          <a:sp3d/>
        </p:spPr>
        <p:style>
          <a:lnRef idx="0">
            <a:scrgbClr r="0" g="0" b="0"/>
          </a:lnRef>
          <a:fillRef idx="0">
            <a:scrgbClr r="0" g="0" b="0"/>
          </a:fillRef>
          <a:effectRef idx="0">
            <a:scrgbClr r="0" g="0" b="0"/>
          </a:effectRef>
          <a:fontRef idx="none"/>
        </p:style>
        <p:txBody>
          <a:bodyPr wrap="square">
            <a:spAutoFit/>
          </a:bodyPr>
          <a:lstStyle/>
          <a:p>
            <a:pPr algn="l"/>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first request'</a:t>
            </a:r>
            <a:r>
              <a:rPr lang="en-US" sz="1800" dirty="0">
                <a:latin typeface="Courier" pitchFamily="2" charset="0"/>
              </a:rPr>
              <a:t>);</a:t>
            </a:r>
            <a:br>
              <a:rPr lang="en-US" sz="1800" dirty="0">
                <a:latin typeface="Courier" pitchFamily="2" charset="0"/>
              </a:rPr>
            </a:br>
            <a:r>
              <a:rPr lang="en-US" sz="1800" dirty="0" err="1">
                <a:latin typeface="Courier" pitchFamily="2" charset="0"/>
              </a:rPr>
              <a:t>makeOneGetRequest</a:t>
            </a: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 =&gt;{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second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 =&gt; {</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'Making third request'</a:t>
            </a:r>
            <a:r>
              <a:rPr lang="en-US" sz="1800" dirty="0">
                <a:latin typeface="Courier" pitchFamily="2" charset="0"/>
              </a:rPr>
              <a:t>);</a:t>
            </a:r>
            <a:br>
              <a:rPr lang="en-US" sz="1800" dirty="0">
                <a:latin typeface="Courier" pitchFamily="2" charset="0"/>
              </a:rPr>
            </a:br>
            <a:r>
              <a:rPr lang="en-US" sz="1800" dirty="0">
                <a:latin typeface="Courier" pitchFamily="2" charset="0"/>
              </a:rPr>
              <a:t>  </a:t>
            </a:r>
            <a:r>
              <a:rPr lang="en-US" sz="1800" b="1" dirty="0">
                <a:solidFill>
                  <a:srgbClr val="000080"/>
                </a:solidFill>
                <a:effectLst/>
                <a:latin typeface="Courier" pitchFamily="2" charset="0"/>
              </a:rPr>
              <a:t>return </a:t>
            </a:r>
            <a:r>
              <a:rPr lang="en-US" sz="1800" dirty="0" err="1">
                <a:latin typeface="Courier" pitchFamily="2" charset="0"/>
              </a:rPr>
              <a:t>makeOneGetRequest</a:t>
            </a:r>
            <a:r>
              <a:rPr lang="en-US" sz="1800" dirty="0">
                <a:latin typeface="Courier" pitchFamily="2" charset="0"/>
              </a:rPr>
              <a:t>();</a:t>
            </a:r>
            <a:br>
              <a:rPr lang="en-US" sz="1800" dirty="0">
                <a:latin typeface="Courier" pitchFamily="2" charset="0"/>
              </a:rPr>
            </a:br>
            <a:r>
              <a:rPr lang="en-US" sz="1800" dirty="0">
                <a:latin typeface="Courier" pitchFamily="2" charset="0"/>
              </a:rPr>
              <a:t>}).</a:t>
            </a:r>
            <a:r>
              <a:rPr lang="en-US" sz="1800" dirty="0">
                <a:solidFill>
                  <a:srgbClr val="7A7A43"/>
                </a:solidFill>
                <a:effectLst/>
                <a:highlight>
                  <a:srgbClr val="FFFF00"/>
                </a:highlight>
                <a:latin typeface="Courier" pitchFamily="2" charset="0"/>
              </a:rPr>
              <a:t>then</a:t>
            </a:r>
            <a:r>
              <a:rPr lang="en-US" sz="1800" dirty="0">
                <a:latin typeface="Courier" pitchFamily="2" charset="0"/>
              </a:rPr>
              <a:t>(()=&gt;{</a:t>
            </a:r>
            <a:br>
              <a:rPr lang="en-US" sz="1800" dirty="0">
                <a:latin typeface="Courier" pitchFamily="2" charset="0"/>
              </a:rPr>
            </a:br>
            <a:r>
              <a:rPr lang="en-US" sz="1800" dirty="0">
                <a:latin typeface="Courier" pitchFamily="2" charset="0"/>
              </a:rPr>
              <a:t>  </a:t>
            </a:r>
            <a:r>
              <a:rPr lang="en-US" sz="1800" b="1" i="1" dirty="0" err="1">
                <a:solidFill>
                  <a:srgbClr val="660E7A"/>
                </a:solidFill>
                <a:effectLst/>
                <a:latin typeface="Courier" pitchFamily="2" charset="0"/>
              </a:rPr>
              <a:t>console</a:t>
            </a:r>
            <a:r>
              <a:rPr lang="en-US" sz="1800" dirty="0" err="1">
                <a:latin typeface="Courier" pitchFamily="2" charset="0"/>
              </a:rPr>
              <a:t>.</a:t>
            </a:r>
            <a:r>
              <a:rPr lang="en-US" sz="1800" dirty="0" err="1">
                <a:solidFill>
                  <a:srgbClr val="7A7A43"/>
                </a:solidFill>
                <a:effectLst/>
                <a:latin typeface="Courier" pitchFamily="2" charset="0"/>
              </a:rPr>
              <a:t>log</a:t>
            </a:r>
            <a:r>
              <a:rPr lang="en-US" sz="1800" dirty="0">
                <a:latin typeface="Courier" pitchFamily="2" charset="0"/>
              </a:rPr>
              <a:t>(</a:t>
            </a:r>
            <a:r>
              <a:rPr lang="en-US" sz="1800" b="1" dirty="0">
                <a:solidFill>
                  <a:srgbClr val="008000"/>
                </a:solidFill>
                <a:effectLst/>
                <a:latin typeface="Courier" pitchFamily="2" charset="0"/>
              </a:rPr>
              <a:t>'All done!'</a:t>
            </a:r>
            <a:r>
              <a:rPr lang="en-US" sz="1800" dirty="0">
                <a:latin typeface="Courier" pitchFamily="2" charset="0"/>
              </a:rPr>
              <a:t>);</a:t>
            </a:r>
            <a:br>
              <a:rPr lang="en-US" sz="1800" dirty="0">
                <a:latin typeface="Courier" pitchFamily="2" charset="0"/>
              </a:rPr>
            </a:br>
            <a:r>
              <a:rPr lang="en-US" sz="1800" dirty="0">
                <a:latin typeface="Courier" pitchFamily="2" charset="0"/>
              </a:rPr>
              <a:t>});</a:t>
            </a:r>
          </a:p>
        </p:txBody>
      </p:sp>
      <p:sp>
        <p:nvSpPr>
          <p:cNvPr id="5" name="Arrow: Right 4">
            <a:extLst>
              <a:ext uri="{FF2B5EF4-FFF2-40B4-BE49-F238E27FC236}">
                <a16:creationId xmlns:a16="http://schemas.microsoft.com/office/drawing/2014/main" id="{D2138079-AF83-4427-60AA-1DEFDEAC13DB}"/>
              </a:ext>
            </a:extLst>
          </p:cNvPr>
          <p:cNvSpPr/>
          <p:nvPr/>
        </p:nvSpPr>
        <p:spPr>
          <a:xfrm>
            <a:off x="5422490" y="3582888"/>
            <a:ext cx="1347019" cy="582561"/>
          </a:xfrm>
          <a:prstGeom prst="rightArrow">
            <a:avLst/>
          </a:prstGeom>
          <a:solidFill>
            <a:schemeClr val="accent2">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dirty="0">
              <a:solidFill>
                <a:schemeClr val="tx1"/>
              </a:solidFill>
            </a:endParaRPr>
          </a:p>
        </p:txBody>
      </p:sp>
    </p:spTree>
    <p:extLst>
      <p:ext uri="{BB962C8B-B14F-4D97-AF65-F5344CB8AC3E}">
        <p14:creationId xmlns:p14="http://schemas.microsoft.com/office/powerpoint/2010/main" val="334896783"/>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3DE27F2-3685-217F-F3EF-E022EB526D76}"/>
              </a:ext>
            </a:extLst>
          </p:cNvPr>
          <p:cNvSpPr>
            <a:spLocks noGrp="1"/>
          </p:cNvSpPr>
          <p:nvPr>
            <p:ph type="title"/>
          </p:nvPr>
        </p:nvSpPr>
        <p:spPr/>
        <p:txBody>
          <a:bodyPr/>
          <a:lstStyle/>
          <a:p>
            <a:r>
              <a:rPr lang="en-US" dirty="0"/>
              <a:t>But you can still have a data race</a:t>
            </a:r>
          </a:p>
        </p:txBody>
      </p:sp>
      <p:sp>
        <p:nvSpPr>
          <p:cNvPr id="5" name="Content Placeholder 4">
            <a:extLst>
              <a:ext uri="{FF2B5EF4-FFF2-40B4-BE49-F238E27FC236}">
                <a16:creationId xmlns:a16="http://schemas.microsoft.com/office/drawing/2014/main" id="{A4D17C1B-9DC9-4F66-74C1-40955C2E2C8A}"/>
              </a:ext>
            </a:extLst>
          </p:cNvPr>
          <p:cNvSpPr>
            <a:spLocks noGrp="1"/>
          </p:cNvSpPr>
          <p:nvPr>
            <p:ph idx="1"/>
          </p:nvPr>
        </p:nvSpPr>
        <p:spPr/>
        <p:txBody>
          <a:bodyPr/>
          <a:lstStyle/>
          <a:p>
            <a:endParaRPr lang="en-US"/>
          </a:p>
        </p:txBody>
      </p:sp>
      <p:sp>
        <p:nvSpPr>
          <p:cNvPr id="3" name="Slide Number Placeholder 2">
            <a:extLst>
              <a:ext uri="{FF2B5EF4-FFF2-40B4-BE49-F238E27FC236}">
                <a16:creationId xmlns:a16="http://schemas.microsoft.com/office/drawing/2014/main" id="{0DCBA99B-9B52-6B93-AA38-C5360F2244DE}"/>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37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7" name="TextBox 6">
            <a:extLst>
              <a:ext uri="{FF2B5EF4-FFF2-40B4-BE49-F238E27FC236}">
                <a16:creationId xmlns:a16="http://schemas.microsoft.com/office/drawing/2014/main" id="{CD50A8E0-85BE-235E-B3A1-9815DAFEE290}"/>
              </a:ext>
            </a:extLst>
          </p:cNvPr>
          <p:cNvSpPr txBox="1"/>
          <p:nvPr/>
        </p:nvSpPr>
        <p:spPr>
          <a:xfrm>
            <a:off x="838200" y="1452957"/>
            <a:ext cx="7942006" cy="658641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r>
              <a:rPr lang="en-US" sz="1600" b="0" dirty="0">
                <a:solidFill>
                  <a:srgbClr val="0000FF"/>
                </a:solidFill>
                <a:effectLst/>
                <a:latin typeface="Consolas" panose="020B0609020204030204" pitchFamily="49" charset="0"/>
              </a:rPr>
              <a:t>let</a:t>
            </a:r>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267F99"/>
                </a:solidFill>
                <a:effectLst/>
                <a:latin typeface="Consolas" panose="020B0609020204030204" pitchFamily="49" charset="0"/>
              </a:rPr>
              <a:t>number</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10</a:t>
            </a:r>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p>
          <a:p>
            <a:pPr algn="l"/>
            <a:r>
              <a:rPr lang="en-US" sz="1600" dirty="0">
                <a:solidFill>
                  <a:srgbClr val="000000"/>
                </a:solidFill>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1</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 {</a:t>
            </a:r>
          </a:p>
          <a:p>
            <a:pPr algn="l"/>
            <a:r>
              <a:rPr lang="en-US" sz="1600" b="0" dirty="0">
                <a:solidFill>
                  <a:srgbClr val="008000"/>
                </a:solidFill>
                <a:effectLst/>
                <a:latin typeface="Consolas" panose="020B0609020204030204" pitchFamily="49" charset="0"/>
              </a:rPr>
              <a:t>    // start an asynchronous computation and wait for the result</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makeOneGetRequest</a:t>
            </a:r>
            <a:r>
              <a:rPr lang="en-US" sz="1600" b="0" dirty="0">
                <a:solidFill>
                  <a:srgbClr val="000000"/>
                </a:solidFill>
                <a:effectLst/>
                <a:latin typeface="Consolas" panose="020B0609020204030204" pitchFamily="49" charset="0"/>
              </a:rPr>
              <a:t>(</a:t>
            </a:r>
            <a:r>
              <a:rPr lang="en-US" sz="1600" b="0" dirty="0">
                <a:solidFill>
                  <a:srgbClr val="098658"/>
                </a:solidFill>
                <a:effectLst/>
                <a:latin typeface="Consolas" panose="020B0609020204030204" pitchFamily="49" charset="0"/>
              </a:rPr>
              <a:t>2</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2</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 + </a:t>
            </a:r>
            <a:r>
              <a:rPr lang="en-US" sz="1600" b="0" dirty="0">
                <a:solidFill>
                  <a:srgbClr val="098658"/>
                </a:solidFill>
                <a:effectLst/>
                <a:latin typeface="Consolas" panose="020B0609020204030204" pitchFamily="49" charset="0"/>
              </a:rPr>
              <a:t>1</a:t>
            </a:r>
            <a:r>
              <a:rPr lang="en-US" sz="1600" b="0" dirty="0">
                <a:solidFill>
                  <a:srgbClr val="000000"/>
                </a:solidFill>
                <a:effectLst/>
                <a:latin typeface="Consolas" panose="020B0609020204030204" pitchFamily="49" charset="0"/>
              </a:rPr>
              <a:t>;   </a:t>
            </a:r>
            <a:r>
              <a:rPr lang="en-US" sz="1600" b="0" dirty="0">
                <a:solidFill>
                  <a:srgbClr val="008000"/>
                </a:solidFill>
                <a:effectLst/>
                <a:latin typeface="Consolas" panose="020B0609020204030204" pitchFamily="49" charset="0"/>
              </a:rPr>
              <a:t>// statement 3</a:t>
            </a:r>
            <a:endParaRPr lang="en-US" sz="1600" b="0" dirty="0">
              <a:solidFill>
                <a:srgbClr val="000000"/>
              </a:solidFill>
              <a:effectLst/>
              <a:latin typeface="Consolas" panose="020B0609020204030204" pitchFamily="49" charset="0"/>
            </a:endParaRPr>
          </a:p>
          <a:p>
            <a:pPr algn="l"/>
            <a:r>
              <a:rPr lang="en-US" sz="1600" b="0" dirty="0">
                <a:solidFill>
                  <a:srgbClr val="000000"/>
                </a:solidFill>
                <a:effectLst/>
                <a:latin typeface="Consolas" panose="020B0609020204030204" pitchFamily="49" charset="0"/>
              </a:rPr>
              <a:t>}</a:t>
            </a:r>
          </a:p>
          <a:p>
            <a:pPr algn="l"/>
            <a:br>
              <a:rPr lang="en-US" sz="1600" b="0" dirty="0">
                <a:solidFill>
                  <a:srgbClr val="000000"/>
                </a:solidFill>
                <a:effectLst/>
                <a:latin typeface="Consolas" panose="020B0609020204030204" pitchFamily="49" charset="0"/>
              </a:rPr>
            </a:br>
            <a:r>
              <a:rPr lang="en-US" sz="1600" b="0" dirty="0">
                <a:solidFill>
                  <a:srgbClr val="0000FF"/>
                </a:solidFill>
                <a:effectLst/>
                <a:latin typeface="Consolas" panose="020B0609020204030204" pitchFamily="49" charset="0"/>
              </a:rPr>
              <a:t>async</a:t>
            </a:r>
            <a:r>
              <a:rPr lang="en-US" sz="1600" b="0" dirty="0">
                <a:solidFill>
                  <a:srgbClr val="000000"/>
                </a:solidFill>
                <a:effectLst/>
                <a:latin typeface="Consolas" panose="020B0609020204030204" pitchFamily="49" charset="0"/>
              </a:rPr>
              <a:t> </a:t>
            </a:r>
            <a:r>
              <a:rPr lang="en-US" sz="1600" b="0" dirty="0">
                <a:solidFill>
                  <a:srgbClr val="0000FF"/>
                </a:solidFill>
                <a:effectLst/>
                <a:latin typeface="Consolas" panose="020B0609020204030204" pitchFamily="49" charset="0"/>
              </a:rPr>
              <a:t>function</a:t>
            </a:r>
            <a:r>
              <a:rPr lang="en-US" sz="1600" b="0" dirty="0">
                <a:solidFill>
                  <a:srgbClr val="000000"/>
                </a:solidFill>
                <a:effectLst/>
                <a:latin typeface="Consolas" panose="020B0609020204030204" pitchFamily="49" charset="0"/>
              </a:rPr>
              <a:t> </a:t>
            </a:r>
            <a:r>
              <a:rPr lang="en-US" sz="1600" b="0" dirty="0">
                <a:solidFill>
                  <a:srgbClr val="795E26"/>
                </a:solidFill>
                <a:effectLst/>
                <a:latin typeface="Consolas" panose="020B0609020204030204" pitchFamily="49" charset="0"/>
              </a:rPr>
              <a:t>run</a:t>
            </a:r>
            <a:r>
              <a:rPr lang="en-US" sz="1600" b="0" dirty="0">
                <a:solidFill>
                  <a:srgbClr val="000000"/>
                </a:solidFill>
                <a:effectLst/>
                <a:latin typeface="Consolas" panose="020B0609020204030204" pitchFamily="49" charset="0"/>
              </a:rPr>
              <a:t>() {</a:t>
            </a:r>
          </a:p>
          <a:p>
            <a:pPr algn="l"/>
            <a:r>
              <a:rPr lang="en-US" sz="1600" b="0" dirty="0">
                <a:solidFill>
                  <a:srgbClr val="000000"/>
                </a:solidFill>
                <a:effectLst/>
                <a:latin typeface="Consolas" panose="020B0609020204030204" pitchFamily="49" charset="0"/>
              </a:rPr>
              <a:t>    </a:t>
            </a:r>
            <a:r>
              <a:rPr lang="en-US" sz="1600" b="0" dirty="0">
                <a:solidFill>
                  <a:srgbClr val="AF00DB"/>
                </a:solidFill>
                <a:effectLst/>
                <a:latin typeface="Consolas" panose="020B0609020204030204" pitchFamily="49" charset="0"/>
              </a:rPr>
              <a:t>await</a:t>
            </a:r>
            <a:r>
              <a:rPr lang="en-US" sz="1600" b="0" dirty="0">
                <a:solidFill>
                  <a:srgbClr val="000000"/>
                </a:solidFill>
                <a:effectLst/>
                <a:latin typeface="Consolas" panose="020B0609020204030204" pitchFamily="49" charset="0"/>
              </a:rPr>
              <a:t> </a:t>
            </a:r>
            <a:r>
              <a:rPr lang="en-US" sz="1600" b="0" dirty="0" err="1">
                <a:solidFill>
                  <a:srgbClr val="267F99"/>
                </a:solidFill>
                <a:effectLst/>
                <a:latin typeface="Consolas" panose="020B0609020204030204" pitchFamily="49" charset="0"/>
              </a:rPr>
              <a:t>Promise</a:t>
            </a:r>
            <a:r>
              <a:rPr lang="en-US" sz="1600" b="0" dirty="0" err="1">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all</a:t>
            </a:r>
            <a:r>
              <a:rPr lang="en-US" sz="1600" b="0" dirty="0">
                <a:solidFill>
                  <a:srgbClr val="000000"/>
                </a:solidFill>
                <a:effectLst/>
                <a:latin typeface="Consolas" panose="020B0609020204030204" pitchFamily="49" charset="0"/>
              </a:rPr>
              <a:t>([</a:t>
            </a:r>
            <a:r>
              <a:rPr lang="en-US" sz="1600" b="0" dirty="0" err="1">
                <a:solidFill>
                  <a:srgbClr val="795E26"/>
                </a:solidFill>
                <a:effectLst/>
                <a:latin typeface="Consolas" panose="020B0609020204030204" pitchFamily="49" charset="0"/>
              </a:rPr>
              <a:t>asyncDouble</a:t>
            </a:r>
            <a:r>
              <a:rPr lang="en-US" sz="1600" b="0" dirty="0">
                <a:solidFill>
                  <a:srgbClr val="000000"/>
                </a:solidFill>
                <a:effectLst/>
                <a:latin typeface="Consolas" panose="020B0609020204030204" pitchFamily="49" charset="0"/>
              </a:rPr>
              <a:t>(), </a:t>
            </a:r>
            <a:r>
              <a:rPr lang="en-US" sz="1600" b="0" dirty="0" err="1">
                <a:solidFill>
                  <a:srgbClr val="795E26"/>
                </a:solidFill>
                <a:effectLst/>
                <a:latin typeface="Consolas" panose="020B0609020204030204" pitchFamily="49" charset="0"/>
              </a:rPr>
              <a:t>asyncIncrementTwice</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    </a:t>
            </a:r>
            <a:r>
              <a:rPr lang="en-US" sz="1600" b="0" dirty="0">
                <a:solidFill>
                  <a:srgbClr val="001080"/>
                </a:solidFill>
                <a:effectLst/>
                <a:latin typeface="Consolas" panose="020B0609020204030204" pitchFamily="49" charset="0"/>
              </a:rPr>
              <a:t>console</a:t>
            </a:r>
            <a:r>
              <a:rPr lang="en-US" sz="1600" b="0" dirty="0">
                <a:solidFill>
                  <a:srgbClr val="000000"/>
                </a:solidFill>
                <a:effectLst/>
                <a:latin typeface="Consolas" panose="020B0609020204030204" pitchFamily="49" charset="0"/>
              </a:rPr>
              <a:t>.</a:t>
            </a:r>
            <a:r>
              <a:rPr lang="en-US" sz="1600" b="0" dirty="0">
                <a:solidFill>
                  <a:srgbClr val="795E26"/>
                </a:solidFill>
                <a:effectLst/>
                <a:latin typeface="Consolas" panose="020B0609020204030204" pitchFamily="49" charset="0"/>
              </a:rPr>
              <a:t>log</a:t>
            </a:r>
            <a:r>
              <a:rPr lang="en-US" sz="1600" b="0" dirty="0">
                <a:solidFill>
                  <a:srgbClr val="000000"/>
                </a:solidFill>
                <a:effectLst/>
                <a:latin typeface="Consolas" panose="020B0609020204030204" pitchFamily="49" charset="0"/>
              </a:rPr>
              <a:t>(</a:t>
            </a:r>
            <a:r>
              <a:rPr lang="en-US" sz="1600" b="0" dirty="0">
                <a:solidFill>
                  <a:srgbClr val="001080"/>
                </a:solidFill>
                <a:effectLst/>
                <a:latin typeface="Consolas" panose="020B0609020204030204" pitchFamily="49" charset="0"/>
              </a:rPr>
              <a:t>x</a:t>
            </a:r>
            <a:r>
              <a:rPr lang="en-US" sz="1600" b="0" dirty="0">
                <a:solidFill>
                  <a:srgbClr val="000000"/>
                </a:solidFill>
                <a:effectLst/>
                <a:latin typeface="Consolas" panose="020B0609020204030204" pitchFamily="49" charset="0"/>
              </a:rPr>
              <a:t>)</a:t>
            </a:r>
          </a:p>
          <a:p>
            <a:pPr algn="l"/>
            <a:r>
              <a:rPr lang="en-US" sz="1600" b="0" dirty="0">
                <a:solidFill>
                  <a:srgbClr val="000000"/>
                </a:solidFill>
                <a:effectLst/>
                <a:latin typeface="Consolas" panose="020B0609020204030204" pitchFamily="49" charset="0"/>
              </a:rPr>
              <a:t>}</a:t>
            </a:r>
          </a:p>
          <a:p>
            <a:pPr algn="l"/>
            <a:endParaRPr lang="en-US" sz="1600" b="0" dirty="0">
              <a:solidFill>
                <a:srgbClr val="000000"/>
              </a:solidFill>
              <a:effectLst/>
              <a:latin typeface="Consolas" panose="020B0609020204030204" pitchFamily="49" charset="0"/>
            </a:endParaRPr>
          </a:p>
          <a:p>
            <a:pPr algn="l"/>
            <a:endParaRPr lang="en-US" sz="1400" b="0" dirty="0">
              <a:solidFill>
                <a:srgbClr val="000000"/>
              </a:solidFill>
              <a:effectLst/>
              <a:latin typeface="Consolas" panose="020B0609020204030204" pitchFamily="49" charset="0"/>
            </a:endParaRPr>
          </a:p>
          <a:p>
            <a:pPr algn="l"/>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br>
              <a:rPr lang="en-US" sz="1400" b="0" dirty="0">
                <a:solidFill>
                  <a:srgbClr val="000000"/>
                </a:solidFill>
                <a:effectLst/>
                <a:latin typeface="Consolas" panose="020B0609020204030204" pitchFamily="49" charset="0"/>
              </a:rPr>
            </a:br>
            <a:endParaRPr lang="en-US" sz="1400" b="0" dirty="0">
              <a:solidFill>
                <a:srgbClr val="000000"/>
              </a:solidFill>
              <a:effectLst/>
              <a:latin typeface="Consolas" panose="020B0609020204030204" pitchFamily="49" charset="0"/>
            </a:endParaRPr>
          </a:p>
        </p:txBody>
      </p:sp>
      <p:sp>
        <p:nvSpPr>
          <p:cNvPr id="4" name="Rectangle: Rounded Corners 3">
            <a:extLst>
              <a:ext uri="{FF2B5EF4-FFF2-40B4-BE49-F238E27FC236}">
                <a16:creationId xmlns:a16="http://schemas.microsoft.com/office/drawing/2014/main" id="{90893A03-77C1-8E5D-C309-E1363AFDE22D}"/>
              </a:ext>
            </a:extLst>
          </p:cNvPr>
          <p:cNvSpPr/>
          <p:nvPr/>
        </p:nvSpPr>
        <p:spPr>
          <a:xfrm>
            <a:off x="7514036" y="135057"/>
            <a:ext cx="4572000" cy="588626"/>
          </a:xfrm>
          <a:prstGeom prst="roundRect">
            <a:avLst/>
          </a:prstGeom>
          <a:solidFill>
            <a:schemeClr val="accent6">
              <a:lumMod val="20000"/>
              <a:lumOff val="80000"/>
            </a:scheme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r>
              <a:rPr lang="en-US" sz="2400" dirty="0" err="1">
                <a:solidFill>
                  <a:schemeClr val="tx1"/>
                </a:solidFill>
              </a:rPr>
              <a:t>src</a:t>
            </a:r>
            <a:r>
              <a:rPr lang="en-US" sz="2400" dirty="0">
                <a:solidFill>
                  <a:schemeClr val="tx1"/>
                </a:solidFill>
              </a:rPr>
              <a:t>/Slides/</a:t>
            </a:r>
            <a:r>
              <a:rPr lang="en-US" sz="2400" dirty="0" err="1">
                <a:solidFill>
                  <a:schemeClr val="tx1"/>
                </a:solidFill>
              </a:rPr>
              <a:t>dataRace.ts</a:t>
            </a:r>
            <a:endParaRPr lang="en-US" sz="2400" dirty="0">
              <a:solidFill>
                <a:schemeClr val="tx1"/>
              </a:solidFill>
            </a:endParaRPr>
          </a:p>
        </p:txBody>
      </p:sp>
    </p:spTree>
    <p:extLst>
      <p:ext uri="{BB962C8B-B14F-4D97-AF65-F5344CB8AC3E}">
        <p14:creationId xmlns:p14="http://schemas.microsoft.com/office/powerpoint/2010/main" val="2192128478"/>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743D407-5B53-49A7-9907-E801EA7FFD8E}"/>
              </a:ext>
            </a:extLst>
          </p:cNvPr>
          <p:cNvSpPr>
            <a:spLocks noGrp="1"/>
          </p:cNvSpPr>
          <p:nvPr>
            <p:ph type="title"/>
          </p:nvPr>
        </p:nvSpPr>
        <p:spPr/>
        <p:txBody>
          <a:bodyPr/>
          <a:lstStyle/>
          <a:p>
            <a:r>
              <a:rPr lang="en-US" dirty="0"/>
              <a:t>Review</a:t>
            </a:r>
          </a:p>
        </p:txBody>
      </p:sp>
      <p:sp>
        <p:nvSpPr>
          <p:cNvPr id="3" name="Content Placeholder 2">
            <a:extLst>
              <a:ext uri="{FF2B5EF4-FFF2-40B4-BE49-F238E27FC236}">
                <a16:creationId xmlns:a16="http://schemas.microsoft.com/office/drawing/2014/main" id="{AC300E2B-BFD0-4090-AFC5-FE82683F997F}"/>
              </a:ext>
            </a:extLst>
          </p:cNvPr>
          <p:cNvSpPr>
            <a:spLocks noGrp="1"/>
          </p:cNvSpPr>
          <p:nvPr>
            <p:ph idx="1"/>
          </p:nvPr>
        </p:nvSpPr>
        <p:spPr>
          <a:xfrm>
            <a:off x="838199" y="1500160"/>
            <a:ext cx="8434137" cy="4351338"/>
          </a:xfrm>
        </p:spPr>
        <p:txBody>
          <a:bodyPr>
            <a:normAutofit/>
          </a:bodyPr>
          <a:lstStyle/>
          <a:p>
            <a:r>
              <a:rPr lang="en-US" dirty="0"/>
              <a:t>You should now be prepared to:</a:t>
            </a:r>
          </a:p>
          <a:p>
            <a:pPr lvl="1"/>
            <a:r>
              <a:rPr lang="en-US" dirty="0"/>
              <a:t>Explain the difference between JS run-to-completion semantics and interrupt-based semantics.</a:t>
            </a:r>
          </a:p>
          <a:p>
            <a:pPr lvl="1"/>
            <a:r>
              <a:rPr lang="en-US" dirty="0"/>
              <a:t>Given a simple program using async/await, work out the order in which the statements in the program will run.</a:t>
            </a:r>
          </a:p>
          <a:p>
            <a:pPr lvl="1"/>
            <a:r>
              <a:rPr lang="en-US" dirty="0"/>
              <a:t>Write simple programs that create and manage promises using async/await</a:t>
            </a:r>
          </a:p>
          <a:p>
            <a:pPr lvl="1"/>
            <a:r>
              <a:rPr lang="en-US" dirty="0"/>
              <a:t>Write simple programs to mask latency with concurrency by using non-blocking IO and </a:t>
            </a:r>
            <a:r>
              <a:rPr lang="en-US" dirty="0" err="1"/>
              <a:t>Promise.all</a:t>
            </a:r>
            <a:r>
              <a:rPr lang="en-US" dirty="0"/>
              <a:t> in TypeScript.</a:t>
            </a:r>
          </a:p>
        </p:txBody>
      </p:sp>
      <p:sp>
        <p:nvSpPr>
          <p:cNvPr id="4" name="Slide Number Placeholder 3">
            <a:extLst>
              <a:ext uri="{FF2B5EF4-FFF2-40B4-BE49-F238E27FC236}">
                <a16:creationId xmlns:a16="http://schemas.microsoft.com/office/drawing/2014/main" id="{B7BF3F82-6F96-41E0-9C15-23CE00076176}"/>
              </a:ext>
            </a:extLst>
          </p:cNvPr>
          <p:cNvSpPr>
            <a:spLocks noGrp="1"/>
          </p:cNvSpPr>
          <p:nvPr>
            <p:ph type="sldNum" sz="quarter" idx="12"/>
          </p:nvPr>
        </p:nvSpPr>
        <p:spPr/>
        <p:txBody>
          <a:bodyPr/>
          <a:lstStyle/>
          <a:p>
            <a:fld id="{20F37917-FD3A-4669-9018-DA04BCDD3D75}" type="slidenum">
              <a:rPr lang="en-US" smtClean="0"/>
              <a:t>38</a:t>
            </a:fld>
            <a:endParaRPr lang="en-US"/>
          </a:p>
        </p:txBody>
      </p:sp>
    </p:spTree>
    <p:extLst>
      <p:ext uri="{BB962C8B-B14F-4D97-AF65-F5344CB8AC3E}">
        <p14:creationId xmlns:p14="http://schemas.microsoft.com/office/powerpoint/2010/main" val="24574172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Slide Number Placeholder 2">
            <a:extLst>
              <a:ext uri="{FF2B5EF4-FFF2-40B4-BE49-F238E27FC236}">
                <a16:creationId xmlns:a16="http://schemas.microsoft.com/office/drawing/2014/main" id="{B7DD3DB5-27AA-2C60-D5C7-12889F0685C5}"/>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4</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5" name="Title 4">
            <a:extLst>
              <a:ext uri="{FF2B5EF4-FFF2-40B4-BE49-F238E27FC236}">
                <a16:creationId xmlns:a16="http://schemas.microsoft.com/office/drawing/2014/main" id="{C79F519B-B282-FFA4-D3A7-6E0C19BC95AE}"/>
              </a:ext>
            </a:extLst>
          </p:cNvPr>
          <p:cNvSpPr>
            <a:spLocks noGrp="1"/>
          </p:cNvSpPr>
          <p:nvPr>
            <p:ph type="title" idx="4294967295"/>
          </p:nvPr>
        </p:nvSpPr>
        <p:spPr>
          <a:xfrm>
            <a:off x="1616869" y="1465264"/>
            <a:ext cx="8958263" cy="3172998"/>
          </a:xfrm>
        </p:spPr>
        <p:txBody>
          <a:bodyPr>
            <a:normAutofit/>
          </a:bodyPr>
          <a:lstStyle/>
          <a:p>
            <a:r>
              <a:rPr lang="en-US" sz="3600" dirty="0"/>
              <a:t>We achieve this goal using two techniques:</a:t>
            </a:r>
            <a:br>
              <a:rPr lang="en-US" sz="3600" dirty="0"/>
            </a:br>
            <a:r>
              <a:rPr lang="en-US" sz="3600" dirty="0"/>
              <a:t> </a:t>
            </a:r>
            <a:br>
              <a:rPr lang="en-US" sz="3600" dirty="0"/>
            </a:br>
            <a:r>
              <a:rPr lang="en-US" sz="3600" dirty="0"/>
              <a:t>1. cooperative multiprocessing </a:t>
            </a:r>
            <a:br>
              <a:rPr lang="en-US" sz="3600" dirty="0"/>
            </a:br>
            <a:r>
              <a:rPr lang="en-US" sz="3600" dirty="0"/>
              <a:t> </a:t>
            </a:r>
            <a:br>
              <a:rPr lang="en-US" sz="3600" dirty="0"/>
            </a:br>
            <a:r>
              <a:rPr lang="en-US" sz="3600" dirty="0"/>
              <a:t>2. non-blocking IO</a:t>
            </a:r>
          </a:p>
        </p:txBody>
      </p:sp>
    </p:spTree>
    <p:extLst>
      <p:ext uri="{BB962C8B-B14F-4D97-AF65-F5344CB8AC3E}">
        <p14:creationId xmlns:p14="http://schemas.microsoft.com/office/powerpoint/2010/main" val="2912001237"/>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0" name="Asynchronous Computation with Threads"/>
          <p:cNvSpPr txBox="1">
            <a:spLocks noGrp="1"/>
          </p:cNvSpPr>
          <p:nvPr>
            <p:ph type="title"/>
          </p:nvPr>
        </p:nvSpPr>
        <p:spPr>
          <a:xfrm>
            <a:off x="838200" y="18255"/>
            <a:ext cx="11114314" cy="1325563"/>
          </a:xfrm>
          <a:prstGeom prst="rect">
            <a:avLst/>
          </a:prstGeom>
        </p:spPr>
        <p:txBody>
          <a:bodyPr/>
          <a:lstStyle/>
          <a:p>
            <a:r>
              <a:rPr lang="en-US" dirty="0"/>
              <a:t>Most OS's use </a:t>
            </a:r>
            <a:r>
              <a:rPr lang="en-US" b="1" dirty="0"/>
              <a:t>pre-emptive</a:t>
            </a:r>
            <a:r>
              <a:rPr lang="en-US" dirty="0"/>
              <a:t> </a:t>
            </a:r>
            <a:r>
              <a:rPr lang="en-US" b="1" dirty="0"/>
              <a:t>multiprocessing</a:t>
            </a:r>
            <a:endParaRPr b="1" dirty="0"/>
          </a:p>
        </p:txBody>
      </p:sp>
      <p:sp>
        <p:nvSpPr>
          <p:cNvPr id="192" name="Multi-Threading allows us to do more than one thing at a time…"/>
          <p:cNvSpPr txBox="1">
            <a:spLocks noGrp="1"/>
          </p:cNvSpPr>
          <p:nvPr>
            <p:ph idx="1"/>
          </p:nvPr>
        </p:nvSpPr>
        <p:spPr>
          <a:xfrm>
            <a:off x="838200" y="1500160"/>
            <a:ext cx="9818914" cy="4351338"/>
          </a:xfrm>
          <a:prstGeom prst="rect">
            <a:avLst/>
          </a:prstGeom>
        </p:spPr>
        <p:txBody>
          <a:bodyPr>
            <a:normAutofit/>
          </a:bodyPr>
          <a:lstStyle/>
          <a:p>
            <a:r>
              <a:rPr lang="en-US" dirty="0"/>
              <a:t>OS manages multiprocessing with multiple threads of execution</a:t>
            </a:r>
          </a:p>
          <a:p>
            <a:r>
              <a:rPr lang="en-US" dirty="0"/>
              <a:t>Processes may be </a:t>
            </a:r>
            <a:r>
              <a:rPr lang="en-US" b="1" i="1" dirty="0"/>
              <a:t>interrupted</a:t>
            </a:r>
            <a:r>
              <a:rPr lang="en-US" dirty="0"/>
              <a:t> at unpredictable</a:t>
            </a:r>
            <a:r>
              <a:rPr lang="en-US" baseline="0" dirty="0"/>
              <a:t> times</a:t>
            </a:r>
            <a:endParaRPr lang="en-US" dirty="0"/>
          </a:p>
          <a:p>
            <a:pPr lvl="0"/>
            <a:r>
              <a:rPr lang="en-US" dirty="0"/>
              <a:t>Inter-process communication by shared memory</a:t>
            </a:r>
          </a:p>
          <a:p>
            <a:r>
              <a:rPr lang="en-US" dirty="0"/>
              <a:t>Data races abound</a:t>
            </a:r>
          </a:p>
          <a:p>
            <a:pPr lvl="0"/>
            <a:r>
              <a:rPr lang="en-US" dirty="0"/>
              <a:t>Really, really hard to get right: need critical sections, semaphores, monitors (all that stuff you learned about in op. sys.)</a:t>
            </a:r>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4E9E390-39B1-47F6-9B15-726F8342AB97}"/>
              </a:ext>
            </a:extLst>
          </p:cNvPr>
          <p:cNvSpPr>
            <a:spLocks noGrp="1"/>
          </p:cNvSpPr>
          <p:nvPr>
            <p:ph type="title"/>
          </p:nvPr>
        </p:nvSpPr>
        <p:spPr/>
        <p:txBody>
          <a:bodyPr>
            <a:normAutofit/>
          </a:bodyPr>
          <a:lstStyle/>
          <a:p>
            <a:r>
              <a:rPr lang="en-US" dirty="0" err="1"/>
              <a:t>Javascript</a:t>
            </a:r>
            <a:r>
              <a:rPr lang="en-US" dirty="0"/>
              <a:t>/Typescript uses </a:t>
            </a:r>
            <a:r>
              <a:rPr lang="en-US" b="1" dirty="0"/>
              <a:t>cooperative multiprocessing</a:t>
            </a:r>
            <a:endParaRPr lang="en-US" dirty="0"/>
          </a:p>
        </p:txBody>
      </p:sp>
      <p:sp>
        <p:nvSpPr>
          <p:cNvPr id="4" name="Text Placeholder 3">
            <a:extLst>
              <a:ext uri="{FF2B5EF4-FFF2-40B4-BE49-F238E27FC236}">
                <a16:creationId xmlns:a16="http://schemas.microsoft.com/office/drawing/2014/main" id="{0ABAED22-80F7-4901-BE65-632B7CF552B4}"/>
              </a:ext>
            </a:extLst>
          </p:cNvPr>
          <p:cNvSpPr>
            <a:spLocks noGrp="1"/>
          </p:cNvSpPr>
          <p:nvPr>
            <p:ph idx="1"/>
          </p:nvPr>
        </p:nvSpPr>
        <p:spPr>
          <a:xfrm>
            <a:off x="838200" y="1500160"/>
            <a:ext cx="8623852" cy="4351338"/>
          </a:xfrm>
        </p:spPr>
        <p:txBody>
          <a:bodyPr>
            <a:normAutofit/>
          </a:bodyPr>
          <a:lstStyle/>
          <a:p>
            <a:r>
              <a:rPr lang="en-US" dirty="0"/>
              <a:t>In cooperative multiprocessing, </a:t>
            </a:r>
            <a:r>
              <a:rPr lang="en-US" dirty="0">
                <a:solidFill>
                  <a:srgbClr val="FF0000"/>
                </a:solidFill>
              </a:rPr>
              <a:t>only one process is executed at a time.</a:t>
            </a:r>
          </a:p>
          <a:p>
            <a:r>
              <a:rPr lang="en-US" dirty="0">
                <a:solidFill>
                  <a:srgbClr val="FF0000"/>
                </a:solidFill>
              </a:rPr>
              <a:t>Each process pauses when it is convenient </a:t>
            </a:r>
            <a:r>
              <a:rPr lang="en-US" dirty="0"/>
              <a:t>to allow other processes to make progress.</a:t>
            </a:r>
          </a:p>
          <a:p>
            <a:r>
              <a:rPr lang="en-US" dirty="0"/>
              <a:t>To make this practical (and avoid cheating!), we need a programming model that encourages this behavior</a:t>
            </a:r>
          </a:p>
          <a:p>
            <a:endParaRPr lang="en-US" baseline="0" dirty="0"/>
          </a:p>
        </p:txBody>
      </p:sp>
    </p:spTree>
    <p:extLst>
      <p:ext uri="{BB962C8B-B14F-4D97-AF65-F5344CB8AC3E}">
        <p14:creationId xmlns:p14="http://schemas.microsoft.com/office/powerpoint/2010/main" val="966027799"/>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CC1908-58CA-47C6-5C4A-CE7041555344}"/>
              </a:ext>
            </a:extLst>
          </p:cNvPr>
          <p:cNvSpPr>
            <a:spLocks noGrp="1"/>
          </p:cNvSpPr>
          <p:nvPr>
            <p:ph type="title"/>
          </p:nvPr>
        </p:nvSpPr>
        <p:spPr/>
        <p:txBody>
          <a:bodyPr/>
          <a:lstStyle/>
          <a:p>
            <a:r>
              <a:rPr lang="en-US" b="1" dirty="0"/>
              <a:t>async/await</a:t>
            </a:r>
            <a:r>
              <a:rPr lang="en-US" dirty="0"/>
              <a:t>: a programming model for cooperative multiprocessing</a:t>
            </a:r>
          </a:p>
        </p:txBody>
      </p:sp>
      <p:sp>
        <p:nvSpPr>
          <p:cNvPr id="3" name="Content Placeholder 2">
            <a:extLst>
              <a:ext uri="{FF2B5EF4-FFF2-40B4-BE49-F238E27FC236}">
                <a16:creationId xmlns:a16="http://schemas.microsoft.com/office/drawing/2014/main" id="{C5A2B572-0791-29A3-3ABE-73504FAE7FC9}"/>
              </a:ext>
            </a:extLst>
          </p:cNvPr>
          <p:cNvSpPr>
            <a:spLocks noGrp="1"/>
          </p:cNvSpPr>
          <p:nvPr>
            <p:ph idx="1"/>
          </p:nvPr>
        </p:nvSpPr>
        <p:spPr/>
        <p:txBody>
          <a:bodyPr/>
          <a:lstStyle/>
          <a:p>
            <a:r>
              <a:rPr lang="en-US" dirty="0"/>
              <a:t>In async/await, the program is organized into a set of "async functions".</a:t>
            </a:r>
          </a:p>
          <a:p>
            <a:r>
              <a:rPr lang="en-US" dirty="0"/>
              <a:t>An async function is like an ordinary function, except that it will pause at well-defined points in its execution. We will show you those with an example.</a:t>
            </a:r>
          </a:p>
          <a:p>
            <a:r>
              <a:rPr lang="en-US" dirty="0"/>
              <a:t>When one program pauses, the runtime can choose to resume executing any process that is ready to run. </a:t>
            </a:r>
          </a:p>
        </p:txBody>
      </p:sp>
      <p:sp>
        <p:nvSpPr>
          <p:cNvPr id="4" name="Slide Number Placeholder 3">
            <a:extLst>
              <a:ext uri="{FF2B5EF4-FFF2-40B4-BE49-F238E27FC236}">
                <a16:creationId xmlns:a16="http://schemas.microsoft.com/office/drawing/2014/main" id="{39BC67CE-EBDD-3E49-7B69-2C19B45AC446}"/>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7</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Tree>
    <p:extLst>
      <p:ext uri="{BB962C8B-B14F-4D97-AF65-F5344CB8AC3E}">
        <p14:creationId xmlns:p14="http://schemas.microsoft.com/office/powerpoint/2010/main" val="3836212146"/>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46B6BC9-D17A-04C0-6494-8EC9E3BDD202}"/>
              </a:ext>
            </a:extLst>
          </p:cNvPr>
          <p:cNvSpPr>
            <a:spLocks noGrp="1"/>
          </p:cNvSpPr>
          <p:nvPr>
            <p:ph type="title"/>
          </p:nvPr>
        </p:nvSpPr>
        <p:spPr/>
        <p:txBody>
          <a:bodyPr/>
          <a:lstStyle/>
          <a:p>
            <a:r>
              <a:rPr lang="en-US" dirty="0"/>
              <a:t>A typical async function</a:t>
            </a:r>
          </a:p>
        </p:txBody>
      </p:sp>
      <p:sp>
        <p:nvSpPr>
          <p:cNvPr id="4" name="Slide Number Placeholder 3">
            <a:extLst>
              <a:ext uri="{FF2B5EF4-FFF2-40B4-BE49-F238E27FC236}">
                <a16:creationId xmlns:a16="http://schemas.microsoft.com/office/drawing/2014/main" id="{B547F1A3-4AF0-248D-8B15-63E6DEE8CE17}"/>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8</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sp>
        <p:nvSpPr>
          <p:cNvPr id="6" name="TextBox 5">
            <a:extLst>
              <a:ext uri="{FF2B5EF4-FFF2-40B4-BE49-F238E27FC236}">
                <a16:creationId xmlns:a16="http://schemas.microsoft.com/office/drawing/2014/main" id="{A9CEBD37-F784-A140-E148-C38031ACAC3B}"/>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Tree>
    <p:extLst>
      <p:ext uri="{BB962C8B-B14F-4D97-AF65-F5344CB8AC3E}">
        <p14:creationId xmlns:p14="http://schemas.microsoft.com/office/powerpoint/2010/main" val="445611800"/>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a:extLst>
            <a:ext uri="{FF2B5EF4-FFF2-40B4-BE49-F238E27FC236}">
              <a16:creationId xmlns:a16="http://schemas.microsoft.com/office/drawing/2014/main" id="{F4E04E37-B77C-9C4E-D129-5600BEFB5043}"/>
            </a:ext>
          </a:extLst>
        </p:cNvPr>
        <p:cNvGrpSpPr/>
        <p:nvPr/>
      </p:nvGrpSpPr>
      <p:grpSpPr>
        <a:xfrm>
          <a:off x="0" y="0"/>
          <a:ext cx="0" cy="0"/>
          <a:chOff x="0" y="0"/>
          <a:chExt cx="0" cy="0"/>
        </a:xfrm>
      </p:grpSpPr>
      <p:sp>
        <p:nvSpPr>
          <p:cNvPr id="2" name="Title 1">
            <a:extLst>
              <a:ext uri="{FF2B5EF4-FFF2-40B4-BE49-F238E27FC236}">
                <a16:creationId xmlns:a16="http://schemas.microsoft.com/office/drawing/2014/main" id="{D1C7B646-E7C9-1ECF-A13D-7C617B073950}"/>
              </a:ext>
            </a:extLst>
          </p:cNvPr>
          <p:cNvSpPr>
            <a:spLocks noGrp="1"/>
          </p:cNvSpPr>
          <p:nvPr>
            <p:ph type="title"/>
          </p:nvPr>
        </p:nvSpPr>
        <p:spPr/>
        <p:txBody>
          <a:bodyPr/>
          <a:lstStyle/>
          <a:p>
            <a:r>
              <a:rPr lang="en-US" dirty="0"/>
              <a:t>An async function can only pause in two places</a:t>
            </a:r>
          </a:p>
        </p:txBody>
      </p:sp>
      <p:sp>
        <p:nvSpPr>
          <p:cNvPr id="4" name="Slide Number Placeholder 3">
            <a:extLst>
              <a:ext uri="{FF2B5EF4-FFF2-40B4-BE49-F238E27FC236}">
                <a16:creationId xmlns:a16="http://schemas.microsoft.com/office/drawing/2014/main" id="{00BB5638-3499-FC92-7DE1-50A479596E74}"/>
              </a:ext>
            </a:extLst>
          </p:cNvPr>
          <p:cNvSpPr>
            <a:spLocks noGrp="1"/>
          </p:cNvSpPr>
          <p:nvPr>
            <p:ph type="sldNum" sz="quarter" idx="12"/>
          </p:nvPr>
        </p:nvSpPr>
        <p:spPr/>
        <p:txBody>
          <a:bodyPr/>
          <a:lstStyle/>
          <a:p>
            <a:pPr marL="0" marR="0" lvl="0" indent="0" algn="r" defTabSz="914400" rtl="0" eaLnBrk="1" fontAlgn="auto" latinLnBrk="0" hangingPunct="1">
              <a:lnSpc>
                <a:spcPct val="100000"/>
              </a:lnSpc>
              <a:spcBef>
                <a:spcPts val="0"/>
              </a:spcBef>
              <a:spcAft>
                <a:spcPts val="0"/>
              </a:spcAft>
              <a:buClrTx/>
              <a:buSzTx/>
              <a:buFontTx/>
              <a:buNone/>
              <a:tabLst/>
              <a:defRPr/>
            </a:pPr>
            <a:fld id="{20F37917-FD3A-4669-9018-DA04BCDD3D75}" type="slidenum">
              <a:rPr kumimoji="0" lang="en-US" sz="1200" b="0" i="0" u="none" strike="noStrike" kern="1200" cap="none" spc="0" normalizeH="0" baseline="0" noProof="0" smtClean="0">
                <a:ln>
                  <a:noFill/>
                </a:ln>
                <a:solidFill>
                  <a:prstClr val="black">
                    <a:tint val="75000"/>
                  </a:prstClr>
                </a:solidFill>
                <a:effectLst/>
                <a:uLnTx/>
                <a:uFillTx/>
                <a:latin typeface="Calibri" panose="020F0502020204030204"/>
                <a:ea typeface="+mn-ea"/>
                <a:cs typeface="+mn-cs"/>
              </a:rPr>
              <a:pPr marL="0" marR="0" lvl="0" indent="0" algn="r" defTabSz="914400" rtl="0" eaLnBrk="1" fontAlgn="auto" latinLnBrk="0" hangingPunct="1">
                <a:lnSpc>
                  <a:spcPct val="100000"/>
                </a:lnSpc>
                <a:spcBef>
                  <a:spcPts val="0"/>
                </a:spcBef>
                <a:spcAft>
                  <a:spcPts val="0"/>
                </a:spcAft>
                <a:buClrTx/>
                <a:buSzTx/>
                <a:buFontTx/>
                <a:buNone/>
                <a:tabLst/>
                <a:defRPr/>
              </a:pPr>
              <a:t>9</a:t>
            </a:fld>
            <a:endParaRPr kumimoji="0" lang="en-US" sz="1200" b="0" i="0" u="none" strike="noStrike" kern="1200" cap="none" spc="0" normalizeH="0" baseline="0" noProof="0">
              <a:ln>
                <a:noFill/>
              </a:ln>
              <a:solidFill>
                <a:prstClr val="black">
                  <a:tint val="75000"/>
                </a:prstClr>
              </a:solidFill>
              <a:effectLst/>
              <a:uLnTx/>
              <a:uFillTx/>
              <a:latin typeface="Calibri" panose="020F0502020204030204"/>
              <a:ea typeface="+mn-ea"/>
              <a:cs typeface="+mn-cs"/>
            </a:endParaRPr>
          </a:p>
        </p:txBody>
      </p:sp>
      <p:grpSp>
        <p:nvGrpSpPr>
          <p:cNvPr id="9" name="Group 8">
            <a:extLst>
              <a:ext uri="{FF2B5EF4-FFF2-40B4-BE49-F238E27FC236}">
                <a16:creationId xmlns:a16="http://schemas.microsoft.com/office/drawing/2014/main" id="{480AB355-7D55-D6A3-81E9-2B286F62CD44}"/>
              </a:ext>
            </a:extLst>
          </p:cNvPr>
          <p:cNvGrpSpPr/>
          <p:nvPr/>
        </p:nvGrpSpPr>
        <p:grpSpPr>
          <a:xfrm>
            <a:off x="838201" y="1828800"/>
            <a:ext cx="8308888" cy="3046988"/>
            <a:chOff x="838201" y="1828800"/>
            <a:chExt cx="8308888" cy="3046988"/>
          </a:xfrm>
        </p:grpSpPr>
        <p:sp>
          <p:nvSpPr>
            <p:cNvPr id="6" name="TextBox 5">
              <a:extLst>
                <a:ext uri="{FF2B5EF4-FFF2-40B4-BE49-F238E27FC236}">
                  <a16:creationId xmlns:a16="http://schemas.microsoft.com/office/drawing/2014/main" id="{8E901E3E-3BD3-D61C-AF10-3804D308DE16}"/>
                </a:ext>
              </a:extLst>
            </p:cNvPr>
            <p:cNvSpPr txBox="1"/>
            <p:nvPr/>
          </p:nvSpPr>
          <p:spPr>
            <a:xfrm>
              <a:off x="838201" y="1828800"/>
              <a:ext cx="8308888" cy="3046988"/>
            </a:xfrm>
            <a:prstGeom prst="rect">
              <a:avLst/>
            </a:prstGeom>
            <a:noFill/>
            <a:ln w="12700" cap="flat" cmpd="sng" algn="ctr">
              <a:noFill/>
              <a:prstDash val="solid"/>
              <a:miter lim="800000"/>
            </a:ln>
            <a:effectLst/>
          </p:spPr>
          <p:style>
            <a:lnRef idx="2">
              <a:schemeClr val="accent1">
                <a:shade val="50000"/>
              </a:schemeClr>
            </a:lnRef>
            <a:fillRef idx="1">
              <a:schemeClr val="accent1"/>
            </a:fillRef>
            <a:effectRef idx="0">
              <a:schemeClr val="accent1"/>
            </a:effectRef>
            <a:fontRef idx="minor">
              <a:schemeClr val="lt1"/>
            </a:fontRef>
          </p:style>
          <p:txBody>
            <a:bodyPr wrap="square">
              <a:spAutoFit/>
            </a:bodyPr>
            <a:lstStyle/>
            <a:p>
              <a:pPr algn="l">
                <a:buNone/>
              </a:pPr>
              <a:r>
                <a:rPr lang="en-US" sz="2400" b="0" dirty="0">
                  <a:solidFill>
                    <a:srgbClr val="0000FF"/>
                  </a:solidFill>
                  <a:effectLst/>
                  <a:latin typeface="Consolas" panose="020B0609020204030204" pitchFamily="49" charset="0"/>
                </a:rPr>
                <a:t>async</a:t>
              </a: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function</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someFunction</a:t>
              </a:r>
              <a:r>
                <a:rPr lang="en-US" sz="2400" b="0" dirty="0">
                  <a:solidFill>
                    <a:srgbClr val="000000"/>
                  </a:solidFill>
                  <a:effectLst/>
                  <a:latin typeface="Consolas" panose="020B0609020204030204" pitchFamily="49" charset="0"/>
                </a:rPr>
                <a:t>(</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number) {</a:t>
              </a: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j = </a:t>
              </a:r>
              <a:r>
                <a:rPr lang="en-US" sz="2400" b="0" dirty="0" err="1">
                  <a:solidFill>
                    <a:srgbClr val="000000"/>
                  </a:solidFill>
                  <a:effectLst/>
                  <a:latin typeface="Consolas" panose="020B0609020204030204" pitchFamily="49" charset="0"/>
                </a:rPr>
                <a:t>i</a:t>
              </a:r>
              <a:r>
                <a:rPr lang="en-US" sz="2400" b="0" dirty="0">
                  <a:solidFill>
                    <a:srgbClr val="000000"/>
                  </a:solidFill>
                  <a:effectLst/>
                  <a:latin typeface="Consolas" panose="020B0609020204030204" pitchFamily="49" charset="0"/>
                </a:rPr>
                <a:t> + </a:t>
              </a:r>
              <a:r>
                <a:rPr lang="en-US" sz="2400" b="0" dirty="0">
                  <a:solidFill>
                    <a:srgbClr val="098658"/>
                  </a:solidFill>
                  <a:effectLst/>
                  <a:latin typeface="Consolas" panose="020B0609020204030204" pitchFamily="49" charset="0"/>
                </a:rPr>
                <a:t>1</a:t>
              </a:r>
              <a:r>
                <a:rPr lang="en-US" sz="2400" b="0" dirty="0">
                  <a:solidFill>
                    <a:srgbClr val="000000"/>
                  </a:solidFill>
                  <a:effectLst/>
                  <a:latin typeface="Consolas" panose="020B0609020204030204" pitchFamily="49" charset="0"/>
                </a:rPr>
                <a:t>;</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k = </a:t>
              </a:r>
              <a:r>
                <a:rPr lang="en-US" sz="2400" b="0" dirty="0">
                  <a:solidFill>
                    <a:srgbClr val="0000FF"/>
                  </a:solidFill>
                  <a:effectLst/>
                  <a:latin typeface="Consolas" panose="020B0609020204030204" pitchFamily="49" charset="0"/>
                </a:rPr>
                <a:t>await</a:t>
              </a:r>
              <a:r>
                <a:rPr lang="en-US" sz="2400" b="0" dirty="0">
                  <a:solidFill>
                    <a:srgbClr val="000000"/>
                  </a:solidFill>
                  <a:effectLst/>
                  <a:latin typeface="Consolas" panose="020B0609020204030204" pitchFamily="49" charset="0"/>
                </a:rPr>
                <a:t> </a:t>
              </a:r>
              <a:r>
                <a:rPr lang="en-US" sz="2400" b="0" dirty="0" err="1">
                  <a:solidFill>
                    <a:srgbClr val="000000"/>
                  </a:solidFill>
                  <a:effectLst/>
                  <a:latin typeface="Consolas" panose="020B0609020204030204" pitchFamily="49" charset="0"/>
                </a:rPr>
                <a:t>someOtherAsyncFunction</a:t>
              </a:r>
              <a:r>
                <a:rPr lang="en-US" sz="2400" b="0" dirty="0">
                  <a:solidFill>
                    <a:srgbClr val="000000"/>
                  </a:solidFill>
                  <a:effectLst/>
                  <a:latin typeface="Consolas" panose="020B0609020204030204" pitchFamily="49" charset="0"/>
                </a:rPr>
                <a:t>(j);</a:t>
              </a:r>
            </a:p>
            <a:p>
              <a:pPr algn="l">
                <a:buNone/>
              </a:pPr>
              <a:r>
                <a:rPr lang="en-US" sz="2400" b="0" dirty="0">
                  <a:solidFill>
                    <a:srgbClr val="000000"/>
                  </a:solidFill>
                  <a:effectLst/>
                  <a:latin typeface="Consolas" panose="020B0609020204030204" pitchFamily="49" charset="0"/>
                </a:rPr>
                <a:t>    </a:t>
              </a:r>
              <a:r>
                <a:rPr lang="en-US" sz="2400" b="0" dirty="0">
                  <a:solidFill>
                    <a:srgbClr val="008000"/>
                  </a:solidFill>
                  <a:effectLst/>
                  <a:latin typeface="Consolas" panose="020B0609020204030204" pitchFamily="49" charset="0"/>
                </a:rPr>
                <a:t>// ...</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const</a:t>
              </a:r>
              <a:r>
                <a:rPr lang="en-US" sz="2400" b="0" dirty="0">
                  <a:solidFill>
                    <a:srgbClr val="000000"/>
                  </a:solidFill>
                  <a:effectLst/>
                  <a:latin typeface="Consolas" panose="020B0609020204030204" pitchFamily="49" charset="0"/>
                </a:rPr>
                <a:t> m = k + </a:t>
              </a:r>
              <a:r>
                <a:rPr lang="en-US" sz="2400" b="0" dirty="0">
                  <a:solidFill>
                    <a:srgbClr val="098658"/>
                  </a:solidFill>
                  <a:effectLst/>
                  <a:latin typeface="Consolas" panose="020B0609020204030204" pitchFamily="49" charset="0"/>
                </a:rPr>
                <a:t>100</a:t>
              </a:r>
              <a:endParaRPr lang="en-US" sz="2400" b="0" dirty="0">
                <a:solidFill>
                  <a:srgbClr val="000000"/>
                </a:solidFill>
                <a:effectLst/>
                <a:latin typeface="Consolas" panose="020B0609020204030204" pitchFamily="49" charset="0"/>
              </a:endParaRPr>
            </a:p>
            <a:p>
              <a:pPr algn="l">
                <a:buNone/>
              </a:pPr>
              <a:r>
                <a:rPr lang="en-US" sz="2400" b="0" dirty="0">
                  <a:solidFill>
                    <a:srgbClr val="000000"/>
                  </a:solidFill>
                  <a:effectLst/>
                  <a:latin typeface="Consolas" panose="020B0609020204030204" pitchFamily="49" charset="0"/>
                </a:rPr>
                <a:t>    </a:t>
              </a:r>
              <a:r>
                <a:rPr lang="en-US" sz="2400" b="0" dirty="0">
                  <a:solidFill>
                    <a:srgbClr val="0000FF"/>
                  </a:solidFill>
                  <a:effectLst/>
                  <a:latin typeface="Consolas" panose="020B0609020204030204" pitchFamily="49" charset="0"/>
                </a:rPr>
                <a:t>return</a:t>
              </a:r>
              <a:r>
                <a:rPr lang="en-US" sz="2400" b="0" dirty="0">
                  <a:solidFill>
                    <a:srgbClr val="000000"/>
                  </a:solidFill>
                  <a:effectLst/>
                  <a:latin typeface="Consolas" panose="020B0609020204030204" pitchFamily="49" charset="0"/>
                </a:rPr>
                <a:t> m;</a:t>
              </a:r>
            </a:p>
            <a:p>
              <a:pPr algn="l"/>
              <a:r>
                <a:rPr lang="en-US" sz="2400" b="0" dirty="0">
                  <a:solidFill>
                    <a:srgbClr val="000000"/>
                  </a:solidFill>
                  <a:effectLst/>
                  <a:latin typeface="Consolas" panose="020B0609020204030204" pitchFamily="49" charset="0"/>
                </a:rPr>
                <a:t>}</a:t>
              </a:r>
            </a:p>
          </p:txBody>
        </p:sp>
        <p:sp>
          <p:nvSpPr>
            <p:cNvPr id="3" name="Rectangle 2">
              <a:extLst>
                <a:ext uri="{FF2B5EF4-FFF2-40B4-BE49-F238E27FC236}">
                  <a16:creationId xmlns:a16="http://schemas.microsoft.com/office/drawing/2014/main" id="{AD72C626-B5CD-E8CD-D7D3-DB3B71C929C0}"/>
                </a:ext>
              </a:extLst>
            </p:cNvPr>
            <p:cNvSpPr/>
            <p:nvPr/>
          </p:nvSpPr>
          <p:spPr>
            <a:xfrm>
              <a:off x="1561672" y="2301411"/>
              <a:ext cx="2845941" cy="729465"/>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sp>
          <p:nvSpPr>
            <p:cNvPr id="5" name="Rectangle 4">
              <a:extLst>
                <a:ext uri="{FF2B5EF4-FFF2-40B4-BE49-F238E27FC236}">
                  <a16:creationId xmlns:a16="http://schemas.microsoft.com/office/drawing/2014/main" id="{FBBEA780-06CD-240A-2352-06148FFFCBDB}"/>
                </a:ext>
              </a:extLst>
            </p:cNvPr>
            <p:cNvSpPr/>
            <p:nvPr/>
          </p:nvSpPr>
          <p:spPr>
            <a:xfrm>
              <a:off x="1561671" y="3373889"/>
              <a:ext cx="2845941" cy="1054273"/>
            </a:xfrm>
            <a:prstGeom prst="rect">
              <a:avLst/>
            </a:prstGeom>
            <a:solidFill>
              <a:srgbClr val="92D050">
                <a:alpha val="28000"/>
              </a:srgbClr>
            </a:solidFill>
            <a:ln>
              <a:solidFill>
                <a:srgbClr val="0070C0"/>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l"/>
              <a:endParaRPr lang="en-US" sz="2800" dirty="0" err="1">
                <a:solidFill>
                  <a:schemeClr val="tx1"/>
                </a:solidFill>
              </a:endParaRPr>
            </a:p>
          </p:txBody>
        </p:sp>
      </p:grpSp>
      <p:sp>
        <p:nvSpPr>
          <p:cNvPr id="7" name="TextBox 6">
            <a:extLst>
              <a:ext uri="{FF2B5EF4-FFF2-40B4-BE49-F238E27FC236}">
                <a16:creationId xmlns:a16="http://schemas.microsoft.com/office/drawing/2014/main" id="{A7054B68-E3A5-6C34-34E3-FEFB197B43B6}"/>
              </a:ext>
            </a:extLst>
          </p:cNvPr>
          <p:cNvSpPr txBox="1"/>
          <p:nvPr/>
        </p:nvSpPr>
        <p:spPr>
          <a:xfrm>
            <a:off x="8342616" y="2152269"/>
            <a:ext cx="3471809" cy="1263775"/>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200" dirty="0">
                <a:solidFill>
                  <a:schemeClr val="tx1"/>
                </a:solidFill>
                <a:latin typeface="Verdana" panose="020B0604030504040204" pitchFamily="34" charset="0"/>
                <a:ea typeface="Verdana" panose="020B0604030504040204" pitchFamily="34" charset="0"/>
              </a:rPr>
              <a:t>It will never </a:t>
            </a:r>
          </a:p>
          <a:p>
            <a:pPr algn="l"/>
            <a:r>
              <a:rPr lang="en-US" sz="3200" dirty="0">
                <a:solidFill>
                  <a:schemeClr val="tx1"/>
                </a:solidFill>
                <a:latin typeface="Verdana" panose="020B0604030504040204" pitchFamily="34" charset="0"/>
                <a:ea typeface="Verdana" panose="020B0604030504040204" pitchFamily="34" charset="0"/>
              </a:rPr>
              <a:t>pause in here</a:t>
            </a:r>
          </a:p>
        </p:txBody>
      </p:sp>
      <p:cxnSp>
        <p:nvCxnSpPr>
          <p:cNvPr id="8" name="Straight Arrow Connector 7">
            <a:extLst>
              <a:ext uri="{FF2B5EF4-FFF2-40B4-BE49-F238E27FC236}">
                <a16:creationId xmlns:a16="http://schemas.microsoft.com/office/drawing/2014/main" id="{83030F62-7303-04CB-DF87-217370AD0FA9}"/>
              </a:ext>
            </a:extLst>
          </p:cNvPr>
          <p:cNvCxnSpPr>
            <a:cxnSpLocks/>
          </p:cNvCxnSpPr>
          <p:nvPr/>
        </p:nvCxnSpPr>
        <p:spPr>
          <a:xfrm flipH="1">
            <a:off x="4407614" y="2583480"/>
            <a:ext cx="3935002" cy="122589"/>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
        <p:nvSpPr>
          <p:cNvPr id="13" name="TextBox 12">
            <a:extLst>
              <a:ext uri="{FF2B5EF4-FFF2-40B4-BE49-F238E27FC236}">
                <a16:creationId xmlns:a16="http://schemas.microsoft.com/office/drawing/2014/main" id="{92DF861A-00B0-115D-46D2-C2FE0E83C985}"/>
              </a:ext>
            </a:extLst>
          </p:cNvPr>
          <p:cNvSpPr txBox="1"/>
          <p:nvPr/>
        </p:nvSpPr>
        <p:spPr>
          <a:xfrm>
            <a:off x="8342615" y="3632831"/>
            <a:ext cx="3471809" cy="878607"/>
          </a:xfrm>
          <a:prstGeom prst="rect">
            <a:avLst/>
          </a:prstGeom>
          <a:noFill/>
          <a:ln w="38100">
            <a:solidFill>
              <a:schemeClr val="tx1"/>
            </a:solidFill>
          </a:ln>
        </p:spPr>
        <p:style>
          <a:lnRef idx="2">
            <a:schemeClr val="accent1">
              <a:shade val="50000"/>
            </a:schemeClr>
          </a:lnRef>
          <a:fillRef idx="1">
            <a:schemeClr val="accent1"/>
          </a:fillRef>
          <a:effectRef idx="0">
            <a:schemeClr val="accent1"/>
          </a:effectRef>
          <a:fontRef idx="minor">
            <a:schemeClr val="lt1"/>
          </a:fontRef>
        </p:style>
        <p:txBody>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p>
            <a:pPr algn="l"/>
            <a:r>
              <a:rPr lang="en-US" sz="3200" dirty="0">
                <a:solidFill>
                  <a:schemeClr val="tx1"/>
                </a:solidFill>
                <a:latin typeface="Verdana" panose="020B0604030504040204" pitchFamily="34" charset="0"/>
                <a:ea typeface="Verdana" panose="020B0604030504040204" pitchFamily="34" charset="0"/>
              </a:rPr>
              <a:t>Or in here</a:t>
            </a:r>
          </a:p>
        </p:txBody>
      </p:sp>
      <p:cxnSp>
        <p:nvCxnSpPr>
          <p:cNvPr id="14" name="Straight Arrow Connector 13">
            <a:extLst>
              <a:ext uri="{FF2B5EF4-FFF2-40B4-BE49-F238E27FC236}">
                <a16:creationId xmlns:a16="http://schemas.microsoft.com/office/drawing/2014/main" id="{D50DDC1E-F961-9AFF-F97B-74EDC8E77DF4}"/>
              </a:ext>
            </a:extLst>
          </p:cNvPr>
          <p:cNvCxnSpPr>
            <a:cxnSpLocks/>
            <a:endCxn id="5" idx="3"/>
          </p:cNvCxnSpPr>
          <p:nvPr/>
        </p:nvCxnSpPr>
        <p:spPr>
          <a:xfrm flipH="1" flipV="1">
            <a:off x="4407612" y="3901026"/>
            <a:ext cx="3935003" cy="171108"/>
          </a:xfrm>
          <a:prstGeom prst="straightConnector1">
            <a:avLst/>
          </a:prstGeom>
          <a:ln w="38100" cap="flat" cmpd="sng" algn="ctr">
            <a:solidFill>
              <a:schemeClr val="tx1"/>
            </a:solidFill>
            <a:prstDash val="dash"/>
            <a:round/>
            <a:headEnd type="none" w="med" len="med"/>
            <a:tailEnd type="stealth" w="lg" len="lg"/>
          </a:ln>
        </p:spPr>
        <p:style>
          <a:lnRef idx="0">
            <a:scrgbClr r="0" g="0" b="0"/>
          </a:lnRef>
          <a:fillRef idx="0">
            <a:scrgbClr r="0" g="0" b="0"/>
          </a:fillRef>
          <a:effectRef idx="0">
            <a:scrgbClr r="0" g="0" b="0"/>
          </a:effectRef>
          <a:fontRef idx="minor">
            <a:schemeClr val="tx1"/>
          </a:fontRef>
        </p:style>
      </p:cxnSp>
    </p:spTree>
    <p:extLst>
      <p:ext uri="{BB962C8B-B14F-4D97-AF65-F5344CB8AC3E}">
        <p14:creationId xmlns:p14="http://schemas.microsoft.com/office/powerpoint/2010/main" val="4161931057"/>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spDef>
      <a:spPr>
        <a:solidFill>
          <a:srgbClr val="FFFF00"/>
        </a:solidFill>
        <a:ln>
          <a:solidFill>
            <a:srgbClr val="0070C0"/>
          </a:solidFill>
        </a:ln>
      </a:spPr>
      <a:bodyPr rtlCol="0" anchor="ctr"/>
      <a:lstStyle>
        <a:defPPr algn="l">
          <a:defRPr sz="2800" dirty="0" err="1" smtClean="0">
            <a:solidFill>
              <a:schemeClr val="tx1"/>
            </a:solidFill>
          </a:defRPr>
        </a:defPPr>
      </a:lstStyle>
      <a:style>
        <a:lnRef idx="2">
          <a:schemeClr val="accent1">
            <a:shade val="50000"/>
          </a:schemeClr>
        </a:lnRef>
        <a:fillRef idx="1">
          <a:schemeClr val="accent1"/>
        </a:fillRef>
        <a:effectRef idx="0">
          <a:schemeClr val="accent1"/>
        </a:effectRef>
        <a:fontRef idx="minor">
          <a:schemeClr val="lt1"/>
        </a:fontRef>
      </a:style>
    </a:spDef>
    <a:lnDef>
      <a:spPr>
        <a:ln w="12700">
          <a:solidFill>
            <a:schemeClr val="tx1"/>
          </a:solidFill>
          <a:tailEnd type="arrow" w="lg" len="lg"/>
        </a:ln>
      </a:spPr>
      <a:bodyPr/>
      <a:lstStyle/>
      <a:style>
        <a:lnRef idx="1">
          <a:schemeClr val="accent1"/>
        </a:lnRef>
        <a:fillRef idx="0">
          <a:schemeClr val="accent1"/>
        </a:fillRef>
        <a:effectRef idx="0">
          <a:schemeClr val="accent1"/>
        </a:effectRef>
        <a:fontRef idx="minor">
          <a:schemeClr val="tx1"/>
        </a:fontRef>
      </a:style>
    </a:lnDef>
    <a:txDef>
      <a:spPr>
        <a:noFill/>
        <a:ln>
          <a:noFill/>
        </a:ln>
      </a:spPr>
      <a:bodyPr rot="0" spcFirstLastPara="0" vertOverflow="overflow" horzOverflow="overflow" vert="horz" wrap="none" lIns="91440" tIns="45720" rIns="91440" bIns="45720" numCol="1" spcCol="0" rtlCol="0" fromWordArt="0" anchor="ctr" anchorCtr="0" forceAA="0" compatLnSpc="1">
        <a:prstTxWarp prst="textNoShape">
          <a:avLst/>
        </a:prstTxWarp>
        <a:noAutofit/>
      </a:bodyPr>
      <a:lstStyle>
        <a:defPPr algn="l">
          <a:defRPr sz="2000" dirty="0" smtClean="0">
            <a:solidFill>
              <a:schemeClr val="tx1"/>
            </a:solidFill>
            <a:latin typeface="Verdana" panose="020B0604030504040204" pitchFamily="34" charset="0"/>
            <a:ea typeface="Verdana" panose="020B0604030504040204" pitchFamily="34" charset="0"/>
          </a:defRPr>
        </a:defPPr>
      </a:lstStyle>
      <a:style>
        <a:lnRef idx="2">
          <a:schemeClr val="accent1">
            <a:shade val="50000"/>
          </a:schemeClr>
        </a:lnRef>
        <a:fillRef idx="1">
          <a:schemeClr val="accent1"/>
        </a:fillRef>
        <a:effectRef idx="0">
          <a:schemeClr val="accent1"/>
        </a:effectRef>
        <a:fontRef idx="minor">
          <a:schemeClr val="lt1"/>
        </a:fontRef>
      </a:style>
    </a:txDef>
  </a:objectDefaults>
  <a:extraClrSchemeLst/>
  <a:extLst>
    <a:ext uri="{05A4C25C-085E-4340-85A3-A5531E510DB2}">
      <thm15:themeFamily xmlns:thm15="http://schemas.microsoft.com/office/thememl/2012/main" name="Office Theme" id="{62F939B6-93AF-4DB8-9C6B-D6C7DFDC589F}" vid="{4A3C46E8-61CC-4603-A589-7422A47A8E4A}"/>
    </a:ext>
  </a:extLst>
</a:theme>
</file>

<file path=ppt/theme/theme2.xml><?xml version="1.0" encoding="utf-8"?>
<a:theme xmlns:a="http://schemas.openxmlformats.org/drawingml/2006/main" name="21_BasicWhite">
  <a:themeElements>
    <a:clrScheme name="21_BasicWhite">
      <a:dk1>
        <a:srgbClr val="000000"/>
      </a:dk1>
      <a:lt1>
        <a:srgbClr val="FFFFFF"/>
      </a:lt1>
      <a:dk2>
        <a:srgbClr val="5E5E5E"/>
      </a:dk2>
      <a:lt2>
        <a:srgbClr val="D5D5D5"/>
      </a:lt2>
      <a:accent1>
        <a:srgbClr val="00A2FF"/>
      </a:accent1>
      <a:accent2>
        <a:srgbClr val="16E7CF"/>
      </a:accent2>
      <a:accent3>
        <a:srgbClr val="61D836"/>
      </a:accent3>
      <a:accent4>
        <a:srgbClr val="FFD932"/>
      </a:accent4>
      <a:accent5>
        <a:srgbClr val="FF644E"/>
      </a:accent5>
      <a:accent6>
        <a:srgbClr val="FF42A1"/>
      </a:accent6>
      <a:hlink>
        <a:srgbClr val="0000FF"/>
      </a:hlink>
      <a:folHlink>
        <a:srgbClr val="FF00FF"/>
      </a:folHlink>
    </a:clrScheme>
    <a:fontScheme name="21_BasicWhite">
      <a:majorFont>
        <a:latin typeface="Helvetica Neue"/>
        <a:ea typeface="Helvetica Neue"/>
        <a:cs typeface="Helvetica Neue"/>
      </a:majorFont>
      <a:minorFont>
        <a:latin typeface="Helvetica Neue"/>
        <a:ea typeface="Helvetica Neue"/>
        <a:cs typeface="Helvetica Neue"/>
      </a:minorFont>
    </a:fontScheme>
    <a:fmtScheme name="21_BasicWhit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29999"/>
              </a:schemeClr>
            </a:gs>
            <a:gs pos="100000">
              <a:schemeClr val="phClr">
                <a:tint val="50000"/>
                <a:shade val="100000"/>
                <a:satMod val="350000"/>
              </a:schemeClr>
            </a:gs>
          </a:gsLst>
          <a:lin ang="16200000" scaled="0"/>
        </a:gradFill>
      </a:fillStyleLst>
      <a:lnStyleLst>
        <a:ln w="9525" cap="flat" cmpd="sng" algn="ctr">
          <a:solidFill>
            <a:schemeClr val="phClr">
              <a:shade val="95000"/>
              <a:satMod val="104999"/>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effectStyle>
        <a:effectStyle>
          <a:effectLst/>
        </a:effectStyle>
        <a:effectStyle>
          <a:effectLst/>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solidFill>
          <a:srgbClr val="000000"/>
        </a:solid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825500" rtl="0" fontAlgn="auto" latinLnBrk="0" hangingPunct="0">
          <a:lnSpc>
            <a:spcPct val="100000"/>
          </a:lnSpc>
          <a:spcBef>
            <a:spcPts val="0"/>
          </a:spcBef>
          <a:spcAft>
            <a:spcPts val="0"/>
          </a:spcAft>
          <a:buClrTx/>
          <a:buSzTx/>
          <a:buFontTx/>
          <a:buNone/>
          <a:tabLst/>
          <a:defRPr kumimoji="0" sz="3200" b="0" i="0" u="none" strike="noStrike" cap="none" spc="0" normalizeH="0" baseline="0">
            <a:ln>
              <a:noFill/>
            </a:ln>
            <a:solidFill>
              <a:srgbClr val="FFFFFF"/>
            </a:solidFill>
            <a:effectLst/>
            <a:uFillTx/>
            <a:latin typeface="Helvetica Neue Medium"/>
            <a:ea typeface="Helvetica Neue Medium"/>
            <a:cs typeface="Helvetica Neue Medium"/>
            <a:sym typeface="Helvetica Neue Medium"/>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spDef>
    <a:lnDef>
      <a:spPr>
        <a:noFill/>
        <a:ln w="25400" cap="flat">
          <a:solidFill>
            <a:srgbClr val="000000"/>
          </a:solidFill>
          <a:prstDash val="solid"/>
          <a:miter lim="400000"/>
        </a:ln>
        <a:effectLst/>
        <a:sp3d/>
      </a:spPr>
      <a:bodyPr rot="0" spcFirstLastPara="1" vertOverflow="overflow" horzOverflow="overflow" vert="horz" wrap="square" lIns="91439" tIns="45719" rIns="91439" bIns="45719" numCol="1" spcCol="38100" rtlCol="0" anchor="t">
        <a:noAutofit/>
      </a:bodyPr>
      <a:lstStyle>
        <a:def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lnDef>
    <a:txDef>
      <a:spPr>
        <a:noFill/>
        <a:ln w="12700" cap="flat">
          <a:noFill/>
          <a:miter lim="400000"/>
        </a:ln>
        <a:effectLst/>
        <a:sp3d/>
      </a:spPr>
      <a:bodyPr rot="0" spcFirstLastPara="1" vertOverflow="overflow" horzOverflow="overflow" vert="horz" wrap="square" lIns="50800" tIns="50800" rIns="50800" bIns="50800" numCol="1" spcCol="38100" rtlCol="0" anchor="ctr">
        <a:spAutoFit/>
      </a:bodyPr>
      <a:lstStyle>
        <a:defPPr marL="0" marR="0" indent="0" algn="ctr" defTabSz="2438338" rtl="0" fontAlgn="auto" latinLnBrk="0" hangingPunct="0">
          <a:lnSpc>
            <a:spcPct val="100000"/>
          </a:lnSpc>
          <a:spcBef>
            <a:spcPts val="0"/>
          </a:spcBef>
          <a:spcAft>
            <a:spcPts val="0"/>
          </a:spcAft>
          <a:buClrTx/>
          <a:buSzTx/>
          <a:buFontTx/>
          <a:buNone/>
          <a:tabLst/>
          <a:defRPr kumimoji="0" sz="2400" b="0" i="0" u="none" strike="noStrike" cap="none" spc="0" normalizeH="0" baseline="0">
            <a:ln>
              <a:noFill/>
            </a:ln>
            <a:solidFill>
              <a:srgbClr val="5E5E5E"/>
            </a:solidFill>
            <a:effectLst/>
            <a:uFillTx/>
            <a:latin typeface="+mn-lt"/>
            <a:ea typeface="+mn-ea"/>
            <a:cs typeface="+mn-cs"/>
            <a:sym typeface="Helvetica Neue"/>
          </a:defRPr>
        </a:defPPr>
        <a:lvl1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1pPr>
        <a:lvl2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2pPr>
        <a:lvl3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3pPr>
        <a:lvl4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4pPr>
        <a:lvl5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5pPr>
        <a:lvl6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6pPr>
        <a:lvl7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7pPr>
        <a:lvl8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8pPr>
        <a:lvl9pPr marL="0" marR="0" indent="0" algn="l" defTabSz="914400" rtl="0" fontAlgn="auto" latinLnBrk="1" hangingPunct="0">
          <a:lnSpc>
            <a:spcPct val="100000"/>
          </a:lnSpc>
          <a:spcBef>
            <a:spcPts val="0"/>
          </a:spcBef>
          <a:spcAft>
            <a:spcPts val="0"/>
          </a:spcAft>
          <a:buClrTx/>
          <a:buSzTx/>
          <a:buFontTx/>
          <a:buNone/>
          <a:tabLst/>
          <a:defRPr kumimoji="0" sz="1800" b="0" i="0" u="none" strike="noStrike" cap="none" spc="0" normalizeH="0" baseline="0">
            <a:ln>
              <a:noFill/>
            </a:ln>
            <a:solidFill>
              <a:srgbClr val="000000"/>
            </a:solidFill>
            <a:effectLst/>
            <a:uFillTx/>
          </a:defRPr>
        </a:lvl9pPr>
      </a:lstStyle>
      <a:style>
        <a:lnRef idx="0">
          <a:scrgbClr r="0" g="0" b="0"/>
        </a:lnRef>
        <a:fillRef idx="0">
          <a:scrgbClr r="0" g="0" b="0"/>
        </a:fillRef>
        <a:effectRef idx="0">
          <a:scrgbClr r="0" g="0" b="0"/>
        </a:effectRef>
        <a:fontRef idx="none"/>
      </a:style>
    </a:txDef>
  </a:objectDefaults>
  <a:extraClrSchemeLst/>
</a:theme>
</file>

<file path=docMetadata/LabelInfo.xml><?xml version="1.0" encoding="utf-8"?>
<clbl:labelList xmlns:clbl="http://schemas.microsoft.com/office/2020/mipLabelMetadata">
  <clbl:label id="{7893ce20-a697-4fd6-a4da-14011f6a471d}" enabled="1" method="Standard" siteId="{a8eec281-aaa3-4dae-ac9b-9a398b9215e7}" contentBits="0" removed="0"/>
</clbl:labelList>
</file>

<file path=docProps/app.xml><?xml version="1.0" encoding="utf-8"?>
<Properties xmlns="http://schemas.openxmlformats.org/officeDocument/2006/extended-properties" xmlns:vt="http://schemas.openxmlformats.org/officeDocument/2006/docPropsVTypes">
  <Template/>
  <TotalTime>29849</TotalTime>
  <Words>5751</Words>
  <Application>Microsoft Office PowerPoint</Application>
  <PresentationFormat>Widescreen</PresentationFormat>
  <Paragraphs>602</Paragraphs>
  <Slides>38</Slides>
  <Notes>33</Notes>
  <HiddenSlides>0</HiddenSlides>
  <MMClips>0</MMClips>
  <ScaleCrop>false</ScaleCrop>
  <HeadingPairs>
    <vt:vector size="6" baseType="variant">
      <vt:variant>
        <vt:lpstr>Fonts Used</vt:lpstr>
      </vt:variant>
      <vt:variant>
        <vt:i4>8</vt:i4>
      </vt:variant>
      <vt:variant>
        <vt:lpstr>Theme</vt:lpstr>
      </vt:variant>
      <vt:variant>
        <vt:i4>1</vt:i4>
      </vt:variant>
      <vt:variant>
        <vt:lpstr>Slide Titles</vt:lpstr>
      </vt:variant>
      <vt:variant>
        <vt:i4>38</vt:i4>
      </vt:variant>
    </vt:vector>
  </HeadingPairs>
  <TitlesOfParts>
    <vt:vector size="47" baseType="lpstr">
      <vt:lpstr>Arial</vt:lpstr>
      <vt:lpstr>Calibri</vt:lpstr>
      <vt:lpstr>Consolas</vt:lpstr>
      <vt:lpstr>Courier</vt:lpstr>
      <vt:lpstr>Helvetica Neue</vt:lpstr>
      <vt:lpstr>Lucida Console</vt:lpstr>
      <vt:lpstr>Verdana</vt:lpstr>
      <vt:lpstr>Wingdings</vt:lpstr>
      <vt:lpstr>Office Theme</vt:lpstr>
      <vt:lpstr>CS 4530: Fundamentals of Software Engineering  Module 06: Concurrency Patterns in Typescript</vt:lpstr>
      <vt:lpstr>Learning Goals for this Lesson</vt:lpstr>
      <vt:lpstr>Your app probably spends most of its time waiting</vt:lpstr>
      <vt:lpstr>We achieve this goal using two techniques:   1. cooperative multiprocessing    2. non-blocking IO</vt:lpstr>
      <vt:lpstr>Most OS's use pre-emptive multiprocessing</vt:lpstr>
      <vt:lpstr>Javascript/Typescript uses cooperative multiprocessing</vt:lpstr>
      <vt:lpstr>async/await: a programming model for cooperative multiprocessing</vt:lpstr>
      <vt:lpstr>A typical async function</vt:lpstr>
      <vt:lpstr>An async function can only pause in two places</vt:lpstr>
      <vt:lpstr>What happens at those pause points?</vt:lpstr>
      <vt:lpstr>Java vs. JS/TS</vt:lpstr>
      <vt:lpstr>Terminology: promises and run-to-completion</vt:lpstr>
      <vt:lpstr>Example:</vt:lpstr>
      <vt:lpstr>Pattern for starting a concurrent computation using non-blocking I/O</vt:lpstr>
      <vt:lpstr>Use Promise.all to execute several requests concurrently</vt:lpstr>
      <vt:lpstr>Running 3 concurrent get requests</vt:lpstr>
      <vt:lpstr>If you add awaits, the requests will be processed sequentially</vt:lpstr>
      <vt:lpstr>…but it would be much slower</vt:lpstr>
      <vt:lpstr>Why is that?  Visualizing Promise.all</vt:lpstr>
      <vt:lpstr>Requests can also be chained (if they are serial)</vt:lpstr>
      <vt:lpstr>Recover from errors with try/catch</vt:lpstr>
      <vt:lpstr>try/catch, continued</vt:lpstr>
      <vt:lpstr>Pattern for testing an async function</vt:lpstr>
      <vt:lpstr>AntiPattern 1: unawaited promise</vt:lpstr>
      <vt:lpstr>What just happened?</vt:lpstr>
      <vt:lpstr>Wow! That was complicated!</vt:lpstr>
      <vt:lpstr>AntiPattern 2: Side-effect before await</vt:lpstr>
      <vt:lpstr>How does JS Engine make this happen?</vt:lpstr>
      <vt:lpstr>We achieve this goal using two techniques:   1. cooperative multiprocessing    2. non-blocking IO </vt:lpstr>
      <vt:lpstr>Answer: JS/TS has some primitives for starting a non-blocking computation</vt:lpstr>
      <vt:lpstr>Let’s put it all together</vt:lpstr>
      <vt:lpstr>Here is a quick demo for you</vt:lpstr>
      <vt:lpstr>General Rules for Writing Asynchronous Code</vt:lpstr>
      <vt:lpstr>Odds and Ends You Should Know</vt:lpstr>
      <vt:lpstr>Promises Enforce Ordering Through “Then”</vt:lpstr>
      <vt:lpstr>Async/await code is compiled into promise/then code</vt:lpstr>
      <vt:lpstr>But you can still have a data race</vt:lpstr>
      <vt:lpstr>Review</vt:lpstr>
    </vt:vector>
  </TitlesOfParts>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CS 4350: Fundamentals of Software Engineering Lesson 4.1: Concurrent Programming Models</dc:title>
  <dc:creator>Mitchell Wand</dc:creator>
  <cp:lastModifiedBy>Bhutta, Adeel</cp:lastModifiedBy>
  <cp:revision>117</cp:revision>
  <dcterms:modified xsi:type="dcterms:W3CDTF">2025-09-23T18:47:41Z</dcterms:modified>
</cp:coreProperties>
</file>