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485" r:id="rId2"/>
    <p:sldId id="486" r:id="rId3"/>
    <p:sldId id="500" r:id="rId4"/>
    <p:sldId id="498" r:id="rId5"/>
    <p:sldId id="499" r:id="rId6"/>
    <p:sldId id="381" r:id="rId7"/>
    <p:sldId id="457" r:id="rId8"/>
    <p:sldId id="460" r:id="rId9"/>
    <p:sldId id="458" r:id="rId10"/>
    <p:sldId id="527" r:id="rId11"/>
    <p:sldId id="514" r:id="rId12"/>
    <p:sldId id="528" r:id="rId13"/>
    <p:sldId id="435" r:id="rId14"/>
    <p:sldId id="501" r:id="rId15"/>
    <p:sldId id="502" r:id="rId16"/>
    <p:sldId id="464" r:id="rId17"/>
    <p:sldId id="505" r:id="rId18"/>
    <p:sldId id="463" r:id="rId19"/>
    <p:sldId id="465" r:id="rId20"/>
    <p:sldId id="466" r:id="rId21"/>
    <p:sldId id="515" r:id="rId22"/>
    <p:sldId id="529" r:id="rId23"/>
    <p:sldId id="507" r:id="rId24"/>
    <p:sldId id="451" r:id="rId25"/>
    <p:sldId id="530" r:id="rId26"/>
    <p:sldId id="517" r:id="rId27"/>
    <p:sldId id="531" r:id="rId28"/>
    <p:sldId id="524" r:id="rId29"/>
    <p:sldId id="532" r:id="rId30"/>
    <p:sldId id="525" r:id="rId31"/>
    <p:sldId id="516" r:id="rId32"/>
    <p:sldId id="705" r:id="rId33"/>
    <p:sldId id="706" r:id="rId34"/>
    <p:sldId id="523" r:id="rId35"/>
    <p:sldId id="533" r:id="rId36"/>
    <p:sldId id="712" r:id="rId37"/>
    <p:sldId id="511" r:id="rId38"/>
    <p:sldId id="709" r:id="rId39"/>
    <p:sldId id="713" r:id="rId40"/>
    <p:sldId id="711" r:id="rId41"/>
    <p:sldId id="710" r:id="rId42"/>
  </p:sldIdLst>
  <p:sldSz cx="12192000" cy="6858000"/>
  <p:notesSz cx="6858000" cy="9144000"/>
  <p:embeddedFontLst>
    <p:embeddedFont>
      <p:font typeface="Consolas" panose="020B0609020204030204" pitchFamily="49" charset="0"/>
      <p:regular r:id="rId44"/>
      <p:bold r:id="rId45"/>
      <p:italic r:id="rId46"/>
      <p:boldItalic r:id="rId47"/>
    </p:embeddedFont>
    <p:embeddedFont>
      <p:font typeface="Ink Free" panose="03080402000500000000" pitchFamily="66" charset="0"/>
      <p:regular r:id="rId48"/>
    </p:embeddedFont>
    <p:embeddedFont>
      <p:font typeface="Verdana" panose="020B0604030504040204"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Interaction Scale" id="{574FCA2E-624B-445D-BF60-769BEA85A615}">
          <p14:sldIdLst>
            <p14:sldId id="485"/>
            <p14:sldId id="486"/>
            <p14:sldId id="500"/>
            <p14:sldId id="498"/>
            <p14:sldId id="499"/>
            <p14:sldId id="381"/>
            <p14:sldId id="457"/>
            <p14:sldId id="460"/>
            <p14:sldId id="458"/>
            <p14:sldId id="527"/>
            <p14:sldId id="514"/>
            <p14:sldId id="528"/>
            <p14:sldId id="435"/>
            <p14:sldId id="501"/>
            <p14:sldId id="502"/>
            <p14:sldId id="464"/>
            <p14:sldId id="505"/>
            <p14:sldId id="463"/>
            <p14:sldId id="465"/>
            <p14:sldId id="466"/>
            <p14:sldId id="515"/>
            <p14:sldId id="529"/>
            <p14:sldId id="507"/>
            <p14:sldId id="451"/>
            <p14:sldId id="530"/>
            <p14:sldId id="517"/>
            <p14:sldId id="531"/>
            <p14:sldId id="524"/>
            <p14:sldId id="532"/>
            <p14:sldId id="525"/>
            <p14:sldId id="516"/>
            <p14:sldId id="705"/>
            <p14:sldId id="706"/>
            <p14:sldId id="523"/>
            <p14:sldId id="533"/>
            <p14:sldId id="712"/>
            <p14:sldId id="511"/>
            <p14:sldId id="709"/>
            <p14:sldId id="713"/>
            <p14:sldId id="711"/>
            <p14:sldId id="710"/>
          </p14:sldIdLst>
        </p14:section>
      </p14:sectionLst>
    </p:ext>
    <p:ext uri="{EFAFB233-063F-42B5-8137-9DF3F51BA10A}">
      <p15:sldGuideLst xmlns:p15="http://schemas.microsoft.com/office/powerpoint/2012/main">
        <p15:guide id="1" orient="horz" pos="15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2D9B1-57F9-4FA7-AF99-4475187A1412}" v="1" dt="2024-01-21T17:06:38.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1" autoAdjust="0"/>
    <p:restoredTop sz="79060" autoAdjust="0"/>
  </p:normalViewPr>
  <p:slideViewPr>
    <p:cSldViewPr snapToGrid="0">
      <p:cViewPr varScale="1">
        <p:scale>
          <a:sx n="87" d="100"/>
          <a:sy n="87" d="100"/>
        </p:scale>
        <p:origin x="1338" y="90"/>
      </p:cViewPr>
      <p:guideLst>
        <p:guide orient="horz" pos="1512"/>
        <p:guide pos="3840"/>
      </p:guideLst>
    </p:cSldViewPr>
  </p:slideViewPr>
  <p:notesTextViewPr>
    <p:cViewPr>
      <p:scale>
        <a:sx n="3" d="2"/>
        <a:sy n="3" d="2"/>
      </p:scale>
      <p:origin x="0" y="0"/>
    </p:cViewPr>
  </p:notesTextViewPr>
  <p:sorterViewPr>
    <p:cViewPr>
      <p:scale>
        <a:sx n="80" d="100"/>
        <a:sy n="80" d="100"/>
      </p:scale>
      <p:origin x="0" y="-124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BF1F72-D5C6-45C1-8861-C60BF5F24714}"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E997C9A2-714F-40F1-A449-E3B567BF2191}">
      <dgm:prSet custT="1"/>
      <dgm:spPr>
        <a:solidFill>
          <a:schemeClr val="bg2">
            <a:lumMod val="90000"/>
          </a:schemeClr>
        </a:solidFill>
      </dgm:spPr>
      <dgm:t>
        <a:bodyPr/>
        <a:lstStyle/>
        <a:p>
          <a:r>
            <a:rPr lang="en-US" sz="2400" dirty="0"/>
            <a:t>The Structural Scale</a:t>
          </a:r>
        </a:p>
      </dgm:t>
    </dgm:pt>
    <dgm:pt modelId="{BA698C14-60FB-412B-AEAE-731859E29542}" type="parTrans" cxnId="{2075DAD4-179E-4962-A3A4-8AF294EC5EA6}">
      <dgm:prSet/>
      <dgm:spPr/>
      <dgm:t>
        <a:bodyPr/>
        <a:lstStyle/>
        <a:p>
          <a:endParaRPr lang="en-US" sz="2400"/>
        </a:p>
      </dgm:t>
    </dgm:pt>
    <dgm:pt modelId="{422E5A6E-833A-4E82-AE6D-14E4A987983A}" type="sibTrans" cxnId="{2075DAD4-179E-4962-A3A4-8AF294EC5EA6}">
      <dgm:prSet/>
      <dgm:spPr/>
      <dgm:t>
        <a:bodyPr/>
        <a:lstStyle/>
        <a:p>
          <a:endParaRPr lang="en-US" sz="2400"/>
        </a:p>
      </dgm:t>
    </dgm:pt>
    <dgm:pt modelId="{B0F8E3E1-1A0E-460F-8AAF-64338F4B4FD6}">
      <dgm:prSet custT="1"/>
      <dgm:spPr/>
      <dgm:t>
        <a:bodyPr/>
        <a:lstStyle/>
        <a:p>
          <a:r>
            <a:rPr lang="en-US" sz="2400" dirty="0">
              <a:solidFill>
                <a:schemeClr val="bg2">
                  <a:lumMod val="90000"/>
                </a:schemeClr>
              </a:solidFill>
            </a:rPr>
            <a:t>key questions: what are the pieces? how do they fit together to form a coherent whole?</a:t>
          </a:r>
        </a:p>
      </dgm:t>
    </dgm:pt>
    <dgm:pt modelId="{EEE8EA9A-411A-491E-84CA-6BA517715CEC}" type="parTrans" cxnId="{110FBA75-72E0-409F-B4C9-470BE287D593}">
      <dgm:prSet/>
      <dgm:spPr/>
      <dgm:t>
        <a:bodyPr/>
        <a:lstStyle/>
        <a:p>
          <a:endParaRPr lang="en-US" sz="2400"/>
        </a:p>
      </dgm:t>
    </dgm:pt>
    <dgm:pt modelId="{5A230061-F20B-47A7-95D3-A494EBECEA98}" type="sibTrans" cxnId="{110FBA75-72E0-409F-B4C9-470BE287D593}">
      <dgm:prSet/>
      <dgm:spPr/>
      <dgm:t>
        <a:bodyPr/>
        <a:lstStyle/>
        <a:p>
          <a:endParaRPr lang="en-US" sz="2400"/>
        </a:p>
      </dgm:t>
    </dgm:pt>
    <dgm:pt modelId="{039B0968-54C3-43D9-AE1B-2E3AC07C27AD}">
      <dgm:prSet custT="1"/>
      <dgm:spPr>
        <a:solidFill>
          <a:srgbClr val="FF0000"/>
        </a:solidFill>
      </dgm:spPr>
      <dgm:t>
        <a:bodyPr/>
        <a:lstStyle/>
        <a:p>
          <a:r>
            <a:rPr lang="en-US" sz="2400" dirty="0"/>
            <a:t>The Interaction Scale</a:t>
          </a:r>
        </a:p>
      </dgm:t>
    </dgm:pt>
    <dgm:pt modelId="{723301F6-EFFE-4D7B-9CF2-4318A56ECE12}" type="parTrans" cxnId="{BCE89210-284B-4F70-A369-5A242DBD0592}">
      <dgm:prSet/>
      <dgm:spPr/>
      <dgm:t>
        <a:bodyPr/>
        <a:lstStyle/>
        <a:p>
          <a:endParaRPr lang="en-US" sz="2400"/>
        </a:p>
      </dgm:t>
    </dgm:pt>
    <dgm:pt modelId="{6A5712B8-688E-4DCA-B67B-72AC37CCABC7}" type="sibTrans" cxnId="{BCE89210-284B-4F70-A369-5A242DBD0592}">
      <dgm:prSet/>
      <dgm:spPr/>
      <dgm:t>
        <a:bodyPr/>
        <a:lstStyle/>
        <a:p>
          <a:endParaRPr lang="en-US" sz="2400"/>
        </a:p>
      </dgm:t>
    </dgm:pt>
    <dgm:pt modelId="{09F6E43F-326A-4A31-8B24-D1AB47D1B06D}">
      <dgm:prSet custT="1"/>
      <dgm:spPr/>
      <dgm:t>
        <a:bodyPr/>
        <a:lstStyle/>
        <a:p>
          <a:r>
            <a:rPr lang="en-US" sz="2400"/>
            <a:t>key questions: how do the pieces interact? how are they related?</a:t>
          </a:r>
        </a:p>
      </dgm:t>
    </dgm:pt>
    <dgm:pt modelId="{856A42FA-8545-4DB2-AACD-50ED5C4BFAA8}" type="parTrans" cxnId="{0AAF3186-1AF3-471C-877F-3E28FE723B8E}">
      <dgm:prSet/>
      <dgm:spPr/>
      <dgm:t>
        <a:bodyPr/>
        <a:lstStyle/>
        <a:p>
          <a:endParaRPr lang="en-US" sz="2400"/>
        </a:p>
      </dgm:t>
    </dgm:pt>
    <dgm:pt modelId="{781215CD-EA2E-4807-B623-5F5774866BE2}" type="sibTrans" cxnId="{0AAF3186-1AF3-471C-877F-3E28FE723B8E}">
      <dgm:prSet/>
      <dgm:spPr/>
      <dgm:t>
        <a:bodyPr/>
        <a:lstStyle/>
        <a:p>
          <a:endParaRPr lang="en-US" sz="2400"/>
        </a:p>
      </dgm:t>
    </dgm:pt>
    <dgm:pt modelId="{50A5330E-7DD1-478A-B165-0DCE625AF6CF}">
      <dgm:prSet custT="1"/>
      <dgm:spPr>
        <a:solidFill>
          <a:schemeClr val="bg2">
            <a:lumMod val="90000"/>
          </a:schemeClr>
        </a:solidFill>
      </dgm:spPr>
      <dgm:t>
        <a:bodyPr/>
        <a:lstStyle/>
        <a:p>
          <a:r>
            <a:rPr lang="en-US" sz="2400" dirty="0"/>
            <a:t>The Code Scale</a:t>
          </a:r>
        </a:p>
      </dgm:t>
    </dgm:pt>
    <dgm:pt modelId="{591C638D-F63E-45B1-A615-D76CC647E053}" type="parTrans" cxnId="{884F0D94-B0D3-42D2-91B1-8DAC601919F5}">
      <dgm:prSet/>
      <dgm:spPr/>
      <dgm:t>
        <a:bodyPr/>
        <a:lstStyle/>
        <a:p>
          <a:endParaRPr lang="en-US" sz="2400"/>
        </a:p>
      </dgm:t>
    </dgm:pt>
    <dgm:pt modelId="{43538A64-B372-4F01-8018-1ABFAEFB32A9}" type="sibTrans" cxnId="{884F0D94-B0D3-42D2-91B1-8DAC601919F5}">
      <dgm:prSet/>
      <dgm:spPr/>
      <dgm:t>
        <a:bodyPr/>
        <a:lstStyle/>
        <a:p>
          <a:endParaRPr lang="en-US" sz="2400"/>
        </a:p>
      </dgm:t>
    </dgm:pt>
    <dgm:pt modelId="{59922340-1B1E-4188-AF21-455A9791F1CB}">
      <dgm:prSet custT="1"/>
      <dgm:spPr/>
      <dgm:t>
        <a:bodyPr/>
        <a:lstStyle/>
        <a:p>
          <a:r>
            <a:rPr lang="en-US" sz="2400" dirty="0">
              <a:solidFill>
                <a:schemeClr val="bg2">
                  <a:lumMod val="90000"/>
                </a:schemeClr>
              </a:solidFill>
            </a:rPr>
            <a:t>key question: how can I make the actual code easy to test, understand, and modify?</a:t>
          </a:r>
        </a:p>
      </dgm:t>
    </dgm:pt>
    <dgm:pt modelId="{F387A055-1625-443A-9A9F-6F74B22C4CBB}" type="parTrans" cxnId="{6E3E67EF-19DF-42B5-8F99-A9DCFB288705}">
      <dgm:prSet/>
      <dgm:spPr/>
      <dgm:t>
        <a:bodyPr/>
        <a:lstStyle/>
        <a:p>
          <a:endParaRPr lang="en-US" sz="2400"/>
        </a:p>
      </dgm:t>
    </dgm:pt>
    <dgm:pt modelId="{80093C4C-4F6E-43BA-AFAD-4FD03F5834BB}" type="sibTrans" cxnId="{6E3E67EF-19DF-42B5-8F99-A9DCFB288705}">
      <dgm:prSet/>
      <dgm:spPr/>
      <dgm:t>
        <a:bodyPr/>
        <a:lstStyle/>
        <a:p>
          <a:endParaRPr lang="en-US" sz="2400"/>
        </a:p>
      </dgm:t>
    </dgm:pt>
    <dgm:pt modelId="{9297A8EA-EDBF-4876-934C-BD09FBE3EAE8}" type="pres">
      <dgm:prSet presAssocID="{DDBF1F72-D5C6-45C1-8861-C60BF5F24714}" presName="linear" presStyleCnt="0">
        <dgm:presLayoutVars>
          <dgm:dir/>
          <dgm:animLvl val="lvl"/>
          <dgm:resizeHandles val="exact"/>
        </dgm:presLayoutVars>
      </dgm:prSet>
      <dgm:spPr/>
    </dgm:pt>
    <dgm:pt modelId="{D03D9693-B636-4256-8302-E48214907012}" type="pres">
      <dgm:prSet presAssocID="{E997C9A2-714F-40F1-A449-E3B567BF2191}" presName="parentLin" presStyleCnt="0"/>
      <dgm:spPr/>
    </dgm:pt>
    <dgm:pt modelId="{F9AADC45-FE44-4219-B108-D2AE3D8E173B}" type="pres">
      <dgm:prSet presAssocID="{E997C9A2-714F-40F1-A449-E3B567BF2191}" presName="parentLeftMargin" presStyleLbl="node1" presStyleIdx="0" presStyleCnt="3"/>
      <dgm:spPr/>
    </dgm:pt>
    <dgm:pt modelId="{43D2748E-F233-4117-A263-D994A3D777A0}" type="pres">
      <dgm:prSet presAssocID="{E997C9A2-714F-40F1-A449-E3B567BF2191}" presName="parentText" presStyleLbl="node1" presStyleIdx="0" presStyleCnt="3">
        <dgm:presLayoutVars>
          <dgm:chMax val="0"/>
          <dgm:bulletEnabled val="1"/>
        </dgm:presLayoutVars>
      </dgm:prSet>
      <dgm:spPr/>
    </dgm:pt>
    <dgm:pt modelId="{A5AB6A0D-CA8F-4833-9E04-B3504D8AE5BA}" type="pres">
      <dgm:prSet presAssocID="{E997C9A2-714F-40F1-A449-E3B567BF2191}" presName="negativeSpace" presStyleCnt="0"/>
      <dgm:spPr/>
    </dgm:pt>
    <dgm:pt modelId="{766C274E-0DCD-4D35-A637-3B7C31718B43}" type="pres">
      <dgm:prSet presAssocID="{E997C9A2-714F-40F1-A449-E3B567BF2191}" presName="childText" presStyleLbl="conFgAcc1" presStyleIdx="0" presStyleCnt="3">
        <dgm:presLayoutVars>
          <dgm:bulletEnabled val="1"/>
        </dgm:presLayoutVars>
      </dgm:prSet>
      <dgm:spPr/>
    </dgm:pt>
    <dgm:pt modelId="{AA447152-ACAC-4163-8BAB-AC05B811D065}" type="pres">
      <dgm:prSet presAssocID="{422E5A6E-833A-4E82-AE6D-14E4A987983A}" presName="spaceBetweenRectangles" presStyleCnt="0"/>
      <dgm:spPr/>
    </dgm:pt>
    <dgm:pt modelId="{F93080E5-07C3-43D8-B00B-16C7DAA7B786}" type="pres">
      <dgm:prSet presAssocID="{039B0968-54C3-43D9-AE1B-2E3AC07C27AD}" presName="parentLin" presStyleCnt="0"/>
      <dgm:spPr/>
    </dgm:pt>
    <dgm:pt modelId="{21FE5E6B-A9D8-4FEE-A374-A6805A219E77}" type="pres">
      <dgm:prSet presAssocID="{039B0968-54C3-43D9-AE1B-2E3AC07C27AD}" presName="parentLeftMargin" presStyleLbl="node1" presStyleIdx="0" presStyleCnt="3"/>
      <dgm:spPr/>
    </dgm:pt>
    <dgm:pt modelId="{5DA3FF59-85F1-4735-B3A9-18751F101F6E}" type="pres">
      <dgm:prSet presAssocID="{039B0968-54C3-43D9-AE1B-2E3AC07C27AD}" presName="parentText" presStyleLbl="node1" presStyleIdx="1" presStyleCnt="3">
        <dgm:presLayoutVars>
          <dgm:chMax val="0"/>
          <dgm:bulletEnabled val="1"/>
        </dgm:presLayoutVars>
      </dgm:prSet>
      <dgm:spPr/>
    </dgm:pt>
    <dgm:pt modelId="{22B9FD75-A93D-4DD6-9443-3E2DA3E8CB29}" type="pres">
      <dgm:prSet presAssocID="{039B0968-54C3-43D9-AE1B-2E3AC07C27AD}" presName="negativeSpace" presStyleCnt="0"/>
      <dgm:spPr/>
    </dgm:pt>
    <dgm:pt modelId="{0D116FDA-C199-4724-BDFF-B6B6DD9C39F4}" type="pres">
      <dgm:prSet presAssocID="{039B0968-54C3-43D9-AE1B-2E3AC07C27AD}" presName="childText" presStyleLbl="conFgAcc1" presStyleIdx="1" presStyleCnt="3">
        <dgm:presLayoutVars>
          <dgm:bulletEnabled val="1"/>
        </dgm:presLayoutVars>
      </dgm:prSet>
      <dgm:spPr/>
    </dgm:pt>
    <dgm:pt modelId="{611A4537-2325-423B-8AB3-12304A086352}" type="pres">
      <dgm:prSet presAssocID="{6A5712B8-688E-4DCA-B67B-72AC37CCABC7}" presName="spaceBetweenRectangles" presStyleCnt="0"/>
      <dgm:spPr/>
    </dgm:pt>
    <dgm:pt modelId="{6D33FFAF-C011-460D-9D3A-77BD73B8DFD6}" type="pres">
      <dgm:prSet presAssocID="{50A5330E-7DD1-478A-B165-0DCE625AF6CF}" presName="parentLin" presStyleCnt="0"/>
      <dgm:spPr/>
    </dgm:pt>
    <dgm:pt modelId="{AD6E4FFD-51E2-4D96-B11B-E0830BF5D494}" type="pres">
      <dgm:prSet presAssocID="{50A5330E-7DD1-478A-B165-0DCE625AF6CF}" presName="parentLeftMargin" presStyleLbl="node1" presStyleIdx="1" presStyleCnt="3"/>
      <dgm:spPr/>
    </dgm:pt>
    <dgm:pt modelId="{22921543-69A4-4F5E-BB18-7A033233EAEB}" type="pres">
      <dgm:prSet presAssocID="{50A5330E-7DD1-478A-B165-0DCE625AF6CF}" presName="parentText" presStyleLbl="node1" presStyleIdx="2" presStyleCnt="3">
        <dgm:presLayoutVars>
          <dgm:chMax val="0"/>
          <dgm:bulletEnabled val="1"/>
        </dgm:presLayoutVars>
      </dgm:prSet>
      <dgm:spPr/>
    </dgm:pt>
    <dgm:pt modelId="{09AB8D06-BF35-4639-85E1-F15A5DBEF129}" type="pres">
      <dgm:prSet presAssocID="{50A5330E-7DD1-478A-B165-0DCE625AF6CF}" presName="negativeSpace" presStyleCnt="0"/>
      <dgm:spPr/>
    </dgm:pt>
    <dgm:pt modelId="{A19FAB4D-117A-4965-8A0A-D6E6E7E1F541}" type="pres">
      <dgm:prSet presAssocID="{50A5330E-7DD1-478A-B165-0DCE625AF6CF}" presName="childText" presStyleLbl="conFgAcc1" presStyleIdx="2" presStyleCnt="3">
        <dgm:presLayoutVars>
          <dgm:bulletEnabled val="1"/>
        </dgm:presLayoutVars>
      </dgm:prSet>
      <dgm:spPr/>
    </dgm:pt>
  </dgm:ptLst>
  <dgm:cxnLst>
    <dgm:cxn modelId="{7509E500-AE07-4957-B752-ED34A65CBE83}" type="presOf" srcId="{09F6E43F-326A-4A31-8B24-D1AB47D1B06D}" destId="{0D116FDA-C199-4724-BDFF-B6B6DD9C39F4}" srcOrd="0" destOrd="0" presId="urn:microsoft.com/office/officeart/2005/8/layout/list1"/>
    <dgm:cxn modelId="{BCE89210-284B-4F70-A369-5A242DBD0592}" srcId="{DDBF1F72-D5C6-45C1-8861-C60BF5F24714}" destId="{039B0968-54C3-43D9-AE1B-2E3AC07C27AD}" srcOrd="1" destOrd="0" parTransId="{723301F6-EFFE-4D7B-9CF2-4318A56ECE12}" sibTransId="{6A5712B8-688E-4DCA-B67B-72AC37CCABC7}"/>
    <dgm:cxn modelId="{8597131C-6FED-4BF4-A1CA-E891C66D69EB}" type="presOf" srcId="{039B0968-54C3-43D9-AE1B-2E3AC07C27AD}" destId="{5DA3FF59-85F1-4735-B3A9-18751F101F6E}" srcOrd="1" destOrd="0" presId="urn:microsoft.com/office/officeart/2005/8/layout/list1"/>
    <dgm:cxn modelId="{D1ACD242-53AC-48B3-9F94-02F3C4DFD8FE}" type="presOf" srcId="{E997C9A2-714F-40F1-A449-E3B567BF2191}" destId="{43D2748E-F233-4117-A263-D994A3D777A0}" srcOrd="1" destOrd="0" presId="urn:microsoft.com/office/officeart/2005/8/layout/list1"/>
    <dgm:cxn modelId="{E328FB6B-1AFC-4766-8E7E-E588B84987B3}" type="presOf" srcId="{50A5330E-7DD1-478A-B165-0DCE625AF6CF}" destId="{AD6E4FFD-51E2-4D96-B11B-E0830BF5D494}" srcOrd="0" destOrd="0" presId="urn:microsoft.com/office/officeart/2005/8/layout/list1"/>
    <dgm:cxn modelId="{110FBA75-72E0-409F-B4C9-470BE287D593}" srcId="{E997C9A2-714F-40F1-A449-E3B567BF2191}" destId="{B0F8E3E1-1A0E-460F-8AAF-64338F4B4FD6}" srcOrd="0" destOrd="0" parTransId="{EEE8EA9A-411A-491E-84CA-6BA517715CEC}" sibTransId="{5A230061-F20B-47A7-95D3-A494EBECEA98}"/>
    <dgm:cxn modelId="{0AAF3186-1AF3-471C-877F-3E28FE723B8E}" srcId="{039B0968-54C3-43D9-AE1B-2E3AC07C27AD}" destId="{09F6E43F-326A-4A31-8B24-D1AB47D1B06D}" srcOrd="0" destOrd="0" parTransId="{856A42FA-8545-4DB2-AACD-50ED5C4BFAA8}" sibTransId="{781215CD-EA2E-4807-B623-5F5774866BE2}"/>
    <dgm:cxn modelId="{884F0D94-B0D3-42D2-91B1-8DAC601919F5}" srcId="{DDBF1F72-D5C6-45C1-8861-C60BF5F24714}" destId="{50A5330E-7DD1-478A-B165-0DCE625AF6CF}" srcOrd="2" destOrd="0" parTransId="{591C638D-F63E-45B1-A615-D76CC647E053}" sibTransId="{43538A64-B372-4F01-8018-1ABFAEFB32A9}"/>
    <dgm:cxn modelId="{D700F5B3-132F-4121-A8A3-C386328B5ED6}" type="presOf" srcId="{039B0968-54C3-43D9-AE1B-2E3AC07C27AD}" destId="{21FE5E6B-A9D8-4FEE-A374-A6805A219E77}" srcOrd="0" destOrd="0" presId="urn:microsoft.com/office/officeart/2005/8/layout/list1"/>
    <dgm:cxn modelId="{60296CB4-AA24-4474-9767-5C6E5CB9A0DF}" type="presOf" srcId="{B0F8E3E1-1A0E-460F-8AAF-64338F4B4FD6}" destId="{766C274E-0DCD-4D35-A637-3B7C31718B43}" srcOrd="0" destOrd="0" presId="urn:microsoft.com/office/officeart/2005/8/layout/list1"/>
    <dgm:cxn modelId="{2075DAD4-179E-4962-A3A4-8AF294EC5EA6}" srcId="{DDBF1F72-D5C6-45C1-8861-C60BF5F24714}" destId="{E997C9A2-714F-40F1-A449-E3B567BF2191}" srcOrd="0" destOrd="0" parTransId="{BA698C14-60FB-412B-AEAE-731859E29542}" sibTransId="{422E5A6E-833A-4E82-AE6D-14E4A987983A}"/>
    <dgm:cxn modelId="{43B651D9-5097-4B0E-896A-DD51B85C54CF}" type="presOf" srcId="{E997C9A2-714F-40F1-A449-E3B567BF2191}" destId="{F9AADC45-FE44-4219-B108-D2AE3D8E173B}" srcOrd="0" destOrd="0" presId="urn:microsoft.com/office/officeart/2005/8/layout/list1"/>
    <dgm:cxn modelId="{D9BDABDB-507D-4BC6-A62C-9E2953A92B05}" type="presOf" srcId="{59922340-1B1E-4188-AF21-455A9791F1CB}" destId="{A19FAB4D-117A-4965-8A0A-D6E6E7E1F541}" srcOrd="0" destOrd="0" presId="urn:microsoft.com/office/officeart/2005/8/layout/list1"/>
    <dgm:cxn modelId="{D4A0F8EA-463C-4DD5-8943-B16845E58816}" type="presOf" srcId="{50A5330E-7DD1-478A-B165-0DCE625AF6CF}" destId="{22921543-69A4-4F5E-BB18-7A033233EAEB}" srcOrd="1" destOrd="0" presId="urn:microsoft.com/office/officeart/2005/8/layout/list1"/>
    <dgm:cxn modelId="{6E3E67EF-19DF-42B5-8F99-A9DCFB288705}" srcId="{50A5330E-7DD1-478A-B165-0DCE625AF6CF}" destId="{59922340-1B1E-4188-AF21-455A9791F1CB}" srcOrd="0" destOrd="0" parTransId="{F387A055-1625-443A-9A9F-6F74B22C4CBB}" sibTransId="{80093C4C-4F6E-43BA-AFAD-4FD03F5834BB}"/>
    <dgm:cxn modelId="{F706E7FD-2503-4EC3-9467-7B3407639FE1}" type="presOf" srcId="{DDBF1F72-D5C6-45C1-8861-C60BF5F24714}" destId="{9297A8EA-EDBF-4876-934C-BD09FBE3EAE8}" srcOrd="0" destOrd="0" presId="urn:microsoft.com/office/officeart/2005/8/layout/list1"/>
    <dgm:cxn modelId="{6BEABD16-F8DB-4BC5-9EB0-E2DDD908C950}" type="presParOf" srcId="{9297A8EA-EDBF-4876-934C-BD09FBE3EAE8}" destId="{D03D9693-B636-4256-8302-E48214907012}" srcOrd="0" destOrd="0" presId="urn:microsoft.com/office/officeart/2005/8/layout/list1"/>
    <dgm:cxn modelId="{4D03AD0A-3B08-40B3-98A3-59922C4BDAAE}" type="presParOf" srcId="{D03D9693-B636-4256-8302-E48214907012}" destId="{F9AADC45-FE44-4219-B108-D2AE3D8E173B}" srcOrd="0" destOrd="0" presId="urn:microsoft.com/office/officeart/2005/8/layout/list1"/>
    <dgm:cxn modelId="{B5F4258D-4A4A-4BB9-8DF1-FFA9873E2C62}" type="presParOf" srcId="{D03D9693-B636-4256-8302-E48214907012}" destId="{43D2748E-F233-4117-A263-D994A3D777A0}" srcOrd="1" destOrd="0" presId="urn:microsoft.com/office/officeart/2005/8/layout/list1"/>
    <dgm:cxn modelId="{F5557E9E-D71B-4650-A06C-3A6830FB29F2}" type="presParOf" srcId="{9297A8EA-EDBF-4876-934C-BD09FBE3EAE8}" destId="{A5AB6A0D-CA8F-4833-9E04-B3504D8AE5BA}" srcOrd="1" destOrd="0" presId="urn:microsoft.com/office/officeart/2005/8/layout/list1"/>
    <dgm:cxn modelId="{31C4F58D-76CF-4495-8BB2-33906ED27663}" type="presParOf" srcId="{9297A8EA-EDBF-4876-934C-BD09FBE3EAE8}" destId="{766C274E-0DCD-4D35-A637-3B7C31718B43}" srcOrd="2" destOrd="0" presId="urn:microsoft.com/office/officeart/2005/8/layout/list1"/>
    <dgm:cxn modelId="{D00748B2-0325-46E7-94E6-235E01AF15BD}" type="presParOf" srcId="{9297A8EA-EDBF-4876-934C-BD09FBE3EAE8}" destId="{AA447152-ACAC-4163-8BAB-AC05B811D065}" srcOrd="3" destOrd="0" presId="urn:microsoft.com/office/officeart/2005/8/layout/list1"/>
    <dgm:cxn modelId="{FBE0A8A2-E349-4605-859A-C47EFF140FD0}" type="presParOf" srcId="{9297A8EA-EDBF-4876-934C-BD09FBE3EAE8}" destId="{F93080E5-07C3-43D8-B00B-16C7DAA7B786}" srcOrd="4" destOrd="0" presId="urn:microsoft.com/office/officeart/2005/8/layout/list1"/>
    <dgm:cxn modelId="{5A87BB54-D5B6-4B5F-BB46-2BC24C39908B}" type="presParOf" srcId="{F93080E5-07C3-43D8-B00B-16C7DAA7B786}" destId="{21FE5E6B-A9D8-4FEE-A374-A6805A219E77}" srcOrd="0" destOrd="0" presId="urn:microsoft.com/office/officeart/2005/8/layout/list1"/>
    <dgm:cxn modelId="{4FE43BB2-F0F6-4456-8929-FE078F4ABAFB}" type="presParOf" srcId="{F93080E5-07C3-43D8-B00B-16C7DAA7B786}" destId="{5DA3FF59-85F1-4735-B3A9-18751F101F6E}" srcOrd="1" destOrd="0" presId="urn:microsoft.com/office/officeart/2005/8/layout/list1"/>
    <dgm:cxn modelId="{5A902045-FB3A-4CF8-B5E5-BBF0F93ABAFB}" type="presParOf" srcId="{9297A8EA-EDBF-4876-934C-BD09FBE3EAE8}" destId="{22B9FD75-A93D-4DD6-9443-3E2DA3E8CB29}" srcOrd="5" destOrd="0" presId="urn:microsoft.com/office/officeart/2005/8/layout/list1"/>
    <dgm:cxn modelId="{FE12769D-941C-4652-8FC1-538DB7487AFF}" type="presParOf" srcId="{9297A8EA-EDBF-4876-934C-BD09FBE3EAE8}" destId="{0D116FDA-C199-4724-BDFF-B6B6DD9C39F4}" srcOrd="6" destOrd="0" presId="urn:microsoft.com/office/officeart/2005/8/layout/list1"/>
    <dgm:cxn modelId="{34F648A7-A291-4DB2-B8F5-AC1D04449B57}" type="presParOf" srcId="{9297A8EA-EDBF-4876-934C-BD09FBE3EAE8}" destId="{611A4537-2325-423B-8AB3-12304A086352}" srcOrd="7" destOrd="0" presId="urn:microsoft.com/office/officeart/2005/8/layout/list1"/>
    <dgm:cxn modelId="{7F8A46EB-6F9B-49E6-82AF-C25900F3AC41}" type="presParOf" srcId="{9297A8EA-EDBF-4876-934C-BD09FBE3EAE8}" destId="{6D33FFAF-C011-460D-9D3A-77BD73B8DFD6}" srcOrd="8" destOrd="0" presId="urn:microsoft.com/office/officeart/2005/8/layout/list1"/>
    <dgm:cxn modelId="{415C05E3-6BA5-4063-9913-3ECFF34D8C41}" type="presParOf" srcId="{6D33FFAF-C011-460D-9D3A-77BD73B8DFD6}" destId="{AD6E4FFD-51E2-4D96-B11B-E0830BF5D494}" srcOrd="0" destOrd="0" presId="urn:microsoft.com/office/officeart/2005/8/layout/list1"/>
    <dgm:cxn modelId="{A0E3255D-5BFA-4D05-AF63-B1D5AB073E82}" type="presParOf" srcId="{6D33FFAF-C011-460D-9D3A-77BD73B8DFD6}" destId="{22921543-69A4-4F5E-BB18-7A033233EAEB}" srcOrd="1" destOrd="0" presId="urn:microsoft.com/office/officeart/2005/8/layout/list1"/>
    <dgm:cxn modelId="{337328A1-6852-4DC7-93C0-9B359B6FF530}" type="presParOf" srcId="{9297A8EA-EDBF-4876-934C-BD09FBE3EAE8}" destId="{09AB8D06-BF35-4639-85E1-F15A5DBEF129}" srcOrd="9" destOrd="0" presId="urn:microsoft.com/office/officeart/2005/8/layout/list1"/>
    <dgm:cxn modelId="{61B22968-D0FB-44BF-A9B3-0A61BD7E1885}" type="presParOf" srcId="{9297A8EA-EDBF-4876-934C-BD09FBE3EAE8}" destId="{A19FAB4D-117A-4965-8A0A-D6E6E7E1F54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6C274E-0DCD-4D35-A637-3B7C31718B43}">
      <dsp:nvSpPr>
        <dsp:cNvPr id="0" name=""/>
        <dsp:cNvSpPr/>
      </dsp:nvSpPr>
      <dsp:spPr>
        <a:xfrm>
          <a:off x="0" y="247530"/>
          <a:ext cx="7886700" cy="115762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questions: what are the pieces? how do they fit together to form a coherent whole?</a:t>
          </a:r>
        </a:p>
      </dsp:txBody>
      <dsp:txXfrm>
        <a:off x="0" y="247530"/>
        <a:ext cx="7886700" cy="1157625"/>
      </dsp:txXfrm>
    </dsp:sp>
    <dsp:sp modelId="{43D2748E-F233-4117-A263-D994A3D777A0}">
      <dsp:nvSpPr>
        <dsp:cNvPr id="0" name=""/>
        <dsp:cNvSpPr/>
      </dsp:nvSpPr>
      <dsp:spPr>
        <a:xfrm>
          <a:off x="394335" y="26130"/>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Structural Scale</a:t>
          </a:r>
        </a:p>
      </dsp:txBody>
      <dsp:txXfrm>
        <a:off x="415951" y="47746"/>
        <a:ext cx="5477458" cy="399568"/>
      </dsp:txXfrm>
    </dsp:sp>
    <dsp:sp modelId="{0D116FDA-C199-4724-BDFF-B6B6DD9C39F4}">
      <dsp:nvSpPr>
        <dsp:cNvPr id="0" name=""/>
        <dsp:cNvSpPr/>
      </dsp:nvSpPr>
      <dsp:spPr>
        <a:xfrm>
          <a:off x="0" y="1707555"/>
          <a:ext cx="7886700" cy="1157625"/>
        </a:xfrm>
        <a:prstGeom prst="rect">
          <a:avLst/>
        </a:prstGeom>
        <a:solidFill>
          <a:schemeClr val="lt1">
            <a:alpha val="90000"/>
            <a:hueOff val="0"/>
            <a:satOff val="0"/>
            <a:lumOff val="0"/>
            <a:alphaOff val="0"/>
          </a:schemeClr>
        </a:solidFill>
        <a:ln w="6350" cap="flat" cmpd="sng" algn="ctr">
          <a:solidFill>
            <a:schemeClr val="accent2">
              <a:hueOff val="-727682"/>
              <a:satOff val="-41964"/>
              <a:lumOff val="431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key questions: how do the pieces interact? how are they related?</a:t>
          </a:r>
        </a:p>
      </dsp:txBody>
      <dsp:txXfrm>
        <a:off x="0" y="1707555"/>
        <a:ext cx="7886700" cy="1157625"/>
      </dsp:txXfrm>
    </dsp:sp>
    <dsp:sp modelId="{5DA3FF59-85F1-4735-B3A9-18751F101F6E}">
      <dsp:nvSpPr>
        <dsp:cNvPr id="0" name=""/>
        <dsp:cNvSpPr/>
      </dsp:nvSpPr>
      <dsp:spPr>
        <a:xfrm>
          <a:off x="394335" y="1486155"/>
          <a:ext cx="5520690" cy="442800"/>
        </a:xfrm>
        <a:prstGeom prst="roundRect">
          <a:avLst/>
        </a:prstGeom>
        <a:solidFill>
          <a:srgbClr val="FF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Interaction Scale</a:t>
          </a:r>
        </a:p>
      </dsp:txBody>
      <dsp:txXfrm>
        <a:off x="415951" y="1507771"/>
        <a:ext cx="5477458" cy="399568"/>
      </dsp:txXfrm>
    </dsp:sp>
    <dsp:sp modelId="{A19FAB4D-117A-4965-8A0A-D6E6E7E1F541}">
      <dsp:nvSpPr>
        <dsp:cNvPr id="0" name=""/>
        <dsp:cNvSpPr/>
      </dsp:nvSpPr>
      <dsp:spPr>
        <a:xfrm>
          <a:off x="0" y="3167580"/>
          <a:ext cx="7886700" cy="11576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12096" tIns="312420" rIns="6120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solidFill>
                <a:schemeClr val="bg2">
                  <a:lumMod val="90000"/>
                </a:schemeClr>
              </a:solidFill>
            </a:rPr>
            <a:t>key question: how can I make the actual code easy to test, understand, and modify?</a:t>
          </a:r>
        </a:p>
      </dsp:txBody>
      <dsp:txXfrm>
        <a:off x="0" y="3167580"/>
        <a:ext cx="7886700" cy="1157625"/>
      </dsp:txXfrm>
    </dsp:sp>
    <dsp:sp modelId="{22921543-69A4-4F5E-BB18-7A033233EAEB}">
      <dsp:nvSpPr>
        <dsp:cNvPr id="0" name=""/>
        <dsp:cNvSpPr/>
      </dsp:nvSpPr>
      <dsp:spPr>
        <a:xfrm>
          <a:off x="394335" y="2946181"/>
          <a:ext cx="5520690" cy="442800"/>
        </a:xfrm>
        <a:prstGeom prst="roundRect">
          <a:avLst/>
        </a:prstGeom>
        <a:solidFill>
          <a:schemeClr val="bg2">
            <a:lumMod val="9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066800">
            <a:lnSpc>
              <a:spcPct val="90000"/>
            </a:lnSpc>
            <a:spcBef>
              <a:spcPct val="0"/>
            </a:spcBef>
            <a:spcAft>
              <a:spcPct val="35000"/>
            </a:spcAft>
            <a:buNone/>
          </a:pPr>
          <a:r>
            <a:rPr lang="en-US" sz="2400" kern="1200" dirty="0"/>
            <a:t>The Code Scale</a:t>
          </a:r>
        </a:p>
      </dsp:txBody>
      <dsp:txXfrm>
        <a:off x="415951" y="2967797"/>
        <a:ext cx="547745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lesson 5, the Interaction Scale.</a:t>
            </a:r>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181445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the matching interface for a clock listener.  Note that we’ve put semantics in the interface– we say that the notify method expects to receive a message with the current time.</a:t>
            </a:r>
          </a:p>
          <a:p>
            <a:endParaRPr lang="en-US" dirty="0"/>
          </a:p>
          <a:p>
            <a:r>
              <a:rPr lang="en-US" dirty="0"/>
              <a:t>This semantic information completes the contract between the producer and the consumer– it’s not enough to know the names of the relevant methods; we need to know what is in the message.</a:t>
            </a:r>
          </a:p>
          <a:p>
            <a:endParaRPr lang="en-US" dirty="0"/>
          </a:p>
          <a:p>
            <a:r>
              <a:rPr lang="en-US" dirty="0"/>
              <a:t>Of course, an actual client will have other behavior!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2273420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tests that illustrate the expected behavior of this system.</a:t>
            </a:r>
          </a:p>
          <a:p>
            <a:endParaRPr lang="en-US" dirty="0"/>
          </a:p>
          <a:p>
            <a:r>
              <a:rPr lang="en-US" dirty="0"/>
              <a:t>On the left-hand side, we test to see that everything works with a single observer. First we create a clock.  Then we create a client, telling it to get its time from the clock we just created.  We check that the client starts at time 0.  We tick the clock twice, and then check to see that the client shows time equals 2.</a:t>
            </a:r>
          </a:p>
          <a:p>
            <a:endParaRPr lang="en-US" dirty="0"/>
          </a:p>
          <a:p>
            <a:r>
              <a:rPr lang="en-US" dirty="0"/>
              <a:t>On the right-hand side, we do the same thing with multiple observers.  We create 3 observers, telling them all to register with the same clock.  Again, we tick the clock twice, and check to see that all 3 observers show the correct time.</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98409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an implementation of </a:t>
            </a:r>
            <a:r>
              <a:rPr lang="en-US" dirty="0" err="1"/>
              <a:t>IPushingClock</a:t>
            </a:r>
            <a:r>
              <a:rPr lang="en-US" dirty="0"/>
              <a:t>. This code keeps a private field ‘observers’ which is a list of the consumers that it needs to notify.  It has a private method called ‘</a:t>
            </a:r>
            <a:r>
              <a:rPr lang="en-US" dirty="0" err="1"/>
              <a:t>NotifyAll</a:t>
            </a:r>
            <a:r>
              <a:rPr lang="en-US" dirty="0"/>
              <a:t>’ that calls each observer’s notify method, and when the clock is ticked, it calls </a:t>
            </a:r>
            <a:r>
              <a:rPr lang="en-US" dirty="0" err="1"/>
              <a:t>notifyAll</a:t>
            </a:r>
            <a:r>
              <a:rPr lang="en-US" dirty="0"/>
              <a:t> to actually notify the observers.  Similarly, when the clock is reset, it calls </a:t>
            </a:r>
            <a:r>
              <a:rPr lang="en-US" dirty="0" err="1"/>
              <a:t>notifyAll</a:t>
            </a:r>
            <a:r>
              <a:rPr lang="en-US" dirty="0"/>
              <a:t> to notify the observers.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493701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client.  When such a client is created, it is given the identity of an </a:t>
            </a:r>
            <a:r>
              <a:rPr lang="en-US" dirty="0" err="1"/>
              <a:t>PushingClock</a:t>
            </a:r>
            <a:r>
              <a:rPr lang="en-US" dirty="0"/>
              <a:t>, and it tells that </a:t>
            </a:r>
            <a:r>
              <a:rPr lang="en-US" dirty="0" err="1"/>
              <a:t>PushingClock</a:t>
            </a:r>
            <a:r>
              <a:rPr lang="en-US" dirty="0"/>
              <a:t> to add this client as an observer.</a:t>
            </a:r>
          </a:p>
          <a:p>
            <a:endParaRPr lang="en-US" dirty="0"/>
          </a:p>
          <a:p>
            <a:r>
              <a:rPr lang="en-US" dirty="0"/>
              <a:t>When this client’s notify method is called, it uses the argument of the notify method to set the client’s private clock. </a:t>
            </a:r>
          </a:p>
          <a:p>
            <a:endParaRPr lang="en-US" dirty="0"/>
          </a:p>
          <a:p>
            <a:r>
              <a:rPr lang="en-US" dirty="0"/>
              <a:t>And (surprise!) these methods pass the tests we wrote earlier.  </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716319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observer gets to decide what to do with the notification.  Here’s another client that does something different with the notification. Instead of taking the notification argument t and using it to set the local time, it doubles t.  Then, it also keeps a log of the notifications it receives– it doesn’t do anything with the log; it’s just for fun.</a:t>
            </a:r>
          </a:p>
          <a:p>
            <a:r>
              <a:rPr lang="en-US" dirty="0"/>
              <a:t> </a:t>
            </a:r>
          </a:p>
          <a:p>
            <a:r>
              <a:rPr lang="en-US" dirty="0"/>
              <a:t>If anybody asks for the time, the client takes what it has and divides it by 2.   So this code returns the same values for </a:t>
            </a:r>
            <a:r>
              <a:rPr lang="en-US" dirty="0" err="1"/>
              <a:t>getTime</a:t>
            </a:r>
            <a:r>
              <a:rPr lang="en-US" dirty="0"/>
              <a:t>, and it would pass the tests we just saw.</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958376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tests for this client.  But wait, this client has other behaviors, which we should test.</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221216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also tested what happens when the client joins the clock after it starts (not just when the clock's value is 0!).  We observe that the reported time is correct, and the list of notifications is [2,3,4] (not including the time 1, which occurred before the client joined the clock).</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1982810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47086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side-by-side comparison of the tradeoffs.  </a:t>
            </a:r>
          </a:p>
          <a:p>
            <a:endParaRPr lang="en-US" dirty="0"/>
          </a:p>
          <a:p>
            <a:r>
              <a:rPr lang="en-US" dirty="0"/>
              <a:t>Note that if the data is changing rapidly, but the consumer only asks for it rarely, then Pull is better because it leads to less traffic. </a:t>
            </a:r>
          </a:p>
          <a:p>
            <a:r>
              <a:rPr lang="en-US" dirty="0"/>
              <a:t>Similarly, if the data is changing slowly, but the consumer needs it often, the Push is better because that leads to less traffic.</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65248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details and variations to work out here.  &lt;read slide&gt; It all depends on the application in which we are using the pattern.</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41128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158533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5FF39-3554-75E8-4392-7108F3638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C3372-5EFA-522C-86E1-890983A20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58E811-EED7-56DB-2F2F-81FBE7CD5EA1}"/>
              </a:ext>
            </a:extLst>
          </p:cNvPr>
          <p:cNvSpPr>
            <a:spLocks noGrp="1"/>
          </p:cNvSpPr>
          <p:nvPr>
            <p:ph type="body" idx="1"/>
          </p:nvPr>
        </p:nvSpPr>
        <p:spPr/>
        <p:txBody>
          <a:bodyPr/>
          <a:lstStyle/>
          <a:p>
            <a:r>
              <a:rPr lang="en-US" dirty="0"/>
              <a:t>But now the client has access to *all* of the server's methods.  Maybe the server has many public methods, and it doesn't want the client to have access to all of them.  Our next pattern, the callback pattern, provides a solution to this problem.</a:t>
            </a:r>
          </a:p>
        </p:txBody>
      </p:sp>
      <p:sp>
        <p:nvSpPr>
          <p:cNvPr id="4" name="Slide Number Placeholder 3">
            <a:extLst>
              <a:ext uri="{FF2B5EF4-FFF2-40B4-BE49-F238E27FC236}">
                <a16:creationId xmlns:a16="http://schemas.microsoft.com/office/drawing/2014/main" id="{DAF0D2CC-DBDA-9725-1180-D39F2BAD5B83}"/>
              </a:ext>
            </a:extLst>
          </p:cNvPr>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286241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specialized, but it is one of the main patterns used in REACT (in part because REACT doesn't have methods that you can create).</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000596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668061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In this situation, the typed-emitter pattern might be useful.  This pattern shows how to use the typed-emitter package in 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2536762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2252922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emitters come in many shapes and forms. Here is a typical emitter interface that allows you to register for an event (using `on’), unregister (using `off’) or emit events.</a:t>
            </a:r>
          </a:p>
          <a:p>
            <a:endParaRPr lang="en-US" dirty="0"/>
          </a:p>
          <a:p>
            <a:r>
              <a:rPr lang="en-US" dirty="0"/>
              <a:t>Sometimes `on’ is also called `subscribe’ or `register’.</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1081643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set up a server.  Most of the hard work is done by the function </a:t>
            </a:r>
            <a:r>
              <a:rPr lang="en-US" b="1" dirty="0"/>
              <a:t>Server</a:t>
            </a:r>
            <a:r>
              <a:rPr lang="en-US" b="0" dirty="0"/>
              <a:t> </a:t>
            </a:r>
            <a:r>
              <a:rPr lang="en-US" b="0" dirty="0" err="1"/>
              <a:t>whichis</a:t>
            </a:r>
            <a:r>
              <a:rPr lang="en-US" b="0" dirty="0"/>
              <a:t> part of the 'socket.io' package.</a:t>
            </a:r>
          </a:p>
          <a:p>
            <a:r>
              <a:rPr lang="en-US" b="0" dirty="0"/>
              <a:t>When the server receives a connection on port 8080, it creates a socket and passes to io.  It's up to us to create handlers for the events that this server may receive.  This is accomplished by </a:t>
            </a:r>
            <a:r>
              <a:rPr lang="en-US" b="0" dirty="0" err="1"/>
              <a:t>startServerHandlers</a:t>
            </a:r>
            <a:r>
              <a:rPr lang="en-US" b="0" dirty="0"/>
              <a:t>.</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1567123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548133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client, we import from socket.io</a:t>
            </a:r>
            <a:r>
              <a:rPr lang="en-US" b="1" dirty="0"/>
              <a:t>-client</a:t>
            </a:r>
            <a:r>
              <a:rPr lang="en-US" b="0" dirty="0"/>
              <a:t>, which supplies us with a socket.  And again we start handlers for the various events that can happen on that socket.</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3303737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fancy vocabulary you can use to impress your boss:</a:t>
            </a:r>
          </a:p>
          <a:p>
            <a:r>
              <a:rPr lang="en-US" dirty="0"/>
              <a:t>A communications protocol like the one we've shown is sometimes called a 'choreography', and the implementations of the different agents are called its 'projections'.</a:t>
            </a:r>
          </a:p>
          <a:p>
            <a:r>
              <a:rPr lang="en-US" dirty="0"/>
              <a:t>There are tools that let you write out a choreography in machine-readable form, and will then generate projections automatically.  (Remember our slogan: tools can probably do this better than you can!)</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642004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53378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75A46-0EFE-95BA-C28F-606D6097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ACE454-9E15-4D73-B4E8-9FDDAE3DD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9E4F5-2BE0-68D2-D500-BEBDD3E9A1D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9D64A9ED-6EBE-F0D7-86AF-8354205D8C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6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week we will be talking about the interaction scale: how do the pieces interact?  (Don’t worry: we will eventually talk about design at the structural scale, but not for a while).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75905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 concrete example.   Here is the interface for a simple clock.  Here we've used the typescript convention to specify that 'time' is a getter.</a:t>
            </a:r>
          </a:p>
          <a:p>
            <a:endParaRPr lang="en-US" dirty="0"/>
          </a:p>
          <a:p>
            <a:r>
              <a:rPr lang="en-US" dirty="0"/>
              <a:t>It has three methods: reset, tick, and time.  Note that the interface includes a description of what each method is supposed to do.  This is part of the "make your Data Mean Something" pattern we talked about last time.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615821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we're doing test-driven development, so here some simple tests that describe the desired behavior of our clock.   And while we're at it, we should think about a client of the clock, and write tests for *its* expected behavior.</a:t>
            </a:r>
          </a:p>
          <a:p>
            <a:r>
              <a:rPr lang="en-US" dirty="0"/>
              <a:t>Here’s a little testing script, in Jest. </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820716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implement  </a:t>
            </a:r>
            <a:r>
              <a:rPr lang="en-US" dirty="0" err="1"/>
              <a:t>IClock</a:t>
            </a:r>
            <a:r>
              <a:rPr lang="en-US" dirty="0"/>
              <a:t>, and a </a:t>
            </a:r>
            <a:r>
              <a:rPr lang="en-US" dirty="0" err="1"/>
              <a:t>ClockClient</a:t>
            </a:r>
            <a:r>
              <a:rPr lang="en-US" dirty="0"/>
              <a:t> that uses it.  </a:t>
            </a:r>
            <a:r>
              <a:rPr lang="en-US" dirty="0" err="1"/>
              <a:t>SimpleClock</a:t>
            </a:r>
            <a:r>
              <a:rPr lang="en-US" dirty="0"/>
              <a:t> is the producer, and </a:t>
            </a:r>
            <a:r>
              <a:rPr lang="en-US" dirty="0" err="1"/>
              <a:t>ClockClient</a:t>
            </a:r>
            <a:r>
              <a:rPr lang="en-US" dirty="0"/>
              <a:t> is the consumer.</a:t>
            </a:r>
          </a:p>
          <a:p>
            <a:endParaRPr lang="en-US" dirty="0"/>
          </a:p>
          <a:p>
            <a:r>
              <a:rPr lang="en-US" dirty="0"/>
              <a:t>Notice that constructor says “</a:t>
            </a:r>
            <a:r>
              <a:rPr lang="en-US" dirty="0" err="1"/>
              <a:t>theclock:IClock</a:t>
            </a:r>
            <a:r>
              <a:rPr lang="en-US" dirty="0"/>
              <a:t>”, because this client depends only on the fact that ‘</a:t>
            </a:r>
            <a:r>
              <a:rPr lang="en-US" dirty="0" err="1"/>
              <a:t>theclock</a:t>
            </a:r>
            <a:r>
              <a:rPr lang="en-US" dirty="0"/>
              <a:t>’ obeys the specification of </a:t>
            </a:r>
            <a:r>
              <a:rPr lang="en-US" dirty="0" err="1"/>
              <a:t>IClock</a:t>
            </a:r>
            <a:r>
              <a:rPr lang="en-US" dirty="0"/>
              <a:t>.   If it had said "</a:t>
            </a:r>
            <a:r>
              <a:rPr lang="en-US" dirty="0" err="1"/>
              <a:t>theclock:SimpleClock</a:t>
            </a:r>
            <a:r>
              <a:rPr lang="en-US" dirty="0"/>
              <a:t>" then the compiler would reject any attempt to build a </a:t>
            </a:r>
            <a:r>
              <a:rPr lang="en-US" dirty="0" err="1"/>
              <a:t>ClockClient</a:t>
            </a:r>
            <a:r>
              <a:rPr lang="en-US" dirty="0"/>
              <a:t> using any other implementation of </a:t>
            </a:r>
            <a:r>
              <a:rPr lang="en-US" dirty="0" err="1"/>
              <a:t>IClock</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3512470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there is more than one consumer, this is typically called the Observer Pattern, or the Publish-Subscribe Pattern, or the Listener Pattern.</a:t>
            </a:r>
          </a:p>
          <a:p>
            <a:endParaRPr lang="en-US" dirty="0"/>
          </a:p>
          <a:p>
            <a:r>
              <a:rPr lang="en-US" dirty="0"/>
              <a:t>&lt;read slide&gt;</a:t>
            </a:r>
          </a:p>
          <a:p>
            <a:endParaRPr lang="en-US" dirty="0"/>
          </a:p>
          <a:p>
            <a:r>
              <a:rPr lang="en-US" dirty="0"/>
              <a:t>Let’s see how this works, in more detail.</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285328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interface for a clock using the Push pattern.  </a:t>
            </a:r>
          </a:p>
          <a:p>
            <a:r>
              <a:rPr lang="en-US" dirty="0"/>
              <a:t>&lt;Go through methods&gt;</a:t>
            </a:r>
          </a:p>
          <a:p>
            <a:r>
              <a:rPr lang="en-US" dirty="0"/>
              <a:t>The description of `</a:t>
            </a:r>
            <a:r>
              <a:rPr lang="en-US" dirty="0" err="1"/>
              <a:t>addListener</a:t>
            </a:r>
            <a:r>
              <a:rPr lang="en-US" dirty="0"/>
              <a:t>` tells us that a clock may have more than one consumer or listener.</a:t>
            </a:r>
          </a:p>
          <a:p>
            <a:r>
              <a:rPr lang="en-US" dirty="0"/>
              <a:t>A more complete description might mention that the clock can handle some maximum number of consumers, but we don’t care about that here.</a:t>
            </a:r>
          </a:p>
          <a:p>
            <a:endParaRPr lang="en-US" dirty="0"/>
          </a:p>
          <a:p>
            <a:r>
              <a:rPr lang="en-US" dirty="0"/>
              <a:t>Note that we specify that the listeners/consumers/observers are notified by sending them a notify message with the current time.   If we didn’t specify this, we wouldn’t know how to write a listener.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424340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9/17/2025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9/17/2025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9/17/2025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9/17/2025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9/17/2025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9/17/2025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9/17/2025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9/17/2025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9/17/2025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9/17/2025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9/17/2025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9/17/2025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9/17/2025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socket.io/docs/v4/tutorial/introductio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dirty="0">
                <a:sym typeface="Helvetica Neue" charset="0"/>
              </a:rPr>
            </a:br>
            <a:r>
              <a:rPr lang="en-US" altLang="en-US" sz="3200" dirty="0">
                <a:sym typeface="Helvetica Neue" charset="0"/>
              </a:rPr>
              <a:t>Module 5</a:t>
            </a:r>
            <a:r>
              <a:rPr lang="en-US" altLang="en-US" dirty="0">
                <a:sym typeface="Helvetica Neue" charset="0"/>
              </a:rPr>
              <a:t>: Interaction-Level Design Patterns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a:solidFill>
                  <a:srgbClr val="5C5962"/>
                </a:solidFill>
              </a:rPr>
              <a:t>© 2025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5294-1E07-1631-B526-D86FDEFB7324}"/>
              </a:ext>
            </a:extLst>
          </p:cNvPr>
          <p:cNvSpPr>
            <a:spLocks noGrp="1"/>
          </p:cNvSpPr>
          <p:nvPr>
            <p:ph type="title"/>
          </p:nvPr>
        </p:nvSpPr>
        <p:spPr/>
        <p:txBody>
          <a:bodyPr/>
          <a:lstStyle/>
          <a:p>
            <a:r>
              <a:rPr lang="en-US" dirty="0"/>
              <a:t>We call this the "demand-pull" pattern</a:t>
            </a:r>
          </a:p>
        </p:txBody>
      </p:sp>
      <p:sp>
        <p:nvSpPr>
          <p:cNvPr id="5" name="Content Placeholder 4">
            <a:extLst>
              <a:ext uri="{FF2B5EF4-FFF2-40B4-BE49-F238E27FC236}">
                <a16:creationId xmlns:a16="http://schemas.microsoft.com/office/drawing/2014/main" id="{9968602D-89EA-1CBC-DBDF-B0E3A6731EF6}"/>
              </a:ext>
            </a:extLst>
          </p:cNvPr>
          <p:cNvSpPr>
            <a:spLocks noGrp="1"/>
          </p:cNvSpPr>
          <p:nvPr>
            <p:ph idx="1"/>
          </p:nvPr>
        </p:nvSpPr>
        <p:spPr/>
        <p:txBody>
          <a:bodyPr/>
          <a:lstStyle/>
          <a:p>
            <a:r>
              <a:rPr lang="en-US" dirty="0"/>
              <a:t>because the when the client needs some data, it </a:t>
            </a:r>
            <a:r>
              <a:rPr lang="en-US" i="1" dirty="0"/>
              <a:t>pulls</a:t>
            </a:r>
            <a:r>
              <a:rPr lang="en-US" dirty="0"/>
              <a:t> the data it needs from the server.</a:t>
            </a:r>
          </a:p>
          <a:p>
            <a:r>
              <a:rPr lang="en-US" dirty="0"/>
              <a:t>Alternative names: you could call these the consumer and the producer.</a:t>
            </a:r>
          </a:p>
          <a:p>
            <a:endParaRPr lang="en-US" dirty="0"/>
          </a:p>
        </p:txBody>
      </p:sp>
      <p:sp>
        <p:nvSpPr>
          <p:cNvPr id="4" name="Slide Number Placeholder 3">
            <a:extLst>
              <a:ext uri="{FF2B5EF4-FFF2-40B4-BE49-F238E27FC236}">
                <a16:creationId xmlns:a16="http://schemas.microsoft.com/office/drawing/2014/main" id="{D1378C23-FF6D-E6EC-580D-CDE97BD42AA9}"/>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3724117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0736-2C8C-93C2-D2DE-C47B49EA3C03}"/>
              </a:ext>
            </a:extLst>
          </p:cNvPr>
          <p:cNvSpPr>
            <a:spLocks noGrp="1"/>
          </p:cNvSpPr>
          <p:nvPr>
            <p:ph type="title"/>
          </p:nvPr>
        </p:nvSpPr>
        <p:spPr/>
        <p:txBody>
          <a:bodyPr/>
          <a:lstStyle/>
          <a:p>
            <a:r>
              <a:rPr lang="en-US" dirty="0"/>
              <a:t>But there's a potential problem here.</a:t>
            </a:r>
          </a:p>
        </p:txBody>
      </p:sp>
      <p:sp>
        <p:nvSpPr>
          <p:cNvPr id="3" name="Content Placeholder 2">
            <a:extLst>
              <a:ext uri="{FF2B5EF4-FFF2-40B4-BE49-F238E27FC236}">
                <a16:creationId xmlns:a16="http://schemas.microsoft.com/office/drawing/2014/main" id="{C884EF45-5945-BD5D-70C8-8F8E73A83274}"/>
              </a:ext>
            </a:extLst>
          </p:cNvPr>
          <p:cNvSpPr>
            <a:spLocks noGrp="1"/>
          </p:cNvSpPr>
          <p:nvPr>
            <p:ph idx="1"/>
          </p:nvPr>
        </p:nvSpPr>
        <p:spPr/>
        <p:txBody>
          <a:bodyPr/>
          <a:lstStyle/>
          <a:p>
            <a:r>
              <a:rPr lang="en-US" dirty="0"/>
              <a:t>What if the clock ticks once per second, but there are dozens of clients, each asking for the time every 10 msec?</a:t>
            </a:r>
          </a:p>
          <a:p>
            <a:r>
              <a:rPr lang="en-US" dirty="0"/>
              <a:t>Our clock might be overwhelmed!</a:t>
            </a:r>
          </a:p>
          <a:p>
            <a:r>
              <a:rPr lang="en-US" dirty="0"/>
              <a:t>Can we do better for the situation where the clock updates rarely, but the clients need the values often?</a:t>
            </a:r>
          </a:p>
        </p:txBody>
      </p:sp>
      <p:sp>
        <p:nvSpPr>
          <p:cNvPr id="4" name="Slide Number Placeholder 3">
            <a:extLst>
              <a:ext uri="{FF2B5EF4-FFF2-40B4-BE49-F238E27FC236}">
                <a16:creationId xmlns:a16="http://schemas.microsoft.com/office/drawing/2014/main" id="{9239A2F1-B28C-7ACD-954E-DC341AC3C5C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17688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B44F-0765-D4C2-E910-15003B3D3F4B}"/>
              </a:ext>
            </a:extLst>
          </p:cNvPr>
          <p:cNvSpPr>
            <a:spLocks noGrp="1"/>
          </p:cNvSpPr>
          <p:nvPr>
            <p:ph type="title"/>
          </p:nvPr>
        </p:nvSpPr>
        <p:spPr/>
        <p:txBody>
          <a:bodyPr/>
          <a:lstStyle/>
          <a:p>
            <a:r>
              <a:rPr lang="en-US" dirty="0"/>
              <a:t>The 'data-push' pattern</a:t>
            </a:r>
          </a:p>
        </p:txBody>
      </p:sp>
      <p:sp>
        <p:nvSpPr>
          <p:cNvPr id="3" name="Content Placeholder 2">
            <a:extLst>
              <a:ext uri="{FF2B5EF4-FFF2-40B4-BE49-F238E27FC236}">
                <a16:creationId xmlns:a16="http://schemas.microsoft.com/office/drawing/2014/main" id="{872E24C4-A2DA-776A-3936-7A9220250047}"/>
              </a:ext>
            </a:extLst>
          </p:cNvPr>
          <p:cNvSpPr>
            <a:spLocks noGrp="1"/>
          </p:cNvSpPr>
          <p:nvPr>
            <p:ph idx="1"/>
          </p:nvPr>
        </p:nvSpPr>
        <p:spPr/>
        <p:txBody>
          <a:bodyPr/>
          <a:lstStyle/>
          <a:p>
            <a:r>
              <a:rPr lang="en-US" dirty="0"/>
              <a:t>We'd like to arrange it so that the server </a:t>
            </a:r>
            <a:r>
              <a:rPr lang="en-US" i="1" dirty="0"/>
              <a:t>pushes</a:t>
            </a:r>
            <a:r>
              <a:rPr lang="en-US" dirty="0"/>
              <a:t> the data to the consumer only when it changes</a:t>
            </a:r>
          </a:p>
          <a:p>
            <a:r>
              <a:rPr lang="en-US" dirty="0"/>
              <a:t>To accomplish that, the consumer needs to advertise an 'update' method that the producer can call.</a:t>
            </a:r>
          </a:p>
        </p:txBody>
      </p:sp>
      <p:sp>
        <p:nvSpPr>
          <p:cNvPr id="4" name="Slide Number Placeholder 3">
            <a:extLst>
              <a:ext uri="{FF2B5EF4-FFF2-40B4-BE49-F238E27FC236}">
                <a16:creationId xmlns:a16="http://schemas.microsoft.com/office/drawing/2014/main" id="{193E542D-BB0A-D55C-4961-9719DC9C9449}"/>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182654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136B-3925-4CDD-8431-763EB2B15406}"/>
              </a:ext>
            </a:extLst>
          </p:cNvPr>
          <p:cNvSpPr>
            <a:spLocks noGrp="1"/>
          </p:cNvSpPr>
          <p:nvPr>
            <p:ph type="title"/>
          </p:nvPr>
        </p:nvSpPr>
        <p:spPr/>
        <p:txBody>
          <a:bodyPr/>
          <a:lstStyle/>
          <a:p>
            <a:r>
              <a:rPr lang="en-US" dirty="0"/>
              <a:t>This is called the Listener or Observer Pattern</a:t>
            </a:r>
          </a:p>
        </p:txBody>
      </p:sp>
      <p:sp>
        <p:nvSpPr>
          <p:cNvPr id="3" name="Content Placeholder 2">
            <a:extLst>
              <a:ext uri="{FF2B5EF4-FFF2-40B4-BE49-F238E27FC236}">
                <a16:creationId xmlns:a16="http://schemas.microsoft.com/office/drawing/2014/main" id="{0282E15C-7FAB-4AB5-A6A4-2B463B6E1640}"/>
              </a:ext>
            </a:extLst>
          </p:cNvPr>
          <p:cNvSpPr>
            <a:spLocks noGrp="1"/>
          </p:cNvSpPr>
          <p:nvPr>
            <p:ph idx="1"/>
          </p:nvPr>
        </p:nvSpPr>
        <p:spPr/>
        <p:txBody>
          <a:bodyPr/>
          <a:lstStyle/>
          <a:p>
            <a:r>
              <a:rPr lang="en-US" dirty="0"/>
              <a:t>Also called "publish-subscribe pattern"</a:t>
            </a:r>
          </a:p>
          <a:p>
            <a:r>
              <a:rPr lang="en-US" dirty="0"/>
              <a:t>The object being observed (the “subject”) keeps a list of the objects who need to be notified when something changes.</a:t>
            </a:r>
          </a:p>
          <a:p>
            <a:pPr lvl="1"/>
            <a:r>
              <a:rPr lang="en-US" dirty="0"/>
              <a:t>subject = producer = publisher</a:t>
            </a:r>
          </a:p>
          <a:p>
            <a:r>
              <a:rPr lang="en-US" dirty="0"/>
              <a:t>When a new object (i.e., the “consumer”) wants to be notified when the subject changes, it registers with ("subscribes to") the subject/producer/publisher</a:t>
            </a:r>
          </a:p>
          <a:p>
            <a:pPr lvl="1"/>
            <a:r>
              <a:rPr lang="en-US" dirty="0"/>
              <a:t>observer = consumer = subscriber = listener</a:t>
            </a:r>
          </a:p>
        </p:txBody>
      </p:sp>
      <p:sp>
        <p:nvSpPr>
          <p:cNvPr id="4" name="Slide Number Placeholder 3">
            <a:extLst>
              <a:ext uri="{FF2B5EF4-FFF2-40B4-BE49-F238E27FC236}">
                <a16:creationId xmlns:a16="http://schemas.microsoft.com/office/drawing/2014/main" id="{D030836B-0482-4596-8EAE-7D980463BD28}"/>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61467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4BAD-A4B2-4495-B53C-4D8A97E08F44}"/>
              </a:ext>
            </a:extLst>
          </p:cNvPr>
          <p:cNvSpPr>
            <a:spLocks noGrp="1"/>
          </p:cNvSpPr>
          <p:nvPr>
            <p:ph type="title"/>
          </p:nvPr>
        </p:nvSpPr>
        <p:spPr/>
        <p:txBody>
          <a:bodyPr>
            <a:normAutofit/>
          </a:bodyPr>
          <a:lstStyle/>
          <a:p>
            <a:r>
              <a:rPr lang="en-US" sz="3600" dirty="0"/>
              <a:t>Interface for a clock using the Push pattern </a:t>
            </a:r>
          </a:p>
        </p:txBody>
      </p:sp>
      <p:sp>
        <p:nvSpPr>
          <p:cNvPr id="3" name="Slide Number Placeholder 2">
            <a:extLst>
              <a:ext uri="{FF2B5EF4-FFF2-40B4-BE49-F238E27FC236}">
                <a16:creationId xmlns:a16="http://schemas.microsoft.com/office/drawing/2014/main" id="{92552729-EEAF-4C8C-BCE0-6730721BAF25}"/>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TextBox 7">
            <a:extLst>
              <a:ext uri="{FF2B5EF4-FFF2-40B4-BE49-F238E27FC236}">
                <a16:creationId xmlns:a16="http://schemas.microsoft.com/office/drawing/2014/main" id="{0FFEFE51-74B1-2646-A6E9-1832E8A6E76A}"/>
              </a:ext>
            </a:extLst>
          </p:cNvPr>
          <p:cNvSpPr txBox="1"/>
          <p:nvPr/>
        </p:nvSpPr>
        <p:spPr>
          <a:xfrm>
            <a:off x="915202" y="1694183"/>
            <a:ext cx="10076848" cy="424731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resets the time to 0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increments the time and sends a .notify message with the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current time to all the consumers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adds another consumer</a:t>
            </a:r>
            <a:r>
              <a:rPr lang="en-US" dirty="0">
                <a:solidFill>
                  <a:srgbClr val="008000"/>
                </a:solidFill>
                <a:latin typeface="Consolas" panose="020B0609020204030204" pitchFamily="49" charset="0"/>
              </a:rPr>
              <a:t> and </a:t>
            </a:r>
            <a:r>
              <a:rPr lang="en-US" b="0" dirty="0">
                <a:solidFill>
                  <a:srgbClr val="008000"/>
                </a:solidFill>
                <a:effectLst/>
                <a:latin typeface="Consolas" panose="020B0609020204030204" pitchFamily="49" charset="0"/>
              </a:rPr>
              <a:t>initializes it with the current time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listener</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a:t>
            </a:r>
            <a:r>
              <a:rPr lang="en-US" dirty="0">
                <a:solidFill>
                  <a:srgbClr val="267F99"/>
                </a:solidFill>
                <a:latin typeface="Consolas" panose="020B0609020204030204" pitchFamily="49" charset="0"/>
              </a:rPr>
              <a:t>number</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DF6A7977-8F3E-578F-0410-B9988554EBC0}"/>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70006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8347-843E-21D6-8D6E-557555620D2C}"/>
              </a:ext>
            </a:extLst>
          </p:cNvPr>
          <p:cNvSpPr>
            <a:spLocks noGrp="1"/>
          </p:cNvSpPr>
          <p:nvPr>
            <p:ph type="title"/>
          </p:nvPr>
        </p:nvSpPr>
        <p:spPr/>
        <p:txBody>
          <a:bodyPr>
            <a:normAutofit/>
          </a:bodyPr>
          <a:lstStyle/>
          <a:p>
            <a:r>
              <a:rPr lang="en-US" sz="3600" dirty="0"/>
              <a:t>Interface for a clock listener</a:t>
            </a:r>
          </a:p>
        </p:txBody>
      </p:sp>
      <p:sp>
        <p:nvSpPr>
          <p:cNvPr id="3" name="Slide Number Placeholder 2">
            <a:extLst>
              <a:ext uri="{FF2B5EF4-FFF2-40B4-BE49-F238E27FC236}">
                <a16:creationId xmlns:a16="http://schemas.microsoft.com/office/drawing/2014/main" id="{F5CF2AE2-765B-DCAB-FD8E-9F35CF011F36}"/>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5" name="TextBox 4">
            <a:extLst>
              <a:ext uri="{FF2B5EF4-FFF2-40B4-BE49-F238E27FC236}">
                <a16:creationId xmlns:a16="http://schemas.microsoft.com/office/drawing/2014/main" id="{67FCC827-28CD-0EDD-710E-CA98CE22E5CB}"/>
              </a:ext>
            </a:extLst>
          </p:cNvPr>
          <p:cNvSpPr txBox="1"/>
          <p:nvPr/>
        </p:nvSpPr>
        <p:spPr>
          <a:xfrm>
            <a:off x="838200" y="1859617"/>
            <a:ext cx="851316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 </a:t>
            </a:r>
            <a:r>
              <a:rPr lang="en-US" b="0" dirty="0">
                <a:solidFill>
                  <a:srgbClr val="0000FF"/>
                </a:solidFill>
                <a:effectLst/>
                <a:latin typeface="Consolas" panose="020B0609020204030204" pitchFamily="49" charset="0"/>
              </a:rPr>
              <a:t>@param</a:t>
            </a:r>
            <a:r>
              <a:rPr lang="en-US" b="0" dirty="0">
                <a:solidFill>
                  <a:srgbClr val="008000"/>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008000"/>
                </a:solidFill>
                <a:effectLst/>
                <a:latin typeface="Consolas" panose="020B0609020204030204" pitchFamily="49" charset="0"/>
              </a:rPr>
              <a:t> - the current time, as reported by the clock</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96B6DD4-33EA-6752-9AAE-5C2C2355D096}"/>
              </a:ext>
            </a:extLst>
          </p:cNvPr>
          <p:cNvSpPr/>
          <p:nvPr/>
        </p:nvSpPr>
        <p:spPr>
          <a:xfrm>
            <a:off x="63246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pushingClock.interface.ts</a:t>
            </a:r>
            <a:endParaRPr lang="en-US" sz="2400" dirty="0">
              <a:solidFill>
                <a:schemeClr val="tx1"/>
              </a:solidFill>
            </a:endParaRPr>
          </a:p>
        </p:txBody>
      </p:sp>
    </p:spTree>
    <p:extLst>
      <p:ext uri="{BB962C8B-B14F-4D97-AF65-F5344CB8AC3E}">
        <p14:creationId xmlns:p14="http://schemas.microsoft.com/office/powerpoint/2010/main" val="2377701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8B50-30F6-4737-8627-20BDDC665C14}"/>
              </a:ext>
            </a:extLst>
          </p:cNvPr>
          <p:cNvSpPr>
            <a:spLocks noGrp="1"/>
          </p:cNvSpPr>
          <p:nvPr>
            <p:ph type="title"/>
          </p:nvPr>
        </p:nvSpPr>
        <p:spPr/>
        <p:txBody>
          <a:bodyPr>
            <a:normAutofit/>
          </a:bodyPr>
          <a:lstStyle/>
          <a:p>
            <a:r>
              <a:rPr lang="en-US" sz="3600" dirty="0"/>
              <a:t>Tests</a:t>
            </a:r>
          </a:p>
        </p:txBody>
      </p:sp>
      <p:sp>
        <p:nvSpPr>
          <p:cNvPr id="3" name="Slide Number Placeholder 2">
            <a:extLst>
              <a:ext uri="{FF2B5EF4-FFF2-40B4-BE49-F238E27FC236}">
                <a16:creationId xmlns:a16="http://schemas.microsoft.com/office/drawing/2014/main" id="{6557DB6F-275F-49C1-AE32-1D626CEF8B51}"/>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7" name="TextBox 6">
            <a:extLst>
              <a:ext uri="{FF2B5EF4-FFF2-40B4-BE49-F238E27FC236}">
                <a16:creationId xmlns:a16="http://schemas.microsoft.com/office/drawing/2014/main" id="{7820566E-2D76-456B-BD9E-D6C268BE8531}"/>
              </a:ext>
            </a:extLst>
          </p:cNvPr>
          <p:cNvSpPr txBox="1"/>
          <p:nvPr/>
        </p:nvSpPr>
        <p:spPr>
          <a:xfrm>
            <a:off x="462822" y="1754090"/>
            <a:ext cx="6097248"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"single observer"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0806AAA5-6790-41AB-AD7B-CB5DF7DC6533}"/>
              </a:ext>
            </a:extLst>
          </p:cNvPr>
          <p:cNvSpPr txBox="1"/>
          <p:nvPr/>
        </p:nvSpPr>
        <p:spPr>
          <a:xfrm>
            <a:off x="5949222" y="1754090"/>
            <a:ext cx="609724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"Multiple Observers"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observer2</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observer3</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91E38F01-18CD-A22F-786B-79FE20F5D531}"/>
              </a:ext>
            </a:extLst>
          </p:cNvPr>
          <p:cNvSpPr/>
          <p:nvPr/>
        </p:nvSpPr>
        <p:spPr>
          <a:xfrm>
            <a:off x="5682713" y="40407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46234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8F7E0-6E94-1CDD-FC0E-BC8648242424}"/>
              </a:ext>
            </a:extLst>
          </p:cNvPr>
          <p:cNvSpPr>
            <a:spLocks noGrp="1"/>
          </p:cNvSpPr>
          <p:nvPr>
            <p:ph type="title"/>
          </p:nvPr>
        </p:nvSpPr>
        <p:spPr/>
        <p:txBody>
          <a:bodyPr>
            <a:normAutofit/>
          </a:bodyPr>
          <a:lstStyle/>
          <a:p>
            <a:r>
              <a:rPr lang="en-US" sz="3600" dirty="0"/>
              <a:t>A </a:t>
            </a:r>
            <a:r>
              <a:rPr lang="en-US" sz="3600" dirty="0" err="1"/>
              <a:t>PushingClock</a:t>
            </a:r>
            <a:r>
              <a:rPr lang="en-US" sz="3600" dirty="0"/>
              <a:t> class</a:t>
            </a:r>
          </a:p>
        </p:txBody>
      </p:sp>
      <p:sp>
        <p:nvSpPr>
          <p:cNvPr id="3" name="Slide Number Placeholder 2">
            <a:extLst>
              <a:ext uri="{FF2B5EF4-FFF2-40B4-BE49-F238E27FC236}">
                <a16:creationId xmlns:a16="http://schemas.microsoft.com/office/drawing/2014/main" id="{35EF603F-F3A2-E064-6F76-0162D816CDC8}"/>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5" name="TextBox 4">
            <a:extLst>
              <a:ext uri="{FF2B5EF4-FFF2-40B4-BE49-F238E27FC236}">
                <a16:creationId xmlns:a16="http://schemas.microsoft.com/office/drawing/2014/main" id="{8BA3C07E-A53C-6314-ADDE-960ACA8DD153}"/>
              </a:ext>
            </a:extLst>
          </p:cNvPr>
          <p:cNvSpPr txBox="1"/>
          <p:nvPr/>
        </p:nvSpPr>
        <p:spPr>
          <a:xfrm>
            <a:off x="838200" y="1595021"/>
            <a:ext cx="11128514"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notifyAll</a:t>
            </a:r>
            <a:r>
              <a:rPr lang="en-US" b="0" dirty="0">
                <a:solidFill>
                  <a:srgbClr val="3B3B3B"/>
                </a:solidFill>
                <a:effectLst/>
                <a:latin typeface="Consolas" panose="020B0609020204030204" pitchFamily="49" charset="0"/>
              </a:rPr>
              <a:t>() } </a:t>
            </a:r>
          </a:p>
          <a:p>
            <a:pPr>
              <a:buNone/>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notifyAll</a:t>
            </a:r>
            <a:r>
              <a:rPr lang="en-US" b="0" dirty="0">
                <a:solidFill>
                  <a:srgbClr val="3B3B3B"/>
                </a:solidFill>
                <a:effectLst/>
                <a:latin typeface="Consolas" panose="020B0609020204030204" pitchFamily="49" charset="0"/>
              </a:rPr>
              <a:t>() } </a:t>
            </a: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_observers</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IPushingClockClient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addListener</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obs</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IPushingClockClient</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observers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push</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obs</a:t>
            </a:r>
            <a:r>
              <a:rPr lang="en-US" b="0" dirty="0">
                <a:solidFill>
                  <a:srgbClr val="3B3B3B"/>
                </a:solidFill>
                <a:effectLst/>
                <a:latin typeface="Consolas" panose="020B0609020204030204" pitchFamily="49" charset="0"/>
              </a:rPr>
              <a:t>);</a:t>
            </a:r>
          </a:p>
          <a:p>
            <a:pPr>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notifyAll</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observers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forEach</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obs</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obs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notify</a:t>
            </a:r>
            <a:r>
              <a:rPr lang="en-US" b="0" dirty="0">
                <a:solidFill>
                  <a:srgbClr val="3B3B3B"/>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a:t>
            </a:r>
          </a:p>
          <a:p>
            <a:pPr>
              <a:buNone/>
            </a:pPr>
            <a:r>
              <a:rPr lang="en-US" b="0" dirty="0">
                <a:solidFill>
                  <a:srgbClr val="3B3B3B"/>
                </a:solidFill>
                <a:effectLst/>
                <a:latin typeface="Consolas" panose="020B0609020204030204" pitchFamily="49" charset="0"/>
              </a:rPr>
              <a:t>        }     </a:t>
            </a:r>
          </a:p>
          <a:p>
            <a:pPr>
              <a:buNone/>
            </a:pPr>
            <a:r>
              <a:rPr lang="en-US" b="0" dirty="0">
                <a:solidFill>
                  <a:srgbClr val="3B3B3B"/>
                </a:solidFill>
                <a:effectLst/>
                <a:latin typeface="Consolas" panose="020B0609020204030204" pitchFamily="49" charset="0"/>
              </a:rPr>
              <a:t>    }</a:t>
            </a:r>
          </a:p>
        </p:txBody>
      </p:sp>
      <p:sp>
        <p:nvSpPr>
          <p:cNvPr id="6" name="Rectangle: Rounded Corners 5">
            <a:extLst>
              <a:ext uri="{FF2B5EF4-FFF2-40B4-BE49-F238E27FC236}">
                <a16:creationId xmlns:a16="http://schemas.microsoft.com/office/drawing/2014/main" id="{BD22AF7F-90C7-DF0F-2920-D19744D11946}"/>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pushingClock.ts</a:t>
            </a:r>
            <a:endParaRPr lang="en-US" sz="2400" dirty="0">
              <a:solidFill>
                <a:schemeClr val="tx1"/>
              </a:solidFill>
            </a:endParaRPr>
          </a:p>
        </p:txBody>
      </p:sp>
    </p:spTree>
    <p:extLst>
      <p:ext uri="{BB962C8B-B14F-4D97-AF65-F5344CB8AC3E}">
        <p14:creationId xmlns:p14="http://schemas.microsoft.com/office/powerpoint/2010/main" val="3215464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E83-2B05-46A3-986F-1192114501EB}"/>
              </a:ext>
            </a:extLst>
          </p:cNvPr>
          <p:cNvSpPr>
            <a:spLocks noGrp="1"/>
          </p:cNvSpPr>
          <p:nvPr>
            <p:ph type="title"/>
          </p:nvPr>
        </p:nvSpPr>
        <p:spPr/>
        <p:txBody>
          <a:bodyPr>
            <a:normAutofit/>
          </a:bodyPr>
          <a:lstStyle/>
          <a:p>
            <a:r>
              <a:rPr lang="en-US" sz="3600" dirty="0"/>
              <a:t>A Client </a:t>
            </a:r>
          </a:p>
        </p:txBody>
      </p:sp>
      <p:sp>
        <p:nvSpPr>
          <p:cNvPr id="3" name="Slide Number Placeholder 2">
            <a:extLst>
              <a:ext uri="{FF2B5EF4-FFF2-40B4-BE49-F238E27FC236}">
                <a16:creationId xmlns:a16="http://schemas.microsoft.com/office/drawing/2014/main" id="{CFDF968A-E32C-4973-9505-B68B0F01CFB9}"/>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TextBox 4">
            <a:extLst>
              <a:ext uri="{FF2B5EF4-FFF2-40B4-BE49-F238E27FC236}">
                <a16:creationId xmlns:a16="http://schemas.microsoft.com/office/drawing/2014/main" id="{4220840A-7FA1-4FEB-B360-375C2AD8B756}"/>
              </a:ext>
            </a:extLst>
          </p:cNvPr>
          <p:cNvSpPr txBox="1"/>
          <p:nvPr/>
        </p:nvSpPr>
        <p:spPr>
          <a:xfrm>
            <a:off x="838200" y="1582340"/>
            <a:ext cx="10652490"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PushingClockClient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IPushingClockClient</a:t>
            </a:r>
            <a:r>
              <a:rPr lang="en-US" b="0" dirty="0">
                <a:solidFill>
                  <a:srgbClr val="3B3B3B"/>
                </a:solidFill>
                <a:effectLst/>
                <a:latin typeface="Consolas" panose="020B0609020204030204" pitchFamily="49" charset="0"/>
              </a:rPr>
              <a:t> {</a:t>
            </a:r>
          </a:p>
          <a:p>
            <a:pPr>
              <a:buNone/>
            </a:pP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time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3B3B3B"/>
                </a:solidFill>
                <a:effectLst/>
                <a:latin typeface="Consolas" panose="020B0609020204030204" pitchFamily="49" charset="0"/>
              </a:rPr>
              <a:t>)</a:t>
            </a:r>
          </a:p>
          <a:p>
            <a:pPr>
              <a:buNone/>
            </a:pPr>
            <a:r>
              <a:rPr lang="en-US" b="0" dirty="0">
                <a:solidFill>
                  <a:srgbClr val="3B3B3B"/>
                </a:solidFill>
                <a:effectLst/>
                <a:latin typeface="Consolas" panose="020B0609020204030204" pitchFamily="49" charset="0"/>
              </a:rPr>
              <a:t>    }</a:t>
            </a:r>
          </a:p>
          <a:p>
            <a:pPr>
              <a:buNone/>
            </a:pP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3B3B3B"/>
                </a:solidFill>
                <a:effectLst/>
                <a:latin typeface="Consolas" panose="020B0609020204030204" pitchFamily="49" charset="0"/>
              </a:rPr>
              <a:t> ()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a:t>
            </a:r>
          </a:p>
          <a:p>
            <a:pPr>
              <a:buNone/>
            </a:pPr>
            <a:r>
              <a:rPr lang="en-US" b="0" dirty="0">
                <a:solidFill>
                  <a:srgbClr val="3B3B3B"/>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84DE9295-7BBA-E1A1-CAAE-62D34F6557A7}"/>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1043216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4604-45B9-4846-92F0-CB24D9DDD673}"/>
              </a:ext>
            </a:extLst>
          </p:cNvPr>
          <p:cNvSpPr>
            <a:spLocks noGrp="1"/>
          </p:cNvSpPr>
          <p:nvPr>
            <p:ph type="title"/>
          </p:nvPr>
        </p:nvSpPr>
        <p:spPr/>
        <p:txBody>
          <a:bodyPr>
            <a:normAutofit/>
          </a:bodyPr>
          <a:lstStyle/>
          <a:p>
            <a:r>
              <a:rPr lang="en-US" sz="3600" dirty="0"/>
              <a:t>The observer can do whatever it likes with the notification</a:t>
            </a:r>
          </a:p>
        </p:txBody>
      </p:sp>
      <p:sp>
        <p:nvSpPr>
          <p:cNvPr id="3" name="Slide Number Placeholder 2">
            <a:extLst>
              <a:ext uri="{FF2B5EF4-FFF2-40B4-BE49-F238E27FC236}">
                <a16:creationId xmlns:a16="http://schemas.microsoft.com/office/drawing/2014/main" id="{43548BB2-3AB4-4833-A578-C25DA83A0701}"/>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TextBox 4">
            <a:extLst>
              <a:ext uri="{FF2B5EF4-FFF2-40B4-BE49-F238E27FC236}">
                <a16:creationId xmlns:a16="http://schemas.microsoft.com/office/drawing/2014/main" id="{B85A4EAB-663A-40A2-A994-A0B52463F339}"/>
              </a:ext>
            </a:extLst>
          </p:cNvPr>
          <p:cNvSpPr txBox="1"/>
          <p:nvPr/>
        </p:nvSpPr>
        <p:spPr>
          <a:xfrm>
            <a:off x="838200" y="1325563"/>
            <a:ext cx="965563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IPushingClockClient</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TWICE the current time, as reported by the clock */</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twiceTime</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IPushingClock</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twiceTime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addListener</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list of all the notifications received */</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readonly</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notifications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 </a:t>
            </a:r>
            <a:r>
              <a:rPr lang="en-US" b="0" dirty="0">
                <a:solidFill>
                  <a:srgbClr val="008000"/>
                </a:solidFill>
                <a:effectLst/>
                <a:latin typeface="Consolas" panose="020B0609020204030204" pitchFamily="49" charset="0"/>
              </a:rPr>
              <a:t>// just for fun</a:t>
            </a:r>
            <a:endParaRPr lang="en-US" b="0" dirty="0">
              <a:solidFill>
                <a:srgbClr val="3B3B3B"/>
              </a:solidFill>
              <a:effectLst/>
              <a:latin typeface="Consolas" panose="020B0609020204030204" pitchFamily="49" charset="0"/>
            </a:endParaRPr>
          </a:p>
          <a:p>
            <a:pPr>
              <a:buNone/>
            </a:pP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notify</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twiceTime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push</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_</a:t>
            </a:r>
            <a:r>
              <a:rPr lang="en-US" b="0" dirty="0" err="1">
                <a:solidFill>
                  <a:srgbClr val="001080"/>
                </a:solidFill>
                <a:effectLst/>
                <a:latin typeface="Consolas" panose="020B0609020204030204" pitchFamily="49" charset="0"/>
              </a:rPr>
              <a:t>twiceTime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A00FEE15-3142-E54B-552F-A9FDBC4FDD4A}"/>
              </a:ext>
            </a:extLst>
          </p:cNvPr>
          <p:cNvSpPr/>
          <p:nvPr/>
        </p:nvSpPr>
        <p:spPr>
          <a:xfrm>
            <a:off x="6096000" y="723582"/>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Tree>
    <p:extLst>
      <p:ext uri="{BB962C8B-B14F-4D97-AF65-F5344CB8AC3E}">
        <p14:creationId xmlns:p14="http://schemas.microsoft.com/office/powerpoint/2010/main" val="56990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By the end of this lesson, you should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a:t>
            </a:r>
            <a:r>
              <a:rPr lang="en-US">
                <a:solidFill>
                  <a:srgbClr val="24292F"/>
                </a:solidFill>
              </a:rPr>
              <a:t>Typed-Emitter pattern</a:t>
            </a:r>
            <a:endParaRPr lang="en-US" dirty="0">
              <a:solidFill>
                <a:srgbClr val="24292F"/>
              </a:solidFill>
            </a:endParaRPr>
          </a:p>
          <a:p>
            <a:pPr lvl="2"/>
            <a:endParaRPr lang="en-US" dirty="0"/>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15828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F2C-AE85-4E75-8DCC-F4C5C92FB72D}"/>
              </a:ext>
            </a:extLst>
          </p:cNvPr>
          <p:cNvSpPr>
            <a:spLocks noGrp="1"/>
          </p:cNvSpPr>
          <p:nvPr>
            <p:ph type="title"/>
          </p:nvPr>
        </p:nvSpPr>
        <p:spPr/>
        <p:txBody>
          <a:bodyPr>
            <a:normAutofit/>
          </a:bodyPr>
          <a:lstStyle/>
          <a:p>
            <a:r>
              <a:rPr lang="en-US" sz="3600" dirty="0"/>
              <a:t>Better test this, too</a:t>
            </a:r>
          </a:p>
        </p:txBody>
      </p:sp>
      <p:sp>
        <p:nvSpPr>
          <p:cNvPr id="3" name="Slide Number Placeholder 2">
            <a:extLst>
              <a:ext uri="{FF2B5EF4-FFF2-40B4-BE49-F238E27FC236}">
                <a16:creationId xmlns:a16="http://schemas.microsoft.com/office/drawing/2014/main" id="{0C23A2F6-667B-479C-BF82-8ED1E508EC9D}"/>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106FEB95-DBCD-4196-A268-3081562955F0}"/>
              </a:ext>
            </a:extLst>
          </p:cNvPr>
          <p:cNvSpPr txBox="1"/>
          <p:nvPr/>
        </p:nvSpPr>
        <p:spPr>
          <a:xfrm>
            <a:off x="838199" y="1548134"/>
            <a:ext cx="10404423"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795E26"/>
                </a:solidFill>
                <a:effectLst/>
                <a:latin typeface="Consolas" panose="020B0609020204030204" pitchFamily="49" charset="0"/>
              </a:rPr>
              <a:t>test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"test of </a:t>
            </a:r>
            <a:r>
              <a:rPr lang="en-US" sz="2000" b="0" dirty="0" err="1">
                <a:solidFill>
                  <a:srgbClr val="A31515"/>
                </a:solidFill>
                <a:effectLst/>
                <a:latin typeface="Consolas" panose="020B0609020204030204" pitchFamily="49" charset="0"/>
              </a:rPr>
              <a:t>DifferentClockClient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PushingClock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0</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clock1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tick</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expect</a:t>
            </a:r>
            <a:r>
              <a:rPr lang="en-US" sz="2000" b="0" dirty="0">
                <a:solidFill>
                  <a:srgbClr val="000000"/>
                </a:solidFill>
                <a:effectLst/>
                <a:latin typeface="Consolas" panose="020B0609020204030204" pitchFamily="49" charset="0"/>
              </a:rPr>
              <a:t>(</a:t>
            </a:r>
            <a:r>
              <a:rPr lang="en-US" sz="2000" b="0" dirty="0">
                <a:solidFill>
                  <a:srgbClr val="0070C1"/>
                </a:solidFill>
                <a:effectLst/>
                <a:latin typeface="Consolas" panose="020B0609020204030204" pitchFamily="49" charset="0"/>
              </a:rPr>
              <a:t>observer1</a:t>
            </a:r>
            <a:r>
              <a:rPr lang="en-US" sz="2000" b="0" dirty="0">
                <a:solidFill>
                  <a:srgbClr val="000000"/>
                </a:solidFill>
                <a:effectLst/>
                <a:latin typeface="Consolas" panose="020B0609020204030204" pitchFamily="49" charset="0"/>
              </a:rPr>
              <a:t>.</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toBe</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
        <p:nvSpPr>
          <p:cNvPr id="4" name="Rectangle: Rounded Corners 3">
            <a:extLst>
              <a:ext uri="{FF2B5EF4-FFF2-40B4-BE49-F238E27FC236}">
                <a16:creationId xmlns:a16="http://schemas.microsoft.com/office/drawing/2014/main" id="{CBD743B4-AB68-ADDE-00C4-44C04CF43AA0}"/>
              </a:ext>
            </a:extLst>
          </p:cNvPr>
          <p:cNvSpPr/>
          <p:nvPr/>
        </p:nvSpPr>
        <p:spPr>
          <a:xfrm>
            <a:off x="6295627" y="36179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Tree>
    <p:extLst>
      <p:ext uri="{BB962C8B-B14F-4D97-AF65-F5344CB8AC3E}">
        <p14:creationId xmlns:p14="http://schemas.microsoft.com/office/powerpoint/2010/main" val="124357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6675-87E5-5CED-00BA-A9A2B621E76A}"/>
              </a:ext>
            </a:extLst>
          </p:cNvPr>
          <p:cNvSpPr>
            <a:spLocks noGrp="1"/>
          </p:cNvSpPr>
          <p:nvPr>
            <p:ph type="title"/>
          </p:nvPr>
        </p:nvSpPr>
        <p:spPr/>
        <p:txBody>
          <a:bodyPr/>
          <a:lstStyle/>
          <a:p>
            <a:r>
              <a:rPr lang="en-US" dirty="0"/>
              <a:t>Tests for .notifications method</a:t>
            </a:r>
          </a:p>
        </p:txBody>
      </p:sp>
      <p:sp>
        <p:nvSpPr>
          <p:cNvPr id="3" name="Slide Number Placeholder 2">
            <a:extLst>
              <a:ext uri="{FF2B5EF4-FFF2-40B4-BE49-F238E27FC236}">
                <a16:creationId xmlns:a16="http://schemas.microsoft.com/office/drawing/2014/main" id="{F01E9FC4-C7A5-0EF6-4072-5621CB058EBF}"/>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TextBox 4">
            <a:extLst>
              <a:ext uri="{FF2B5EF4-FFF2-40B4-BE49-F238E27FC236}">
                <a16:creationId xmlns:a16="http://schemas.microsoft.com/office/drawing/2014/main" id="{76B9E3E7-9CD7-C81A-F7E9-C9816100887C}"/>
              </a:ext>
            </a:extLst>
          </p:cNvPr>
          <p:cNvSpPr txBox="1"/>
          <p:nvPr/>
        </p:nvSpPr>
        <p:spPr>
          <a:xfrm>
            <a:off x="930729" y="1460599"/>
            <a:ext cx="8383087" cy="369331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DifferentClockClient</a:t>
            </a:r>
            <a:r>
              <a:rPr lang="en-US" b="0" dirty="0">
                <a:solidFill>
                  <a:srgbClr val="A31515"/>
                </a:solidFill>
                <a:effectLst/>
                <a:latin typeface="Consolas" panose="020B0609020204030204" pitchFamily="49" charset="0"/>
              </a:rPr>
              <a:t> accumulates the times correctly"</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PushingClock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differentClient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DifferentClockClient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differentClient</a:t>
            </a:r>
            <a:r>
              <a:rPr lang="en-US" b="0" dirty="0" err="1">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notifications</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6" name="Rectangle: Rounded Corners 5">
            <a:extLst>
              <a:ext uri="{FF2B5EF4-FFF2-40B4-BE49-F238E27FC236}">
                <a16:creationId xmlns:a16="http://schemas.microsoft.com/office/drawing/2014/main" id="{DB52EB6F-93AB-259F-F433-143A83807E79}"/>
              </a:ext>
            </a:extLst>
          </p:cNvPr>
          <p:cNvSpPr/>
          <p:nvPr/>
        </p:nvSpPr>
        <p:spPr>
          <a:xfrm>
            <a:off x="424913" y="5727120"/>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pushingClock.test.ts</a:t>
            </a:r>
            <a:endParaRPr lang="en-US" sz="2400" dirty="0">
              <a:solidFill>
                <a:schemeClr val="tx1"/>
              </a:solidFill>
            </a:endParaRPr>
          </a:p>
        </p:txBody>
      </p:sp>
      <p:sp>
        <p:nvSpPr>
          <p:cNvPr id="7" name="TextBox 6">
            <a:extLst>
              <a:ext uri="{FF2B5EF4-FFF2-40B4-BE49-F238E27FC236}">
                <a16:creationId xmlns:a16="http://schemas.microsoft.com/office/drawing/2014/main" id="{0913D463-F869-CF01-DDCD-7E45045AD528}"/>
              </a:ext>
            </a:extLst>
          </p:cNvPr>
          <p:cNvSpPr txBox="1"/>
          <p:nvPr/>
        </p:nvSpPr>
        <p:spPr>
          <a:xfrm>
            <a:off x="7305675" y="5682770"/>
            <a:ext cx="3857146" cy="646331"/>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There are more tests in here;</a:t>
            </a:r>
          </a:p>
          <a:p>
            <a:pPr algn="l"/>
            <a:r>
              <a:rPr lang="en-US" b="0" dirty="0">
                <a:solidFill>
                  <a:srgbClr val="AF00DB"/>
                </a:solidFill>
                <a:effectLst/>
                <a:latin typeface="Consolas" panose="020B0609020204030204" pitchFamily="49" charset="0"/>
              </a:rPr>
              <a:t>you should loo</a:t>
            </a:r>
            <a:r>
              <a:rPr lang="en-US" dirty="0">
                <a:solidFill>
                  <a:srgbClr val="AF00DB"/>
                </a:solidFill>
                <a:latin typeface="Consolas" panose="020B0609020204030204" pitchFamily="49" charset="0"/>
              </a:rPr>
              <a:t>k at them.</a:t>
            </a:r>
            <a:endParaRPr lang="en-US" b="0" dirty="0">
              <a:solidFill>
                <a:srgbClr val="AF00DB"/>
              </a:solidFill>
              <a:effectLst/>
              <a:latin typeface="Consolas" panose="020B0609020204030204" pitchFamily="49" charset="0"/>
            </a:endParaRPr>
          </a:p>
        </p:txBody>
      </p:sp>
      <p:cxnSp>
        <p:nvCxnSpPr>
          <p:cNvPr id="9" name="Straight Arrow Connector 8">
            <a:extLst>
              <a:ext uri="{FF2B5EF4-FFF2-40B4-BE49-F238E27FC236}">
                <a16:creationId xmlns:a16="http://schemas.microsoft.com/office/drawing/2014/main" id="{DAD62B24-774B-796F-45DE-EAE78422B427}"/>
              </a:ext>
            </a:extLst>
          </p:cNvPr>
          <p:cNvCxnSpPr>
            <a:stCxn id="7" idx="1"/>
          </p:cNvCxnSpPr>
          <p:nvPr/>
        </p:nvCxnSpPr>
        <p:spPr>
          <a:xfrm flipH="1">
            <a:off x="6334125" y="6005936"/>
            <a:ext cx="971550" cy="22174"/>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3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DF9E-E9E2-2953-43DE-91E918B7816B}"/>
              </a:ext>
            </a:extLst>
          </p:cNvPr>
          <p:cNvSpPr>
            <a:spLocks noGrp="1"/>
          </p:cNvSpPr>
          <p:nvPr>
            <p:ph type="title"/>
          </p:nvPr>
        </p:nvSpPr>
        <p:spPr/>
        <p:txBody>
          <a:bodyPr/>
          <a:lstStyle/>
          <a:p>
            <a:r>
              <a:rPr lang="en-US" dirty="0"/>
              <a:t>Push or Pull?</a:t>
            </a:r>
          </a:p>
        </p:txBody>
      </p:sp>
      <p:sp>
        <p:nvSpPr>
          <p:cNvPr id="3" name="Slide Number Placeholder 2">
            <a:extLst>
              <a:ext uri="{FF2B5EF4-FFF2-40B4-BE49-F238E27FC236}">
                <a16:creationId xmlns:a16="http://schemas.microsoft.com/office/drawing/2014/main" id="{C631F8DF-A8CE-A56C-5337-425AB20D4330}"/>
              </a:ext>
            </a:extLst>
          </p:cNvPr>
          <p:cNvSpPr>
            <a:spLocks noGrp="1"/>
          </p:cNvSpPr>
          <p:nvPr>
            <p:ph type="sldNum" sz="quarter" idx="12"/>
          </p:nvPr>
        </p:nvSpPr>
        <p:spPr/>
        <p:txBody>
          <a:bodyPr/>
          <a:lstStyle/>
          <a:p>
            <a:fld id="{20F37917-FD3A-4669-9018-DA04BCDD3D75}" type="slidenum">
              <a:rPr lang="en-US" smtClean="0"/>
              <a:t>22</a:t>
            </a:fld>
            <a:endParaRPr lang="en-US"/>
          </a:p>
        </p:txBody>
      </p:sp>
      <p:grpSp>
        <p:nvGrpSpPr>
          <p:cNvPr id="13" name="Group 12">
            <a:extLst>
              <a:ext uri="{FF2B5EF4-FFF2-40B4-BE49-F238E27FC236}">
                <a16:creationId xmlns:a16="http://schemas.microsoft.com/office/drawing/2014/main" id="{3EEC14D2-43C3-7E26-A6DB-98214755704D}"/>
              </a:ext>
            </a:extLst>
          </p:cNvPr>
          <p:cNvGrpSpPr/>
          <p:nvPr/>
        </p:nvGrpSpPr>
        <p:grpSpPr>
          <a:xfrm>
            <a:off x="3117273" y="2441647"/>
            <a:ext cx="2978727" cy="2798618"/>
            <a:chOff x="2923309" y="1995055"/>
            <a:chExt cx="2978727" cy="2798618"/>
          </a:xfrm>
        </p:grpSpPr>
        <p:cxnSp>
          <p:nvCxnSpPr>
            <p:cNvPr id="8" name="Straight Arrow Connector 7">
              <a:extLst>
                <a:ext uri="{FF2B5EF4-FFF2-40B4-BE49-F238E27FC236}">
                  <a16:creationId xmlns:a16="http://schemas.microsoft.com/office/drawing/2014/main" id="{69C53C64-64DF-60BC-1C61-395799E0F4D4}"/>
                </a:ext>
              </a:extLst>
            </p:cNvPr>
            <p:cNvCxnSpPr/>
            <p:nvPr/>
          </p:nvCxnSpPr>
          <p:spPr>
            <a:xfrm flipV="1">
              <a:off x="2923309" y="1995055"/>
              <a:ext cx="0" cy="27986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FD39A2A-AA60-79C2-DB15-952F2E1C14D7}"/>
                </a:ext>
              </a:extLst>
            </p:cNvPr>
            <p:cNvCxnSpPr>
              <a:cxnSpLocks/>
            </p:cNvCxnSpPr>
            <p:nvPr/>
          </p:nvCxnSpPr>
          <p:spPr>
            <a:xfrm>
              <a:off x="2923309" y="4793673"/>
              <a:ext cx="297872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41436092-79E6-A688-DC46-9B16C7965DCC}"/>
              </a:ext>
            </a:extLst>
          </p:cNvPr>
          <p:cNvSpPr txBox="1"/>
          <p:nvPr/>
        </p:nvSpPr>
        <p:spPr>
          <a:xfrm>
            <a:off x="6328506" y="5055599"/>
            <a:ext cx="2590774"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b="0" dirty="0">
                <a:solidFill>
                  <a:srgbClr val="AF00DB"/>
                </a:solidFill>
                <a:effectLst/>
                <a:latin typeface="Consolas" panose="020B0609020204030204" pitchFamily="49" charset="0"/>
              </a:rPr>
              <a:t>data changes faster</a:t>
            </a:r>
          </a:p>
        </p:txBody>
      </p:sp>
      <p:sp>
        <p:nvSpPr>
          <p:cNvPr id="15" name="TextBox 14">
            <a:extLst>
              <a:ext uri="{FF2B5EF4-FFF2-40B4-BE49-F238E27FC236}">
                <a16:creationId xmlns:a16="http://schemas.microsoft.com/office/drawing/2014/main" id="{5E01BAC9-E6CC-2DB6-7C83-7E1AB1BB64C9}"/>
              </a:ext>
            </a:extLst>
          </p:cNvPr>
          <p:cNvSpPr txBox="1"/>
          <p:nvPr/>
        </p:nvSpPr>
        <p:spPr>
          <a:xfrm>
            <a:off x="2015862" y="1897871"/>
            <a:ext cx="2464136" cy="3693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dirty="0">
                <a:solidFill>
                  <a:srgbClr val="AF00DB"/>
                </a:solidFill>
                <a:latin typeface="Consolas" panose="020B0609020204030204" pitchFamily="49" charset="0"/>
              </a:rPr>
              <a:t>more</a:t>
            </a:r>
            <a:r>
              <a:rPr lang="en-US" b="0" dirty="0">
                <a:solidFill>
                  <a:srgbClr val="AF00DB"/>
                </a:solidFill>
                <a:effectLst/>
                <a:latin typeface="Consolas" panose="020B0609020204030204" pitchFamily="49" charset="0"/>
              </a:rPr>
              <a:t> data requests</a:t>
            </a:r>
          </a:p>
        </p:txBody>
      </p:sp>
      <p:cxnSp>
        <p:nvCxnSpPr>
          <p:cNvPr id="16" name="Straight Arrow Connector 15">
            <a:extLst>
              <a:ext uri="{FF2B5EF4-FFF2-40B4-BE49-F238E27FC236}">
                <a16:creationId xmlns:a16="http://schemas.microsoft.com/office/drawing/2014/main" id="{8858AA83-58D1-CE3B-D3C0-72DF26858A37}"/>
              </a:ext>
            </a:extLst>
          </p:cNvPr>
          <p:cNvCxnSpPr>
            <a:cxnSpLocks/>
          </p:cNvCxnSpPr>
          <p:nvPr/>
        </p:nvCxnSpPr>
        <p:spPr>
          <a:xfrm flipV="1">
            <a:off x="3117273" y="2546568"/>
            <a:ext cx="2978727" cy="262893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FF36403-8C51-A363-634F-E8D5C714C3D0}"/>
              </a:ext>
            </a:extLst>
          </p:cNvPr>
          <p:cNvSpPr txBox="1"/>
          <p:nvPr/>
        </p:nvSpPr>
        <p:spPr>
          <a:xfrm>
            <a:off x="4606635" y="3983432"/>
            <a:ext cx="2862634" cy="92333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faster;</a:t>
            </a:r>
          </a:p>
          <a:p>
            <a:pPr algn="l"/>
            <a:r>
              <a:rPr lang="en-US" dirty="0">
                <a:solidFill>
                  <a:srgbClr val="AF00DB"/>
                </a:solidFill>
                <a:latin typeface="Consolas" panose="020B0609020204030204" pitchFamily="49" charset="0"/>
              </a:rPr>
              <a:t>prefer to only pull when needed</a:t>
            </a:r>
            <a:endParaRPr lang="en-US" b="0" dirty="0">
              <a:solidFill>
                <a:srgbClr val="AF00DB"/>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2685942B-7C93-389C-D269-E3E3DBF79DAE}"/>
              </a:ext>
            </a:extLst>
          </p:cNvPr>
          <p:cNvSpPr txBox="1"/>
          <p:nvPr/>
        </p:nvSpPr>
        <p:spPr>
          <a:xfrm>
            <a:off x="3247930" y="2432702"/>
            <a:ext cx="200072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data changes slowly;</a:t>
            </a:r>
          </a:p>
          <a:p>
            <a:pPr algn="l"/>
            <a:r>
              <a:rPr lang="en-US" b="0" dirty="0">
                <a:solidFill>
                  <a:srgbClr val="AF00DB"/>
                </a:solidFill>
                <a:effectLst/>
                <a:latin typeface="Consolas" panose="020B0609020204030204" pitchFamily="49" charset="0"/>
              </a:rPr>
              <a:t>prefer to push on change</a:t>
            </a:r>
          </a:p>
        </p:txBody>
      </p:sp>
    </p:spTree>
    <p:extLst>
      <p:ext uri="{BB962C8B-B14F-4D97-AF65-F5344CB8AC3E}">
        <p14:creationId xmlns:p14="http://schemas.microsoft.com/office/powerpoint/2010/main" val="340105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A409-9B57-F622-0182-DA5FD3551A87}"/>
              </a:ext>
            </a:extLst>
          </p:cNvPr>
          <p:cNvSpPr>
            <a:spLocks noGrp="1"/>
          </p:cNvSpPr>
          <p:nvPr>
            <p:ph type="title"/>
          </p:nvPr>
        </p:nvSpPr>
        <p:spPr/>
        <p:txBody>
          <a:bodyPr/>
          <a:lstStyle/>
          <a:p>
            <a:r>
              <a:rPr lang="en-US" dirty="0"/>
              <a:t>Push vs. Pull: Tradeoffs</a:t>
            </a:r>
          </a:p>
        </p:txBody>
      </p:sp>
      <p:graphicFrame>
        <p:nvGraphicFramePr>
          <p:cNvPr id="5" name="Table 5">
            <a:extLst>
              <a:ext uri="{FF2B5EF4-FFF2-40B4-BE49-F238E27FC236}">
                <a16:creationId xmlns:a16="http://schemas.microsoft.com/office/drawing/2014/main" id="{2230B33C-B724-20D5-0BA8-B5BE3182DB78}"/>
              </a:ext>
            </a:extLst>
          </p:cNvPr>
          <p:cNvGraphicFramePr>
            <a:graphicFrameLocks noGrp="1"/>
          </p:cNvGraphicFramePr>
          <p:nvPr>
            <p:ph idx="1"/>
            <p:extLst>
              <p:ext uri="{D42A27DB-BD31-4B8C-83A1-F6EECF244321}">
                <p14:modId xmlns:p14="http://schemas.microsoft.com/office/powerpoint/2010/main" val="1979063159"/>
              </p:ext>
            </p:extLst>
          </p:nvPr>
        </p:nvGraphicFramePr>
        <p:xfrm>
          <a:off x="814647" y="1673817"/>
          <a:ext cx="8445731" cy="3826870"/>
        </p:xfrm>
        <a:graphic>
          <a:graphicData uri="http://schemas.openxmlformats.org/drawingml/2006/table">
            <a:tbl>
              <a:tblPr firstRow="1" bandRow="1">
                <a:tableStyleId>{5C22544A-7EE6-4342-B048-85BDC9FD1C3A}</a:tableStyleId>
              </a:tblPr>
              <a:tblGrid>
                <a:gridCol w="3936877">
                  <a:extLst>
                    <a:ext uri="{9D8B030D-6E8A-4147-A177-3AD203B41FA5}">
                      <a16:colId xmlns:a16="http://schemas.microsoft.com/office/drawing/2014/main" val="2990107930"/>
                    </a:ext>
                  </a:extLst>
                </a:gridCol>
                <a:gridCol w="4508854">
                  <a:extLst>
                    <a:ext uri="{9D8B030D-6E8A-4147-A177-3AD203B41FA5}">
                      <a16:colId xmlns:a16="http://schemas.microsoft.com/office/drawing/2014/main" val="2876557378"/>
                    </a:ext>
                  </a:extLst>
                </a:gridCol>
              </a:tblGrid>
              <a:tr h="626712">
                <a:tc>
                  <a:txBody>
                    <a:bodyPr/>
                    <a:lstStyle/>
                    <a:p>
                      <a:pPr algn="ctr"/>
                      <a:r>
                        <a:rPr lang="en-US" sz="3200" dirty="0"/>
                        <a:t>PULL</a:t>
                      </a:r>
                    </a:p>
                  </a:txBody>
                  <a:tcPr anchor="ctr"/>
                </a:tc>
                <a:tc>
                  <a:txBody>
                    <a:bodyPr/>
                    <a:lstStyle/>
                    <a:p>
                      <a:pPr marL="0" algn="ctr" defTabSz="914400" rtl="0" eaLnBrk="1" latinLnBrk="0" hangingPunct="1"/>
                      <a:r>
                        <a:rPr lang="en-US" sz="3200" b="1" kern="1200" dirty="0">
                          <a:solidFill>
                            <a:schemeClr val="lt1"/>
                          </a:solidFill>
                          <a:latin typeface="+mn-lt"/>
                          <a:ea typeface="+mn-ea"/>
                          <a:cs typeface="+mn-cs"/>
                        </a:rPr>
                        <a:t>PUSH</a:t>
                      </a:r>
                    </a:p>
                  </a:txBody>
                  <a:tcPr anchor="ctr"/>
                </a:tc>
                <a:extLst>
                  <a:ext uri="{0D108BD9-81ED-4DB2-BD59-A6C34878D82A}">
                    <a16:rowId xmlns:a16="http://schemas.microsoft.com/office/drawing/2014/main" val="2871852569"/>
                  </a:ext>
                </a:extLst>
              </a:tr>
              <a:tr h="800342">
                <a:tc>
                  <a:txBody>
                    <a:bodyPr/>
                    <a:lstStyle/>
                    <a:p>
                      <a:r>
                        <a:rPr lang="en-US" dirty="0"/>
                        <a:t>The Consumer knows about the Producer</a:t>
                      </a:r>
                    </a:p>
                  </a:txBody>
                  <a:tcPr/>
                </a:tc>
                <a:tc>
                  <a:txBody>
                    <a:bodyPr/>
                    <a:lstStyle/>
                    <a:p>
                      <a:r>
                        <a:rPr lang="en-US" dirty="0"/>
                        <a:t>Producer knows about the Consumer(s)</a:t>
                      </a:r>
                    </a:p>
                  </a:txBody>
                  <a:tcPr/>
                </a:tc>
                <a:extLst>
                  <a:ext uri="{0D108BD9-81ED-4DB2-BD59-A6C34878D82A}">
                    <a16:rowId xmlns:a16="http://schemas.microsoft.com/office/drawing/2014/main" val="3445075167"/>
                  </a:ext>
                </a:extLst>
              </a:tr>
              <a:tr h="7991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Producer must have a method that the Consumer can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must have a method that producer can use to notify it</a:t>
                      </a:r>
                    </a:p>
                  </a:txBody>
                  <a:tcPr/>
                </a:tc>
                <a:extLst>
                  <a:ext uri="{0D108BD9-81ED-4DB2-BD59-A6C34878D82A}">
                    <a16:rowId xmlns:a16="http://schemas.microsoft.com/office/drawing/2014/main" val="3335784251"/>
                  </a:ext>
                </a:extLst>
              </a:tr>
              <a:tr h="8003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asks the Producer for the data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Producer notifies the Consumer whenever the data is updated</a:t>
                      </a:r>
                    </a:p>
                  </a:txBody>
                  <a:tcPr/>
                </a:tc>
                <a:extLst>
                  <a:ext uri="{0D108BD9-81ED-4DB2-BD59-A6C34878D82A}">
                    <a16:rowId xmlns:a16="http://schemas.microsoft.com/office/drawing/2014/main" val="1207891794"/>
                  </a:ext>
                </a:extLst>
              </a:tr>
              <a:tr h="800342">
                <a:tc>
                  <a:txBody>
                    <a:bodyPr/>
                    <a:lstStyle/>
                    <a:p>
                      <a:r>
                        <a:rPr lang="en-US" dirty="0"/>
                        <a:t>Better when updates are more frequent than requests</a:t>
                      </a:r>
                    </a:p>
                  </a:txBody>
                  <a:tcPr/>
                </a:tc>
                <a:tc>
                  <a:txBody>
                    <a:bodyPr/>
                    <a:lstStyle/>
                    <a:p>
                      <a:r>
                        <a:rPr lang="en-US" dirty="0"/>
                        <a:t>Better when updates are rarer than requests</a:t>
                      </a:r>
                    </a:p>
                  </a:txBody>
                  <a:tcPr/>
                </a:tc>
                <a:extLst>
                  <a:ext uri="{0D108BD9-81ED-4DB2-BD59-A6C34878D82A}">
                    <a16:rowId xmlns:a16="http://schemas.microsoft.com/office/drawing/2014/main" val="2309991564"/>
                  </a:ext>
                </a:extLst>
              </a:tr>
            </a:tbl>
          </a:graphicData>
        </a:graphic>
      </p:graphicFrame>
      <p:sp>
        <p:nvSpPr>
          <p:cNvPr id="4" name="Slide Number Placeholder 3">
            <a:extLst>
              <a:ext uri="{FF2B5EF4-FFF2-40B4-BE49-F238E27FC236}">
                <a16:creationId xmlns:a16="http://schemas.microsoft.com/office/drawing/2014/main" id="{278015C0-DF6D-C88F-F5B8-A87F2EC87563}"/>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946975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C859-1347-46AF-9887-6DAA85F290CD}"/>
              </a:ext>
            </a:extLst>
          </p:cNvPr>
          <p:cNvSpPr>
            <a:spLocks noGrp="1"/>
          </p:cNvSpPr>
          <p:nvPr>
            <p:ph type="title"/>
          </p:nvPr>
        </p:nvSpPr>
        <p:spPr/>
        <p:txBody>
          <a:bodyPr/>
          <a:lstStyle/>
          <a:p>
            <a:r>
              <a:rPr lang="en-US" dirty="0"/>
              <a:t>Details and Variations</a:t>
            </a:r>
          </a:p>
        </p:txBody>
      </p:sp>
      <p:sp>
        <p:nvSpPr>
          <p:cNvPr id="3" name="Content Placeholder 2">
            <a:extLst>
              <a:ext uri="{FF2B5EF4-FFF2-40B4-BE49-F238E27FC236}">
                <a16:creationId xmlns:a16="http://schemas.microsoft.com/office/drawing/2014/main" id="{3397E8AC-B462-4A86-A2E6-0AAA24BD3636}"/>
              </a:ext>
            </a:extLst>
          </p:cNvPr>
          <p:cNvSpPr>
            <a:spLocks noGrp="1"/>
          </p:cNvSpPr>
          <p:nvPr>
            <p:ph idx="1"/>
          </p:nvPr>
        </p:nvSpPr>
        <p:spPr/>
        <p:txBody>
          <a:bodyPr>
            <a:normAutofit/>
          </a:bodyPr>
          <a:lstStyle/>
          <a:p>
            <a:r>
              <a:rPr lang="en-US" dirty="0"/>
              <a:t>How does the consumer get an initial value?</a:t>
            </a:r>
          </a:p>
          <a:p>
            <a:pPr lvl="1"/>
            <a:r>
              <a:rPr lang="en-US" dirty="0"/>
              <a:t>Here we’ve had the producer supply it when the consumer registers</a:t>
            </a:r>
          </a:p>
          <a:p>
            <a:r>
              <a:rPr lang="en-US" dirty="0"/>
              <a:t>Should there be an unsubscribe method?</a:t>
            </a:r>
          </a:p>
          <a:p>
            <a:r>
              <a:rPr lang="en-US" dirty="0"/>
              <a:t>What data should be passed with the </a:t>
            </a:r>
            <a:r>
              <a:rPr lang="en-US" b="1" dirty="0"/>
              <a:t>notify</a:t>
            </a:r>
            <a:r>
              <a:rPr lang="en-US" dirty="0"/>
              <a:t> message?</a:t>
            </a:r>
          </a:p>
          <a:p>
            <a:pPr lvl="1"/>
            <a:r>
              <a:rPr lang="en-US" dirty="0"/>
              <a:t>this should be specified in the interface</a:t>
            </a:r>
          </a:p>
          <a:p>
            <a:r>
              <a:rPr lang="en-US" dirty="0"/>
              <a:t>Might there be several kinds of notifications?</a:t>
            </a:r>
          </a:p>
          <a:p>
            <a:pPr lvl="1"/>
            <a:r>
              <a:rPr lang="en-US" dirty="0"/>
              <a:t>leads to the emitter pattern</a:t>
            </a:r>
          </a:p>
        </p:txBody>
      </p:sp>
      <p:sp>
        <p:nvSpPr>
          <p:cNvPr id="4" name="Slide Number Placeholder 3">
            <a:extLst>
              <a:ext uri="{FF2B5EF4-FFF2-40B4-BE49-F238E27FC236}">
                <a16:creationId xmlns:a16="http://schemas.microsoft.com/office/drawing/2014/main" id="{4E7B26F9-4056-48A9-8892-90566FC5D559}"/>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4092752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04EB8-B5AE-BF47-9060-349420F29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8865C-4EA6-5A6E-531F-2916BFBCC2A3}"/>
              </a:ext>
            </a:extLst>
          </p:cNvPr>
          <p:cNvSpPr>
            <a:spLocks noGrp="1"/>
          </p:cNvSpPr>
          <p:nvPr>
            <p:ph type="title"/>
          </p:nvPr>
        </p:nvSpPr>
        <p:spPr/>
        <p:txBody>
          <a:bodyPr>
            <a:normAutofit/>
          </a:bodyPr>
          <a:lstStyle/>
          <a:p>
            <a:r>
              <a:rPr lang="en-US" sz="3600" dirty="0"/>
              <a:t>Maybe the server doesn't want to give the client access to all of its methods</a:t>
            </a:r>
          </a:p>
        </p:txBody>
      </p:sp>
      <p:sp>
        <p:nvSpPr>
          <p:cNvPr id="3" name="Slide Number Placeholder 2">
            <a:extLst>
              <a:ext uri="{FF2B5EF4-FFF2-40B4-BE49-F238E27FC236}">
                <a16:creationId xmlns:a16="http://schemas.microsoft.com/office/drawing/2014/main" id="{B8C1052F-B109-3BA8-0953-06561FA2308E}"/>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7267225B-3CD0-011A-68DB-6E7D86F612B5}"/>
              </a:ext>
            </a:extLst>
          </p:cNvPr>
          <p:cNvSpPr txBox="1"/>
          <p:nvPr/>
        </p:nvSpPr>
        <p:spPr>
          <a:xfrm>
            <a:off x="838200" y="1325563"/>
            <a:ext cx="965563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DifferentClockClient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IPushingClockClient</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TWICE the current time, as reported by the clock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twiceTime</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number</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IPushingClock</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theclock</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addListener</a:t>
            </a:r>
            <a:r>
              <a:rPr lang="en-US" sz="2000" b="0" dirty="0">
                <a:solidFill>
                  <a:srgbClr val="000000"/>
                </a:solidFill>
                <a:effectLst/>
                <a:latin typeface="Consolas" panose="020B0609020204030204" pitchFamily="49" charset="0"/>
              </a:rPr>
              <a:t>(</a:t>
            </a:r>
            <a:r>
              <a:rPr lang="en-US" sz="2000" b="0" dirty="0">
                <a:solidFill>
                  <a:srgbClr val="0000FF"/>
                </a:solidFill>
                <a:effectLst/>
                <a:latin typeface="Consolas" panose="020B0609020204030204" pitchFamily="49" charset="0"/>
              </a:rPr>
              <a:t>this</a:t>
            </a:r>
            <a:r>
              <a:rPr lang="en-US" sz="2000" b="0" dirty="0">
                <a:solidFill>
                  <a:srgbClr val="000000"/>
                </a:solidFill>
                <a:effectLst/>
                <a:latin typeface="Consolas" panose="020B0609020204030204" pitchFamily="49" charset="0"/>
              </a:rPr>
              <a:t>) * 2</a:t>
            </a:r>
          </a:p>
          <a:p>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list of all the notifications received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public</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readonly</a:t>
            </a:r>
            <a:r>
              <a:rPr lang="en-US" sz="2000" b="0" dirty="0">
                <a:solidFill>
                  <a:srgbClr val="000000"/>
                </a:solidFill>
                <a:effectLst/>
                <a:latin typeface="Consolas" panose="020B0609020204030204" pitchFamily="49" charset="0"/>
              </a:rPr>
              <a:t> </a:t>
            </a:r>
            <a:r>
              <a:rPr lang="en-US" sz="2000" b="0" dirty="0">
                <a:solidFill>
                  <a:srgbClr val="0070C1"/>
                </a:solidFill>
                <a:effectLst/>
                <a:latin typeface="Consolas" panose="020B0609020204030204" pitchFamily="49" charset="0"/>
              </a:rPr>
              <a:t>notifications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 </a:t>
            </a:r>
            <a:r>
              <a:rPr lang="en-US" sz="2000" b="0" dirty="0">
                <a:solidFill>
                  <a:srgbClr val="008000"/>
                </a:solidFill>
                <a:effectLst/>
                <a:latin typeface="Consolas" panose="020B0609020204030204" pitchFamily="49" charset="0"/>
              </a:rPr>
              <a:t>// just for fun</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notify</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 </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70C1"/>
                </a:solidFill>
                <a:effectLst/>
                <a:latin typeface="Consolas" panose="020B0609020204030204" pitchFamily="49" charset="0"/>
              </a:rPr>
              <a:t>notifications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time</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twiceTime</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6433D468-BEF4-420C-132B-F18E806B2486}"/>
              </a:ext>
            </a:extLst>
          </p:cNvPr>
          <p:cNvSpPr/>
          <p:nvPr/>
        </p:nvSpPr>
        <p:spPr>
          <a:xfrm>
            <a:off x="6096000" y="5231446"/>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pushingClock</a:t>
            </a:r>
            <a:r>
              <a:rPr lang="en-US" sz="2400" dirty="0">
                <a:solidFill>
                  <a:schemeClr val="tx1"/>
                </a:solidFill>
              </a:rPr>
              <a:t>/</a:t>
            </a:r>
            <a:r>
              <a:rPr lang="en-US" sz="2400" dirty="0" err="1">
                <a:solidFill>
                  <a:schemeClr val="tx1"/>
                </a:solidFill>
              </a:rPr>
              <a:t>pushingClockClients.ts</a:t>
            </a:r>
            <a:endParaRPr lang="en-US" sz="2400" dirty="0">
              <a:solidFill>
                <a:schemeClr val="tx1"/>
              </a:solidFill>
            </a:endParaRPr>
          </a:p>
        </p:txBody>
      </p:sp>
      <p:sp>
        <p:nvSpPr>
          <p:cNvPr id="7" name="Cloud 6">
            <a:extLst>
              <a:ext uri="{FF2B5EF4-FFF2-40B4-BE49-F238E27FC236}">
                <a16:creationId xmlns:a16="http://schemas.microsoft.com/office/drawing/2014/main" id="{F54563B5-1004-65C9-1618-4D85B8EFE6EF}"/>
              </a:ext>
            </a:extLst>
          </p:cNvPr>
          <p:cNvSpPr/>
          <p:nvPr/>
        </p:nvSpPr>
        <p:spPr>
          <a:xfrm>
            <a:off x="2989654" y="2468366"/>
            <a:ext cx="3722042" cy="1115568"/>
          </a:xfrm>
          <a:prstGeom prst="cloud">
            <a:avLst/>
          </a:prstGeom>
          <a:solidFill>
            <a:srgbClr val="FFFF00">
              <a:alpha val="22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Arrow: Left 7">
            <a:extLst>
              <a:ext uri="{FF2B5EF4-FFF2-40B4-BE49-F238E27FC236}">
                <a16:creationId xmlns:a16="http://schemas.microsoft.com/office/drawing/2014/main" id="{565737B1-1090-5F69-D804-AB098DEEC139}"/>
              </a:ext>
            </a:extLst>
          </p:cNvPr>
          <p:cNvSpPr/>
          <p:nvPr/>
        </p:nvSpPr>
        <p:spPr>
          <a:xfrm>
            <a:off x="6922008" y="2527802"/>
            <a:ext cx="3200400" cy="996696"/>
          </a:xfrm>
          <a:prstGeom prst="leftArrow">
            <a:avLst/>
          </a:prstGeom>
          <a:solidFill>
            <a:srgbClr val="FFFF00">
              <a:alpha val="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rPr>
              <a:t>DANGER!!</a:t>
            </a:r>
          </a:p>
        </p:txBody>
      </p:sp>
    </p:spTree>
    <p:extLst>
      <p:ext uri="{BB962C8B-B14F-4D97-AF65-F5344CB8AC3E}">
        <p14:creationId xmlns:p14="http://schemas.microsoft.com/office/powerpoint/2010/main" val="160893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07AB-0992-8834-1E33-EC9EE8D0CC25}"/>
              </a:ext>
            </a:extLst>
          </p:cNvPr>
          <p:cNvSpPr>
            <a:spLocks noGrp="1"/>
          </p:cNvSpPr>
          <p:nvPr>
            <p:ph type="title"/>
          </p:nvPr>
        </p:nvSpPr>
        <p:spPr/>
        <p:txBody>
          <a:bodyPr/>
          <a:lstStyle/>
          <a:p>
            <a:r>
              <a:rPr lang="en-US" dirty="0"/>
              <a:t>Pattern #3: The callback or handler pattern</a:t>
            </a:r>
          </a:p>
        </p:txBody>
      </p:sp>
      <p:sp>
        <p:nvSpPr>
          <p:cNvPr id="4" name="Content Placeholder 3">
            <a:extLst>
              <a:ext uri="{FF2B5EF4-FFF2-40B4-BE49-F238E27FC236}">
                <a16:creationId xmlns:a16="http://schemas.microsoft.com/office/drawing/2014/main" id="{2610D18C-65B3-8A1C-084E-FC89FB5A946D}"/>
              </a:ext>
            </a:extLst>
          </p:cNvPr>
          <p:cNvSpPr>
            <a:spLocks noGrp="1"/>
          </p:cNvSpPr>
          <p:nvPr>
            <p:ph idx="1"/>
          </p:nvPr>
        </p:nvSpPr>
        <p:spPr/>
        <p:txBody>
          <a:bodyPr>
            <a:normAutofit/>
          </a:bodyPr>
          <a:lstStyle/>
          <a:p>
            <a:r>
              <a:rPr lang="en-US" dirty="0"/>
              <a:t>Maybe the server doesn't want to give the client access to all of the server's methods.</a:t>
            </a:r>
          </a:p>
          <a:p>
            <a:r>
              <a:rPr lang="en-US" dirty="0"/>
              <a:t>the server constructs the client and gives it a </a:t>
            </a:r>
            <a:r>
              <a:rPr lang="en-US" i="1" dirty="0"/>
              <a:t>function</a:t>
            </a:r>
            <a:r>
              <a:rPr lang="en-US" dirty="0"/>
              <a:t> to call instead.</a:t>
            </a:r>
          </a:p>
          <a:p>
            <a:r>
              <a:rPr lang="en-US" dirty="0"/>
              <a:t>Typically, this will be a function inside the server</a:t>
            </a:r>
          </a:p>
          <a:p>
            <a:r>
              <a:rPr lang="en-US" dirty="0"/>
              <a:t>We call this function the </a:t>
            </a:r>
            <a:r>
              <a:rPr lang="en-US" i="1" dirty="0"/>
              <a:t>callback </a:t>
            </a:r>
            <a:r>
              <a:rPr lang="en-US" dirty="0"/>
              <a:t>or </a:t>
            </a:r>
            <a:r>
              <a:rPr lang="en-US" i="1" dirty="0"/>
              <a:t>handler</a:t>
            </a:r>
            <a:r>
              <a:rPr lang="en-US" dirty="0"/>
              <a:t> for the client's action.</a:t>
            </a:r>
          </a:p>
          <a:p>
            <a:r>
              <a:rPr lang="en-US" dirty="0">
                <a:solidFill>
                  <a:srgbClr val="FF0000"/>
                </a:solidFill>
              </a:rPr>
              <a:t>This pattern is used all the time in REACT.</a:t>
            </a:r>
          </a:p>
        </p:txBody>
      </p:sp>
      <p:sp>
        <p:nvSpPr>
          <p:cNvPr id="3" name="Slide Number Placeholder 2">
            <a:extLst>
              <a:ext uri="{FF2B5EF4-FFF2-40B4-BE49-F238E27FC236}">
                <a16:creationId xmlns:a16="http://schemas.microsoft.com/office/drawing/2014/main" id="{5A6079AD-99C9-F0CF-1035-963288FD6B59}"/>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3617850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0863-B86B-9AD2-E4EB-34311C83AC8B}"/>
              </a:ext>
            </a:extLst>
          </p:cNvPr>
          <p:cNvSpPr>
            <a:spLocks noGrp="1"/>
          </p:cNvSpPr>
          <p:nvPr>
            <p:ph type="title"/>
          </p:nvPr>
        </p:nvSpPr>
        <p:spPr/>
        <p:txBody>
          <a:bodyPr/>
          <a:lstStyle/>
          <a:p>
            <a:r>
              <a:rPr lang="en-US" dirty="0"/>
              <a:t>The interface</a:t>
            </a:r>
          </a:p>
        </p:txBody>
      </p:sp>
      <p:sp>
        <p:nvSpPr>
          <p:cNvPr id="4" name="Slide Number Placeholder 3">
            <a:extLst>
              <a:ext uri="{FF2B5EF4-FFF2-40B4-BE49-F238E27FC236}">
                <a16:creationId xmlns:a16="http://schemas.microsoft.com/office/drawing/2014/main" id="{2C40FFAA-27CC-4A76-C206-DF79157BA3D1}"/>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8C5B03BC-CBDA-54EF-3D49-261D351CDE6C}"/>
              </a:ext>
            </a:extLst>
          </p:cNvPr>
          <p:cNvSpPr txBox="1"/>
          <p:nvPr/>
        </p:nvSpPr>
        <p:spPr>
          <a:xfrm>
            <a:off x="556782" y="1579776"/>
            <a:ext cx="10405872" cy="59400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ICallBackServer</a:t>
            </a: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a new client that satisfies the </a:t>
            </a:r>
            <a:r>
              <a:rPr lang="en-US" sz="2000" b="0" dirty="0" err="1">
                <a:solidFill>
                  <a:srgbClr val="008000"/>
                </a:solidFill>
                <a:effectLst/>
                <a:latin typeface="Consolas" panose="020B0609020204030204" pitchFamily="49" charset="0"/>
              </a:rPr>
              <a:t>ICallBackClient</a:t>
            </a:r>
            <a:r>
              <a:rPr lang="en-US" sz="2000" b="0" dirty="0">
                <a:solidFill>
                  <a:srgbClr val="008000"/>
                </a:solidFill>
                <a:effectLst/>
                <a:latin typeface="Consolas" panose="020B0609020204030204" pitchFamily="49" charset="0"/>
              </a:rPr>
              <a:t> interface</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newClient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clientName</a:t>
            </a:r>
            <a:r>
              <a:rPr lang="en-US" sz="2000" b="0" dirty="0">
                <a:solidFill>
                  <a:srgbClr val="000000"/>
                </a:solidFill>
                <a:effectLst/>
                <a:latin typeface="Consolas" panose="020B0609020204030204" pitchFamily="49" charset="0"/>
              </a:rPr>
              <a:t>: string):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returns the log of all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log(): string[];</a:t>
            </a:r>
          </a:p>
          <a:p>
            <a:pPr>
              <a:buNone/>
            </a:pPr>
            <a:r>
              <a:rPr lang="en-US" sz="2000" b="0" dirty="0">
                <a:solidFill>
                  <a:srgbClr val="000000"/>
                </a:solidFill>
                <a:effectLst/>
                <a:latin typeface="Consolas" panose="020B0609020204030204" pitchFamily="49" charset="0"/>
              </a:rPr>
              <a:t>} </a:t>
            </a:r>
          </a:p>
          <a:p>
            <a:pPr>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ICallBackClient</a:t>
            </a: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sends </a:t>
            </a:r>
            <a:r>
              <a:rPr lang="en-US" sz="2000" dirty="0">
                <a:solidFill>
                  <a:srgbClr val="008000"/>
                </a:solidFill>
                <a:latin typeface="Consolas" panose="020B0609020204030204" pitchFamily="49" charset="0"/>
              </a:rPr>
              <a:t>the clients name</a:t>
            </a:r>
            <a:r>
              <a:rPr lang="en-US" sz="2000" b="0" dirty="0">
                <a:solidFill>
                  <a:srgbClr val="008000"/>
                </a:solidFill>
                <a:effectLst/>
                <a:latin typeface="Consolas" panose="020B0609020204030204" pitchFamily="49" charset="0"/>
              </a:rPr>
              <a:t> to the server, </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sendName</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void</a:t>
            </a: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asks the server for list of all messages received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from all clients.</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getLog</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string[];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ED3AED41-AAFF-7333-6FEF-6C08138DA9FE}"/>
              </a:ext>
            </a:extLst>
          </p:cNvPr>
          <p:cNvSpPr/>
          <p:nvPr/>
        </p:nvSpPr>
        <p:spPr>
          <a:xfrm>
            <a:off x="4788408" y="247966"/>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callBacks.interface.ts</a:t>
            </a:r>
            <a:endParaRPr lang="en-US" sz="2400" dirty="0">
              <a:solidFill>
                <a:schemeClr val="tx1"/>
              </a:solidFill>
            </a:endParaRPr>
          </a:p>
        </p:txBody>
      </p:sp>
    </p:spTree>
    <p:extLst>
      <p:ext uri="{BB962C8B-B14F-4D97-AF65-F5344CB8AC3E}">
        <p14:creationId xmlns:p14="http://schemas.microsoft.com/office/powerpoint/2010/main" val="4112031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9738F-1AC0-BA8A-514B-FA00C761522F}"/>
              </a:ext>
            </a:extLst>
          </p:cNvPr>
          <p:cNvSpPr>
            <a:spLocks noGrp="1"/>
          </p:cNvSpPr>
          <p:nvPr>
            <p:ph type="title"/>
          </p:nvPr>
        </p:nvSpPr>
        <p:spPr/>
        <p:txBody>
          <a:bodyPr/>
          <a:lstStyle/>
          <a:p>
            <a:r>
              <a:rPr lang="en-US" dirty="0"/>
              <a:t>Example: Expected Behavior</a:t>
            </a:r>
          </a:p>
        </p:txBody>
      </p:sp>
      <p:sp>
        <p:nvSpPr>
          <p:cNvPr id="4" name="Slide Number Placeholder 3">
            <a:extLst>
              <a:ext uri="{FF2B5EF4-FFF2-40B4-BE49-F238E27FC236}">
                <a16:creationId xmlns:a16="http://schemas.microsoft.com/office/drawing/2014/main" id="{DD0ED558-56AC-FBA0-3F6C-42CBC88A27BB}"/>
              </a:ext>
            </a:extLst>
          </p:cNvPr>
          <p:cNvSpPr>
            <a:spLocks noGrp="1"/>
          </p:cNvSpPr>
          <p:nvPr>
            <p:ph type="sldNum" sz="quarter" idx="12"/>
          </p:nvPr>
        </p:nvSpPr>
        <p:spPr/>
        <p:txBody>
          <a:bodyPr/>
          <a:lstStyle/>
          <a:p>
            <a:fld id="{20F37917-FD3A-4669-9018-DA04BCDD3D75}" type="slidenum">
              <a:rPr lang="en-US" smtClean="0"/>
              <a:t>28</a:t>
            </a:fld>
            <a:endParaRPr lang="en-US"/>
          </a:p>
        </p:txBody>
      </p:sp>
      <p:sp>
        <p:nvSpPr>
          <p:cNvPr id="8" name="TextBox 7">
            <a:extLst>
              <a:ext uri="{FF2B5EF4-FFF2-40B4-BE49-F238E27FC236}">
                <a16:creationId xmlns:a16="http://schemas.microsoft.com/office/drawing/2014/main" id="{0B80474B-DDD4-AA82-CF5F-2CFFBA011A10}"/>
              </a:ext>
            </a:extLst>
          </p:cNvPr>
          <p:cNvSpPr txBox="1"/>
          <p:nvPr/>
        </p:nvSpPr>
        <p:spPr>
          <a:xfrm>
            <a:off x="838200" y="1460599"/>
            <a:ext cx="87630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00"/>
                </a:solidFill>
                <a:effectLst/>
                <a:latin typeface="Consolas" panose="020B0609020204030204" pitchFamily="49" charset="0"/>
              </a:rPr>
              <a:t>    it(</a:t>
            </a:r>
            <a:r>
              <a:rPr lang="en-US" b="0" dirty="0">
                <a:solidFill>
                  <a:srgbClr val="A31515"/>
                </a:solidFill>
                <a:effectLst/>
                <a:latin typeface="Consolas" panose="020B0609020204030204" pitchFamily="49" charset="0"/>
              </a:rPr>
              <a:t>'works'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server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Server() </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client1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client2 = </a:t>
            </a:r>
            <a:r>
              <a:rPr lang="en-US" b="0" dirty="0" err="1">
                <a:solidFill>
                  <a:srgbClr val="000000"/>
                </a:solidFill>
                <a:effectLst/>
                <a:latin typeface="Consolas" panose="020B0609020204030204" pitchFamily="49" charset="0"/>
              </a:rPr>
              <a:t>server.newClient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client2.sendPush()</a:t>
            </a: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client1 pushes again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client1.sendPush()</a:t>
            </a:r>
          </a:p>
          <a:p>
            <a:pPr>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now the clients can see all the pushes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expect(client1.getLog()).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expect(client2.getLog()).</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p:txBody>
      </p:sp>
      <p:sp>
        <p:nvSpPr>
          <p:cNvPr id="3" name="Rectangle: Rounded Corners 2">
            <a:extLst>
              <a:ext uri="{FF2B5EF4-FFF2-40B4-BE49-F238E27FC236}">
                <a16:creationId xmlns:a16="http://schemas.microsoft.com/office/drawing/2014/main" id="{3D219727-D2F3-994F-E881-60F5EB06FBB4}"/>
              </a:ext>
            </a:extLst>
          </p:cNvPr>
          <p:cNvSpPr/>
          <p:nvPr/>
        </p:nvSpPr>
        <p:spPr>
          <a:xfrm>
            <a:off x="5391912" y="136525"/>
            <a:ext cx="656539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callBacks.test.ts</a:t>
            </a:r>
            <a:endParaRPr lang="en-US" sz="2400" dirty="0">
              <a:solidFill>
                <a:schemeClr val="tx1"/>
              </a:solidFill>
            </a:endParaRPr>
          </a:p>
        </p:txBody>
      </p:sp>
    </p:spTree>
    <p:extLst>
      <p:ext uri="{BB962C8B-B14F-4D97-AF65-F5344CB8AC3E}">
        <p14:creationId xmlns:p14="http://schemas.microsoft.com/office/powerpoint/2010/main" val="3263545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ABF3-FCBF-229A-EABE-56B61BBB7959}"/>
              </a:ext>
            </a:extLst>
          </p:cNvPr>
          <p:cNvSpPr>
            <a:spLocks noGrp="1"/>
          </p:cNvSpPr>
          <p:nvPr>
            <p:ph type="title"/>
          </p:nvPr>
        </p:nvSpPr>
        <p:spPr/>
        <p:txBody>
          <a:bodyPr/>
          <a:lstStyle/>
          <a:p>
            <a:r>
              <a:rPr lang="en-US" dirty="0"/>
              <a:t>The Client</a:t>
            </a:r>
          </a:p>
        </p:txBody>
      </p:sp>
      <p:sp>
        <p:nvSpPr>
          <p:cNvPr id="3" name="Slide Number Placeholder 2">
            <a:extLst>
              <a:ext uri="{FF2B5EF4-FFF2-40B4-BE49-F238E27FC236}">
                <a16:creationId xmlns:a16="http://schemas.microsoft.com/office/drawing/2014/main" id="{238BE7A7-90D2-B908-8CBA-F72CC20D4F30}"/>
              </a:ext>
            </a:extLst>
          </p:cNvPr>
          <p:cNvSpPr>
            <a:spLocks noGrp="1"/>
          </p:cNvSpPr>
          <p:nvPr>
            <p:ph type="sldNum" sz="quarter" idx="12"/>
          </p:nvPr>
        </p:nvSpPr>
        <p:spPr/>
        <p:txBody>
          <a:bodyPr/>
          <a:lstStyle/>
          <a:p>
            <a:fld id="{20F37917-FD3A-4669-9018-DA04BCDD3D75}" type="slidenum">
              <a:rPr lang="en-US" smtClean="0"/>
              <a:t>29</a:t>
            </a:fld>
            <a:endParaRPr lang="en-US"/>
          </a:p>
        </p:txBody>
      </p:sp>
      <p:sp>
        <p:nvSpPr>
          <p:cNvPr id="5" name="TextBox 4">
            <a:extLst>
              <a:ext uri="{FF2B5EF4-FFF2-40B4-BE49-F238E27FC236}">
                <a16:creationId xmlns:a16="http://schemas.microsoft.com/office/drawing/2014/main" id="{1D0050EF-4A50-81D1-59AD-01C4D6B09D66}"/>
              </a:ext>
            </a:extLst>
          </p:cNvPr>
          <p:cNvSpPr txBox="1"/>
          <p:nvPr/>
        </p:nvSpPr>
        <p:spPr>
          <a:xfrm>
            <a:off x="1072134" y="1568624"/>
            <a:ext cx="10281666" cy="526297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600" b="0" dirty="0">
                <a:solidFill>
                  <a:srgbClr val="AF00DB"/>
                </a:solidFill>
                <a:effectLst/>
                <a:latin typeface="Consolas" panose="020B0609020204030204" pitchFamily="49" charset="0"/>
              </a:rPr>
              <a:t>export</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default</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Client</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implements</a:t>
            </a:r>
            <a:r>
              <a:rPr lang="en-US" sz="1600" b="0" dirty="0">
                <a:solidFill>
                  <a:srgbClr val="3B3B3B"/>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ICallBackClient</a:t>
            </a:r>
            <a:r>
              <a:rPr lang="en-US" sz="1600" b="0" dirty="0">
                <a:solidFill>
                  <a:srgbClr val="3B3B3B"/>
                </a:solidFill>
                <a:effectLst/>
                <a:latin typeface="Consolas" panose="020B0609020204030204" pitchFamily="49" charset="0"/>
              </a:rPr>
              <a:t> {</a:t>
            </a:r>
            <a:br>
              <a:rPr lang="en-US" sz="1600" b="0" dirty="0">
                <a:solidFill>
                  <a:srgbClr val="3B3B3B"/>
                </a:solidFill>
                <a:effectLst/>
                <a:latin typeface="Consolas" panose="020B0609020204030204" pitchFamily="49" charset="0"/>
              </a:rPr>
            </a:b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the server creates the client with two callbacks</a:t>
            </a: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the callbacks are kept as private members</a:t>
            </a: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private</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_</a:t>
            </a:r>
            <a:r>
              <a:rPr lang="en-US" sz="1600" b="0" dirty="0" err="1">
                <a:solidFill>
                  <a:srgbClr val="795E26"/>
                </a:solidFill>
                <a:effectLst/>
                <a:latin typeface="Consolas" panose="020B0609020204030204" pitchFamily="49" charset="0"/>
              </a:rPr>
              <a:t>sendNameCallback</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void</a:t>
            </a: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private</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_</a:t>
            </a:r>
            <a:r>
              <a:rPr lang="en-US" sz="1600" b="0" dirty="0" err="1">
                <a:solidFill>
                  <a:srgbClr val="795E26"/>
                </a:solidFill>
                <a:effectLst/>
                <a:latin typeface="Consolas" panose="020B0609020204030204" pitchFamily="49" charset="0"/>
              </a:rPr>
              <a:t>getLogCallback</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string</a:t>
            </a:r>
            <a:r>
              <a:rPr lang="en-US" sz="1600" b="0" dirty="0">
                <a:solidFill>
                  <a:srgbClr val="3B3B3B"/>
                </a:solidFill>
                <a:effectLst/>
                <a:latin typeface="Consolas" panose="020B0609020204030204" pitchFamily="49" charset="0"/>
              </a:rPr>
              <a:t>[]</a:t>
            </a:r>
            <a:br>
              <a:rPr lang="en-US" sz="1600" b="0" dirty="0">
                <a:solidFill>
                  <a:srgbClr val="3B3B3B"/>
                </a:solidFill>
                <a:effectLst/>
                <a:latin typeface="Consolas" panose="020B0609020204030204" pitchFamily="49" charset="0"/>
              </a:rPr>
            </a:b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constructor</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sendNameCallback</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void</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logCallback</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 </a:t>
            </a:r>
            <a:r>
              <a:rPr lang="en-US" sz="1600" b="0" dirty="0">
                <a:solidFill>
                  <a:srgbClr val="0000FF"/>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string</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install the callbacks</a:t>
            </a: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 { </a:t>
            </a:r>
            <a:r>
              <a:rPr lang="en-US" sz="1600" b="0" dirty="0">
                <a:solidFill>
                  <a:srgbClr val="0000FF"/>
                </a:solidFill>
                <a:effectLst/>
                <a:latin typeface="Consolas" panose="020B0609020204030204" pitchFamily="49" charset="0"/>
              </a:rPr>
              <a:t>this</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_</a:t>
            </a:r>
            <a:r>
              <a:rPr lang="en-US" sz="1600" b="0" dirty="0" err="1">
                <a:solidFill>
                  <a:srgbClr val="795E26"/>
                </a:solidFill>
                <a:effectLst/>
                <a:latin typeface="Consolas" panose="020B0609020204030204" pitchFamily="49" charset="0"/>
              </a:rPr>
              <a:t>sendNameCallback</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sendNameCallback</a:t>
            </a:r>
            <a:r>
              <a:rPr lang="en-US" sz="1600" b="0" dirty="0">
                <a:solidFill>
                  <a:srgbClr val="3B3B3B"/>
                </a:solidFill>
                <a:effectLst/>
                <a:latin typeface="Consolas" panose="020B0609020204030204" pitchFamily="49" charset="0"/>
              </a:rPr>
              <a:t>; </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this</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_</a:t>
            </a:r>
            <a:r>
              <a:rPr lang="en-US" sz="1600" b="0" dirty="0" err="1">
                <a:solidFill>
                  <a:srgbClr val="795E26"/>
                </a:solidFill>
                <a:effectLst/>
                <a:latin typeface="Consolas" panose="020B0609020204030204" pitchFamily="49" charset="0"/>
              </a:rPr>
              <a:t>getLogCallback</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logCallback</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p>
          <a:p>
            <a:pPr>
              <a:buNone/>
            </a:pPr>
            <a:r>
              <a:rPr lang="en-US" sz="1600" b="0" dirty="0">
                <a:solidFill>
                  <a:srgbClr val="3B3B3B"/>
                </a:solidFill>
                <a:effectLst/>
                <a:latin typeface="Consolas" panose="020B0609020204030204" pitchFamily="49" charset="0"/>
              </a:rPr>
              <a:t>        </a:t>
            </a:r>
          </a:p>
          <a:p>
            <a:pPr>
              <a:buNone/>
            </a:pP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the public methods just call the callbacks</a:t>
            </a: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sendName</a:t>
            </a:r>
            <a:r>
              <a:rPr lang="en-US" sz="1600" b="0" dirty="0">
                <a:solidFill>
                  <a:srgbClr val="3B3B3B"/>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this</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_</a:t>
            </a:r>
            <a:r>
              <a:rPr lang="en-US" sz="1600" b="0" dirty="0" err="1">
                <a:solidFill>
                  <a:srgbClr val="795E26"/>
                </a:solidFill>
                <a:effectLst/>
                <a:latin typeface="Consolas" panose="020B0609020204030204" pitchFamily="49" charset="0"/>
              </a:rPr>
              <a:t>sendNameCallback</a:t>
            </a:r>
            <a:r>
              <a:rPr lang="en-US" sz="1600" b="0" dirty="0">
                <a:solidFill>
                  <a:srgbClr val="3B3B3B"/>
                </a:solidFill>
                <a:effectLst/>
                <a:latin typeface="Consolas" panose="020B0609020204030204" pitchFamily="49" charset="0"/>
              </a:rPr>
              <a:t>(); }</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getLog</a:t>
            </a:r>
            <a:r>
              <a:rPr lang="en-US" sz="1600" b="0" dirty="0">
                <a:solidFill>
                  <a:srgbClr val="3B3B3B"/>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string</a:t>
            </a:r>
            <a:r>
              <a:rPr lang="en-US" sz="1600" b="0" dirty="0">
                <a:solidFill>
                  <a:srgbClr val="3B3B3B"/>
                </a:solidFill>
                <a:effectLst/>
                <a:latin typeface="Consolas" panose="020B0609020204030204" pitchFamily="49" charset="0"/>
              </a:rPr>
              <a:t>[] { </a:t>
            </a:r>
            <a:r>
              <a:rPr lang="en-US" sz="1600" b="0" dirty="0">
                <a:solidFill>
                  <a:srgbClr val="AF00DB"/>
                </a:solidFill>
                <a:effectLst/>
                <a:latin typeface="Consolas" panose="020B0609020204030204" pitchFamily="49" charset="0"/>
              </a:rPr>
              <a:t>return</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this</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_</a:t>
            </a:r>
            <a:r>
              <a:rPr lang="en-US" sz="1600" b="0" dirty="0" err="1">
                <a:solidFill>
                  <a:srgbClr val="795E26"/>
                </a:solidFill>
                <a:effectLst/>
                <a:latin typeface="Consolas" panose="020B0609020204030204" pitchFamily="49" charset="0"/>
              </a:rPr>
              <a:t>getLogCallback</a:t>
            </a:r>
            <a:r>
              <a:rPr lang="en-US" sz="1600" b="0" dirty="0">
                <a:solidFill>
                  <a:srgbClr val="3B3B3B"/>
                </a:solidFill>
                <a:effectLst/>
                <a:latin typeface="Consolas" panose="020B0609020204030204" pitchFamily="49" charset="0"/>
              </a:rPr>
              <a:t>(); }</a:t>
            </a:r>
          </a:p>
          <a:p>
            <a:pPr>
              <a:buNone/>
            </a:pPr>
            <a:br>
              <a:rPr lang="en-US" sz="1600" b="0" dirty="0">
                <a:solidFill>
                  <a:srgbClr val="3B3B3B"/>
                </a:solidFill>
                <a:effectLst/>
                <a:latin typeface="Consolas" panose="020B0609020204030204" pitchFamily="49" charset="0"/>
              </a:rPr>
            </a:b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C95B19B-41B1-95B4-3DBA-A100580864EC}"/>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callBackExample.ts</a:t>
            </a:r>
            <a:endParaRPr lang="en-US" sz="2400" dirty="0">
              <a:solidFill>
                <a:schemeClr val="tx1"/>
              </a:solidFill>
            </a:endParaRPr>
          </a:p>
        </p:txBody>
      </p:sp>
    </p:spTree>
    <p:extLst>
      <p:ext uri="{BB962C8B-B14F-4D97-AF65-F5344CB8AC3E}">
        <p14:creationId xmlns:p14="http://schemas.microsoft.com/office/powerpoint/2010/main" val="1356709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06D6-717F-C95E-C7BA-4A6611B09494}"/>
              </a:ext>
            </a:extLst>
          </p:cNvPr>
          <p:cNvSpPr>
            <a:spLocks noGrp="1"/>
          </p:cNvSpPr>
          <p:nvPr>
            <p:ph type="title"/>
          </p:nvPr>
        </p:nvSpPr>
        <p:spPr/>
        <p:txBody>
          <a:bodyPr/>
          <a:lstStyle/>
          <a:p>
            <a:r>
              <a:rPr lang="en-US" dirty="0"/>
              <a:t>What is a Pattern?</a:t>
            </a:r>
          </a:p>
        </p:txBody>
      </p:sp>
      <p:sp>
        <p:nvSpPr>
          <p:cNvPr id="3" name="Content Placeholder 2">
            <a:extLst>
              <a:ext uri="{FF2B5EF4-FFF2-40B4-BE49-F238E27FC236}">
                <a16:creationId xmlns:a16="http://schemas.microsoft.com/office/drawing/2014/main" id="{5D7C592F-1F68-3262-275C-DAAE284725A7}"/>
              </a:ext>
            </a:extLst>
          </p:cNvPr>
          <p:cNvSpPr>
            <a:spLocks noGrp="1"/>
          </p:cNvSpPr>
          <p:nvPr>
            <p:ph idx="1"/>
          </p:nvPr>
        </p:nvSpPr>
        <p:spPr/>
        <p:txBody>
          <a:bodyPr>
            <a:normAutofit lnSpcReduction="10000"/>
          </a:bodyPr>
          <a:lstStyle/>
          <a:p>
            <a:r>
              <a:rPr lang="en-US" dirty="0"/>
              <a:t>A Pattern is a summary of a standard solution (or solutions) to a specific class of problems.</a:t>
            </a:r>
          </a:p>
          <a:p>
            <a:r>
              <a:rPr lang="en-US" dirty="0"/>
              <a:t>A pattern should contain </a:t>
            </a:r>
          </a:p>
          <a:p>
            <a:pPr lvl="1"/>
            <a:r>
              <a:rPr lang="en-US" dirty="0"/>
              <a:t>A statement of the problem being solved</a:t>
            </a:r>
          </a:p>
          <a:p>
            <a:pPr lvl="1"/>
            <a:r>
              <a:rPr lang="en-US" dirty="0"/>
              <a:t>A solution of the problem</a:t>
            </a:r>
          </a:p>
          <a:p>
            <a:pPr lvl="1"/>
            <a:r>
              <a:rPr lang="en-US" dirty="0"/>
              <a:t>Alternative solutions</a:t>
            </a:r>
          </a:p>
          <a:p>
            <a:pPr lvl="1"/>
            <a:r>
              <a:rPr lang="en-US" dirty="0"/>
              <a:t>A discussion of tradeoffs among the solutions.</a:t>
            </a:r>
          </a:p>
          <a:p>
            <a:r>
              <a:rPr lang="en-US" dirty="0"/>
              <a:t>For maximum usefulness, a pattern should have a name.</a:t>
            </a:r>
          </a:p>
          <a:p>
            <a:pPr lvl="1"/>
            <a:r>
              <a:rPr lang="en-US" dirty="0"/>
              <a:t>So you can say “here I’m using pattern P” and people will know what you had in mind.</a:t>
            </a:r>
          </a:p>
        </p:txBody>
      </p:sp>
      <p:sp>
        <p:nvSpPr>
          <p:cNvPr id="4" name="Slide Number Placeholder 3">
            <a:extLst>
              <a:ext uri="{FF2B5EF4-FFF2-40B4-BE49-F238E27FC236}">
                <a16:creationId xmlns:a16="http://schemas.microsoft.com/office/drawing/2014/main" id="{88B116E2-E9F3-69DB-8F23-6FA68CDD1407}"/>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297617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676F-5853-25FD-3608-E88A993D2B13}"/>
              </a:ext>
            </a:extLst>
          </p:cNvPr>
          <p:cNvSpPr>
            <a:spLocks noGrp="1"/>
          </p:cNvSpPr>
          <p:nvPr>
            <p:ph type="title"/>
          </p:nvPr>
        </p:nvSpPr>
        <p:spPr/>
        <p:txBody>
          <a:bodyPr/>
          <a:lstStyle/>
          <a:p>
            <a:r>
              <a:rPr lang="en-US" dirty="0"/>
              <a:t>The Server</a:t>
            </a:r>
          </a:p>
        </p:txBody>
      </p:sp>
      <p:sp>
        <p:nvSpPr>
          <p:cNvPr id="3" name="Slide Number Placeholder 2">
            <a:extLst>
              <a:ext uri="{FF2B5EF4-FFF2-40B4-BE49-F238E27FC236}">
                <a16:creationId xmlns:a16="http://schemas.microsoft.com/office/drawing/2014/main" id="{76265666-FA06-CB59-59D5-986A38CCD6D0}"/>
              </a:ext>
            </a:extLst>
          </p:cNvPr>
          <p:cNvSpPr>
            <a:spLocks noGrp="1"/>
          </p:cNvSpPr>
          <p:nvPr>
            <p:ph type="sldNum" sz="quarter" idx="12"/>
          </p:nvPr>
        </p:nvSpPr>
        <p:spPr/>
        <p:txBody>
          <a:bodyPr/>
          <a:lstStyle/>
          <a:p>
            <a:fld id="{20F37917-FD3A-4669-9018-DA04BCDD3D75}" type="slidenum">
              <a:rPr lang="en-US" smtClean="0"/>
              <a:t>30</a:t>
            </a:fld>
            <a:endParaRPr lang="en-US"/>
          </a:p>
        </p:txBody>
      </p:sp>
      <p:sp>
        <p:nvSpPr>
          <p:cNvPr id="6" name="TextBox 5">
            <a:extLst>
              <a:ext uri="{FF2B5EF4-FFF2-40B4-BE49-F238E27FC236}">
                <a16:creationId xmlns:a16="http://schemas.microsoft.com/office/drawing/2014/main" id="{C5109A4D-9085-1EAB-CB43-3B6D30F1DF12}"/>
              </a:ext>
            </a:extLst>
          </p:cNvPr>
          <p:cNvSpPr txBox="1"/>
          <p:nvPr/>
        </p:nvSpPr>
        <p:spPr>
          <a:xfrm>
            <a:off x="585216" y="1325563"/>
            <a:ext cx="11021568" cy="569386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400" b="0" dirty="0">
                <a:solidFill>
                  <a:srgbClr val="AF00DB"/>
                </a:solidFill>
                <a:effectLst/>
                <a:latin typeface="Consolas" panose="020B0609020204030204" pitchFamily="49" charset="0"/>
              </a:rPr>
              <a:t>export</a:t>
            </a: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Server</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implements</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ICallBackServer</a:t>
            </a:r>
            <a:r>
              <a:rPr lang="en-US" sz="1400" b="0" dirty="0">
                <a:solidFill>
                  <a:srgbClr val="3B3B3B"/>
                </a:solidFill>
                <a:effectLst/>
                <a:latin typeface="Consolas" panose="020B0609020204030204" pitchFamily="49" charset="0"/>
              </a:rPr>
              <a:t> {</a:t>
            </a: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newClient</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ICallBackClient</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new</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Client</a:t>
            </a:r>
            <a:r>
              <a:rPr lang="en-US" sz="1400" b="0" dirty="0">
                <a:solidFill>
                  <a:srgbClr val="3B3B3B"/>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sendNameHandler</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3B3B3B"/>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logHandler</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the log of all messages received</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_log</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3B3B3B"/>
                </a:solidFill>
                <a:effectLst/>
                <a:latin typeface="Consolas" panose="020B0609020204030204" pitchFamily="49" charset="0"/>
              </a:rPr>
              <a:t> </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_log</a:t>
            </a:r>
            <a:r>
              <a:rPr lang="en-US" sz="1400" b="0" dirty="0">
                <a:solidFill>
                  <a:srgbClr val="3B3B3B"/>
                </a:solidFill>
                <a:effectLst/>
                <a:latin typeface="Consolas" panose="020B0609020204030204" pitchFamily="49" charset="0"/>
              </a:rPr>
              <a:t> }     </a:t>
            </a: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logHandler</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_log</a:t>
            </a:r>
            <a:r>
              <a:rPr lang="en-US" sz="1400" b="0" dirty="0">
                <a:solidFill>
                  <a:srgbClr val="3B3B3B"/>
                </a:solidFill>
                <a:effectLst/>
                <a:latin typeface="Consolas" panose="020B0609020204030204" pitchFamily="49" charset="0"/>
              </a:rPr>
              <a:t> }    </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we'd like to write</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BogusSendNameHandler</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void</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 </a:t>
            </a:r>
            <a:r>
              <a:rPr lang="en-US" sz="1400" b="0" dirty="0">
                <a:solidFill>
                  <a:srgbClr val="0000FF"/>
                </a:solidFill>
                <a:effectLst/>
                <a:latin typeface="Consolas" panose="020B0609020204030204" pitchFamily="49" charset="0"/>
              </a:rPr>
              <a:t>this</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log</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push</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008000"/>
                </a:solidFill>
                <a:effectLst/>
                <a:latin typeface="Consolas" panose="020B0609020204030204" pitchFamily="49" charset="0"/>
              </a:rPr>
              <a:t>    // but this doesn't work because 'this' is not bound correctly</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when the callback is called. So we use a lambda instead:</a:t>
            </a: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sendNameHandler</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clientName</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 </a:t>
            </a:r>
            <a:r>
              <a:rPr lang="en-US" sz="1400" b="0" dirty="0">
                <a:solidFill>
                  <a:srgbClr val="0000FF"/>
                </a:solidFill>
                <a:effectLst/>
                <a:latin typeface="Consolas" panose="020B0609020204030204" pitchFamily="49" charset="0"/>
              </a:rPr>
              <a:t>this</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_</a:t>
            </a:r>
            <a:r>
              <a:rPr lang="en-US" sz="1400" b="0" dirty="0" err="1">
                <a:solidFill>
                  <a:srgbClr val="001080"/>
                </a:solidFill>
                <a:effectLst/>
                <a:latin typeface="Consolas" panose="020B0609020204030204" pitchFamily="49" charset="0"/>
              </a:rPr>
              <a:t>log</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push</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this works because lambdas bind 'this' lexically, so 'this'</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is always the server object.   </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a:t>
            </a:r>
          </a:p>
        </p:txBody>
      </p:sp>
      <p:sp>
        <p:nvSpPr>
          <p:cNvPr id="9" name="Rectangle: Rounded Corners 8">
            <a:extLst>
              <a:ext uri="{FF2B5EF4-FFF2-40B4-BE49-F238E27FC236}">
                <a16:creationId xmlns:a16="http://schemas.microsoft.com/office/drawing/2014/main" id="{D3F528BC-E36B-FB84-4EB6-9C477E03CD2E}"/>
              </a:ext>
            </a:extLst>
          </p:cNvPr>
          <p:cNvSpPr/>
          <p:nvPr/>
        </p:nvSpPr>
        <p:spPr>
          <a:xfrm>
            <a:off x="6337300" y="136525"/>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callBacksFunctional</a:t>
            </a:r>
            <a:r>
              <a:rPr lang="en-US" sz="2400" dirty="0">
                <a:solidFill>
                  <a:schemeClr val="tx1"/>
                </a:solidFill>
              </a:rPr>
              <a:t>/</a:t>
            </a:r>
            <a:r>
              <a:rPr lang="en-US" sz="2400" dirty="0" err="1">
                <a:solidFill>
                  <a:schemeClr val="tx1"/>
                </a:solidFill>
              </a:rPr>
              <a:t>callBackServer.ts</a:t>
            </a:r>
            <a:endParaRPr lang="en-US" sz="2400" dirty="0">
              <a:solidFill>
                <a:schemeClr val="tx1"/>
              </a:solidFill>
            </a:endParaRPr>
          </a:p>
        </p:txBody>
      </p:sp>
    </p:spTree>
    <p:extLst>
      <p:ext uri="{BB962C8B-B14F-4D97-AF65-F5344CB8AC3E}">
        <p14:creationId xmlns:p14="http://schemas.microsoft.com/office/powerpoint/2010/main" val="3347105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96D1-FA45-8CD6-B51A-398E86028C11}"/>
              </a:ext>
            </a:extLst>
          </p:cNvPr>
          <p:cNvSpPr>
            <a:spLocks noGrp="1"/>
          </p:cNvSpPr>
          <p:nvPr>
            <p:ph type="title"/>
          </p:nvPr>
        </p:nvSpPr>
        <p:spPr/>
        <p:txBody>
          <a:bodyPr/>
          <a:lstStyle/>
          <a:p>
            <a:r>
              <a:rPr lang="en-US" dirty="0"/>
              <a:t>Pattern #4: The Typed-Emitter Pattern</a:t>
            </a:r>
          </a:p>
        </p:txBody>
      </p:sp>
      <p:sp>
        <p:nvSpPr>
          <p:cNvPr id="3" name="Content Placeholder 2">
            <a:extLst>
              <a:ext uri="{FF2B5EF4-FFF2-40B4-BE49-F238E27FC236}">
                <a16:creationId xmlns:a16="http://schemas.microsoft.com/office/drawing/2014/main" id="{6C0ACDFF-56BA-6FFD-1291-0E30622EE6FA}"/>
              </a:ext>
            </a:extLst>
          </p:cNvPr>
          <p:cNvSpPr>
            <a:spLocks noGrp="1"/>
          </p:cNvSpPr>
          <p:nvPr>
            <p:ph idx="1"/>
          </p:nvPr>
        </p:nvSpPr>
        <p:spPr/>
        <p:txBody>
          <a:bodyPr/>
          <a:lstStyle/>
          <a:p>
            <a:r>
              <a:rPr lang="en-US" dirty="0"/>
              <a:t>What if the data source wants to notify its listeners with several different kinds of messages?</a:t>
            </a:r>
          </a:p>
          <a:p>
            <a:r>
              <a:rPr lang="en-US" dirty="0"/>
              <a:t>Maybe with different data payloads?</a:t>
            </a:r>
          </a:p>
          <a:p>
            <a:r>
              <a:rPr lang="en-US" dirty="0"/>
              <a:t>And what if we want to take advantage of type-checking?</a:t>
            </a:r>
          </a:p>
          <a:p>
            <a:endParaRPr lang="en-US" dirty="0"/>
          </a:p>
        </p:txBody>
      </p:sp>
      <p:sp>
        <p:nvSpPr>
          <p:cNvPr id="4" name="Slide Number Placeholder 3">
            <a:extLst>
              <a:ext uri="{FF2B5EF4-FFF2-40B4-BE49-F238E27FC236}">
                <a16:creationId xmlns:a16="http://schemas.microsoft.com/office/drawing/2014/main" id="{1DB02C04-9341-C144-5FF3-A9302EE3CBE0}"/>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109479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A5C7-E930-B593-6F0A-56F6382663CA}"/>
              </a:ext>
            </a:extLst>
          </p:cNvPr>
          <p:cNvSpPr>
            <a:spLocks noGrp="1"/>
          </p:cNvSpPr>
          <p:nvPr>
            <p:ph type="title"/>
          </p:nvPr>
        </p:nvSpPr>
        <p:spPr/>
        <p:txBody>
          <a:bodyPr/>
          <a:lstStyle/>
          <a:p>
            <a:r>
              <a:rPr lang="en-US" dirty="0"/>
              <a:t>Emitters use a server/client model</a:t>
            </a:r>
          </a:p>
        </p:txBody>
      </p:sp>
      <p:sp>
        <p:nvSpPr>
          <p:cNvPr id="5" name="Content Placeholder 4">
            <a:extLst>
              <a:ext uri="{FF2B5EF4-FFF2-40B4-BE49-F238E27FC236}">
                <a16:creationId xmlns:a16="http://schemas.microsoft.com/office/drawing/2014/main" id="{8733DE4D-89BE-92FA-8486-BBEF084383E0}"/>
              </a:ext>
            </a:extLst>
          </p:cNvPr>
          <p:cNvSpPr>
            <a:spLocks noGrp="1"/>
          </p:cNvSpPr>
          <p:nvPr>
            <p:ph idx="1"/>
          </p:nvPr>
        </p:nvSpPr>
        <p:spPr/>
        <p:txBody>
          <a:bodyPr/>
          <a:lstStyle/>
          <a:p>
            <a:r>
              <a:rPr lang="en-US" dirty="0"/>
              <a:t>Client can send a message to its server</a:t>
            </a:r>
          </a:p>
          <a:p>
            <a:r>
              <a:rPr lang="en-US" dirty="0"/>
              <a:t>Server can send a message to an individual client</a:t>
            </a:r>
          </a:p>
          <a:p>
            <a:r>
              <a:rPr lang="en-US" dirty="0"/>
              <a:t>…or to some or all its clients</a:t>
            </a:r>
          </a:p>
        </p:txBody>
      </p:sp>
      <p:sp>
        <p:nvSpPr>
          <p:cNvPr id="4" name="Slide Number Placeholder 3">
            <a:extLst>
              <a:ext uri="{FF2B5EF4-FFF2-40B4-BE49-F238E27FC236}">
                <a16:creationId xmlns:a16="http://schemas.microsoft.com/office/drawing/2014/main" id="{EAC038C6-2796-D387-17C5-31C1106CC7DA}"/>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6" name="Rectangle: Rounded Corners 5">
            <a:extLst>
              <a:ext uri="{FF2B5EF4-FFF2-40B4-BE49-F238E27FC236}">
                <a16:creationId xmlns:a16="http://schemas.microsoft.com/office/drawing/2014/main" id="{C52B2399-059C-ABAC-1002-EA677217A992}"/>
              </a:ext>
            </a:extLst>
          </p:cNvPr>
          <p:cNvSpPr/>
          <p:nvPr/>
        </p:nvSpPr>
        <p:spPr>
          <a:xfrm>
            <a:off x="3503676" y="1911096"/>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Server</a:t>
            </a:r>
          </a:p>
        </p:txBody>
      </p:sp>
      <p:sp>
        <p:nvSpPr>
          <p:cNvPr id="7" name="Rectangle: Rounded Corners 6">
            <a:extLst>
              <a:ext uri="{FF2B5EF4-FFF2-40B4-BE49-F238E27FC236}">
                <a16:creationId xmlns:a16="http://schemas.microsoft.com/office/drawing/2014/main" id="{D834BDF0-FEE6-A269-ACF6-4DF0442A47A5}"/>
              </a:ext>
            </a:extLst>
          </p:cNvPr>
          <p:cNvSpPr/>
          <p:nvPr/>
        </p:nvSpPr>
        <p:spPr>
          <a:xfrm>
            <a:off x="1024936" y="399018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8" name="Rectangle: Rounded Corners 7">
            <a:extLst>
              <a:ext uri="{FF2B5EF4-FFF2-40B4-BE49-F238E27FC236}">
                <a16:creationId xmlns:a16="http://schemas.microsoft.com/office/drawing/2014/main" id="{3F2D89F3-F2B2-1D9E-A6E9-B7854D267955}"/>
              </a:ext>
            </a:extLst>
          </p:cNvPr>
          <p:cNvSpPr/>
          <p:nvPr/>
        </p:nvSpPr>
        <p:spPr>
          <a:xfrm>
            <a:off x="3503676" y="3964472"/>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sp>
        <p:nvSpPr>
          <p:cNvPr id="9" name="Rectangle: Rounded Corners 8">
            <a:extLst>
              <a:ext uri="{FF2B5EF4-FFF2-40B4-BE49-F238E27FC236}">
                <a16:creationId xmlns:a16="http://schemas.microsoft.com/office/drawing/2014/main" id="{D3C07B8A-A578-AB84-3D98-0FCE33D7E3A8}"/>
              </a:ext>
            </a:extLst>
          </p:cNvPr>
          <p:cNvSpPr/>
          <p:nvPr/>
        </p:nvSpPr>
        <p:spPr>
          <a:xfrm>
            <a:off x="5982416" y="3970218"/>
            <a:ext cx="2048256" cy="896112"/>
          </a:xfrm>
          <a:prstGeom prst="roundRect">
            <a:avLst/>
          </a:prstGeom>
          <a:solidFill>
            <a:schemeClr val="accent1">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Client</a:t>
            </a:r>
          </a:p>
        </p:txBody>
      </p:sp>
      <p:cxnSp>
        <p:nvCxnSpPr>
          <p:cNvPr id="12" name="Straight Arrow Connector 11">
            <a:extLst>
              <a:ext uri="{FF2B5EF4-FFF2-40B4-BE49-F238E27FC236}">
                <a16:creationId xmlns:a16="http://schemas.microsoft.com/office/drawing/2014/main" id="{A8AC14B4-9F73-BE8A-E9D5-5068D00D6C44}"/>
              </a:ext>
            </a:extLst>
          </p:cNvPr>
          <p:cNvCxnSpPr>
            <a:stCxn id="6" idx="2"/>
            <a:endCxn id="7" idx="0"/>
          </p:cNvCxnSpPr>
          <p:nvPr/>
        </p:nvCxnSpPr>
        <p:spPr>
          <a:xfrm flipH="1">
            <a:off x="2049064" y="2807208"/>
            <a:ext cx="2478740" cy="118297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A2E0E5-435D-EEEB-F4B3-3F06AF5804C0}"/>
              </a:ext>
            </a:extLst>
          </p:cNvPr>
          <p:cNvCxnSpPr>
            <a:cxnSpLocks/>
            <a:stCxn id="9" idx="0"/>
            <a:endCxn id="6" idx="2"/>
          </p:cNvCxnSpPr>
          <p:nvPr/>
        </p:nvCxnSpPr>
        <p:spPr>
          <a:xfrm flipH="1" flipV="1">
            <a:off x="4527804" y="2807208"/>
            <a:ext cx="2478740" cy="1163010"/>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4BDA279-527C-055D-1330-26C459F426DE}"/>
              </a:ext>
            </a:extLst>
          </p:cNvPr>
          <p:cNvCxnSpPr>
            <a:cxnSpLocks/>
            <a:stCxn id="6" idx="2"/>
            <a:endCxn id="8" idx="0"/>
          </p:cNvCxnSpPr>
          <p:nvPr/>
        </p:nvCxnSpPr>
        <p:spPr>
          <a:xfrm>
            <a:off x="4527804" y="2807208"/>
            <a:ext cx="0" cy="1157264"/>
          </a:xfrm>
          <a:prstGeom prst="straightConnector1">
            <a:avLst/>
          </a:prstGeom>
          <a:ln w="101600">
            <a:solidFill>
              <a:srgbClr val="00B0F0"/>
            </a:solidFill>
            <a:headEnd type="triangle" w="sm" len="med"/>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502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F8CD-06A1-2916-222F-7B2EFB3DB609}"/>
              </a:ext>
            </a:extLst>
          </p:cNvPr>
          <p:cNvSpPr>
            <a:spLocks noGrp="1"/>
          </p:cNvSpPr>
          <p:nvPr>
            <p:ph type="title"/>
          </p:nvPr>
        </p:nvSpPr>
        <p:spPr/>
        <p:txBody>
          <a:bodyPr>
            <a:normAutofit fontScale="90000"/>
          </a:bodyPr>
          <a:lstStyle/>
          <a:p>
            <a:r>
              <a:rPr lang="en-US" dirty="0"/>
              <a:t>Typed Emitters use types to specify messages that servers and clients can exchange</a:t>
            </a:r>
          </a:p>
        </p:txBody>
      </p:sp>
      <p:sp>
        <p:nvSpPr>
          <p:cNvPr id="4" name="Slide Number Placeholder 3">
            <a:extLst>
              <a:ext uri="{FF2B5EF4-FFF2-40B4-BE49-F238E27FC236}">
                <a16:creationId xmlns:a16="http://schemas.microsoft.com/office/drawing/2014/main" id="{6BB6BE42-61AC-9E97-AA7B-5AE4F6736159}"/>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8" name="TextBox 7">
            <a:extLst>
              <a:ext uri="{FF2B5EF4-FFF2-40B4-BE49-F238E27FC236}">
                <a16:creationId xmlns:a16="http://schemas.microsoft.com/office/drawing/2014/main" id="{63697CA3-A545-1469-C557-48E3BFB36511}"/>
              </a:ext>
            </a:extLst>
          </p:cNvPr>
          <p:cNvSpPr txBox="1"/>
          <p:nvPr/>
        </p:nvSpPr>
        <p:spPr>
          <a:xfrm>
            <a:off x="838199" y="1631794"/>
            <a:ext cx="9574161"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8000"/>
                </a:solidFill>
                <a:effectLst/>
                <a:latin typeface="Consolas" panose="020B0609020204030204" pitchFamily="49" charset="0"/>
              </a:rPr>
              <a:t>// a simple ping-pong protocol for testing WebSocket connections.</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server starts with (ping 0)</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client replies to server 'ping n' with 'pong n' </a:t>
            </a:r>
            <a:r>
              <a:rPr lang="en-US" dirty="0">
                <a:solidFill>
                  <a:srgbClr val="008000"/>
                </a:solidFill>
                <a:latin typeface="Consolas" panose="020B0609020204030204" pitchFamily="49" charset="0"/>
              </a:rPr>
              <a:t>(n &lt;= 5)</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server replies to client 'pong n' with 'ping n+1' </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ServerToClientEvents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ClientToServerEvents</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'pong'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err="1">
                <a:solidFill>
                  <a:srgbClr val="000000"/>
                </a:solidFill>
                <a:effectLst/>
                <a:latin typeface="Consolas" panose="020B0609020204030204" pitchFamily="49" charset="0"/>
              </a:rPr>
              <a:t>count:number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pPr>
              <a:buNone/>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'goodbye'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clientName</a:t>
            </a:r>
            <a:r>
              <a:rPr lang="en-US" b="0" dirty="0">
                <a:solidFill>
                  <a:srgbClr val="000000"/>
                </a:solidFill>
                <a:effectLst/>
                <a:latin typeface="Consolas" panose="020B0609020204030204" pitchFamily="49" charset="0"/>
              </a:rPr>
              <a:t>: string)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80716AAB-53BB-AE74-70FB-085E76A26F61}"/>
              </a:ext>
            </a:extLst>
          </p:cNvPr>
          <p:cNvSpPr txBox="1"/>
          <p:nvPr/>
        </p:nvSpPr>
        <p:spPr>
          <a:xfrm>
            <a:off x="8417396" y="3057832"/>
            <a:ext cx="3550920"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Note: this is the interface for the socket-io implementation of emitters.  Other implementations use somewhat different interfaces.</a:t>
            </a:r>
          </a:p>
        </p:txBody>
      </p:sp>
      <p:sp>
        <p:nvSpPr>
          <p:cNvPr id="5" name="Rectangle: Rounded Corners 4">
            <a:extLst>
              <a:ext uri="{FF2B5EF4-FFF2-40B4-BE49-F238E27FC236}">
                <a16:creationId xmlns:a16="http://schemas.microsoft.com/office/drawing/2014/main" id="{E935F510-82EE-81DD-9D16-674C87BBB6C7}"/>
              </a:ext>
            </a:extLst>
          </p:cNvPr>
          <p:cNvSpPr/>
          <p:nvPr/>
        </p:nvSpPr>
        <p:spPr>
          <a:xfrm>
            <a:off x="5874591" y="5633727"/>
            <a:ext cx="567108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shared.ts</a:t>
            </a:r>
            <a:endParaRPr lang="en-US" sz="2400" dirty="0">
              <a:solidFill>
                <a:schemeClr val="tx1"/>
              </a:solidFill>
            </a:endParaRPr>
          </a:p>
        </p:txBody>
      </p:sp>
    </p:spTree>
    <p:extLst>
      <p:ext uri="{BB962C8B-B14F-4D97-AF65-F5344CB8AC3E}">
        <p14:creationId xmlns:p14="http://schemas.microsoft.com/office/powerpoint/2010/main" val="3784795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08315-FAFF-DEDD-AFF5-DB61B986CF93}"/>
              </a:ext>
            </a:extLst>
          </p:cNvPr>
          <p:cNvSpPr>
            <a:spLocks noGrp="1"/>
          </p:cNvSpPr>
          <p:nvPr>
            <p:ph type="title"/>
          </p:nvPr>
        </p:nvSpPr>
        <p:spPr/>
        <p:txBody>
          <a:bodyPr/>
          <a:lstStyle/>
          <a:p>
            <a:r>
              <a:rPr lang="en-US" dirty="0"/>
              <a:t>Emitters typically provide many methods</a:t>
            </a:r>
          </a:p>
        </p:txBody>
      </p:sp>
      <p:sp>
        <p:nvSpPr>
          <p:cNvPr id="3" name="Slide Number Placeholder 2">
            <a:extLst>
              <a:ext uri="{FF2B5EF4-FFF2-40B4-BE49-F238E27FC236}">
                <a16:creationId xmlns:a16="http://schemas.microsoft.com/office/drawing/2014/main" id="{299A3370-B546-40F5-67DE-9984CD8F38DE}"/>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7373FFB7-FCBD-EB81-2B2B-F9FA562B1B75}"/>
              </a:ext>
            </a:extLst>
          </p:cNvPr>
          <p:cNvSpPr txBox="1"/>
          <p:nvPr/>
        </p:nvSpPr>
        <p:spPr>
          <a:xfrm>
            <a:off x="1147487" y="1588631"/>
            <a:ext cx="10515600" cy="433965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dirty="0">
                <a:solidFill>
                  <a:srgbClr val="AF00DB"/>
                </a:solidFill>
                <a:effectLst/>
                <a:latin typeface="Consolas" panose="020B0609020204030204" pitchFamily="49" charset="0"/>
              </a:rPr>
              <a:t>export</a:t>
            </a:r>
            <a:r>
              <a:rPr lang="en-US" sz="2000" dirty="0">
                <a:solidFill>
                  <a:srgbClr val="000000"/>
                </a:solidFill>
                <a:effectLst/>
                <a:latin typeface="Consolas" panose="020B0609020204030204" pitchFamily="49" charset="0"/>
              </a:rPr>
              <a:t> </a:t>
            </a:r>
            <a:r>
              <a:rPr lang="en-US" sz="2000" dirty="0">
                <a:solidFill>
                  <a:srgbClr val="0000FF"/>
                </a:solidFill>
                <a:effectLst/>
                <a:latin typeface="Consolas" panose="020B0609020204030204" pitchFamily="49" charset="0"/>
              </a:rPr>
              <a:t>interface</a:t>
            </a:r>
            <a:r>
              <a:rPr lang="en-US" sz="2000" dirty="0">
                <a:solidFill>
                  <a:srgbClr val="000000"/>
                </a:solidFill>
                <a:effectLst/>
                <a:latin typeface="Consolas" panose="020B0609020204030204" pitchFamily="49" charset="0"/>
              </a:rPr>
              <a:t> </a:t>
            </a:r>
            <a:r>
              <a:rPr lang="en-US" sz="2000" dirty="0" err="1">
                <a:solidFill>
                  <a:srgbClr val="267F99"/>
                </a:solidFill>
                <a:effectLst/>
                <a:latin typeface="Consolas" panose="020B0609020204030204" pitchFamily="49" charset="0"/>
              </a:rPr>
              <a:t>EventEmitter</a:t>
            </a:r>
            <a:r>
              <a:rPr lang="en-US" sz="2000" dirty="0">
                <a:solidFill>
                  <a:srgbClr val="000000"/>
                </a:solidFill>
                <a:effectLst/>
                <a:latin typeface="Consolas" panose="020B0609020204030204" pitchFamily="49" charset="0"/>
              </a:rPr>
              <a:t> {</a:t>
            </a:r>
          </a:p>
          <a:p>
            <a:endParaRPr lang="en-US" sz="2000" dirty="0">
              <a:solidFill>
                <a:srgbClr val="008000"/>
              </a:solidFill>
              <a:effectLst/>
              <a:latin typeface="Consolas" panose="020B0609020204030204" pitchFamily="49" charset="0"/>
            </a:endParaRPr>
          </a:p>
          <a:p>
            <a:r>
              <a:rPr lang="en-US" dirty="0">
                <a:solidFill>
                  <a:srgbClr val="008000"/>
                </a:solidFill>
                <a:effectLst/>
                <a:latin typeface="Consolas" panose="020B0609020204030204" pitchFamily="49" charset="0"/>
              </a:rPr>
              <a:t>    </a:t>
            </a:r>
            <a:r>
              <a:rPr lang="en-US" dirty="0">
                <a:solidFill>
                  <a:srgbClr val="008000"/>
                </a:solidFill>
                <a:latin typeface="Consolas" panose="020B0609020204030204" pitchFamily="49" charset="0"/>
              </a:rPr>
              <a:t>/** The event callbacks are called with the passed arguments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emit(type, ... </a:t>
            </a:r>
            <a:r>
              <a:rPr lang="en-US" dirty="0" err="1">
                <a:solidFill>
                  <a:srgbClr val="000000"/>
                </a:solidFill>
                <a:latin typeface="Consolas" panose="020B0609020204030204" pitchFamily="49" charset="0"/>
              </a:rPr>
              <a:t>args</a:t>
            </a:r>
            <a:r>
              <a:rPr lang="en-US" dirty="0">
                <a:solidFill>
                  <a:srgbClr val="000000"/>
                </a:solidFill>
                <a:latin typeface="Consolas" panose="020B0609020204030204" pitchFamily="49" charset="0"/>
              </a:rPr>
              <a:t>);</a:t>
            </a:r>
          </a:p>
          <a:p>
            <a:r>
              <a:rPr lang="en-US" dirty="0">
                <a:solidFill>
                  <a:srgbClr val="008000"/>
                </a:solidFill>
                <a:effectLst/>
                <a:latin typeface="Consolas" panose="020B0609020204030204" pitchFamily="49" charset="0"/>
              </a:rPr>
              <a:t>    /** Run callback every time event is emitted */ </a:t>
            </a:r>
          </a:p>
          <a:p>
            <a:r>
              <a:rPr lang="en-US" dirty="0">
                <a:solidFill>
                  <a:srgbClr val="008000"/>
                </a:solidFill>
                <a:effectLst/>
                <a:latin typeface="Consolas" panose="020B0609020204030204" pitchFamily="49" charset="0"/>
              </a:rPr>
              <a:t>    </a:t>
            </a:r>
            <a:r>
              <a:rPr lang="en-US" dirty="0">
                <a:solidFill>
                  <a:srgbClr val="000000"/>
                </a:solidFill>
                <a:latin typeface="Consolas" panose="020B0609020204030204" pitchFamily="49" charset="0"/>
              </a:rPr>
              <a:t>on(event, callback);</a:t>
            </a:r>
          </a:p>
          <a:p>
            <a:r>
              <a:rPr lang="en-US" dirty="0">
                <a:solidFill>
                  <a:srgbClr val="008000"/>
                </a:solidFill>
                <a:latin typeface="Consolas" panose="020B0609020204030204" pitchFamily="49" charset="0"/>
              </a:rPr>
              <a:t>    </a:t>
            </a:r>
            <a:r>
              <a:rPr lang="en-US" dirty="0">
                <a:solidFill>
                  <a:srgbClr val="008000"/>
                </a:solidFill>
                <a:effectLst/>
                <a:latin typeface="Consolas" panose="020B0609020204030204" pitchFamily="49" charset="0"/>
              </a:rPr>
              <a:t>/** Run callback when event is emitted just for the first time */</a:t>
            </a:r>
          </a:p>
          <a:p>
            <a:r>
              <a:rPr lang="en-US" dirty="0">
                <a:solidFill>
                  <a:srgbClr val="008000"/>
                </a:solidFill>
                <a:latin typeface="Consolas" panose="020B0609020204030204" pitchFamily="49" charset="0"/>
              </a:rPr>
              <a:t>    </a:t>
            </a:r>
            <a:r>
              <a:rPr lang="en-US" dirty="0">
                <a:solidFill>
                  <a:srgbClr val="000000"/>
                </a:solidFill>
                <a:latin typeface="Consolas" panose="020B0609020204030204" pitchFamily="49" charset="0"/>
              </a:rPr>
              <a:t>once(event, callback);</a:t>
            </a:r>
          </a:p>
          <a:p>
            <a:r>
              <a:rPr lang="en-US" dirty="0">
                <a:solidFill>
                  <a:srgbClr val="008000"/>
                </a:solidFill>
                <a:effectLst/>
                <a:latin typeface="Consolas" panose="020B0609020204030204" pitchFamily="49" charset="0"/>
              </a:rPr>
              <a:t>    /** Removes the callback for event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off(event, callback);</a:t>
            </a:r>
          </a:p>
          <a:p>
            <a:r>
              <a:rPr lang="en-US" dirty="0">
                <a:solidFill>
                  <a:srgbClr val="008000"/>
                </a:solidFill>
                <a:effectLst/>
                <a:latin typeface="Consolas" panose="020B0609020204030204" pitchFamily="49" charset="0"/>
              </a:rPr>
              <a:t>    /** Removes all callbacks for event */ </a:t>
            </a:r>
          </a:p>
          <a:p>
            <a:r>
              <a:rPr lang="en-US" dirty="0">
                <a:solidFill>
                  <a:srgbClr val="000000"/>
                </a:solidFill>
                <a:latin typeface="Consolas" panose="020B0609020204030204" pitchFamily="49" charset="0"/>
              </a:rPr>
              <a:t>    off(event);</a:t>
            </a:r>
          </a:p>
          <a:p>
            <a:r>
              <a:rPr lang="en-US" dirty="0">
                <a:solidFill>
                  <a:srgbClr val="008000"/>
                </a:solidFill>
                <a:effectLst/>
                <a:latin typeface="Consolas" panose="020B0609020204030204" pitchFamily="49" charset="0"/>
              </a:rPr>
              <a:t>    /** Removes all callbacks for all events */ </a:t>
            </a:r>
          </a:p>
          <a:p>
            <a:r>
              <a:rPr lang="en-US" dirty="0">
                <a:solidFill>
                  <a:srgbClr val="FFC000"/>
                </a:solidFill>
                <a:effectLst/>
                <a:latin typeface="Consolas" panose="020B0609020204030204" pitchFamily="49" charset="0"/>
              </a:rPr>
              <a:t>   </a:t>
            </a:r>
            <a:r>
              <a:rPr lang="en-US" dirty="0">
                <a:solidFill>
                  <a:srgbClr val="000000"/>
                </a:solidFill>
                <a:latin typeface="Consolas" panose="020B0609020204030204" pitchFamily="49" charset="0"/>
              </a:rPr>
              <a:t> off();</a:t>
            </a:r>
          </a:p>
          <a:p>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505293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6D32-C8DF-F294-9077-866C3815B60B}"/>
              </a:ext>
            </a:extLst>
          </p:cNvPr>
          <p:cNvSpPr>
            <a:spLocks noGrp="1"/>
          </p:cNvSpPr>
          <p:nvPr>
            <p:ph type="title"/>
          </p:nvPr>
        </p:nvSpPr>
        <p:spPr/>
        <p:txBody>
          <a:bodyPr/>
          <a:lstStyle/>
          <a:p>
            <a:r>
              <a:rPr lang="en-US" dirty="0"/>
              <a:t>This pattern can be used across multiple machines using </a:t>
            </a:r>
            <a:r>
              <a:rPr lang="en-US" dirty="0" err="1"/>
              <a:t>websockets</a:t>
            </a:r>
            <a:r>
              <a:rPr lang="en-US" dirty="0"/>
              <a:t>.</a:t>
            </a:r>
          </a:p>
        </p:txBody>
      </p:sp>
      <p:sp>
        <p:nvSpPr>
          <p:cNvPr id="3" name="Content Placeholder 2">
            <a:extLst>
              <a:ext uri="{FF2B5EF4-FFF2-40B4-BE49-F238E27FC236}">
                <a16:creationId xmlns:a16="http://schemas.microsoft.com/office/drawing/2014/main" id="{CD5C4A49-06F3-F5C3-8558-DB3C7A2B831C}"/>
              </a:ext>
            </a:extLst>
          </p:cNvPr>
          <p:cNvSpPr>
            <a:spLocks noGrp="1"/>
          </p:cNvSpPr>
          <p:nvPr>
            <p:ph idx="1"/>
          </p:nvPr>
        </p:nvSpPr>
        <p:spPr/>
        <p:txBody>
          <a:bodyPr>
            <a:normAutofit/>
          </a:bodyPr>
          <a:lstStyle/>
          <a:p>
            <a:r>
              <a:rPr lang="en-US" dirty="0" err="1"/>
              <a:t>Websockets</a:t>
            </a:r>
            <a:r>
              <a:rPr lang="en-US" dirty="0"/>
              <a:t> is a standard, but low-level protocol for sending messages between machines.</a:t>
            </a:r>
          </a:p>
          <a:p>
            <a:r>
              <a:rPr lang="en-US" dirty="0">
                <a:hlinkClick r:id="rId2"/>
              </a:rPr>
              <a:t>Socket.io</a:t>
            </a:r>
            <a:r>
              <a:rPr lang="en-US" dirty="0"/>
              <a:t> provides a typed-emitter-style programming model for </a:t>
            </a:r>
            <a:r>
              <a:rPr lang="en-US" dirty="0" err="1"/>
              <a:t>webSockets</a:t>
            </a:r>
            <a:r>
              <a:rPr lang="en-US" dirty="0"/>
              <a:t>.</a:t>
            </a:r>
          </a:p>
          <a:p>
            <a:r>
              <a:rPr lang="en-US" dirty="0"/>
              <a:t>It also provides automatic reconnection, broadcast rooms, and other goodies</a:t>
            </a:r>
          </a:p>
          <a:p>
            <a:endParaRPr lang="en-US" dirty="0"/>
          </a:p>
          <a:p>
            <a:endParaRPr lang="en-US" dirty="0"/>
          </a:p>
        </p:txBody>
      </p:sp>
      <p:sp>
        <p:nvSpPr>
          <p:cNvPr id="4" name="Slide Number Placeholder 3">
            <a:extLst>
              <a:ext uri="{FF2B5EF4-FFF2-40B4-BE49-F238E27FC236}">
                <a16:creationId xmlns:a16="http://schemas.microsoft.com/office/drawing/2014/main" id="{51D7866B-3705-19D9-27B7-E255BF9AA798}"/>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696479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C0776-874D-B772-63F3-8CE797DE99BF}"/>
              </a:ext>
            </a:extLst>
          </p:cNvPr>
          <p:cNvSpPr>
            <a:spLocks noGrp="1"/>
          </p:cNvSpPr>
          <p:nvPr>
            <p:ph type="title"/>
          </p:nvPr>
        </p:nvSpPr>
        <p:spPr/>
        <p:txBody>
          <a:bodyPr/>
          <a:lstStyle/>
          <a:p>
            <a:r>
              <a:rPr lang="en-US" dirty="0"/>
              <a:t>Creating a Server </a:t>
            </a:r>
          </a:p>
        </p:txBody>
      </p:sp>
      <p:sp>
        <p:nvSpPr>
          <p:cNvPr id="4" name="Slide Number Placeholder 3">
            <a:extLst>
              <a:ext uri="{FF2B5EF4-FFF2-40B4-BE49-F238E27FC236}">
                <a16:creationId xmlns:a16="http://schemas.microsoft.com/office/drawing/2014/main" id="{8A653FA0-DFCC-33F3-B73F-BCD1D3ADA368}"/>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7" name="TextBox 6">
            <a:extLst>
              <a:ext uri="{FF2B5EF4-FFF2-40B4-BE49-F238E27FC236}">
                <a16:creationId xmlns:a16="http://schemas.microsoft.com/office/drawing/2014/main" id="{FC4CEDA1-CE41-FE79-B704-ED0AD540CAE5}"/>
              </a:ext>
            </a:extLst>
          </p:cNvPr>
          <p:cNvSpPr txBox="1"/>
          <p:nvPr/>
        </p:nvSpPr>
        <p:spPr>
          <a:xfrm>
            <a:off x="838200" y="1646679"/>
            <a:ext cx="10911348" cy="418576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400" dirty="0">
                <a:solidFill>
                  <a:srgbClr val="AF00DB"/>
                </a:solidFill>
                <a:effectLst/>
                <a:latin typeface="Consolas" panose="020B0609020204030204" pitchFamily="49" charset="0"/>
              </a:rPr>
              <a:t>import</a:t>
            </a:r>
            <a:r>
              <a:rPr lang="en-US" sz="1400" dirty="0">
                <a:solidFill>
                  <a:srgbClr val="3B3B3B"/>
                </a:solidFill>
                <a:effectLst/>
                <a:latin typeface="Consolas" panose="020B0609020204030204" pitchFamily="49" charset="0"/>
              </a:rPr>
              <a:t> { </a:t>
            </a:r>
            <a:r>
              <a:rPr lang="en-US" sz="1400" dirty="0" err="1">
                <a:solidFill>
                  <a:srgbClr val="001080"/>
                </a:solidFill>
                <a:effectLst/>
                <a:latin typeface="Consolas" panose="020B0609020204030204" pitchFamily="49" charset="0"/>
              </a:rPr>
              <a:t>createServer</a:t>
            </a:r>
            <a:r>
              <a:rPr lang="en-US" sz="1400" dirty="0">
                <a:solidFill>
                  <a:srgbClr val="3B3B3B"/>
                </a:solidFill>
                <a:effectLst/>
                <a:latin typeface="Consolas" panose="020B0609020204030204" pitchFamily="49" charset="0"/>
              </a:rPr>
              <a:t> </a:t>
            </a:r>
            <a:r>
              <a:rPr lang="en-US" sz="1400" dirty="0">
                <a:solidFill>
                  <a:srgbClr val="AF00DB"/>
                </a:solidFill>
                <a:effectLst/>
                <a:latin typeface="Consolas" panose="020B0609020204030204" pitchFamily="49" charset="0"/>
              </a:rPr>
              <a:t>as</a:t>
            </a:r>
            <a:r>
              <a:rPr lang="en-US" sz="1400" dirty="0">
                <a:solidFill>
                  <a:srgbClr val="3B3B3B"/>
                </a:solidFill>
                <a:effectLst/>
                <a:latin typeface="Consolas" panose="020B0609020204030204" pitchFamily="49" charset="0"/>
              </a:rPr>
              <a:t> </a:t>
            </a:r>
            <a:r>
              <a:rPr lang="en-US" sz="1400" dirty="0" err="1">
                <a:solidFill>
                  <a:srgbClr val="001080"/>
                </a:solidFill>
                <a:effectLst/>
                <a:latin typeface="Consolas" panose="020B0609020204030204" pitchFamily="49" charset="0"/>
              </a:rPr>
              <a:t>createHttpServer</a:t>
            </a:r>
            <a:r>
              <a:rPr lang="en-US" sz="1400" dirty="0">
                <a:solidFill>
                  <a:srgbClr val="3B3B3B"/>
                </a:solidFill>
                <a:effectLst/>
                <a:latin typeface="Consolas" panose="020B0609020204030204" pitchFamily="49" charset="0"/>
              </a:rPr>
              <a:t> } </a:t>
            </a:r>
            <a:r>
              <a:rPr lang="en-US" sz="1400" dirty="0">
                <a:solidFill>
                  <a:srgbClr val="AF00DB"/>
                </a:solidFill>
                <a:effectLst/>
                <a:latin typeface="Consolas" panose="020B0609020204030204" pitchFamily="49" charset="0"/>
              </a:rPr>
              <a:t>from</a:t>
            </a:r>
            <a:r>
              <a:rPr lang="en-US" sz="1400" dirty="0">
                <a:solidFill>
                  <a:srgbClr val="3B3B3B"/>
                </a:solidFill>
                <a:effectLst/>
                <a:latin typeface="Consolas" panose="020B0609020204030204" pitchFamily="49" charset="0"/>
              </a:rPr>
              <a:t> </a:t>
            </a:r>
            <a:r>
              <a:rPr lang="en-US" sz="1400" dirty="0">
                <a:solidFill>
                  <a:srgbClr val="A31515"/>
                </a:solidFill>
                <a:effectLst/>
                <a:latin typeface="Consolas" panose="020B0609020204030204" pitchFamily="49" charset="0"/>
              </a:rPr>
              <a:t>"http"</a:t>
            </a:r>
            <a:r>
              <a:rPr lang="en-US" sz="1400" dirty="0">
                <a:solidFill>
                  <a:srgbClr val="3B3B3B"/>
                </a:solidFill>
                <a:effectLst/>
                <a:latin typeface="Consolas" panose="020B0609020204030204" pitchFamily="49" charset="0"/>
              </a:rPr>
              <a:t>;</a:t>
            </a:r>
          </a:p>
          <a:p>
            <a:pPr>
              <a:buNone/>
            </a:pPr>
            <a:r>
              <a:rPr lang="en-US" sz="1400" dirty="0">
                <a:solidFill>
                  <a:srgbClr val="AF00DB"/>
                </a:solidFill>
                <a:effectLst/>
                <a:latin typeface="Consolas" panose="020B0609020204030204" pitchFamily="49" charset="0"/>
              </a:rPr>
              <a:t>import</a:t>
            </a:r>
            <a:r>
              <a:rPr lang="en-US" sz="1400" dirty="0">
                <a:solidFill>
                  <a:srgbClr val="3B3B3B"/>
                </a:solidFill>
                <a:effectLst/>
                <a:latin typeface="Consolas" panose="020B0609020204030204" pitchFamily="49" charset="0"/>
              </a:rPr>
              <a:t> { </a:t>
            </a:r>
            <a:r>
              <a:rPr lang="en-US" sz="1400" dirty="0">
                <a:solidFill>
                  <a:srgbClr val="001080"/>
                </a:solidFill>
                <a:effectLst/>
                <a:latin typeface="Consolas" panose="020B0609020204030204" pitchFamily="49" charset="0"/>
              </a:rPr>
              <a:t>Server</a:t>
            </a:r>
            <a:r>
              <a:rPr lang="en-US" sz="1400" dirty="0">
                <a:solidFill>
                  <a:srgbClr val="3B3B3B"/>
                </a:solidFill>
                <a:effectLst/>
                <a:latin typeface="Consolas" panose="020B0609020204030204" pitchFamily="49" charset="0"/>
              </a:rPr>
              <a:t>, </a:t>
            </a:r>
            <a:r>
              <a:rPr lang="en-US" sz="1400" dirty="0">
                <a:solidFill>
                  <a:srgbClr val="001080"/>
                </a:solidFill>
                <a:effectLst/>
                <a:latin typeface="Consolas" panose="020B0609020204030204" pitchFamily="49" charset="0"/>
              </a:rPr>
              <a:t>Socket</a:t>
            </a:r>
            <a:r>
              <a:rPr lang="en-US" sz="1400" dirty="0">
                <a:solidFill>
                  <a:srgbClr val="3B3B3B"/>
                </a:solidFill>
                <a:effectLst/>
                <a:latin typeface="Consolas" panose="020B0609020204030204" pitchFamily="49" charset="0"/>
              </a:rPr>
              <a:t> } </a:t>
            </a:r>
            <a:r>
              <a:rPr lang="en-US" sz="1400" dirty="0">
                <a:solidFill>
                  <a:srgbClr val="AF00DB"/>
                </a:solidFill>
                <a:effectLst/>
                <a:latin typeface="Consolas" panose="020B0609020204030204" pitchFamily="49" charset="0"/>
              </a:rPr>
              <a:t>from</a:t>
            </a:r>
            <a:r>
              <a:rPr lang="en-US" sz="1400" dirty="0">
                <a:solidFill>
                  <a:srgbClr val="3B3B3B"/>
                </a:solidFill>
                <a:effectLst/>
                <a:latin typeface="Consolas" panose="020B0609020204030204" pitchFamily="49" charset="0"/>
              </a:rPr>
              <a:t> </a:t>
            </a:r>
            <a:r>
              <a:rPr lang="en-US" sz="1400" dirty="0">
                <a:solidFill>
                  <a:srgbClr val="A31515"/>
                </a:solidFill>
                <a:effectLst/>
                <a:latin typeface="Consolas" panose="020B0609020204030204" pitchFamily="49" charset="0"/>
              </a:rPr>
              <a:t>"socket.io"</a:t>
            </a:r>
            <a:r>
              <a:rPr lang="en-US" sz="1400" dirty="0">
                <a:solidFill>
                  <a:srgbClr val="3B3B3B"/>
                </a:solidFill>
                <a:effectLst/>
                <a:latin typeface="Consolas" panose="020B0609020204030204" pitchFamily="49" charset="0"/>
              </a:rPr>
              <a:t>;</a:t>
            </a:r>
          </a:p>
          <a:p>
            <a:pPr>
              <a:buNone/>
            </a:pPr>
            <a:r>
              <a:rPr lang="en-US" sz="1400" dirty="0">
                <a:solidFill>
                  <a:srgbClr val="AF00DB"/>
                </a:solidFill>
                <a:effectLst/>
                <a:latin typeface="Consolas" panose="020B0609020204030204" pitchFamily="49" charset="0"/>
              </a:rPr>
              <a:t>import</a:t>
            </a:r>
            <a:r>
              <a:rPr lang="en-US" sz="1400" dirty="0">
                <a:solidFill>
                  <a:srgbClr val="3B3B3B"/>
                </a:solidFill>
                <a:effectLst/>
                <a:latin typeface="Consolas" panose="020B0609020204030204" pitchFamily="49" charset="0"/>
              </a:rPr>
              <a:t> { </a:t>
            </a:r>
            <a:r>
              <a:rPr lang="en-US" sz="1400" dirty="0" err="1">
                <a:solidFill>
                  <a:srgbClr val="001080"/>
                </a:solidFill>
                <a:effectLst/>
                <a:latin typeface="Consolas" panose="020B0609020204030204" pitchFamily="49" charset="0"/>
              </a:rPr>
              <a:t>ClientToServerEvents</a:t>
            </a:r>
            <a:r>
              <a:rPr lang="en-US" sz="1400" dirty="0">
                <a:solidFill>
                  <a:srgbClr val="3B3B3B"/>
                </a:solidFill>
                <a:effectLst/>
                <a:latin typeface="Consolas" panose="020B0609020204030204" pitchFamily="49" charset="0"/>
              </a:rPr>
              <a:t>, </a:t>
            </a:r>
            <a:r>
              <a:rPr lang="en-US" sz="1400" dirty="0" err="1">
                <a:solidFill>
                  <a:srgbClr val="001080"/>
                </a:solidFill>
                <a:effectLst/>
                <a:latin typeface="Consolas" panose="020B0609020204030204" pitchFamily="49" charset="0"/>
              </a:rPr>
              <a:t>ServerToClientEvents</a:t>
            </a:r>
            <a:r>
              <a:rPr lang="en-US" sz="1400" dirty="0">
                <a:solidFill>
                  <a:srgbClr val="3B3B3B"/>
                </a:solidFill>
                <a:effectLst/>
                <a:latin typeface="Consolas" panose="020B0609020204030204" pitchFamily="49" charset="0"/>
              </a:rPr>
              <a:t> } </a:t>
            </a:r>
            <a:r>
              <a:rPr lang="en-US" sz="1400" dirty="0">
                <a:solidFill>
                  <a:srgbClr val="AF00DB"/>
                </a:solidFill>
                <a:effectLst/>
                <a:latin typeface="Consolas" panose="020B0609020204030204" pitchFamily="49" charset="0"/>
              </a:rPr>
              <a:t>from</a:t>
            </a:r>
            <a:r>
              <a:rPr lang="en-US" sz="1400" dirty="0">
                <a:solidFill>
                  <a:srgbClr val="3B3B3B"/>
                </a:solidFill>
                <a:effectLst/>
                <a:latin typeface="Consolas" panose="020B0609020204030204" pitchFamily="49" charset="0"/>
              </a:rPr>
              <a:t> </a:t>
            </a:r>
            <a:r>
              <a:rPr lang="en-US" sz="1400" dirty="0">
                <a:solidFill>
                  <a:srgbClr val="A31515"/>
                </a:solidFill>
                <a:effectLst/>
                <a:latin typeface="Consolas" panose="020B0609020204030204" pitchFamily="49" charset="0"/>
              </a:rPr>
              <a:t>'./shared'</a:t>
            </a:r>
            <a:r>
              <a:rPr lang="en-US" sz="1400" dirty="0">
                <a:solidFill>
                  <a:srgbClr val="3B3B3B"/>
                </a:solidFill>
                <a:effectLst/>
                <a:latin typeface="Consolas" panose="020B0609020204030204" pitchFamily="49" charset="0"/>
              </a:rPr>
              <a:t>;</a:t>
            </a:r>
          </a:p>
          <a:p>
            <a:pPr>
              <a:buNone/>
            </a:pPr>
            <a:endParaRPr lang="en-US" sz="1400" dirty="0">
              <a:solidFill>
                <a:srgbClr val="3B3B3B"/>
              </a:solidFill>
              <a:effectLst/>
              <a:latin typeface="Consolas" panose="020B0609020204030204" pitchFamily="49" charset="0"/>
            </a:endParaRPr>
          </a:p>
          <a:p>
            <a:pPr>
              <a:buNone/>
            </a:pPr>
            <a:r>
              <a:rPr lang="en-US" sz="1400" dirty="0">
                <a:solidFill>
                  <a:srgbClr val="0000FF"/>
                </a:solidFill>
                <a:effectLst/>
                <a:latin typeface="Consolas" panose="020B0609020204030204" pitchFamily="49" charset="0"/>
              </a:rPr>
              <a:t>const</a:t>
            </a:r>
            <a:r>
              <a:rPr lang="en-US" sz="1400" dirty="0">
                <a:solidFill>
                  <a:srgbClr val="3B3B3B"/>
                </a:solidFill>
                <a:effectLst/>
                <a:latin typeface="Consolas" panose="020B0609020204030204" pitchFamily="49" charset="0"/>
              </a:rPr>
              <a:t> </a:t>
            </a:r>
            <a:r>
              <a:rPr lang="en-US" sz="1400" dirty="0" err="1">
                <a:solidFill>
                  <a:srgbClr val="0070C1"/>
                </a:solidFill>
                <a:effectLst/>
                <a:latin typeface="Consolas" panose="020B0609020204030204" pitchFamily="49" charset="0"/>
              </a:rPr>
              <a:t>corsParams</a:t>
            </a:r>
            <a:r>
              <a:rPr lang="en-US" sz="1400" dirty="0">
                <a:solidFill>
                  <a:srgbClr val="3B3B3B"/>
                </a:solidFill>
                <a:effectLst/>
                <a:latin typeface="Consolas" panose="020B0609020204030204" pitchFamily="49" charset="0"/>
              </a:rPr>
              <a:t> </a:t>
            </a:r>
            <a:r>
              <a:rPr lang="en-US" sz="1400" dirty="0">
                <a:solidFill>
                  <a:srgbClr val="000000"/>
                </a:solidFill>
                <a:effectLst/>
                <a:latin typeface="Consolas" panose="020B0609020204030204" pitchFamily="49" charset="0"/>
              </a:rPr>
              <a:t>=</a:t>
            </a:r>
            <a:r>
              <a:rPr lang="en-US" sz="1400" dirty="0">
                <a:solidFill>
                  <a:srgbClr val="3B3B3B"/>
                </a:solidFill>
                <a:effectLst/>
                <a:latin typeface="Consolas" panose="020B0609020204030204" pitchFamily="49" charset="0"/>
              </a:rPr>
              <a:t> {</a:t>
            </a:r>
          </a:p>
          <a:p>
            <a:pPr>
              <a:buNone/>
            </a:pPr>
            <a:r>
              <a:rPr lang="en-US" sz="1400" dirty="0">
                <a:solidFill>
                  <a:srgbClr val="3B3B3B"/>
                </a:solidFill>
                <a:effectLst/>
                <a:latin typeface="Consolas" panose="020B0609020204030204" pitchFamily="49" charset="0"/>
              </a:rPr>
              <a:t>    </a:t>
            </a:r>
            <a:r>
              <a:rPr lang="en-US" sz="1400" dirty="0">
                <a:solidFill>
                  <a:srgbClr val="001080"/>
                </a:solidFill>
                <a:effectLst/>
                <a:latin typeface="Consolas" panose="020B0609020204030204" pitchFamily="49" charset="0"/>
              </a:rPr>
              <a:t>origin:</a:t>
            </a:r>
            <a:r>
              <a:rPr lang="en-US" sz="1400" dirty="0">
                <a:solidFill>
                  <a:srgbClr val="3B3B3B"/>
                </a:solidFill>
                <a:effectLst/>
                <a:latin typeface="Consolas" panose="020B0609020204030204" pitchFamily="49" charset="0"/>
              </a:rPr>
              <a:t> </a:t>
            </a:r>
            <a:r>
              <a:rPr lang="en-US" sz="1400" dirty="0">
                <a:solidFill>
                  <a:srgbClr val="A31515"/>
                </a:solidFill>
                <a:effectLst/>
                <a:latin typeface="Consolas" panose="020B0609020204030204" pitchFamily="49" charset="0"/>
              </a:rPr>
              <a:t>"http://localhost:8080"</a:t>
            </a:r>
            <a:r>
              <a:rPr lang="en-US" sz="1400" dirty="0">
                <a:solidFill>
                  <a:srgbClr val="3B3B3B"/>
                </a:solidFill>
                <a:effectLst/>
                <a:latin typeface="Consolas" panose="020B0609020204030204" pitchFamily="49" charset="0"/>
              </a:rPr>
              <a:t>,  </a:t>
            </a:r>
            <a:r>
              <a:rPr lang="en-US" sz="1400" dirty="0">
                <a:solidFill>
                  <a:srgbClr val="008000"/>
                </a:solidFill>
                <a:effectLst/>
                <a:latin typeface="Consolas" panose="020B0609020204030204" pitchFamily="49" charset="0"/>
              </a:rPr>
              <a:t>// Updated to match client port</a:t>
            </a:r>
            <a:endParaRPr lang="en-US" sz="1400" dirty="0">
              <a:solidFill>
                <a:srgbClr val="3B3B3B"/>
              </a:solidFill>
              <a:effectLst/>
              <a:latin typeface="Consolas" panose="020B0609020204030204" pitchFamily="49" charset="0"/>
            </a:endParaRPr>
          </a:p>
          <a:p>
            <a:pPr>
              <a:buNone/>
            </a:pPr>
            <a:r>
              <a:rPr lang="en-US" sz="1400" dirty="0">
                <a:solidFill>
                  <a:srgbClr val="3B3B3B"/>
                </a:solidFill>
                <a:effectLst/>
                <a:latin typeface="Consolas" panose="020B0609020204030204" pitchFamily="49" charset="0"/>
              </a:rPr>
              <a:t>    </a:t>
            </a:r>
            <a:r>
              <a:rPr lang="en-US" sz="1400" dirty="0">
                <a:solidFill>
                  <a:srgbClr val="001080"/>
                </a:solidFill>
                <a:effectLst/>
                <a:latin typeface="Consolas" panose="020B0609020204030204" pitchFamily="49" charset="0"/>
              </a:rPr>
              <a:t>methods:</a:t>
            </a:r>
            <a:r>
              <a:rPr lang="en-US" sz="1400" dirty="0">
                <a:solidFill>
                  <a:srgbClr val="3B3B3B"/>
                </a:solidFill>
                <a:effectLst/>
                <a:latin typeface="Consolas" panose="020B0609020204030204" pitchFamily="49" charset="0"/>
              </a:rPr>
              <a:t> [</a:t>
            </a:r>
            <a:r>
              <a:rPr lang="en-US" sz="1400" dirty="0">
                <a:solidFill>
                  <a:srgbClr val="A31515"/>
                </a:solidFill>
                <a:effectLst/>
                <a:latin typeface="Consolas" panose="020B0609020204030204" pitchFamily="49" charset="0"/>
              </a:rPr>
              <a:t>"GET"</a:t>
            </a:r>
            <a:r>
              <a:rPr lang="en-US" sz="1400" dirty="0">
                <a:solidFill>
                  <a:srgbClr val="3B3B3B"/>
                </a:solidFill>
                <a:effectLst/>
                <a:latin typeface="Consolas" panose="020B0609020204030204" pitchFamily="49" charset="0"/>
              </a:rPr>
              <a:t>, </a:t>
            </a:r>
            <a:r>
              <a:rPr lang="en-US" sz="1400" dirty="0">
                <a:solidFill>
                  <a:srgbClr val="A31515"/>
                </a:solidFill>
                <a:effectLst/>
                <a:latin typeface="Consolas" panose="020B0609020204030204" pitchFamily="49" charset="0"/>
              </a:rPr>
              <a:t>"POST"</a:t>
            </a:r>
            <a:r>
              <a:rPr lang="en-US" sz="1400" dirty="0">
                <a:solidFill>
                  <a:srgbClr val="3B3B3B"/>
                </a:solidFill>
                <a:effectLst/>
                <a:latin typeface="Consolas" panose="020B0609020204030204" pitchFamily="49" charset="0"/>
              </a:rPr>
              <a:t>]</a:t>
            </a:r>
          </a:p>
          <a:p>
            <a:pPr>
              <a:buNone/>
            </a:pPr>
            <a:r>
              <a:rPr lang="en-US" sz="1400" dirty="0">
                <a:solidFill>
                  <a:srgbClr val="3B3B3B"/>
                </a:solidFill>
                <a:effectLst/>
                <a:latin typeface="Consolas" panose="020B0609020204030204" pitchFamily="49" charset="0"/>
              </a:rPr>
              <a:t>}</a:t>
            </a:r>
            <a:br>
              <a:rPr lang="en-US" sz="1400" dirty="0">
                <a:solidFill>
                  <a:srgbClr val="3B3B3B"/>
                </a:solidFill>
                <a:effectLst/>
                <a:latin typeface="Consolas" panose="020B0609020204030204" pitchFamily="49" charset="0"/>
              </a:rPr>
            </a:br>
            <a:endParaRPr lang="en-US" sz="1400" dirty="0">
              <a:solidFill>
                <a:srgbClr val="3B3B3B"/>
              </a:solidFill>
              <a:effectLst/>
              <a:latin typeface="Consolas" panose="020B0609020204030204" pitchFamily="49" charset="0"/>
            </a:endParaRPr>
          </a:p>
          <a:p>
            <a:pPr>
              <a:buNone/>
            </a:pPr>
            <a:r>
              <a:rPr lang="en-US" sz="1400" dirty="0">
                <a:solidFill>
                  <a:srgbClr val="AF00DB"/>
                </a:solidFill>
                <a:effectLst/>
                <a:latin typeface="Consolas" panose="020B0609020204030204" pitchFamily="49" charset="0"/>
              </a:rPr>
              <a:t>export</a:t>
            </a:r>
            <a:r>
              <a:rPr lang="en-US" sz="1400" dirty="0">
                <a:solidFill>
                  <a:srgbClr val="3B3B3B"/>
                </a:solidFill>
                <a:effectLst/>
                <a:latin typeface="Consolas" panose="020B0609020204030204" pitchFamily="49" charset="0"/>
              </a:rPr>
              <a:t> </a:t>
            </a:r>
            <a:r>
              <a:rPr lang="en-US" sz="1400" dirty="0">
                <a:solidFill>
                  <a:srgbClr val="AF00DB"/>
                </a:solidFill>
                <a:effectLst/>
                <a:latin typeface="Consolas" panose="020B0609020204030204" pitchFamily="49" charset="0"/>
              </a:rPr>
              <a:t>default</a:t>
            </a:r>
            <a:r>
              <a:rPr lang="en-US" sz="1400" dirty="0">
                <a:solidFill>
                  <a:srgbClr val="3B3B3B"/>
                </a:solidFill>
                <a:effectLst/>
                <a:latin typeface="Consolas" panose="020B0609020204030204" pitchFamily="49" charset="0"/>
              </a:rPr>
              <a:t> </a:t>
            </a:r>
            <a:r>
              <a:rPr lang="en-US" sz="1400" dirty="0">
                <a:solidFill>
                  <a:srgbClr val="0000FF"/>
                </a:solidFill>
                <a:effectLst/>
                <a:latin typeface="Consolas" panose="020B0609020204030204" pitchFamily="49" charset="0"/>
              </a:rPr>
              <a:t>function</a:t>
            </a:r>
            <a:r>
              <a:rPr lang="en-US" sz="1400" dirty="0">
                <a:solidFill>
                  <a:srgbClr val="3B3B3B"/>
                </a:solidFill>
                <a:effectLst/>
                <a:latin typeface="Consolas" panose="020B0609020204030204" pitchFamily="49" charset="0"/>
              </a:rPr>
              <a:t> </a:t>
            </a:r>
            <a:r>
              <a:rPr lang="en-US" sz="1400" dirty="0" err="1">
                <a:solidFill>
                  <a:srgbClr val="795E26"/>
                </a:solidFill>
                <a:effectLst/>
                <a:latin typeface="Consolas" panose="020B0609020204030204" pitchFamily="49" charset="0"/>
              </a:rPr>
              <a:t>createServer</a:t>
            </a:r>
            <a:r>
              <a:rPr lang="en-US" sz="1400" dirty="0">
                <a:solidFill>
                  <a:srgbClr val="3B3B3B"/>
                </a:solidFill>
                <a:effectLst/>
                <a:latin typeface="Consolas" panose="020B0609020204030204" pitchFamily="49" charset="0"/>
              </a:rPr>
              <a:t>() {</a:t>
            </a:r>
          </a:p>
          <a:p>
            <a:pPr>
              <a:buNone/>
            </a:pPr>
            <a:r>
              <a:rPr lang="en-US" sz="1400" dirty="0">
                <a:solidFill>
                  <a:srgbClr val="3B3B3B"/>
                </a:solidFill>
                <a:effectLst/>
                <a:latin typeface="Consolas" panose="020B0609020204030204" pitchFamily="49" charset="0"/>
              </a:rPr>
              <a:t>    </a:t>
            </a:r>
            <a:r>
              <a:rPr lang="en-US" sz="1400" dirty="0">
                <a:solidFill>
                  <a:srgbClr val="0000FF"/>
                </a:solidFill>
                <a:effectLst/>
                <a:latin typeface="Consolas" panose="020B0609020204030204" pitchFamily="49" charset="0"/>
              </a:rPr>
              <a:t>const</a:t>
            </a:r>
            <a:r>
              <a:rPr lang="en-US" sz="1400" dirty="0">
                <a:solidFill>
                  <a:srgbClr val="3B3B3B"/>
                </a:solidFill>
                <a:effectLst/>
                <a:latin typeface="Consolas" panose="020B0609020204030204" pitchFamily="49" charset="0"/>
              </a:rPr>
              <a:t> </a:t>
            </a:r>
            <a:r>
              <a:rPr lang="en-US" sz="1400" dirty="0" err="1">
                <a:solidFill>
                  <a:srgbClr val="0070C1"/>
                </a:solidFill>
                <a:effectLst/>
                <a:latin typeface="Consolas" panose="020B0609020204030204" pitchFamily="49" charset="0"/>
              </a:rPr>
              <a:t>httpServer</a:t>
            </a:r>
            <a:r>
              <a:rPr lang="en-US" sz="1400" dirty="0">
                <a:solidFill>
                  <a:srgbClr val="3B3B3B"/>
                </a:solidFill>
                <a:effectLst/>
                <a:latin typeface="Consolas" panose="020B0609020204030204" pitchFamily="49" charset="0"/>
              </a:rPr>
              <a:t> </a:t>
            </a:r>
            <a:r>
              <a:rPr lang="en-US" sz="1400" dirty="0">
                <a:solidFill>
                  <a:srgbClr val="000000"/>
                </a:solidFill>
                <a:effectLst/>
                <a:latin typeface="Consolas" panose="020B0609020204030204" pitchFamily="49" charset="0"/>
              </a:rPr>
              <a:t>=</a:t>
            </a:r>
            <a:r>
              <a:rPr lang="en-US" sz="1400" dirty="0">
                <a:solidFill>
                  <a:srgbClr val="3B3B3B"/>
                </a:solidFill>
                <a:effectLst/>
                <a:latin typeface="Consolas" panose="020B0609020204030204" pitchFamily="49" charset="0"/>
              </a:rPr>
              <a:t> </a:t>
            </a:r>
            <a:r>
              <a:rPr lang="en-US" sz="1400" dirty="0" err="1">
                <a:solidFill>
                  <a:srgbClr val="795E26"/>
                </a:solidFill>
                <a:effectLst/>
                <a:latin typeface="Consolas" panose="020B0609020204030204" pitchFamily="49" charset="0"/>
              </a:rPr>
              <a:t>createHttpServer</a:t>
            </a:r>
            <a:r>
              <a:rPr lang="en-US" sz="1400" dirty="0">
                <a:solidFill>
                  <a:srgbClr val="3B3B3B"/>
                </a:solidFill>
                <a:effectLst/>
                <a:latin typeface="Consolas" panose="020B0609020204030204" pitchFamily="49" charset="0"/>
              </a:rPr>
              <a:t>();</a:t>
            </a:r>
          </a:p>
          <a:p>
            <a:pPr>
              <a:buNone/>
            </a:pPr>
            <a:r>
              <a:rPr lang="en-US" sz="1400" dirty="0">
                <a:solidFill>
                  <a:srgbClr val="3B3B3B"/>
                </a:solidFill>
                <a:effectLst/>
                <a:latin typeface="Consolas" panose="020B0609020204030204" pitchFamily="49" charset="0"/>
              </a:rPr>
              <a:t>    </a:t>
            </a:r>
            <a:r>
              <a:rPr lang="en-US" sz="1400" dirty="0">
                <a:solidFill>
                  <a:srgbClr val="0000FF"/>
                </a:solidFill>
                <a:effectLst/>
                <a:latin typeface="Consolas" panose="020B0609020204030204" pitchFamily="49" charset="0"/>
              </a:rPr>
              <a:t>const</a:t>
            </a:r>
            <a:r>
              <a:rPr lang="en-US" sz="1400" dirty="0">
                <a:solidFill>
                  <a:srgbClr val="3B3B3B"/>
                </a:solidFill>
                <a:effectLst/>
                <a:latin typeface="Consolas" panose="020B0609020204030204" pitchFamily="49" charset="0"/>
              </a:rPr>
              <a:t> </a:t>
            </a:r>
            <a:r>
              <a:rPr lang="en-US" sz="1400" dirty="0">
                <a:solidFill>
                  <a:srgbClr val="0070C1"/>
                </a:solidFill>
                <a:effectLst/>
                <a:latin typeface="Consolas" panose="020B0609020204030204" pitchFamily="49" charset="0"/>
              </a:rPr>
              <a:t>io</a:t>
            </a:r>
            <a:r>
              <a:rPr lang="en-US" sz="1400" dirty="0">
                <a:solidFill>
                  <a:srgbClr val="3B3B3B"/>
                </a:solidFill>
                <a:effectLst/>
                <a:latin typeface="Consolas" panose="020B0609020204030204" pitchFamily="49" charset="0"/>
              </a:rPr>
              <a:t> </a:t>
            </a:r>
            <a:r>
              <a:rPr lang="en-US" sz="1400" dirty="0">
                <a:solidFill>
                  <a:srgbClr val="000000"/>
                </a:solidFill>
                <a:effectLst/>
                <a:latin typeface="Consolas" panose="020B0609020204030204" pitchFamily="49" charset="0"/>
              </a:rPr>
              <a:t>=</a:t>
            </a:r>
            <a:r>
              <a:rPr lang="en-US" sz="1400" dirty="0">
                <a:solidFill>
                  <a:srgbClr val="3B3B3B"/>
                </a:solidFill>
                <a:effectLst/>
                <a:latin typeface="Consolas" panose="020B0609020204030204" pitchFamily="49" charset="0"/>
              </a:rPr>
              <a:t> </a:t>
            </a:r>
            <a:r>
              <a:rPr lang="en-US" sz="1400" dirty="0">
                <a:solidFill>
                  <a:srgbClr val="0000FF"/>
                </a:solidFill>
                <a:effectLst/>
                <a:latin typeface="Consolas" panose="020B0609020204030204" pitchFamily="49" charset="0"/>
              </a:rPr>
              <a:t>new</a:t>
            </a:r>
            <a:r>
              <a:rPr lang="en-US" sz="1400" dirty="0">
                <a:solidFill>
                  <a:srgbClr val="3B3B3B"/>
                </a:solidFill>
                <a:effectLst/>
                <a:latin typeface="Consolas" panose="020B0609020204030204" pitchFamily="49" charset="0"/>
              </a:rPr>
              <a:t> </a:t>
            </a:r>
            <a:r>
              <a:rPr lang="en-US" sz="1400" dirty="0">
                <a:solidFill>
                  <a:srgbClr val="267F99"/>
                </a:solidFill>
                <a:effectLst/>
                <a:latin typeface="Consolas" panose="020B0609020204030204" pitchFamily="49" charset="0"/>
              </a:rPr>
              <a:t>Server</a:t>
            </a:r>
            <a:r>
              <a:rPr lang="en-US" sz="1400" dirty="0">
                <a:solidFill>
                  <a:srgbClr val="000000"/>
                </a:solidFill>
                <a:effectLst/>
                <a:latin typeface="Consolas" panose="020B0609020204030204" pitchFamily="49" charset="0"/>
              </a:rPr>
              <a:t>&lt;</a:t>
            </a:r>
            <a:r>
              <a:rPr lang="en-US" sz="1400" dirty="0" err="1">
                <a:solidFill>
                  <a:srgbClr val="267F99"/>
                </a:solidFill>
                <a:effectLst/>
                <a:latin typeface="Consolas" panose="020B0609020204030204" pitchFamily="49" charset="0"/>
              </a:rPr>
              <a:t>ClientToServerEvents</a:t>
            </a:r>
            <a:r>
              <a:rPr lang="en-US" sz="1400" dirty="0">
                <a:solidFill>
                  <a:srgbClr val="3B3B3B"/>
                </a:solidFill>
                <a:effectLst/>
                <a:latin typeface="Consolas" panose="020B0609020204030204" pitchFamily="49" charset="0"/>
              </a:rPr>
              <a:t>, </a:t>
            </a:r>
            <a:r>
              <a:rPr lang="en-US" sz="1400" dirty="0" err="1">
                <a:solidFill>
                  <a:srgbClr val="267F99"/>
                </a:solidFill>
                <a:effectLst/>
                <a:latin typeface="Consolas" panose="020B0609020204030204" pitchFamily="49" charset="0"/>
              </a:rPr>
              <a:t>ServerToClientEvents</a:t>
            </a:r>
            <a:r>
              <a:rPr lang="en-US" sz="1400" dirty="0">
                <a:solidFill>
                  <a:srgbClr val="000000"/>
                </a:solidFill>
                <a:effectLst/>
                <a:latin typeface="Consolas" panose="020B0609020204030204" pitchFamily="49" charset="0"/>
              </a:rPr>
              <a:t>&gt;</a:t>
            </a:r>
            <a:r>
              <a:rPr lang="en-US" sz="1400" dirty="0">
                <a:solidFill>
                  <a:srgbClr val="3B3B3B"/>
                </a:solidFill>
                <a:effectLst/>
                <a:latin typeface="Consolas" panose="020B0609020204030204" pitchFamily="49" charset="0"/>
              </a:rPr>
              <a:t>(</a:t>
            </a:r>
            <a:r>
              <a:rPr lang="en-US" sz="1400" dirty="0" err="1">
                <a:solidFill>
                  <a:srgbClr val="0070C1"/>
                </a:solidFill>
                <a:effectLst/>
                <a:latin typeface="Consolas" panose="020B0609020204030204" pitchFamily="49" charset="0"/>
              </a:rPr>
              <a:t>httpServer</a:t>
            </a:r>
            <a:r>
              <a:rPr lang="en-US" sz="1400" dirty="0">
                <a:solidFill>
                  <a:srgbClr val="3B3B3B"/>
                </a:solidFill>
                <a:effectLst/>
                <a:latin typeface="Consolas" panose="020B0609020204030204" pitchFamily="49" charset="0"/>
              </a:rPr>
              <a:t>, { </a:t>
            </a:r>
            <a:r>
              <a:rPr lang="en-US" sz="1400" dirty="0" err="1">
                <a:solidFill>
                  <a:srgbClr val="001080"/>
                </a:solidFill>
                <a:effectLst/>
                <a:latin typeface="Consolas" panose="020B0609020204030204" pitchFamily="49" charset="0"/>
              </a:rPr>
              <a:t>cors</a:t>
            </a:r>
            <a:r>
              <a:rPr lang="en-US" sz="1400" dirty="0">
                <a:solidFill>
                  <a:srgbClr val="001080"/>
                </a:solidFill>
                <a:effectLst/>
                <a:latin typeface="Consolas" panose="020B0609020204030204" pitchFamily="49" charset="0"/>
              </a:rPr>
              <a:t>:</a:t>
            </a:r>
            <a:r>
              <a:rPr lang="en-US" sz="1400" dirty="0">
                <a:solidFill>
                  <a:srgbClr val="3B3B3B"/>
                </a:solidFill>
                <a:effectLst/>
                <a:latin typeface="Consolas" panose="020B0609020204030204" pitchFamily="49" charset="0"/>
              </a:rPr>
              <a:t> </a:t>
            </a:r>
            <a:r>
              <a:rPr lang="en-US" sz="1400" dirty="0" err="1">
                <a:solidFill>
                  <a:srgbClr val="0070C1"/>
                </a:solidFill>
                <a:effectLst/>
                <a:latin typeface="Consolas" panose="020B0609020204030204" pitchFamily="49" charset="0"/>
              </a:rPr>
              <a:t>corsParams</a:t>
            </a:r>
            <a:r>
              <a:rPr lang="en-US" sz="1400" dirty="0">
                <a:solidFill>
                  <a:srgbClr val="3B3B3B"/>
                </a:solidFill>
                <a:effectLst/>
                <a:latin typeface="Consolas" panose="020B0609020204030204" pitchFamily="49" charset="0"/>
              </a:rPr>
              <a:t> });</a:t>
            </a:r>
          </a:p>
          <a:p>
            <a:pPr>
              <a:buNone/>
            </a:pPr>
            <a:r>
              <a:rPr lang="en-US" sz="1400" dirty="0">
                <a:solidFill>
                  <a:srgbClr val="3B3B3B"/>
                </a:solidFill>
                <a:effectLst/>
                <a:latin typeface="Consolas" panose="020B0609020204030204" pitchFamily="49" charset="0"/>
              </a:rPr>
              <a:t>        </a:t>
            </a:r>
            <a:r>
              <a:rPr lang="en-US" sz="1400" dirty="0" err="1">
                <a:solidFill>
                  <a:srgbClr val="0070C1"/>
                </a:solidFill>
                <a:effectLst/>
                <a:latin typeface="Consolas" panose="020B0609020204030204" pitchFamily="49" charset="0"/>
              </a:rPr>
              <a:t>io</a:t>
            </a:r>
            <a:r>
              <a:rPr lang="en-US" sz="1400" dirty="0" err="1">
                <a:solidFill>
                  <a:srgbClr val="3B3B3B"/>
                </a:solidFill>
                <a:effectLst/>
                <a:latin typeface="Consolas" panose="020B0609020204030204" pitchFamily="49" charset="0"/>
              </a:rPr>
              <a:t>.</a:t>
            </a:r>
            <a:r>
              <a:rPr lang="en-US" sz="1400" dirty="0" err="1">
                <a:solidFill>
                  <a:srgbClr val="795E26"/>
                </a:solidFill>
                <a:effectLst/>
                <a:latin typeface="Consolas" panose="020B0609020204030204" pitchFamily="49" charset="0"/>
              </a:rPr>
              <a:t>on</a:t>
            </a:r>
            <a:r>
              <a:rPr lang="en-US" sz="1400" dirty="0">
                <a:solidFill>
                  <a:srgbClr val="3B3B3B"/>
                </a:solidFill>
                <a:effectLst/>
                <a:latin typeface="Consolas" panose="020B0609020204030204" pitchFamily="49" charset="0"/>
              </a:rPr>
              <a:t>(</a:t>
            </a:r>
            <a:r>
              <a:rPr lang="en-US" sz="1400" dirty="0">
                <a:solidFill>
                  <a:srgbClr val="A31515"/>
                </a:solidFill>
                <a:effectLst/>
                <a:latin typeface="Consolas" panose="020B0609020204030204" pitchFamily="49" charset="0"/>
              </a:rPr>
              <a:t>"connection"</a:t>
            </a:r>
            <a:r>
              <a:rPr lang="en-US" sz="1400" dirty="0">
                <a:solidFill>
                  <a:srgbClr val="3B3B3B"/>
                </a:solidFill>
                <a:effectLst/>
                <a:latin typeface="Consolas" panose="020B0609020204030204" pitchFamily="49" charset="0"/>
              </a:rPr>
              <a:t>, </a:t>
            </a:r>
            <a:r>
              <a:rPr lang="en-US" sz="1400" dirty="0">
                <a:solidFill>
                  <a:srgbClr val="3B3B3B"/>
                </a:solidFill>
                <a:effectLst/>
                <a:highlight>
                  <a:srgbClr val="FFFF00"/>
                </a:highlight>
                <a:latin typeface="Consolas" panose="020B0609020204030204" pitchFamily="49" charset="0"/>
              </a:rPr>
              <a:t>(</a:t>
            </a:r>
            <a:r>
              <a:rPr lang="en-US" sz="1400" dirty="0">
                <a:solidFill>
                  <a:srgbClr val="001080"/>
                </a:solidFill>
                <a:effectLst/>
                <a:highlight>
                  <a:srgbClr val="FFFF00"/>
                </a:highlight>
                <a:latin typeface="Consolas" panose="020B0609020204030204" pitchFamily="49" charset="0"/>
              </a:rPr>
              <a:t>socket</a:t>
            </a:r>
            <a:r>
              <a:rPr lang="en-US" sz="1400" dirty="0">
                <a:solidFill>
                  <a:srgbClr val="3B3B3B"/>
                </a:solidFill>
                <a:effectLst/>
                <a:highlight>
                  <a:srgbClr val="FFFF00"/>
                </a:highlight>
                <a:latin typeface="Consolas" panose="020B0609020204030204" pitchFamily="49" charset="0"/>
              </a:rPr>
              <a:t>) </a:t>
            </a:r>
            <a:r>
              <a:rPr lang="en-US" sz="1400" dirty="0">
                <a:solidFill>
                  <a:srgbClr val="0000FF"/>
                </a:solidFill>
                <a:effectLst/>
                <a:latin typeface="Consolas" panose="020B0609020204030204" pitchFamily="49" charset="0"/>
              </a:rPr>
              <a:t>=&gt;</a:t>
            </a:r>
            <a:r>
              <a:rPr lang="en-US" sz="1400" dirty="0">
                <a:solidFill>
                  <a:srgbClr val="3B3B3B"/>
                </a:solidFill>
                <a:effectLst/>
                <a:latin typeface="Consolas" panose="020B0609020204030204" pitchFamily="49" charset="0"/>
              </a:rPr>
              <a:t> {</a:t>
            </a:r>
          </a:p>
          <a:p>
            <a:pPr>
              <a:buNone/>
            </a:pPr>
            <a:r>
              <a:rPr lang="en-US" sz="1400" dirty="0">
                <a:solidFill>
                  <a:srgbClr val="3B3B3B"/>
                </a:solidFill>
                <a:effectLst/>
                <a:latin typeface="Consolas" panose="020B0609020204030204" pitchFamily="49" charset="0"/>
              </a:rPr>
              <a:t>            </a:t>
            </a:r>
            <a:r>
              <a:rPr lang="en-US" sz="1400" dirty="0">
                <a:solidFill>
                  <a:srgbClr val="001080"/>
                </a:solidFill>
                <a:effectLst/>
                <a:latin typeface="Consolas" panose="020B0609020204030204" pitchFamily="49" charset="0"/>
              </a:rPr>
              <a:t>console</a:t>
            </a:r>
            <a:r>
              <a:rPr lang="en-US" sz="1400" dirty="0">
                <a:solidFill>
                  <a:srgbClr val="3B3B3B"/>
                </a:solidFill>
                <a:effectLst/>
                <a:latin typeface="Consolas" panose="020B0609020204030204" pitchFamily="49" charset="0"/>
              </a:rPr>
              <a:t>.</a:t>
            </a:r>
            <a:r>
              <a:rPr lang="en-US" sz="1400" dirty="0">
                <a:solidFill>
                  <a:srgbClr val="795E26"/>
                </a:solidFill>
                <a:effectLst/>
                <a:latin typeface="Consolas" panose="020B0609020204030204" pitchFamily="49" charset="0"/>
              </a:rPr>
              <a:t>log</a:t>
            </a:r>
            <a:r>
              <a:rPr lang="en-US" sz="1400" dirty="0">
                <a:solidFill>
                  <a:srgbClr val="3B3B3B"/>
                </a:solidFill>
                <a:effectLst/>
                <a:latin typeface="Consolas" panose="020B0609020204030204" pitchFamily="49" charset="0"/>
              </a:rPr>
              <a:t>(</a:t>
            </a:r>
            <a:r>
              <a:rPr lang="en-US" sz="1400" dirty="0">
                <a:solidFill>
                  <a:srgbClr val="A31515"/>
                </a:solidFill>
                <a:effectLst/>
                <a:latin typeface="Consolas" panose="020B0609020204030204" pitchFamily="49" charset="0"/>
              </a:rPr>
              <a:t>'server reports new connection'</a:t>
            </a:r>
            <a:r>
              <a:rPr lang="en-US" sz="1400" dirty="0">
                <a:solidFill>
                  <a:srgbClr val="3B3B3B"/>
                </a:solidFill>
                <a:effectLst/>
                <a:latin typeface="Consolas" panose="020B0609020204030204" pitchFamily="49" charset="0"/>
              </a:rPr>
              <a:t>)</a:t>
            </a:r>
          </a:p>
          <a:p>
            <a:pPr>
              <a:buNone/>
            </a:pPr>
            <a:r>
              <a:rPr lang="en-US" sz="1400" dirty="0">
                <a:solidFill>
                  <a:srgbClr val="3B3B3B"/>
                </a:solidFill>
                <a:effectLst/>
                <a:latin typeface="Consolas" panose="020B0609020204030204" pitchFamily="49" charset="0"/>
              </a:rPr>
              <a:t>            </a:t>
            </a:r>
            <a:r>
              <a:rPr lang="en-US" sz="1400" dirty="0" err="1">
                <a:solidFill>
                  <a:srgbClr val="795E26"/>
                </a:solidFill>
                <a:effectLst/>
                <a:latin typeface="Consolas" panose="020B0609020204030204" pitchFamily="49" charset="0"/>
              </a:rPr>
              <a:t>startServerHandlers</a:t>
            </a:r>
            <a:r>
              <a:rPr lang="en-US" sz="1400" dirty="0">
                <a:solidFill>
                  <a:srgbClr val="3B3B3B"/>
                </a:solidFill>
                <a:effectLst/>
                <a:latin typeface="Consolas" panose="020B0609020204030204" pitchFamily="49" charset="0"/>
              </a:rPr>
              <a:t>(</a:t>
            </a:r>
            <a:r>
              <a:rPr lang="en-US" sz="1400" dirty="0">
                <a:solidFill>
                  <a:srgbClr val="001080"/>
                </a:solidFill>
                <a:effectLst/>
                <a:latin typeface="Consolas" panose="020B0609020204030204" pitchFamily="49" charset="0"/>
              </a:rPr>
              <a:t>socket</a:t>
            </a:r>
            <a:r>
              <a:rPr lang="en-US" sz="1400" dirty="0">
                <a:solidFill>
                  <a:srgbClr val="3B3B3B"/>
                </a:solidFill>
                <a:effectLst/>
                <a:latin typeface="Consolas" panose="020B0609020204030204" pitchFamily="49" charset="0"/>
              </a:rPr>
              <a:t>)       </a:t>
            </a:r>
          </a:p>
          <a:p>
            <a:pPr>
              <a:buNone/>
            </a:pPr>
            <a:r>
              <a:rPr lang="en-US" sz="1400" dirty="0">
                <a:solidFill>
                  <a:srgbClr val="3B3B3B"/>
                </a:solidFill>
                <a:effectLst/>
                <a:latin typeface="Consolas" panose="020B0609020204030204" pitchFamily="49" charset="0"/>
              </a:rPr>
              <a:t>        })</a:t>
            </a:r>
          </a:p>
          <a:p>
            <a:pPr>
              <a:buNone/>
            </a:pPr>
            <a:r>
              <a:rPr lang="en-US" sz="1400" dirty="0">
                <a:solidFill>
                  <a:srgbClr val="3B3B3B"/>
                </a:solidFill>
                <a:effectLst/>
                <a:latin typeface="Consolas" panose="020B0609020204030204" pitchFamily="49" charset="0"/>
              </a:rPr>
              <a:t>    </a:t>
            </a:r>
            <a:r>
              <a:rPr lang="en-US" sz="1400" dirty="0">
                <a:solidFill>
                  <a:srgbClr val="001080"/>
                </a:solidFill>
                <a:effectLst/>
                <a:latin typeface="Consolas" panose="020B0609020204030204" pitchFamily="49" charset="0"/>
              </a:rPr>
              <a:t>console</a:t>
            </a:r>
            <a:r>
              <a:rPr lang="en-US" sz="1400" dirty="0">
                <a:solidFill>
                  <a:srgbClr val="3B3B3B"/>
                </a:solidFill>
                <a:effectLst/>
                <a:latin typeface="Consolas" panose="020B0609020204030204" pitchFamily="49" charset="0"/>
              </a:rPr>
              <a:t>.</a:t>
            </a:r>
            <a:r>
              <a:rPr lang="en-US" sz="1400" dirty="0">
                <a:solidFill>
                  <a:srgbClr val="795E26"/>
                </a:solidFill>
                <a:effectLst/>
                <a:latin typeface="Consolas" panose="020B0609020204030204" pitchFamily="49" charset="0"/>
              </a:rPr>
              <a:t>log</a:t>
            </a:r>
            <a:r>
              <a:rPr lang="en-US" sz="1400" dirty="0">
                <a:solidFill>
                  <a:srgbClr val="3B3B3B"/>
                </a:solidFill>
                <a:effectLst/>
                <a:latin typeface="Consolas" panose="020B0609020204030204" pitchFamily="49" charset="0"/>
              </a:rPr>
              <a:t>(</a:t>
            </a:r>
            <a:r>
              <a:rPr lang="en-US" sz="1400" dirty="0">
                <a:solidFill>
                  <a:srgbClr val="A31515"/>
                </a:solidFill>
                <a:effectLst/>
                <a:latin typeface="Consolas" panose="020B0609020204030204" pitchFamily="49" charset="0"/>
              </a:rPr>
              <a:t>'</a:t>
            </a:r>
            <a:r>
              <a:rPr lang="en-US" sz="1400" dirty="0" err="1">
                <a:solidFill>
                  <a:srgbClr val="A31515"/>
                </a:solidFill>
                <a:effectLst/>
                <a:latin typeface="Consolas" panose="020B0609020204030204" pitchFamily="49" charset="0"/>
              </a:rPr>
              <a:t>server.ts</a:t>
            </a:r>
            <a:r>
              <a:rPr lang="en-US" sz="1400" dirty="0">
                <a:solidFill>
                  <a:srgbClr val="A31515"/>
                </a:solidFill>
                <a:effectLst/>
                <a:latin typeface="Consolas" panose="020B0609020204030204" pitchFamily="49" charset="0"/>
              </a:rPr>
              <a:t>: Listening on port 8080'</a:t>
            </a:r>
            <a:r>
              <a:rPr lang="en-US" sz="1400" dirty="0">
                <a:solidFill>
                  <a:srgbClr val="3B3B3B"/>
                </a:solidFill>
                <a:effectLst/>
                <a:latin typeface="Consolas" panose="020B0609020204030204" pitchFamily="49" charset="0"/>
              </a:rPr>
              <a:t>)</a:t>
            </a:r>
          </a:p>
          <a:p>
            <a:pPr>
              <a:buNone/>
            </a:pPr>
            <a:r>
              <a:rPr lang="en-US" sz="1400" dirty="0">
                <a:solidFill>
                  <a:srgbClr val="3B3B3B"/>
                </a:solidFill>
                <a:effectLst/>
                <a:latin typeface="Consolas" panose="020B0609020204030204" pitchFamily="49" charset="0"/>
              </a:rPr>
              <a:t>    </a:t>
            </a:r>
            <a:r>
              <a:rPr lang="en-US" sz="1400" dirty="0" err="1">
                <a:solidFill>
                  <a:srgbClr val="0070C1"/>
                </a:solidFill>
                <a:effectLst/>
                <a:latin typeface="Consolas" panose="020B0609020204030204" pitchFamily="49" charset="0"/>
              </a:rPr>
              <a:t>httpServer</a:t>
            </a:r>
            <a:r>
              <a:rPr lang="en-US" sz="1400" dirty="0" err="1">
                <a:solidFill>
                  <a:srgbClr val="3B3B3B"/>
                </a:solidFill>
                <a:effectLst/>
                <a:latin typeface="Consolas" panose="020B0609020204030204" pitchFamily="49" charset="0"/>
              </a:rPr>
              <a:t>.</a:t>
            </a:r>
            <a:r>
              <a:rPr lang="en-US" sz="1400" dirty="0" err="1">
                <a:solidFill>
                  <a:srgbClr val="795E26"/>
                </a:solidFill>
                <a:effectLst/>
                <a:latin typeface="Consolas" panose="020B0609020204030204" pitchFamily="49" charset="0"/>
              </a:rPr>
              <a:t>listen</a:t>
            </a:r>
            <a:r>
              <a:rPr lang="en-US" sz="1400" dirty="0">
                <a:solidFill>
                  <a:srgbClr val="3B3B3B"/>
                </a:solidFill>
                <a:effectLst/>
                <a:latin typeface="Consolas" panose="020B0609020204030204" pitchFamily="49" charset="0"/>
              </a:rPr>
              <a:t>(</a:t>
            </a:r>
            <a:r>
              <a:rPr lang="en-US" sz="1400" dirty="0">
                <a:solidFill>
                  <a:srgbClr val="098658"/>
                </a:solidFill>
                <a:effectLst/>
                <a:latin typeface="Consolas" panose="020B0609020204030204" pitchFamily="49" charset="0"/>
              </a:rPr>
              <a:t>8080</a:t>
            </a:r>
            <a:r>
              <a:rPr lang="en-US" sz="1400" dirty="0">
                <a:solidFill>
                  <a:srgbClr val="3B3B3B"/>
                </a:solidFill>
                <a:effectLst/>
                <a:latin typeface="Consolas" panose="020B0609020204030204" pitchFamily="49" charset="0"/>
              </a:rPr>
              <a:t>);</a:t>
            </a:r>
          </a:p>
          <a:p>
            <a:pPr>
              <a:buNone/>
            </a:pPr>
            <a:r>
              <a:rPr lang="en-US" sz="1400" dirty="0">
                <a:solidFill>
                  <a:srgbClr val="3B3B3B"/>
                </a:solidFill>
                <a:latin typeface="Consolas" panose="020B0609020204030204" pitchFamily="49" charset="0"/>
              </a:rPr>
              <a:t>}</a:t>
            </a:r>
            <a:endParaRPr lang="en-US" sz="1400" dirty="0">
              <a:solidFill>
                <a:srgbClr val="3B3B3B"/>
              </a:solidFill>
              <a:effectLst/>
              <a:latin typeface="Consolas" panose="020B0609020204030204" pitchFamily="49" charset="0"/>
            </a:endParaRPr>
          </a:p>
        </p:txBody>
      </p:sp>
      <p:sp>
        <p:nvSpPr>
          <p:cNvPr id="8" name="Arrow: Right 7">
            <a:extLst>
              <a:ext uri="{FF2B5EF4-FFF2-40B4-BE49-F238E27FC236}">
                <a16:creationId xmlns:a16="http://schemas.microsoft.com/office/drawing/2014/main" id="{963FB538-2DC8-D560-D6DF-663A1A38A3F8}"/>
              </a:ext>
            </a:extLst>
          </p:cNvPr>
          <p:cNvSpPr/>
          <p:nvPr/>
        </p:nvSpPr>
        <p:spPr>
          <a:xfrm rot="10800000">
            <a:off x="4928212" y="4643952"/>
            <a:ext cx="947451" cy="407624"/>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1634948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77E4E2-5681-59CD-D88E-BC8645627D21}"/>
              </a:ext>
            </a:extLst>
          </p:cNvPr>
          <p:cNvSpPr txBox="1"/>
          <p:nvPr/>
        </p:nvSpPr>
        <p:spPr>
          <a:xfrm>
            <a:off x="838200" y="1646679"/>
            <a:ext cx="10911348"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startServerHandlers</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socket</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Socket</a:t>
            </a:r>
            <a:r>
              <a:rPr lang="en-US" sz="1400" b="0" dirty="0">
                <a:solidFill>
                  <a:srgbClr val="3B3B3B"/>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ClientToServerEvents</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ServerToClientEvents</a:t>
            </a:r>
            <a:r>
              <a:rPr lang="en-US" sz="1400" b="0" dirty="0">
                <a:solidFill>
                  <a:srgbClr val="3B3B3B"/>
                </a:solidFill>
                <a:effectLst/>
                <a:latin typeface="Consolas" panose="020B0609020204030204" pitchFamily="49" charset="0"/>
              </a:rPr>
              <a:t>&gt;){</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'sending initial ping'</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emit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'ping'</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0</a:t>
            </a: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send initial ping</a:t>
            </a:r>
            <a:endParaRPr lang="en-US" sz="1400" b="0" dirty="0">
              <a:solidFill>
                <a:srgbClr val="3B3B3B"/>
              </a:solidFill>
              <a:effectLst/>
              <a:latin typeface="Consolas" panose="020B0609020204030204" pitchFamily="49" charset="0"/>
            </a:endParaRPr>
          </a:p>
          <a:p>
            <a:pPr>
              <a:buNone/>
            </a:pP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'pong'</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clientName</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`server received pong from </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with count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if</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count</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&lt;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5</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emit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'ping'</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reply with ping n+1</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 </a:t>
            </a:r>
            <a:r>
              <a:rPr lang="en-US" sz="1400" b="0" dirty="0">
                <a:solidFill>
                  <a:srgbClr val="AF00DB"/>
                </a:solidFill>
                <a:effectLst/>
                <a:latin typeface="Consolas" panose="020B0609020204030204" pitchFamily="49" charset="0"/>
              </a:rPr>
              <a:t>else</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`server disconnecting </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after 5 pings`</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disconnect</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'goodbye'</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clientName</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`server received goodbye from </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a:t>
            </a:r>
          </a:p>
        </p:txBody>
      </p:sp>
      <p:sp>
        <p:nvSpPr>
          <p:cNvPr id="2" name="Title 1">
            <a:extLst>
              <a:ext uri="{FF2B5EF4-FFF2-40B4-BE49-F238E27FC236}">
                <a16:creationId xmlns:a16="http://schemas.microsoft.com/office/drawing/2014/main" id="{95092A30-D3D4-8EF3-4E56-A7F5EB652B52}"/>
              </a:ext>
            </a:extLst>
          </p:cNvPr>
          <p:cNvSpPr>
            <a:spLocks noGrp="1"/>
          </p:cNvSpPr>
          <p:nvPr>
            <p:ph type="title"/>
          </p:nvPr>
        </p:nvSpPr>
        <p:spPr/>
        <p:txBody>
          <a:bodyPr/>
          <a:lstStyle/>
          <a:p>
            <a:r>
              <a:rPr lang="en-US" dirty="0"/>
              <a:t>Finishing the server</a:t>
            </a:r>
          </a:p>
        </p:txBody>
      </p:sp>
      <p:sp>
        <p:nvSpPr>
          <p:cNvPr id="4" name="Slide Number Placeholder 3">
            <a:extLst>
              <a:ext uri="{FF2B5EF4-FFF2-40B4-BE49-F238E27FC236}">
                <a16:creationId xmlns:a16="http://schemas.microsoft.com/office/drawing/2014/main" id="{F1316974-0AD7-F4FD-DB61-E993F4281CD1}"/>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7" name="Rectangle: Rounded Corners 6">
            <a:extLst>
              <a:ext uri="{FF2B5EF4-FFF2-40B4-BE49-F238E27FC236}">
                <a16:creationId xmlns:a16="http://schemas.microsoft.com/office/drawing/2014/main" id="{45C4BD2F-6E4A-0EC4-EA05-B4EB2F90590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server.ts</a:t>
            </a:r>
            <a:endParaRPr lang="en-US" sz="2400" dirty="0">
              <a:solidFill>
                <a:schemeClr val="tx1"/>
              </a:solidFill>
            </a:endParaRPr>
          </a:p>
        </p:txBody>
      </p:sp>
      <p:sp>
        <p:nvSpPr>
          <p:cNvPr id="3" name="TextBox 2">
            <a:extLst>
              <a:ext uri="{FF2B5EF4-FFF2-40B4-BE49-F238E27FC236}">
                <a16:creationId xmlns:a16="http://schemas.microsoft.com/office/drawing/2014/main" id="{CCF6E8F6-EE36-F5D3-5D54-E5D9B3B6974F}"/>
              </a:ext>
            </a:extLst>
          </p:cNvPr>
          <p:cNvSpPr txBox="1"/>
          <p:nvPr/>
        </p:nvSpPr>
        <p:spPr>
          <a:xfrm>
            <a:off x="9360103" y="3163432"/>
            <a:ext cx="2497393"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b="0" dirty="0">
                <a:solidFill>
                  <a:srgbClr val="AF00DB"/>
                </a:solidFill>
                <a:effectLst/>
                <a:latin typeface="Consolas" panose="020B0609020204030204" pitchFamily="49" charset="0"/>
              </a:rPr>
              <a:t>Here's where the server implements the protocol we saw before</a:t>
            </a:r>
          </a:p>
        </p:txBody>
      </p:sp>
    </p:spTree>
    <p:extLst>
      <p:ext uri="{BB962C8B-B14F-4D97-AF65-F5344CB8AC3E}">
        <p14:creationId xmlns:p14="http://schemas.microsoft.com/office/powerpoint/2010/main" val="2862426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D7A6-AF9C-B311-CA8D-EB29074389A1}"/>
              </a:ext>
            </a:extLst>
          </p:cNvPr>
          <p:cNvSpPr>
            <a:spLocks noGrp="1"/>
          </p:cNvSpPr>
          <p:nvPr>
            <p:ph type="title"/>
          </p:nvPr>
        </p:nvSpPr>
        <p:spPr/>
        <p:txBody>
          <a:bodyPr/>
          <a:lstStyle/>
          <a:p>
            <a:r>
              <a:rPr lang="en-US" dirty="0"/>
              <a:t>Building a client</a:t>
            </a:r>
          </a:p>
        </p:txBody>
      </p:sp>
      <p:sp>
        <p:nvSpPr>
          <p:cNvPr id="4" name="Slide Number Placeholder 3">
            <a:extLst>
              <a:ext uri="{FF2B5EF4-FFF2-40B4-BE49-F238E27FC236}">
                <a16:creationId xmlns:a16="http://schemas.microsoft.com/office/drawing/2014/main" id="{D6D306B9-4DB1-BB19-8A1F-98EB8A5DC6A7}"/>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6" name="TextBox 5">
            <a:extLst>
              <a:ext uri="{FF2B5EF4-FFF2-40B4-BE49-F238E27FC236}">
                <a16:creationId xmlns:a16="http://schemas.microsoft.com/office/drawing/2014/main" id="{B91E81EE-7B82-82EB-AFB6-24D4B8C64270}"/>
              </a:ext>
            </a:extLst>
          </p:cNvPr>
          <p:cNvSpPr txBox="1"/>
          <p:nvPr/>
        </p:nvSpPr>
        <p:spPr>
          <a:xfrm>
            <a:off x="838200" y="1612676"/>
            <a:ext cx="10803194" cy="461664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400" b="0" dirty="0">
                <a:solidFill>
                  <a:srgbClr val="AF00DB"/>
                </a:solidFill>
                <a:effectLst/>
                <a:latin typeface="Consolas" panose="020B0609020204030204" pitchFamily="49" charset="0"/>
              </a:rPr>
              <a:t>import</a:t>
            </a:r>
            <a:r>
              <a:rPr lang="en-US" sz="1400" b="0" dirty="0">
                <a:solidFill>
                  <a:srgbClr val="3B3B3B"/>
                </a:solidFill>
                <a:effectLst/>
                <a:latin typeface="Consolas" panose="020B0609020204030204" pitchFamily="49" charset="0"/>
              </a:rPr>
              <a:t> { </a:t>
            </a:r>
            <a:r>
              <a:rPr lang="en-US" sz="1400" b="0" dirty="0">
                <a:solidFill>
                  <a:srgbClr val="001080"/>
                </a:solidFill>
                <a:effectLst/>
                <a:latin typeface="Consolas" panose="020B0609020204030204" pitchFamily="49" charset="0"/>
              </a:rPr>
              <a:t>io</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Socket</a:t>
            </a:r>
            <a:r>
              <a:rPr lang="en-US" sz="1400" b="0" dirty="0">
                <a:solidFill>
                  <a:srgbClr val="3B3B3B"/>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3B3B3B"/>
                </a:solidFill>
                <a:effectLst/>
                <a:latin typeface="Consolas" panose="020B0609020204030204" pitchFamily="49" charset="0"/>
              </a:rPr>
              <a:t> </a:t>
            </a:r>
            <a:r>
              <a:rPr lang="en-US" sz="1400" b="0" dirty="0">
                <a:solidFill>
                  <a:srgbClr val="A31515"/>
                </a:solidFill>
                <a:effectLst/>
                <a:latin typeface="Consolas" panose="020B0609020204030204" pitchFamily="49" charset="0"/>
              </a:rPr>
              <a:t>'socket.io-client'</a:t>
            </a:r>
            <a:r>
              <a:rPr lang="en-US" sz="1400" b="0" dirty="0">
                <a:solidFill>
                  <a:srgbClr val="3B3B3B"/>
                </a:solidFill>
                <a:effectLst/>
                <a:latin typeface="Consolas" panose="020B0609020204030204" pitchFamily="49" charset="0"/>
              </a:rPr>
              <a:t>;</a:t>
            </a:r>
          </a:p>
          <a:p>
            <a:pPr>
              <a:buNone/>
            </a:pPr>
            <a:r>
              <a:rPr lang="en-US" sz="1400" b="0" dirty="0">
                <a:solidFill>
                  <a:srgbClr val="AF00DB"/>
                </a:solidFill>
                <a:effectLst/>
                <a:latin typeface="Consolas" panose="020B0609020204030204" pitchFamily="49" charset="0"/>
              </a:rPr>
              <a:t>import</a:t>
            </a:r>
            <a:r>
              <a:rPr lang="en-US" sz="1400" b="0" dirty="0">
                <a:solidFill>
                  <a:srgbClr val="3B3B3B"/>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ClientToServerEvents</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ServerToClientEvents</a:t>
            </a:r>
            <a:r>
              <a:rPr lang="en-US" sz="1400" b="0" dirty="0">
                <a:solidFill>
                  <a:srgbClr val="3B3B3B"/>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3B3B3B"/>
                </a:solidFill>
                <a:effectLst/>
                <a:latin typeface="Consolas" panose="020B0609020204030204" pitchFamily="49" charset="0"/>
              </a:rPr>
              <a:t> </a:t>
            </a:r>
            <a:r>
              <a:rPr lang="en-US" sz="1400" b="0" dirty="0">
                <a:solidFill>
                  <a:srgbClr val="A31515"/>
                </a:solidFill>
                <a:effectLst/>
                <a:latin typeface="Consolas" panose="020B0609020204030204" pitchFamily="49" charset="0"/>
              </a:rPr>
              <a:t>'./shared'</a:t>
            </a:r>
            <a:r>
              <a:rPr lang="en-US" sz="1400" b="0" dirty="0">
                <a:solidFill>
                  <a:srgbClr val="3B3B3B"/>
                </a:solidFill>
                <a:effectLst/>
                <a:latin typeface="Consolas" panose="020B0609020204030204" pitchFamily="49" charset="0"/>
              </a:rPr>
              <a:t>;</a:t>
            </a: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r>
              <a:rPr lang="en-US" sz="1400" b="0" dirty="0">
                <a:solidFill>
                  <a:srgbClr val="0000FF"/>
                </a:solidFill>
                <a:effectLst/>
                <a:latin typeface="Consolas" panose="020B0609020204030204" pitchFamily="49" charset="0"/>
              </a:rPr>
              <a:t>const</a:t>
            </a:r>
            <a:r>
              <a:rPr lang="en-US" sz="1400" b="0" dirty="0">
                <a:solidFill>
                  <a:srgbClr val="3B3B3B"/>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clientURL</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A31515"/>
                </a:solidFill>
                <a:effectLst/>
                <a:latin typeface="Consolas" panose="020B0609020204030204" pitchFamily="49" charset="0"/>
              </a:rPr>
              <a:t>"http://localhost:8080"</a:t>
            </a: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Ensure this matches the server URL</a:t>
            </a: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r>
              <a:rPr lang="en-US" sz="1400" b="0" dirty="0">
                <a:solidFill>
                  <a:srgbClr val="AF00DB"/>
                </a:solidFill>
                <a:effectLst/>
                <a:latin typeface="Consolas" panose="020B0609020204030204" pitchFamily="49" charset="0"/>
              </a:rPr>
              <a:t>export</a:t>
            </a: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Client</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socket</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Socket</a:t>
            </a:r>
            <a:r>
              <a:rPr lang="en-US" sz="1400" b="0" dirty="0">
                <a:solidFill>
                  <a:srgbClr val="3B3B3B"/>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ServerToClientEvents</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ClientToServerEvents</a:t>
            </a:r>
            <a:r>
              <a:rPr lang="en-US" sz="1400" b="0" dirty="0">
                <a:solidFill>
                  <a:srgbClr val="3B3B3B"/>
                </a:solidFill>
                <a:effectLst/>
                <a:latin typeface="Consolas" panose="020B0609020204030204" pitchFamily="49" charset="0"/>
              </a:rPr>
              <a:t>&gt;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795E26"/>
                </a:solidFill>
                <a:effectLst/>
                <a:highlight>
                  <a:srgbClr val="FFFF00"/>
                </a:highlight>
                <a:latin typeface="Consolas" panose="020B0609020204030204" pitchFamily="49" charset="0"/>
              </a:rPr>
              <a:t>io</a:t>
            </a:r>
            <a:r>
              <a:rPr lang="en-US" sz="1400" b="0" dirty="0">
                <a:solidFill>
                  <a:srgbClr val="3B3B3B"/>
                </a:solidFill>
                <a:effectLst/>
                <a:highlight>
                  <a:srgbClr val="FFFF00"/>
                </a:highlight>
                <a:latin typeface="Consolas" panose="020B0609020204030204" pitchFamily="49" charset="0"/>
              </a:rPr>
              <a:t>(</a:t>
            </a:r>
            <a:r>
              <a:rPr lang="en-US" sz="1400" b="0" dirty="0" err="1">
                <a:solidFill>
                  <a:srgbClr val="0070C1"/>
                </a:solidFill>
                <a:effectLst/>
                <a:highlight>
                  <a:srgbClr val="FFFF00"/>
                </a:highlight>
                <a:latin typeface="Consolas" panose="020B0609020204030204" pitchFamily="49" charset="0"/>
              </a:rPr>
              <a:t>clientURL</a:t>
            </a:r>
            <a:r>
              <a:rPr lang="en-US" sz="1400" b="0" dirty="0">
                <a:solidFill>
                  <a:srgbClr val="3B3B3B"/>
                </a:solidFill>
                <a:effectLst/>
                <a:highlight>
                  <a:srgbClr val="FFFF00"/>
                </a:highligh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clientName</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a:t>
            </a:r>
          </a:p>
          <a:p>
            <a:pPr>
              <a:buNone/>
            </a:pP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clientName</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3B3B3B"/>
                </a:solidFill>
                <a:effectLst/>
                <a:latin typeface="Consolas" panose="020B0609020204030204" pitchFamily="49" charset="0"/>
              </a:rPr>
              <a:t>, </a:t>
            </a:r>
            <a:r>
              <a:rPr lang="en-US" sz="1400" b="0" dirty="0">
                <a:solidFill>
                  <a:srgbClr val="A31515"/>
                </a:solidFill>
                <a:effectLst/>
                <a:latin typeface="Consolas" panose="020B0609020204030204" pitchFamily="49" charset="0"/>
              </a:rPr>
              <a:t>`connecting to`</a:t>
            </a:r>
            <a:r>
              <a:rPr lang="en-US" sz="1400" b="0" dirty="0">
                <a:solidFill>
                  <a:srgbClr val="3B3B3B"/>
                </a:solidFill>
                <a:effectLst/>
                <a:latin typeface="Consolas" panose="020B0609020204030204" pitchFamily="49" charset="0"/>
              </a:rPr>
              <a:t>, </a:t>
            </a:r>
            <a:r>
              <a:rPr lang="en-US" sz="1400" b="0" dirty="0" err="1">
                <a:solidFill>
                  <a:srgbClr val="0070C1"/>
                </a:solidFill>
                <a:effectLst/>
                <a:latin typeface="Consolas" panose="020B0609020204030204" pitchFamily="49" charset="0"/>
              </a:rPr>
              <a:t>clientURL</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startClientHandlers</a:t>
            </a:r>
            <a:r>
              <a:rPr lang="en-US" sz="1400" b="0" dirty="0">
                <a:solidFill>
                  <a:srgbClr val="3B3B3B"/>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socket</a:t>
            </a:r>
            <a:r>
              <a:rPr lang="en-US" sz="1400" b="0" dirty="0">
                <a:solidFill>
                  <a:srgbClr val="3B3B3B"/>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event handlers started`</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  </a:t>
            </a:r>
          </a:p>
          <a:p>
            <a:pPr>
              <a:buNone/>
            </a:pPr>
            <a:r>
              <a:rPr lang="en-US" sz="1400" b="0" dirty="0">
                <a:solidFill>
                  <a:srgbClr val="3B3B3B"/>
                </a:solidFill>
                <a:effectLst/>
                <a:latin typeface="Consolas" panose="020B0609020204030204" pitchFamily="49" charset="0"/>
              </a:rPr>
              <a:t>}</a:t>
            </a:r>
          </a:p>
          <a:p>
            <a:pPr>
              <a:buNone/>
            </a:pP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DB8F0DE-B77C-A396-D83A-0AC53DCEB2E6}"/>
              </a:ext>
            </a:extLst>
          </p:cNvPr>
          <p:cNvSpPr/>
          <p:nvPr/>
        </p:nvSpPr>
        <p:spPr>
          <a:xfrm>
            <a:off x="5802715" y="251440"/>
            <a:ext cx="617456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webSocketsSimple</a:t>
            </a:r>
            <a:r>
              <a:rPr lang="en-US" sz="2400" dirty="0">
                <a:solidFill>
                  <a:schemeClr val="tx1"/>
                </a:solidFill>
              </a:rPr>
              <a:t>/</a:t>
            </a:r>
            <a:r>
              <a:rPr lang="en-US" sz="2400" dirty="0" err="1">
                <a:solidFill>
                  <a:schemeClr val="tx1"/>
                </a:solidFill>
              </a:rPr>
              <a:t>client.ts</a:t>
            </a:r>
            <a:endParaRPr lang="en-US" sz="2400" dirty="0">
              <a:solidFill>
                <a:schemeClr val="tx1"/>
              </a:solidFill>
            </a:endParaRPr>
          </a:p>
        </p:txBody>
      </p:sp>
    </p:spTree>
    <p:extLst>
      <p:ext uri="{BB962C8B-B14F-4D97-AF65-F5344CB8AC3E}">
        <p14:creationId xmlns:p14="http://schemas.microsoft.com/office/powerpoint/2010/main" val="858921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89EEA1-B9BA-DB84-4DA8-449ACBC1165A}"/>
              </a:ext>
            </a:extLst>
          </p:cNvPr>
          <p:cNvSpPr>
            <a:spLocks noGrp="1"/>
          </p:cNvSpPr>
          <p:nvPr>
            <p:ph type="title"/>
          </p:nvPr>
        </p:nvSpPr>
        <p:spPr/>
        <p:txBody>
          <a:bodyPr/>
          <a:lstStyle/>
          <a:p>
            <a:r>
              <a:rPr lang="en-US" dirty="0"/>
              <a:t>The client handlers</a:t>
            </a:r>
          </a:p>
        </p:txBody>
      </p:sp>
      <p:sp>
        <p:nvSpPr>
          <p:cNvPr id="4" name="Slide Number Placeholder 3">
            <a:extLst>
              <a:ext uri="{FF2B5EF4-FFF2-40B4-BE49-F238E27FC236}">
                <a16:creationId xmlns:a16="http://schemas.microsoft.com/office/drawing/2014/main" id="{BD119C1D-25EF-6743-0C53-A341578FFC5E}"/>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7" name="TextBox 6">
            <a:extLst>
              <a:ext uri="{FF2B5EF4-FFF2-40B4-BE49-F238E27FC236}">
                <a16:creationId xmlns:a16="http://schemas.microsoft.com/office/drawing/2014/main" id="{1A19DE8F-C576-F010-119A-E13C140E993B}"/>
              </a:ext>
            </a:extLst>
          </p:cNvPr>
          <p:cNvSpPr txBox="1"/>
          <p:nvPr/>
        </p:nvSpPr>
        <p:spPr>
          <a:xfrm>
            <a:off x="1054864" y="1624382"/>
            <a:ext cx="9973019" cy="504753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startClientHandlers</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socket</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Socket</a:t>
            </a:r>
            <a:r>
              <a:rPr lang="en-US" sz="1400" b="0" dirty="0">
                <a:solidFill>
                  <a:srgbClr val="3B3B3B"/>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ServerToClientEvents</a:t>
            </a:r>
            <a:r>
              <a:rPr lang="en-US" sz="1400" b="0" dirty="0">
                <a:solidFill>
                  <a:srgbClr val="3B3B3B"/>
                </a:solidFill>
                <a:effectLst/>
                <a:latin typeface="Consolas" panose="020B0609020204030204" pitchFamily="49" charset="0"/>
              </a:rPr>
              <a:t>, </a:t>
            </a:r>
            <a:r>
              <a:rPr lang="en-US" sz="1400" b="0" dirty="0" err="1">
                <a:solidFill>
                  <a:srgbClr val="267F99"/>
                </a:solidFill>
                <a:effectLst/>
                <a:latin typeface="Consolas" panose="020B0609020204030204" pitchFamily="49" charset="0"/>
              </a:rPr>
              <a:t>ClientToServerEvents</a:t>
            </a:r>
            <a:r>
              <a:rPr lang="en-US" sz="1400" b="0" dirty="0">
                <a:solidFill>
                  <a:srgbClr val="3B3B3B"/>
                </a:solidFill>
                <a:effectLst/>
                <a:latin typeface="Consolas" panose="020B0609020204030204" pitchFamily="49" charset="0"/>
              </a:rPr>
              <a:t>&gt;,</a:t>
            </a: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clientName</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string</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system starts by sending 'connect'</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'connect'</a:t>
            </a:r>
            <a:r>
              <a:rPr lang="en-US" sz="1400" b="0" dirty="0">
                <a:solidFill>
                  <a:srgbClr val="3B3B3B"/>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connected to server on </a:t>
            </a:r>
            <a:r>
              <a:rPr lang="en-US" sz="1400" b="0" dirty="0">
                <a:solidFill>
                  <a:srgbClr val="0000FF"/>
                </a:solidFill>
                <a:effectLst/>
                <a:latin typeface="Consolas" panose="020B0609020204030204" pitchFamily="49" charset="0"/>
              </a:rPr>
              <a:t>${</a:t>
            </a:r>
            <a:r>
              <a:rPr lang="en-US" sz="1400" b="0" dirty="0" err="1">
                <a:solidFill>
                  <a:srgbClr val="0070C1"/>
                </a:solidFill>
                <a:effectLst/>
                <a:latin typeface="Consolas" panose="020B0609020204030204" pitchFamily="49" charset="0"/>
              </a:rPr>
              <a:t>clientURL</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br>
              <a:rPr lang="en-US" sz="1400" b="0" dirty="0">
                <a:solidFill>
                  <a:srgbClr val="3B3B3B"/>
                </a:solidFill>
                <a:effectLst/>
                <a:latin typeface="Consolas" panose="020B0609020204030204" pitchFamily="49" charset="0"/>
              </a:rPr>
            </a:b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'ping'</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267F99"/>
                </a:solidFill>
                <a:effectLst/>
                <a:latin typeface="Consolas" panose="020B0609020204030204" pitchFamily="49" charset="0"/>
              </a:rPr>
              <a:t>number</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received ping with count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if</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&lt;=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5</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emit</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'pong'</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clientName</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reply with pong</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 </a:t>
            </a:r>
            <a:r>
              <a:rPr lang="en-US" sz="1400" b="0" dirty="0">
                <a:solidFill>
                  <a:srgbClr val="AF00DB"/>
                </a:solidFill>
                <a:effectLst/>
                <a:latin typeface="Consolas" panose="020B0609020204030204" pitchFamily="49" charset="0"/>
              </a:rPr>
              <a:t>else</a:t>
            </a: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clientName</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received ping with count </a:t>
            </a:r>
            <a:r>
              <a:rPr lang="en-US" sz="1400" b="0" dirty="0">
                <a:solidFill>
                  <a:srgbClr val="0000FF"/>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&gt; 5, this shouldn't happen`</a:t>
            </a:r>
            <a:r>
              <a:rPr lang="en-US" sz="1400" b="0" dirty="0">
                <a:solidFill>
                  <a:srgbClr val="3B3B3B"/>
                </a:solidFill>
                <a:effectLst/>
                <a:latin typeface="Consolas" panose="020B0609020204030204" pitchFamily="49" charset="0"/>
              </a:rPr>
              <a:t>);</a:t>
            </a:r>
          </a:p>
          <a:p>
            <a:pPr>
              <a:buNone/>
            </a:pP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socket</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disconnect</a:t>
            </a:r>
            <a:r>
              <a:rPr lang="en-US" sz="1400" b="0" dirty="0">
                <a:solidFill>
                  <a:srgbClr val="3B3B3B"/>
                </a:solidFill>
                <a:effectLst/>
                <a:latin typeface="Consolas" panose="020B0609020204030204" pitchFamily="49" charset="0"/>
              </a:rPr>
              <a:t>(); </a:t>
            </a:r>
            <a:r>
              <a:rPr lang="en-US" sz="1400" b="0" dirty="0">
                <a:solidFill>
                  <a:srgbClr val="008000"/>
                </a:solidFill>
                <a:effectLst/>
                <a:latin typeface="Consolas" panose="020B0609020204030204" pitchFamily="49" charset="0"/>
              </a:rPr>
              <a:t>// disconnect if count exceeds 5</a:t>
            </a: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p>
          <a:p>
            <a:pPr>
              <a:buNone/>
            </a:pPr>
            <a:endParaRPr lang="en-US" sz="1400" b="0" dirty="0">
              <a:solidFill>
                <a:srgbClr val="3B3B3B"/>
              </a:solidFill>
              <a:effectLst/>
              <a:latin typeface="Consolas" panose="020B0609020204030204" pitchFamily="49" charset="0"/>
            </a:endParaRPr>
          </a:p>
          <a:p>
            <a:pPr>
              <a:buNone/>
            </a:pPr>
            <a:r>
              <a:rPr lang="en-US" sz="1400" b="0" dirty="0">
                <a:solidFill>
                  <a:srgbClr val="3B3B3B"/>
                </a:solidFill>
                <a:effectLst/>
                <a:latin typeface="Consolas" panose="020B0609020204030204" pitchFamily="49" charset="0"/>
              </a:rPr>
              <a:t>}     </a:t>
            </a:r>
          </a:p>
          <a:p>
            <a:pPr>
              <a:buNone/>
            </a:pPr>
            <a:r>
              <a:rPr lang="en-US" sz="1400" b="0" dirty="0">
                <a:solidFill>
                  <a:srgbClr val="3B3B3B"/>
                </a:solidFill>
                <a:effectLst/>
                <a:latin typeface="Consolas" panose="020B0609020204030204" pitchFamily="49" charset="0"/>
              </a:rPr>
              <a:t>    </a:t>
            </a:r>
          </a:p>
          <a:p>
            <a:pPr>
              <a:buNone/>
            </a:pPr>
            <a:br>
              <a:rPr lang="en-US" sz="1400" b="0" dirty="0">
                <a:solidFill>
                  <a:srgbClr val="3B3B3B"/>
                </a:solidFill>
                <a:effectLst/>
                <a:latin typeface="Consolas" panose="020B0609020204030204" pitchFamily="49" charset="0"/>
              </a:rPr>
            </a:br>
            <a:endParaRPr lang="en-US" sz="1400" dirty="0"/>
          </a:p>
        </p:txBody>
      </p:sp>
    </p:spTree>
    <p:extLst>
      <p:ext uri="{BB962C8B-B14F-4D97-AF65-F5344CB8AC3E}">
        <p14:creationId xmlns:p14="http://schemas.microsoft.com/office/powerpoint/2010/main" val="413101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179F-10F8-FAD1-A286-2AAF5D2924B6}"/>
              </a:ext>
            </a:extLst>
          </p:cNvPr>
          <p:cNvSpPr>
            <a:spLocks noGrp="1"/>
          </p:cNvSpPr>
          <p:nvPr>
            <p:ph type="title"/>
          </p:nvPr>
        </p:nvSpPr>
        <p:spPr/>
        <p:txBody>
          <a:bodyPr/>
          <a:lstStyle/>
          <a:p>
            <a:r>
              <a:rPr lang="en-US" dirty="0"/>
              <a:t>Patterns help communicate intent</a:t>
            </a:r>
          </a:p>
        </p:txBody>
      </p:sp>
      <p:sp>
        <p:nvSpPr>
          <p:cNvPr id="3" name="Content Placeholder 2">
            <a:extLst>
              <a:ext uri="{FF2B5EF4-FFF2-40B4-BE49-F238E27FC236}">
                <a16:creationId xmlns:a16="http://schemas.microsoft.com/office/drawing/2014/main" id="{5A0618D1-BC1F-00BF-115E-9BA4FC702211}"/>
              </a:ext>
            </a:extLst>
          </p:cNvPr>
          <p:cNvSpPr>
            <a:spLocks noGrp="1"/>
          </p:cNvSpPr>
          <p:nvPr>
            <p:ph idx="1"/>
          </p:nvPr>
        </p:nvSpPr>
        <p:spPr/>
        <p:txBody>
          <a:bodyPr/>
          <a:lstStyle/>
          <a:p>
            <a:r>
              <a:rPr lang="en-US" dirty="0"/>
              <a:t>If your code uses a well-known pattern, then the reader has a head start in understanding your code.</a:t>
            </a:r>
          </a:p>
        </p:txBody>
      </p:sp>
      <p:sp>
        <p:nvSpPr>
          <p:cNvPr id="4" name="Slide Number Placeholder 3">
            <a:extLst>
              <a:ext uri="{FF2B5EF4-FFF2-40B4-BE49-F238E27FC236}">
                <a16:creationId xmlns:a16="http://schemas.microsoft.com/office/drawing/2014/main" id="{B797F925-0FB9-D83B-41C8-901CDE6C2D17}"/>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99294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C9B4-D543-1EBA-83B4-745E526510DB}"/>
              </a:ext>
            </a:extLst>
          </p:cNvPr>
          <p:cNvSpPr>
            <a:spLocks noGrp="1"/>
          </p:cNvSpPr>
          <p:nvPr>
            <p:ph type="title"/>
          </p:nvPr>
        </p:nvSpPr>
        <p:spPr/>
        <p:txBody>
          <a:bodyPr/>
          <a:lstStyle/>
          <a:p>
            <a:r>
              <a:rPr lang="en-US" dirty="0"/>
              <a:t>Choreographies and Projections</a:t>
            </a:r>
          </a:p>
        </p:txBody>
      </p:sp>
      <p:sp>
        <p:nvSpPr>
          <p:cNvPr id="4" name="Slide Number Placeholder 3">
            <a:extLst>
              <a:ext uri="{FF2B5EF4-FFF2-40B4-BE49-F238E27FC236}">
                <a16:creationId xmlns:a16="http://schemas.microsoft.com/office/drawing/2014/main" id="{255C7E5F-EEEC-339D-87E3-93246724D645}"/>
              </a:ext>
            </a:extLst>
          </p:cNvPr>
          <p:cNvSpPr>
            <a:spLocks noGrp="1"/>
          </p:cNvSpPr>
          <p:nvPr>
            <p:ph type="sldNum" sz="quarter" idx="12"/>
          </p:nvPr>
        </p:nvSpPr>
        <p:spPr/>
        <p:txBody>
          <a:bodyPr/>
          <a:lstStyle/>
          <a:p>
            <a:fld id="{20F37917-FD3A-4669-9018-DA04BCDD3D75}" type="slidenum">
              <a:rPr lang="en-US" smtClean="0"/>
              <a:t>40</a:t>
            </a:fld>
            <a:endParaRPr lang="en-US"/>
          </a:p>
        </p:txBody>
      </p:sp>
      <p:pic>
        <p:nvPicPr>
          <p:cNvPr id="8" name="Picture 7">
            <a:extLst>
              <a:ext uri="{FF2B5EF4-FFF2-40B4-BE49-F238E27FC236}">
                <a16:creationId xmlns:a16="http://schemas.microsoft.com/office/drawing/2014/main" id="{3400E6C8-75AB-37BF-8C3E-5588E9C8BB90}"/>
              </a:ext>
            </a:extLst>
          </p:cNvPr>
          <p:cNvPicPr>
            <a:picLocks noChangeAspect="1"/>
          </p:cNvPicPr>
          <p:nvPr/>
        </p:nvPicPr>
        <p:blipFill>
          <a:blip r:embed="rId3"/>
          <a:stretch>
            <a:fillRect/>
          </a:stretch>
        </p:blipFill>
        <p:spPr>
          <a:xfrm>
            <a:off x="1229954" y="2478881"/>
            <a:ext cx="3686176" cy="1900238"/>
          </a:xfrm>
          <a:prstGeom prst="rect">
            <a:avLst/>
          </a:prstGeom>
        </p:spPr>
      </p:pic>
      <p:pic>
        <p:nvPicPr>
          <p:cNvPr id="10" name="Picture 9">
            <a:extLst>
              <a:ext uri="{FF2B5EF4-FFF2-40B4-BE49-F238E27FC236}">
                <a16:creationId xmlns:a16="http://schemas.microsoft.com/office/drawing/2014/main" id="{A689EF3F-ED9A-43D8-8748-CE7640B96776}"/>
              </a:ext>
            </a:extLst>
          </p:cNvPr>
          <p:cNvPicPr>
            <a:picLocks noChangeAspect="1"/>
          </p:cNvPicPr>
          <p:nvPr/>
        </p:nvPicPr>
        <p:blipFill>
          <a:blip r:embed="rId4"/>
          <a:stretch>
            <a:fillRect/>
          </a:stretch>
        </p:blipFill>
        <p:spPr>
          <a:xfrm>
            <a:off x="6695769" y="1578992"/>
            <a:ext cx="3611168" cy="2174681"/>
          </a:xfrm>
          <a:prstGeom prst="rect">
            <a:avLst/>
          </a:prstGeom>
        </p:spPr>
      </p:pic>
      <p:pic>
        <p:nvPicPr>
          <p:cNvPr id="12" name="Picture 11">
            <a:extLst>
              <a:ext uri="{FF2B5EF4-FFF2-40B4-BE49-F238E27FC236}">
                <a16:creationId xmlns:a16="http://schemas.microsoft.com/office/drawing/2014/main" id="{1E3E3693-BA7A-0991-26B6-76107F518488}"/>
              </a:ext>
            </a:extLst>
          </p:cNvPr>
          <p:cNvPicPr>
            <a:picLocks noChangeAspect="1"/>
          </p:cNvPicPr>
          <p:nvPr/>
        </p:nvPicPr>
        <p:blipFill>
          <a:blip r:embed="rId5"/>
          <a:stretch>
            <a:fillRect/>
          </a:stretch>
        </p:blipFill>
        <p:spPr>
          <a:xfrm>
            <a:off x="6767512" y="4135842"/>
            <a:ext cx="3686176" cy="1887954"/>
          </a:xfrm>
          <a:prstGeom prst="rect">
            <a:avLst/>
          </a:prstGeom>
        </p:spPr>
      </p:pic>
      <p:sp>
        <p:nvSpPr>
          <p:cNvPr id="13" name="Arrow: Right 12">
            <a:extLst>
              <a:ext uri="{FF2B5EF4-FFF2-40B4-BE49-F238E27FC236}">
                <a16:creationId xmlns:a16="http://schemas.microsoft.com/office/drawing/2014/main" id="{920DF266-C35A-B2F2-BEFD-970880D9B318}"/>
              </a:ext>
            </a:extLst>
          </p:cNvPr>
          <p:cNvSpPr/>
          <p:nvPr/>
        </p:nvSpPr>
        <p:spPr>
          <a:xfrm rot="19837731">
            <a:off x="5211097" y="2467897"/>
            <a:ext cx="1484672"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4" name="Arrow: Right 13">
            <a:extLst>
              <a:ext uri="{FF2B5EF4-FFF2-40B4-BE49-F238E27FC236}">
                <a16:creationId xmlns:a16="http://schemas.microsoft.com/office/drawing/2014/main" id="{0D7C830D-7F3E-DB64-6B1B-CFC95628665A}"/>
              </a:ext>
            </a:extLst>
          </p:cNvPr>
          <p:cNvSpPr/>
          <p:nvPr/>
        </p:nvSpPr>
        <p:spPr>
          <a:xfrm rot="1610221">
            <a:off x="5231614" y="3725511"/>
            <a:ext cx="1353841" cy="737419"/>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5" name="TextBox 14">
            <a:extLst>
              <a:ext uri="{FF2B5EF4-FFF2-40B4-BE49-F238E27FC236}">
                <a16:creationId xmlns:a16="http://schemas.microsoft.com/office/drawing/2014/main" id="{A7113F38-4C7B-95B0-F9B1-84316CE3E21A}"/>
              </a:ext>
            </a:extLst>
          </p:cNvPr>
          <p:cNvSpPr txBox="1"/>
          <p:nvPr/>
        </p:nvSpPr>
        <p:spPr>
          <a:xfrm>
            <a:off x="1797693" y="1649739"/>
            <a:ext cx="2550698"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Choreography</a:t>
            </a:r>
          </a:p>
        </p:txBody>
      </p:sp>
      <p:sp>
        <p:nvSpPr>
          <p:cNvPr id="16" name="TextBox 15">
            <a:extLst>
              <a:ext uri="{FF2B5EF4-FFF2-40B4-BE49-F238E27FC236}">
                <a16:creationId xmlns:a16="http://schemas.microsoft.com/office/drawing/2014/main" id="{60CEC800-F5CF-7006-A006-1E70A16616BB}"/>
              </a:ext>
            </a:extLst>
          </p:cNvPr>
          <p:cNvSpPr txBox="1"/>
          <p:nvPr/>
        </p:nvSpPr>
        <p:spPr>
          <a:xfrm>
            <a:off x="7628671" y="6094740"/>
            <a:ext cx="2353529" cy="5232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l"/>
            <a:r>
              <a:rPr lang="en-US" sz="2800" b="0" dirty="0">
                <a:solidFill>
                  <a:schemeClr val="tx1"/>
                </a:solidFill>
                <a:effectLst/>
                <a:latin typeface="Consolas" panose="020B0609020204030204" pitchFamily="49" charset="0"/>
              </a:rPr>
              <a:t>Projections</a:t>
            </a:r>
          </a:p>
        </p:txBody>
      </p:sp>
    </p:spTree>
    <p:extLst>
      <p:ext uri="{BB962C8B-B14F-4D97-AF65-F5344CB8AC3E}">
        <p14:creationId xmlns:p14="http://schemas.microsoft.com/office/powerpoint/2010/main" val="137753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48E75-41BF-6816-4C99-47F0A73D1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03696-F4D1-8102-5E11-D92019E77ED4}"/>
              </a:ext>
            </a:extLst>
          </p:cNvPr>
          <p:cNvSpPr>
            <a:spLocks noGrp="1"/>
          </p:cNvSpPr>
          <p:nvPr>
            <p:ph type="title"/>
          </p:nvPr>
        </p:nvSpPr>
        <p:spPr/>
        <p:txBody>
          <a:bodyPr/>
          <a:lstStyle/>
          <a:p>
            <a:r>
              <a:rPr lang="en-US" dirty="0"/>
              <a:t>Review: Learning Goals for this Lesson</a:t>
            </a:r>
          </a:p>
        </p:txBody>
      </p:sp>
      <p:sp>
        <p:nvSpPr>
          <p:cNvPr id="3" name="Content Placeholder 2">
            <a:extLst>
              <a:ext uri="{FF2B5EF4-FFF2-40B4-BE49-F238E27FC236}">
                <a16:creationId xmlns:a16="http://schemas.microsoft.com/office/drawing/2014/main" id="{C4D49BBD-1189-EC22-36CC-A0D3530445B7}"/>
              </a:ext>
            </a:extLst>
          </p:cNvPr>
          <p:cNvSpPr>
            <a:spLocks noGrp="1"/>
          </p:cNvSpPr>
          <p:nvPr>
            <p:ph idx="1"/>
          </p:nvPr>
        </p:nvSpPr>
        <p:spPr/>
        <p:txBody>
          <a:bodyPr/>
          <a:lstStyle/>
          <a:p>
            <a:r>
              <a:rPr lang="en-US" dirty="0"/>
              <a:t>You should now be able to:</a:t>
            </a:r>
          </a:p>
          <a:p>
            <a:pPr lvl="1"/>
            <a:r>
              <a:rPr lang="en-US" dirty="0">
                <a:solidFill>
                  <a:srgbClr val="24292F"/>
                </a:solidFill>
              </a:rPr>
              <a:t>Explain how </a:t>
            </a:r>
            <a:r>
              <a:rPr lang="en-US" b="0" i="0" dirty="0">
                <a:solidFill>
                  <a:srgbClr val="24292F"/>
                </a:solidFill>
                <a:effectLst/>
              </a:rPr>
              <a:t>patterns capture common solutions and tradeoffs for recurring problems.</a:t>
            </a:r>
          </a:p>
          <a:p>
            <a:pPr lvl="1"/>
            <a:r>
              <a:rPr lang="en-US" dirty="0">
                <a:solidFill>
                  <a:srgbClr val="24292F"/>
                </a:solidFill>
              </a:rPr>
              <a:t>Explain and give an example of each of the following:</a:t>
            </a:r>
          </a:p>
          <a:p>
            <a:pPr lvl="2"/>
            <a:r>
              <a:rPr lang="en-US" dirty="0">
                <a:solidFill>
                  <a:srgbClr val="24292F"/>
                </a:solidFill>
              </a:rPr>
              <a:t>The Demand-Pull pattern</a:t>
            </a:r>
          </a:p>
          <a:p>
            <a:pPr lvl="2"/>
            <a:r>
              <a:rPr lang="en-US" dirty="0">
                <a:solidFill>
                  <a:srgbClr val="24292F"/>
                </a:solidFill>
              </a:rPr>
              <a:t>The Data-Push (aka Listener or Observer) pattern</a:t>
            </a:r>
          </a:p>
          <a:p>
            <a:pPr lvl="2"/>
            <a:r>
              <a:rPr lang="en-US" dirty="0">
                <a:solidFill>
                  <a:srgbClr val="24292F"/>
                </a:solidFill>
              </a:rPr>
              <a:t>The Callback or Handler pattern</a:t>
            </a:r>
          </a:p>
          <a:p>
            <a:pPr lvl="2"/>
            <a:r>
              <a:rPr lang="en-US" dirty="0">
                <a:solidFill>
                  <a:srgbClr val="24292F"/>
                </a:solidFill>
              </a:rPr>
              <a:t>The Typed-Emitter pattern</a:t>
            </a:r>
          </a:p>
          <a:p>
            <a:pPr marL="914400" lvl="2" indent="0">
              <a:buNone/>
            </a:pPr>
            <a:endParaRPr lang="en-US" dirty="0"/>
          </a:p>
        </p:txBody>
      </p:sp>
      <p:sp>
        <p:nvSpPr>
          <p:cNvPr id="4" name="Slide Number Placeholder 3">
            <a:extLst>
              <a:ext uri="{FF2B5EF4-FFF2-40B4-BE49-F238E27FC236}">
                <a16:creationId xmlns:a16="http://schemas.microsoft.com/office/drawing/2014/main" id="{93120247-978D-16B0-2ADE-41650DD4D8C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756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36DC-409B-1A95-F269-C95F96580868}"/>
              </a:ext>
            </a:extLst>
          </p:cNvPr>
          <p:cNvSpPr>
            <a:spLocks noGrp="1"/>
          </p:cNvSpPr>
          <p:nvPr>
            <p:ph type="title"/>
          </p:nvPr>
        </p:nvSpPr>
        <p:spPr/>
        <p:txBody>
          <a:bodyPr/>
          <a:lstStyle/>
          <a:p>
            <a:r>
              <a:rPr lang="en-US" dirty="0"/>
              <a:t>Patterns are intended to be flexible</a:t>
            </a:r>
          </a:p>
        </p:txBody>
      </p:sp>
      <p:sp>
        <p:nvSpPr>
          <p:cNvPr id="3" name="Content Placeholder 2">
            <a:extLst>
              <a:ext uri="{FF2B5EF4-FFF2-40B4-BE49-F238E27FC236}">
                <a16:creationId xmlns:a16="http://schemas.microsoft.com/office/drawing/2014/main" id="{FACB3910-5E1D-C9C0-0E7F-69500A17CAF6}"/>
              </a:ext>
            </a:extLst>
          </p:cNvPr>
          <p:cNvSpPr>
            <a:spLocks noGrp="1"/>
          </p:cNvSpPr>
          <p:nvPr>
            <p:ph idx="1"/>
          </p:nvPr>
        </p:nvSpPr>
        <p:spPr/>
        <p:txBody>
          <a:bodyPr/>
          <a:lstStyle/>
          <a:p>
            <a:r>
              <a:rPr lang="en-US" dirty="0"/>
              <a:t>We will not engage in discussion about whether a particular piece of code is or is not a “correct” instance of a particular pattern.</a:t>
            </a:r>
          </a:p>
        </p:txBody>
      </p:sp>
      <p:sp>
        <p:nvSpPr>
          <p:cNvPr id="4" name="Slide Number Placeholder 3">
            <a:extLst>
              <a:ext uri="{FF2B5EF4-FFF2-40B4-BE49-F238E27FC236}">
                <a16:creationId xmlns:a16="http://schemas.microsoft.com/office/drawing/2014/main" id="{29A47BFD-C831-FFEF-1B5F-EB98D8AECD22}"/>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77855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9E728-8086-5E41-2C19-BA499160C39E}"/>
              </a:ext>
            </a:extLst>
          </p:cNvPr>
          <p:cNvSpPr>
            <a:spLocks noGrp="1"/>
          </p:cNvSpPr>
          <p:nvPr>
            <p:ph type="title"/>
          </p:nvPr>
        </p:nvSpPr>
        <p:spPr/>
        <p:txBody>
          <a:bodyPr/>
          <a:lstStyle/>
          <a:p>
            <a:r>
              <a:rPr lang="en-US" dirty="0"/>
              <a:t>This week we will talk about the interaction scale</a:t>
            </a:r>
          </a:p>
        </p:txBody>
      </p:sp>
      <p:sp>
        <p:nvSpPr>
          <p:cNvPr id="4" name="Slide Number Placeholder 3">
            <a:extLst>
              <a:ext uri="{FF2B5EF4-FFF2-40B4-BE49-F238E27FC236}">
                <a16:creationId xmlns:a16="http://schemas.microsoft.com/office/drawing/2014/main" id="{C7EA4CCD-E155-51C2-4D08-F4073FF47DE4}"/>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6" name="Content Placeholder 5">
            <a:extLst>
              <a:ext uri="{FF2B5EF4-FFF2-40B4-BE49-F238E27FC236}">
                <a16:creationId xmlns:a16="http://schemas.microsoft.com/office/drawing/2014/main" id="{38BED14B-19EF-CD09-B664-7A0B10E2C042}"/>
              </a:ext>
            </a:extLst>
          </p:cNvPr>
          <p:cNvSpPr>
            <a:spLocks noGrp="1"/>
          </p:cNvSpPr>
          <p:nvPr>
            <p:ph idx="1"/>
          </p:nvPr>
        </p:nvSpPr>
        <p:spPr/>
        <p:txBody>
          <a:bodyPr/>
          <a:lstStyle/>
          <a:p>
            <a:endParaRPr lang="en-US"/>
          </a:p>
        </p:txBody>
      </p:sp>
      <p:graphicFrame>
        <p:nvGraphicFramePr>
          <p:cNvPr id="10" name="Content Placeholder 2">
            <a:extLst>
              <a:ext uri="{FF2B5EF4-FFF2-40B4-BE49-F238E27FC236}">
                <a16:creationId xmlns:a16="http://schemas.microsoft.com/office/drawing/2014/main" id="{BD762AA2-B8E6-CE63-C277-9D78BC5B5A1B}"/>
              </a:ext>
            </a:extLst>
          </p:cNvPr>
          <p:cNvGraphicFramePr>
            <a:graphicFrameLocks/>
          </p:cNvGraphicFramePr>
          <p:nvPr>
            <p:extLst>
              <p:ext uri="{D42A27DB-BD31-4B8C-83A1-F6EECF244321}">
                <p14:modId xmlns:p14="http://schemas.microsoft.com/office/powerpoint/2010/main" val="2346143630"/>
              </p:ext>
            </p:extLst>
          </p:nvPr>
        </p:nvGraphicFramePr>
        <p:xfrm>
          <a:off x="1143000" y="1674415"/>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47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55BEF8-786F-4A11-92EC-982C8864DEC9}"/>
              </a:ext>
            </a:extLst>
          </p:cNvPr>
          <p:cNvSpPr>
            <a:spLocks noGrp="1"/>
          </p:cNvSpPr>
          <p:nvPr>
            <p:ph type="title"/>
          </p:nvPr>
        </p:nvSpPr>
        <p:spPr/>
        <p:txBody>
          <a:bodyPr/>
          <a:lstStyle/>
          <a:p>
            <a:r>
              <a:rPr lang="en-US" dirty="0"/>
              <a:t>Example: Interface for a simple clock</a:t>
            </a:r>
          </a:p>
        </p:txBody>
      </p:sp>
      <p:sp>
        <p:nvSpPr>
          <p:cNvPr id="4" name="Slide Number Placeholder 3">
            <a:extLst>
              <a:ext uri="{FF2B5EF4-FFF2-40B4-BE49-F238E27FC236}">
                <a16:creationId xmlns:a16="http://schemas.microsoft.com/office/drawing/2014/main" id="{D37BD227-C161-4162-B2AF-7AFE9FFCCD2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2" name="Rectangle: Rounded Corners 1">
            <a:extLst>
              <a:ext uri="{FF2B5EF4-FFF2-40B4-BE49-F238E27FC236}">
                <a16:creationId xmlns:a16="http://schemas.microsoft.com/office/drawing/2014/main" id="{60B656AB-4242-0551-47E0-F723B829CA79}"/>
              </a:ext>
            </a:extLst>
          </p:cNvPr>
          <p:cNvSpPr/>
          <p:nvPr/>
        </p:nvSpPr>
        <p:spPr>
          <a:xfrm>
            <a:off x="5871411" y="136525"/>
            <a:ext cx="609513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pullingClock</a:t>
            </a:r>
            <a:r>
              <a:rPr lang="en-US" sz="2400" dirty="0">
                <a:solidFill>
                  <a:schemeClr val="tx1"/>
                </a:solidFill>
              </a:rPr>
              <a:t>/</a:t>
            </a:r>
            <a:r>
              <a:rPr lang="en-US" sz="2400" dirty="0" err="1">
                <a:solidFill>
                  <a:schemeClr val="tx1"/>
                </a:solidFill>
              </a:rPr>
              <a:t>IPullingClock.ts</a:t>
            </a:r>
            <a:endParaRPr lang="en-US" sz="2400" dirty="0">
              <a:solidFill>
                <a:schemeClr val="tx1"/>
              </a:solidFill>
            </a:endParaRPr>
          </a:p>
        </p:txBody>
      </p:sp>
      <p:sp>
        <p:nvSpPr>
          <p:cNvPr id="7" name="TextBox 6">
            <a:extLst>
              <a:ext uri="{FF2B5EF4-FFF2-40B4-BE49-F238E27FC236}">
                <a16:creationId xmlns:a16="http://schemas.microsoft.com/office/drawing/2014/main" id="{9E4DAFC0-4E52-F5F7-4BCC-74599170B41C}"/>
              </a:ext>
            </a:extLst>
          </p:cNvPr>
          <p:cNvSpPr txBox="1"/>
          <p:nvPr/>
        </p:nvSpPr>
        <p:spPr>
          <a:xfrm>
            <a:off x="1025690" y="1834685"/>
            <a:ext cx="7220581" cy="409342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AF00DB"/>
                </a:solidFill>
                <a:effectLst/>
                <a:latin typeface="Consolas" panose="020B0609020204030204" pitchFamily="49" charset="0"/>
              </a:rPr>
              <a:t>export</a:t>
            </a: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default</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interface</a:t>
            </a:r>
            <a:r>
              <a:rPr lang="en-US" sz="2000" b="0" dirty="0">
                <a:solidFill>
                  <a:srgbClr val="3B3B3B"/>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IPullingClock</a:t>
            </a:r>
            <a:r>
              <a:rPr lang="en-US" sz="2000" b="0" dirty="0">
                <a:solidFill>
                  <a:srgbClr val="3B3B3B"/>
                </a:solidFill>
                <a:effectLst/>
                <a:latin typeface="Consolas" panose="020B0609020204030204" pitchFamily="49" charset="0"/>
              </a:rPr>
              <a:t> {</a:t>
            </a: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buNone/>
            </a:pPr>
            <a:r>
              <a:rPr lang="en-US" sz="2000" b="0" dirty="0">
                <a:solidFill>
                  <a:srgbClr val="3B3B3B"/>
                </a:solidFill>
                <a:effectLst/>
                <a:latin typeface="Consolas" panose="020B0609020204030204" pitchFamily="49" charset="0"/>
              </a:rPr>
              <a:t>    </a:t>
            </a:r>
            <a:r>
              <a:rPr lang="en-US" sz="2000" b="0" dirty="0">
                <a:solidFill>
                  <a:srgbClr val="008000"/>
                </a:solidFill>
                <a:effectLst/>
                <a:latin typeface="Consolas" panose="020B0609020204030204" pitchFamily="49" charset="0"/>
              </a:rPr>
              <a:t>/** sets the time to 0 */</a:t>
            </a:r>
            <a:endParaRPr lang="en-US" sz="2000" b="0" dirty="0">
              <a:solidFill>
                <a:srgbClr val="3B3B3B"/>
              </a:solidFill>
              <a:effectLst/>
              <a:latin typeface="Consolas" panose="020B0609020204030204" pitchFamily="49" charset="0"/>
            </a:endParaRPr>
          </a:p>
          <a:p>
            <a:pPr>
              <a:buNone/>
            </a:pP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reset</a:t>
            </a:r>
            <a:r>
              <a:rPr lang="en-US" sz="2000" b="0" dirty="0">
                <a:solidFill>
                  <a:srgbClr val="3B3B3B"/>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buNone/>
            </a:pPr>
            <a:r>
              <a:rPr lang="en-US" sz="2000" b="0" dirty="0">
                <a:solidFill>
                  <a:srgbClr val="3B3B3B"/>
                </a:solidFill>
                <a:effectLst/>
                <a:latin typeface="Consolas" panose="020B0609020204030204" pitchFamily="49" charset="0"/>
              </a:rPr>
              <a:t>    </a:t>
            </a:r>
            <a:r>
              <a:rPr lang="en-US" sz="2000" b="0" dirty="0">
                <a:solidFill>
                  <a:srgbClr val="008000"/>
                </a:solidFill>
                <a:effectLst/>
                <a:latin typeface="Consolas" panose="020B0609020204030204" pitchFamily="49" charset="0"/>
              </a:rPr>
              <a:t>/** increments the time */</a:t>
            </a:r>
            <a:r>
              <a:rPr lang="en-US" sz="2000" b="0" dirty="0">
                <a:solidFill>
                  <a:srgbClr val="3B3B3B"/>
                </a:solidFill>
                <a:effectLst/>
                <a:latin typeface="Consolas" panose="020B0609020204030204" pitchFamily="49" charset="0"/>
              </a:rPr>
              <a:t> </a:t>
            </a:r>
          </a:p>
          <a:p>
            <a:pPr>
              <a:buNone/>
            </a:pP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tick</a:t>
            </a:r>
            <a:r>
              <a:rPr lang="en-US" sz="2000" b="0" dirty="0">
                <a:solidFill>
                  <a:srgbClr val="3B3B3B"/>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void</a:t>
            </a: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buNone/>
            </a:pPr>
            <a:r>
              <a:rPr lang="en-US" sz="2000" b="0" dirty="0">
                <a:solidFill>
                  <a:srgbClr val="3B3B3B"/>
                </a:solidFill>
                <a:effectLst/>
                <a:latin typeface="Consolas" panose="020B0609020204030204" pitchFamily="49" charset="0"/>
              </a:rPr>
              <a:t>    </a:t>
            </a:r>
            <a:r>
              <a:rPr lang="en-US" sz="2000" b="0" dirty="0">
                <a:solidFill>
                  <a:srgbClr val="008000"/>
                </a:solidFill>
                <a:effectLst/>
                <a:latin typeface="Consolas" panose="020B0609020204030204" pitchFamily="49" charset="0"/>
              </a:rPr>
              <a:t>/** getter that returns the current time */</a:t>
            </a:r>
            <a:endParaRPr lang="en-US" sz="2000" b="0" dirty="0">
              <a:solidFill>
                <a:srgbClr val="3B3B3B"/>
              </a:solidFill>
              <a:effectLst/>
              <a:latin typeface="Consolas" panose="020B0609020204030204" pitchFamily="49" charset="0"/>
            </a:endParaRPr>
          </a:p>
          <a:p>
            <a:pPr>
              <a:buNone/>
            </a:pP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get</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time</a:t>
            </a:r>
            <a:r>
              <a:rPr lang="en-US" sz="2000" b="0" dirty="0">
                <a:solidFill>
                  <a:srgbClr val="3B3B3B"/>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r>
              <a:rPr lang="en-US" sz="2000" b="0" dirty="0">
                <a:solidFill>
                  <a:srgbClr val="267F99"/>
                </a:solidFill>
                <a:effectLst/>
                <a:latin typeface="Consolas" panose="020B0609020204030204" pitchFamily="49" charset="0"/>
              </a:rPr>
              <a:t>number</a:t>
            </a:r>
            <a:endParaRPr lang="en-US" sz="2000" b="0" dirty="0">
              <a:solidFill>
                <a:srgbClr val="3B3B3B"/>
              </a:solidFill>
              <a:effectLst/>
              <a:latin typeface="Consolas" panose="020B0609020204030204" pitchFamily="49" charset="0"/>
            </a:endParaRPr>
          </a:p>
          <a:p>
            <a:pPr>
              <a:buNone/>
            </a:pPr>
            <a:r>
              <a:rPr lang="en-US" sz="2000" b="0" dirty="0">
                <a:solidFill>
                  <a:srgbClr val="3B3B3B"/>
                </a:solidFill>
                <a:effectLst/>
                <a:latin typeface="Consolas" panose="020B0609020204030204" pitchFamily="49" charset="0"/>
              </a:rPr>
              <a:t>}</a:t>
            </a:r>
          </a:p>
          <a:p>
            <a:pPr>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75042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EDC-D4E3-4C9B-933B-A38B72F2F79D}"/>
              </a:ext>
            </a:extLst>
          </p:cNvPr>
          <p:cNvSpPr>
            <a:spLocks noGrp="1"/>
          </p:cNvSpPr>
          <p:nvPr>
            <p:ph type="title"/>
          </p:nvPr>
        </p:nvSpPr>
        <p:spPr/>
        <p:txBody>
          <a:bodyPr/>
          <a:lstStyle/>
          <a:p>
            <a:r>
              <a:rPr lang="en-US" dirty="0"/>
              <a:t>Tests for the clock and the client describe their desired behavior</a:t>
            </a:r>
          </a:p>
        </p:txBody>
      </p:sp>
      <p:sp>
        <p:nvSpPr>
          <p:cNvPr id="4" name="Slide Number Placeholder 3">
            <a:extLst>
              <a:ext uri="{FF2B5EF4-FFF2-40B4-BE49-F238E27FC236}">
                <a16:creationId xmlns:a16="http://schemas.microsoft.com/office/drawing/2014/main" id="{99B3B6F4-C319-48D2-A623-4D813650B64F}"/>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914F242F-B894-4E59-A219-59B9174F3CB3}"/>
              </a:ext>
            </a:extLst>
          </p:cNvPr>
          <p:cNvSpPr txBox="1"/>
          <p:nvPr/>
        </p:nvSpPr>
        <p:spPr>
          <a:xfrm>
            <a:off x="297613" y="1570852"/>
            <a:ext cx="8507829"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SimpleClock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SimpleClock</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reset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F4A56094-3F41-A93D-8604-EB2C5109B119}"/>
              </a:ext>
            </a:extLst>
          </p:cNvPr>
          <p:cNvSpPr/>
          <p:nvPr/>
        </p:nvSpPr>
        <p:spPr>
          <a:xfrm>
            <a:off x="4762500" y="5571377"/>
            <a:ext cx="605963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simpleClockUsingPull.test.ts</a:t>
            </a:r>
            <a:endParaRPr lang="en-US" sz="2400" dirty="0">
              <a:solidFill>
                <a:schemeClr val="tx1"/>
              </a:solidFill>
            </a:endParaRPr>
          </a:p>
        </p:txBody>
      </p:sp>
      <p:sp>
        <p:nvSpPr>
          <p:cNvPr id="5" name="TextBox 4">
            <a:extLst>
              <a:ext uri="{FF2B5EF4-FFF2-40B4-BE49-F238E27FC236}">
                <a16:creationId xmlns:a16="http://schemas.microsoft.com/office/drawing/2014/main" id="{F772BFE7-6CBE-12D8-B348-1A8F4B3F7277}"/>
              </a:ext>
            </a:extLst>
          </p:cNvPr>
          <p:cNvSpPr txBox="1"/>
          <p:nvPr/>
        </p:nvSpPr>
        <p:spPr>
          <a:xfrm>
            <a:off x="5921729" y="2133600"/>
            <a:ext cx="6945627"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 of </a:t>
            </a:r>
            <a:r>
              <a:rPr lang="en-US" b="0" dirty="0" err="1">
                <a:solidFill>
                  <a:srgbClr val="A31515"/>
                </a:solidFill>
                <a:effectLst/>
                <a:latin typeface="Consolas" panose="020B0609020204030204" pitchFamily="49" charset="0"/>
              </a:rPr>
              <a:t>ClockClient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clientTime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clock1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tick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client1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clientTime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toBe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192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2690-D5BB-465B-91B5-631473DD9D78}"/>
              </a:ext>
            </a:extLst>
          </p:cNvPr>
          <p:cNvSpPr>
            <a:spLocks noGrp="1"/>
          </p:cNvSpPr>
          <p:nvPr>
            <p:ph type="title"/>
          </p:nvPr>
        </p:nvSpPr>
        <p:spPr/>
        <p:txBody>
          <a:bodyPr/>
          <a:lstStyle/>
          <a:p>
            <a:r>
              <a:rPr lang="en-US" dirty="0" err="1"/>
              <a:t>simpleClockUsingPull.ts</a:t>
            </a:r>
            <a:endParaRPr lang="en-US" dirty="0"/>
          </a:p>
        </p:txBody>
      </p:sp>
      <p:sp>
        <p:nvSpPr>
          <p:cNvPr id="4" name="Slide Number Placeholder 3">
            <a:extLst>
              <a:ext uri="{FF2B5EF4-FFF2-40B4-BE49-F238E27FC236}">
                <a16:creationId xmlns:a16="http://schemas.microsoft.com/office/drawing/2014/main" id="{D8A1340F-D86A-4056-B183-34C325ABF232}"/>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14EA479B-1118-49C6-B718-DB9189AC9DA4}"/>
              </a:ext>
            </a:extLst>
          </p:cNvPr>
          <p:cNvSpPr txBox="1"/>
          <p:nvPr/>
        </p:nvSpPr>
        <p:spPr>
          <a:xfrm>
            <a:off x="785109" y="1761432"/>
            <a:ext cx="6926698"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IClock</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IPullingClock</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pPr>
              <a:buNone/>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a:p>
            <a:pPr>
              <a:buNone/>
            </a:pP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SimpleClock</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IClock</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endParaRPr lang="en-US" b="0" dirty="0">
              <a:solidFill>
                <a:srgbClr val="3B3B3B"/>
              </a:solidFill>
              <a:effectLst/>
              <a:latin typeface="Consolas" panose="020B0609020204030204" pitchFamily="49" charset="0"/>
            </a:endParaRP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reset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tick</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get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time</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 {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_time</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a:t>
            </a:r>
          </a:p>
          <a:p>
            <a:pPr>
              <a:buNone/>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a:p>
            <a:pPr>
              <a:buNone/>
            </a:pP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ClockClient</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IClock</a:t>
            </a:r>
            <a:r>
              <a:rPr lang="en-US" b="0" dirty="0">
                <a:solidFill>
                  <a:srgbClr val="3B3B3B"/>
                </a:solidFill>
                <a:effectLst/>
                <a:latin typeface="Consolas" panose="020B0609020204030204" pitchFamily="49" charset="0"/>
              </a:rPr>
              <a:t>) {}</a:t>
            </a:r>
          </a:p>
          <a:p>
            <a:pPr>
              <a:buNone/>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clientTime</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time</a:t>
            </a:r>
            <a:r>
              <a:rPr lang="en-US" b="0" dirty="0">
                <a:solidFill>
                  <a:srgbClr val="3B3B3B"/>
                </a:solidFill>
                <a:effectLst/>
                <a:latin typeface="Consolas" panose="020B0609020204030204" pitchFamily="49" charset="0"/>
              </a:rPr>
              <a:t>}</a:t>
            </a:r>
          </a:p>
          <a:p>
            <a:pPr>
              <a:buNone/>
            </a:pPr>
            <a:r>
              <a:rPr lang="en-US" b="0" dirty="0">
                <a:solidFill>
                  <a:srgbClr val="3B3B3B"/>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5AC96520-B8C4-796E-18FA-D95CA5394859}"/>
              </a:ext>
            </a:extLst>
          </p:cNvPr>
          <p:cNvSpPr/>
          <p:nvPr/>
        </p:nvSpPr>
        <p:spPr>
          <a:xfrm>
            <a:off x="6096000" y="136525"/>
            <a:ext cx="587054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t>
            </a:r>
            <a:r>
              <a:rPr lang="en-US" sz="2400" dirty="0" err="1">
                <a:solidFill>
                  <a:schemeClr val="tx1"/>
                </a:solidFill>
              </a:rPr>
              <a:t>pullingClock</a:t>
            </a:r>
            <a:r>
              <a:rPr lang="en-US" sz="2400" dirty="0">
                <a:solidFill>
                  <a:schemeClr val="tx1"/>
                </a:solidFill>
              </a:rPr>
              <a:t>/</a:t>
            </a:r>
            <a:r>
              <a:rPr lang="en-US" sz="2400" dirty="0" err="1">
                <a:solidFill>
                  <a:schemeClr val="tx1"/>
                </a:solidFill>
              </a:rPr>
              <a:t>simpleClockUsingPull.ts</a:t>
            </a:r>
            <a:endParaRPr lang="en-US" sz="2400" dirty="0">
              <a:solidFill>
                <a:schemeClr val="tx1"/>
              </a:solidFill>
            </a:endParaRPr>
          </a:p>
        </p:txBody>
      </p:sp>
      <p:sp>
        <p:nvSpPr>
          <p:cNvPr id="5" name="Rectangle 4">
            <a:extLst>
              <a:ext uri="{FF2B5EF4-FFF2-40B4-BE49-F238E27FC236}">
                <a16:creationId xmlns:a16="http://schemas.microsoft.com/office/drawing/2014/main" id="{831547E0-8745-0296-3E34-5C36244F2E82}"/>
              </a:ext>
            </a:extLst>
          </p:cNvPr>
          <p:cNvSpPr/>
          <p:nvPr/>
        </p:nvSpPr>
        <p:spPr>
          <a:xfrm>
            <a:off x="7292714" y="2887139"/>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SimpleClock</a:t>
            </a:r>
            <a:r>
              <a:rPr lang="en-US" b="1" dirty="0">
                <a:solidFill>
                  <a:schemeClr val="tx1"/>
                </a:solidFill>
                <a:latin typeface="Ink Free" panose="03080402000500000000" pitchFamily="66" charset="0"/>
              </a:rPr>
              <a:t> is the Producer</a:t>
            </a:r>
          </a:p>
        </p:txBody>
      </p:sp>
      <p:sp>
        <p:nvSpPr>
          <p:cNvPr id="9" name="Rectangle 8">
            <a:extLst>
              <a:ext uri="{FF2B5EF4-FFF2-40B4-BE49-F238E27FC236}">
                <a16:creationId xmlns:a16="http://schemas.microsoft.com/office/drawing/2014/main" id="{81B12048-2355-7B79-BF56-1A6431BF14F8}"/>
              </a:ext>
            </a:extLst>
          </p:cNvPr>
          <p:cNvSpPr/>
          <p:nvPr/>
        </p:nvSpPr>
        <p:spPr>
          <a:xfrm>
            <a:off x="7272881" y="4612218"/>
            <a:ext cx="2833748" cy="688019"/>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chemeClr val="tx1"/>
                </a:solidFill>
                <a:latin typeface="Ink Free" panose="03080402000500000000" pitchFamily="66" charset="0"/>
              </a:rPr>
              <a:t>ClockClient</a:t>
            </a:r>
            <a:r>
              <a:rPr lang="en-US" b="1" dirty="0">
                <a:solidFill>
                  <a:schemeClr val="tx1"/>
                </a:solidFill>
                <a:latin typeface="Ink Free" panose="03080402000500000000" pitchFamily="66" charset="0"/>
              </a:rPr>
              <a:t> is the Consumer</a:t>
            </a:r>
          </a:p>
        </p:txBody>
      </p:sp>
    </p:spTree>
    <p:extLst>
      <p:ext uri="{BB962C8B-B14F-4D97-AF65-F5344CB8AC3E}">
        <p14:creationId xmlns:p14="http://schemas.microsoft.com/office/powerpoint/2010/main" val="152966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w="12700" cap="flat" cmpd="sng" algn="ctr">
          <a:noFill/>
          <a:prstDash val="solid"/>
          <a:miter lim="800000"/>
        </a:ln>
        <a:effectLst/>
      </a:spPr>
      <a:bodyPr wrap="square">
        <a:spAutoFit/>
      </a:bodyPr>
      <a:lstStyle>
        <a:defPPr algn="l">
          <a:defRPr b="0" dirty="0">
            <a:solidFill>
              <a:srgbClr val="AF00DB"/>
            </a:solidFill>
            <a:effectLst/>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31995</TotalTime>
  <Words>5166</Words>
  <Application>Microsoft Office PowerPoint</Application>
  <PresentationFormat>Widescreen</PresentationFormat>
  <Paragraphs>621</Paragraphs>
  <Slides>41</Slides>
  <Notes>30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Calibri</vt:lpstr>
      <vt:lpstr>Arial</vt:lpstr>
      <vt:lpstr>Helvetica Neue</vt:lpstr>
      <vt:lpstr>Consolas</vt:lpstr>
      <vt:lpstr>Ink Free</vt:lpstr>
      <vt:lpstr>Verdana</vt:lpstr>
      <vt:lpstr>Office Theme</vt:lpstr>
      <vt:lpstr>CS 4530: Fundamentals of Software Engineering  Module 5: Interaction-Level Design Patterns</vt:lpstr>
      <vt:lpstr>Learning Goals for this Lesson</vt:lpstr>
      <vt:lpstr>What is a Pattern?</vt:lpstr>
      <vt:lpstr>Patterns help communicate intent</vt:lpstr>
      <vt:lpstr>Patterns are intended to be flexible</vt:lpstr>
      <vt:lpstr>This week we will talk about the interaction scale</vt:lpstr>
      <vt:lpstr>Example: Interface for a simple clock</vt:lpstr>
      <vt:lpstr>Tests for the clock and the client describe their desired behavior</vt:lpstr>
      <vt:lpstr>simpleClockUsingPull.ts</vt:lpstr>
      <vt:lpstr>We call this the "demand-pull" pattern</vt:lpstr>
      <vt:lpstr>But there's a potential problem here.</vt:lpstr>
      <vt:lpstr>The 'data-push' pattern</vt:lpstr>
      <vt:lpstr>This is called the Listener or Observer Pattern</vt:lpstr>
      <vt:lpstr>Interface for a clock using the Push pattern </vt:lpstr>
      <vt:lpstr>Interface for a clock listener</vt:lpstr>
      <vt:lpstr>Tests</vt:lpstr>
      <vt:lpstr>A PushingClock class</vt:lpstr>
      <vt:lpstr>A Client </vt:lpstr>
      <vt:lpstr>The observer can do whatever it likes with the notification</vt:lpstr>
      <vt:lpstr>Better test this, too</vt:lpstr>
      <vt:lpstr>Tests for .notifications method</vt:lpstr>
      <vt:lpstr>Push or Pull?</vt:lpstr>
      <vt:lpstr>Push vs. Pull: Tradeoffs</vt:lpstr>
      <vt:lpstr>Details and Variations</vt:lpstr>
      <vt:lpstr>Maybe the server doesn't want to give the client access to all of its methods</vt:lpstr>
      <vt:lpstr>Pattern #3: The callback or handler pattern</vt:lpstr>
      <vt:lpstr>The interface</vt:lpstr>
      <vt:lpstr>Example: Expected Behavior</vt:lpstr>
      <vt:lpstr>The Client</vt:lpstr>
      <vt:lpstr>The Server</vt:lpstr>
      <vt:lpstr>Pattern #4: The Typed-Emitter Pattern</vt:lpstr>
      <vt:lpstr>Emitters use a server/client model</vt:lpstr>
      <vt:lpstr>Typed Emitters use types to specify messages that servers and clients can exchange</vt:lpstr>
      <vt:lpstr>Emitters typically provide many methods</vt:lpstr>
      <vt:lpstr>This pattern can be used across multiple machines using websockets.</vt:lpstr>
      <vt:lpstr>Creating a Server </vt:lpstr>
      <vt:lpstr>Finishing the server</vt:lpstr>
      <vt:lpstr>Building a client</vt:lpstr>
      <vt:lpstr>The client handlers</vt:lpstr>
      <vt:lpstr>Choreographies and Projections</vt:lpstr>
      <vt:lpstr>Review: 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Wand, Mitchell</cp:lastModifiedBy>
  <cp:revision>187</cp:revision>
  <dcterms:created xsi:type="dcterms:W3CDTF">2021-01-07T15:19:22Z</dcterms:created>
  <dcterms:modified xsi:type="dcterms:W3CDTF">2025-09-18T04:01:55Z</dcterms:modified>
</cp:coreProperties>
</file>