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3" d="2"/>
        <a:sy n="3" d="2"/>
      </p:scale>
      <p:origin x="0" y="0"/>
    </p:cViewPr>
  </p:notesTextViewPr>
  <p:notesViewPr>
    <p:cSldViewPr snapToGrid="0" snapToObjects="1">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AAAC23-2FE8-432D-B1AD-72128C28D7B3}" type="datetimeFigureOut">
              <a:rPr lang="en-US" smtClean="0"/>
              <a:t>8/15/2024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717119-C6AC-46EE-ADC2-BA18BF4992AF}" type="slidenum">
              <a:rPr lang="en-US" smtClean="0"/>
              <a:t>‹#›</a:t>
            </a:fld>
            <a:endParaRPr lang="en-US"/>
          </a:p>
        </p:txBody>
      </p:sp>
    </p:spTree>
    <p:extLst>
      <p:ext uri="{BB962C8B-B14F-4D97-AF65-F5344CB8AC3E}">
        <p14:creationId xmlns:p14="http://schemas.microsoft.com/office/powerpoint/2010/main" val="106436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Yash Chandwani, and I am excited to present my project on ‘Clinical Natural Language Technology for Health Care: Past, Present, and Future Approaches.’ In this presentation, I will be walking you through the key concepts, trends, opportunities, threats, and strategic recommendations for Cotiviti. Additionally, I will demonstrate a Proof of Concept that showcases the practical application of these technologies in healthcare.</a:t>
            </a:r>
          </a:p>
          <a:p>
            <a:endParaRPr lang="en-US" dirty="0"/>
          </a:p>
          <a:p>
            <a:r>
              <a:rPr lang="en-US" dirty="0"/>
              <a:t>Let’s begin with a brief overview of what this presentation will cover. We’ll explore the evolution of Clinical NLP in healthcare, discuss current and future approaches, and highlight the potential benefits and challenges that come with adopting these technologies.</a:t>
            </a:r>
          </a:p>
        </p:txBody>
      </p:sp>
      <p:sp>
        <p:nvSpPr>
          <p:cNvPr id="4" name="Slide Number Placeholder 3"/>
          <p:cNvSpPr>
            <a:spLocks noGrp="1"/>
          </p:cNvSpPr>
          <p:nvPr>
            <p:ph type="sldNum" sz="quarter" idx="5"/>
          </p:nvPr>
        </p:nvSpPr>
        <p:spPr/>
        <p:txBody>
          <a:bodyPr/>
          <a:lstStyle/>
          <a:p>
            <a:fld id="{06717119-C6AC-46EE-ADC2-BA18BF4992AF}" type="slidenum">
              <a:rPr lang="en-US" smtClean="0"/>
              <a:t>1</a:t>
            </a:fld>
            <a:endParaRPr lang="en-US"/>
          </a:p>
        </p:txBody>
      </p:sp>
    </p:spTree>
    <p:extLst>
      <p:ext uri="{BB962C8B-B14F-4D97-AF65-F5344CB8AC3E}">
        <p14:creationId xmlns:p14="http://schemas.microsoft.com/office/powerpoint/2010/main" val="3232286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Clinical NLP has the potential to transform healthcare by enabling more accurate diagnoses, personalized treatments, and improved patient outcomes. By strategically investing in these technologies, Cotiviti can drive innovation and lead the way in healthcare data analysis. Thank you for your attention, and I’m happy to answer any questions you may have.</a:t>
            </a:r>
          </a:p>
        </p:txBody>
      </p:sp>
      <p:sp>
        <p:nvSpPr>
          <p:cNvPr id="4" name="Slide Number Placeholder 3"/>
          <p:cNvSpPr>
            <a:spLocks noGrp="1"/>
          </p:cNvSpPr>
          <p:nvPr>
            <p:ph type="sldNum" sz="quarter" idx="5"/>
          </p:nvPr>
        </p:nvSpPr>
        <p:spPr/>
        <p:txBody>
          <a:bodyPr/>
          <a:lstStyle/>
          <a:p>
            <a:fld id="{06717119-C6AC-46EE-ADC2-BA18BF4992AF}" type="slidenum">
              <a:rPr lang="en-US" smtClean="0"/>
              <a:t>10</a:t>
            </a:fld>
            <a:endParaRPr lang="en-US"/>
          </a:p>
        </p:txBody>
      </p:sp>
    </p:spTree>
    <p:extLst>
      <p:ext uri="{BB962C8B-B14F-4D97-AF65-F5344CB8AC3E}">
        <p14:creationId xmlns:p14="http://schemas.microsoft.com/office/powerpoint/2010/main" val="107498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Clinical Natural Language Processing, or NLP, plays a crucial role in healthcare by enabling the extraction of meaningful insights from unstructured data. With advancements in AI, NLP technologies have evolved significantly, offering enhanced capabilities to analyze medical records, research papers, and patient feedback.</a:t>
            </a:r>
          </a:p>
        </p:txBody>
      </p:sp>
      <p:sp>
        <p:nvSpPr>
          <p:cNvPr id="4" name="Slide Number Placeholder 3"/>
          <p:cNvSpPr>
            <a:spLocks noGrp="1"/>
          </p:cNvSpPr>
          <p:nvPr>
            <p:ph type="sldNum" sz="quarter" idx="5"/>
          </p:nvPr>
        </p:nvSpPr>
        <p:spPr/>
        <p:txBody>
          <a:bodyPr/>
          <a:lstStyle/>
          <a:p>
            <a:fld id="{06717119-C6AC-46EE-ADC2-BA18BF4992AF}" type="slidenum">
              <a:rPr lang="en-US" smtClean="0"/>
              <a:t>2</a:t>
            </a:fld>
            <a:endParaRPr lang="en-US"/>
          </a:p>
        </p:txBody>
      </p:sp>
    </p:spTree>
    <p:extLst>
      <p:ext uri="{BB962C8B-B14F-4D97-AF65-F5344CB8AC3E}">
        <p14:creationId xmlns:p14="http://schemas.microsoft.com/office/powerpoint/2010/main" val="2226733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Initially, Clinical NLP relied on rule-based systems and Optical Character Recognition (OCR). These early technologies were effective for structured data but struggled with the complexity of unstructured data. They laid the foundation for the more sophisticated NLP systems we have today.</a:t>
            </a:r>
          </a:p>
        </p:txBody>
      </p:sp>
      <p:sp>
        <p:nvSpPr>
          <p:cNvPr id="4" name="Slide Number Placeholder 3"/>
          <p:cNvSpPr>
            <a:spLocks noGrp="1"/>
          </p:cNvSpPr>
          <p:nvPr>
            <p:ph type="sldNum" sz="quarter" idx="5"/>
          </p:nvPr>
        </p:nvSpPr>
        <p:spPr/>
        <p:txBody>
          <a:bodyPr/>
          <a:lstStyle/>
          <a:p>
            <a:fld id="{06717119-C6AC-46EE-ADC2-BA18BF4992AF}" type="slidenum">
              <a:rPr lang="en-US" smtClean="0"/>
              <a:t>3</a:t>
            </a:fld>
            <a:endParaRPr lang="en-US"/>
          </a:p>
        </p:txBody>
      </p:sp>
    </p:spTree>
    <p:extLst>
      <p:ext uri="{BB962C8B-B14F-4D97-AF65-F5344CB8AC3E}">
        <p14:creationId xmlns:p14="http://schemas.microsoft.com/office/powerpoint/2010/main" val="3547922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see the use of advanced AI models like GPT-4 and BERT in Clinical NLP. These models excel in processing both structured and unstructured data, enabling more accurate and comprehensive analysis. This has revolutionized how healthcare providers manage and interpret patient information.</a:t>
            </a:r>
          </a:p>
        </p:txBody>
      </p:sp>
      <p:sp>
        <p:nvSpPr>
          <p:cNvPr id="4" name="Slide Number Placeholder 3"/>
          <p:cNvSpPr>
            <a:spLocks noGrp="1"/>
          </p:cNvSpPr>
          <p:nvPr>
            <p:ph type="sldNum" sz="quarter" idx="5"/>
          </p:nvPr>
        </p:nvSpPr>
        <p:spPr/>
        <p:txBody>
          <a:bodyPr/>
          <a:lstStyle/>
          <a:p>
            <a:fld id="{06717119-C6AC-46EE-ADC2-BA18BF4992AF}" type="slidenum">
              <a:rPr lang="en-US" smtClean="0"/>
              <a:t>4</a:t>
            </a:fld>
            <a:endParaRPr lang="en-US"/>
          </a:p>
        </p:txBody>
      </p:sp>
    </p:spTree>
    <p:extLst>
      <p:ext uri="{BB962C8B-B14F-4D97-AF65-F5344CB8AC3E}">
        <p14:creationId xmlns:p14="http://schemas.microsoft.com/office/powerpoint/2010/main" val="3950195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95400" y="1143000"/>
            <a:ext cx="4114800" cy="3086100"/>
          </a:xfrm>
        </p:spPr>
      </p:sp>
      <p:sp>
        <p:nvSpPr>
          <p:cNvPr id="3" name="Notes Placeholder 2"/>
          <p:cNvSpPr>
            <a:spLocks noGrp="1"/>
          </p:cNvSpPr>
          <p:nvPr>
            <p:ph type="body" idx="1"/>
          </p:nvPr>
        </p:nvSpPr>
        <p:spPr/>
        <p:txBody>
          <a:bodyPr/>
          <a:lstStyle/>
          <a:p>
            <a:r>
              <a:rPr lang="en-US" dirty="0"/>
              <a:t>Looking to the future, the integration of Large Multimodal Models, or LMMs, represents the next frontier in Clinical NLP. These models can process text, images, and other data types simultaneously, paving the way for more personalized and effective healthcare solutions.</a:t>
            </a:r>
          </a:p>
        </p:txBody>
      </p:sp>
      <p:sp>
        <p:nvSpPr>
          <p:cNvPr id="4" name="Slide Number Placeholder 3"/>
          <p:cNvSpPr>
            <a:spLocks noGrp="1"/>
          </p:cNvSpPr>
          <p:nvPr>
            <p:ph type="sldNum" sz="quarter" idx="5"/>
          </p:nvPr>
        </p:nvSpPr>
        <p:spPr/>
        <p:txBody>
          <a:bodyPr/>
          <a:lstStyle/>
          <a:p>
            <a:fld id="{06717119-C6AC-46EE-ADC2-BA18BF4992AF}" type="slidenum">
              <a:rPr lang="en-US" smtClean="0"/>
              <a:t>5</a:t>
            </a:fld>
            <a:endParaRPr lang="en-US"/>
          </a:p>
        </p:txBody>
      </p:sp>
    </p:spTree>
    <p:extLst>
      <p:ext uri="{BB962C8B-B14F-4D97-AF65-F5344CB8AC3E}">
        <p14:creationId xmlns:p14="http://schemas.microsoft.com/office/powerpoint/2010/main" val="3666318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opportunities for Cotiviti are immense. By leveraging NLP technologies, the company can enhance patient outcomes, streamline operations, and personalize treatment plans. This would not only improve service quality but also position Cotiviti as a leader in the healthcare sector.</a:t>
            </a:r>
          </a:p>
        </p:txBody>
      </p:sp>
      <p:sp>
        <p:nvSpPr>
          <p:cNvPr id="4" name="Slide Number Placeholder 3"/>
          <p:cNvSpPr>
            <a:spLocks noGrp="1"/>
          </p:cNvSpPr>
          <p:nvPr>
            <p:ph type="sldNum" sz="quarter" idx="5"/>
          </p:nvPr>
        </p:nvSpPr>
        <p:spPr/>
        <p:txBody>
          <a:bodyPr/>
          <a:lstStyle/>
          <a:p>
            <a:fld id="{06717119-C6AC-46EE-ADC2-BA18BF4992AF}" type="slidenum">
              <a:rPr lang="en-US" smtClean="0"/>
              <a:t>6</a:t>
            </a:fld>
            <a:endParaRPr lang="en-US"/>
          </a:p>
        </p:txBody>
      </p:sp>
    </p:spTree>
    <p:extLst>
      <p:ext uri="{BB962C8B-B14F-4D97-AF65-F5344CB8AC3E}">
        <p14:creationId xmlns:p14="http://schemas.microsoft.com/office/powerpoint/2010/main" val="60491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are also challenges to consider. Data privacy concerns, potential AI bias, and the complexity of integrating these technologies into existing systems are significant hurdles. Addressing these threats will be critical for successful implementation.</a:t>
            </a:r>
          </a:p>
        </p:txBody>
      </p:sp>
      <p:sp>
        <p:nvSpPr>
          <p:cNvPr id="4" name="Slide Number Placeholder 3"/>
          <p:cNvSpPr>
            <a:spLocks noGrp="1"/>
          </p:cNvSpPr>
          <p:nvPr>
            <p:ph type="sldNum" sz="quarter" idx="5"/>
          </p:nvPr>
        </p:nvSpPr>
        <p:spPr/>
        <p:txBody>
          <a:bodyPr/>
          <a:lstStyle/>
          <a:p>
            <a:fld id="{06717119-C6AC-46EE-ADC2-BA18BF4992AF}" type="slidenum">
              <a:rPr lang="en-US" smtClean="0"/>
              <a:t>7</a:t>
            </a:fld>
            <a:endParaRPr lang="en-US"/>
          </a:p>
        </p:txBody>
      </p:sp>
    </p:spTree>
    <p:extLst>
      <p:ext uri="{BB962C8B-B14F-4D97-AF65-F5344CB8AC3E}">
        <p14:creationId xmlns:p14="http://schemas.microsoft.com/office/powerpoint/2010/main" val="1100242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Cotiviti, I recommend investing in NLP-based healthcare solutions and exploring partnerships to develop advanced diagnostic tools. Ensuring robust data security and ethical AI practices will also be essential as we move forward.</a:t>
            </a:r>
          </a:p>
        </p:txBody>
      </p:sp>
      <p:sp>
        <p:nvSpPr>
          <p:cNvPr id="4" name="Slide Number Placeholder 3"/>
          <p:cNvSpPr>
            <a:spLocks noGrp="1"/>
          </p:cNvSpPr>
          <p:nvPr>
            <p:ph type="sldNum" sz="quarter" idx="5"/>
          </p:nvPr>
        </p:nvSpPr>
        <p:spPr/>
        <p:txBody>
          <a:bodyPr/>
          <a:lstStyle/>
          <a:p>
            <a:fld id="{06717119-C6AC-46EE-ADC2-BA18BF4992AF}" type="slidenum">
              <a:rPr lang="en-US" smtClean="0"/>
              <a:t>8</a:t>
            </a:fld>
            <a:endParaRPr lang="en-US"/>
          </a:p>
        </p:txBody>
      </p:sp>
    </p:spTree>
    <p:extLst>
      <p:ext uri="{BB962C8B-B14F-4D97-AF65-F5344CB8AC3E}">
        <p14:creationId xmlns:p14="http://schemas.microsoft.com/office/powerpoint/2010/main" val="433197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move on to the Proof of Concept. For this project, I developed a simple demonstrator prototype that showcases the application of Clinical NLP in healthcare. The POC includes functionalities such as automated text extraction, sentiment analysis, and predictive analytics. I will now demonstrate how these features work.</a:t>
            </a:r>
          </a:p>
          <a:p>
            <a:endParaRPr lang="en-US" dirty="0"/>
          </a:p>
          <a:p>
            <a:r>
              <a:rPr lang="en-US" dirty="0"/>
              <a:t>Here, you can see the POC interface. I’ve implemented a text extraction tool that processes medical records and automatically identifies key information such as patient symptoms and diagnosis. Additionally, the sentiment analysis tool provides insights into patient feedback, allowing healthcare providers to gauge patient satisfaction. Finally, the predictive analytics feature forecasts potential patient outcomes based on historical data, offering valuable decision-making support for clinicians.</a:t>
            </a:r>
          </a:p>
        </p:txBody>
      </p:sp>
      <p:sp>
        <p:nvSpPr>
          <p:cNvPr id="4" name="Slide Number Placeholder 3"/>
          <p:cNvSpPr>
            <a:spLocks noGrp="1"/>
          </p:cNvSpPr>
          <p:nvPr>
            <p:ph type="sldNum" sz="quarter" idx="5"/>
          </p:nvPr>
        </p:nvSpPr>
        <p:spPr/>
        <p:txBody>
          <a:bodyPr/>
          <a:lstStyle/>
          <a:p>
            <a:fld id="{06717119-C6AC-46EE-ADC2-BA18BF4992AF}" type="slidenum">
              <a:rPr lang="en-US" smtClean="0"/>
              <a:t>9</a:t>
            </a:fld>
            <a:endParaRPr lang="en-US"/>
          </a:p>
        </p:txBody>
      </p:sp>
    </p:spTree>
    <p:extLst>
      <p:ext uri="{BB962C8B-B14F-4D97-AF65-F5344CB8AC3E}">
        <p14:creationId xmlns:p14="http://schemas.microsoft.com/office/powerpoint/2010/main" val="456319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8/15/2024</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7103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22906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9680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3180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0008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8105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73590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56336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3347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1627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8/15/2024</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4664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8/15/2024</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0606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60D1173B-FBCA-4F2A-AB78-7DB51EC95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B08DCF8-02FA-4015-A96A-7F8A89EBC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ctrTitle"/>
          </p:nvPr>
        </p:nvSpPr>
        <p:spPr>
          <a:xfrm>
            <a:off x="4327554" y="964769"/>
            <a:ext cx="3724824" cy="2376915"/>
          </a:xfrm>
        </p:spPr>
        <p:txBody>
          <a:bodyPr>
            <a:normAutofit/>
          </a:bodyPr>
          <a:lstStyle/>
          <a:p>
            <a:r>
              <a:rPr lang="en-US" sz="2900"/>
              <a:t>Clinical Natural Language Technology for Health Care</a:t>
            </a:r>
          </a:p>
        </p:txBody>
      </p:sp>
      <p:sp>
        <p:nvSpPr>
          <p:cNvPr id="3" name="Subtitle 2"/>
          <p:cNvSpPr>
            <a:spLocks noGrp="1"/>
          </p:cNvSpPr>
          <p:nvPr>
            <p:ph type="subTitle" idx="1"/>
          </p:nvPr>
        </p:nvSpPr>
        <p:spPr>
          <a:xfrm>
            <a:off x="4327555" y="3529159"/>
            <a:ext cx="3729047" cy="1612688"/>
          </a:xfrm>
        </p:spPr>
        <p:txBody>
          <a:bodyPr>
            <a:normAutofit/>
          </a:bodyPr>
          <a:lstStyle/>
          <a:p>
            <a:r>
              <a:rPr lang="en-US"/>
              <a:t>Past, Present, &amp; Future Approaches</a:t>
            </a:r>
          </a:p>
          <a:p>
            <a:r>
              <a:rPr lang="en-US"/>
              <a:t>YashKUMAR Chandwani</a:t>
            </a:r>
          </a:p>
          <a:p>
            <a:r>
              <a:rPr lang="en-US"/>
              <a:t>August 2024</a:t>
            </a:r>
          </a:p>
        </p:txBody>
      </p:sp>
      <p:grpSp>
        <p:nvGrpSpPr>
          <p:cNvPr id="51" name="Group 50">
            <a:extLst>
              <a:ext uri="{FF2B5EF4-FFF2-40B4-BE49-F238E27FC236}">
                <a16:creationId xmlns:a16="http://schemas.microsoft.com/office/drawing/2014/main" id="{72EFD7EB-F887-4187-BD35-2F6584E9E0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4178" y="482171"/>
            <a:ext cx="3481313" cy="5149101"/>
            <a:chOff x="7463259" y="583365"/>
            <a:chExt cx="4641750" cy="5181928"/>
          </a:xfrm>
        </p:grpSpPr>
        <p:sp>
          <p:nvSpPr>
            <p:cNvPr id="52" name="Rectangle 51">
              <a:extLst>
                <a:ext uri="{FF2B5EF4-FFF2-40B4-BE49-F238E27FC236}">
                  <a16:creationId xmlns:a16="http://schemas.microsoft.com/office/drawing/2014/main" id="{D802ABCE-86EF-458C-B776-FBEE5B3ED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64175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F257E23-BAFF-4E5A-9DCD-5EB001A2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4001651"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6" name="Picture 35" descr="Researcher looking into microscope">
            <a:extLst>
              <a:ext uri="{FF2B5EF4-FFF2-40B4-BE49-F238E27FC236}">
                <a16:creationId xmlns:a16="http://schemas.microsoft.com/office/drawing/2014/main" id="{A75BAF5A-049A-D03C-B366-EA6223664EDE}"/>
              </a:ext>
            </a:extLst>
          </p:cNvPr>
          <p:cNvPicPr>
            <a:picLocks noChangeAspect="1"/>
          </p:cNvPicPr>
          <p:nvPr/>
        </p:nvPicPr>
        <p:blipFill>
          <a:blip r:embed="rId3"/>
          <a:srcRect l="31190" r="31190"/>
          <a:stretch/>
        </p:blipFill>
        <p:spPr>
          <a:xfrm>
            <a:off x="948788" y="1068403"/>
            <a:ext cx="2521606" cy="3866172"/>
          </a:xfrm>
          <a:prstGeom prst="rect">
            <a:avLst/>
          </a:prstGeom>
        </p:spPr>
      </p:pic>
      <p:cxnSp>
        <p:nvCxnSpPr>
          <p:cNvPr id="55" name="Straight Connector 54">
            <a:extLst>
              <a:ext uri="{FF2B5EF4-FFF2-40B4-BE49-F238E27FC236}">
                <a16:creationId xmlns:a16="http://schemas.microsoft.com/office/drawing/2014/main" id="{480890EC-EC50-46D3-879E-63EDF4D06C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7554" y="3526496"/>
            <a:ext cx="371962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7" name="Picture 56">
            <a:extLst>
              <a:ext uri="{FF2B5EF4-FFF2-40B4-BE49-F238E27FC236}">
                <a16:creationId xmlns:a16="http://schemas.microsoft.com/office/drawing/2014/main" id="{971F6991-E635-48F8-9309-D5A5C1ECBF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59" name="Straight Connector 58">
            <a:extLst>
              <a:ext uri="{FF2B5EF4-FFF2-40B4-BE49-F238E27FC236}">
                <a16:creationId xmlns:a16="http://schemas.microsoft.com/office/drawing/2014/main" id="{3ACF2F98-1DF0-4594-9502-F2B79E795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a:t>
            </a:r>
          </a:p>
        </p:txBody>
      </p:sp>
      <p:sp>
        <p:nvSpPr>
          <p:cNvPr id="3" name="Content Placeholder 2"/>
          <p:cNvSpPr>
            <a:spLocks noGrp="1"/>
          </p:cNvSpPr>
          <p:nvPr>
            <p:ph idx="1"/>
          </p:nvPr>
        </p:nvSpPr>
        <p:spPr/>
        <p:txBody>
          <a:bodyPr/>
          <a:lstStyle/>
          <a:p>
            <a:r>
              <a:rPr lang="en-US" dirty="0"/>
              <a:t>Clinical Natural Language Processing (NLP) technologies have the potential to transform healthcare by enabling more accurate diagnoses, personalized treatments, and improved patient outcomes.</a:t>
            </a:r>
          </a:p>
          <a:p>
            <a:r>
              <a:rPr lang="en-US" dirty="0"/>
              <a:t>By strategically investing in these technologies, Cotiviti can position itself as a leader in the healthcare industry and drive innovation in healthcare data analysis.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rPr lang="en-US" dirty="0"/>
              <a:t>This presentation explores the evolution and impact of Clinical Natural Language Processing (NLP) technology in healthcare.</a:t>
            </a:r>
          </a:p>
          <a:p>
            <a:r>
              <a:rPr lang="en-US" dirty="0"/>
              <a:t>It covers key technologies such as Optical Character Recognition (OCR), Natural Language Processing (NLP), Large Language Models (LLMs), and Large Multimodal Models (LMMs). </a:t>
            </a:r>
          </a:p>
          <a:p>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Past Approaches</a:t>
            </a:r>
          </a:p>
        </p:txBody>
      </p:sp>
      <p:sp>
        <p:nvSpPr>
          <p:cNvPr id="3" name="Content Placeholder 2"/>
          <p:cNvSpPr>
            <a:spLocks noGrp="1"/>
          </p:cNvSpPr>
          <p:nvPr>
            <p:ph idx="1"/>
          </p:nvPr>
        </p:nvSpPr>
        <p:spPr/>
        <p:txBody>
          <a:bodyPr/>
          <a:lstStyle/>
          <a:p>
            <a:r>
              <a:rPr lang="en-US" dirty="0"/>
              <a:t>Early stages of Clinical NLP relied heavily on rule-based systems and Optical Character Recognition (OCR) technologies.</a:t>
            </a:r>
          </a:p>
          <a:p>
            <a:r>
              <a:rPr lang="en-US" dirty="0"/>
              <a:t>These systems were primarily designed to process structured data and had significant limitations when dealing with the vast amounts of unstructured data commonly found in healthcare settings.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Present Approaches</a:t>
            </a:r>
          </a:p>
        </p:txBody>
      </p:sp>
      <p:sp>
        <p:nvSpPr>
          <p:cNvPr id="3" name="Content Placeholder 2"/>
          <p:cNvSpPr>
            <a:spLocks noGrp="1"/>
          </p:cNvSpPr>
          <p:nvPr>
            <p:ph idx="1"/>
          </p:nvPr>
        </p:nvSpPr>
        <p:spPr/>
        <p:txBody>
          <a:bodyPr/>
          <a:lstStyle/>
          <a:p>
            <a:r>
              <a:rPr lang="en-US" dirty="0"/>
              <a:t>Today, Clinical NLP systems leverage advanced AI technologies, including models such as GPT-4 and BERT.</a:t>
            </a:r>
          </a:p>
          <a:p>
            <a:r>
              <a:rPr lang="en-US" dirty="0"/>
              <a:t>These systems can process both structured and unstructured data, making them highly effective in analyzing medical records, research papers, and other healthcare documents.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Approaches</a:t>
            </a:r>
          </a:p>
        </p:txBody>
      </p:sp>
      <p:sp>
        <p:nvSpPr>
          <p:cNvPr id="3" name="Content Placeholder 2"/>
          <p:cNvSpPr>
            <a:spLocks noGrp="1"/>
          </p:cNvSpPr>
          <p:nvPr>
            <p:ph idx="1"/>
          </p:nvPr>
        </p:nvSpPr>
        <p:spPr/>
        <p:txBody>
          <a:bodyPr/>
          <a:lstStyle/>
          <a:p>
            <a:r>
              <a:rPr lang="en-US" dirty="0"/>
              <a:t>The future of Clinical NLP lies in the integration of Large Multimodal Models (LMMs), which combine text, image, and other data modalities to provide comprehensive healthcare insights.</a:t>
            </a:r>
          </a:p>
          <a:p>
            <a:r>
              <a:rPr lang="en-US" dirty="0"/>
              <a:t>These technologies hold the promise of more accurate diagnoses, personalized treatments, and overall improved patient care.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Opportunities</a:t>
            </a:r>
          </a:p>
        </p:txBody>
      </p:sp>
      <p:sp>
        <p:nvSpPr>
          <p:cNvPr id="3" name="Content Placeholder 2"/>
          <p:cNvSpPr>
            <a:spLocks noGrp="1"/>
          </p:cNvSpPr>
          <p:nvPr>
            <p:ph idx="1"/>
          </p:nvPr>
        </p:nvSpPr>
        <p:spPr/>
        <p:txBody>
          <a:bodyPr/>
          <a:lstStyle/>
          <a:p>
            <a:r>
              <a:rPr lang="en-US" dirty="0"/>
              <a:t>The integration of NLP technologies in healthcare offers numerous opportunities to enhance patient outcomes, streamline operations, and personalize medical treatments.</a:t>
            </a:r>
          </a:p>
          <a:p>
            <a:r>
              <a:rPr lang="en-US" dirty="0"/>
              <a:t>Cotiviti can strategically leverage these technologies to gain a competitive edge in the healthcare industry.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Threats</a:t>
            </a:r>
          </a:p>
        </p:txBody>
      </p:sp>
      <p:sp>
        <p:nvSpPr>
          <p:cNvPr id="3" name="Content Placeholder 2"/>
          <p:cNvSpPr>
            <a:spLocks noGrp="1"/>
          </p:cNvSpPr>
          <p:nvPr>
            <p:ph idx="1"/>
          </p:nvPr>
        </p:nvSpPr>
        <p:spPr/>
        <p:txBody>
          <a:bodyPr/>
          <a:lstStyle/>
          <a:p>
            <a:r>
              <a:rPr lang="en-US" dirty="0"/>
              <a:t>Despite its potential, the adoption of NLP technologies in healthcare faces several challenges, including data privacy concerns, the risk of AI bias, and the complexity of integrating new technologies into existing workflows.</a:t>
            </a:r>
          </a:p>
          <a:p>
            <a:r>
              <a:rPr lang="en-US" dirty="0"/>
              <a:t>Addressing these threats is crucial for successful implementation.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Strategic Recommendations for Cotiviti</a:t>
            </a:r>
          </a:p>
        </p:txBody>
      </p:sp>
      <p:sp>
        <p:nvSpPr>
          <p:cNvPr id="3" name="Content Placeholder 2"/>
          <p:cNvSpPr>
            <a:spLocks noGrp="1"/>
          </p:cNvSpPr>
          <p:nvPr>
            <p:ph idx="1"/>
          </p:nvPr>
        </p:nvSpPr>
        <p:spPr/>
        <p:txBody>
          <a:bodyPr/>
          <a:lstStyle/>
          <a:p>
            <a:r>
              <a:rPr lang="en-US" dirty="0"/>
              <a:t>Invest in NLP-based healthcare solutions.</a:t>
            </a:r>
          </a:p>
          <a:p>
            <a:r>
              <a:rPr lang="en-US" dirty="0"/>
              <a:t>Explore partnerships for developing advanced diagnostic tools.</a:t>
            </a:r>
          </a:p>
          <a:p>
            <a:r>
              <a:rPr lang="en-US" dirty="0"/>
              <a:t>Ensure robust data security and ethical AI practices.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Proof of Concept (POC) Overview</a:t>
            </a:r>
          </a:p>
        </p:txBody>
      </p:sp>
      <p:sp>
        <p:nvSpPr>
          <p:cNvPr id="3" name="Content Placeholder 2"/>
          <p:cNvSpPr>
            <a:spLocks noGrp="1"/>
          </p:cNvSpPr>
          <p:nvPr>
            <p:ph idx="1"/>
          </p:nvPr>
        </p:nvSpPr>
        <p:spPr/>
        <p:txBody>
          <a:bodyPr>
            <a:normAutofit lnSpcReduction="10000"/>
          </a:bodyPr>
          <a:lstStyle/>
          <a:p>
            <a:r>
              <a:rPr lang="en-US" dirty="0"/>
              <a:t>The POC developed for this project showcases the practical application of Clinical NLP technology in healthcare.</a:t>
            </a:r>
          </a:p>
          <a:p>
            <a:r>
              <a:rPr lang="en-US" dirty="0"/>
              <a:t>It includes functionalities such as automated text extraction from medical records, sentiment analysis of patient feedback, and predictive analytics for patient outcomes.</a:t>
            </a:r>
          </a:p>
          <a:p>
            <a:r>
              <a:rPr lang="en-US" dirty="0"/>
              <a:t>The POC demonstrates how these technologies can be integrated into Cotiviti's existing systems to enhance data analysis and decision-making capabilities. </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125</TotalTime>
  <Words>1099</Words>
  <Application>Microsoft Office PowerPoint</Application>
  <PresentationFormat>On-screen Show (4:3)</PresentationFormat>
  <Paragraphs>57</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Arial</vt:lpstr>
      <vt:lpstr>Gill Sans MT</vt:lpstr>
      <vt:lpstr>Gallery</vt:lpstr>
      <vt:lpstr>Clinical Natural Language Technology for Health Care</vt:lpstr>
      <vt:lpstr>Introduction</vt:lpstr>
      <vt:lpstr>Past Approaches</vt:lpstr>
      <vt:lpstr>Present Approaches</vt:lpstr>
      <vt:lpstr>Future Approaches</vt:lpstr>
      <vt:lpstr>Opportunities</vt:lpstr>
      <vt:lpstr>Threats</vt:lpstr>
      <vt:lpstr>Strategic Recommendations for Cotiviti</vt:lpstr>
      <vt:lpstr>Proof of Concept (POC) Overview</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Yashkumar Chandwani</cp:lastModifiedBy>
  <cp:revision>9</cp:revision>
  <dcterms:created xsi:type="dcterms:W3CDTF">2013-01-27T09:14:16Z</dcterms:created>
  <dcterms:modified xsi:type="dcterms:W3CDTF">2024-08-16T00:59:54Z</dcterms:modified>
  <cp:category/>
</cp:coreProperties>
</file>