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7" r:id="rId5"/>
    <p:sldId id="267" r:id="rId6"/>
    <p:sldId id="259" r:id="rId7"/>
    <p:sldId id="260" r:id="rId8"/>
    <p:sldId id="261" r:id="rId9"/>
    <p:sldId id="270" r:id="rId10"/>
    <p:sldId id="271" r:id="rId11"/>
    <p:sldId id="273" r:id="rId12"/>
    <p:sldId id="272" r:id="rId13"/>
    <p:sldId id="274" r:id="rId14"/>
    <p:sldId id="275" r:id="rId15"/>
    <p:sldId id="262" r:id="rId16"/>
    <p:sldId id="263" r:id="rId17"/>
    <p:sldId id="276"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4ED97-2C92-40A8-8FED-55FFA8461222}" v="43" dt="2024-01-07T15:49:54.111"/>
    <p1510:client id="{184E1ED5-73F1-46E5-929E-39E330D00D5C}" v="184" dt="2024-01-07T13:55:46.956"/>
    <p1510:client id="{1D007A53-D155-463A-80E7-937EC7BF0DAA}" v="651" dt="2024-01-07T13:53:55.259"/>
    <p1510:client id="{30B22340-E125-467B-84CA-82134BDA90EC}" v="2" dt="2024-01-09T04:32:18.793"/>
    <p1510:client id="{3B2D20FF-4671-4621-AFFA-BDF34FCCEBB0}" v="3" dt="2024-01-07T15:40:26.383"/>
    <p1510:client id="{3C85AE21-BD8F-4A80-B157-700347B51E24}" v="2" dt="2024-01-07T14:31:20.033"/>
    <p1510:client id="{48F8B257-5DE0-4952-A0BD-744339DFCA74}" v="62" dt="2024-01-07T15:01:18.254"/>
    <p1510:client id="{4BFD04AC-032C-4F40-B7AF-3FF5F88D1EE0}" v="320" dt="2024-01-07T08:12:18.898"/>
    <p1510:client id="{6FD94D28-251F-45B3-8D4C-10CD902FD841}" v="184" dt="2024-01-07T15:44:54.625"/>
    <p1510:client id="{8ED044E1-8446-48C1-A0B8-7CD45214D362}" v="1" dt="2024-01-07T08:26:18.873"/>
    <p1510:client id="{A49D8586-7D2E-425D-8665-15099ABB9C4D}" v="39" dt="2024-01-07T08:17:36.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hebalancesmb.com/ecommercepros-and-cons-1141609" TargetMode="External"/><Relationship Id="rId2" Type="http://schemas.openxmlformats.org/officeDocument/2006/relationships/hyperlink" Target="https://www.shopify.com/encyclopedia/what-is-ecommerce"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7663611_Development_of_mobile_application_through_design-based_research" TargetMode="External"/><Relationship Id="rId5" Type="http://schemas.openxmlformats.org/officeDocument/2006/relationships/hyperlink" Target="https://papers.ssrn.com/sol3/papers.cfm?abstract_id=3330011" TargetMode="External"/><Relationship Id="rId4" Type="http://schemas.openxmlformats.org/officeDocument/2006/relationships/hyperlink" Target="https://doi.org/10.46501/IJMTST080601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a:latin typeface="Verdana"/>
                <a:ea typeface="Verdana"/>
              </a:rPr>
              <a:t>Wirepool</a:t>
            </a:r>
            <a:endParaRPr lang="en-GB" sz="3200" b="1">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294167"/>
            <a:ext cx="3970594" cy="552184"/>
          </a:xfrm>
        </p:spPr>
        <p:txBody>
          <a:bodyPr vert="horz" lIns="91440" tIns="45720" rIns="91440" bIns="45720" rtlCol="0" anchor="t">
            <a:normAutofit/>
          </a:bodyPr>
          <a:lstStyle/>
          <a:p>
            <a:pPr algn="l"/>
            <a:r>
              <a:rPr lang="en-GB" b="1"/>
              <a:t>Batch Number: CSE-G04</a:t>
            </a: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298977567"/>
              </p:ext>
            </p:extLst>
          </p:nvPr>
        </p:nvGraphicFramePr>
        <p:xfrm>
          <a:off x="550693" y="2846351"/>
          <a:ext cx="5168662" cy="2431017"/>
        </p:xfrm>
        <a:graphic>
          <a:graphicData uri="http://schemas.openxmlformats.org/drawingml/2006/table">
            <a:tbl>
              <a:tblPr firstRow="1" bandRow="1">
                <a:tableStyleId>{2D5ABB26-0587-4C30-8999-92F81FD0307C}</a:tableStyleId>
              </a:tblPr>
              <a:tblGrid>
                <a:gridCol w="1988803">
                  <a:extLst>
                    <a:ext uri="{9D8B030D-6E8A-4147-A177-3AD203B41FA5}">
                      <a16:colId xmlns:a16="http://schemas.microsoft.com/office/drawing/2014/main" val="3331634959"/>
                    </a:ext>
                  </a:extLst>
                </a:gridCol>
                <a:gridCol w="3179859">
                  <a:extLst>
                    <a:ext uri="{9D8B030D-6E8A-4147-A177-3AD203B41FA5}">
                      <a16:colId xmlns:a16="http://schemas.microsoft.com/office/drawing/2014/main" val="2054911721"/>
                    </a:ext>
                  </a:extLst>
                </a:gridCol>
              </a:tblGrid>
              <a:tr h="468477">
                <a:tc>
                  <a:txBody>
                    <a:bodyPr/>
                    <a:lstStyle/>
                    <a:p>
                      <a:pPr algn="ctr"/>
                      <a:r>
                        <a:rPr lang="en-GB" sz="2400" b="1">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92508">
                <a:tc>
                  <a:txBody>
                    <a:bodyPr/>
                    <a:lstStyle/>
                    <a:p>
                      <a:pPr algn="ctr"/>
                      <a:r>
                        <a:rPr lang="en-GB">
                          <a:solidFill>
                            <a:schemeClr val="tx1"/>
                          </a:solidFill>
                        </a:rPr>
                        <a:t>20201CSE0002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Kunal Rana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92508">
                <a:tc>
                  <a:txBody>
                    <a:bodyPr/>
                    <a:lstStyle/>
                    <a:p>
                      <a:pPr algn="ctr"/>
                      <a:r>
                        <a:rPr lang="en-GB">
                          <a:solidFill>
                            <a:schemeClr val="tx1"/>
                          </a:solidFill>
                        </a:rPr>
                        <a:t>20201CSE0010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Yash Choudhary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92508">
                <a:tc>
                  <a:txBody>
                    <a:bodyPr/>
                    <a:lstStyle/>
                    <a:p>
                      <a:pPr algn="ctr"/>
                      <a:r>
                        <a:rPr lang="en-GB">
                          <a:solidFill>
                            <a:schemeClr val="tx1"/>
                          </a:solidFill>
                        </a:rPr>
                        <a:t>20201CSE0029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Manshi Maurya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92508">
                <a:tc>
                  <a:txBody>
                    <a:bodyPr/>
                    <a:lstStyle/>
                    <a:p>
                      <a:pPr algn="ctr"/>
                      <a:r>
                        <a:rPr lang="en-GB">
                          <a:solidFill>
                            <a:schemeClr val="tx1"/>
                          </a:solidFill>
                        </a:rPr>
                        <a:t>20201CSE0057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Aryan Kaushik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92508">
                <a:tc>
                  <a:txBody>
                    <a:bodyPr/>
                    <a:lstStyle/>
                    <a:p>
                      <a:pPr algn="ctr"/>
                      <a:r>
                        <a:rPr lang="en-GB">
                          <a:solidFill>
                            <a:schemeClr val="tx1"/>
                          </a:solidFill>
                        </a:rPr>
                        <a:t>20211LCS0001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Eshana Chauhan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027006" y="2766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solidFill>
                  <a:schemeClr val="tx1"/>
                </a:solidFill>
                <a:latin typeface="Verdana"/>
                <a:ea typeface="Verdana"/>
              </a:rPr>
              <a:t>Under the Supervision of,</a:t>
            </a:r>
          </a:p>
          <a:p>
            <a:endParaRPr lang="en-GB">
              <a:solidFill>
                <a:schemeClr val="tx1"/>
              </a:solidFill>
            </a:endParaRPr>
          </a:p>
          <a:p>
            <a:pPr algn="l"/>
            <a:r>
              <a:rPr lang="en-GB" sz="1700" err="1">
                <a:solidFill>
                  <a:schemeClr val="tx1"/>
                </a:solidFill>
                <a:latin typeface="Verdana"/>
                <a:ea typeface="Verdana"/>
              </a:rPr>
              <a:t>Dr.</a:t>
            </a:r>
            <a:r>
              <a:rPr lang="en-GB" sz="1700">
                <a:solidFill>
                  <a:schemeClr val="tx1"/>
                </a:solidFill>
                <a:latin typeface="Verdana"/>
                <a:ea typeface="Verdana"/>
              </a:rPr>
              <a:t> </a:t>
            </a:r>
            <a:r>
              <a:rPr lang="en-GB">
                <a:solidFill>
                  <a:schemeClr val="tx1"/>
                </a:solidFill>
                <a:latin typeface="Times New Roman"/>
                <a:ea typeface="Verdana"/>
                <a:cs typeface="Times New Roman"/>
              </a:rPr>
              <a:t>Pamela Vinitha Eric</a:t>
            </a:r>
            <a:endParaRPr lang="en-GB">
              <a:solidFill>
                <a:schemeClr val="tx1"/>
              </a:solidFill>
            </a:endParaRPr>
          </a:p>
          <a:p>
            <a:pPr algn="l"/>
            <a:r>
              <a:rPr lang="en-GB" sz="1700">
                <a:solidFill>
                  <a:schemeClr val="tx1"/>
                </a:solidFill>
                <a:latin typeface="Verdana"/>
                <a:ea typeface="Verdana"/>
              </a:rPr>
              <a:t>Professor </a:t>
            </a:r>
          </a:p>
          <a:p>
            <a:pPr algn="l"/>
            <a:r>
              <a:rPr lang="en-GB" sz="1700">
                <a:solidFill>
                  <a:schemeClr val="tx1"/>
                </a:solidFill>
                <a:latin typeface="Verdana"/>
                <a:ea typeface="Verdana"/>
              </a:rPr>
              <a:t>School of Computer Science Engineering &amp; Information Science</a:t>
            </a:r>
          </a:p>
          <a:p>
            <a:pPr algn="l"/>
            <a:r>
              <a:rPr lang="en-GB" sz="1700">
                <a:solidFill>
                  <a:schemeClr val="tx1"/>
                </a:solidFill>
                <a:latin typeface="Verdana"/>
                <a:ea typeface="Verdana"/>
              </a:rPr>
              <a:t>Presidency University</a:t>
            </a:r>
          </a:p>
          <a:p>
            <a:pPr algn="l"/>
            <a:endParaRPr lang="en-GB"/>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a:solidFill>
                  <a:schemeClr val="tx1"/>
                </a:solidFill>
              </a:rPr>
              <a:t>PIP104 PROFESSIONAL PRACTICE-II</a:t>
            </a:r>
          </a:p>
          <a:p>
            <a:r>
              <a:rPr lang="en-GB" sz="280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9F21-6F12-AE0A-4677-20A58DA11CF8}"/>
              </a:ext>
            </a:extLst>
          </p:cNvPr>
          <p:cNvSpPr>
            <a:spLocks noGrp="1"/>
          </p:cNvSpPr>
          <p:nvPr>
            <p:ph type="title"/>
          </p:nvPr>
        </p:nvSpPr>
        <p:spPr>
          <a:xfrm>
            <a:off x="838200" y="365125"/>
            <a:ext cx="10515600" cy="453129"/>
          </a:xfrm>
        </p:spPr>
        <p:txBody>
          <a:bodyPr vert="horz" lIns="91440" tIns="45720" rIns="91440" bIns="45720" rtlCol="0" anchor="ctr">
            <a:noAutofit/>
          </a:bodyPr>
          <a:lstStyle/>
          <a:p>
            <a:r>
              <a:rPr lang="en-GB" sz="3200" b="1">
                <a:latin typeface="Calibri"/>
                <a:cs typeface="Calibri"/>
              </a:rPr>
              <a:t>Login / Register page :</a:t>
            </a:r>
            <a:r>
              <a:rPr lang="en-GB" sz="3200">
                <a:latin typeface="Calibri"/>
                <a:cs typeface="Calibri"/>
              </a:rPr>
              <a:t> </a:t>
            </a:r>
            <a:endParaRPr lang="en-US" sz="3200"/>
          </a:p>
        </p:txBody>
      </p:sp>
      <p:pic>
        <p:nvPicPr>
          <p:cNvPr id="4" name="Content Placeholder 3" descr="A screenshot of a login screen&#10;&#10;Description automatically generated">
            <a:extLst>
              <a:ext uri="{FF2B5EF4-FFF2-40B4-BE49-F238E27FC236}">
                <a16:creationId xmlns:a16="http://schemas.microsoft.com/office/drawing/2014/main" id="{5C9AB4EE-E754-C0CB-9ACB-21DB8037A026}"/>
              </a:ext>
            </a:extLst>
          </p:cNvPr>
          <p:cNvPicPr>
            <a:picLocks noGrp="1" noChangeAspect="1"/>
          </p:cNvPicPr>
          <p:nvPr>
            <p:ph idx="1"/>
          </p:nvPr>
        </p:nvPicPr>
        <p:blipFill>
          <a:blip r:embed="rId2"/>
          <a:stretch>
            <a:fillRect/>
          </a:stretch>
        </p:blipFill>
        <p:spPr>
          <a:xfrm>
            <a:off x="991231" y="1231590"/>
            <a:ext cx="2147801" cy="4578627"/>
          </a:xfrm>
        </p:spPr>
      </p:pic>
      <p:pic>
        <p:nvPicPr>
          <p:cNvPr id="5" name="Picture 4" descr="A screenshot of a login form&#10;&#10;Description automatically generated">
            <a:extLst>
              <a:ext uri="{FF2B5EF4-FFF2-40B4-BE49-F238E27FC236}">
                <a16:creationId xmlns:a16="http://schemas.microsoft.com/office/drawing/2014/main" id="{BFCE1754-6E39-1C1E-6FC5-C860740DF69F}"/>
              </a:ext>
            </a:extLst>
          </p:cNvPr>
          <p:cNvPicPr>
            <a:picLocks noChangeAspect="1"/>
          </p:cNvPicPr>
          <p:nvPr/>
        </p:nvPicPr>
        <p:blipFill>
          <a:blip r:embed="rId3"/>
          <a:stretch>
            <a:fillRect/>
          </a:stretch>
        </p:blipFill>
        <p:spPr>
          <a:xfrm>
            <a:off x="3722115" y="1294296"/>
            <a:ext cx="2141508" cy="4567582"/>
          </a:xfrm>
          <a:prstGeom prst="rect">
            <a:avLst/>
          </a:prstGeom>
        </p:spPr>
      </p:pic>
      <p:sp>
        <p:nvSpPr>
          <p:cNvPr id="7" name="TextBox 6">
            <a:extLst>
              <a:ext uri="{FF2B5EF4-FFF2-40B4-BE49-F238E27FC236}">
                <a16:creationId xmlns:a16="http://schemas.microsoft.com/office/drawing/2014/main" id="{071A6E40-2CC6-E6A4-77E4-F295371B4A95}"/>
              </a:ext>
            </a:extLst>
          </p:cNvPr>
          <p:cNvSpPr txBox="1"/>
          <p:nvPr/>
        </p:nvSpPr>
        <p:spPr>
          <a:xfrm>
            <a:off x="6088270" y="1773582"/>
            <a:ext cx="51363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a:p>
            <a:endParaRPr lang="en-GB"/>
          </a:p>
          <a:p>
            <a:pPr marL="285750" indent="-285750">
              <a:buFont typeface="Arial"/>
              <a:buChar char="•"/>
            </a:pPr>
            <a:r>
              <a:rPr lang="en-GB">
                <a:ea typeface="+mn-lt"/>
                <a:cs typeface="+mn-lt"/>
              </a:rPr>
              <a:t>This page serves as the entry point for users to access your app. </a:t>
            </a:r>
          </a:p>
          <a:p>
            <a:pPr marL="285750" indent="-285750">
              <a:buFont typeface="Arial"/>
              <a:buChar char="•"/>
            </a:pPr>
            <a:r>
              <a:rPr lang="en-GB">
                <a:ea typeface="+mn-lt"/>
                <a:cs typeface="+mn-lt"/>
              </a:rPr>
              <a:t>New users can register for an account, providing necessary details, while returning users can log in. </a:t>
            </a:r>
          </a:p>
          <a:p>
            <a:pPr marL="285750" indent="-285750">
              <a:buFont typeface="Arial"/>
              <a:buChar char="•"/>
            </a:pPr>
            <a:r>
              <a:rPr lang="en-GB">
                <a:ea typeface="+mn-lt"/>
                <a:cs typeface="+mn-lt"/>
              </a:rPr>
              <a:t>It's a crucial component for user authentication and access to personalized features. </a:t>
            </a:r>
            <a:endParaRPr lang="en-GB">
              <a:cs typeface="Calibri"/>
            </a:endParaRPr>
          </a:p>
          <a:p>
            <a:pPr algn="l"/>
            <a:endParaRPr lang="en-GB">
              <a:cs typeface="Calibri"/>
            </a:endParaRPr>
          </a:p>
        </p:txBody>
      </p:sp>
    </p:spTree>
    <p:extLst>
      <p:ext uri="{BB962C8B-B14F-4D97-AF65-F5344CB8AC3E}">
        <p14:creationId xmlns:p14="http://schemas.microsoft.com/office/powerpoint/2010/main" val="203428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 screenshot of a phone&#10;&#10;Description automatically generated">
            <a:extLst>
              <a:ext uri="{FF2B5EF4-FFF2-40B4-BE49-F238E27FC236}">
                <a16:creationId xmlns:a16="http://schemas.microsoft.com/office/drawing/2014/main" id="{A1440042-0155-5021-4CB7-03A232E83759}"/>
              </a:ext>
            </a:extLst>
          </p:cNvPr>
          <p:cNvPicPr>
            <a:picLocks noGrp="1" noChangeAspect="1"/>
          </p:cNvPicPr>
          <p:nvPr>
            <p:ph idx="1"/>
          </p:nvPr>
        </p:nvPicPr>
        <p:blipFill>
          <a:blip r:embed="rId2"/>
          <a:stretch>
            <a:fillRect/>
          </a:stretch>
        </p:blipFill>
        <p:spPr>
          <a:xfrm>
            <a:off x="8681393" y="856112"/>
            <a:ext cx="2405042" cy="5152887"/>
          </a:xfrm>
        </p:spPr>
      </p:pic>
      <p:pic>
        <p:nvPicPr>
          <p:cNvPr id="5" name="Picture 4" descr="A screenshot of a cell phone&#10;&#10;Description automatically generated">
            <a:extLst>
              <a:ext uri="{FF2B5EF4-FFF2-40B4-BE49-F238E27FC236}">
                <a16:creationId xmlns:a16="http://schemas.microsoft.com/office/drawing/2014/main" id="{31E3122C-1940-6056-9962-601F1069C833}"/>
              </a:ext>
            </a:extLst>
          </p:cNvPr>
          <p:cNvPicPr>
            <a:picLocks noChangeAspect="1"/>
          </p:cNvPicPr>
          <p:nvPr/>
        </p:nvPicPr>
        <p:blipFill>
          <a:blip r:embed="rId3"/>
          <a:stretch>
            <a:fillRect/>
          </a:stretch>
        </p:blipFill>
        <p:spPr>
          <a:xfrm>
            <a:off x="5917854" y="924961"/>
            <a:ext cx="2134290" cy="5019122"/>
          </a:xfrm>
          <a:prstGeom prst="rect">
            <a:avLst/>
          </a:prstGeom>
        </p:spPr>
      </p:pic>
      <p:sp>
        <p:nvSpPr>
          <p:cNvPr id="6" name="TextBox 5">
            <a:extLst>
              <a:ext uri="{FF2B5EF4-FFF2-40B4-BE49-F238E27FC236}">
                <a16:creationId xmlns:a16="http://schemas.microsoft.com/office/drawing/2014/main" id="{8F3ECF15-8836-FEE2-0E36-A44A93294938}"/>
              </a:ext>
            </a:extLst>
          </p:cNvPr>
          <p:cNvSpPr txBox="1"/>
          <p:nvPr/>
        </p:nvSpPr>
        <p:spPr>
          <a:xfrm>
            <a:off x="717826" y="248476"/>
            <a:ext cx="544885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cs typeface="Calibri"/>
              </a:rPr>
              <a:t>Home page &amp; Service List Page</a:t>
            </a:r>
          </a:p>
          <a:p>
            <a:endParaRPr lang="en-GB">
              <a:cs typeface="Calibri"/>
            </a:endParaRPr>
          </a:p>
        </p:txBody>
      </p:sp>
      <p:sp>
        <p:nvSpPr>
          <p:cNvPr id="7" name="TextBox 6">
            <a:extLst>
              <a:ext uri="{FF2B5EF4-FFF2-40B4-BE49-F238E27FC236}">
                <a16:creationId xmlns:a16="http://schemas.microsoft.com/office/drawing/2014/main" id="{F7F62FF8-10E9-04E0-FD7E-23364FF550FC}"/>
              </a:ext>
            </a:extLst>
          </p:cNvPr>
          <p:cNvSpPr txBox="1"/>
          <p:nvPr/>
        </p:nvSpPr>
        <p:spPr>
          <a:xfrm>
            <a:off x="716721" y="1031460"/>
            <a:ext cx="476194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home page is the main screen users see upon logging in. It provides a personalized and dynamic view, showcasing relevant content, recommendations, or featured items. The goal is to engage users and encourage exploration of the app's offerings.</a:t>
            </a:r>
          </a:p>
          <a:p>
            <a:endParaRPr lang="en-GB">
              <a:cs typeface="Calibri"/>
            </a:endParaRPr>
          </a:p>
          <a:p>
            <a:pPr marL="285750" indent="-285750">
              <a:buFont typeface="Arial"/>
              <a:buChar char="•"/>
            </a:pPr>
            <a:r>
              <a:rPr lang="en-GB">
                <a:ea typeface="+mn-lt"/>
                <a:cs typeface="+mn-lt"/>
              </a:rPr>
              <a:t>Header:</a:t>
            </a:r>
          </a:p>
          <a:p>
            <a:r>
              <a:rPr lang="en-GB">
                <a:ea typeface="+mn-lt"/>
                <a:cs typeface="+mn-lt"/>
              </a:rPr>
              <a:t>   - Name of the Category</a:t>
            </a:r>
          </a:p>
          <a:p>
            <a:r>
              <a:rPr lang="en-GB">
                <a:ea typeface="+mn-lt"/>
                <a:cs typeface="+mn-lt"/>
              </a:rPr>
              <a:t>   - Breadcrumbs for navigation.</a:t>
            </a:r>
          </a:p>
          <a:p>
            <a:endParaRPr lang="en-GB">
              <a:ea typeface="+mn-lt"/>
              <a:cs typeface="+mn-lt"/>
            </a:endParaRPr>
          </a:p>
          <a:p>
            <a:pPr marL="285750" indent="-285750">
              <a:buFont typeface="Arial"/>
              <a:buChar char="•"/>
            </a:pPr>
            <a:r>
              <a:rPr lang="en-GB">
                <a:ea typeface="+mn-lt"/>
                <a:cs typeface="+mn-lt"/>
              </a:rPr>
              <a:t>Service Listings:</a:t>
            </a:r>
          </a:p>
          <a:p>
            <a:r>
              <a:rPr lang="en-GB">
                <a:ea typeface="+mn-lt"/>
                <a:cs typeface="+mn-lt"/>
              </a:rPr>
              <a:t>   - List view with names, prices, and timings</a:t>
            </a:r>
          </a:p>
          <a:p>
            <a:r>
              <a:rPr lang="en-GB">
                <a:ea typeface="+mn-lt"/>
                <a:cs typeface="+mn-lt"/>
              </a:rPr>
              <a:t>   - Quick "Add to Cart" buttons.</a:t>
            </a:r>
          </a:p>
          <a:p>
            <a:endParaRPr lang="en-GB"/>
          </a:p>
          <a:p>
            <a:endParaRPr lang="en-GB">
              <a:cs typeface="Calibri"/>
            </a:endParaRPr>
          </a:p>
          <a:p>
            <a:endParaRPr lang="en-GB">
              <a:cs typeface="Calibri"/>
            </a:endParaRPr>
          </a:p>
        </p:txBody>
      </p:sp>
    </p:spTree>
    <p:extLst>
      <p:ext uri="{BB962C8B-B14F-4D97-AF65-F5344CB8AC3E}">
        <p14:creationId xmlns:p14="http://schemas.microsoft.com/office/powerpoint/2010/main" val="352099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00F0-6624-E097-1920-7E396FC6E9A3}"/>
              </a:ext>
            </a:extLst>
          </p:cNvPr>
          <p:cNvSpPr>
            <a:spLocks noGrp="1"/>
          </p:cNvSpPr>
          <p:nvPr>
            <p:ph type="title"/>
          </p:nvPr>
        </p:nvSpPr>
        <p:spPr>
          <a:xfrm>
            <a:off x="838200" y="122168"/>
            <a:ext cx="10515600" cy="408955"/>
          </a:xfrm>
        </p:spPr>
        <p:txBody>
          <a:bodyPr>
            <a:normAutofit fontScale="90000"/>
          </a:bodyPr>
          <a:lstStyle/>
          <a:p>
            <a:endParaRPr lang="en-GB"/>
          </a:p>
        </p:txBody>
      </p:sp>
      <p:pic>
        <p:nvPicPr>
          <p:cNvPr id="4" name="Content Placeholder 3">
            <a:extLst>
              <a:ext uri="{FF2B5EF4-FFF2-40B4-BE49-F238E27FC236}">
                <a16:creationId xmlns:a16="http://schemas.microsoft.com/office/drawing/2014/main" id="{9BFC1476-A511-B983-2B22-DF64E30F81E4}"/>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077316" y="784329"/>
            <a:ext cx="2313452" cy="4932018"/>
          </a:xfrm>
        </p:spPr>
      </p:pic>
      <p:pic>
        <p:nvPicPr>
          <p:cNvPr id="5" name="Picture 4" descr="A screenshot of a phone&#10;&#10;Description automatically generated">
            <a:extLst>
              <a:ext uri="{FF2B5EF4-FFF2-40B4-BE49-F238E27FC236}">
                <a16:creationId xmlns:a16="http://schemas.microsoft.com/office/drawing/2014/main" id="{2A7DB229-BAC4-D50B-A206-FC1A600BBAB6}"/>
              </a:ext>
            </a:extLst>
          </p:cNvPr>
          <p:cNvPicPr>
            <a:picLocks noChangeAspect="1"/>
          </p:cNvPicPr>
          <p:nvPr/>
        </p:nvPicPr>
        <p:blipFill>
          <a:blip r:embed="rId3"/>
          <a:stretch>
            <a:fillRect/>
          </a:stretch>
        </p:blipFill>
        <p:spPr>
          <a:xfrm>
            <a:off x="7576488" y="974034"/>
            <a:ext cx="2174240" cy="4711148"/>
          </a:xfrm>
          <a:prstGeom prst="rect">
            <a:avLst/>
          </a:prstGeom>
        </p:spPr>
      </p:pic>
      <p:pic>
        <p:nvPicPr>
          <p:cNvPr id="6" name="Picture 5" descr="A screenshot of a phone&#10;&#10;Description automatically generated">
            <a:extLst>
              <a:ext uri="{FF2B5EF4-FFF2-40B4-BE49-F238E27FC236}">
                <a16:creationId xmlns:a16="http://schemas.microsoft.com/office/drawing/2014/main" id="{E0B74EDB-EBA9-82A6-05A4-344BE2ED112C}"/>
              </a:ext>
            </a:extLst>
          </p:cNvPr>
          <p:cNvPicPr>
            <a:picLocks noChangeAspect="1"/>
          </p:cNvPicPr>
          <p:nvPr/>
        </p:nvPicPr>
        <p:blipFill>
          <a:blip r:embed="rId4"/>
          <a:stretch>
            <a:fillRect/>
          </a:stretch>
        </p:blipFill>
        <p:spPr>
          <a:xfrm>
            <a:off x="9929305" y="907773"/>
            <a:ext cx="2173129" cy="4678017"/>
          </a:xfrm>
          <a:prstGeom prst="rect">
            <a:avLst/>
          </a:prstGeom>
        </p:spPr>
      </p:pic>
      <p:sp>
        <p:nvSpPr>
          <p:cNvPr id="7" name="TextBox 6">
            <a:extLst>
              <a:ext uri="{FF2B5EF4-FFF2-40B4-BE49-F238E27FC236}">
                <a16:creationId xmlns:a16="http://schemas.microsoft.com/office/drawing/2014/main" id="{26B9CA71-5445-2F86-744D-E6320200324A}"/>
              </a:ext>
            </a:extLst>
          </p:cNvPr>
          <p:cNvSpPr txBox="1"/>
          <p:nvPr/>
        </p:nvSpPr>
        <p:spPr>
          <a:xfrm>
            <a:off x="380999" y="565427"/>
            <a:ext cx="469016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Cart page : </a:t>
            </a:r>
            <a:endParaRPr lang="en-US">
              <a:ea typeface="+mn-lt"/>
              <a:cs typeface="+mn-lt"/>
            </a:endParaRPr>
          </a:p>
          <a:p>
            <a:endParaRPr lang="en-GB"/>
          </a:p>
          <a:p>
            <a:pPr marL="285750" indent="-285750">
              <a:buFont typeface="Arial"/>
              <a:buChar char="•"/>
            </a:pPr>
            <a:r>
              <a:rPr lang="en-GB">
                <a:ea typeface="+mn-lt"/>
                <a:cs typeface="+mn-lt"/>
              </a:rPr>
              <a:t>The cart page displays the items users have added to their shopping cart or booking list. </a:t>
            </a:r>
          </a:p>
          <a:p>
            <a:pPr marL="285750" indent="-285750">
              <a:buFont typeface="Arial"/>
              <a:buChar char="•"/>
            </a:pPr>
            <a:r>
              <a:rPr lang="en-GB">
                <a:ea typeface="+mn-lt"/>
                <a:cs typeface="+mn-lt"/>
              </a:rPr>
              <a:t>Users can review, modify, or proceed to checkout/book directly from this page. </a:t>
            </a:r>
          </a:p>
          <a:p>
            <a:pPr marL="285750" indent="-285750">
              <a:buFont typeface="Arial"/>
              <a:buChar char="•"/>
            </a:pPr>
            <a:r>
              <a:rPr lang="en-GB">
                <a:ea typeface="+mn-lt"/>
                <a:cs typeface="+mn-lt"/>
              </a:rPr>
              <a:t>It's a crucial step in the e-commerce or booking process, providing a clear overview of selected items. </a:t>
            </a:r>
            <a:endParaRPr lang="en-GB">
              <a:cs typeface="Calibri" panose="020F0502020204030204"/>
            </a:endParaRPr>
          </a:p>
          <a:p>
            <a:endParaRPr lang="en-GB"/>
          </a:p>
          <a:p>
            <a:r>
              <a:rPr lang="en-GB">
                <a:ea typeface="+mn-lt"/>
                <a:cs typeface="+mn-lt"/>
              </a:rPr>
              <a:t>Bookings page : </a:t>
            </a:r>
            <a:endParaRPr lang="en-GB"/>
          </a:p>
          <a:p>
            <a:endParaRPr lang="en-GB"/>
          </a:p>
          <a:p>
            <a:pPr marL="285750" indent="-285750">
              <a:buFont typeface="Arial"/>
              <a:buChar char="•"/>
            </a:pPr>
            <a:r>
              <a:rPr lang="en-GB">
                <a:ea typeface="+mn-lt"/>
                <a:cs typeface="+mn-lt"/>
              </a:rPr>
              <a:t>The bookings page is relevant for apps that involves scheduled events. </a:t>
            </a:r>
          </a:p>
          <a:p>
            <a:pPr marL="285750" indent="-285750">
              <a:buFont typeface="Arial"/>
              <a:buChar char="•"/>
            </a:pPr>
            <a:r>
              <a:rPr lang="en-GB">
                <a:ea typeface="+mn-lt"/>
                <a:cs typeface="+mn-lt"/>
              </a:rPr>
              <a:t>Users can view, modify, or cancel their existing bookings. </a:t>
            </a:r>
          </a:p>
          <a:p>
            <a:pPr marL="285750" indent="-285750">
              <a:buFont typeface="Arial"/>
              <a:buChar char="•"/>
            </a:pPr>
            <a:r>
              <a:rPr lang="en-GB">
                <a:ea typeface="+mn-lt"/>
                <a:cs typeface="+mn-lt"/>
              </a:rPr>
              <a:t>This page helps users manage their commitments within the app and provides a seamless booking experience. </a:t>
            </a:r>
            <a:endParaRPr lang="en-GB">
              <a:cs typeface="Calibri"/>
            </a:endParaRPr>
          </a:p>
          <a:p>
            <a:pPr algn="l"/>
            <a:endParaRPr lang="en-GB">
              <a:cs typeface="Calibri"/>
            </a:endParaRPr>
          </a:p>
        </p:txBody>
      </p:sp>
    </p:spTree>
    <p:extLst>
      <p:ext uri="{BB962C8B-B14F-4D97-AF65-F5344CB8AC3E}">
        <p14:creationId xmlns:p14="http://schemas.microsoft.com/office/powerpoint/2010/main" val="627283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ED14-EF8C-52C8-47F2-60DEBDD97C13}"/>
              </a:ext>
            </a:extLst>
          </p:cNvPr>
          <p:cNvSpPr>
            <a:spLocks noGrp="1"/>
          </p:cNvSpPr>
          <p:nvPr>
            <p:ph type="title"/>
          </p:nvPr>
        </p:nvSpPr>
        <p:spPr>
          <a:xfrm>
            <a:off x="838200" y="365125"/>
            <a:ext cx="3425688" cy="408955"/>
          </a:xfrm>
        </p:spPr>
        <p:txBody>
          <a:bodyPr>
            <a:noAutofit/>
          </a:bodyPr>
          <a:lstStyle/>
          <a:p>
            <a:r>
              <a:rPr lang="en-GB" sz="3200" b="1">
                <a:cs typeface="Calibri Light"/>
              </a:rPr>
              <a:t>Backend</a:t>
            </a:r>
          </a:p>
        </p:txBody>
      </p:sp>
      <p:pic>
        <p:nvPicPr>
          <p:cNvPr id="4" name="Content Placeholder 3" descr="A screenshot of a computer&#10;&#10;Description automatically generated">
            <a:extLst>
              <a:ext uri="{FF2B5EF4-FFF2-40B4-BE49-F238E27FC236}">
                <a16:creationId xmlns:a16="http://schemas.microsoft.com/office/drawing/2014/main" id="{574D4F20-2630-107A-9398-C2D04B2CF696}"/>
              </a:ext>
            </a:extLst>
          </p:cNvPr>
          <p:cNvPicPr>
            <a:picLocks noGrp="1" noChangeAspect="1"/>
          </p:cNvPicPr>
          <p:nvPr>
            <p:ph idx="1"/>
          </p:nvPr>
        </p:nvPicPr>
        <p:blipFill>
          <a:blip r:embed="rId2"/>
          <a:stretch>
            <a:fillRect/>
          </a:stretch>
        </p:blipFill>
        <p:spPr>
          <a:xfrm>
            <a:off x="924339" y="918714"/>
            <a:ext cx="9791700" cy="4324350"/>
          </a:xfrm>
        </p:spPr>
      </p:pic>
      <p:sp>
        <p:nvSpPr>
          <p:cNvPr id="5" name="TextBox 4">
            <a:extLst>
              <a:ext uri="{FF2B5EF4-FFF2-40B4-BE49-F238E27FC236}">
                <a16:creationId xmlns:a16="http://schemas.microsoft.com/office/drawing/2014/main" id="{DCF734C3-0953-D993-F5D0-B95525FB1285}"/>
              </a:ext>
            </a:extLst>
          </p:cNvPr>
          <p:cNvSpPr txBox="1"/>
          <p:nvPr/>
        </p:nvSpPr>
        <p:spPr>
          <a:xfrm>
            <a:off x="4838700" y="53054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MongoDB Atlas</a:t>
            </a:r>
          </a:p>
        </p:txBody>
      </p:sp>
    </p:spTree>
    <p:extLst>
      <p:ext uri="{BB962C8B-B14F-4D97-AF65-F5344CB8AC3E}">
        <p14:creationId xmlns:p14="http://schemas.microsoft.com/office/powerpoint/2010/main" val="25638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36E58-ADED-943C-A7F8-4F822CA6F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E692F-FF65-161E-76D8-C4E6ADD40D0B}"/>
              </a:ext>
            </a:extLst>
          </p:cNvPr>
          <p:cNvSpPr>
            <a:spLocks noGrp="1"/>
          </p:cNvSpPr>
          <p:nvPr>
            <p:ph type="title"/>
          </p:nvPr>
        </p:nvSpPr>
        <p:spPr>
          <a:xfrm>
            <a:off x="838200" y="365125"/>
            <a:ext cx="3425688" cy="408955"/>
          </a:xfrm>
        </p:spPr>
        <p:txBody>
          <a:bodyPr>
            <a:normAutofit fontScale="90000"/>
          </a:bodyPr>
          <a:lstStyle/>
          <a:p>
            <a:r>
              <a:rPr lang="en-GB">
                <a:cs typeface="Calibri Light"/>
              </a:rPr>
              <a:t>Backend</a:t>
            </a:r>
          </a:p>
        </p:txBody>
      </p:sp>
      <p:pic>
        <p:nvPicPr>
          <p:cNvPr id="6" name="Content Placeholder 5" descr="A screen shot of a computer program&#10;&#10;Description automatically generated">
            <a:extLst>
              <a:ext uri="{FF2B5EF4-FFF2-40B4-BE49-F238E27FC236}">
                <a16:creationId xmlns:a16="http://schemas.microsoft.com/office/drawing/2014/main" id="{7AAB4E63-D3ED-5B7A-9C0B-1C79FA840F6F}"/>
              </a:ext>
            </a:extLst>
          </p:cNvPr>
          <p:cNvPicPr>
            <a:picLocks noGrp="1" noChangeAspect="1"/>
          </p:cNvPicPr>
          <p:nvPr>
            <p:ph idx="1"/>
          </p:nvPr>
        </p:nvPicPr>
        <p:blipFill>
          <a:blip r:embed="rId2"/>
          <a:stretch>
            <a:fillRect/>
          </a:stretch>
        </p:blipFill>
        <p:spPr>
          <a:xfrm>
            <a:off x="7203488" y="234950"/>
            <a:ext cx="4109624" cy="5265738"/>
          </a:xfrm>
        </p:spPr>
      </p:pic>
      <p:pic>
        <p:nvPicPr>
          <p:cNvPr id="7" name="Picture 6" descr="A screen shot of a computer program&#10;&#10;Description automatically generated">
            <a:extLst>
              <a:ext uri="{FF2B5EF4-FFF2-40B4-BE49-F238E27FC236}">
                <a16:creationId xmlns:a16="http://schemas.microsoft.com/office/drawing/2014/main" id="{9493E187-BC7A-AAA3-4BEC-C9ACB43143A7}"/>
              </a:ext>
            </a:extLst>
          </p:cNvPr>
          <p:cNvPicPr>
            <a:picLocks noChangeAspect="1"/>
          </p:cNvPicPr>
          <p:nvPr/>
        </p:nvPicPr>
        <p:blipFill>
          <a:blip r:embed="rId3"/>
          <a:stretch>
            <a:fillRect/>
          </a:stretch>
        </p:blipFill>
        <p:spPr>
          <a:xfrm>
            <a:off x="809625" y="1624012"/>
            <a:ext cx="5657850" cy="2181225"/>
          </a:xfrm>
          <a:prstGeom prst="rect">
            <a:avLst/>
          </a:prstGeom>
        </p:spPr>
      </p:pic>
      <p:sp>
        <p:nvSpPr>
          <p:cNvPr id="8" name="TextBox 7">
            <a:extLst>
              <a:ext uri="{FF2B5EF4-FFF2-40B4-BE49-F238E27FC236}">
                <a16:creationId xmlns:a16="http://schemas.microsoft.com/office/drawing/2014/main" id="{72F2290A-4771-28FE-568D-96F3F1A03918}"/>
              </a:ext>
            </a:extLst>
          </p:cNvPr>
          <p:cNvSpPr txBox="1"/>
          <p:nvPr/>
        </p:nvSpPr>
        <p:spPr>
          <a:xfrm>
            <a:off x="2362200" y="4029075"/>
            <a:ext cx="35147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Backend connected and running</a:t>
            </a:r>
          </a:p>
        </p:txBody>
      </p:sp>
      <p:sp>
        <p:nvSpPr>
          <p:cNvPr id="9" name="TextBox 8">
            <a:extLst>
              <a:ext uri="{FF2B5EF4-FFF2-40B4-BE49-F238E27FC236}">
                <a16:creationId xmlns:a16="http://schemas.microsoft.com/office/drawing/2014/main" id="{FAA5A3B6-434E-9E43-1E64-D63FDD845AAB}"/>
              </a:ext>
            </a:extLst>
          </p:cNvPr>
          <p:cNvSpPr txBox="1"/>
          <p:nvPr/>
        </p:nvSpPr>
        <p:spPr>
          <a:xfrm>
            <a:off x="8343900" y="5562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Packages Used</a:t>
            </a:r>
          </a:p>
        </p:txBody>
      </p:sp>
    </p:spTree>
    <p:extLst>
      <p:ext uri="{BB962C8B-B14F-4D97-AF65-F5344CB8AC3E}">
        <p14:creationId xmlns:p14="http://schemas.microsoft.com/office/powerpoint/2010/main" val="176679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1911"/>
          </a:xfrm>
        </p:spPr>
        <p:txBody>
          <a:bodyPr>
            <a:normAutofit fontScale="90000"/>
          </a:bodyPr>
          <a:lstStyle/>
          <a:p>
            <a:r>
              <a:rPr lang="en-GB" b="1"/>
              <a:t>Timeline of Project</a:t>
            </a:r>
          </a:p>
        </p:txBody>
      </p:sp>
      <p:pic>
        <p:nvPicPr>
          <p:cNvPr id="4" name="Content Placeholder 3" descr="A graph on a white background&#10;&#10;Description automatically generated">
            <a:extLst>
              <a:ext uri="{FF2B5EF4-FFF2-40B4-BE49-F238E27FC236}">
                <a16:creationId xmlns:a16="http://schemas.microsoft.com/office/drawing/2014/main" id="{7A571B96-CE97-E1E0-EE88-D6EE39BC54E7}"/>
              </a:ext>
            </a:extLst>
          </p:cNvPr>
          <p:cNvPicPr>
            <a:picLocks noGrp="1" noChangeAspect="1"/>
          </p:cNvPicPr>
          <p:nvPr>
            <p:ph idx="1"/>
          </p:nvPr>
        </p:nvPicPr>
        <p:blipFill>
          <a:blip r:embed="rId2"/>
          <a:stretch>
            <a:fillRect/>
          </a:stretch>
        </p:blipFill>
        <p:spPr>
          <a:xfrm>
            <a:off x="2075899" y="1011066"/>
            <a:ext cx="6803334" cy="4842979"/>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974"/>
            <a:ext cx="10515600" cy="1325563"/>
          </a:xfrm>
        </p:spPr>
        <p:txBody>
          <a:bodyPr/>
          <a:lstStyle/>
          <a:p>
            <a:r>
              <a:rPr lang="en-GB" b="1"/>
              <a:t>Outcomes / Results Obtained</a:t>
            </a:r>
          </a:p>
        </p:txBody>
      </p:sp>
      <p:sp>
        <p:nvSpPr>
          <p:cNvPr id="3" name="Content Placeholder 2"/>
          <p:cNvSpPr>
            <a:spLocks noGrp="1"/>
          </p:cNvSpPr>
          <p:nvPr>
            <p:ph idx="1"/>
          </p:nvPr>
        </p:nvSpPr>
        <p:spPr>
          <a:xfrm>
            <a:off x="838200" y="1181166"/>
            <a:ext cx="10515600" cy="4351338"/>
          </a:xfrm>
        </p:spPr>
        <p:txBody>
          <a:bodyPr vert="horz" lIns="91440" tIns="45720" rIns="91440" bIns="45720" rtlCol="0" anchor="t">
            <a:noAutofit/>
          </a:bodyPr>
          <a:lstStyle/>
          <a:p>
            <a:r>
              <a:rPr lang="en-GB" sz="2000" b="1">
                <a:ea typeface="+mn-lt"/>
                <a:cs typeface="+mn-lt"/>
              </a:rPr>
              <a:t>UI/UX Design:</a:t>
            </a:r>
            <a:endParaRPr lang="en-GB" sz="2000">
              <a:ea typeface="Calibri" panose="020F0502020204030204"/>
              <a:cs typeface="Calibri" panose="020F0502020204030204"/>
            </a:endParaRPr>
          </a:p>
          <a:p>
            <a:pPr lvl="1"/>
            <a:r>
              <a:rPr lang="en-GB" sz="2000">
                <a:solidFill>
                  <a:srgbClr val="374151"/>
                </a:solidFill>
                <a:ea typeface="+mn-lt"/>
                <a:cs typeface="+mn-lt"/>
              </a:rPr>
              <a:t>Intuitive design for easy navigation.</a:t>
            </a:r>
            <a:endParaRPr lang="en-GB" sz="2000">
              <a:ea typeface="Calibri"/>
              <a:cs typeface="Calibri"/>
            </a:endParaRPr>
          </a:p>
          <a:p>
            <a:pPr lvl="1"/>
            <a:r>
              <a:rPr lang="en-GB" sz="2000">
                <a:solidFill>
                  <a:srgbClr val="374151"/>
                </a:solidFill>
                <a:ea typeface="+mn-lt"/>
                <a:cs typeface="+mn-lt"/>
              </a:rPr>
              <a:t>Positive beta test feedback on user-friendly interface.</a:t>
            </a:r>
            <a:endParaRPr lang="en-GB" sz="2000">
              <a:ea typeface="Calibri"/>
              <a:cs typeface="Calibri"/>
            </a:endParaRPr>
          </a:p>
          <a:p>
            <a:pPr lvl="1"/>
            <a:r>
              <a:rPr lang="en-GB" sz="2000">
                <a:solidFill>
                  <a:srgbClr val="374151"/>
                </a:solidFill>
                <a:ea typeface="+mn-lt"/>
                <a:cs typeface="+mn-lt"/>
              </a:rPr>
              <a:t>Streamlined service request processes enhance satisfaction.</a:t>
            </a:r>
            <a:endParaRPr lang="en-GB" sz="2000">
              <a:ea typeface="Calibri"/>
              <a:cs typeface="Calibri"/>
            </a:endParaRPr>
          </a:p>
          <a:p>
            <a:r>
              <a:rPr lang="en-GB" sz="2000" b="1">
                <a:ea typeface="+mn-lt"/>
                <a:cs typeface="+mn-lt"/>
              </a:rPr>
              <a:t>Authentication and Security:</a:t>
            </a:r>
            <a:endParaRPr lang="en-GB" sz="2000">
              <a:ea typeface="Calibri"/>
              <a:cs typeface="Calibri"/>
            </a:endParaRPr>
          </a:p>
          <a:p>
            <a:pPr lvl="1"/>
            <a:r>
              <a:rPr lang="en-GB" sz="2000">
                <a:solidFill>
                  <a:srgbClr val="374151"/>
                </a:solidFill>
                <a:ea typeface="+mn-lt"/>
                <a:cs typeface="+mn-lt"/>
              </a:rPr>
              <a:t>Robust authentication ensures data and transaction security.</a:t>
            </a:r>
            <a:endParaRPr lang="en-GB" sz="2000">
              <a:ea typeface="Calibri"/>
              <a:cs typeface="Calibri"/>
            </a:endParaRPr>
          </a:p>
          <a:p>
            <a:pPr lvl="1"/>
            <a:r>
              <a:rPr lang="en-GB" sz="2000">
                <a:solidFill>
                  <a:srgbClr val="374151"/>
                </a:solidFill>
                <a:ea typeface="+mn-lt"/>
                <a:cs typeface="+mn-lt"/>
              </a:rPr>
              <a:t>Encryption protocols and secure login methods for trust.</a:t>
            </a:r>
            <a:endParaRPr lang="en-GB" sz="2000">
              <a:ea typeface="Calibri"/>
              <a:cs typeface="Calibri"/>
            </a:endParaRPr>
          </a:p>
          <a:p>
            <a:pPr lvl="1"/>
            <a:r>
              <a:rPr lang="en-GB" sz="2000">
                <a:solidFill>
                  <a:srgbClr val="374151"/>
                </a:solidFill>
                <a:ea typeface="+mn-lt"/>
                <a:cs typeface="+mn-lt"/>
              </a:rPr>
              <a:t>Continuous monitoring and updates address emerging security concerns.</a:t>
            </a:r>
            <a:endParaRPr lang="en-GB" sz="2000">
              <a:ea typeface="Calibri"/>
              <a:cs typeface="Calibri"/>
            </a:endParaRPr>
          </a:p>
          <a:p>
            <a:r>
              <a:rPr lang="en-GB" sz="2000" b="1">
                <a:ea typeface="+mn-lt"/>
                <a:cs typeface="+mn-lt"/>
              </a:rPr>
              <a:t>Service Request Management:</a:t>
            </a:r>
            <a:endParaRPr lang="en-GB" sz="2000">
              <a:ea typeface="Calibri"/>
              <a:cs typeface="Calibri"/>
            </a:endParaRPr>
          </a:p>
          <a:p>
            <a:pPr lvl="1"/>
            <a:r>
              <a:rPr lang="en-GB" sz="2000">
                <a:solidFill>
                  <a:srgbClr val="374151"/>
                </a:solidFill>
                <a:ea typeface="+mn-lt"/>
                <a:cs typeface="+mn-lt"/>
              </a:rPr>
              <a:t>Efficient platform for submitting and tracking requests.</a:t>
            </a:r>
            <a:endParaRPr lang="en-GB" sz="2000">
              <a:ea typeface="Calibri"/>
              <a:cs typeface="Calibri"/>
            </a:endParaRPr>
          </a:p>
          <a:p>
            <a:pPr lvl="1"/>
            <a:r>
              <a:rPr lang="en-GB" sz="2000">
                <a:solidFill>
                  <a:srgbClr val="374151"/>
                </a:solidFill>
                <a:ea typeface="+mn-lt"/>
                <a:cs typeface="+mn-lt"/>
              </a:rPr>
              <a:t>Real-time updates and notifications enhance transparency.</a:t>
            </a:r>
            <a:endParaRPr lang="en-GB" sz="2000">
              <a:ea typeface="Calibri"/>
              <a:cs typeface="Calibri"/>
            </a:endParaRPr>
          </a:p>
          <a:p>
            <a:pPr lvl="1"/>
            <a:r>
              <a:rPr lang="en-GB" sz="2000">
                <a:solidFill>
                  <a:srgbClr val="374151"/>
                </a:solidFill>
                <a:ea typeface="+mn-lt"/>
                <a:cs typeface="+mn-lt"/>
              </a:rPr>
              <a:t>Integrated feedback mechanisms for continuous improvement.</a:t>
            </a:r>
            <a:endParaRPr lang="en-GB" sz="2000">
              <a:ea typeface="Calibri"/>
              <a:cs typeface="Calibri"/>
            </a:endParaRPr>
          </a:p>
          <a:p>
            <a:endParaRPr lang="en-GB" sz="1800" b="1">
              <a:ea typeface="Calibri"/>
              <a:cs typeface="Calibri"/>
            </a:endParaRPr>
          </a:p>
          <a:p>
            <a:endParaRPr lang="en-GB">
              <a:ea typeface="Calibri"/>
              <a:cs typeface="Calibri"/>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4B140-2625-BD12-B8A5-012F03AFE3F2}"/>
              </a:ext>
            </a:extLst>
          </p:cNvPr>
          <p:cNvSpPr>
            <a:spLocks noGrp="1"/>
          </p:cNvSpPr>
          <p:nvPr>
            <p:ph idx="1"/>
          </p:nvPr>
        </p:nvSpPr>
        <p:spPr>
          <a:xfrm>
            <a:off x="838200" y="891098"/>
            <a:ext cx="10515600" cy="5630922"/>
          </a:xfrm>
        </p:spPr>
        <p:txBody>
          <a:bodyPr vert="horz" lIns="91440" tIns="45720" rIns="91440" bIns="45720" rtlCol="0" anchor="t">
            <a:normAutofit/>
          </a:bodyPr>
          <a:lstStyle/>
          <a:p>
            <a:r>
              <a:rPr lang="en-US" sz="2000" b="1">
                <a:solidFill>
                  <a:srgbClr val="374151"/>
                </a:solidFill>
                <a:ea typeface="+mn-lt"/>
                <a:cs typeface="+mn-lt"/>
              </a:rPr>
              <a:t>Collaboration and Communication:</a:t>
            </a:r>
            <a:endParaRPr lang="en-US" sz="3600">
              <a:solidFill>
                <a:srgbClr val="374151"/>
              </a:solidFill>
              <a:ea typeface="+mn-lt"/>
              <a:cs typeface="+mn-lt"/>
            </a:endParaRPr>
          </a:p>
          <a:p>
            <a:pPr lvl="1"/>
            <a:r>
              <a:rPr lang="en-US" sz="2000">
                <a:solidFill>
                  <a:srgbClr val="374151"/>
                </a:solidFill>
                <a:ea typeface="+mn-lt"/>
                <a:cs typeface="+mn-lt"/>
              </a:rPr>
              <a:t>Wirepool fosters seamless communication between users and professionals.</a:t>
            </a:r>
            <a:endParaRPr lang="en-US" sz="4000">
              <a:ea typeface="Calibri"/>
              <a:cs typeface="Calibri"/>
            </a:endParaRPr>
          </a:p>
          <a:p>
            <a:pPr lvl="1"/>
            <a:r>
              <a:rPr lang="en-US" sz="2000">
                <a:solidFill>
                  <a:srgbClr val="374151"/>
                </a:solidFill>
                <a:ea typeface="+mn-lt"/>
                <a:cs typeface="+mn-lt"/>
              </a:rPr>
              <a:t>Features like instant messaging and video conferencing aid effective collaboration.</a:t>
            </a:r>
            <a:endParaRPr lang="en-US" sz="4000">
              <a:ea typeface="Calibri"/>
              <a:cs typeface="Calibri"/>
            </a:endParaRPr>
          </a:p>
          <a:p>
            <a:pPr lvl="1"/>
            <a:r>
              <a:rPr lang="en-US" sz="2000">
                <a:solidFill>
                  <a:srgbClr val="374151"/>
                </a:solidFill>
                <a:ea typeface="+mn-lt"/>
                <a:cs typeface="+mn-lt"/>
              </a:rPr>
              <a:t>Positive feedback on bridging the gap between users and professionals.</a:t>
            </a:r>
            <a:endParaRPr lang="en-US" sz="4000">
              <a:ea typeface="Calibri"/>
              <a:cs typeface="Calibri"/>
            </a:endParaRPr>
          </a:p>
          <a:p>
            <a:r>
              <a:rPr lang="en-US" sz="2000" b="1">
                <a:solidFill>
                  <a:srgbClr val="374151"/>
                </a:solidFill>
                <a:ea typeface="+mn-lt"/>
                <a:cs typeface="+mn-lt"/>
              </a:rPr>
              <a:t>Diverse Service Offerings:</a:t>
            </a:r>
            <a:endParaRPr lang="en-US" sz="4400">
              <a:ea typeface="Calibri"/>
              <a:cs typeface="Calibri"/>
            </a:endParaRPr>
          </a:p>
          <a:p>
            <a:pPr lvl="1"/>
            <a:r>
              <a:rPr lang="en-US" sz="2000">
                <a:solidFill>
                  <a:srgbClr val="374151"/>
                </a:solidFill>
                <a:ea typeface="+mn-lt"/>
                <a:cs typeface="+mn-lt"/>
              </a:rPr>
              <a:t>Accommodates diverse services, connecting with OEMs, Process Specialists, Electricians, and Freelance Consultants.</a:t>
            </a:r>
            <a:endParaRPr lang="en-US" sz="4000">
              <a:ea typeface="Calibri"/>
              <a:cs typeface="Calibri"/>
            </a:endParaRPr>
          </a:p>
          <a:p>
            <a:pPr lvl="1"/>
            <a:r>
              <a:rPr lang="en-US" sz="2000">
                <a:solidFill>
                  <a:srgbClr val="374151"/>
                </a:solidFill>
                <a:ea typeface="+mn-lt"/>
                <a:cs typeface="+mn-lt"/>
              </a:rPr>
              <a:t>Versatile platform attracts a wide range of users seeking different expertise.</a:t>
            </a:r>
            <a:endParaRPr lang="en-US" sz="4000">
              <a:ea typeface="Calibri"/>
              <a:cs typeface="Calibri"/>
            </a:endParaRPr>
          </a:p>
          <a:p>
            <a:r>
              <a:rPr lang="en-US" sz="2000" b="1">
                <a:solidFill>
                  <a:srgbClr val="374151"/>
                </a:solidFill>
                <a:ea typeface="+mn-lt"/>
                <a:cs typeface="+mn-lt"/>
              </a:rPr>
              <a:t>Future Vision and Ecosystem Impact:</a:t>
            </a:r>
            <a:endParaRPr lang="en-US" sz="4400">
              <a:ea typeface="Calibri"/>
              <a:cs typeface="Calibri"/>
            </a:endParaRPr>
          </a:p>
          <a:p>
            <a:pPr lvl="1"/>
            <a:r>
              <a:rPr lang="en-US" sz="2000">
                <a:solidFill>
                  <a:srgbClr val="374151"/>
                </a:solidFill>
                <a:ea typeface="+mn-lt"/>
                <a:cs typeface="+mn-lt"/>
              </a:rPr>
              <a:t>Wirepool's vision harmonizes expertise and demand.</a:t>
            </a:r>
            <a:endParaRPr lang="en-US" sz="4000">
              <a:ea typeface="Calibri"/>
              <a:cs typeface="Calibri"/>
            </a:endParaRPr>
          </a:p>
          <a:p>
            <a:pPr lvl="1"/>
            <a:r>
              <a:rPr lang="en-US" sz="2000">
                <a:solidFill>
                  <a:srgbClr val="374151"/>
                </a:solidFill>
                <a:ea typeface="+mn-lt"/>
                <a:cs typeface="+mn-lt"/>
              </a:rPr>
              <a:t>Potential to revolutionize service delivery, creating a thriving ecosystem.</a:t>
            </a:r>
            <a:endParaRPr lang="en-US" sz="4000">
              <a:ea typeface="Calibri"/>
              <a:cs typeface="Calibri"/>
            </a:endParaRPr>
          </a:p>
          <a:p>
            <a:pPr lvl="1"/>
            <a:r>
              <a:rPr lang="en-US" sz="2000">
                <a:solidFill>
                  <a:srgbClr val="374151"/>
                </a:solidFill>
                <a:ea typeface="+mn-lt"/>
                <a:cs typeface="+mn-lt"/>
              </a:rPr>
              <a:t>Ongoing improvements planned to adapt to evolving industry needs.</a:t>
            </a:r>
            <a:endParaRPr lang="en-US" sz="4000">
              <a:ea typeface="Calibri"/>
              <a:cs typeface="Calibri"/>
            </a:endParaRPr>
          </a:p>
          <a:p>
            <a:pPr lvl="1"/>
            <a:endParaRPr lang="en-US" sz="3600">
              <a:solidFill>
                <a:srgbClr val="374151"/>
              </a:solidFill>
              <a:ea typeface="+mn-lt"/>
              <a:cs typeface="+mn-lt"/>
            </a:endParaRPr>
          </a:p>
        </p:txBody>
      </p:sp>
    </p:spTree>
    <p:extLst>
      <p:ext uri="{BB962C8B-B14F-4D97-AF65-F5344CB8AC3E}">
        <p14:creationId xmlns:p14="http://schemas.microsoft.com/office/powerpoint/2010/main" val="210215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a:solidFill>
                  <a:srgbClr val="0F0F0F"/>
                </a:solidFill>
                <a:ea typeface="+mn-lt"/>
                <a:cs typeface="+mn-lt"/>
              </a:rPr>
              <a:t>The journey of conceptualizing, developing, and deploying Wirepool has been both challenging and rewarding, culminating in a platform that bridges the gap between users and specialized professionals in an unprecedented manner. This project, built on the MERN stack, signifies the power of innovative technology solutions in addressing real-world challenges and enhancing user experiences. make it simple and optimized.</a:t>
            </a:r>
            <a:r>
              <a:rPr lang="en-GB">
                <a:ea typeface="+mn-lt"/>
                <a:cs typeface="+mn-lt"/>
              </a:rPr>
              <a:t> closes the gap between users and experts like never before. It shows how tech can tackle real issues and boost user experiences.</a:t>
            </a:r>
            <a:endParaRPr lang="en-GB">
              <a:ea typeface="Calibri"/>
              <a:cs typeface="Calibri"/>
            </a:endParaRPr>
          </a:p>
          <a:p>
            <a:endParaRPr lang="en-GB" sz="5400">
              <a:ea typeface="Calibri"/>
              <a:cs typeface="Calibri"/>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References</a:t>
            </a:r>
          </a:p>
        </p:txBody>
      </p:sp>
      <p:sp>
        <p:nvSpPr>
          <p:cNvPr id="3" name="Content Placeholder 2"/>
          <p:cNvSpPr>
            <a:spLocks noGrp="1"/>
          </p:cNvSpPr>
          <p:nvPr>
            <p:ph idx="1"/>
          </p:nvPr>
        </p:nvSpPr>
        <p:spPr>
          <a:xfrm>
            <a:off x="851338" y="1484039"/>
            <a:ext cx="10515600" cy="4351338"/>
          </a:xfrm>
        </p:spPr>
        <p:txBody>
          <a:bodyPr vert="horz" lIns="91440" tIns="45720" rIns="91440" bIns="45720" rtlCol="0" anchor="t">
            <a:normAutofit/>
          </a:bodyPr>
          <a:lstStyle/>
          <a:p>
            <a:pPr marL="0" indent="0">
              <a:buNone/>
            </a:pPr>
            <a:r>
              <a:rPr lang="en-GB" sz="1400" baseline="30000">
                <a:latin typeface="Times New Roman"/>
                <a:cs typeface="Times New Roman"/>
              </a:rPr>
              <a:t>[1]</a:t>
            </a:r>
            <a:r>
              <a:rPr lang="en-GB" sz="1400">
                <a:latin typeface="Times New Roman"/>
                <a:cs typeface="Times New Roman"/>
              </a:rPr>
              <a:t>E-commerce Definition – What is E-commerce? [Internet]. Shopify.com. Available from: </a:t>
            </a:r>
            <a:r>
              <a:rPr lang="en-GB" sz="1400">
                <a:solidFill>
                  <a:srgbClr val="1155CC"/>
                </a:solidFill>
                <a:latin typeface="Times New Roman"/>
                <a:cs typeface="Times New Roman"/>
                <a:hlinkClick r:id="rId2"/>
              </a:rPr>
              <a:t>https://www.shopify.com/encyclopedia/what-is-ecommerce</a:t>
            </a:r>
            <a:endParaRPr lang="en-GB" sz="1400">
              <a:cs typeface="Calibri" panose="020F0502020204030204"/>
            </a:endParaRPr>
          </a:p>
          <a:p>
            <a:pPr marL="0" indent="0">
              <a:buNone/>
            </a:pPr>
            <a:r>
              <a:rPr lang="en-GB" sz="1400" baseline="30000">
                <a:latin typeface="Times New Roman"/>
                <a:cs typeface="Times New Roman"/>
              </a:rPr>
              <a:t>[2]</a:t>
            </a:r>
            <a:r>
              <a:rPr lang="en-GB" sz="1400">
                <a:latin typeface="Times New Roman"/>
                <a:cs typeface="Times New Roman"/>
              </a:rPr>
              <a:t>Advantages of E-commerce [Internet]. Thebalancesmb.com 2019 [cited 20 November 2019]. Available from: </a:t>
            </a:r>
            <a:r>
              <a:rPr lang="en-GB" sz="1400">
                <a:solidFill>
                  <a:srgbClr val="1155CC"/>
                </a:solidFill>
                <a:latin typeface="Times New Roman"/>
                <a:cs typeface="Times New Roman"/>
                <a:hlinkClick r:id="rId3"/>
              </a:rPr>
              <a:t>https://www.thebalancesmb.com/ecommercepros-and-cons-1141609</a:t>
            </a:r>
            <a:endParaRPr lang="en-GB" sz="1400">
              <a:solidFill>
                <a:srgbClr val="000000"/>
              </a:solidFill>
              <a:latin typeface="Calibri" panose="020F0502020204030204"/>
              <a:cs typeface="Calibri" panose="020F0502020204030204"/>
            </a:endParaRPr>
          </a:p>
          <a:p>
            <a:pPr marL="0" indent="0">
              <a:buNone/>
            </a:pPr>
            <a:r>
              <a:rPr lang="en-GB" sz="1400" baseline="30000">
                <a:solidFill>
                  <a:srgbClr val="000000"/>
                </a:solidFill>
                <a:latin typeface="Times New Roman"/>
                <a:cs typeface="Times New Roman"/>
              </a:rPr>
              <a:t>[3</a:t>
            </a:r>
            <a:r>
              <a:rPr lang="en-GB" sz="1400" baseline="30000">
                <a:latin typeface="Times New Roman"/>
                <a:cs typeface="Times New Roman"/>
              </a:rPr>
              <a:t>]</a:t>
            </a:r>
            <a:r>
              <a:rPr lang="en-GB" sz="1400">
                <a:latin typeface="Times New Roman"/>
                <a:cs typeface="Times New Roman"/>
              </a:rPr>
              <a:t>Dr. Santosh Kumar Shukla, Shivam Dubey, Tarun Rastogi and Nikita Srivastava. Application using MERN Stack. International Journal for Modern Trends in Science and Technology 2022, 8(06), pp. 102-105. </a:t>
            </a:r>
            <a:endParaRPr lang="en-GB" sz="1400">
              <a:cs typeface="Calibri" panose="020F0502020204030204"/>
            </a:endParaRPr>
          </a:p>
          <a:p>
            <a:pPr marL="0" indent="0">
              <a:buNone/>
            </a:pPr>
            <a:r>
              <a:rPr lang="en-GB" sz="1400">
                <a:solidFill>
                  <a:srgbClr val="1155CC"/>
                </a:solidFill>
                <a:latin typeface="Times New Roman"/>
                <a:cs typeface="Times New Roman"/>
                <a:hlinkClick r:id="rId4"/>
              </a:rPr>
              <a:t>https://doi.org/10.46501/IJMTST0806014</a:t>
            </a:r>
            <a:endParaRPr lang="en-GB" sz="1400">
              <a:cs typeface="Calibri" panose="020F0502020204030204"/>
            </a:endParaRPr>
          </a:p>
          <a:p>
            <a:pPr marL="0" indent="0">
              <a:buNone/>
            </a:pPr>
            <a:r>
              <a:rPr lang="en-GB" sz="1400" baseline="30000">
                <a:latin typeface="Times New Roman"/>
                <a:cs typeface="Times New Roman"/>
              </a:rPr>
              <a:t>[4]</a:t>
            </a:r>
            <a:r>
              <a:rPr lang="en-GB" sz="1400">
                <a:latin typeface="Times New Roman"/>
                <a:cs typeface="Times New Roman"/>
              </a:rPr>
              <a:t>Vipul Kaushik, Kamali Gupta, Deepali Gupta - React Native Application Development</a:t>
            </a:r>
            <a:endParaRPr lang="en-GB" sz="1400">
              <a:cs typeface="Calibri" panose="020F0502020204030204"/>
            </a:endParaRPr>
          </a:p>
          <a:p>
            <a:pPr marL="0" indent="0">
              <a:buNone/>
            </a:pPr>
            <a:r>
              <a:rPr lang="en-GB" sz="1400">
                <a:solidFill>
                  <a:srgbClr val="1155CC"/>
                </a:solidFill>
                <a:latin typeface="Times New Roman"/>
                <a:cs typeface="Times New Roman"/>
                <a:hlinkClick r:id="rId5"/>
              </a:rPr>
              <a:t>https://papers.ssrn.com/sol3/papers.cfm?abstract_id=3330011</a:t>
            </a:r>
            <a:endParaRPr lang="en-GB" sz="1400">
              <a:cs typeface="Calibri" panose="020F0502020204030204"/>
            </a:endParaRPr>
          </a:p>
          <a:p>
            <a:pPr marL="0" indent="0">
              <a:buNone/>
            </a:pPr>
            <a:r>
              <a:rPr lang="en-GB" sz="1400" baseline="30000">
                <a:latin typeface="Times New Roman"/>
                <a:cs typeface="Times New Roman"/>
              </a:rPr>
              <a:t>5]</a:t>
            </a:r>
            <a:r>
              <a:rPr lang="en-GB" sz="1400">
                <a:latin typeface="Times New Roman"/>
                <a:cs typeface="Times New Roman"/>
              </a:rPr>
              <a:t>Qui Chong - Service supply and demand matching method and system </a:t>
            </a:r>
            <a:br>
              <a:rPr lang="en-US" sz="3200"/>
            </a:br>
            <a:endParaRPr lang="en-GB" sz="1400">
              <a:latin typeface="Times New Roman"/>
              <a:cs typeface="Times New Roman"/>
            </a:endParaRPr>
          </a:p>
          <a:p>
            <a:pPr marL="0" indent="0">
              <a:buNone/>
            </a:pPr>
            <a:r>
              <a:rPr lang="en-GB" sz="1400" baseline="30000">
                <a:latin typeface="Times New Roman"/>
                <a:cs typeface="Times New Roman"/>
              </a:rPr>
              <a:t>[6]</a:t>
            </a:r>
            <a:r>
              <a:rPr lang="en-GB" sz="1400" err="1">
                <a:latin typeface="Times New Roman"/>
                <a:cs typeface="Times New Roman"/>
              </a:rPr>
              <a:t>Buddhini</a:t>
            </a:r>
            <a:r>
              <a:rPr lang="en-GB" sz="1400">
                <a:latin typeface="Times New Roman"/>
                <a:cs typeface="Times New Roman"/>
              </a:rPr>
              <a:t> Gayathri Jayatilleke, Gaya R. Ranawaka, Chamali </a:t>
            </a:r>
            <a:r>
              <a:rPr lang="en-GB" sz="1400" err="1">
                <a:latin typeface="Times New Roman"/>
                <a:cs typeface="Times New Roman"/>
              </a:rPr>
              <a:t>Wijesekera</a:t>
            </a:r>
            <a:r>
              <a:rPr lang="en-GB" sz="1400">
                <a:latin typeface="Times New Roman"/>
                <a:cs typeface="Times New Roman"/>
              </a:rPr>
              <a:t> and Malinda C.B. </a:t>
            </a:r>
            <a:r>
              <a:rPr lang="en-GB" sz="1400" err="1">
                <a:latin typeface="Times New Roman"/>
                <a:cs typeface="Times New Roman"/>
              </a:rPr>
              <a:t>Kumarasinha</a:t>
            </a:r>
            <a:r>
              <a:rPr lang="en-GB" sz="1400">
                <a:latin typeface="Times New Roman"/>
                <a:cs typeface="Times New Roman"/>
              </a:rPr>
              <a:t> - Development of mobile application through design-based research</a:t>
            </a:r>
            <a:r>
              <a:rPr lang="en-GB" sz="1400">
                <a:latin typeface="Arial"/>
                <a:cs typeface="Arial"/>
              </a:rPr>
              <a:t> </a:t>
            </a:r>
            <a:endParaRPr lang="en-GB" sz="1400">
              <a:cs typeface="Calibri"/>
            </a:endParaRPr>
          </a:p>
          <a:p>
            <a:pPr marL="0" indent="0">
              <a:buNone/>
            </a:pPr>
            <a:r>
              <a:rPr lang="en-GB" sz="1400">
                <a:solidFill>
                  <a:srgbClr val="1155CC"/>
                </a:solidFill>
                <a:latin typeface="Times New Roman"/>
                <a:cs typeface="Times New Roman"/>
                <a:hlinkClick r:id="rId6"/>
              </a:rPr>
              <a:t>https</a:t>
            </a:r>
            <a:r>
              <a:rPr lang="en-GB" sz="1400">
                <a:solidFill>
                  <a:srgbClr val="1155CC"/>
                </a:solidFill>
                <a:latin typeface="Times New Roman"/>
                <a:cs typeface="Times New Roman"/>
                <a:hlinkClick r:id="rId6">
                  <a:extLst>
                    <a:ext uri="{A12FA001-AC4F-418D-AE19-62706E023703}">
                      <ahyp:hlinkClr xmlns:ahyp="http://schemas.microsoft.com/office/drawing/2018/hyperlinkcolor" val="tx"/>
                    </a:ext>
                  </a:extLst>
                </a:hlinkClick>
              </a:rPr>
              <a:t>://www.researchgate.net/publication/327663611_Development_of_mobile_application_through_design-based_research</a:t>
            </a:r>
            <a:endParaRPr lang="en-US" sz="140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Introduction</a:t>
            </a:r>
          </a:p>
        </p:txBody>
      </p:sp>
      <p:pic>
        <p:nvPicPr>
          <p:cNvPr id="4" name="Content Placeholder 3" descr="A black and white logo&#10;&#10;Description automatically generated">
            <a:extLst>
              <a:ext uri="{FF2B5EF4-FFF2-40B4-BE49-F238E27FC236}">
                <a16:creationId xmlns:a16="http://schemas.microsoft.com/office/drawing/2014/main" id="{712CC96F-7702-061E-22B7-51C34BE870F4}"/>
              </a:ext>
            </a:extLst>
          </p:cNvPr>
          <p:cNvPicPr>
            <a:picLocks noGrp="1" noChangeAspect="1"/>
          </p:cNvPicPr>
          <p:nvPr>
            <p:ph idx="1"/>
          </p:nvPr>
        </p:nvPicPr>
        <p:blipFill>
          <a:blip r:embed="rId2"/>
          <a:stretch>
            <a:fillRect/>
          </a:stretch>
        </p:blipFill>
        <p:spPr>
          <a:xfrm>
            <a:off x="10067758" y="152525"/>
            <a:ext cx="1534695" cy="1534695"/>
          </a:xfrm>
        </p:spPr>
      </p:pic>
      <p:sp>
        <p:nvSpPr>
          <p:cNvPr id="3" name="TextBox 2">
            <a:extLst>
              <a:ext uri="{FF2B5EF4-FFF2-40B4-BE49-F238E27FC236}">
                <a16:creationId xmlns:a16="http://schemas.microsoft.com/office/drawing/2014/main" id="{381CB78B-86D5-EB3B-CD7D-EFAAEBED6B48}"/>
              </a:ext>
            </a:extLst>
          </p:cNvPr>
          <p:cNvSpPr txBox="1"/>
          <p:nvPr/>
        </p:nvSpPr>
        <p:spPr>
          <a:xfrm>
            <a:off x="1000125" y="1492249"/>
            <a:ext cx="1057275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Wirepool, an innovative service-based application tailored to address the challenges encountered in service evaluation and management. Wirepool is designed to streamline service duration estimation and pricing mechanisms, catering to the dynamic needs of users. </a:t>
            </a:r>
          </a:p>
          <a:p>
            <a:r>
              <a:rPr lang="en-US" sz="2400">
                <a:latin typeface="Times New Roman"/>
                <a:cs typeface="Times New Roman"/>
              </a:rPr>
              <a:t>It allows customers to explore a wide array of products, compare prices effortlessly, and make informed decisions. Embracing technology in commerce not only facilitates smoother transactions but also enhances the overall shopping experience for both consumers and sellers. It's crucial for businesses to adapt to the evolving landscape to better cater to the dynamic needs of the market.</a:t>
            </a:r>
            <a:endParaRPr lang="en-US" sz="2400">
              <a:cs typeface="Calibri"/>
            </a:endParaRPr>
          </a:p>
          <a:p>
            <a:br>
              <a:rPr lang="en-US"/>
            </a:br>
            <a:endParaRPr lang="en-US"/>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Literature Review</a:t>
            </a:r>
            <a:br>
              <a:rPr lang="en-GB" b="1"/>
            </a:br>
            <a:endParaRPr lang="en-GB" b="1">
              <a:cs typeface="Calibri Light"/>
            </a:endParaRPr>
          </a:p>
        </p:txBody>
      </p:sp>
      <p:sp>
        <p:nvSpPr>
          <p:cNvPr id="3" name="Content Placeholder 2"/>
          <p:cNvSpPr>
            <a:spLocks noGrp="1"/>
          </p:cNvSpPr>
          <p:nvPr>
            <p:ph idx="1"/>
          </p:nvPr>
        </p:nvSpPr>
        <p:spPr>
          <a:xfrm>
            <a:off x="967596" y="1164268"/>
            <a:ext cx="11363864" cy="5472771"/>
          </a:xfrm>
        </p:spPr>
        <p:txBody>
          <a:bodyPr vert="horz" lIns="91440" tIns="45720" rIns="91440" bIns="45720" rtlCol="0" anchor="t">
            <a:normAutofit/>
          </a:bodyPr>
          <a:lstStyle/>
          <a:p>
            <a:pPr marL="0" indent="0">
              <a:buNone/>
            </a:pPr>
            <a:r>
              <a:rPr lang="en-GB" sz="2000">
                <a:latin typeface="Arial"/>
                <a:cs typeface="Arial"/>
              </a:rPr>
              <a:t> </a:t>
            </a:r>
            <a:r>
              <a:rPr lang="en-GB" sz="2200">
                <a:latin typeface="Arial"/>
                <a:cs typeface="Arial"/>
              </a:rPr>
              <a:t>Application using MERN Stack - </a:t>
            </a:r>
            <a:r>
              <a:rPr lang="en-GB" sz="2200" err="1">
                <a:latin typeface="Arial"/>
                <a:cs typeface="Arial"/>
              </a:rPr>
              <a:t>Dr.</a:t>
            </a:r>
            <a:r>
              <a:rPr lang="en-GB" sz="2200">
                <a:latin typeface="Arial"/>
                <a:cs typeface="Arial"/>
              </a:rPr>
              <a:t> Santosh Kumar Shukla, Shivam Dubey,</a:t>
            </a:r>
            <a:endParaRPr lang="en-US" sz="2200">
              <a:latin typeface="Calibri" panose="020F0502020204030204"/>
              <a:cs typeface="Calibri"/>
            </a:endParaRPr>
          </a:p>
          <a:p>
            <a:pPr marL="0" indent="0">
              <a:buNone/>
            </a:pPr>
            <a:r>
              <a:rPr lang="en-GB" sz="2200">
                <a:latin typeface="Arial"/>
                <a:cs typeface="Arial"/>
              </a:rPr>
              <a:t>                 Tarun Rastogi, Nikita Srivastava (2002)</a:t>
            </a:r>
            <a:endParaRPr lang="en-US" sz="2200">
              <a:cs typeface="Calibri"/>
            </a:endParaRPr>
          </a:p>
          <a:p>
            <a:pPr marL="0" indent="0">
              <a:buNone/>
            </a:pPr>
            <a:endParaRPr lang="en-GB" sz="2000">
              <a:latin typeface="Arial"/>
              <a:ea typeface="+mn-lt"/>
              <a:cs typeface="Arial"/>
            </a:endParaRPr>
          </a:p>
          <a:p>
            <a:r>
              <a:rPr lang="en-US" sz="2200">
                <a:ea typeface="+mn-lt"/>
                <a:cs typeface="+mn-lt"/>
              </a:rPr>
              <a:t>The service supply-demand matching method and system aim to create a real-time platform connecting demanders and suppliers, facilitating the matching of demand and supply services. </a:t>
            </a:r>
          </a:p>
          <a:p>
            <a:r>
              <a:rPr lang="en-US" sz="2200">
                <a:ea typeface="+mn-lt"/>
                <a:cs typeface="+mn-lt"/>
              </a:rPr>
              <a:t>This involves extracting and matching keywords, sending demand applications to matched suppliers, and providing remuneration. </a:t>
            </a:r>
          </a:p>
          <a:p>
            <a:r>
              <a:rPr lang="en-US" sz="2200">
                <a:ea typeface="+mn-lt"/>
                <a:cs typeface="+mn-lt"/>
              </a:rPr>
              <a:t>The system fosters cooperation by sharing contact information and collecting remuneration upon completion. </a:t>
            </a:r>
          </a:p>
          <a:p>
            <a:r>
              <a:rPr lang="en-US" sz="2200">
                <a:ea typeface="+mn-lt"/>
                <a:cs typeface="+mn-lt"/>
              </a:rPr>
              <a:t>The overarching goal is to empower the demand side with supply solutions and offer the supply side increased partnerships and employment opportunities.</a:t>
            </a:r>
          </a:p>
          <a:p>
            <a:pPr>
              <a:buNone/>
            </a:pPr>
            <a:br>
              <a:rPr lang="en-US"/>
            </a:br>
            <a:endParaRPr lang="en-US" sz="2000">
              <a:cs typeface="Calibri"/>
            </a:endParaRPr>
          </a:p>
          <a:p>
            <a:pPr marL="0" indent="0">
              <a:buNone/>
            </a:pPr>
            <a:endParaRPr lang="en-US" sz="2000">
              <a:latin typeface="Arial"/>
              <a:cs typeface="Arial"/>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F087-3BC3-372C-02A2-AEF84C47D813}"/>
              </a:ext>
            </a:extLst>
          </p:cNvPr>
          <p:cNvSpPr>
            <a:spLocks noGrp="1"/>
          </p:cNvSpPr>
          <p:nvPr>
            <p:ph type="title"/>
          </p:nvPr>
        </p:nvSpPr>
        <p:spPr/>
        <p:txBody>
          <a:bodyPr>
            <a:normAutofit/>
          </a:bodyPr>
          <a:lstStyle/>
          <a:p>
            <a:r>
              <a:rPr lang="en-US" sz="2400">
                <a:latin typeface="Arial"/>
                <a:cs typeface="Arial"/>
              </a:rPr>
              <a:t>Service supply and demand matching method and system - Qui Chong (2019)</a:t>
            </a:r>
            <a:endParaRPr lang="en-US" sz="2400">
              <a:cs typeface="Calibri Light"/>
            </a:endParaRPr>
          </a:p>
        </p:txBody>
      </p:sp>
      <p:sp>
        <p:nvSpPr>
          <p:cNvPr id="3" name="Content Placeholder 2">
            <a:extLst>
              <a:ext uri="{FF2B5EF4-FFF2-40B4-BE49-F238E27FC236}">
                <a16:creationId xmlns:a16="http://schemas.microsoft.com/office/drawing/2014/main" id="{351FDF08-D533-B42C-DECF-CA2EA3F3FFD9}"/>
              </a:ext>
            </a:extLst>
          </p:cNvPr>
          <p:cNvSpPr>
            <a:spLocks noGrp="1"/>
          </p:cNvSpPr>
          <p:nvPr>
            <p:ph idx="1"/>
          </p:nvPr>
        </p:nvSpPr>
        <p:spPr/>
        <p:txBody>
          <a:bodyPr vert="horz" lIns="91440" tIns="45720" rIns="91440" bIns="45720" rtlCol="0" anchor="t">
            <a:noAutofit/>
          </a:bodyPr>
          <a:lstStyle/>
          <a:p>
            <a:r>
              <a:rPr lang="en-US" sz="2200">
                <a:solidFill>
                  <a:srgbClr val="000000"/>
                </a:solidFill>
                <a:ea typeface="+mn-lt"/>
                <a:cs typeface="+mn-lt"/>
              </a:rPr>
              <a:t>The method involves the extraction and matching of keywords from demand services, ensuring successful transmission of demand applications to matched suppliers, streamlining the process.</a:t>
            </a:r>
          </a:p>
          <a:p>
            <a:r>
              <a:rPr lang="en-US" sz="2200">
                <a:solidFill>
                  <a:srgbClr val="000000"/>
                </a:solidFill>
                <a:ea typeface="+mn-lt"/>
                <a:cs typeface="+mn-lt"/>
              </a:rPr>
              <a:t>The system emphasizes building a cooperation relationship between demanders and suppliers. It achieves this by sharing contact information and collecting remuneration upon the successful completion of the cooperation.</a:t>
            </a:r>
          </a:p>
          <a:p>
            <a:r>
              <a:rPr lang="en-US" sz="2200">
                <a:solidFill>
                  <a:srgbClr val="000000"/>
                </a:solidFill>
                <a:ea typeface="+mn-lt"/>
                <a:cs typeface="+mn-lt"/>
              </a:rPr>
              <a:t>The overall objective is to empower the demand side by providing effective solutions from the supply side, enhancing the efficiency of service supply-demand dynamics.</a:t>
            </a:r>
          </a:p>
          <a:p>
            <a:r>
              <a:rPr lang="en-US" sz="2200">
                <a:solidFill>
                  <a:srgbClr val="000000"/>
                </a:solidFill>
                <a:ea typeface="+mn-lt"/>
                <a:cs typeface="+mn-lt"/>
              </a:rPr>
              <a:t>The system aims to benefit the supply side by offering more partners and employment opportunities, contributing to a mutually beneficial ecosystem in the service industry.</a:t>
            </a:r>
            <a:endParaRPr lang="en-US" sz="2200">
              <a:solidFill>
                <a:srgbClr val="000000"/>
              </a:solidFill>
              <a:cs typeface="Calibri"/>
            </a:endParaRPr>
          </a:p>
        </p:txBody>
      </p:sp>
    </p:spTree>
    <p:extLst>
      <p:ext uri="{BB962C8B-B14F-4D97-AF65-F5344CB8AC3E}">
        <p14:creationId xmlns:p14="http://schemas.microsoft.com/office/powerpoint/2010/main" val="112231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Research Gaps Identified</a:t>
            </a:r>
          </a:p>
        </p:txBody>
      </p:sp>
      <p:sp>
        <p:nvSpPr>
          <p:cNvPr id="3" name="Content Placeholder 2"/>
          <p:cNvSpPr>
            <a:spLocks noGrp="1"/>
          </p:cNvSpPr>
          <p:nvPr>
            <p:ph idx="1"/>
          </p:nvPr>
        </p:nvSpPr>
        <p:spPr>
          <a:xfrm>
            <a:off x="750758" y="1263494"/>
            <a:ext cx="11027763" cy="4863502"/>
          </a:xfrm>
        </p:spPr>
        <p:txBody>
          <a:bodyPr vert="horz" lIns="91440" tIns="45720" rIns="91440" bIns="45720" rtlCol="0" anchor="t">
            <a:noAutofit/>
          </a:bodyPr>
          <a:lstStyle/>
          <a:p>
            <a:pPr marL="0" indent="0">
              <a:buNone/>
            </a:pPr>
            <a:r>
              <a:rPr lang="en-GB" sz="1300" b="1">
                <a:latin typeface="Times New Roman"/>
                <a:cs typeface="Times New Roman"/>
              </a:rPr>
              <a:t>Compatibility Issues:</a:t>
            </a:r>
            <a:r>
              <a:rPr lang="en-GB" sz="1300">
                <a:latin typeface="Times New Roman"/>
                <a:cs typeface="Times New Roman"/>
              </a:rPr>
              <a:t> </a:t>
            </a:r>
            <a:endParaRPr lang="en-GB" sz="1300">
              <a:cs typeface="Calibri" panose="020F0502020204030204"/>
            </a:endParaRPr>
          </a:p>
          <a:p>
            <a:r>
              <a:rPr lang="en-GB" sz="1300">
                <a:latin typeface="Times New Roman"/>
                <a:cs typeface="Times New Roman"/>
              </a:rPr>
              <a:t>Lack of uniformity across different platforms leads to challenges in compatibility and consistent user experience. </a:t>
            </a:r>
            <a:endParaRPr lang="en-GB" sz="1300">
              <a:cs typeface="Calibri"/>
            </a:endParaRPr>
          </a:p>
          <a:p>
            <a:r>
              <a:rPr lang="en-GB" sz="1300">
                <a:latin typeface="Times New Roman"/>
                <a:cs typeface="Times New Roman"/>
              </a:rPr>
              <a:t>Existing hybrid mobile application frameworks may fail to provide a seamless user experience across various platforms. </a:t>
            </a:r>
            <a:endParaRPr lang="en-GB" sz="1300">
              <a:cs typeface="Calibri"/>
            </a:endParaRPr>
          </a:p>
          <a:p>
            <a:pPr marL="0" indent="0">
              <a:buNone/>
            </a:pPr>
            <a:r>
              <a:rPr lang="en-GB" sz="1300" b="1">
                <a:latin typeface="Times New Roman"/>
                <a:cs typeface="Times New Roman"/>
              </a:rPr>
              <a:t>Technical Limitations:</a:t>
            </a:r>
            <a:r>
              <a:rPr lang="en-GB" sz="1300">
                <a:latin typeface="Times New Roman"/>
                <a:cs typeface="Times New Roman"/>
              </a:rPr>
              <a:t> </a:t>
            </a:r>
            <a:endParaRPr lang="en-GB" sz="1300">
              <a:cs typeface="Calibri" panose="020F0502020204030204"/>
            </a:endParaRPr>
          </a:p>
          <a:p>
            <a:r>
              <a:rPr lang="en-GB" sz="1300">
                <a:latin typeface="Times New Roman"/>
                <a:cs typeface="Times New Roman"/>
              </a:rPr>
              <a:t>Development complexities arise when targeting multiple native platforms simultaneously. </a:t>
            </a:r>
            <a:endParaRPr lang="en-GB" sz="1300">
              <a:cs typeface="Calibri"/>
            </a:endParaRPr>
          </a:p>
          <a:p>
            <a:r>
              <a:rPr lang="en-GB" sz="1300">
                <a:latin typeface="Times New Roman"/>
                <a:cs typeface="Times New Roman"/>
              </a:rPr>
              <a:t>Technical optimizations may pose challenges, leading to time and cost constraints in application development. </a:t>
            </a:r>
            <a:endParaRPr lang="en-GB" sz="1300">
              <a:cs typeface="Calibri"/>
            </a:endParaRPr>
          </a:p>
          <a:p>
            <a:pPr marL="0" indent="0">
              <a:buNone/>
            </a:pPr>
            <a:r>
              <a:rPr lang="en-GB" sz="1300" b="1">
                <a:latin typeface="Times New Roman"/>
                <a:cs typeface="Times New Roman"/>
              </a:rPr>
              <a:t>Acceptance and Adoption:</a:t>
            </a:r>
            <a:r>
              <a:rPr lang="en-GB" sz="1300">
                <a:latin typeface="Times New Roman"/>
                <a:cs typeface="Times New Roman"/>
              </a:rPr>
              <a:t> </a:t>
            </a:r>
            <a:endParaRPr lang="en-GB" sz="1300">
              <a:cs typeface="Calibri"/>
            </a:endParaRPr>
          </a:p>
          <a:p>
            <a:r>
              <a:rPr lang="en-GB" sz="1300">
                <a:latin typeface="Times New Roman"/>
                <a:cs typeface="Times New Roman"/>
              </a:rPr>
              <a:t>Resistance to the adoption of new mobile services among users and stakeholders. </a:t>
            </a:r>
            <a:endParaRPr lang="en-GB" sz="1300">
              <a:cs typeface="Calibri"/>
            </a:endParaRPr>
          </a:p>
          <a:p>
            <a:r>
              <a:rPr lang="en-GB" sz="1300">
                <a:latin typeface="Times New Roman"/>
                <a:cs typeface="Times New Roman"/>
              </a:rPr>
              <a:t>Challenges related to the acceptance and adoption of mobile apps in specific industries, hindering their full potential utilization. </a:t>
            </a:r>
            <a:endParaRPr lang="en-GB" sz="1300">
              <a:cs typeface="Calibri"/>
            </a:endParaRPr>
          </a:p>
          <a:p>
            <a:pPr marL="0" indent="0">
              <a:buNone/>
            </a:pPr>
            <a:r>
              <a:rPr lang="en-GB" sz="1300" b="1">
                <a:latin typeface="Times New Roman"/>
                <a:cs typeface="Times New Roman"/>
              </a:rPr>
              <a:t>Regulatory and Compliance Challenges:</a:t>
            </a:r>
            <a:r>
              <a:rPr lang="en-GB" sz="1300">
                <a:latin typeface="Times New Roman"/>
                <a:cs typeface="Times New Roman"/>
              </a:rPr>
              <a:t> </a:t>
            </a:r>
            <a:endParaRPr lang="en-GB" sz="1300">
              <a:cs typeface="Calibri"/>
            </a:endParaRPr>
          </a:p>
          <a:p>
            <a:r>
              <a:rPr lang="en-GB" sz="1300">
                <a:latin typeface="Times New Roman"/>
                <a:cs typeface="Times New Roman"/>
              </a:rPr>
              <a:t>Adherence to industry-specific regulations and compliance standards in healthcare applications might present challenges during development and deployment. </a:t>
            </a:r>
            <a:endParaRPr lang="en-GB" sz="1300">
              <a:cs typeface="Calibri"/>
            </a:endParaRPr>
          </a:p>
          <a:p>
            <a:r>
              <a:rPr lang="en-GB" sz="1300">
                <a:latin typeface="Times New Roman"/>
                <a:cs typeface="Times New Roman"/>
              </a:rPr>
              <a:t>Ensuring alignment with privacy laws and regulatory frameworks for healthcare data handling and storage. </a:t>
            </a:r>
            <a:endParaRPr lang="en-GB" sz="1300">
              <a:cs typeface="Calibri"/>
            </a:endParaRPr>
          </a:p>
          <a:p>
            <a:pPr marL="0" indent="0">
              <a:buNone/>
            </a:pPr>
            <a:r>
              <a:rPr lang="en-GB" sz="1300" b="1">
                <a:latin typeface="Times New Roman"/>
                <a:cs typeface="Times New Roman"/>
              </a:rPr>
              <a:t>Technical Limitations in Mobile App Security:</a:t>
            </a:r>
            <a:r>
              <a:rPr lang="en-GB" sz="1300">
                <a:latin typeface="Times New Roman"/>
                <a:cs typeface="Times New Roman"/>
              </a:rPr>
              <a:t> </a:t>
            </a:r>
            <a:endParaRPr lang="en-GB" sz="1300">
              <a:cs typeface="Calibri"/>
            </a:endParaRPr>
          </a:p>
          <a:p>
            <a:r>
              <a:rPr lang="en-GB" sz="1300">
                <a:latin typeface="Times New Roman"/>
                <a:cs typeface="Times New Roman"/>
              </a:rPr>
              <a:t>Continuous evolution of threats and vulnerabilities necessitates ongoing updates and security patches, posing challenges for maintaining robust security measures. Limitations in effectively addressing sophisticated cybersecurity threats targeting mobile applications.</a:t>
            </a:r>
            <a:r>
              <a:rPr lang="en-GB" sz="2100">
                <a:latin typeface="Times New Roman"/>
                <a:cs typeface="Times New Roman"/>
              </a:rPr>
              <a:t> </a:t>
            </a:r>
            <a:endParaRPr lang="en-GB" sz="2100">
              <a:cs typeface="Calibri" panose="020F0502020204030204"/>
            </a:endParaRPr>
          </a:p>
          <a:p>
            <a:pPr marL="0" indent="0">
              <a:buNone/>
            </a:pPr>
            <a:endParaRPr lang="en-GB">
              <a:cs typeface="Calibri"/>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1104"/>
          </a:xfrm>
        </p:spPr>
        <p:txBody>
          <a:bodyPr>
            <a:normAutofit fontScale="90000"/>
          </a:bodyPr>
          <a:lstStyle/>
          <a:p>
            <a:r>
              <a:rPr lang="en-GB" b="1"/>
              <a:t>Proposed Methodology</a:t>
            </a:r>
          </a:p>
        </p:txBody>
      </p:sp>
      <p:sp>
        <p:nvSpPr>
          <p:cNvPr id="3" name="Content Placeholder 2"/>
          <p:cNvSpPr>
            <a:spLocks noGrp="1"/>
          </p:cNvSpPr>
          <p:nvPr>
            <p:ph idx="1"/>
          </p:nvPr>
        </p:nvSpPr>
        <p:spPr>
          <a:xfrm>
            <a:off x="625840" y="988676"/>
            <a:ext cx="10726957" cy="5045725"/>
          </a:xfrm>
        </p:spPr>
        <p:txBody>
          <a:bodyPr vert="horz" lIns="91440" tIns="45720" rIns="91440" bIns="45720" rtlCol="0" anchor="t">
            <a:normAutofit fontScale="62500" lnSpcReduction="20000"/>
          </a:bodyPr>
          <a:lstStyle/>
          <a:p>
            <a:pPr>
              <a:buNone/>
            </a:pPr>
            <a:r>
              <a:rPr lang="en-GB" sz="2400" b="1">
                <a:latin typeface="Times New Roman"/>
                <a:cs typeface="Times New Roman"/>
              </a:rPr>
              <a:t>1. User-Centric Design:</a:t>
            </a:r>
            <a:endParaRPr lang="en-US" sz="2400">
              <a:cs typeface="Calibri"/>
            </a:endParaRPr>
          </a:p>
          <a:p>
            <a:pPr>
              <a:buNone/>
            </a:pPr>
            <a:r>
              <a:rPr lang="en-GB" sz="2400">
                <a:latin typeface="Times New Roman"/>
                <a:cs typeface="Times New Roman"/>
              </a:rPr>
              <a:t>Develop an intuitive and user-friendly interface for the mobile app to ensure accessibility and ease of use.</a:t>
            </a:r>
            <a:endParaRPr lang="en-GB" sz="2400">
              <a:cs typeface="Calibri"/>
            </a:endParaRPr>
          </a:p>
          <a:p>
            <a:pPr>
              <a:buNone/>
            </a:pPr>
            <a:r>
              <a:rPr lang="en-GB" sz="2400">
                <a:latin typeface="Times New Roman"/>
                <a:cs typeface="Times New Roman"/>
              </a:rPr>
              <a:t>Prioritize user experience by incorporating feedback and insights from end users throughout the design process.</a:t>
            </a:r>
            <a:endParaRPr lang="en-GB" sz="2400">
              <a:cs typeface="Calibri"/>
            </a:endParaRPr>
          </a:p>
          <a:p>
            <a:pPr>
              <a:buNone/>
            </a:pPr>
            <a:r>
              <a:rPr lang="en-GB" sz="2400" b="1">
                <a:latin typeface="Times New Roman"/>
                <a:cs typeface="Times New Roman"/>
              </a:rPr>
              <a:t>2. Diverse Service Integration:</a:t>
            </a:r>
            <a:endParaRPr lang="en-GB" sz="2400">
              <a:cs typeface="Calibri"/>
            </a:endParaRPr>
          </a:p>
          <a:p>
            <a:pPr>
              <a:buNone/>
            </a:pPr>
            <a:r>
              <a:rPr lang="en-GB" sz="2400">
                <a:latin typeface="Times New Roman"/>
                <a:cs typeface="Times New Roman"/>
              </a:rPr>
              <a:t>Collaborate with Original Equipment Manufacturers (OEMs), Process Specialists, Electricians, and Freelance Consultants to onboard a diverse pool of skilled professionals.</a:t>
            </a:r>
            <a:endParaRPr lang="en-GB" sz="2400">
              <a:cs typeface="Calibri"/>
            </a:endParaRPr>
          </a:p>
          <a:p>
            <a:pPr>
              <a:buNone/>
            </a:pPr>
            <a:r>
              <a:rPr lang="en-GB" sz="2400">
                <a:latin typeface="Times New Roman"/>
                <a:cs typeface="Times New Roman"/>
              </a:rPr>
              <a:t>Implement a systematic process for verifying and validating the credentials and expertise of the service providers.</a:t>
            </a:r>
            <a:endParaRPr lang="en-GB" sz="2400">
              <a:cs typeface="Calibri"/>
            </a:endParaRPr>
          </a:p>
          <a:p>
            <a:pPr>
              <a:buNone/>
            </a:pPr>
            <a:r>
              <a:rPr lang="en-GB" sz="2400" b="1">
                <a:latin typeface="Times New Roman"/>
                <a:cs typeface="Times New Roman"/>
              </a:rPr>
              <a:t>3. Real-Time Communication Features:</a:t>
            </a:r>
            <a:endParaRPr lang="en-GB" sz="2400">
              <a:cs typeface="Calibri"/>
            </a:endParaRPr>
          </a:p>
          <a:p>
            <a:pPr>
              <a:buNone/>
            </a:pPr>
            <a:r>
              <a:rPr lang="en-GB" sz="2400">
                <a:latin typeface="Times New Roman"/>
                <a:cs typeface="Times New Roman"/>
              </a:rPr>
              <a:t>Integrate real-time communication features within the app to facilitate seamless interactions between end users and service providers.</a:t>
            </a:r>
            <a:endParaRPr lang="en-GB" sz="2400">
              <a:cs typeface="Calibri"/>
            </a:endParaRPr>
          </a:p>
          <a:p>
            <a:pPr>
              <a:buNone/>
            </a:pPr>
            <a:r>
              <a:rPr lang="en-GB" sz="2400">
                <a:latin typeface="Times New Roman"/>
                <a:cs typeface="Times New Roman"/>
              </a:rPr>
              <a:t>Implement instant messaging, video calls, and other communication tools to enhance collaboration and problem-solving.</a:t>
            </a:r>
            <a:endParaRPr lang="en-GB" sz="2400">
              <a:cs typeface="Calibri"/>
            </a:endParaRPr>
          </a:p>
          <a:p>
            <a:pPr>
              <a:buNone/>
            </a:pPr>
            <a:r>
              <a:rPr lang="en-GB" sz="2400" b="1">
                <a:latin typeface="Times New Roman"/>
                <a:cs typeface="Times New Roman"/>
              </a:rPr>
              <a:t>4. Streamlined Service Requests:</a:t>
            </a:r>
            <a:endParaRPr lang="en-GB" sz="2400">
              <a:cs typeface="Calibri"/>
            </a:endParaRPr>
          </a:p>
          <a:p>
            <a:pPr>
              <a:buNone/>
            </a:pPr>
            <a:r>
              <a:rPr lang="en-GB" sz="2400">
                <a:latin typeface="Times New Roman"/>
                <a:cs typeface="Times New Roman"/>
              </a:rPr>
              <a:t>Develop a streamlined system for end users to submit service requests, specifying their requirements and preferences.</a:t>
            </a:r>
            <a:endParaRPr lang="en-GB" sz="2400">
              <a:cs typeface="Calibri"/>
            </a:endParaRPr>
          </a:p>
          <a:p>
            <a:pPr>
              <a:buNone/>
            </a:pPr>
            <a:r>
              <a:rPr lang="en-GB" sz="2400">
                <a:latin typeface="Times New Roman"/>
                <a:cs typeface="Times New Roman"/>
              </a:rPr>
              <a:t>Implement algorithms to efficiently match service requests with the most suitable professionals based on expertise, location, and availability.</a:t>
            </a:r>
            <a:endParaRPr lang="en-GB" sz="2400">
              <a:cs typeface="Calibri"/>
            </a:endParaRPr>
          </a:p>
          <a:p>
            <a:pPr>
              <a:buNone/>
            </a:pPr>
            <a:r>
              <a:rPr lang="en-GB" sz="2400" b="1">
                <a:latin typeface="Times New Roman"/>
                <a:cs typeface="Times New Roman"/>
              </a:rPr>
              <a:t>5. Robust Authentication and Security:</a:t>
            </a:r>
            <a:endParaRPr lang="en-GB" sz="2400">
              <a:cs typeface="Calibri"/>
            </a:endParaRPr>
          </a:p>
          <a:p>
            <a:pPr>
              <a:buNone/>
            </a:pPr>
            <a:r>
              <a:rPr lang="en-GB" sz="2400">
                <a:latin typeface="Times New Roman"/>
                <a:cs typeface="Times New Roman"/>
              </a:rPr>
              <a:t>Prioritize the security of user data and transactions by implementing robust authentication measures.</a:t>
            </a:r>
            <a:endParaRPr lang="en-GB" sz="2400">
              <a:cs typeface="Calibri"/>
            </a:endParaRPr>
          </a:p>
          <a:p>
            <a:pPr>
              <a:buNone/>
            </a:pPr>
            <a:r>
              <a:rPr lang="en-GB" sz="2400">
                <a:latin typeface="Times New Roman"/>
                <a:cs typeface="Times New Roman"/>
              </a:rPr>
              <a:t>Utilize encryption protocols to safeguard sensitive information and ensure a secure environment for both end users and service providers.</a:t>
            </a:r>
            <a:endParaRPr lang="en-GB" sz="240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07"/>
          </a:xfrm>
        </p:spPr>
        <p:txBody>
          <a:bodyPr>
            <a:normAutofit fontScale="90000"/>
          </a:bodyPr>
          <a:lstStyle/>
          <a:p>
            <a:r>
              <a:rPr lang="en-GB" b="1"/>
              <a:t>Objectives</a:t>
            </a:r>
          </a:p>
        </p:txBody>
      </p:sp>
      <p:sp>
        <p:nvSpPr>
          <p:cNvPr id="3" name="Content Placeholder 2"/>
          <p:cNvSpPr>
            <a:spLocks noGrp="1"/>
          </p:cNvSpPr>
          <p:nvPr>
            <p:ph idx="1"/>
          </p:nvPr>
        </p:nvSpPr>
        <p:spPr>
          <a:xfrm>
            <a:off x="429592" y="1472234"/>
            <a:ext cx="10924208" cy="4704729"/>
          </a:xfrm>
        </p:spPr>
        <p:txBody>
          <a:bodyPr vert="horz" lIns="91440" tIns="45720" rIns="91440" bIns="45720" rtlCol="0" anchor="t">
            <a:normAutofit/>
          </a:bodyPr>
          <a:lstStyle/>
          <a:p>
            <a:pPr marL="0" indent="0">
              <a:buNone/>
            </a:pPr>
            <a:r>
              <a:rPr lang="en-GB" sz="1800" b="1">
                <a:latin typeface="Times New Roman"/>
                <a:cs typeface="Times New Roman"/>
              </a:rPr>
              <a:t>Enhance Service Accessibility: </a:t>
            </a:r>
            <a:endParaRPr lang="en-GB" sz="1800">
              <a:latin typeface="Calibri" panose="020F0502020204030204"/>
              <a:cs typeface="Calibri" panose="020F0502020204030204"/>
            </a:endParaRPr>
          </a:p>
          <a:p>
            <a:pPr marL="0" indent="0">
              <a:buNone/>
            </a:pPr>
            <a:r>
              <a:rPr lang="en-GB" sz="1800">
                <a:latin typeface="Times New Roman"/>
                <a:cs typeface="Times New Roman"/>
              </a:rPr>
              <a:t>Provide a centralized hub where end users can easily discover, explore, and access a wide range of services tailored to their specific needs. </a:t>
            </a:r>
            <a:endParaRPr lang="en-GB" sz="1800">
              <a:cs typeface="Calibri" panose="020F0502020204030204"/>
            </a:endParaRPr>
          </a:p>
          <a:p>
            <a:pPr marL="0" indent="0">
              <a:buNone/>
            </a:pPr>
            <a:r>
              <a:rPr lang="en-GB" sz="1800" b="1">
                <a:latin typeface="Times New Roman"/>
                <a:cs typeface="Times New Roman"/>
              </a:rPr>
              <a:t>Promote Real-Time Communication: </a:t>
            </a:r>
            <a:endParaRPr lang="en-GB" sz="1800">
              <a:latin typeface="Calibri" panose="020F0502020204030204"/>
              <a:cs typeface="Calibri" panose="020F0502020204030204"/>
            </a:endParaRPr>
          </a:p>
          <a:p>
            <a:pPr marL="0" indent="0">
              <a:buNone/>
            </a:pPr>
            <a:r>
              <a:rPr lang="en-GB" sz="1800">
                <a:latin typeface="Times New Roman"/>
                <a:cs typeface="Times New Roman"/>
              </a:rPr>
              <a:t>Foster effective communication channels within the application, enabling seamless interactions between end users and service providers for better collaboration and understanding. </a:t>
            </a:r>
            <a:endParaRPr lang="en-GB" sz="1800">
              <a:cs typeface="Calibri" panose="020F0502020204030204"/>
            </a:endParaRPr>
          </a:p>
          <a:p>
            <a:pPr marL="0" indent="0">
              <a:buNone/>
            </a:pPr>
            <a:r>
              <a:rPr lang="en-GB" sz="1800" b="1">
                <a:latin typeface="Times New Roman"/>
                <a:cs typeface="Times New Roman"/>
              </a:rPr>
              <a:t>Integrate Payment Solutions: </a:t>
            </a:r>
            <a:endParaRPr lang="en-GB" sz="1800">
              <a:latin typeface="Calibri" panose="020F0502020204030204"/>
              <a:cs typeface="Calibri" panose="020F0502020204030204"/>
            </a:endParaRPr>
          </a:p>
          <a:p>
            <a:pPr marL="0" indent="0">
              <a:buNone/>
            </a:pPr>
            <a:r>
              <a:rPr lang="en-GB" sz="1800">
                <a:latin typeface="Times New Roman"/>
                <a:cs typeface="Times New Roman"/>
              </a:rPr>
              <a:t>Facilitate secure and convenient transactions by integrating reliable payment gateways, ensuring a smooth and trustworthy payment process for both end users and service providers. </a:t>
            </a:r>
            <a:endParaRPr lang="en-GB" sz="1800">
              <a:latin typeface="Calibri" panose="020F0502020204030204"/>
              <a:cs typeface="Calibri" panose="020F0502020204030204"/>
            </a:endParaRPr>
          </a:p>
          <a:p>
            <a:pPr marL="0" indent="0">
              <a:buNone/>
            </a:pPr>
            <a:r>
              <a:rPr lang="en-GB" sz="1800" b="1">
                <a:latin typeface="Times New Roman"/>
                <a:cs typeface="Times New Roman"/>
              </a:rPr>
              <a:t>Ensure Scalability and Performance: </a:t>
            </a:r>
            <a:endParaRPr lang="en-GB" sz="1800">
              <a:latin typeface="Calibri" panose="020F0502020204030204"/>
              <a:cs typeface="Calibri" panose="020F0502020204030204"/>
            </a:endParaRPr>
          </a:p>
          <a:p>
            <a:pPr marL="0" indent="0">
              <a:buNone/>
            </a:pPr>
            <a:r>
              <a:rPr lang="en-GB" sz="1800">
                <a:latin typeface="Times New Roman"/>
                <a:cs typeface="Times New Roman"/>
              </a:rPr>
              <a:t>Develop a scalable architecture that can accommodate the growth of users and services over time while maintaining high performance and responsiveness.</a:t>
            </a:r>
            <a:endParaRPr lang="en-GB" sz="1800">
              <a:cs typeface="Calibri" panose="020F0502020204030204"/>
            </a:endParaRPr>
          </a:p>
        </p:txBody>
      </p:sp>
      <p:pic>
        <p:nvPicPr>
          <p:cNvPr id="4" name="Picture 3" descr="A diagram of a company&#10;&#10;Description automatically generated">
            <a:extLst>
              <a:ext uri="{FF2B5EF4-FFF2-40B4-BE49-F238E27FC236}">
                <a16:creationId xmlns:a16="http://schemas.microsoft.com/office/drawing/2014/main" id="{373F7ADB-A7F9-8553-8C26-ADF773E576DD}"/>
              </a:ext>
            </a:extLst>
          </p:cNvPr>
          <p:cNvPicPr>
            <a:picLocks noChangeAspect="1"/>
          </p:cNvPicPr>
          <p:nvPr/>
        </p:nvPicPr>
        <p:blipFill>
          <a:blip r:embed="rId2"/>
          <a:stretch>
            <a:fillRect/>
          </a:stretch>
        </p:blipFill>
        <p:spPr>
          <a:xfrm>
            <a:off x="7023652" y="50800"/>
            <a:ext cx="3379305" cy="1775792"/>
          </a:xfrm>
          <a:prstGeom prst="rect">
            <a:avLst/>
          </a:prstGeom>
        </p:spPr>
      </p:pic>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070" y="199473"/>
            <a:ext cx="10515600" cy="585650"/>
          </a:xfrm>
        </p:spPr>
        <p:txBody>
          <a:bodyPr>
            <a:normAutofit fontScale="90000"/>
          </a:bodyPr>
          <a:lstStyle/>
          <a:p>
            <a:r>
              <a:rPr lang="en-US" b="1"/>
              <a:t>System Design &amp; Implementation</a:t>
            </a:r>
            <a:endParaRPr lang="en-GB" b="1"/>
          </a:p>
        </p:txBody>
      </p:sp>
      <p:sp>
        <p:nvSpPr>
          <p:cNvPr id="3" name="Content Placeholder 2"/>
          <p:cNvSpPr>
            <a:spLocks noGrp="1"/>
          </p:cNvSpPr>
          <p:nvPr>
            <p:ph idx="1"/>
          </p:nvPr>
        </p:nvSpPr>
        <p:spPr>
          <a:xfrm>
            <a:off x="396462" y="820670"/>
            <a:ext cx="10957338" cy="5356293"/>
          </a:xfrm>
        </p:spPr>
        <p:txBody>
          <a:bodyPr vert="horz" lIns="91440" tIns="45720" rIns="91440" bIns="45720" rtlCol="0" anchor="t">
            <a:normAutofit/>
          </a:bodyPr>
          <a:lstStyle/>
          <a:p>
            <a:pPr marL="0" indent="0">
              <a:buNone/>
            </a:pPr>
            <a:r>
              <a:rPr lang="en-GB">
                <a:cs typeface="Calibri" panose="020F0502020204030204"/>
              </a:rPr>
              <a:t>Class Diagram :</a:t>
            </a:r>
          </a:p>
          <a:p>
            <a:pPr>
              <a:buNone/>
            </a:pPr>
            <a:r>
              <a:rPr lang="en-GB" sz="1800">
                <a:latin typeface="Times New Roman"/>
                <a:cs typeface="Times New Roman"/>
              </a:rPr>
              <a:t>Creating a class diagram for an e-commerce MERN</a:t>
            </a:r>
            <a:endParaRPr lang="en-GB" sz="1800">
              <a:latin typeface="Calibri" panose="020F0502020204030204"/>
              <a:cs typeface="Calibri" panose="020F0502020204030204"/>
            </a:endParaRPr>
          </a:p>
          <a:p>
            <a:pPr>
              <a:buNone/>
            </a:pPr>
            <a:r>
              <a:rPr lang="en-GB" sz="1800">
                <a:latin typeface="Times New Roman"/>
                <a:cs typeface="Times New Roman"/>
              </a:rPr>
              <a:t> (MongoDB, Express.js, React.js, Node.js) </a:t>
            </a:r>
            <a:endParaRPr lang="en-GB" sz="1800">
              <a:latin typeface="Calibri" panose="020F0502020204030204"/>
              <a:cs typeface="Calibri" panose="020F0502020204030204"/>
            </a:endParaRPr>
          </a:p>
          <a:p>
            <a:pPr>
              <a:buNone/>
            </a:pPr>
            <a:r>
              <a:rPr lang="en-GB" sz="1800">
                <a:latin typeface="Times New Roman"/>
                <a:cs typeface="Times New Roman"/>
              </a:rPr>
              <a:t>project involves identifying the key classes and their relationships. </a:t>
            </a:r>
            <a:endParaRPr lang="en-GB" sz="1800">
              <a:latin typeface="Calibri" panose="020F0502020204030204"/>
              <a:cs typeface="Calibri"/>
            </a:endParaRPr>
          </a:p>
          <a:p>
            <a:pPr>
              <a:buNone/>
            </a:pPr>
            <a:r>
              <a:rPr lang="en-GB" sz="1800">
                <a:latin typeface="Times New Roman"/>
                <a:cs typeface="Times New Roman"/>
              </a:rPr>
              <a:t>Below is a simplified representation of the </a:t>
            </a:r>
            <a:endParaRPr lang="en-GB" sz="1800">
              <a:latin typeface="Calibri" panose="020F0502020204030204"/>
              <a:cs typeface="Calibri"/>
            </a:endParaRPr>
          </a:p>
          <a:p>
            <a:pPr>
              <a:buNone/>
            </a:pPr>
            <a:r>
              <a:rPr lang="en-GB" sz="1800">
                <a:latin typeface="Times New Roman"/>
                <a:cs typeface="Times New Roman"/>
              </a:rPr>
              <a:t>class diagram for the specified features: </a:t>
            </a:r>
            <a:endParaRPr lang="en-GB" sz="1800">
              <a:latin typeface="Calibri" panose="020F0502020204030204"/>
              <a:cs typeface="Calibri"/>
            </a:endParaRPr>
          </a:p>
          <a:p>
            <a:pPr>
              <a:buNone/>
            </a:pPr>
            <a:r>
              <a:rPr lang="en-GB" sz="1800">
                <a:latin typeface="Times New Roman"/>
                <a:cs typeface="Times New Roman"/>
              </a:rPr>
              <a:t>login/signup, home, search, bookings, and cart pages.</a:t>
            </a:r>
            <a:endParaRPr lang="en-GB" sz="1800">
              <a:cs typeface="Calibri"/>
            </a:endParaRPr>
          </a:p>
          <a:p>
            <a:pPr marL="0" indent="0">
              <a:buNone/>
            </a:pPr>
            <a:br>
              <a:rPr lang="en-US"/>
            </a:br>
            <a:endParaRPr lang="en-US"/>
          </a:p>
        </p:txBody>
      </p:sp>
      <p:pic>
        <p:nvPicPr>
          <p:cNvPr id="4" name="Picture 3" descr="A diagram of a computer&#10;&#10;Description automatically generated">
            <a:extLst>
              <a:ext uri="{FF2B5EF4-FFF2-40B4-BE49-F238E27FC236}">
                <a16:creationId xmlns:a16="http://schemas.microsoft.com/office/drawing/2014/main" id="{DE240C16-806B-DD7A-0ED7-F078FAF04E23}"/>
              </a:ext>
            </a:extLst>
          </p:cNvPr>
          <p:cNvPicPr>
            <a:picLocks noChangeAspect="1"/>
          </p:cNvPicPr>
          <p:nvPr/>
        </p:nvPicPr>
        <p:blipFill>
          <a:blip r:embed="rId2"/>
          <a:stretch>
            <a:fillRect/>
          </a:stretch>
        </p:blipFill>
        <p:spPr>
          <a:xfrm>
            <a:off x="6280655" y="792110"/>
            <a:ext cx="4875183" cy="4793682"/>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51EF-CBE9-D925-63C2-23041F2683B3}"/>
              </a:ext>
            </a:extLst>
          </p:cNvPr>
          <p:cNvSpPr>
            <a:spLocks noGrp="1"/>
          </p:cNvSpPr>
          <p:nvPr>
            <p:ph type="title"/>
          </p:nvPr>
        </p:nvSpPr>
        <p:spPr>
          <a:xfrm>
            <a:off x="838200" y="243647"/>
            <a:ext cx="10515600" cy="408955"/>
          </a:xfrm>
        </p:spPr>
        <p:txBody>
          <a:bodyPr>
            <a:noAutofit/>
          </a:bodyPr>
          <a:lstStyle/>
          <a:p>
            <a:r>
              <a:rPr lang="en-GB" sz="3200" b="1" err="1">
                <a:cs typeface="Calibri Light"/>
              </a:rPr>
              <a:t>FrontEnd</a:t>
            </a:r>
            <a:endParaRPr lang="en-GB" sz="3200" b="1">
              <a:cs typeface="Calibri Light"/>
            </a:endParaRPr>
          </a:p>
        </p:txBody>
      </p:sp>
      <p:pic>
        <p:nvPicPr>
          <p:cNvPr id="4" name="Content Placeholder 3" descr="A screenshot of a computer&#10;&#10;Description automatically generated">
            <a:extLst>
              <a:ext uri="{FF2B5EF4-FFF2-40B4-BE49-F238E27FC236}">
                <a16:creationId xmlns:a16="http://schemas.microsoft.com/office/drawing/2014/main" id="{47D86AE4-E4C8-AAEC-C640-316CAE829D55}"/>
              </a:ext>
            </a:extLst>
          </p:cNvPr>
          <p:cNvPicPr>
            <a:picLocks noGrp="1" noChangeAspect="1"/>
          </p:cNvPicPr>
          <p:nvPr>
            <p:ph idx="1"/>
          </p:nvPr>
        </p:nvPicPr>
        <p:blipFill>
          <a:blip r:embed="rId2"/>
          <a:stretch>
            <a:fillRect/>
          </a:stretch>
        </p:blipFill>
        <p:spPr>
          <a:xfrm>
            <a:off x="1390902" y="1491112"/>
            <a:ext cx="2132545" cy="4114800"/>
          </a:xfrm>
        </p:spPr>
      </p:pic>
      <p:sp>
        <p:nvSpPr>
          <p:cNvPr id="5" name="TextBox 4">
            <a:extLst>
              <a:ext uri="{FF2B5EF4-FFF2-40B4-BE49-F238E27FC236}">
                <a16:creationId xmlns:a16="http://schemas.microsoft.com/office/drawing/2014/main" id="{465687F3-6326-F4D4-1530-22C13E8FFD0A}"/>
              </a:ext>
            </a:extLst>
          </p:cNvPr>
          <p:cNvSpPr txBox="1"/>
          <p:nvPr/>
        </p:nvSpPr>
        <p:spPr>
          <a:xfrm>
            <a:off x="1391478" y="1135268"/>
            <a:ext cx="1907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Folders</a:t>
            </a:r>
            <a:endParaRPr lang="en-GB"/>
          </a:p>
        </p:txBody>
      </p:sp>
      <p:sp>
        <p:nvSpPr>
          <p:cNvPr id="6" name="TextBox 5">
            <a:extLst>
              <a:ext uri="{FF2B5EF4-FFF2-40B4-BE49-F238E27FC236}">
                <a16:creationId xmlns:a16="http://schemas.microsoft.com/office/drawing/2014/main" id="{DA3EEA91-C4CE-6861-3AE3-FE889F49FE24}"/>
              </a:ext>
            </a:extLst>
          </p:cNvPr>
          <p:cNvSpPr txBox="1"/>
          <p:nvPr/>
        </p:nvSpPr>
        <p:spPr>
          <a:xfrm>
            <a:off x="4964042" y="1119808"/>
            <a:ext cx="7124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Pages of </a:t>
            </a:r>
            <a:r>
              <a:rPr lang="en-GB" err="1">
                <a:cs typeface="Calibri"/>
              </a:rPr>
              <a:t>wirepool</a:t>
            </a:r>
            <a:endParaRPr lang="en-GB" err="1"/>
          </a:p>
        </p:txBody>
      </p:sp>
      <p:pic>
        <p:nvPicPr>
          <p:cNvPr id="8" name="Picture 7" descr="A screenshot of a computer&#10;&#10;Description automatically generated">
            <a:extLst>
              <a:ext uri="{FF2B5EF4-FFF2-40B4-BE49-F238E27FC236}">
                <a16:creationId xmlns:a16="http://schemas.microsoft.com/office/drawing/2014/main" id="{ED02EE78-182C-CD8F-AA65-1CD4ECE36559}"/>
              </a:ext>
            </a:extLst>
          </p:cNvPr>
          <p:cNvPicPr>
            <a:picLocks noChangeAspect="1"/>
          </p:cNvPicPr>
          <p:nvPr/>
        </p:nvPicPr>
        <p:blipFill>
          <a:blip r:embed="rId3"/>
          <a:stretch>
            <a:fillRect/>
          </a:stretch>
        </p:blipFill>
        <p:spPr>
          <a:xfrm>
            <a:off x="5232219" y="1493078"/>
            <a:ext cx="2091997" cy="4114800"/>
          </a:xfrm>
          <a:prstGeom prst="rect">
            <a:avLst/>
          </a:prstGeom>
        </p:spPr>
      </p:pic>
    </p:spTree>
    <p:extLst>
      <p:ext uri="{BB962C8B-B14F-4D97-AF65-F5344CB8AC3E}">
        <p14:creationId xmlns:p14="http://schemas.microsoft.com/office/powerpoint/2010/main" val="306096444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Presidency University 45 Yrs</vt:lpstr>
      <vt:lpstr>Wirepool</vt:lpstr>
      <vt:lpstr>Introduction</vt:lpstr>
      <vt:lpstr>Literature Review </vt:lpstr>
      <vt:lpstr>Service supply and demand matching method and system - Qui Chong (2019)</vt:lpstr>
      <vt:lpstr>Research Gaps Identified</vt:lpstr>
      <vt:lpstr>Proposed Methodology</vt:lpstr>
      <vt:lpstr>Objectives</vt:lpstr>
      <vt:lpstr>System Design &amp; Implementation</vt:lpstr>
      <vt:lpstr>FrontEnd</vt:lpstr>
      <vt:lpstr>Login / Register page : </vt:lpstr>
      <vt:lpstr>PowerPoint Presentation</vt:lpstr>
      <vt:lpstr>PowerPoint Presentation</vt:lpstr>
      <vt:lpstr>Backend</vt:lpstr>
      <vt:lpstr>Backend</vt:lpstr>
      <vt:lpstr>Timeline of Project</vt:lpstr>
      <vt:lpstr>Outcomes / Results Obtained</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5</cp:revision>
  <dcterms:created xsi:type="dcterms:W3CDTF">2023-03-16T03:26:27Z</dcterms:created>
  <dcterms:modified xsi:type="dcterms:W3CDTF">2024-01-09T04:45:53Z</dcterms:modified>
</cp:coreProperties>
</file>