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4" r:id="rId11"/>
    <p:sldId id="263" r:id="rId12"/>
    <p:sldId id="265" r:id="rId13"/>
    <p:sldId id="266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F94B-1886-4EED-85A9-72DE7F415298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01CC5-4299-4381-8BF5-304F43B71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F637E-9CC2-42A8-B037-85F104421685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91A20-4C37-4858-BB77-AD9C83C4D8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4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51B9D-A22E-4C84-BC50-D221BC274F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D1460-3F51-4AD7-AC17-55E9B295E47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9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ED854-BD2D-480A-AF13-4ECF904A91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6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3F1FB-20C6-4BF2-B226-3F22A183227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FB033-854D-4A0C-B980-A31DC97E5E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78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26BA2-70FE-43CC-871E-F85AAB2FA16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01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75D45-3FEB-49B8-90F1-C85C214908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5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6605B-F0C4-4695-A07D-6F3BCEC851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2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50BC7-DC0E-4EB4-8DED-1212F8D798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9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DD68C6-1F78-4A4C-81B9-8CF88B28B4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4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4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64E3-434A-4DC9-A7A0-7A5F42F14386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0488-345E-4E9C-8D66-5B35ACD5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1F8A4B-7EF4-4D37-BE24-668E0A84F2C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5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Homework 3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1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randline.py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Run it</a:t>
            </a:r>
          </a:p>
          <a:p>
            <a:pPr lvl="1"/>
            <a:r>
              <a:rPr lang="en-US" sz="3400" dirty="0" smtClean="0"/>
              <a:t>./randline.py –n 3 filename (need execute permission)</a:t>
            </a:r>
          </a:p>
          <a:p>
            <a:pPr lvl="1"/>
            <a:r>
              <a:rPr lang="en-US" sz="3400" dirty="0" smtClean="0"/>
              <a:t>python randline.py –n 3 filename (no execute permission)</a:t>
            </a:r>
          </a:p>
          <a:p>
            <a:pPr marL="457200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randline.py has 3 command-line arguments:  </a:t>
            </a:r>
          </a:p>
          <a:p>
            <a:pPr lvl="1"/>
            <a:r>
              <a:rPr lang="en-US" sz="3400" dirty="0" smtClean="0"/>
              <a:t>n: specifies the number of lines to write</a:t>
            </a:r>
          </a:p>
          <a:p>
            <a:pPr lvl="2"/>
            <a:r>
              <a:rPr lang="en-US" sz="3400" b="1" dirty="0" smtClean="0"/>
              <a:t>option</a:t>
            </a:r>
            <a:endParaRPr lang="en-US" sz="3400" dirty="0" smtClean="0"/>
          </a:p>
          <a:p>
            <a:pPr lvl="1"/>
            <a:r>
              <a:rPr lang="en-US" sz="3400" dirty="0" smtClean="0"/>
              <a:t>3: number of lines</a:t>
            </a:r>
          </a:p>
          <a:p>
            <a:pPr lvl="2"/>
            <a:r>
              <a:rPr lang="en-US" sz="3400" b="1" dirty="0" smtClean="0"/>
              <a:t>option argument </a:t>
            </a:r>
            <a:r>
              <a:rPr lang="en-US" sz="3400" dirty="0" smtClean="0"/>
              <a:t>to n </a:t>
            </a:r>
          </a:p>
          <a:p>
            <a:pPr lvl="1"/>
            <a:r>
              <a:rPr lang="en-US" sz="3400" dirty="0" smtClean="0"/>
              <a:t>filename: file to choose lines from</a:t>
            </a:r>
          </a:p>
          <a:p>
            <a:pPr lvl="2"/>
            <a:r>
              <a:rPr lang="en-US" sz="3400" b="1" dirty="0" smtClean="0"/>
              <a:t>argument</a:t>
            </a:r>
            <a:r>
              <a:rPr lang="en-US" sz="3400" dirty="0" smtClean="0"/>
              <a:t> to script</a:t>
            </a:r>
          </a:p>
          <a:p>
            <a:pPr lvl="1"/>
            <a:endParaRPr lang="en-US" sz="3400" dirty="0"/>
          </a:p>
          <a:p>
            <a:r>
              <a:rPr lang="en-US" sz="3400" dirty="0" smtClean="0"/>
              <a:t>Output: 3 random lines from the input file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Walk-Through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#!/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usr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/bin/python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random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sys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from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optparse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 import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OptionParser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endParaRPr lang="en-US" sz="13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randline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: 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__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init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__(self, filename):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f =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open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(filename, 'r')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self.lines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300" b="1" dirty="0" err="1" smtClean="0">
                <a:solidFill>
                  <a:schemeClr val="accent2"/>
                </a:solidFill>
                <a:latin typeface="Courier New" pitchFamily="49" charset="0"/>
              </a:rPr>
              <a:t>f.readlines</a:t>
            </a:r>
            <a:r>
              <a:rPr lang="en-US" sz="1300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endParaRPr lang="en-US" sz="13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f.close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()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300" b="1" dirty="0"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def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accent2"/>
                </a:solidFill>
                <a:latin typeface="Courier New" pitchFamily="49" charset="0"/>
              </a:rPr>
              <a:t>chooseline</a:t>
            </a:r>
            <a:r>
              <a:rPr lang="en-US" sz="1300" b="1" dirty="0">
                <a:solidFill>
                  <a:schemeClr val="accent2"/>
                </a:solidFill>
                <a:latin typeface="Courier New" pitchFamily="49" charset="0"/>
              </a:rPr>
              <a:t>(self): 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return 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random.choice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</a:rPr>
              <a:t>self.lines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b="1" dirty="0">
                <a:latin typeface="Courier New" pitchFamily="49" charset="0"/>
              </a:rPr>
              <a:t> 	</a:t>
            </a:r>
            <a:r>
              <a:rPr lang="en-US" sz="1300" b="1" dirty="0" smtClean="0">
                <a:latin typeface="Courier New" pitchFamily="49" charset="0"/>
              </a:rPr>
              <a:t> </a:t>
            </a:r>
            <a:endParaRPr lang="en-US" sz="13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13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main():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"%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2.0" 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"""%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[OPTION]...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 randomly selected lines from FILE."""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accent2"/>
                </a:solidFill>
              </a:rPr>
              <a:t>Tells the shell which interpreter to use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</a:rPr>
              <a:t>Import statements, similar to include </a:t>
            </a:r>
            <a:r>
              <a:rPr lang="en-US" sz="1400" dirty="0" smtClean="0">
                <a:solidFill>
                  <a:srgbClr val="FF0000"/>
                </a:solidFill>
              </a:rPr>
              <a:t>statements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Import </a:t>
            </a:r>
            <a:r>
              <a:rPr lang="en-US" sz="1400" dirty="0" err="1" smtClean="0">
                <a:solidFill>
                  <a:schemeClr val="accent2"/>
                </a:solidFill>
              </a:rPr>
              <a:t>OptionParser</a:t>
            </a:r>
            <a:r>
              <a:rPr lang="en-US" sz="1400" dirty="0" smtClean="0">
                <a:solidFill>
                  <a:schemeClr val="accent2"/>
                </a:solidFill>
              </a:rPr>
              <a:t> class from </a:t>
            </a:r>
            <a:r>
              <a:rPr lang="en-US" sz="1400" dirty="0" err="1" smtClean="0">
                <a:solidFill>
                  <a:schemeClr val="accent2"/>
                </a:solidFill>
              </a:rPr>
              <a:t>optparse</a:t>
            </a:r>
            <a:r>
              <a:rPr lang="en-US" sz="1400" dirty="0" smtClean="0">
                <a:solidFill>
                  <a:schemeClr val="accent2"/>
                </a:solidFill>
              </a:rPr>
              <a:t> module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beginning of the class statement: </a:t>
            </a:r>
            <a:r>
              <a:rPr lang="en-US" sz="1400" dirty="0" err="1">
                <a:solidFill>
                  <a:srgbClr val="FF0000"/>
                </a:solidFill>
              </a:rPr>
              <a:t>randline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</a:t>
            </a:r>
            <a:r>
              <a:rPr lang="en-US" sz="1300" dirty="0">
                <a:solidFill>
                  <a:schemeClr val="accent2"/>
                </a:solidFill>
              </a:rPr>
              <a:t>The constructor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Creates a file handle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chemeClr val="accent2"/>
                </a:solidFill>
              </a:rPr>
              <a:t>Reads the file into </a:t>
            </a:r>
            <a:r>
              <a:rPr lang="en-US" sz="1300" dirty="0" smtClean="0">
                <a:solidFill>
                  <a:schemeClr val="accent2"/>
                </a:solidFill>
              </a:rPr>
              <a:t>a list </a:t>
            </a:r>
            <a:r>
              <a:rPr lang="en-US" sz="1300" dirty="0">
                <a:solidFill>
                  <a:schemeClr val="accent2"/>
                </a:solidFill>
              </a:rPr>
              <a:t>of strings called lines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300" dirty="0"/>
              <a:t>		</a:t>
            </a:r>
            <a:r>
              <a:rPr lang="en-US" sz="1300" dirty="0">
                <a:solidFill>
                  <a:srgbClr val="FF0000"/>
                </a:solidFill>
              </a:rPr>
              <a:t>Close the file</a:t>
            </a: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a function belonging to </a:t>
            </a:r>
            <a:r>
              <a:rPr lang="en-US" sz="1400" dirty="0" err="1" smtClean="0">
                <a:solidFill>
                  <a:schemeClr val="accent2"/>
                </a:solidFill>
              </a:rPr>
              <a:t>randline</a:t>
            </a:r>
            <a:endParaRPr lang="en-US" sz="1400" dirty="0" smtClean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Randomly </a:t>
            </a:r>
            <a:r>
              <a:rPr lang="en-US" sz="1400" dirty="0">
                <a:solidFill>
                  <a:srgbClr val="FF0000"/>
                </a:solidFill>
              </a:rPr>
              <a:t>select a number between 0 and the size of </a:t>
            </a:r>
            <a:r>
              <a:rPr lang="en-US" sz="1400" dirty="0" smtClean="0">
                <a:solidFill>
                  <a:srgbClr val="FF0000"/>
                </a:solidFill>
              </a:rPr>
              <a:t>lines </a:t>
            </a:r>
            <a:r>
              <a:rPr lang="en-US" sz="1400" dirty="0" smtClean="0">
                <a:solidFill>
                  <a:srgbClr val="FF0000"/>
                </a:solidFill>
              </a:rPr>
              <a:t>minus 1 and </a:t>
            </a:r>
            <a:r>
              <a:rPr lang="en-US" sz="1400" dirty="0" smtClean="0">
                <a:solidFill>
                  <a:srgbClr val="FF0000"/>
                </a:solidFill>
              </a:rPr>
              <a:t>returns </a:t>
            </a:r>
            <a:r>
              <a:rPr lang="en-US" sz="1400" dirty="0">
                <a:solidFill>
                  <a:srgbClr val="FF0000"/>
                </a:solidFill>
              </a:rPr>
              <a:t>the line corresponding </a:t>
            </a:r>
            <a:r>
              <a:rPr lang="en-US" sz="1400" dirty="0" smtClean="0">
                <a:solidFill>
                  <a:srgbClr val="FF0000"/>
                </a:solidFill>
              </a:rPr>
              <a:t>to the </a:t>
            </a:r>
            <a:r>
              <a:rPr lang="en-US" sz="1400" dirty="0">
                <a:solidFill>
                  <a:srgbClr val="FF0000"/>
                </a:solidFill>
              </a:rPr>
              <a:t>randomly selected number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</a:rPr>
              <a:t>The </a:t>
            </a:r>
            <a:r>
              <a:rPr lang="en-US" sz="1400" dirty="0">
                <a:solidFill>
                  <a:schemeClr val="accent2"/>
                </a:solidFill>
              </a:rPr>
              <a:t>beginning of main function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version message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usage message </a:t>
            </a:r>
            <a:endParaRPr lang="en-US" sz="1400" b="1" i="1" dirty="0">
              <a:solidFill>
                <a:schemeClr val="accent2"/>
              </a:solidFill>
            </a:endParaRPr>
          </a:p>
          <a:p>
            <a:pPr marL="0" indent="0" defTabSz="228600">
              <a:lnSpc>
                <a:spcPct val="80000"/>
              </a:lnSpc>
              <a:buFontTx/>
              <a:buNone/>
            </a:pPr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Walk-Through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OptionParser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(version=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version_msg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			usage=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usage_msg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parser.add_option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("-n", "--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action="store",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default=1, help="output NUMLINES 	lines (default 1)") 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parser.parse_args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[1:]) 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except: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("invalid NUMLINES: {0}". 			format(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options.numlines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0: 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("negative count: {0}". 		      format(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!= 1: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("wrong number of operands") </a:t>
            </a:r>
          </a:p>
          <a:p>
            <a:pPr marL="0" indent="0">
              <a:buNone/>
            </a:pP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 =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randline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for index in range(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numlines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generator.chooseline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 (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parser.error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("I/O error({0}): {1}". format(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strerror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main()</a:t>
            </a:r>
            <a:endParaRPr lang="en-US" sz="10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Creates </a:t>
            </a:r>
            <a:r>
              <a:rPr lang="en-US" sz="1200" b="1" dirty="0" err="1" smtClean="0">
                <a:solidFill>
                  <a:schemeClr val="tx2"/>
                </a:solidFill>
              </a:rPr>
              <a:t>OptionParser</a:t>
            </a:r>
            <a:r>
              <a:rPr lang="en-US" sz="1200" b="1" dirty="0" smtClean="0">
                <a:solidFill>
                  <a:schemeClr val="tx2"/>
                </a:solidFill>
              </a:rPr>
              <a:t> instance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Start defining options</a:t>
            </a:r>
            <a:r>
              <a:rPr lang="en-US" sz="1200" b="1" dirty="0" smtClean="0">
                <a:solidFill>
                  <a:schemeClr val="tx2"/>
                </a:solidFill>
              </a:rPr>
              <a:t>,  action </a:t>
            </a:r>
            <a:r>
              <a:rPr lang="en-US" sz="1200" b="1" dirty="0">
                <a:solidFill>
                  <a:schemeClr val="tx2"/>
                </a:solidFill>
              </a:rPr>
              <a:t>“store” tells </a:t>
            </a:r>
            <a:r>
              <a:rPr lang="en-US" sz="1200" b="1" dirty="0" err="1">
                <a:solidFill>
                  <a:schemeClr val="tx2"/>
                </a:solidFill>
              </a:rPr>
              <a:t>optparse</a:t>
            </a:r>
            <a:r>
              <a:rPr lang="en-US" sz="1200" b="1" dirty="0">
                <a:solidFill>
                  <a:schemeClr val="tx2"/>
                </a:solidFill>
              </a:rPr>
              <a:t> to take next </a:t>
            </a:r>
            <a:r>
              <a:rPr lang="en-US" sz="1200" b="1" dirty="0" smtClean="0">
                <a:solidFill>
                  <a:schemeClr val="tx2"/>
                </a:solidFill>
              </a:rPr>
              <a:t> argument </a:t>
            </a:r>
            <a:r>
              <a:rPr lang="en-US" sz="1200" b="1" dirty="0">
                <a:solidFill>
                  <a:schemeClr val="tx2"/>
                </a:solidFill>
              </a:rPr>
              <a:t>and store to the right destination which is “</a:t>
            </a:r>
            <a:r>
              <a:rPr lang="en-US" sz="1200" b="1" dirty="0" err="1">
                <a:solidFill>
                  <a:schemeClr val="tx2"/>
                </a:solidFill>
              </a:rPr>
              <a:t>numlines</a:t>
            </a:r>
            <a:r>
              <a:rPr lang="en-US" sz="1200" b="1" dirty="0">
                <a:solidFill>
                  <a:schemeClr val="tx2"/>
                </a:solidFill>
              </a:rPr>
              <a:t>”. 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Set </a:t>
            </a:r>
            <a:r>
              <a:rPr lang="en-US" sz="1200" b="1" dirty="0">
                <a:solidFill>
                  <a:srgbClr val="FF0000"/>
                </a:solidFill>
              </a:rPr>
              <a:t>the default value of “</a:t>
            </a:r>
            <a:r>
              <a:rPr lang="en-US" sz="1200" b="1" dirty="0" err="1">
                <a:solidFill>
                  <a:srgbClr val="FF0000"/>
                </a:solidFill>
              </a:rPr>
              <a:t>numlines</a:t>
            </a:r>
            <a:r>
              <a:rPr lang="en-US" sz="1200" b="1" dirty="0">
                <a:solidFill>
                  <a:srgbClr val="FF0000"/>
                </a:solidFill>
              </a:rPr>
              <a:t>” to 1 and help </a:t>
            </a:r>
            <a:r>
              <a:rPr lang="en-US" sz="1200" b="1" dirty="0" smtClean="0">
                <a:solidFill>
                  <a:srgbClr val="FF0000"/>
                </a:solidFill>
              </a:rPr>
              <a:t>message.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o</a:t>
            </a:r>
            <a:r>
              <a:rPr lang="en-US" sz="1200" b="1" dirty="0" smtClean="0">
                <a:solidFill>
                  <a:schemeClr val="tx2"/>
                </a:solidFill>
              </a:rPr>
              <a:t>ptions: an </a:t>
            </a:r>
            <a:r>
              <a:rPr lang="en-US" sz="1200" b="1" dirty="0">
                <a:solidFill>
                  <a:schemeClr val="tx2"/>
                </a:solidFill>
              </a:rPr>
              <a:t>object containing </a:t>
            </a:r>
            <a:r>
              <a:rPr lang="en-US" sz="1200" b="1" dirty="0" smtClean="0">
                <a:solidFill>
                  <a:schemeClr val="tx2"/>
                </a:solidFill>
              </a:rPr>
              <a:t>all option </a:t>
            </a: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: list </a:t>
            </a:r>
            <a:r>
              <a:rPr lang="en-US" sz="1200" b="1" dirty="0">
                <a:solidFill>
                  <a:schemeClr val="tx2"/>
                </a:solidFill>
              </a:rPr>
              <a:t>of positional </a:t>
            </a:r>
            <a:r>
              <a:rPr lang="en-US" sz="1200" b="1" dirty="0" err="1" smtClean="0">
                <a:solidFill>
                  <a:schemeClr val="tx2"/>
                </a:solidFill>
              </a:rPr>
              <a:t>args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leftover after parsing </a:t>
            </a:r>
            <a:r>
              <a:rPr lang="en-US" sz="1200" b="1" dirty="0" smtClean="0">
                <a:solidFill>
                  <a:schemeClr val="tx2"/>
                </a:solidFill>
              </a:rPr>
              <a:t>options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Try block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get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</a:t>
            </a:r>
            <a:r>
              <a:rPr lang="en-US" sz="1200" b="1" dirty="0" smtClean="0">
                <a:solidFill>
                  <a:schemeClr val="tx2"/>
                </a:solidFill>
              </a:rPr>
              <a:t> from options and convert to integer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Exception handling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error message if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numlines</a:t>
            </a:r>
            <a:r>
              <a:rPr lang="en-US" sz="1200" b="1" dirty="0" smtClean="0">
                <a:solidFill>
                  <a:schemeClr val="tx2"/>
                </a:solidFill>
              </a:rPr>
              <a:t> is not integer type, replace {0 } w/ input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If </a:t>
            </a:r>
            <a:r>
              <a:rPr lang="en-US" sz="1200" b="1" dirty="0" err="1" smtClean="0">
                <a:solidFill>
                  <a:srgbClr val="FF0000"/>
                </a:solidFill>
              </a:rPr>
              <a:t>numlines</a:t>
            </a:r>
            <a:r>
              <a:rPr lang="en-US" sz="1200" b="1" dirty="0" smtClean="0">
                <a:solidFill>
                  <a:srgbClr val="FF0000"/>
                </a:solidFill>
              </a:rPr>
              <a:t> is negative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I</a:t>
            </a:r>
            <a:r>
              <a:rPr lang="en-US" sz="1100" b="1" dirty="0" smtClean="0">
                <a:solidFill>
                  <a:srgbClr val="FF0000"/>
                </a:solidFill>
              </a:rPr>
              <a:t>f length of </a:t>
            </a:r>
            <a:r>
              <a:rPr lang="en-US" sz="1100" b="1" dirty="0" err="1" smtClean="0">
                <a:solidFill>
                  <a:srgbClr val="FF0000"/>
                </a:solidFill>
              </a:rPr>
              <a:t>args</a:t>
            </a:r>
            <a:r>
              <a:rPr lang="en-US" sz="1100" b="1" dirty="0" smtClean="0">
                <a:solidFill>
                  <a:srgbClr val="FF0000"/>
                </a:solidFill>
              </a:rPr>
              <a:t> is not 1 (no file name or more than one file name)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tx2"/>
                </a:solidFill>
              </a:rPr>
              <a:t>   error message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Assign the first and only argument to variable </a:t>
            </a:r>
            <a:r>
              <a:rPr lang="en-US" sz="1200" b="1" dirty="0" err="1" smtClean="0">
                <a:solidFill>
                  <a:srgbClr val="FF0000"/>
                </a:solidFill>
              </a:rPr>
              <a:t>input_file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Try block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instantiate </a:t>
            </a:r>
            <a:r>
              <a:rPr lang="en-US" sz="1200" b="1" dirty="0" err="1" smtClean="0">
                <a:solidFill>
                  <a:srgbClr val="FF0000"/>
                </a:solidFill>
              </a:rPr>
              <a:t>randline</a:t>
            </a:r>
            <a:r>
              <a:rPr lang="en-US" sz="1200" b="1" dirty="0" smtClean="0">
                <a:solidFill>
                  <a:srgbClr val="FF0000"/>
                </a:solidFill>
              </a:rPr>
              <a:t> object with parameter </a:t>
            </a:r>
            <a:r>
              <a:rPr lang="en-US" sz="1200" b="1" dirty="0" err="1" smtClean="0">
                <a:solidFill>
                  <a:srgbClr val="FF0000"/>
                </a:solidFill>
              </a:rPr>
              <a:t>input_file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</a:rPr>
              <a:t>   for loop, iterate from 0 to </a:t>
            </a:r>
            <a:r>
              <a:rPr lang="en-US" sz="1200" b="1" dirty="0" err="1" smtClean="0">
                <a:solidFill>
                  <a:schemeClr val="tx2"/>
                </a:solidFill>
              </a:rPr>
              <a:t>numlines</a:t>
            </a:r>
            <a:r>
              <a:rPr lang="en-US" sz="1200" b="1" dirty="0" smtClean="0">
                <a:solidFill>
                  <a:schemeClr val="tx2"/>
                </a:solidFill>
              </a:rPr>
              <a:t> – 1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   print the randomly chosen line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Exception handling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error message in the format of “I/O error (</a:t>
            </a:r>
            <a:r>
              <a:rPr lang="en-US" sz="1200" b="1" dirty="0" err="1" smtClean="0">
                <a:solidFill>
                  <a:srgbClr val="FF0000"/>
                </a:solidFill>
              </a:rPr>
              <a:t>errno</a:t>
            </a:r>
            <a:r>
              <a:rPr lang="en-US" sz="1200" b="1" dirty="0" smtClean="0">
                <a:solidFill>
                  <a:srgbClr val="FF0000"/>
                </a:solidFill>
              </a:rPr>
              <a:t>):</a:t>
            </a:r>
            <a:r>
              <a:rPr lang="en-US" sz="1200" b="1" dirty="0" err="1" smtClean="0">
                <a:solidFill>
                  <a:srgbClr val="FF0000"/>
                </a:solidFill>
              </a:rPr>
              <a:t>strerror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tx2"/>
                </a:solidFill>
              </a:rPr>
              <a:t>In order to make the Python file a standalone program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   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Comm.py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 all options for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-1, -2, -3 and combinations</a:t>
            </a:r>
          </a:p>
          <a:p>
            <a:pPr lvl="1"/>
            <a:r>
              <a:rPr lang="en-US" dirty="0" smtClean="0"/>
              <a:t>Extra option –u for comparing unsorted files</a:t>
            </a:r>
          </a:p>
          <a:p>
            <a:r>
              <a:rPr lang="en-US" dirty="0" smtClean="0"/>
              <a:t>Support all type of arguments</a:t>
            </a:r>
          </a:p>
          <a:p>
            <a:pPr lvl="1"/>
            <a:r>
              <a:rPr lang="en-US" dirty="0" smtClean="0"/>
              <a:t>File names and – for </a:t>
            </a:r>
            <a:r>
              <a:rPr lang="en-US" dirty="0" err="1" smtClean="0"/>
              <a:t>stdin</a:t>
            </a:r>
            <a:endParaRPr lang="en-US" dirty="0" smtClean="0"/>
          </a:p>
          <a:p>
            <a:r>
              <a:rPr lang="en-US" dirty="0" smtClean="0"/>
              <a:t>Assume C locale for sorting purposes</a:t>
            </a:r>
          </a:p>
          <a:p>
            <a:r>
              <a:rPr lang="en-US" dirty="0" smtClean="0"/>
              <a:t>Change usage message to describe script behavior</a:t>
            </a:r>
          </a:p>
          <a:p>
            <a:r>
              <a:rPr lang="en-US" dirty="0" smtClean="0"/>
              <a:t>Port comm.py to Python 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3 Hints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9580" y="11430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The </a:t>
            </a:r>
            <a:r>
              <a:rPr lang="en-US" dirty="0" err="1" smtClean="0"/>
              <a:t>comm</a:t>
            </a:r>
            <a:r>
              <a:rPr lang="en-US" dirty="0" smtClean="0"/>
              <a:t> options -123 are Boolean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Which action should you use?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Q4: Python 3 vs. Python 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Look up “automatic tuple unpacking”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Python 3 is installed in 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cs</a:t>
            </a:r>
            <a:r>
              <a:rPr lang="en-US" dirty="0" smtClean="0"/>
              <a:t>/bin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</a:t>
            </a:r>
            <a:r>
              <a:rPr lang="en-US" dirty="0" smtClean="0"/>
              <a:t>xport PATH=/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cs</a:t>
            </a:r>
            <a:r>
              <a:rPr lang="en-US" dirty="0" smtClean="0"/>
              <a:t>/bin:$</a:t>
            </a:r>
            <a:r>
              <a:rPr lang="en-US" dirty="0" smtClean="0"/>
              <a:t>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1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Python?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scripting language</a:t>
            </a:r>
          </a:p>
          <a:p>
            <a:r>
              <a:rPr lang="en-US" dirty="0" smtClean="0"/>
              <a:t>Object-Oriented language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Member functions</a:t>
            </a:r>
          </a:p>
          <a:p>
            <a:r>
              <a:rPr lang="en-US" dirty="0" smtClean="0"/>
              <a:t>Compiled and interpreted</a:t>
            </a:r>
          </a:p>
          <a:p>
            <a:pPr lvl="1"/>
            <a:r>
              <a:rPr lang="en-US" dirty="0" smtClean="0"/>
              <a:t>Python code is compiled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interpreted by Python interpreter</a:t>
            </a:r>
          </a:p>
          <a:p>
            <a:r>
              <a:rPr lang="en-US" dirty="0" smtClean="0"/>
              <a:t>Not as fast as C but easy to learn, read and use</a:t>
            </a:r>
          </a:p>
        </p:txBody>
      </p:sp>
    </p:spTree>
    <p:extLst>
      <p:ext uri="{BB962C8B-B14F-4D97-AF65-F5344CB8AC3E}">
        <p14:creationId xmlns:p14="http://schemas.microsoft.com/office/powerpoint/2010/main" val="6375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Optparse</a:t>
            </a:r>
            <a:r>
              <a:rPr lang="en-US" b="1" dirty="0" smtClean="0"/>
              <a:t> Library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Powerful library for parsing command-line options</a:t>
            </a:r>
          </a:p>
          <a:p>
            <a:pPr lvl="1"/>
            <a:r>
              <a:rPr lang="en-US" sz="2400" b="1" dirty="0" smtClean="0"/>
              <a:t>Argument:</a:t>
            </a:r>
          </a:p>
          <a:p>
            <a:pPr lvl="2"/>
            <a:r>
              <a:rPr lang="en-US" dirty="0" smtClean="0"/>
              <a:t>String entered on the command line and passed in to the script</a:t>
            </a:r>
          </a:p>
          <a:p>
            <a:pPr lvl="2"/>
            <a:r>
              <a:rPr lang="en-US" dirty="0" smtClean="0"/>
              <a:t>Elements of </a:t>
            </a:r>
            <a:r>
              <a:rPr lang="en-US" dirty="0" err="1" smtClean="0"/>
              <a:t>sys.argv</a:t>
            </a:r>
            <a:r>
              <a:rPr lang="en-US" dirty="0" smtClean="0"/>
              <a:t>[1:] (</a:t>
            </a:r>
            <a:r>
              <a:rPr lang="en-US" dirty="0" err="1" smtClean="0"/>
              <a:t>sys.argv</a:t>
            </a:r>
            <a:r>
              <a:rPr lang="en-US" dirty="0" smtClean="0"/>
              <a:t>[0] is the name of the program being executed)</a:t>
            </a:r>
          </a:p>
          <a:p>
            <a:pPr lvl="1"/>
            <a:r>
              <a:rPr lang="en-US" sz="2400" b="1" dirty="0" smtClean="0"/>
              <a:t>Option:</a:t>
            </a:r>
          </a:p>
          <a:p>
            <a:pPr lvl="2"/>
            <a:r>
              <a:rPr lang="en-US" dirty="0" smtClean="0"/>
              <a:t>An argument that supplies extra information to customize the execution of a program</a:t>
            </a:r>
          </a:p>
          <a:p>
            <a:pPr lvl="1"/>
            <a:r>
              <a:rPr lang="en-US" sz="2400" b="1" dirty="0" smtClean="0"/>
              <a:t>Option Argument:</a:t>
            </a:r>
          </a:p>
          <a:p>
            <a:pPr lvl="2"/>
            <a:r>
              <a:rPr lang="en-US" dirty="0" smtClean="0"/>
              <a:t>An argument that follows an option and is closely associated with it. It is consumed from the argument list when the option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Common data structure in Python</a:t>
            </a:r>
          </a:p>
          <a:p>
            <a:r>
              <a:rPr lang="en-US" dirty="0" smtClean="0"/>
              <a:t>A python list is like a C array but much more:</a:t>
            </a:r>
          </a:p>
          <a:p>
            <a:pPr lvl="1"/>
            <a:r>
              <a:rPr lang="en-US" b="1" dirty="0" smtClean="0"/>
              <a:t>Dynamic</a:t>
            </a:r>
            <a:r>
              <a:rPr lang="en-US" dirty="0" smtClean="0"/>
              <a:t>: expands as new items are added</a:t>
            </a:r>
          </a:p>
          <a:p>
            <a:pPr lvl="1"/>
            <a:r>
              <a:rPr lang="en-US" b="1" dirty="0" smtClean="0"/>
              <a:t>Heterogeneous: </a:t>
            </a:r>
            <a:r>
              <a:rPr lang="en-US" dirty="0" smtClean="0"/>
              <a:t>can hold objects of different types</a:t>
            </a:r>
          </a:p>
          <a:p>
            <a:r>
              <a:rPr lang="en-US" dirty="0" smtClean="0"/>
              <a:t>How to access elements?</a:t>
            </a:r>
          </a:p>
          <a:p>
            <a:pPr lvl="1"/>
            <a:r>
              <a:rPr lang="en-US" dirty="0" err="1" smtClean="0"/>
              <a:t>List_name</a:t>
            </a:r>
            <a:r>
              <a:rPr lang="en-US" dirty="0" smtClean="0"/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10110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t = [123, 3.0, ‘hello!’]</a:t>
            </a:r>
          </a:p>
          <a:p>
            <a:r>
              <a:rPr lang="en-US" dirty="0" smtClean="0"/>
              <a:t>&gt;&gt;&gt; print t[0]</a:t>
            </a:r>
          </a:p>
          <a:p>
            <a:pPr lvl="1"/>
            <a:r>
              <a:rPr lang="en-US" dirty="0" smtClean="0"/>
              <a:t>123</a:t>
            </a:r>
          </a:p>
          <a:p>
            <a:r>
              <a:rPr lang="en-US" dirty="0" smtClean="0"/>
              <a:t>&gt;&gt;&gt; print t[1]</a:t>
            </a:r>
          </a:p>
          <a:p>
            <a:pPr lvl="1"/>
            <a:r>
              <a:rPr lang="en-US" dirty="0" smtClean="0"/>
              <a:t>3.0</a:t>
            </a:r>
          </a:p>
          <a:p>
            <a:r>
              <a:rPr lang="en-US" dirty="0" smtClean="0"/>
              <a:t>&gt;&gt;&gt; print t[2]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ello!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&gt;&gt;&gt; </a:t>
            </a:r>
            <a:r>
              <a:rPr lang="en-US" dirty="0" smtClean="0"/>
              <a:t>list1 </a:t>
            </a:r>
            <a:r>
              <a:rPr lang="en-US" dirty="0"/>
              <a:t>= [</a:t>
            </a:r>
            <a:r>
              <a:rPr lang="en-US" dirty="0" smtClean="0"/>
              <a:t>1, 2, 3, 4]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list2 = [5, 6, 7, 8]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Adding an item to a list: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ist1.append(5)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Output: [1, 2, 3, 4,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5]</a:t>
            </a:r>
          </a:p>
          <a:p>
            <a:pPr>
              <a:lnSpc>
                <a:spcPct val="150000"/>
              </a:lnSpc>
            </a:pPr>
            <a:r>
              <a:rPr lang="en-US" sz="3100" dirty="0" smtClean="0"/>
              <a:t>Merging lists:</a:t>
            </a:r>
            <a:endParaRPr lang="en-US" sz="3100" dirty="0"/>
          </a:p>
          <a:p>
            <a:pPr>
              <a:lnSpc>
                <a:spcPct val="150000"/>
              </a:lnSpc>
            </a:pPr>
            <a:r>
              <a:rPr lang="en-US" dirty="0" smtClean="0"/>
              <a:t>&gt;&gt;&gt; </a:t>
            </a:r>
            <a:r>
              <a:rPr lang="en-US" dirty="0" err="1" smtClean="0"/>
              <a:t>merged_list</a:t>
            </a:r>
            <a:r>
              <a:rPr lang="en-US" dirty="0" smtClean="0"/>
              <a:t> = list1 + list2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&gt;&gt;&gt; print </a:t>
            </a:r>
            <a:r>
              <a:rPr lang="en-US" dirty="0" err="1" smtClean="0"/>
              <a:t>merged_list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Output: [1, 2, 3, 4, 5, 5, 6, 7, 8]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or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 smtClean="0"/>
              <a:t>item </a:t>
            </a:r>
            <a:r>
              <a:rPr lang="en-US" sz="3200" dirty="0" smtClean="0"/>
              <a:t>in list: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print </a:t>
            </a:r>
            <a:r>
              <a:rPr lang="en-US" sz="3200" dirty="0" smtClean="0"/>
              <a:t>item</a:t>
            </a: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Result:</a:t>
            </a:r>
          </a:p>
          <a:p>
            <a:pPr marL="0" indent="0">
              <a:buNone/>
            </a:pPr>
            <a:r>
              <a:rPr lang="en-US" dirty="0" smtClean="0"/>
              <a:t>Mary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ad</a:t>
            </a:r>
          </a:p>
          <a:p>
            <a:pPr marL="0" indent="0">
              <a:buNone/>
            </a:pPr>
            <a:r>
              <a:rPr lang="en-US" dirty="0"/>
              <a:t>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ittle</a:t>
            </a:r>
          </a:p>
          <a:p>
            <a:pPr marL="0" indent="0">
              <a:buNone/>
            </a:pPr>
            <a:r>
              <a:rPr lang="en-US" dirty="0" smtClean="0"/>
              <a:t>lamb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for i in range(</a:t>
            </a:r>
            <a:r>
              <a:rPr lang="en-US" sz="3200" dirty="0" err="1" smtClean="0"/>
              <a:t>len</a:t>
            </a:r>
            <a:r>
              <a:rPr lang="en-US" sz="3200" dirty="0" smtClean="0"/>
              <a:t>(list)):</a:t>
            </a:r>
          </a:p>
          <a:p>
            <a:pPr marL="0" indent="0">
              <a:buNone/>
            </a:pPr>
            <a:r>
              <a:rPr lang="en-US" sz="3200" dirty="0" smtClean="0"/>
              <a:t>	print 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Result:</a:t>
            </a:r>
          </a:p>
          <a:p>
            <a:pPr marL="0" indent="0">
              <a:buNone/>
            </a:pPr>
            <a:r>
              <a:rPr lang="en-US" dirty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list = [‘Mary’, ‘had’, ‘a’, ‘little’, ‘lamb’]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91000" y="2209800"/>
            <a:ext cx="0" cy="4114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Indentation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no braces or keywords for code blocks</a:t>
            </a:r>
          </a:p>
          <a:p>
            <a:pPr lvl="1"/>
            <a:r>
              <a:rPr lang="en-US" dirty="0" smtClean="0"/>
              <a:t>C delimiter: {}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ash delimiter:</a:t>
            </a:r>
          </a:p>
          <a:p>
            <a:pPr lvl="2"/>
            <a:r>
              <a:rPr lang="en-US" dirty="0" smtClean="0"/>
              <a:t>then…else…fi (if statements)</a:t>
            </a:r>
          </a:p>
          <a:p>
            <a:pPr lvl="2"/>
            <a:r>
              <a:rPr lang="en-US" dirty="0" smtClean="0"/>
              <a:t>do…done (while, for loops)</a:t>
            </a:r>
          </a:p>
          <a:p>
            <a:r>
              <a:rPr lang="en-US" dirty="0" smtClean="0"/>
              <a:t>Indentation makes all the difference</a:t>
            </a:r>
          </a:p>
          <a:p>
            <a:pPr lvl="1"/>
            <a:r>
              <a:rPr lang="en-US" dirty="0" smtClean="0"/>
              <a:t>Tabs change code’s meaning!!    </a:t>
            </a:r>
          </a:p>
          <a:p>
            <a:pPr marL="2286000" lvl="5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andline.py script</a:t>
            </a:r>
          </a:p>
          <a:p>
            <a:pPr lvl="1"/>
            <a:r>
              <a:rPr lang="en-US" sz="3500" dirty="0" smtClean="0"/>
              <a:t>Input: a file and a number </a:t>
            </a:r>
            <a:r>
              <a:rPr lang="en-US" sz="3500" i="1" dirty="0" smtClean="0"/>
              <a:t>n</a:t>
            </a:r>
          </a:p>
          <a:p>
            <a:pPr lvl="1"/>
            <a:r>
              <a:rPr lang="en-US" sz="3500" dirty="0" smtClean="0"/>
              <a:t>Output: </a:t>
            </a:r>
            <a:r>
              <a:rPr lang="en-US" sz="3500" i="1" dirty="0" smtClean="0"/>
              <a:t>n </a:t>
            </a:r>
            <a:r>
              <a:rPr lang="en-US" sz="3500" dirty="0" smtClean="0"/>
              <a:t>random lines from </a:t>
            </a:r>
            <a:r>
              <a:rPr lang="en-US" sz="3500" i="1" dirty="0" smtClean="0"/>
              <a:t>file</a:t>
            </a:r>
          </a:p>
          <a:p>
            <a:pPr lvl="1"/>
            <a:r>
              <a:rPr lang="en-US" sz="3200" dirty="0" smtClean="0"/>
              <a:t>Get familiar with language + understand what code does</a:t>
            </a:r>
          </a:p>
          <a:p>
            <a:pPr lvl="1"/>
            <a:r>
              <a:rPr lang="en-US" sz="3200" dirty="0" smtClean="0"/>
              <a:t>Answer some questions about script</a:t>
            </a:r>
          </a:p>
          <a:p>
            <a:r>
              <a:rPr lang="en-US" dirty="0" smtClean="0"/>
              <a:t>Implement the </a:t>
            </a:r>
            <a:r>
              <a:rPr lang="en-US" dirty="0" err="1" smtClean="0"/>
              <a:t>comm</a:t>
            </a:r>
            <a:r>
              <a:rPr lang="en-US" dirty="0" smtClean="0"/>
              <a:t> command in 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781</Words>
  <Application>Microsoft Office PowerPoint</Application>
  <PresentationFormat>On-screen Show (4:3)</PresentationFormat>
  <Paragraphs>195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Default Design</vt:lpstr>
      <vt:lpstr>Homework 3</vt:lpstr>
      <vt:lpstr>What is Python?</vt:lpstr>
      <vt:lpstr>Optparse Library</vt:lpstr>
      <vt:lpstr>Python List</vt:lpstr>
      <vt:lpstr>Example</vt:lpstr>
      <vt:lpstr>List Operations</vt:lpstr>
      <vt:lpstr>for loops</vt:lpstr>
      <vt:lpstr>Indentation</vt:lpstr>
      <vt:lpstr>Homework 3</vt:lpstr>
      <vt:lpstr>Running randline.py</vt:lpstr>
      <vt:lpstr>Python Walk-Through</vt:lpstr>
      <vt:lpstr>Python Walk-Through</vt:lpstr>
      <vt:lpstr>Comm.py</vt:lpstr>
      <vt:lpstr>Homework 3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Lauren</dc:creator>
  <cp:lastModifiedBy>Lauren Samy</cp:lastModifiedBy>
  <cp:revision>175</cp:revision>
  <dcterms:created xsi:type="dcterms:W3CDTF">2012-10-17T06:45:47Z</dcterms:created>
  <dcterms:modified xsi:type="dcterms:W3CDTF">2016-01-20T09:01:49Z</dcterms:modified>
</cp:coreProperties>
</file>