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0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3" r:id="rId15"/>
    <p:sldId id="274" r:id="rId16"/>
    <p:sldId id="259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9F71"/>
    <a:srgbClr val="C3FA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>
      <p:cViewPr varScale="1">
        <p:scale>
          <a:sx n="132" d="100"/>
          <a:sy n="132" d="100"/>
        </p:scale>
        <p:origin x="762" y="13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E507F-7AF0-4DAD-919D-6B535FC523CC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FDD596-5856-40C7-8A3E-B923DC124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95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DD596-5856-40C7-8A3E-B923DC1240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34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ABDF-F6A6-4F21-8650-792602281C04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4125-D144-4D06-B087-F1459319C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55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ABDF-F6A6-4F21-8650-792602281C04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4125-D144-4D06-B087-F1459319C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42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ABDF-F6A6-4F21-8650-792602281C04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4125-D144-4D06-B087-F1459319C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53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ABDF-F6A6-4F21-8650-792602281C04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4125-D144-4D06-B087-F1459319C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98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ABDF-F6A6-4F21-8650-792602281C04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4125-D144-4D06-B087-F1459319C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9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ABDF-F6A6-4F21-8650-792602281C04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4125-D144-4D06-B087-F1459319C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43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ABDF-F6A6-4F21-8650-792602281C04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4125-D144-4D06-B087-F1459319C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57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ABDF-F6A6-4F21-8650-792602281C04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4125-D144-4D06-B087-F1459319C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92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ABDF-F6A6-4F21-8650-792602281C04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4125-D144-4D06-B087-F1459319C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14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ABDF-F6A6-4F21-8650-792602281C04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4125-D144-4D06-B087-F1459319C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450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ABDF-F6A6-4F21-8650-792602281C04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4125-D144-4D06-B087-F1459319C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774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BABDF-F6A6-4F21-8650-792602281C04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24125-D144-4D06-B087-F1459319C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5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lostechies.com/joshuaflanagan/2010/09/03/use-gitk-to-understand-git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Verifying and Publishing a </a:t>
            </a:r>
            <a:r>
              <a:rPr lang="en-US" b="1" dirty="0" err="1"/>
              <a:t>B</a:t>
            </a:r>
            <a:r>
              <a:rPr lang="en-US" b="1" dirty="0" err="1" smtClean="0"/>
              <a:t>ackported</a:t>
            </a:r>
            <a:r>
              <a:rPr lang="en-US" b="1" dirty="0" smtClean="0"/>
              <a:t> Change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Homework 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5894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443" y="2695302"/>
            <a:ext cx="6496957" cy="32580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243" y="1447800"/>
            <a:ext cx="1533739" cy="13051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Switching to New </a:t>
            </a:r>
            <a:r>
              <a:rPr lang="en-US" b="1" dirty="0"/>
              <a:t>B</a:t>
            </a:r>
            <a:r>
              <a:rPr lang="en-US" b="1" dirty="0" smtClean="0"/>
              <a:t>ranch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out new branch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checkout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branch_name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checkout </a:t>
            </a:r>
            <a:r>
              <a:rPr lang="en-US" dirty="0" smtClean="0">
                <a:cs typeface="Courier New" pitchFamily="49" charset="0"/>
              </a:rPr>
              <a:t>testing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1684" y="4889302"/>
            <a:ext cx="1533739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2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Commit </a:t>
            </a:r>
            <a:r>
              <a:rPr lang="en-US" b="1" dirty="0"/>
              <a:t>A</a:t>
            </a:r>
            <a:r>
              <a:rPr lang="en-US" b="1" dirty="0" smtClean="0"/>
              <a:t>fter Switch</a:t>
            </a:r>
            <a:endParaRPr lang="en-US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1752600"/>
            <a:ext cx="7132878" cy="3124200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3429000"/>
            <a:ext cx="2133600" cy="813435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4284913"/>
            <a:ext cx="3200400" cy="185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56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Branching?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en-US" sz="3200" dirty="0"/>
              <a:t>Experiment with code without affecting main </a:t>
            </a:r>
            <a:r>
              <a:rPr lang="en-US" sz="3200" dirty="0" smtClean="0"/>
              <a:t>branch</a:t>
            </a:r>
          </a:p>
          <a:p>
            <a:pPr marL="342900" lvl="2" indent="-342900"/>
            <a:r>
              <a:rPr lang="en-US" sz="3200" dirty="0" smtClean="0"/>
              <a:t>Separate </a:t>
            </a:r>
            <a:r>
              <a:rPr lang="en-US" sz="3200" dirty="0"/>
              <a:t>projects that once had a common code </a:t>
            </a:r>
            <a:r>
              <a:rPr lang="en-US" sz="3200" dirty="0" smtClean="0"/>
              <a:t>base</a:t>
            </a:r>
          </a:p>
          <a:p>
            <a:pPr marL="342900" lvl="2" indent="-342900"/>
            <a:r>
              <a:rPr lang="en-US" sz="3200" dirty="0" smtClean="0"/>
              <a:t>2 versions of the project</a:t>
            </a:r>
          </a:p>
          <a:p>
            <a:pPr marL="342900" lvl="2" indent="-342900"/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9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Merging 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Need to fix a bug </a:t>
            </a:r>
          </a:p>
          <a:p>
            <a:r>
              <a:rPr lang="en-US" dirty="0" smtClean="0"/>
              <a:t>Create a branch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branch </a:t>
            </a:r>
            <a:r>
              <a:rPr lang="en-US" dirty="0" err="1" smtClean="0"/>
              <a:t>bugFix</a:t>
            </a:r>
            <a:endParaRPr lang="en-US" dirty="0" smtClean="0"/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checkout </a:t>
            </a:r>
            <a:r>
              <a:rPr lang="en-US" dirty="0" err="1" smtClean="0"/>
              <a:t>bugFix</a:t>
            </a:r>
            <a:endParaRPr lang="en-US" dirty="0" smtClean="0"/>
          </a:p>
          <a:p>
            <a:r>
              <a:rPr lang="en-US" dirty="0" smtClean="0"/>
              <a:t>Make some progress</a:t>
            </a:r>
          </a:p>
          <a:p>
            <a:pPr lvl="1"/>
            <a:r>
              <a:rPr lang="en-US" dirty="0" smtClean="0"/>
              <a:t>Make a commit 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33400" y="2661828"/>
            <a:ext cx="1505803" cy="693761"/>
          </a:xfrm>
          <a:prstGeom prst="roundRect">
            <a:avLst/>
          </a:prstGeom>
          <a:solidFill>
            <a:srgbClr val="C3FAC0"/>
          </a:solidFill>
          <a:ln w="38100">
            <a:solidFill>
              <a:srgbClr val="6E9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C0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039203" y="2692308"/>
            <a:ext cx="2209800" cy="693761"/>
            <a:chOff x="6781800" y="4724400"/>
            <a:chExt cx="2209800" cy="693761"/>
          </a:xfrm>
        </p:grpSpPr>
        <p:sp>
          <p:nvSpPr>
            <p:cNvPr id="5" name="Rounded Rectangle 4"/>
            <p:cNvSpPr/>
            <p:nvPr/>
          </p:nvSpPr>
          <p:spPr>
            <a:xfrm>
              <a:off x="7485797" y="4724400"/>
              <a:ext cx="1505803" cy="693761"/>
            </a:xfrm>
            <a:prstGeom prst="roundRect">
              <a:avLst/>
            </a:prstGeom>
            <a:solidFill>
              <a:srgbClr val="C3FAC0"/>
            </a:solidFill>
            <a:ln w="38100">
              <a:solidFill>
                <a:srgbClr val="6E9F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C1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6781800" y="5029200"/>
              <a:ext cx="685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67200" y="2692308"/>
            <a:ext cx="2209800" cy="693761"/>
            <a:chOff x="5145206" y="3962400"/>
            <a:chExt cx="2209800" cy="693761"/>
          </a:xfrm>
        </p:grpSpPr>
        <p:sp>
          <p:nvSpPr>
            <p:cNvPr id="8" name="Rounded Rectangle 7"/>
            <p:cNvSpPr/>
            <p:nvPr/>
          </p:nvSpPr>
          <p:spPr>
            <a:xfrm>
              <a:off x="5849203" y="3962400"/>
              <a:ext cx="1505803" cy="693761"/>
            </a:xfrm>
            <a:prstGeom prst="roundRect">
              <a:avLst/>
            </a:prstGeom>
            <a:solidFill>
              <a:srgbClr val="C3FAC0"/>
            </a:solidFill>
            <a:ln w="38100">
              <a:solidFill>
                <a:srgbClr val="6E9F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C2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5145206" y="4267200"/>
              <a:ext cx="685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" name="Straight Arrow Connector 10"/>
          <p:cNvCxnSpPr/>
          <p:nvPr/>
        </p:nvCxnSpPr>
        <p:spPr>
          <a:xfrm>
            <a:off x="5717956" y="2097948"/>
            <a:ext cx="0" cy="5638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931619" y="1373707"/>
            <a:ext cx="1505803" cy="69376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master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717956" y="3386069"/>
            <a:ext cx="7620" cy="5711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4995534" y="3957228"/>
            <a:ext cx="1505803" cy="69376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bugFix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6472335" y="2692308"/>
            <a:ext cx="2209800" cy="693761"/>
            <a:chOff x="5145206" y="3962400"/>
            <a:chExt cx="2209800" cy="693761"/>
          </a:xfrm>
        </p:grpSpPr>
        <p:sp>
          <p:nvSpPr>
            <p:cNvPr id="27" name="Rounded Rectangle 26"/>
            <p:cNvSpPr/>
            <p:nvPr/>
          </p:nvSpPr>
          <p:spPr>
            <a:xfrm>
              <a:off x="5849203" y="3962400"/>
              <a:ext cx="1505803" cy="693761"/>
            </a:xfrm>
            <a:prstGeom prst="roundRect">
              <a:avLst/>
            </a:prstGeom>
            <a:solidFill>
              <a:srgbClr val="C3FAC0"/>
            </a:solidFill>
            <a:ln w="38100">
              <a:solidFill>
                <a:srgbClr val="6E9F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C3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H="1">
              <a:off x="5145206" y="4267200"/>
              <a:ext cx="685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622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3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3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Merging II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 done with </a:t>
            </a:r>
            <a:r>
              <a:rPr lang="en-US" dirty="0" err="1" smtClean="0"/>
              <a:t>bugFix</a:t>
            </a:r>
            <a:r>
              <a:rPr lang="en-US" dirty="0" smtClean="0"/>
              <a:t>, but need to fix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smtClean="0"/>
              <a:t>an urgent </a:t>
            </a:r>
            <a:r>
              <a:rPr lang="en-US" dirty="0" smtClean="0"/>
              <a:t>bug </a:t>
            </a:r>
          </a:p>
          <a:p>
            <a:r>
              <a:rPr lang="en-US" dirty="0" smtClean="0"/>
              <a:t>Go back to master: 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checkout master</a:t>
            </a:r>
          </a:p>
          <a:p>
            <a:pPr marL="0" indent="0">
              <a:buNone/>
            </a:pPr>
            <a:r>
              <a:rPr lang="en-US" dirty="0" smtClean="0"/>
              <a:t>=&gt; Create a branch &amp; check it out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checkout –b </a:t>
            </a:r>
            <a:r>
              <a:rPr lang="en-US" dirty="0" err="1" smtClean="0"/>
              <a:t>urgentFix</a:t>
            </a:r>
            <a:endParaRPr lang="en-US" dirty="0" smtClean="0"/>
          </a:p>
          <a:p>
            <a:r>
              <a:rPr lang="en-US" dirty="0" smtClean="0"/>
              <a:t>Make some progress</a:t>
            </a:r>
          </a:p>
          <a:p>
            <a:pPr lvl="1"/>
            <a:r>
              <a:rPr lang="en-US" dirty="0" smtClean="0"/>
              <a:t>Make a commit 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28600" y="2941320"/>
            <a:ext cx="1505803" cy="693761"/>
          </a:xfrm>
          <a:prstGeom prst="roundRect">
            <a:avLst/>
          </a:prstGeom>
          <a:solidFill>
            <a:srgbClr val="C3FAC0"/>
          </a:solidFill>
          <a:ln w="38100">
            <a:solidFill>
              <a:srgbClr val="6E9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C0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734403" y="2971800"/>
            <a:ext cx="2209800" cy="693761"/>
            <a:chOff x="6781800" y="4724400"/>
            <a:chExt cx="2209800" cy="693761"/>
          </a:xfrm>
        </p:grpSpPr>
        <p:sp>
          <p:nvSpPr>
            <p:cNvPr id="5" name="Rounded Rectangle 4"/>
            <p:cNvSpPr/>
            <p:nvPr/>
          </p:nvSpPr>
          <p:spPr>
            <a:xfrm>
              <a:off x="7485797" y="4724400"/>
              <a:ext cx="1505803" cy="693761"/>
            </a:xfrm>
            <a:prstGeom prst="roundRect">
              <a:avLst/>
            </a:prstGeom>
            <a:solidFill>
              <a:srgbClr val="C3FAC0"/>
            </a:solidFill>
            <a:ln w="38100">
              <a:solidFill>
                <a:srgbClr val="6E9F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C1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6781800" y="5029200"/>
              <a:ext cx="685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962400" y="2971800"/>
            <a:ext cx="2209800" cy="693761"/>
            <a:chOff x="5145206" y="3962400"/>
            <a:chExt cx="2209800" cy="693761"/>
          </a:xfrm>
        </p:grpSpPr>
        <p:sp>
          <p:nvSpPr>
            <p:cNvPr id="8" name="Rounded Rectangle 7"/>
            <p:cNvSpPr/>
            <p:nvPr/>
          </p:nvSpPr>
          <p:spPr>
            <a:xfrm>
              <a:off x="5849203" y="3962400"/>
              <a:ext cx="1505803" cy="693761"/>
            </a:xfrm>
            <a:prstGeom prst="roundRect">
              <a:avLst/>
            </a:prstGeom>
            <a:solidFill>
              <a:srgbClr val="C3FAC0"/>
            </a:solidFill>
            <a:ln w="38100">
              <a:solidFill>
                <a:srgbClr val="6E9F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C2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5145206" y="4267200"/>
              <a:ext cx="685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" name="Straight Arrow Connector 10"/>
          <p:cNvCxnSpPr/>
          <p:nvPr/>
        </p:nvCxnSpPr>
        <p:spPr>
          <a:xfrm>
            <a:off x="5413156" y="2377440"/>
            <a:ext cx="0" cy="5638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626819" y="1653199"/>
            <a:ext cx="1505803" cy="69376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master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7661556" y="4004821"/>
            <a:ext cx="7620" cy="5711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6939134" y="4575980"/>
            <a:ext cx="1505803" cy="693761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bugFix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6172200" y="3318681"/>
            <a:ext cx="2188825" cy="1093277"/>
            <a:chOff x="5166181" y="3562884"/>
            <a:chExt cx="2188825" cy="1093277"/>
          </a:xfrm>
        </p:grpSpPr>
        <p:sp>
          <p:nvSpPr>
            <p:cNvPr id="27" name="Rounded Rectangle 26"/>
            <p:cNvSpPr/>
            <p:nvPr/>
          </p:nvSpPr>
          <p:spPr>
            <a:xfrm>
              <a:off x="5849203" y="3962400"/>
              <a:ext cx="1505803" cy="693761"/>
            </a:xfrm>
            <a:prstGeom prst="roundRect">
              <a:avLst/>
            </a:prstGeom>
            <a:solidFill>
              <a:srgbClr val="C3FAC0"/>
            </a:solidFill>
            <a:ln w="38100">
              <a:solidFill>
                <a:srgbClr val="6E9F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C3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Arrow Connector 27"/>
            <p:cNvCxnSpPr>
              <a:endCxn id="8" idx="3"/>
            </p:cNvCxnSpPr>
            <p:nvPr/>
          </p:nvCxnSpPr>
          <p:spPr>
            <a:xfrm flipH="1" flipV="1">
              <a:off x="5166181" y="3562884"/>
              <a:ext cx="664825" cy="70431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>
            <a:stCxn id="23" idx="1"/>
            <a:endCxn id="8" idx="3"/>
          </p:cNvCxnSpPr>
          <p:nvPr/>
        </p:nvCxnSpPr>
        <p:spPr>
          <a:xfrm flipH="1">
            <a:off x="6172200" y="2475455"/>
            <a:ext cx="693854" cy="8432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6866054" y="2128574"/>
            <a:ext cx="1505803" cy="693761"/>
          </a:xfrm>
          <a:prstGeom prst="roundRect">
            <a:avLst/>
          </a:prstGeom>
          <a:solidFill>
            <a:srgbClr val="C3FAC0"/>
          </a:solidFill>
          <a:ln w="38100">
            <a:solidFill>
              <a:srgbClr val="6E9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C4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660254" y="4161906"/>
            <a:ext cx="1505803" cy="69376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urgentFix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5413155" y="3697019"/>
            <a:ext cx="0" cy="4568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620000" y="1759855"/>
            <a:ext cx="0" cy="3508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0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59259E-6 L 0.12101 2.59259E-6 C 0.17535 2.59259E-6 0.24219 -0.12454 0.24219 -0.22547 L 0.24219 -0.4507 " pathEditMode="relative" rAng="0" ptsTypes="AAAA">
                                      <p:cBhvr>
                                        <p:cTn id="5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01" y="-22546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5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Merging III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When confident about fix, we can</a:t>
            </a:r>
          </a:p>
          <a:p>
            <a:pPr marL="0" indent="0">
              <a:buNone/>
            </a:pPr>
            <a:r>
              <a:rPr lang="en-US" sz="2400" dirty="0" smtClean="0"/>
              <a:t>     merge it back into master</a:t>
            </a:r>
          </a:p>
          <a:p>
            <a:pPr lvl="1"/>
            <a:r>
              <a:rPr lang="en-US" sz="2000" dirty="0" err="1"/>
              <a:t>g</a:t>
            </a:r>
            <a:r>
              <a:rPr lang="en-US" sz="2000" dirty="0" err="1" smtClean="0"/>
              <a:t>it</a:t>
            </a:r>
            <a:r>
              <a:rPr lang="en-US" sz="2000" dirty="0" smtClean="0"/>
              <a:t> checkout master </a:t>
            </a:r>
          </a:p>
          <a:p>
            <a:pPr lvl="1"/>
            <a:r>
              <a:rPr lang="en-US" sz="2000" dirty="0" err="1"/>
              <a:t>g</a:t>
            </a:r>
            <a:r>
              <a:rPr lang="en-US" sz="2000" dirty="0" err="1" smtClean="0"/>
              <a:t>it</a:t>
            </a:r>
            <a:r>
              <a:rPr lang="en-US" sz="2000" dirty="0" smtClean="0"/>
              <a:t> merge </a:t>
            </a:r>
            <a:r>
              <a:rPr lang="en-US" sz="2000" dirty="0" err="1" smtClean="0"/>
              <a:t>urgentFix</a:t>
            </a:r>
            <a:endParaRPr lang="en-US" sz="2000" dirty="0" smtClean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 smtClean="0"/>
          </a:p>
          <a:p>
            <a:pPr lvl="1"/>
            <a:r>
              <a:rPr lang="en-US" sz="2000" dirty="0" err="1" smtClean="0"/>
              <a:t>git</a:t>
            </a:r>
            <a:r>
              <a:rPr lang="en-US" sz="2000" dirty="0" smtClean="0"/>
              <a:t> branch –d </a:t>
            </a:r>
            <a:r>
              <a:rPr lang="en-US" sz="2000" dirty="0" err="1" smtClean="0"/>
              <a:t>urgentFix</a:t>
            </a:r>
            <a:r>
              <a:rPr lang="en-US" sz="2000" dirty="0" smtClean="0"/>
              <a:t> </a:t>
            </a:r>
            <a:endParaRPr lang="en-US" sz="2000" dirty="0"/>
          </a:p>
          <a:p>
            <a:pPr lvl="1"/>
            <a:endParaRPr lang="en-US" sz="2000" dirty="0" smtClean="0"/>
          </a:p>
          <a:p>
            <a:pPr marL="457200" lvl="1" indent="0">
              <a:buNone/>
            </a:pPr>
            <a:r>
              <a:rPr lang="en-US" sz="2000" b="1" dirty="0" smtClean="0"/>
              <a:t>Fast Forward Merge</a:t>
            </a:r>
            <a:endParaRPr lang="en-US" sz="1600" b="1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304800" y="3759663"/>
            <a:ext cx="1505803" cy="693761"/>
          </a:xfrm>
          <a:prstGeom prst="roundRect">
            <a:avLst/>
          </a:prstGeom>
          <a:solidFill>
            <a:srgbClr val="C3FAC0"/>
          </a:solidFill>
          <a:ln w="38100">
            <a:solidFill>
              <a:srgbClr val="6E9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C0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810603" y="3790143"/>
            <a:ext cx="2209800" cy="693761"/>
            <a:chOff x="6781800" y="4724400"/>
            <a:chExt cx="2209800" cy="693761"/>
          </a:xfrm>
        </p:grpSpPr>
        <p:sp>
          <p:nvSpPr>
            <p:cNvPr id="6" name="Rounded Rectangle 5"/>
            <p:cNvSpPr/>
            <p:nvPr/>
          </p:nvSpPr>
          <p:spPr>
            <a:xfrm>
              <a:off x="7485797" y="4724400"/>
              <a:ext cx="1505803" cy="693761"/>
            </a:xfrm>
            <a:prstGeom prst="roundRect">
              <a:avLst/>
            </a:prstGeom>
            <a:solidFill>
              <a:srgbClr val="C3FAC0"/>
            </a:solidFill>
            <a:ln w="38100">
              <a:solidFill>
                <a:srgbClr val="6E9F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C1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6781800" y="5029200"/>
              <a:ext cx="685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038600" y="3790143"/>
            <a:ext cx="2209800" cy="693761"/>
            <a:chOff x="5145206" y="3962400"/>
            <a:chExt cx="2209800" cy="693761"/>
          </a:xfrm>
        </p:grpSpPr>
        <p:sp>
          <p:nvSpPr>
            <p:cNvPr id="9" name="Rounded Rectangle 8"/>
            <p:cNvSpPr/>
            <p:nvPr/>
          </p:nvSpPr>
          <p:spPr>
            <a:xfrm>
              <a:off x="5849203" y="3962400"/>
              <a:ext cx="1505803" cy="693761"/>
            </a:xfrm>
            <a:prstGeom prst="roundRect">
              <a:avLst/>
            </a:prstGeom>
            <a:solidFill>
              <a:srgbClr val="C3FAC0"/>
            </a:solidFill>
            <a:ln w="38100">
              <a:solidFill>
                <a:srgbClr val="6E9F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C2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5145206" y="4267200"/>
              <a:ext cx="685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" name="Straight Arrow Connector 10"/>
          <p:cNvCxnSpPr/>
          <p:nvPr/>
        </p:nvCxnSpPr>
        <p:spPr>
          <a:xfrm>
            <a:off x="5489356" y="3195783"/>
            <a:ext cx="0" cy="5638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4703019" y="2471542"/>
            <a:ext cx="1505803" cy="69376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master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927740" y="5432402"/>
            <a:ext cx="1505803" cy="69376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bugFix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248400" y="4137024"/>
            <a:ext cx="2188825" cy="1093277"/>
            <a:chOff x="5166181" y="3562884"/>
            <a:chExt cx="2188825" cy="1093277"/>
          </a:xfrm>
        </p:grpSpPr>
        <p:sp>
          <p:nvSpPr>
            <p:cNvPr id="15" name="Rounded Rectangle 14"/>
            <p:cNvSpPr/>
            <p:nvPr/>
          </p:nvSpPr>
          <p:spPr>
            <a:xfrm>
              <a:off x="5849203" y="3962400"/>
              <a:ext cx="1505803" cy="693761"/>
            </a:xfrm>
            <a:prstGeom prst="roundRect">
              <a:avLst/>
            </a:prstGeom>
            <a:solidFill>
              <a:srgbClr val="C3FAC0"/>
            </a:solidFill>
            <a:ln w="38100">
              <a:solidFill>
                <a:srgbClr val="6E9F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C3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/>
            <p:cNvCxnSpPr>
              <a:endCxn id="9" idx="3"/>
            </p:cNvCxnSpPr>
            <p:nvPr/>
          </p:nvCxnSpPr>
          <p:spPr>
            <a:xfrm flipH="1" flipV="1">
              <a:off x="5166181" y="3562884"/>
              <a:ext cx="664825" cy="70431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Rounded Rectangle 16"/>
          <p:cNvSpPr/>
          <p:nvPr/>
        </p:nvSpPr>
        <p:spPr>
          <a:xfrm>
            <a:off x="6942254" y="2946917"/>
            <a:ext cx="1505803" cy="693761"/>
          </a:xfrm>
          <a:prstGeom prst="roundRect">
            <a:avLst/>
          </a:prstGeom>
          <a:solidFill>
            <a:srgbClr val="C3FAC0"/>
          </a:solidFill>
          <a:ln w="38100">
            <a:solidFill>
              <a:srgbClr val="6E9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C4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17" idx="1"/>
          </p:cNvCxnSpPr>
          <p:nvPr/>
        </p:nvCxnSpPr>
        <p:spPr>
          <a:xfrm flipH="1">
            <a:off x="6248400" y="3293798"/>
            <a:ext cx="693854" cy="8127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6942254" y="2071662"/>
            <a:ext cx="1505803" cy="693761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urgentFix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21" idx="2"/>
          </p:cNvCxnSpPr>
          <p:nvPr/>
        </p:nvCxnSpPr>
        <p:spPr>
          <a:xfrm>
            <a:off x="7695156" y="2765423"/>
            <a:ext cx="5876" cy="1886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7702748" y="5211443"/>
            <a:ext cx="0" cy="2209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032941" y="2213681"/>
            <a:ext cx="12954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master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6197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5 0 C 0.181 0 0.25 -0.069 0.25 -0.125 L 0.25 -0.25 E" pathEditMode="relative" ptsTypes="">
                                      <p:cBhvr>
                                        <p:cTn id="2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5 0 C 0.181 0 0.25 -0.069 0.25 -0.125 L 0.25 -0.25 E" pathEditMode="relative" ptsTypes="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2" grpId="2" animBg="1"/>
      <p:bldP spid="4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Homework 4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Publish patch you made in lab 4</a:t>
            </a:r>
          </a:p>
          <a:p>
            <a:pPr lvl="1"/>
            <a:r>
              <a:rPr lang="en-US" sz="1800" dirty="0" smtClean="0"/>
              <a:t>Create a new branch “quote” off of version 3.0</a:t>
            </a:r>
          </a:p>
          <a:p>
            <a:pPr lvl="2"/>
            <a:r>
              <a:rPr lang="en-US" sz="1800" dirty="0" smtClean="0"/>
              <a:t>Branch command + checkout command </a:t>
            </a:r>
            <a:r>
              <a:rPr lang="en-US" sz="1050" dirty="0">
                <a:latin typeface="Arial Black" panose="020B0A04020102020204" pitchFamily="34" charset="0"/>
                <a:cs typeface="Courier New" pitchFamily="49" charset="0"/>
              </a:rPr>
              <a:t>(</a:t>
            </a:r>
            <a:r>
              <a:rPr lang="en-US" sz="1050" dirty="0" err="1">
                <a:latin typeface="Arial Black" panose="020B0A04020102020204" pitchFamily="34" charset="0"/>
                <a:cs typeface="Courier New" pitchFamily="49" charset="0"/>
              </a:rPr>
              <a:t>git</a:t>
            </a:r>
            <a:r>
              <a:rPr lang="en-US" sz="1050" dirty="0">
                <a:latin typeface="Arial Black" panose="020B0A04020102020204" pitchFamily="34" charset="0"/>
                <a:cs typeface="Courier New" pitchFamily="49" charset="0"/>
              </a:rPr>
              <a:t> branch quote v3.0; </a:t>
            </a:r>
            <a:r>
              <a:rPr lang="en-US" sz="1050" dirty="0" err="1">
                <a:latin typeface="Arial Black" panose="020B0A04020102020204" pitchFamily="34" charset="0"/>
                <a:cs typeface="Courier New" pitchFamily="49" charset="0"/>
              </a:rPr>
              <a:t>git</a:t>
            </a:r>
            <a:r>
              <a:rPr lang="en-US" sz="1050" dirty="0">
                <a:latin typeface="Arial Black" panose="020B0A04020102020204" pitchFamily="34" charset="0"/>
                <a:cs typeface="Courier New" pitchFamily="49" charset="0"/>
              </a:rPr>
              <a:t> checkout quote)</a:t>
            </a:r>
            <a:endParaRPr lang="en-US" sz="1050" dirty="0" smtClean="0"/>
          </a:p>
          <a:p>
            <a:pPr lvl="2"/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checkout v3.0 -b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quote</a:t>
            </a:r>
            <a:endParaRPr lang="en-US" sz="900" dirty="0" smtClean="0">
              <a:latin typeface="Arial Black" panose="020B0A04020102020204" pitchFamily="34" charset="0"/>
              <a:cs typeface="Courier New" pitchFamily="49" charset="0"/>
            </a:endParaRPr>
          </a:p>
          <a:p>
            <a:pPr lvl="1"/>
            <a:r>
              <a:rPr lang="en-US" sz="1800" dirty="0" smtClean="0"/>
              <a:t>Use patch from lab 4 to modify this branch</a:t>
            </a:r>
          </a:p>
          <a:p>
            <a:pPr lvl="2"/>
            <a:r>
              <a:rPr lang="en-US" sz="1800" dirty="0" smtClean="0"/>
              <a:t>Patch command</a:t>
            </a:r>
          </a:p>
          <a:p>
            <a:pPr lvl="2"/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patch –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pnum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800" dirty="0" smtClean="0">
                <a:cs typeface="Courier New" pitchFamily="49" charset="0"/>
              </a:rPr>
              <a:t>quote-3.0-patch.txt</a:t>
            </a:r>
          </a:p>
          <a:p>
            <a:pPr lvl="1"/>
            <a:r>
              <a:rPr lang="en-US" sz="1800" dirty="0" smtClean="0">
                <a:cs typeface="Courier New" pitchFamily="49" charset="0"/>
              </a:rPr>
              <a:t>Create </a:t>
            </a:r>
            <a:r>
              <a:rPr lang="en-US" sz="1800" dirty="0" err="1" smtClean="0">
                <a:cs typeface="Courier New" pitchFamily="49" charset="0"/>
              </a:rPr>
              <a:t>Changelog</a:t>
            </a:r>
            <a:r>
              <a:rPr lang="en-US" sz="1800" dirty="0" smtClean="0">
                <a:cs typeface="Courier New" pitchFamily="49" charset="0"/>
              </a:rPr>
              <a:t> entry (C-x 4 a)</a:t>
            </a:r>
          </a:p>
          <a:p>
            <a:pPr lvl="1"/>
            <a:r>
              <a:rPr lang="en-US" sz="1800" dirty="0" smtClean="0"/>
              <a:t>Commit changes to the new branch</a:t>
            </a:r>
          </a:p>
          <a:p>
            <a:pPr lvl="2"/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g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add .	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commit –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Changelog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file&gt;</a:t>
            </a:r>
          </a:p>
          <a:p>
            <a:pPr lvl="1"/>
            <a:r>
              <a:rPr lang="en-US" sz="1800" dirty="0" smtClean="0"/>
              <a:t> Generate a patch that other people can use to get your changes</a:t>
            </a:r>
          </a:p>
          <a:p>
            <a:pPr lvl="2"/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format-patch -[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--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&gt; formatted-patch.txt</a:t>
            </a:r>
          </a:p>
          <a:p>
            <a:pPr lvl="1"/>
            <a:r>
              <a:rPr lang="en-US" sz="1800" dirty="0" smtClean="0"/>
              <a:t>Test your partner’s patch</a:t>
            </a:r>
          </a:p>
          <a:p>
            <a:pPr lvl="2"/>
            <a:r>
              <a:rPr lang="en-US" sz="1800" dirty="0" smtClean="0"/>
              <a:t>Check out version 3.0 into a temporary branch (“partner”)</a:t>
            </a:r>
          </a:p>
          <a:p>
            <a:pPr lvl="2"/>
            <a:r>
              <a:rPr lang="en-US" sz="1800" dirty="0" smtClean="0"/>
              <a:t>Apply patch with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am </a:t>
            </a:r>
            <a:r>
              <a:rPr lang="en-US" sz="1800" dirty="0" smtClean="0"/>
              <a:t>command: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am &lt; </a:t>
            </a:r>
            <a:r>
              <a:rPr lang="en-US" sz="1800" dirty="0" smtClean="0">
                <a:cs typeface="Courier New" pitchFamily="49" charset="0"/>
              </a:rPr>
              <a:t>formatted-patch.txt</a:t>
            </a:r>
            <a:endParaRPr lang="en-US" sz="1800" dirty="0">
              <a:cs typeface="Courier New" pitchFamily="49" charset="0"/>
            </a:endParaRPr>
          </a:p>
          <a:p>
            <a:pPr lvl="2"/>
            <a:r>
              <a:rPr lang="en-US" sz="1800" dirty="0" smtClean="0"/>
              <a:t>Build and test with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make check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79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Gitk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 repository browser</a:t>
            </a:r>
          </a:p>
          <a:p>
            <a:pPr lvl="1"/>
            <a:r>
              <a:rPr lang="en-US" sz="2400" dirty="0" smtClean="0"/>
              <a:t>Visualizes commit graphs</a:t>
            </a:r>
          </a:p>
          <a:p>
            <a:pPr lvl="1"/>
            <a:r>
              <a:rPr lang="en-US" sz="2400" dirty="0" smtClean="0"/>
              <a:t>Used to understand the structure of the repo</a:t>
            </a:r>
          </a:p>
          <a:p>
            <a:pPr lvl="1"/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			Need X11 forwarding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379" y="3048000"/>
            <a:ext cx="3800899" cy="365791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248400" y="5562600"/>
            <a:ext cx="26425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Tutorial </a:t>
            </a:r>
            <a:r>
              <a:rPr lang="en-US" dirty="0" smtClean="0">
                <a:hlinkClick r:id="rId3"/>
              </a:rPr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39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Git</a:t>
            </a:r>
            <a:r>
              <a:rPr lang="en-US" b="1" dirty="0" smtClean="0"/>
              <a:t> File Status Lifecycle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49" y="2362200"/>
            <a:ext cx="8367251" cy="3505200"/>
          </a:xfrm>
        </p:spPr>
      </p:pic>
      <p:sp>
        <p:nvSpPr>
          <p:cNvPr id="5" name="Left Brace 4"/>
          <p:cNvSpPr/>
          <p:nvPr/>
        </p:nvSpPr>
        <p:spPr>
          <a:xfrm rot="5400000">
            <a:off x="5294891" y="-420109"/>
            <a:ext cx="535418" cy="5029200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061565" y="1417638"/>
            <a:ext cx="1002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Tracked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7152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Git</a:t>
            </a:r>
            <a:r>
              <a:rPr lang="en-US" b="1" dirty="0" smtClean="0"/>
              <a:t> 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</a:p>
          <a:p>
            <a:pPr lvl="1"/>
            <a:r>
              <a:rPr lang="en-US" dirty="0" smtClean="0"/>
              <a:t>games: </a:t>
            </a:r>
            <a:r>
              <a:rPr lang="en-US" dirty="0" err="1" smtClean="0"/>
              <a:t>pacman.c</a:t>
            </a:r>
            <a:r>
              <a:rPr lang="en-US" dirty="0" smtClean="0"/>
              <a:t>, </a:t>
            </a:r>
            <a:r>
              <a:rPr lang="en-US" dirty="0" err="1" smtClean="0"/>
              <a:t>pacman.h</a:t>
            </a:r>
            <a:r>
              <a:rPr lang="en-US" dirty="0" smtClean="0"/>
              <a:t>, README </a:t>
            </a:r>
          </a:p>
          <a:p>
            <a:r>
              <a:rPr lang="en-US" dirty="0" smtClean="0"/>
              <a:t>Create repository to track new project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 (creates .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dir</a:t>
            </a:r>
            <a:r>
              <a:rPr lang="en-US" dirty="0" smtClean="0"/>
              <a:t> w/ all necessary repo files)</a:t>
            </a:r>
          </a:p>
          <a:p>
            <a:r>
              <a:rPr lang="en-US" dirty="0" smtClean="0"/>
              <a:t>Is the project tracked?</a:t>
            </a:r>
          </a:p>
          <a:p>
            <a:pPr lvl="1"/>
            <a:r>
              <a:rPr lang="en-US" dirty="0" smtClean="0"/>
              <a:t>No, need to add files and do an initial commit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add </a:t>
            </a:r>
            <a:r>
              <a:rPr lang="en-US" dirty="0" err="1" smtClean="0"/>
              <a:t>pacman.c</a:t>
            </a:r>
            <a:r>
              <a:rPr lang="en-US" dirty="0" smtClean="0"/>
              <a:t> </a:t>
            </a:r>
            <a:r>
              <a:rPr lang="en-US" dirty="0" err="1" smtClean="0"/>
              <a:t>pacman.h</a:t>
            </a:r>
            <a:r>
              <a:rPr lang="en-US" dirty="0" smtClean="0"/>
              <a:t> README</a:t>
            </a:r>
            <a:endParaRPr lang="en-US" dirty="0" smtClean="0"/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commit –m </a:t>
            </a:r>
            <a:r>
              <a:rPr lang="en-US" dirty="0" smtClean="0"/>
              <a:t>“initial commit of my project”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90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Git</a:t>
            </a:r>
            <a:r>
              <a:rPr lang="en-US" b="1" dirty="0" smtClean="0"/>
              <a:t> Repo Structure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21" y="1295400"/>
            <a:ext cx="7401958" cy="4753638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705744"/>
              </p:ext>
            </p:extLst>
          </p:nvPr>
        </p:nvGraphicFramePr>
        <p:xfrm>
          <a:off x="3581400" y="3200400"/>
          <a:ext cx="2362200" cy="1392665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656167"/>
                <a:gridCol w="787400"/>
                <a:gridCol w="918633"/>
              </a:tblGrid>
              <a:tr h="344695">
                <a:tc gridSpan="2"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tree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size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4110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blob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5b1d3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README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4110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blob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911e7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pacman.c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4469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blob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cba0a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pacman.h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3505200" y="1295400"/>
            <a:ext cx="5029200" cy="495300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191000" y="190500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Snapshot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6641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After 2 More </a:t>
            </a:r>
            <a:r>
              <a:rPr lang="en-US" b="1" dirty="0"/>
              <a:t>C</a:t>
            </a:r>
            <a:r>
              <a:rPr lang="en-US" b="1" dirty="0" smtClean="0"/>
              <a:t>ommits…</a:t>
            </a:r>
            <a:endParaRPr lang="en-US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21" y="1809524"/>
            <a:ext cx="7220958" cy="323895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66" y="1828800"/>
            <a:ext cx="1857634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707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a Branch?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pointer to one of the commits in the repo (head) + all ancestor commits</a:t>
            </a:r>
          </a:p>
          <a:p>
            <a:r>
              <a:rPr lang="en-US" dirty="0" smtClean="0"/>
              <a:t>When you first create a repo, are there any branches?</a:t>
            </a:r>
          </a:p>
          <a:p>
            <a:pPr lvl="1"/>
            <a:r>
              <a:rPr lang="en-US" dirty="0" smtClean="0"/>
              <a:t>Default branch named ‘master’</a:t>
            </a:r>
          </a:p>
          <a:p>
            <a:r>
              <a:rPr lang="en-US" dirty="0" smtClean="0"/>
              <a:t>The default master branch </a:t>
            </a:r>
          </a:p>
          <a:p>
            <a:pPr lvl="1"/>
            <a:r>
              <a:rPr lang="en-US" dirty="0" smtClean="0"/>
              <a:t>points to last commit made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oves forward automatically, every time you commit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26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Where </a:t>
            </a:r>
            <a:r>
              <a:rPr lang="en-US" b="1" dirty="0"/>
              <a:t>I</a:t>
            </a:r>
            <a:r>
              <a:rPr lang="en-US" b="1" dirty="0" smtClean="0"/>
              <a:t>s Master?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667000"/>
            <a:ext cx="1914792" cy="2267266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562753" y="2667000"/>
            <a:ext cx="2618847" cy="2267266"/>
            <a:chOff x="2562753" y="2667000"/>
            <a:chExt cx="2618847" cy="226726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4439" y="2667000"/>
              <a:ext cx="1867161" cy="2267266"/>
            </a:xfrm>
            <a:prstGeom prst="rect">
              <a:avLst/>
            </a:prstGeom>
          </p:spPr>
        </p:pic>
        <p:cxnSp>
          <p:nvCxnSpPr>
            <p:cNvPr id="15" name="Straight Arrow Connector 14"/>
            <p:cNvCxnSpPr/>
            <p:nvPr/>
          </p:nvCxnSpPr>
          <p:spPr>
            <a:xfrm flipH="1">
              <a:off x="2562753" y="3048000"/>
              <a:ext cx="713847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903152" y="1600200"/>
            <a:ext cx="1447800" cy="1143000"/>
            <a:chOff x="914400" y="1676400"/>
            <a:chExt cx="1447800" cy="1143000"/>
          </a:xfrm>
        </p:grpSpPr>
        <p:sp>
          <p:nvSpPr>
            <p:cNvPr id="5" name="Rounded Rectangle 4"/>
            <p:cNvSpPr/>
            <p:nvPr/>
          </p:nvSpPr>
          <p:spPr>
            <a:xfrm>
              <a:off x="914400" y="1676400"/>
              <a:ext cx="1447800" cy="6858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master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>
              <a:off x="1638300" y="2362200"/>
              <a:ext cx="0" cy="4572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181600" y="2590789"/>
            <a:ext cx="2619624" cy="2343477"/>
            <a:chOff x="5181600" y="2590789"/>
            <a:chExt cx="2619624" cy="2343477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9800" y="2590789"/>
              <a:ext cx="1781424" cy="2343477"/>
            </a:xfrm>
            <a:prstGeom prst="rect">
              <a:avLst/>
            </a:prstGeom>
          </p:spPr>
        </p:pic>
        <p:cxnSp>
          <p:nvCxnSpPr>
            <p:cNvPr id="20" name="Straight Arrow Connector 19"/>
            <p:cNvCxnSpPr/>
            <p:nvPr/>
          </p:nvCxnSpPr>
          <p:spPr>
            <a:xfrm flipH="1">
              <a:off x="5181600" y="3048000"/>
              <a:ext cx="713847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524119" y="1585119"/>
            <a:ext cx="1447800" cy="1143000"/>
            <a:chOff x="914400" y="1691481"/>
            <a:chExt cx="1447800" cy="1143000"/>
          </a:xfrm>
        </p:grpSpPr>
        <p:sp>
          <p:nvSpPr>
            <p:cNvPr id="18" name="Rounded Rectangle 17"/>
            <p:cNvSpPr/>
            <p:nvPr/>
          </p:nvSpPr>
          <p:spPr>
            <a:xfrm>
              <a:off x="914400" y="1691481"/>
              <a:ext cx="1447800" cy="6858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master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8" idx="2"/>
            </p:cNvCxnSpPr>
            <p:nvPr/>
          </p:nvCxnSpPr>
          <p:spPr>
            <a:xfrm>
              <a:off x="1638300" y="2377281"/>
              <a:ext cx="0" cy="4572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108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33333E-6 L 0.2875 -0.0055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75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L 0.28664 -0.0034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23" y="-185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447595"/>
            <a:ext cx="6496957" cy="32580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</a:t>
            </a:r>
            <a:r>
              <a:rPr lang="en-US" b="1" dirty="0" smtClean="0"/>
              <a:t>ew Branch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new branch = creating new pointer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branch </a:t>
            </a:r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Where is new branch created?</a:t>
            </a:r>
          </a:p>
          <a:p>
            <a:pPr lvl="2"/>
            <a:r>
              <a:rPr lang="en-US" dirty="0" smtClean="0"/>
              <a:t>Current commit </a:t>
            </a:r>
          </a:p>
          <a:p>
            <a:r>
              <a:rPr lang="en-US" dirty="0" smtClean="0"/>
              <a:t>Where is current commit?</a:t>
            </a:r>
          </a:p>
          <a:p>
            <a:pPr lvl="1"/>
            <a:r>
              <a:rPr lang="en-US" dirty="0" smtClean="0"/>
              <a:t>HEAD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2200093"/>
            <a:ext cx="1533739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306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New Commit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happens if we make another commit?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409755"/>
            <a:ext cx="6363588" cy="22958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247554"/>
            <a:ext cx="1419423" cy="2476846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7485797" y="4724400"/>
            <a:ext cx="1505803" cy="693761"/>
          </a:xfrm>
          <a:prstGeom prst="roundRect">
            <a:avLst/>
          </a:prstGeom>
          <a:solidFill>
            <a:srgbClr val="C3FAC0"/>
          </a:solidFill>
          <a:ln w="38100">
            <a:solidFill>
              <a:srgbClr val="6E9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345f5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781800" y="5029200"/>
            <a:ext cx="685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58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2260</TotalTime>
  <Words>449</Words>
  <Application>Microsoft Office PowerPoint</Application>
  <PresentationFormat>On-screen Show (4:3)</PresentationFormat>
  <Paragraphs>147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 Black</vt:lpstr>
      <vt:lpstr>Calibri</vt:lpstr>
      <vt:lpstr>Courier New</vt:lpstr>
      <vt:lpstr>Office Theme</vt:lpstr>
      <vt:lpstr>Verifying and Publishing a Backported Change</vt:lpstr>
      <vt:lpstr>Git File Status Lifecycle</vt:lpstr>
      <vt:lpstr>Git Example</vt:lpstr>
      <vt:lpstr>Git Repo Structure</vt:lpstr>
      <vt:lpstr>After 2 More Commits…</vt:lpstr>
      <vt:lpstr>What Is a Branch?</vt:lpstr>
      <vt:lpstr>Where Is Master?</vt:lpstr>
      <vt:lpstr>New Branch</vt:lpstr>
      <vt:lpstr>New Commit</vt:lpstr>
      <vt:lpstr>Switching to New Branch</vt:lpstr>
      <vt:lpstr>Commit After Switch</vt:lpstr>
      <vt:lpstr>Why Branching?</vt:lpstr>
      <vt:lpstr>Merging I</vt:lpstr>
      <vt:lpstr>Merging II</vt:lpstr>
      <vt:lpstr>Merging III</vt:lpstr>
      <vt:lpstr>Homework 4</vt:lpstr>
      <vt:lpstr>Gitk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Verifying and Publishing a Backported Change</dc:title>
  <dc:creator>Lauren</dc:creator>
  <cp:lastModifiedBy>Lauren Samy</cp:lastModifiedBy>
  <cp:revision>229</cp:revision>
  <dcterms:created xsi:type="dcterms:W3CDTF">2012-10-24T04:54:36Z</dcterms:created>
  <dcterms:modified xsi:type="dcterms:W3CDTF">2016-01-27T05:28:00Z</dcterms:modified>
</cp:coreProperties>
</file>