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59" r:id="rId6"/>
    <p:sldId id="261" r:id="rId7"/>
    <p:sldId id="27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Debugging a C </a:t>
            </a:r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5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133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 smtClean="0"/>
          </a:p>
          <a:p>
            <a:r>
              <a:rPr lang="en-US" dirty="0" smtClean="0"/>
              <a:t>You can set as many breakpoints as you want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info breakpoints/break/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 </a:t>
            </a:r>
            <a:r>
              <a:rPr lang="en-US" dirty="0" smtClean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Deleting, Disabling and Ignoring BPs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 smtClean="0"/>
              <a:t>Deletes the </a:t>
            </a:r>
            <a:r>
              <a:rPr lang="en-US" dirty="0"/>
              <a:t>specified breakpoint or range of </a:t>
            </a:r>
            <a:r>
              <a:rPr lang="en-US" dirty="0" smtClean="0"/>
              <a:t>breakpoints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disable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Temporarily </a:t>
            </a:r>
            <a:r>
              <a:rPr lang="en-US" dirty="0"/>
              <a:t>deactivates a breakpoint or a range of breakpoints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enable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Restores </a:t>
            </a:r>
            <a:r>
              <a:rPr lang="en-US" dirty="0"/>
              <a:t>disabled breakpoints </a:t>
            </a:r>
          </a:p>
          <a:p>
            <a:r>
              <a:rPr lang="en-US" dirty="0" smtClean="0"/>
              <a:t>If no arguments are provided to the above commands, all breakpoints are affected!!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iterations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GDB to pass over a breakpoint without stopping a certain number of </a:t>
            </a:r>
            <a:r>
              <a:rPr lang="en-US" dirty="0" smtClean="0"/>
              <a:t>times.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p_number</a:t>
            </a:r>
            <a:r>
              <a:rPr lang="en-US" dirty="0" smtClean="0"/>
              <a:t>: the </a:t>
            </a:r>
            <a:r>
              <a:rPr lang="en-US" dirty="0"/>
              <a:t>number of a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 smtClean="0"/>
              <a:t>Iterations: the </a:t>
            </a:r>
            <a:r>
              <a:rPr lang="en-US" dirty="0"/>
              <a:t>number of times you want it to be passed </a:t>
            </a:r>
            <a:r>
              <a:rPr lang="en-US" dirty="0" smtClean="0"/>
              <a:t>over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would we want to interrupt execution?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</a:t>
            </a:r>
            <a:r>
              <a:rPr lang="en-US" dirty="0" smtClean="0"/>
              <a:t>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[/format]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 Decimal </a:t>
            </a:r>
            <a:r>
              <a:rPr lang="en-US" dirty="0" smtClean="0"/>
              <a:t>notation</a:t>
            </a:r>
            <a:r>
              <a:rPr lang="en-US" dirty="0"/>
              <a:t> </a:t>
            </a:r>
            <a:r>
              <a:rPr lang="en-US" dirty="0" smtClean="0"/>
              <a:t>(default format for integers) 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: Hexadecimal </a:t>
            </a:r>
            <a:r>
              <a:rPr lang="en-US" dirty="0" smtClean="0"/>
              <a:t>notation </a:t>
            </a:r>
          </a:p>
          <a:p>
            <a:pPr lvl="2"/>
            <a:r>
              <a:rPr lang="en-US" dirty="0" smtClean="0"/>
              <a:t>o</a:t>
            </a:r>
            <a:r>
              <a:rPr lang="en-US" dirty="0"/>
              <a:t>: Octal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: Binary </a:t>
            </a:r>
            <a:r>
              <a:rPr lang="en-US" dirty="0" smtClean="0"/>
              <a:t>notation </a:t>
            </a:r>
            <a:endParaRPr lang="en-US" dirty="0"/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Resuming Execution After a 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program stops at a breakpoint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possible kinds of </a:t>
            </a:r>
            <a:r>
              <a:rPr lang="en-US" dirty="0" err="1" smtClean="0"/>
              <a:t>gdb</a:t>
            </a:r>
            <a:r>
              <a:rPr lang="en-US" dirty="0" smtClean="0"/>
              <a:t> operations: </a:t>
            </a:r>
          </a:p>
          <a:p>
            <a:pPr lvl="2"/>
            <a:r>
              <a:rPr lang="en-US" b="1" dirty="0" smtClean="0"/>
              <a:t>c or continue</a:t>
            </a:r>
            <a:r>
              <a:rPr lang="en-US" dirty="0" smtClean="0"/>
              <a:t>: debugger will continue executing until next breakpoint</a:t>
            </a:r>
          </a:p>
          <a:p>
            <a:pPr lvl="2"/>
            <a:r>
              <a:rPr lang="en-US" b="1" dirty="0" smtClean="0"/>
              <a:t>n </a:t>
            </a:r>
            <a:r>
              <a:rPr lang="en-US" b="1" dirty="0"/>
              <a:t>or next</a:t>
            </a:r>
            <a:r>
              <a:rPr lang="en-US" dirty="0"/>
              <a:t>: </a:t>
            </a:r>
            <a:r>
              <a:rPr lang="en-US" dirty="0" smtClean="0"/>
              <a:t>debugger </a:t>
            </a:r>
            <a:r>
              <a:rPr lang="en-US" dirty="0"/>
              <a:t>will execute the next line as single </a:t>
            </a:r>
            <a:r>
              <a:rPr lang="en-US" dirty="0" smtClean="0"/>
              <a:t>instruction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</a:t>
            </a:r>
            <a:r>
              <a:rPr lang="en-US" dirty="0" smtClean="0"/>
              <a:t>same </a:t>
            </a:r>
            <a:r>
              <a:rPr lang="en-US" dirty="0"/>
              <a:t>as next but functions are executed line by line instead of as a single </a:t>
            </a:r>
            <a:r>
              <a:rPr lang="en-US" dirty="0" smtClean="0"/>
              <a:t>instruction</a:t>
            </a:r>
          </a:p>
          <a:p>
            <a:pPr lvl="2"/>
            <a:r>
              <a:rPr lang="en-US" b="1" dirty="0" smtClean="0"/>
              <a:t>f or finish</a:t>
            </a:r>
            <a:r>
              <a:rPr lang="en-US" dirty="0" smtClean="0"/>
              <a:t>: debugger will resume </a:t>
            </a:r>
            <a:r>
              <a:rPr lang="en-US" dirty="0"/>
              <a:t>execution until the current function </a:t>
            </a:r>
            <a:r>
              <a:rPr lang="en-US" dirty="0" smtClean="0"/>
              <a:t>returns. Execution stops immediately </a:t>
            </a:r>
            <a:r>
              <a:rPr lang="en-US" dirty="0"/>
              <a:t>after the program flow returns to the function's </a:t>
            </a:r>
            <a:r>
              <a:rPr lang="en-US" dirty="0" smtClean="0"/>
              <a:t>caller 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function's return value </a:t>
            </a:r>
            <a:r>
              <a:rPr lang="en-US" dirty="0" smtClean="0"/>
              <a:t>and the </a:t>
            </a:r>
            <a:r>
              <a:rPr lang="en-US" dirty="0"/>
              <a:t>line containing the next </a:t>
            </a:r>
            <a:r>
              <a:rPr lang="en-US" dirty="0" smtClean="0"/>
              <a:t>statement are displayed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Watch/observe changes to variables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 smtClean="0">
                <a:cs typeface="Courier New" pitchFamily="49" charset="0"/>
              </a:rPr>
              <a:t>my_var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debugger </a:t>
            </a:r>
            <a:r>
              <a:rPr lang="en-US" dirty="0" smtClean="0"/>
              <a:t>will stop the </a:t>
            </a:r>
            <a:r>
              <a:rPr lang="en-US" dirty="0"/>
              <a:t>program when the value of </a:t>
            </a:r>
            <a:r>
              <a:rPr lang="en-US" i="1" dirty="0" err="1" smtClean="0"/>
              <a:t>my_var</a:t>
            </a:r>
            <a:r>
              <a:rPr lang="en-US" i="1" dirty="0" smtClean="0"/>
              <a:t> </a:t>
            </a:r>
            <a:r>
              <a:rPr lang="en-US" dirty="0" smtClean="0"/>
              <a:t>changes</a:t>
            </a:r>
            <a:endParaRPr lang="en-US" dirty="0"/>
          </a:p>
          <a:p>
            <a:pPr lvl="2"/>
            <a:r>
              <a:rPr lang="en-US" dirty="0" smtClean="0">
                <a:cs typeface="Courier New" pitchFamily="49" charset="0"/>
              </a:rPr>
              <a:t>old </a:t>
            </a:r>
            <a:r>
              <a:rPr lang="en-US" dirty="0">
                <a:cs typeface="Courier New" pitchFamily="49" charset="0"/>
              </a:rPr>
              <a:t>and new values will be </a:t>
            </a:r>
            <a:r>
              <a:rPr lang="en-US" dirty="0" smtClean="0">
                <a:cs typeface="Courier New" pitchFamily="49" charset="0"/>
              </a:rPr>
              <a:t>printed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debugger stops the program whenever the program reads the value of any object involved in the evaluation of </a:t>
            </a:r>
            <a:r>
              <a:rPr lang="en-US" i="1" dirty="0" smtClean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Memory Layout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4114800" cy="5634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62484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code to be executed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8269" y="1914716"/>
            <a:ext cx="3185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Grows downward as </a:t>
            </a:r>
            <a:r>
              <a:rPr lang="en-US" sz="2200" dirty="0"/>
              <a:t>a result of a newly called </a:t>
            </a:r>
            <a:r>
              <a:rPr lang="en-US" sz="2200" dirty="0" smtClean="0"/>
              <a:t>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1209" y="1142999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Command line arguments and environment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8269" y="3810000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grows </a:t>
            </a:r>
            <a:r>
              <a:rPr lang="en-US" sz="2200" dirty="0" smtClean="0"/>
              <a:t>upward when dynamic memory is requested by C’s </a:t>
            </a:r>
            <a:r>
              <a:rPr lang="en-US" sz="2200" dirty="0" err="1" smtClean="0"/>
              <a:t>malloc</a:t>
            </a:r>
            <a:r>
              <a:rPr lang="en-US" sz="2200" dirty="0" smtClean="0"/>
              <a:t>() or C++’s new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469642" y="5632819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Initialized global variables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0779" y="50292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Uninitialized global variables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For each function call, an </a:t>
            </a:r>
            <a:r>
              <a:rPr lang="en-US" dirty="0"/>
              <a:t>area of memory is set </a:t>
            </a:r>
            <a:r>
              <a:rPr lang="en-US" dirty="0" smtClean="0"/>
              <a:t>aside. This </a:t>
            </a:r>
            <a:r>
              <a:rPr lang="en-US" dirty="0"/>
              <a:t>area of memory </a:t>
            </a:r>
            <a:r>
              <a:rPr lang="en-US" dirty="0" smtClean="0"/>
              <a:t>is called a </a:t>
            </a:r>
            <a:r>
              <a:rPr lang="en-US" b="1" dirty="0" smtClean="0"/>
              <a:t>stack frame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stack frame holds the following crucial info: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space for all </a:t>
            </a:r>
            <a:r>
              <a:rPr lang="en-US" dirty="0" smtClean="0"/>
              <a:t>the local variables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memory address to </a:t>
            </a:r>
            <a:r>
              <a:rPr lang="en-US" dirty="0"/>
              <a:t>return to when the called function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arguments to </a:t>
            </a:r>
            <a:r>
              <a:rPr lang="en-US" dirty="0"/>
              <a:t>the called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Frames and the Stack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Program Ends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stack frame belonging to main():</a:t>
            </a:r>
          </a:p>
          <a:p>
            <a:r>
              <a:rPr lang="en-US" dirty="0" smtClean="0"/>
              <a:t>Uninteresting since main() has no </a:t>
            </a:r>
            <a:r>
              <a:rPr lang="en-US" dirty="0"/>
              <a:t>automatic variables, no parameters, and no function to return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to </a:t>
            </a:r>
            <a:r>
              <a:rPr lang="en-US" dirty="0" err="1" smtClean="0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</a:t>
            </a:r>
            <a:r>
              <a:rPr lang="en-US" dirty="0"/>
              <a:t>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1844" y="507810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main() returns, the program ends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2424752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281940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 in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Shows the call trace (the call stack)</a:t>
            </a:r>
          </a:p>
          <a:p>
            <a:pPr lvl="1"/>
            <a:r>
              <a:rPr lang="en-US" dirty="0" smtClean="0"/>
              <a:t>Without function calls:</a:t>
            </a:r>
          </a:p>
          <a:p>
            <a:pPr lvl="2"/>
            <a:r>
              <a:rPr lang="en-US" dirty="0" smtClean="0"/>
              <a:t>#0 </a:t>
            </a:r>
            <a:r>
              <a:rPr lang="en-US" dirty="0"/>
              <a:t>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frame on the stack, numbered 0, and it belongs to main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After call to function display()</a:t>
            </a:r>
          </a:p>
          <a:p>
            <a:pPr lvl="2"/>
            <a:r>
              <a:rPr lang="en-US" dirty="0"/>
              <a:t>#0 </a:t>
            </a:r>
            <a:r>
              <a:rPr lang="en-US" dirty="0" smtClean="0"/>
              <a:t>display </a:t>
            </a:r>
            <a:r>
              <a:rPr lang="en-US" dirty="0"/>
              <a:t>(z=5, </a:t>
            </a:r>
            <a:r>
              <a:rPr lang="en-US" dirty="0" err="1"/>
              <a:t>zptr</a:t>
            </a:r>
            <a:r>
              <a:rPr lang="en-US" dirty="0"/>
              <a:t>=0xbffffb34) at </a:t>
            </a:r>
            <a:r>
              <a:rPr lang="en-US" dirty="0" smtClean="0"/>
              <a:t>program.c:15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/>
              <a:t>1 0x08048455 in 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stack </a:t>
            </a:r>
            <a:r>
              <a:rPr lang="en-US" dirty="0" smtClean="0"/>
              <a:t>frames: frame </a:t>
            </a:r>
            <a:r>
              <a:rPr lang="en-US" dirty="0"/>
              <a:t>1 belonging to main() and frame 0 </a:t>
            </a:r>
            <a:r>
              <a:rPr lang="en-US" dirty="0" smtClean="0"/>
              <a:t>belonging </a:t>
            </a:r>
            <a:r>
              <a:rPr lang="en-US" dirty="0"/>
              <a:t>to </a:t>
            </a:r>
            <a:r>
              <a:rPr lang="en-US" dirty="0" smtClean="0"/>
              <a:t>display().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frame listing </a:t>
            </a:r>
            <a:r>
              <a:rPr lang="en-US" dirty="0" smtClean="0"/>
              <a:t>gives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arguments to that </a:t>
            </a:r>
            <a:r>
              <a:rPr lang="en-US" dirty="0" smtClean="0"/>
              <a:t>function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/>
              <a:t>frame 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/>
              <a:t>information about the current stack frame, including its return address and saved register </a:t>
            </a:r>
            <a:r>
              <a:rPr lang="en-US" dirty="0" smtClean="0"/>
              <a:t>values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locals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the local variables of the function corresponding to the stack frame, with their current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argument values of the corresponding function </a:t>
            </a:r>
            <a:r>
              <a:rPr lang="en-US" dirty="0" smtClean="0"/>
              <a:t>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eliminating errors from programs</a:t>
            </a:r>
          </a:p>
          <a:p>
            <a:endParaRPr lang="en-US" dirty="0"/>
          </a:p>
          <a:p>
            <a:r>
              <a:rPr lang="en-US" dirty="0" smtClean="0"/>
              <a:t>Grace Hopper and the “</a:t>
            </a:r>
            <a:r>
              <a:rPr lang="en-US" dirty="0"/>
              <a:t>First actual case of bug being </a:t>
            </a:r>
            <a:r>
              <a:rPr lang="en-US" dirty="0" smtClean="0"/>
              <a:t>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64276"/>
            <a:ext cx="4267200" cy="3284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50938"/>
            <a:ext cx="290553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functions</a:t>
            </a:r>
          </a:p>
          <a:p>
            <a:pPr lvl="1"/>
            <a:r>
              <a:rPr lang="en-US" dirty="0" smtClean="0"/>
              <a:t>Lists all functions in the program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list</a:t>
            </a:r>
          </a:p>
          <a:p>
            <a:pPr lvl="1"/>
            <a:r>
              <a:rPr lang="en-US" dirty="0" smtClean="0"/>
              <a:t>Lists source code lines around the current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Download old version of </a:t>
            </a:r>
            <a:r>
              <a:rPr lang="en-US" sz="2000" dirty="0" err="1" smtClean="0"/>
              <a:t>coreutils</a:t>
            </a:r>
            <a:r>
              <a:rPr lang="en-US" sz="2000" dirty="0" smtClean="0"/>
              <a:t> with buggy </a:t>
            </a:r>
            <a:r>
              <a:rPr lang="en-US" sz="2000" dirty="0" err="1" smtClean="0"/>
              <a:t>ls</a:t>
            </a:r>
            <a:r>
              <a:rPr lang="en-US" sz="2000" dirty="0" smtClean="0"/>
              <a:t> program</a:t>
            </a:r>
          </a:p>
          <a:p>
            <a:pPr lvl="1"/>
            <a:r>
              <a:rPr lang="en-US" sz="2000" dirty="0" err="1" smtClean="0"/>
              <a:t>Untar</a:t>
            </a:r>
            <a:r>
              <a:rPr lang="en-US" sz="2000" dirty="0" smtClean="0"/>
              <a:t>, configure, make</a:t>
            </a:r>
          </a:p>
          <a:p>
            <a:r>
              <a:rPr lang="en-US" sz="2000" dirty="0" smtClean="0"/>
              <a:t>Bug: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-t mishandles files whose time stamps are very far in the past. It seems to act as if they are in the </a:t>
            </a:r>
            <a:r>
              <a:rPr lang="en-US" sz="2000" dirty="0" smtClean="0"/>
              <a:t>future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-d ‘1918-11-11 11:00 GMT’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now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sleep 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touch now1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now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now1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Nov 11 1918 </a:t>
            </a:r>
            <a:r>
              <a:rPr lang="en-US" sz="2000" dirty="0" err="1" smtClean="0"/>
              <a:t>wwi</a:t>
            </a:r>
            <a:r>
              <a:rPr lang="en-US" sz="2000" dirty="0" smtClean="0"/>
              <a:t>-armistice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</a:t>
            </a:r>
            <a:r>
              <a:rPr lang="en-US" sz="2000" dirty="0" smtClean="0"/>
              <a:t>now1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now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Goal: Fix the Bug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 smtClean="0"/>
              <a:t>Reproduce the Bug</a:t>
            </a:r>
          </a:p>
          <a:p>
            <a:pPr lvl="1"/>
            <a:r>
              <a:rPr lang="en-US" sz="9600" dirty="0" smtClean="0"/>
              <a:t>Follow steps on lab web page</a:t>
            </a:r>
            <a:endParaRPr lang="en-US" sz="9600" b="1" dirty="0" smtClean="0"/>
          </a:p>
          <a:p>
            <a:r>
              <a:rPr lang="en-US" sz="9800" b="1" dirty="0" smtClean="0"/>
              <a:t>Simplify input</a:t>
            </a:r>
          </a:p>
          <a:p>
            <a:pPr lvl="1"/>
            <a:r>
              <a:rPr lang="en-US" sz="9600" dirty="0" smtClean="0"/>
              <a:t>Run </a:t>
            </a:r>
            <a:r>
              <a:rPr lang="en-US" sz="9600" dirty="0" err="1" smtClean="0"/>
              <a:t>ls</a:t>
            </a:r>
            <a:r>
              <a:rPr lang="en-US" sz="9600" dirty="0" smtClean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</a:t>
            </a:r>
            <a:r>
              <a:rPr lang="en-US" sz="9600" dirty="0" smtClean="0"/>
              <a:t>./</a:t>
            </a:r>
            <a:r>
              <a:rPr lang="en-US" sz="9600" dirty="0" err="1" smtClean="0"/>
              <a:t>ls</a:t>
            </a:r>
            <a:r>
              <a:rPr lang="en-US" sz="9600" dirty="0" smtClean="0"/>
              <a:t> </a:t>
            </a:r>
            <a:endParaRPr lang="en-US" sz="9600" dirty="0"/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</a:t>
            </a:r>
            <a:r>
              <a:rPr lang="en-US" sz="9600" dirty="0" err="1"/>
              <a:t>wwi</a:t>
            </a:r>
            <a:r>
              <a:rPr lang="en-US" sz="9600" dirty="0"/>
              <a:t>-armistice now now1</a:t>
            </a:r>
          </a:p>
          <a:p>
            <a:pPr marL="457200" lvl="1" indent="0">
              <a:buNone/>
            </a:pPr>
            <a:r>
              <a:rPr lang="en-US" sz="9600" dirty="0"/>
              <a:t>(run from the directory where the compiled </a:t>
            </a:r>
            <a:r>
              <a:rPr lang="en-US" sz="9600" dirty="0" err="1"/>
              <a:t>ls</a:t>
            </a:r>
            <a:r>
              <a:rPr lang="en-US" sz="9600" dirty="0"/>
              <a:t> lives</a:t>
            </a:r>
            <a:r>
              <a:rPr lang="en-US" sz="9600" dirty="0" smtClean="0"/>
              <a:t>)</a:t>
            </a:r>
            <a:endParaRPr lang="en-US" sz="5900" dirty="0" smtClean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“lab5.diff”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forget to answer all questions! (lab5.txt)</a:t>
            </a:r>
          </a:p>
          <a:p>
            <a:r>
              <a:rPr lang="en-US" dirty="0" smtClean="0"/>
              <a:t>Make sure you don’t submit a reverse patch! (lab5.diff)</a:t>
            </a:r>
          </a:p>
          <a:p>
            <a:r>
              <a:rPr lang="en-US" sz="2800" dirty="0" smtClean="0"/>
              <a:t>“Try to reproduce the problem in your home directory, instead of the $</a:t>
            </a:r>
            <a:r>
              <a:rPr lang="en-US" sz="2800" dirty="0" err="1" smtClean="0"/>
              <a:t>tmp</a:t>
            </a:r>
            <a:r>
              <a:rPr lang="en-US" sz="2800" dirty="0" smtClean="0"/>
              <a:t> directory. How well does </a:t>
            </a:r>
            <a:r>
              <a:rPr lang="en-US" sz="2800" dirty="0" err="1" smtClean="0"/>
              <a:t>SEASnet</a:t>
            </a:r>
            <a:r>
              <a:rPr lang="en-US" sz="2800" dirty="0" smtClean="0"/>
              <a:t> do?”</a:t>
            </a:r>
          </a:p>
          <a:p>
            <a:pPr lvl="1"/>
            <a:r>
              <a:rPr lang="en-US" sz="2400" dirty="0" smtClean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has </a:t>
            </a:r>
            <a:r>
              <a:rPr lang="en-US" sz="2400" dirty="0"/>
              <a:t>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/>
              <a:t>it will return timestamp around 2054</a:t>
            </a:r>
          </a:p>
          <a:p>
            <a:pPr lvl="1"/>
            <a:r>
              <a:rPr lang="en-US" sz="2400" dirty="0" smtClean="0"/>
              <a:t>=&gt; files have to be touched on local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(</a:t>
            </a:r>
            <a:r>
              <a:rPr lang="en-US" sz="2400" dirty="0" err="1" smtClean="0"/>
              <a:t>df</a:t>
            </a:r>
            <a:r>
              <a:rPr lang="en-US" sz="2400" dirty="0" smtClean="0"/>
              <a:t> –l)</a:t>
            </a:r>
          </a:p>
          <a:p>
            <a:r>
              <a:rPr lang="en-US" dirty="0" smtClean="0"/>
              <a:t>Use “info functions” to look for relevant starting point</a:t>
            </a:r>
          </a:p>
          <a:p>
            <a:r>
              <a:rPr lang="en-US" dirty="0" smtClean="0"/>
              <a:t>Compiler optimizations: -O2 -&gt; -O0</a:t>
            </a:r>
          </a:p>
          <a:p>
            <a:pPr lvl="1"/>
            <a:r>
              <a:rPr lang="en-US" dirty="0" smtClean="0"/>
              <a:t>./</a:t>
            </a:r>
            <a:r>
              <a:rPr lang="en-US" smtClean="0"/>
              <a:t>configure </a:t>
            </a:r>
            <a:r>
              <a:rPr lang="en-US" smtClean="0"/>
              <a:t>CFLAGS</a:t>
            </a:r>
            <a:r>
              <a:rPr lang="en-US" dirty="0" smtClean="0"/>
              <a:t>="…-O0"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</a:t>
            </a:r>
          </a:p>
          <a:p>
            <a:r>
              <a:rPr lang="en-US" dirty="0" smtClean="0"/>
              <a:t>Simplify program input</a:t>
            </a:r>
          </a:p>
          <a:p>
            <a:r>
              <a:rPr lang="en-US" dirty="0" smtClean="0"/>
              <a:t>Use a debugger</a:t>
            </a:r>
            <a:r>
              <a:rPr lang="en-US" dirty="0"/>
              <a:t> </a:t>
            </a:r>
            <a:r>
              <a:rPr lang="en-US" dirty="0" smtClean="0"/>
              <a:t>to track </a:t>
            </a:r>
            <a:r>
              <a:rPr lang="en-US" dirty="0"/>
              <a:t>down the origin of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Fix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that is used to run and debug other (target) programs</a:t>
            </a:r>
          </a:p>
          <a:p>
            <a:r>
              <a:rPr lang="en-US" dirty="0" smtClean="0"/>
              <a:t>Advantages: </a:t>
            </a:r>
          </a:p>
          <a:p>
            <a:pPr marL="457200" lvl="1" indent="0">
              <a:buNone/>
            </a:pPr>
            <a:r>
              <a:rPr lang="en-US" dirty="0" smtClean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  <a:endParaRPr lang="en-US" dirty="0" smtClean="0"/>
          </a:p>
          <a:p>
            <a:pPr lvl="1"/>
            <a:r>
              <a:rPr lang="en-US" dirty="0" smtClean="0"/>
              <a:t>interact with and inspect program at run-time</a:t>
            </a:r>
          </a:p>
          <a:p>
            <a:pPr lvl="1"/>
            <a:r>
              <a:rPr lang="en-US" dirty="0" smtClean="0"/>
              <a:t>If program crashes, the debugger outputs </a:t>
            </a:r>
            <a:r>
              <a:rPr lang="en-US" dirty="0"/>
              <a:t>where and why </a:t>
            </a:r>
            <a:r>
              <a:rPr lang="en-US" dirty="0" smtClean="0"/>
              <a:t>it crashed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GDB – GNU 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several languages</a:t>
            </a:r>
          </a:p>
          <a:p>
            <a:pPr lvl="1"/>
            <a:r>
              <a:rPr lang="en-US" dirty="0" smtClean="0"/>
              <a:t>C, C++, Java, Objective-C</a:t>
            </a:r>
          </a:p>
          <a:p>
            <a:r>
              <a:rPr lang="en-US" dirty="0"/>
              <a:t>A</a:t>
            </a:r>
            <a:r>
              <a:rPr lang="en-US" dirty="0" smtClean="0"/>
              <a:t>llows you to inspect what the program is doing at a certain point during execution</a:t>
            </a:r>
          </a:p>
          <a:p>
            <a:r>
              <a:rPr lang="en-US" dirty="0" smtClean="0"/>
              <a:t>Logical errors and segmentation faults are easier to ﬁnd with the help of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Compile Program </a:t>
            </a:r>
            <a:endParaRPr lang="en-US" sz="2800" b="1" dirty="0"/>
          </a:p>
          <a:p>
            <a:pPr lvl="1"/>
            <a:r>
              <a:rPr lang="en-US" sz="2400" dirty="0" smtClean="0"/>
              <a:t>Normally: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 smtClean="0"/>
              <a:t>Debugging: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 smtClean="0"/>
              <a:t>enables </a:t>
            </a:r>
            <a:r>
              <a:rPr lang="en-US" dirty="0"/>
              <a:t>built-in debugging </a:t>
            </a:r>
            <a:r>
              <a:rPr lang="en-US" dirty="0" smtClean="0"/>
              <a:t>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Specify Program to Debug</a:t>
            </a:r>
            <a:endParaRPr lang="en-US" sz="28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4.   </a:t>
            </a:r>
            <a:r>
              <a:rPr lang="en-US" sz="2800" b="1" dirty="0"/>
              <a:t>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5</a:t>
            </a:r>
            <a:r>
              <a:rPr lang="en-US" sz="2800" b="1" dirty="0" smtClean="0"/>
              <a:t>.  In </a:t>
            </a:r>
            <a:r>
              <a:rPr lang="en-US" sz="2800" b="1" dirty="0"/>
              <a:t>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6.  </a:t>
            </a:r>
            <a:r>
              <a:rPr lang="en-US" sz="2800" b="1" dirty="0" smtClean="0"/>
              <a:t>Exit </a:t>
            </a:r>
            <a:r>
              <a:rPr lang="en-US" sz="2800" b="1" dirty="0"/>
              <a:t>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Run-Time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fault</a:t>
            </a:r>
          </a:p>
          <a:p>
            <a:pPr lvl="1"/>
            <a:r>
              <a:rPr lang="en-US" sz="2400" dirty="0"/>
              <a:t>Program received signal SIGSEGV, Segmentation </a:t>
            </a:r>
            <a:r>
              <a:rPr lang="en-US" sz="2400" dirty="0" smtClean="0"/>
              <a:t>fault. 0x0000000000400524 </a:t>
            </a:r>
            <a:r>
              <a:rPr lang="en-US" sz="2400" dirty="0"/>
              <a:t>in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=0x7fffc902a270</a:t>
            </a:r>
            <a:r>
              <a:rPr lang="en-US" sz="2400" dirty="0"/>
              <a:t>, r1=2, </a:t>
            </a:r>
            <a:r>
              <a:rPr lang="en-US" sz="2400" dirty="0" smtClean="0"/>
              <a:t>c1=5, r2=4</a:t>
            </a:r>
            <a:r>
              <a:rPr lang="en-US" sz="2400" dirty="0"/>
              <a:t>, c2=6) at </a:t>
            </a:r>
            <a:r>
              <a:rPr lang="en-US" sz="2400" i="1" dirty="0" smtClean="0"/>
              <a:t>file.c</a:t>
            </a:r>
            <a:r>
              <a:rPr lang="en-US" sz="2400" dirty="0" smtClean="0"/>
              <a:t>:12</a:t>
            </a:r>
          </a:p>
          <a:p>
            <a:pPr lvl="2"/>
            <a:r>
              <a:rPr lang="en-US" sz="2000" dirty="0" smtClean="0"/>
              <a:t>Line number where it crashed and parameters to the function that caused the error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Program will run and exit successfully</a:t>
            </a:r>
          </a:p>
          <a:p>
            <a:r>
              <a:rPr lang="en-US" dirty="0" smtClean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stop the </a:t>
            </a:r>
            <a:r>
              <a:rPr lang="en-US" dirty="0" smtClean="0"/>
              <a:t>running program at a specific point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program reaches </a:t>
            </a:r>
            <a:r>
              <a:rPr lang="en-US" dirty="0"/>
              <a:t>that location when running, </a:t>
            </a:r>
            <a:r>
              <a:rPr lang="en-US" dirty="0" smtClean="0"/>
              <a:t>it will pause and </a:t>
            </a:r>
            <a:r>
              <a:rPr lang="en-US" dirty="0"/>
              <a:t>prompt you for another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file1.c:6</a:t>
            </a:r>
          </a:p>
          <a:p>
            <a:pPr lvl="2"/>
            <a:r>
              <a:rPr lang="en-US" dirty="0" smtClean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Program will pause at the first line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Program will pause at specified position only when </a:t>
            </a:r>
            <a:r>
              <a:rPr lang="en-US" dirty="0"/>
              <a:t>the </a:t>
            </a:r>
            <a:r>
              <a:rPr lang="en-US" dirty="0" smtClean="0"/>
              <a:t>expression evaluates to true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1227</Words>
  <Application>Microsoft Macintosh PowerPoint</Application>
  <PresentationFormat>On-screen Show (4:3)</PresentationFormat>
  <Paragraphs>199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Debugging a C program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5</vt:lpstr>
      <vt:lpstr>Goal: Fix the Bug</vt:lpstr>
      <vt:lpstr>Lab Hints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Microsoft Office User</cp:lastModifiedBy>
  <cp:revision>399</cp:revision>
  <dcterms:created xsi:type="dcterms:W3CDTF">2012-10-28T08:34:19Z</dcterms:created>
  <dcterms:modified xsi:type="dcterms:W3CDTF">2016-10-25T10:08:28Z</dcterms:modified>
</cp:coreProperties>
</file>