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9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8" autoAdjust="0"/>
    <p:restoredTop sz="94660"/>
  </p:normalViewPr>
  <p:slideViewPr>
    <p:cSldViewPr>
      <p:cViewPr varScale="1">
        <p:scale>
          <a:sx n="125" d="100"/>
          <a:sy n="125" d="100"/>
        </p:scale>
        <p:origin x="90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22B5-62C0-4D10-BC2F-C32A4316E86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1A53-0664-4299-ACFE-94BBF4CB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31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</a:t>
            </a:r>
            <a:r>
              <a:rPr lang="en-US" b="1" dirty="0" err="1" smtClean="0"/>
              <a:t>sort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#include </a:t>
            </a:r>
            <a:r>
              <a:rPr lang="en-US" sz="1600" b="1" dirty="0"/>
              <a:t>&lt;</a:t>
            </a:r>
            <a:r>
              <a:rPr lang="en-US" sz="1600" b="1" dirty="0" err="1"/>
              <a:t>stdio.h</a:t>
            </a:r>
            <a:r>
              <a:rPr lang="en-US" sz="1600" b="1" dirty="0"/>
              <a:t>&gt; </a:t>
            </a:r>
            <a:r>
              <a:rPr lang="en-US" sz="1600" b="1" dirty="0" smtClean="0"/>
              <a:t>		/* 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 */</a:t>
            </a:r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stdlib.h</a:t>
            </a:r>
            <a:r>
              <a:rPr lang="en-US" sz="1600" b="1" dirty="0"/>
              <a:t>&gt; </a:t>
            </a:r>
            <a:r>
              <a:rPr lang="en-US" sz="1600" b="1" dirty="0" smtClean="0"/>
              <a:t>		/* </a:t>
            </a:r>
            <a:r>
              <a:rPr lang="en-US" sz="1600" b="1" dirty="0" err="1" smtClean="0"/>
              <a:t>qsort</a:t>
            </a:r>
            <a:r>
              <a:rPr lang="en-US" sz="1600" b="1" dirty="0" smtClean="0"/>
              <a:t> */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compare (</a:t>
            </a:r>
            <a:r>
              <a:rPr lang="en-US" sz="1600" b="1" dirty="0" err="1"/>
              <a:t>const</a:t>
            </a:r>
            <a:r>
              <a:rPr lang="en-US" sz="1600" b="1" dirty="0"/>
              <a:t> void * a, </a:t>
            </a:r>
            <a:r>
              <a:rPr lang="en-US" sz="1600" b="1" dirty="0" err="1"/>
              <a:t>const</a:t>
            </a:r>
            <a:r>
              <a:rPr lang="en-US" sz="1600" b="1" dirty="0"/>
              <a:t> void * b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{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( *(</a:t>
            </a:r>
            <a:r>
              <a:rPr lang="en-US" sz="1600" b="1" dirty="0" err="1"/>
              <a:t>int</a:t>
            </a:r>
            <a:r>
              <a:rPr lang="en-US" sz="1600" b="1" dirty="0"/>
              <a:t>*)a - *(</a:t>
            </a:r>
            <a:r>
              <a:rPr lang="en-US" sz="1600" b="1" dirty="0" err="1"/>
              <a:t>int</a:t>
            </a:r>
            <a:r>
              <a:rPr lang="en-US" sz="1600" b="1" dirty="0"/>
              <a:t>*)b 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main ()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{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values[] = { 40, 10, 100, 90, 20, 25 };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qsort</a:t>
            </a:r>
            <a:r>
              <a:rPr lang="en-US" sz="1600" b="1" dirty="0" smtClean="0"/>
              <a:t> </a:t>
            </a:r>
            <a:r>
              <a:rPr lang="en-US" sz="1600" b="1" dirty="0"/>
              <a:t>(values, 6, </a:t>
            </a:r>
            <a:r>
              <a:rPr lang="en-US" sz="1600" b="1" dirty="0" err="1"/>
              <a:t>sizeof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), compare);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n;</a:t>
            </a:r>
          </a:p>
          <a:p>
            <a:pPr marL="0" indent="0">
              <a:buNone/>
            </a:pPr>
            <a:r>
              <a:rPr lang="en-US" sz="1600" b="1" dirty="0" smtClean="0"/>
              <a:t>	for (n = 0</a:t>
            </a:r>
            <a:r>
              <a:rPr lang="en-US" sz="1600" b="1" dirty="0"/>
              <a:t>; </a:t>
            </a:r>
            <a:r>
              <a:rPr lang="en-US" sz="1600" b="1" dirty="0" smtClean="0"/>
              <a:t>n &lt; 6</a:t>
            </a:r>
            <a:r>
              <a:rPr lang="en-US" sz="1600" b="1" dirty="0"/>
              <a:t>; n++)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 </a:t>
            </a:r>
            <a:r>
              <a:rPr lang="en-US" sz="1600" b="1" dirty="0"/>
              <a:t>("%d ",values[n]);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0;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72368"/>
              </p:ext>
            </p:extLst>
          </p:nvPr>
        </p:nvGraphicFramePr>
        <p:xfrm>
          <a:off x="4343400" y="2209800"/>
          <a:ext cx="4565650" cy="2022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3879850"/>
              </a:tblGrid>
              <a:tr h="255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 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element pointed to by a goes before element pointed to by 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element pointed to by a is equivalent to the element pointed to by 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element pointed to by </a:t>
                      </a:r>
                      <a:r>
                        <a:rPr lang="en-US" sz="1600" dirty="0" smtClean="0">
                          <a:effectLst/>
                        </a:rPr>
                        <a:t>b </a:t>
                      </a:r>
                      <a:r>
                        <a:rPr lang="en-US" sz="1600" dirty="0">
                          <a:effectLst/>
                        </a:rPr>
                        <a:t>goes </a:t>
                      </a:r>
                      <a:r>
                        <a:rPr lang="en-US" sz="1600" dirty="0" smtClean="0">
                          <a:effectLst/>
                        </a:rPr>
                        <a:t>before </a:t>
                      </a:r>
                      <a:r>
                        <a:rPr lang="en-US" sz="1600" dirty="0">
                          <a:effectLst/>
                        </a:rPr>
                        <a:t>the element pointed to by </a:t>
                      </a:r>
                      <a:r>
                        <a:rPr lang="en-US" sz="1600" dirty="0" smtClean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No classes in C</a:t>
            </a:r>
          </a:p>
          <a:p>
            <a:r>
              <a:rPr lang="en-US" sz="4500" dirty="0" smtClean="0"/>
              <a:t>Used to package related data (variables of different types) together</a:t>
            </a:r>
          </a:p>
          <a:p>
            <a:r>
              <a:rPr lang="en-US" sz="4500" dirty="0" smtClean="0"/>
              <a:t>Single name is convenient </a:t>
            </a:r>
          </a:p>
          <a:p>
            <a:endParaRPr lang="en-US" sz="4500" dirty="0" smtClean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Student {		                        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name[64];			          char name[64];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UID[10];			          char UID[10];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				          </a:t>
            </a:r>
            <a:r>
              <a:rPr lang="en-US" dirty="0" err="1" smtClean="0"/>
              <a:t>int</a:t>
            </a:r>
            <a:r>
              <a:rPr lang="en-US" dirty="0" smtClean="0"/>
              <a:t> age;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year; 			          	      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r>
              <a:rPr lang="en-US" dirty="0" smtClean="0"/>
              <a:t>};					} Student;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Student s;				Student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</a:t>
            </a:r>
            <a:r>
              <a:rPr lang="en-US" b="1" dirty="0" err="1" smtClean="0"/>
              <a:t>structs</a:t>
            </a:r>
            <a:r>
              <a:rPr lang="en-US" b="1" dirty="0" smtClean="0"/>
              <a:t> vs. C++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cannot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There’s no such thing as access </a:t>
            </a:r>
            <a:r>
              <a:rPr lang="en-US" dirty="0" err="1" smtClean="0"/>
              <a:t>specifiers</a:t>
            </a:r>
            <a:r>
              <a:rPr lang="en-US" dirty="0" smtClean="0"/>
              <a:t> in C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dirty="0" smtClean="0"/>
              <a:t>C </a:t>
            </a:r>
            <a:r>
              <a:rPr lang="en-US" dirty="0" err="1" smtClean="0"/>
              <a:t>structs</a:t>
            </a:r>
            <a:r>
              <a:rPr lang="en-US" dirty="0" smtClean="0"/>
              <a:t> don’t have constructors defined for them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</a:t>
            </a:r>
            <a:r>
              <a:rPr lang="en-US" dirty="0"/>
              <a:t>++ classes can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C++ class </a:t>
            </a:r>
            <a:r>
              <a:rPr lang="en-US" dirty="0"/>
              <a:t>members </a:t>
            </a:r>
            <a:r>
              <a:rPr lang="en-US" dirty="0" smtClean="0"/>
              <a:t>have access </a:t>
            </a:r>
            <a:r>
              <a:rPr lang="en-US" dirty="0" err="1" smtClean="0"/>
              <a:t>specifiers</a:t>
            </a:r>
            <a:r>
              <a:rPr lang="en-US" dirty="0" smtClean="0"/>
              <a:t> and are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endParaRPr lang="en-US" dirty="0"/>
          </a:p>
          <a:p>
            <a:r>
              <a:rPr lang="en-US" dirty="0" smtClean="0"/>
              <a:t>C++ classes must have at least a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Memory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emory that is allocated at runtime</a:t>
            </a:r>
          </a:p>
          <a:p>
            <a:r>
              <a:rPr lang="en-US" dirty="0" smtClean="0"/>
              <a:t>Allocated on the heap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b="1" dirty="0"/>
              <a:t>*</a:t>
            </a:r>
            <a:r>
              <a:rPr lang="en-US" b="1" dirty="0" err="1" smtClean="0"/>
              <a:t>malloc</a:t>
            </a:r>
            <a:r>
              <a:rPr lang="en-US" b="1" dirty="0" smtClean="0"/>
              <a:t> (</a:t>
            </a:r>
            <a:r>
              <a:rPr lang="en-US" b="1" dirty="0" err="1"/>
              <a:t>size_t</a:t>
            </a:r>
            <a:r>
              <a:rPr lang="en-US" b="1" dirty="0"/>
              <a:t> size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Allocates </a:t>
            </a:r>
            <a:r>
              <a:rPr lang="en-US" i="1" dirty="0" smtClean="0"/>
              <a:t>size</a:t>
            </a:r>
            <a:r>
              <a:rPr lang="en-US" dirty="0" smtClean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 smtClean="0"/>
              <a:t>void *</a:t>
            </a:r>
            <a:r>
              <a:rPr lang="en-US" b="1" dirty="0" err="1" smtClean="0"/>
              <a:t>realloc</a:t>
            </a:r>
            <a:r>
              <a:rPr lang="en-US" b="1" dirty="0" smtClean="0"/>
              <a:t> (void *</a:t>
            </a:r>
            <a:r>
              <a:rPr lang="en-US" b="1" dirty="0" err="1" smtClean="0"/>
              <a:t>ptr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b="1" dirty="0" smtClean="0"/>
              <a:t> size);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the </a:t>
            </a:r>
            <a:r>
              <a:rPr lang="en-US" dirty="0"/>
              <a:t>size of the memory block pointed to by </a:t>
            </a:r>
            <a:r>
              <a:rPr lang="en-US" i="1" dirty="0" err="1" smtClean="0"/>
              <a:t>ptr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size</a:t>
            </a:r>
            <a:r>
              <a:rPr lang="en-US" dirty="0" smtClean="0"/>
              <a:t> bytes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free (void *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Frees the block of memory pointed to by</a:t>
            </a:r>
            <a:r>
              <a:rPr lang="en-US" i="1" dirty="0" smtClean="0"/>
              <a:t> </a:t>
            </a:r>
            <a:r>
              <a:rPr lang="en-US" i="1" dirty="0" err="1" smtClean="0"/>
              <a:t>ptr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Reading/Writing Characters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</a:t>
            </a:r>
            <a:r>
              <a:rPr lang="en-US" sz="4000" b="1" dirty="0" err="1" smtClean="0"/>
              <a:t>nt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getchar</a:t>
            </a:r>
            <a:r>
              <a:rPr lang="en-US" sz="4000" b="1" dirty="0" smtClean="0"/>
              <a:t>();</a:t>
            </a:r>
          </a:p>
          <a:p>
            <a:pPr lvl="1"/>
            <a:r>
              <a:rPr lang="en-US" sz="3600" dirty="0" smtClean="0"/>
              <a:t>Returns the next character from </a:t>
            </a:r>
            <a:r>
              <a:rPr lang="en-US" sz="3600" dirty="0" err="1" smtClean="0"/>
              <a:t>stdin</a:t>
            </a:r>
            <a:endParaRPr lang="en-US" sz="3600" dirty="0" smtClean="0"/>
          </a:p>
          <a:p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putchar</a:t>
            </a:r>
            <a:r>
              <a:rPr lang="en-US" sz="4000" b="1" dirty="0" smtClean="0"/>
              <a:t>(</a:t>
            </a:r>
            <a:r>
              <a:rPr lang="en-US" sz="4000" b="1" dirty="0" err="1" smtClean="0"/>
              <a:t>int</a:t>
            </a:r>
            <a:r>
              <a:rPr lang="en-US" sz="4000" b="1" dirty="0" smtClean="0"/>
              <a:t> character);</a:t>
            </a:r>
          </a:p>
          <a:p>
            <a:pPr lvl="1"/>
            <a:r>
              <a:rPr lang="en-US" sz="3600" dirty="0" smtClean="0"/>
              <a:t>Writes a character to the current position in </a:t>
            </a:r>
            <a:r>
              <a:rPr lang="en-US" sz="3600" dirty="0" err="1" smtClean="0"/>
              <a:t>stdout</a:t>
            </a:r>
            <a:r>
              <a:rPr lang="en-US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8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r>
              <a:rPr lang="en-US" dirty="0" smtClean="0"/>
              <a:t>(FILE *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char * format, </a:t>
            </a:r>
            <a:r>
              <a:rPr lang="en-US" dirty="0" smtClean="0"/>
              <a:t>…); 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*</a:t>
            </a:r>
            <a:r>
              <a:rPr lang="en-US" dirty="0" err="1" smtClean="0"/>
              <a:t>fp</a:t>
            </a:r>
            <a:r>
              <a:rPr lang="en-US" dirty="0" smtClean="0"/>
              <a:t> can be either:</a:t>
            </a:r>
          </a:p>
          <a:p>
            <a:pPr lvl="2"/>
            <a:r>
              <a:rPr lang="en-US" dirty="0" smtClean="0"/>
              <a:t>A file pointer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or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The format string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score = 120; char player[] = “Mary”;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b="1" dirty="0" smtClean="0"/>
              <a:t>“%s has %d points.\n”, player, score</a:t>
            </a:r>
            <a:r>
              <a:rPr lang="en-US" dirty="0" smtClean="0"/>
              <a:t>);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Compiling a C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gcc</a:t>
            </a:r>
            <a:r>
              <a:rPr lang="en-US" sz="3600" dirty="0" smtClean="0"/>
              <a:t> </a:t>
            </a:r>
            <a:r>
              <a:rPr lang="en-US" sz="3600" dirty="0"/>
              <a:t>–o </a:t>
            </a:r>
            <a:r>
              <a:rPr lang="en-US" sz="3600" dirty="0" err="1"/>
              <a:t>FooBarBinary</a:t>
            </a:r>
            <a:r>
              <a:rPr lang="en-US" sz="3600" dirty="0"/>
              <a:t> -g </a:t>
            </a:r>
            <a:r>
              <a:rPr lang="en-US" sz="3600" dirty="0" err="1" smtClean="0"/>
              <a:t>foobar.c</a:t>
            </a:r>
            <a:endParaRPr lang="en-US" sz="3600" dirty="0" smtClean="0"/>
          </a:p>
          <a:p>
            <a:pPr lvl="1"/>
            <a:r>
              <a:rPr lang="en-US" sz="2400" dirty="0" err="1"/>
              <a:t>g</a:t>
            </a:r>
            <a:r>
              <a:rPr lang="en-US" sz="2400" dirty="0" err="1" smtClean="0"/>
              <a:t>cc</a:t>
            </a:r>
            <a:r>
              <a:rPr lang="en-US" sz="2400" dirty="0" smtClean="0"/>
              <a:t> is the name of the compiler</a:t>
            </a:r>
          </a:p>
          <a:p>
            <a:pPr lvl="1"/>
            <a:r>
              <a:rPr lang="en-US" sz="2400" dirty="0" smtClean="0"/>
              <a:t>The –o option indicates the name of the binary/program to be generated</a:t>
            </a:r>
          </a:p>
          <a:p>
            <a:pPr lvl="1"/>
            <a:r>
              <a:rPr lang="en-US" sz="2400" dirty="0" smtClean="0"/>
              <a:t>The –g option includes symbol and source-line info for debugging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foobar.c</a:t>
            </a:r>
            <a:r>
              <a:rPr lang="en-US" sz="2400" dirty="0" smtClean="0"/>
              <a:t> is the source code to be compiled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4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C program called </a:t>
            </a:r>
            <a:r>
              <a:rPr lang="en-US" i="1" dirty="0" err="1" smtClean="0"/>
              <a:t>sfrob.c</a:t>
            </a:r>
            <a:endParaRPr lang="en-US" i="1" dirty="0" smtClean="0"/>
          </a:p>
          <a:p>
            <a:pPr lvl="1"/>
            <a:r>
              <a:rPr lang="en-US" dirty="0"/>
              <a:t>Input: </a:t>
            </a:r>
            <a:r>
              <a:rPr lang="en-US" dirty="0" smtClean="0"/>
              <a:t>records/words separated by spaces</a:t>
            </a:r>
          </a:p>
          <a:p>
            <a:pPr lvl="2"/>
            <a:r>
              <a:rPr lang="en-US" dirty="0"/>
              <a:t>Each byte in input is </a:t>
            </a:r>
            <a:r>
              <a:rPr lang="en-US" dirty="0" err="1"/>
              <a:t>frobnicated</a:t>
            </a:r>
            <a:r>
              <a:rPr lang="en-US" dirty="0"/>
              <a:t> (</a:t>
            </a:r>
            <a:r>
              <a:rPr lang="en-US" dirty="0" err="1"/>
              <a:t>XOR’d</a:t>
            </a:r>
            <a:r>
              <a:rPr lang="en-US" dirty="0"/>
              <a:t> w/ 42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err="1" smtClean="0"/>
              <a:t>frobnicated</a:t>
            </a:r>
            <a:r>
              <a:rPr lang="en-US" dirty="0" smtClean="0"/>
              <a:t> words in sorted ASCII order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One way: </a:t>
            </a:r>
            <a:r>
              <a:rPr lang="en-US" dirty="0" err="1" smtClean="0"/>
              <a:t>unfrobnicate</a:t>
            </a:r>
            <a:r>
              <a:rPr lang="en-US" dirty="0" smtClean="0"/>
              <a:t> → sort → </a:t>
            </a:r>
            <a:r>
              <a:rPr lang="en-US" dirty="0" err="1" smtClean="0"/>
              <a:t>frobnicate</a:t>
            </a:r>
            <a:endParaRPr lang="en-US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'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' </a:t>
            </a:r>
            <a:r>
              <a:rPr lang="en-US" dirty="0"/>
              <a:t>| ./</a:t>
            </a:r>
            <a:r>
              <a:rPr lang="en-US" dirty="0" err="1" smtClean="0"/>
              <a:t>sfrob</a:t>
            </a:r>
            <a:endParaRPr lang="en-US" dirty="0"/>
          </a:p>
          <a:p>
            <a:pPr lvl="1"/>
            <a:r>
              <a:rPr lang="en-US" dirty="0"/>
              <a:t>Read the records: </a:t>
            </a:r>
            <a:endParaRPr lang="en-US" dirty="0" smtClean="0"/>
          </a:p>
          <a:p>
            <a:pPr lvl="1"/>
            <a:r>
              <a:rPr lang="en-US" dirty="0" err="1" smtClean="0"/>
              <a:t>frobnicate</a:t>
            </a:r>
            <a:r>
              <a:rPr lang="en-US" dirty="0" smtClean="0"/>
              <a:t>(</a:t>
            </a:r>
            <a:r>
              <a:rPr lang="en-US" dirty="0" err="1" smtClean="0"/>
              <a:t>ler</a:t>
            </a:r>
            <a:r>
              <a:rPr lang="en-US" dirty="0" smtClean="0"/>
              <a:t>) = fox, </a:t>
            </a:r>
            <a:r>
              <a:rPr lang="en-US" dirty="0" err="1" smtClean="0"/>
              <a:t>frobnicate</a:t>
            </a:r>
            <a:r>
              <a:rPr lang="en-US" dirty="0" smtClean="0"/>
              <a:t>(</a:t>
            </a:r>
            <a:r>
              <a:rPr lang="en-US" dirty="0" err="1" smtClean="0"/>
              <a:t>nem</a:t>
            </a:r>
            <a:r>
              <a:rPr lang="en-US" dirty="0" smtClean="0"/>
              <a:t>) = dog (use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memfrob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dog &lt; fox =&gt; Output: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dirty="0" err="1" smtClean="0"/>
              <a:t>memfrob</a:t>
            </a:r>
            <a:r>
              <a:rPr lang="en-US" dirty="0" smtClean="0"/>
              <a:t> does transformation in place</a:t>
            </a:r>
          </a:p>
          <a:p>
            <a:pPr lvl="1"/>
            <a:r>
              <a:rPr lang="en-US" dirty="0" smtClean="0"/>
              <a:t>Memory will temporarily include </a:t>
            </a:r>
            <a:r>
              <a:rPr lang="en-US" dirty="0" err="1" smtClean="0"/>
              <a:t>unfrobnicated</a:t>
            </a:r>
            <a:r>
              <a:rPr lang="en-US" dirty="0" smtClean="0"/>
              <a:t> data </a:t>
            </a:r>
          </a:p>
          <a:p>
            <a:pPr lvl="1"/>
            <a:r>
              <a:rPr lang="en-US" dirty="0" smtClean="0"/>
              <a:t>Need to make sure no decoded data is written to memory</a:t>
            </a:r>
            <a:endParaRPr lang="en-US" dirty="0"/>
          </a:p>
          <a:p>
            <a:pPr lvl="1"/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49212"/>
              </p:ext>
            </p:extLst>
          </p:nvPr>
        </p:nvGraphicFramePr>
        <p:xfrm>
          <a:off x="3352800" y="3962400"/>
          <a:ext cx="137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09522"/>
              </p:ext>
            </p:extLst>
          </p:nvPr>
        </p:nvGraphicFramePr>
        <p:xfrm>
          <a:off x="4800600" y="3962400"/>
          <a:ext cx="137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stdin</a:t>
            </a:r>
            <a:r>
              <a:rPr lang="en-US" dirty="0" smtClean="0"/>
              <a:t> byte-by-byte </a:t>
            </a:r>
            <a:r>
              <a:rPr lang="en-US" sz="2500" b="1" dirty="0" smtClean="0"/>
              <a:t>(</a:t>
            </a:r>
            <a:r>
              <a:rPr lang="en-US" sz="2500" b="1" dirty="0" err="1" smtClean="0"/>
              <a:t>getchar</a:t>
            </a:r>
            <a:r>
              <a:rPr lang="en-US" sz="2500" b="1" dirty="0" smtClean="0"/>
              <a:t>)</a:t>
            </a:r>
          </a:p>
          <a:p>
            <a:pPr lvl="1"/>
            <a:r>
              <a:rPr lang="en-US" sz="2000" dirty="0" smtClean="0"/>
              <a:t>Consists of records that are </a:t>
            </a:r>
            <a:r>
              <a:rPr lang="en-US" sz="2000" dirty="0" smtClean="0"/>
              <a:t>space</a:t>
            </a:r>
            <a:r>
              <a:rPr lang="en-US" sz="2000" dirty="0" smtClean="0"/>
              <a:t>-delimited</a:t>
            </a:r>
            <a:endParaRPr lang="en-US" sz="2000" dirty="0" smtClean="0"/>
          </a:p>
          <a:p>
            <a:r>
              <a:rPr lang="en-US" dirty="0" smtClean="0"/>
              <a:t>Each byte is </a:t>
            </a:r>
            <a:r>
              <a:rPr lang="en-US" dirty="0" err="1" smtClean="0"/>
              <a:t>frobnicated</a:t>
            </a:r>
            <a:r>
              <a:rPr lang="en-US" dirty="0" smtClean="0"/>
              <a:t> (</a:t>
            </a:r>
            <a:r>
              <a:rPr lang="en-US" dirty="0" err="1" smtClean="0"/>
              <a:t>XOR’d</a:t>
            </a:r>
            <a:r>
              <a:rPr lang="en-US" dirty="0" smtClean="0"/>
              <a:t> with 42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Sort records </a:t>
            </a:r>
            <a:r>
              <a:rPr lang="en-US" b="1" dirty="0" smtClean="0"/>
              <a:t>without decoding </a:t>
            </a:r>
            <a:r>
              <a:rPr lang="en-US" dirty="0" smtClean="0"/>
              <a:t>(</a:t>
            </a:r>
            <a:r>
              <a:rPr lang="en-US" b="1" dirty="0" err="1" smtClean="0"/>
              <a:t>qsort</a:t>
            </a:r>
            <a:r>
              <a:rPr lang="en-US" b="1" dirty="0" smtClean="0"/>
              <a:t>, </a:t>
            </a:r>
            <a:r>
              <a:rPr lang="en-US" b="1" dirty="0" err="1" smtClean="0"/>
              <a:t>frob</a:t>
            </a:r>
            <a:r>
              <a:rPr lang="en-US" b="1" dirty="0" err="1" smtClean="0"/>
              <a:t>cmp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frobnicated</a:t>
            </a:r>
            <a:r>
              <a:rPr lang="en-US" dirty="0" smtClean="0"/>
              <a:t> result to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putchar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Error </a:t>
            </a:r>
            <a:r>
              <a:rPr lang="en-US" dirty="0" smtClean="0"/>
              <a:t>checking and reporting </a:t>
            </a:r>
            <a:r>
              <a:rPr lang="en-US" dirty="0"/>
              <a:t>(</a:t>
            </a:r>
            <a:r>
              <a:rPr lang="en-US" sz="2400" b="1" dirty="0" err="1" smtClean="0"/>
              <a:t>fprintf</a:t>
            </a:r>
            <a:r>
              <a:rPr lang="en-US" dirty="0" smtClean="0"/>
              <a:t>)</a:t>
            </a:r>
          </a:p>
          <a:p>
            <a:r>
              <a:rPr lang="en-US" dirty="0" smtClean="0"/>
              <a:t>Dynamic memory allocation (</a:t>
            </a:r>
            <a:r>
              <a:rPr lang="en-US" sz="2400" b="1" dirty="0" err="1" smtClean="0"/>
              <a:t>malloc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realloc</a:t>
            </a:r>
            <a:r>
              <a:rPr lang="en-US" sz="2400" b="1" dirty="0" smtClean="0"/>
              <a:t>, free</a:t>
            </a:r>
            <a:r>
              <a:rPr lang="en-US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7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as soon as possible</a:t>
            </a:r>
          </a:p>
          <a:p>
            <a:r>
              <a:rPr lang="en-US" dirty="0" smtClean="0"/>
              <a:t>Use </a:t>
            </a:r>
            <a:r>
              <a:rPr lang="en-US" b="1" i="1" dirty="0" err="1" smtClean="0"/>
              <a:t>gdb</a:t>
            </a:r>
            <a:endParaRPr lang="en-US" b="1" i="1" dirty="0" smtClean="0"/>
          </a:p>
          <a:p>
            <a:r>
              <a:rPr lang="en-US" dirty="0"/>
              <a:t>Use </a:t>
            </a:r>
            <a:r>
              <a:rPr lang="en-US" i="1" dirty="0"/>
              <a:t>exit</a:t>
            </a:r>
            <a:r>
              <a:rPr lang="en-US" dirty="0"/>
              <a:t>, not </a:t>
            </a:r>
            <a:r>
              <a:rPr lang="en-US" i="1" dirty="0" smtClean="0"/>
              <a:t>return </a:t>
            </a:r>
            <a:r>
              <a:rPr lang="en-US" dirty="0" smtClean="0"/>
              <a:t>when exiting with error</a:t>
            </a:r>
            <a:endParaRPr lang="en-US" b="1" i="1" dirty="0" smtClean="0"/>
          </a:p>
          <a:p>
            <a:r>
              <a:rPr lang="en-US" dirty="0" smtClean="0"/>
              <a:t>1-D vs. 2-D array</a:t>
            </a:r>
          </a:p>
          <a:p>
            <a:r>
              <a:rPr lang="en-US" dirty="0" smtClean="0"/>
              <a:t>Test your code with od </a:t>
            </a:r>
            <a:r>
              <a:rPr lang="en-US" dirty="0" smtClean="0"/>
              <a:t>–ta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1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000" b="1" dirty="0" err="1" smtClean="0"/>
              <a:t>int</a:t>
            </a:r>
            <a:endParaRPr lang="en-US" sz="6000" b="1" dirty="0" smtClean="0"/>
          </a:p>
          <a:p>
            <a:pPr lvl="1"/>
            <a:r>
              <a:rPr lang="en-US" sz="6000" dirty="0" smtClean="0"/>
              <a:t>Holds integer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f</a:t>
            </a:r>
            <a:r>
              <a:rPr lang="en-US" sz="6000" b="1" dirty="0" smtClean="0"/>
              <a:t>loat</a:t>
            </a:r>
          </a:p>
          <a:p>
            <a:pPr lvl="1"/>
            <a:r>
              <a:rPr lang="en-US" sz="6000" dirty="0" smtClean="0"/>
              <a:t>Holds floating point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d</a:t>
            </a:r>
            <a:r>
              <a:rPr lang="en-US" sz="6000" b="1" dirty="0" smtClean="0"/>
              <a:t>ouble</a:t>
            </a:r>
          </a:p>
          <a:p>
            <a:pPr lvl="1"/>
            <a:r>
              <a:rPr lang="en-US" sz="6000" dirty="0" smtClean="0"/>
              <a:t>Holds higher-precision floating point numbers</a:t>
            </a:r>
          </a:p>
          <a:p>
            <a:pPr lvl="1"/>
            <a:r>
              <a:rPr lang="en-US" sz="6000" dirty="0" smtClean="0"/>
              <a:t>Usually 8 bytes (double the size of a float)</a:t>
            </a:r>
          </a:p>
          <a:p>
            <a:r>
              <a:rPr lang="en-US" sz="6000" b="1" dirty="0"/>
              <a:t>c</a:t>
            </a:r>
            <a:r>
              <a:rPr lang="en-US" sz="6000" b="1" dirty="0" smtClean="0"/>
              <a:t>har</a:t>
            </a:r>
          </a:p>
          <a:p>
            <a:pPr lvl="1"/>
            <a:r>
              <a:rPr lang="en-US" sz="6000" dirty="0" smtClean="0"/>
              <a:t>Holds a byte of data, characters</a:t>
            </a:r>
          </a:p>
          <a:p>
            <a:r>
              <a:rPr lang="en-US" sz="6000" b="1" dirty="0" smtClean="0"/>
              <a:t>void</a:t>
            </a:r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Pretty much like C++ basic data types, but NO </a:t>
            </a:r>
            <a:r>
              <a:rPr lang="en-US" sz="6000" b="1" dirty="0" err="1" smtClean="0"/>
              <a:t>bool</a:t>
            </a:r>
            <a:r>
              <a:rPr lang="en-US" sz="6000" b="1" dirty="0" smtClean="0"/>
              <a:t> </a:t>
            </a:r>
            <a:r>
              <a:rPr lang="en-US" sz="6000" dirty="0" smtClean="0"/>
              <a:t>before C99</a:t>
            </a:r>
            <a:endParaRPr lang="en-US" sz="6000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that store memory addresses</a:t>
            </a:r>
          </a:p>
          <a:p>
            <a:pPr marL="0" indent="0">
              <a:buNone/>
            </a:pPr>
            <a:r>
              <a:rPr lang="en-US" b="1" dirty="0" smtClean="0"/>
              <a:t>Declaration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variable_type</a:t>
            </a:r>
            <a:r>
              <a:rPr lang="en-US" dirty="0" smtClean="0"/>
              <a:t>&gt; *&lt;name&gt;;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	  //declare 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as a pointer to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77;     // define an </a:t>
            </a:r>
            <a:r>
              <a:rPr lang="en-US" dirty="0" err="1" smtClean="0"/>
              <a:t>int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&amp;</a:t>
            </a:r>
            <a:r>
              <a:rPr lang="en-US" dirty="0" err="1" smtClean="0"/>
              <a:t>var</a:t>
            </a:r>
            <a:r>
              <a:rPr lang="en-US" dirty="0" smtClean="0"/>
              <a:t>;	 // let </a:t>
            </a:r>
            <a:r>
              <a:rPr lang="en-US" dirty="0" err="1" smtClean="0"/>
              <a:t>ptr</a:t>
            </a:r>
            <a:r>
              <a:rPr lang="en-US" dirty="0" smtClean="0"/>
              <a:t> point to the variable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Dereferencing Pointers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value that the pointer </a:t>
            </a:r>
            <a:r>
              <a:rPr lang="en-US" dirty="0" smtClean="0"/>
              <a:t>points to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double x, *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b="1" dirty="0" smtClean="0"/>
              <a:t>&amp;</a:t>
            </a:r>
            <a:r>
              <a:rPr lang="en-US" dirty="0" smtClean="0"/>
              <a:t>x;		// let </a:t>
            </a:r>
            <a:r>
              <a:rPr lang="en-US" dirty="0" err="1" smtClean="0"/>
              <a:t>ptr</a:t>
            </a:r>
            <a:r>
              <a:rPr lang="en-US" dirty="0" smtClean="0"/>
              <a:t> point to x</a:t>
            </a:r>
          </a:p>
          <a:p>
            <a:pPr lvl="1"/>
            <a:r>
              <a:rPr lang="en-US" sz="3200" b="1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= 7.8;		// assign the value 7.8 to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38096" cy="12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*x;</a:t>
            </a:r>
          </a:p>
          <a:p>
            <a:endParaRPr lang="en-US" sz="2800" dirty="0"/>
          </a:p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*y;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58" y="3048000"/>
            <a:ext cx="5057143" cy="13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301740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;   x </a:t>
            </a:r>
            <a:r>
              <a:rPr lang="en-US" sz="2800" dirty="0"/>
              <a:t>= &amp;</a:t>
            </a:r>
            <a:r>
              <a:rPr lang="en-US" sz="2800" dirty="0" err="1"/>
              <a:t>var</a:t>
            </a:r>
            <a:r>
              <a:rPr lang="en-US" sz="2800" dirty="0" smtClean="0"/>
              <a:t>;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8" y="4800600"/>
            <a:ext cx="5019048" cy="133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800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42;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5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*y = 13;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52357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x;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61" y="499021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13;     or</a:t>
            </a:r>
          </a:p>
          <a:p>
            <a:r>
              <a:rPr lang="en-US" sz="2800" dirty="0" smtClean="0"/>
              <a:t>*y = 13;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90" y="1276370"/>
            <a:ext cx="4990477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89" y="4800600"/>
            <a:ext cx="4990477" cy="133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49" y="3124200"/>
            <a:ext cx="49632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</a:t>
            </a:r>
            <a:r>
              <a:rPr lang="en-US" dirty="0" err="1"/>
              <a:t>cPtrPtr</a:t>
            </a:r>
            <a:r>
              <a:rPr lang="en-US" dirty="0"/>
              <a:t> = &amp;</a:t>
            </a:r>
            <a:r>
              <a:rPr lang="en-US" dirty="0" err="1"/>
              <a:t>cPtr</a:t>
            </a:r>
            <a:r>
              <a:rPr lang="en-US" dirty="0"/>
              <a:t> </a:t>
            </a:r>
            <a:r>
              <a:rPr lang="en-US" dirty="0" smtClean="0"/>
              <a:t>    *</a:t>
            </a:r>
            <a:r>
              <a:rPr lang="en-US" dirty="0" err="1" smtClean="0"/>
              <a:t>cPtr</a:t>
            </a:r>
            <a:r>
              <a:rPr lang="en-US" dirty="0" smtClean="0"/>
              <a:t> </a:t>
            </a:r>
            <a:r>
              <a:rPr lang="en-US" dirty="0"/>
              <a:t>= &amp;</a:t>
            </a:r>
            <a:r>
              <a:rPr lang="en-US" dirty="0" smtClean="0"/>
              <a:t>c         char </a:t>
            </a:r>
            <a:r>
              <a:rPr lang="en-US" dirty="0"/>
              <a:t>c = ‘A’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271389"/>
            <a:ext cx="9144000" cy="14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as: </a:t>
            </a:r>
            <a:r>
              <a:rPr lang="en-US" b="1" dirty="0" smtClean="0"/>
              <a:t>function pointers </a:t>
            </a:r>
            <a:r>
              <a:rPr lang="en-US" dirty="0" smtClean="0"/>
              <a:t>or </a:t>
            </a:r>
            <a:r>
              <a:rPr lang="en-US" b="1" dirty="0" err="1" smtClean="0"/>
              <a:t>functors</a:t>
            </a:r>
            <a:endParaRPr lang="en-US" b="1" dirty="0" smtClean="0"/>
          </a:p>
          <a:p>
            <a:r>
              <a:rPr lang="en-US" dirty="0" smtClean="0"/>
              <a:t>Goal: write a sorting function</a:t>
            </a:r>
          </a:p>
          <a:p>
            <a:pPr lvl="1"/>
            <a:r>
              <a:rPr lang="en-US" dirty="0" smtClean="0"/>
              <a:t>Has to work for ascending and descending sorting order + other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Write multiple functions</a:t>
            </a:r>
          </a:p>
          <a:p>
            <a:pPr lvl="1"/>
            <a:r>
              <a:rPr lang="en-US" dirty="0" smtClean="0"/>
              <a:t>Provide a flag as an argument to the function</a:t>
            </a:r>
          </a:p>
          <a:p>
            <a:pPr lvl="1"/>
            <a:r>
              <a:rPr lang="en-US" dirty="0" smtClean="0"/>
              <a:t>Polymorphism and virtual functions</a:t>
            </a:r>
          </a:p>
          <a:p>
            <a:pPr lvl="1"/>
            <a:r>
              <a:rPr lang="en-US" dirty="0" smtClean="0"/>
              <a:t>Use function pointers!!</a:t>
            </a:r>
          </a:p>
        </p:txBody>
      </p:sp>
    </p:spTree>
    <p:extLst>
      <p:ext uri="{BB962C8B-B14F-4D97-AF65-F5344CB8AC3E}">
        <p14:creationId xmlns:p14="http://schemas.microsoft.com/office/powerpoint/2010/main" val="2226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User can pass </a:t>
            </a:r>
            <a:r>
              <a:rPr lang="en-US" sz="3000" dirty="0"/>
              <a:t>in a function to the </a:t>
            </a:r>
            <a:r>
              <a:rPr lang="en-US" sz="3000" dirty="0" smtClean="0"/>
              <a:t>sort function</a:t>
            </a:r>
          </a:p>
          <a:p>
            <a:r>
              <a:rPr lang="en-US" sz="3500" dirty="0" smtClean="0"/>
              <a:t>Declaration</a:t>
            </a:r>
          </a:p>
          <a:p>
            <a:pPr lvl="1"/>
            <a:r>
              <a:rPr lang="en-US" sz="3100" dirty="0" smtClean="0"/>
              <a:t>double (*</a:t>
            </a:r>
            <a:r>
              <a:rPr lang="en-US" sz="3100" dirty="0" err="1" smtClean="0"/>
              <a:t>func_ptr</a:t>
            </a:r>
            <a:r>
              <a:rPr lang="en-US" sz="3100" dirty="0" smtClean="0"/>
              <a:t>) (double, double);</a:t>
            </a:r>
          </a:p>
          <a:p>
            <a:pPr lvl="1"/>
            <a:r>
              <a:rPr lang="en-US" sz="3500" dirty="0" err="1" smtClean="0"/>
              <a:t>func_ptr</a:t>
            </a:r>
            <a:r>
              <a:rPr lang="en-US" sz="3500" dirty="0" smtClean="0"/>
              <a:t> = [&amp;]pow;  </a:t>
            </a:r>
            <a:r>
              <a:rPr lang="en-US" sz="2800" dirty="0" smtClean="0"/>
              <a:t>//</a:t>
            </a:r>
            <a:r>
              <a:rPr lang="en-US" dirty="0" smtClean="0"/>
              <a:t> </a:t>
            </a:r>
            <a:r>
              <a:rPr lang="en-US" sz="2800" dirty="0" err="1" smtClean="0"/>
              <a:t>func_ptr</a:t>
            </a:r>
            <a:r>
              <a:rPr lang="en-US" sz="2800" dirty="0" smtClean="0"/>
              <a:t> points to pow()</a:t>
            </a:r>
          </a:p>
          <a:p>
            <a:r>
              <a:rPr lang="en-US" sz="3500" dirty="0" smtClean="0"/>
              <a:t>Usage</a:t>
            </a:r>
            <a:endParaRPr lang="en-US" sz="3500" dirty="0"/>
          </a:p>
          <a:p>
            <a:pPr lvl="1"/>
            <a:r>
              <a:rPr lang="en-US" sz="2400" dirty="0" smtClean="0"/>
              <a:t>// Call the function </a:t>
            </a:r>
            <a:r>
              <a:rPr lang="en-US" sz="2400" dirty="0"/>
              <a:t>referenced by </a:t>
            </a:r>
            <a:r>
              <a:rPr lang="en-US" sz="2400" dirty="0" err="1" smtClean="0"/>
              <a:t>func_ptr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lvl="1" indent="0">
              <a:buNone/>
            </a:pPr>
            <a:r>
              <a:rPr lang="en-US" sz="3500" dirty="0" smtClean="0"/>
              <a:t>	double result = (*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)( 1.5, 2.0 );</a:t>
            </a:r>
          </a:p>
          <a:p>
            <a:pPr lvl="1"/>
            <a:r>
              <a:rPr lang="en-US" sz="2400" dirty="0" smtClean="0"/>
              <a:t>// The same function call  </a:t>
            </a:r>
          </a:p>
          <a:p>
            <a:pPr marL="0" indent="0">
              <a:buNone/>
            </a:pPr>
            <a:r>
              <a:rPr lang="en-US" sz="3500" dirty="0"/>
              <a:t>	</a:t>
            </a:r>
            <a:r>
              <a:rPr lang="en-US" sz="3500" dirty="0" smtClean="0"/>
              <a:t>result = 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( 1.5, 2.0 );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49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784</Words>
  <Application>Microsoft Office PowerPoint</Application>
  <PresentationFormat>On-screen Show (4:3)</PresentationFormat>
  <Paragraphs>182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C Programming</vt:lpstr>
      <vt:lpstr>Basic Data Types</vt:lpstr>
      <vt:lpstr>Pointers</vt:lpstr>
      <vt:lpstr>Dereferencing Pointers</vt:lpstr>
      <vt:lpstr>Pointer Example</vt:lpstr>
      <vt:lpstr>Pointer Example</vt:lpstr>
      <vt:lpstr>Pointers to Pointers</vt:lpstr>
      <vt:lpstr>Pointers to Functions</vt:lpstr>
      <vt:lpstr>Pointers to Functions</vt:lpstr>
      <vt:lpstr>qsort Example</vt:lpstr>
      <vt:lpstr>Structs</vt:lpstr>
      <vt:lpstr>C structs vs. C++ classes</vt:lpstr>
      <vt:lpstr>Dynamic Memory</vt:lpstr>
      <vt:lpstr>Reading/Writing Characters </vt:lpstr>
      <vt:lpstr>Formatted I/O</vt:lpstr>
      <vt:lpstr>Compiling a C program</vt:lpstr>
      <vt:lpstr>Homework 5</vt:lpstr>
      <vt:lpstr>Homework 5</vt:lpstr>
      <vt:lpstr>Homework Hints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Lauren</dc:creator>
  <cp:lastModifiedBy>Lauren Samy</cp:lastModifiedBy>
  <cp:revision>278</cp:revision>
  <dcterms:created xsi:type="dcterms:W3CDTF">2006-08-16T00:00:00Z</dcterms:created>
  <dcterms:modified xsi:type="dcterms:W3CDTF">2015-10-28T07:02:22Z</dcterms:modified>
</cp:coreProperties>
</file>