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60"/>
  </p:normalViewPr>
  <p:slideViewPr>
    <p:cSldViewPr>
      <p:cViewPr varScale="1">
        <p:scale>
          <a:sx n="123" d="100"/>
          <a:sy n="123" d="100"/>
        </p:scale>
        <p:origin x="133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EEC9-1B4A-4634-AE83-2FB838B0A30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71B4-7F42-4770-A931-A1281D8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Digital Signatures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Answer 2 questions in the file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hw.txt</a:t>
            </a:r>
          </a:p>
          <a:p>
            <a:r>
              <a:rPr lang="en-US" dirty="0" smtClean="0">
                <a:cs typeface="Courier New" pitchFamily="49" charset="0"/>
              </a:rPr>
              <a:t>Generate a key pair with the GNU Privacy Guard’s commands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--gen-key </a:t>
            </a:r>
            <a:r>
              <a:rPr lang="en-US" dirty="0" smtClean="0">
                <a:cs typeface="Courier New" pitchFamily="49" charset="0"/>
              </a:rPr>
              <a:t>(choose default options)</a:t>
            </a:r>
          </a:p>
          <a:p>
            <a:r>
              <a:rPr lang="en-US" dirty="0" smtClean="0">
                <a:cs typeface="Courier New" pitchFamily="49" charset="0"/>
              </a:rPr>
              <a:t>Export public key, in ASCII format, into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--export ‘Your Name’</a:t>
            </a:r>
          </a:p>
          <a:p>
            <a:r>
              <a:rPr lang="en-US" dirty="0" smtClean="0">
                <a:cs typeface="Courier New" pitchFamily="49" charset="0"/>
              </a:rPr>
              <a:t>Make a </a:t>
            </a:r>
            <a:r>
              <a:rPr lang="en-US" dirty="0" err="1" smtClean="0">
                <a:cs typeface="Courier New" pitchFamily="49" charset="0"/>
              </a:rPr>
              <a:t>tarball</a:t>
            </a:r>
            <a:r>
              <a:rPr lang="en-US" dirty="0" smtClean="0">
                <a:cs typeface="Courier New" pitchFamily="49" charset="0"/>
              </a:rPr>
              <a:t> of the above files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log.txt</a:t>
            </a:r>
            <a:r>
              <a:rPr lang="en-US" dirty="0" smtClean="0">
                <a:cs typeface="Courier New" pitchFamily="49" charset="0"/>
              </a:rPr>
              <a:t> and zip it with </a:t>
            </a:r>
            <a:r>
              <a:rPr lang="en-US" dirty="0" err="1" smtClean="0">
                <a:cs typeface="Courier New" pitchFamily="49" charset="0"/>
              </a:rPr>
              <a:t>gzip</a:t>
            </a:r>
            <a:r>
              <a:rPr lang="en-US" dirty="0" smtClean="0">
                <a:cs typeface="Courier New" pitchFamily="49" charset="0"/>
              </a:rPr>
              <a:t> to produce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tar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&lt;files&gt;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</a:t>
            </a:r>
            <a:r>
              <a:rPr lang="en-US" dirty="0" smtClean="0">
                <a:cs typeface="Courier New" pitchFamily="49" charset="0"/>
              </a:rPr>
              <a:t>-&gt; creates hw.tar.gz</a:t>
            </a:r>
          </a:p>
          <a:p>
            <a:r>
              <a:rPr lang="en-US" dirty="0" smtClean="0">
                <a:cs typeface="Courier New" pitchFamily="49" charset="0"/>
              </a:rPr>
              <a:t>Use the private key you created to make a detached clear signature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cs typeface="Courier New" pitchFamily="49" charset="0"/>
              </a:rPr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--detach-sign hw.tar.gz </a:t>
            </a:r>
          </a:p>
          <a:p>
            <a:r>
              <a:rPr lang="en-US" dirty="0" smtClean="0">
                <a:cs typeface="Courier New" pitchFamily="49" charset="0"/>
              </a:rPr>
              <a:t>Use given commands to verify signature and file formatting  </a:t>
            </a:r>
          </a:p>
        </p:txBody>
      </p:sp>
    </p:spTree>
    <p:extLst>
      <p:ext uri="{BB962C8B-B14F-4D97-AF65-F5344CB8AC3E}">
        <p14:creationId xmlns:p14="http://schemas.microsoft.com/office/powerpoint/2010/main" val="26989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Over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guarantees do we want?</a:t>
            </a:r>
          </a:p>
          <a:p>
            <a:pPr lvl="1"/>
            <a:r>
              <a:rPr lang="en-US" b="1" dirty="0" smtClean="0"/>
              <a:t>Confidentiality</a:t>
            </a:r>
          </a:p>
          <a:p>
            <a:pPr lvl="2"/>
            <a:r>
              <a:rPr lang="en-US" dirty="0" smtClean="0"/>
              <a:t>Message secrecy</a:t>
            </a:r>
          </a:p>
          <a:p>
            <a:pPr lvl="1"/>
            <a:r>
              <a:rPr lang="en-US" b="1" dirty="0" smtClean="0"/>
              <a:t>Data integrity</a:t>
            </a:r>
          </a:p>
          <a:p>
            <a:pPr lvl="2"/>
            <a:r>
              <a:rPr lang="en-US" dirty="0" smtClean="0"/>
              <a:t>Message consistency</a:t>
            </a:r>
          </a:p>
          <a:p>
            <a:pPr lvl="1"/>
            <a:r>
              <a:rPr lang="en-US" b="1" dirty="0" smtClean="0"/>
              <a:t>Authentication</a:t>
            </a:r>
          </a:p>
          <a:p>
            <a:pPr lvl="2"/>
            <a:r>
              <a:rPr lang="en-US" dirty="0" smtClean="0"/>
              <a:t>Identity confirmation</a:t>
            </a:r>
          </a:p>
          <a:p>
            <a:pPr lvl="1"/>
            <a:r>
              <a:rPr lang="en-US" b="1" dirty="0" smtClean="0"/>
              <a:t>Authorization</a:t>
            </a:r>
          </a:p>
          <a:p>
            <a:pPr lvl="2"/>
            <a:r>
              <a:rPr lang="en-US" dirty="0" smtClean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28314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Secret Key (symmetric)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Public Key (asymmetric)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keys are used: a public and a private key.</a:t>
            </a:r>
          </a:p>
          <a:p>
            <a:pPr lvl="1"/>
            <a:r>
              <a:rPr lang="en-US" dirty="0" smtClean="0"/>
              <a:t>If a message is encrypted with one key, it has to be decrypted with the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Key used for encryption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epends </a:t>
            </a:r>
            <a:r>
              <a:rPr lang="en-US" sz="2800" dirty="0" smtClean="0"/>
              <a:t>on goal.</a:t>
            </a:r>
          </a:p>
        </p:txBody>
      </p:sp>
      <p:pic>
        <p:nvPicPr>
          <p:cNvPr id="1026" name="Picture 2" descr="http://etutorials.org/shared/images/tutorials/tutorial_57/02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66999"/>
            <a:ext cx="3886200" cy="416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An electronic stamp or seal, which i</a:t>
            </a:r>
            <a:r>
              <a:rPr lang="en-US" sz="4000" dirty="0" smtClean="0"/>
              <a:t>s appended to a document</a:t>
            </a:r>
          </a:p>
          <a:p>
            <a:r>
              <a:rPr lang="en-US" sz="4400" dirty="0" smtClean="0"/>
              <a:t>Ensures </a:t>
            </a:r>
            <a:r>
              <a:rPr lang="en-US" sz="4400" b="1" dirty="0" smtClean="0"/>
              <a:t>data integrity</a:t>
            </a:r>
          </a:p>
          <a:p>
            <a:pPr lvl="1"/>
            <a:r>
              <a:rPr lang="en-US" sz="4000" dirty="0" smtClean="0"/>
              <a:t> document was not changed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1724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3" y="0"/>
            <a:ext cx="8709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SENDER:</a:t>
            </a:r>
          </a:p>
          <a:p>
            <a:pPr marL="514350" indent="-514350">
              <a:buAutoNum type="arabicParenR"/>
            </a:pPr>
            <a:r>
              <a:rPr lang="en-US" sz="3100" dirty="0" smtClean="0"/>
              <a:t>Generate </a:t>
            </a:r>
            <a:r>
              <a:rPr lang="en-US" sz="3100" dirty="0"/>
              <a:t>a </a:t>
            </a:r>
            <a:r>
              <a:rPr lang="en-US" sz="3100" i="1" dirty="0" smtClean="0"/>
              <a:t>Message Digest</a:t>
            </a:r>
          </a:p>
          <a:p>
            <a:pPr lvl="1"/>
            <a:r>
              <a:rPr lang="en-US" sz="3100" dirty="0"/>
              <a:t>The message digest is generated using a set of hashing algorithms</a:t>
            </a:r>
          </a:p>
          <a:p>
            <a:pPr lvl="1"/>
            <a:r>
              <a:rPr lang="en-US" sz="3100" dirty="0"/>
              <a:t>A message digest is a 'summary' of the message we are going to transmit</a:t>
            </a:r>
          </a:p>
          <a:p>
            <a:pPr lvl="1"/>
            <a:r>
              <a:rPr lang="en-US" sz="3100" dirty="0"/>
              <a:t>Even the slightest change in the message produces a different </a:t>
            </a:r>
            <a:r>
              <a:rPr lang="en-US" sz="3100" dirty="0" smtClean="0"/>
              <a:t>digest</a:t>
            </a:r>
            <a:endParaRPr lang="en-US" sz="31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Create a </a:t>
            </a:r>
            <a:r>
              <a:rPr lang="en-US" sz="3100" dirty="0" smtClean="0"/>
              <a:t>Digital Signature</a:t>
            </a:r>
          </a:p>
          <a:p>
            <a:pPr lvl="1"/>
            <a:r>
              <a:rPr lang="en-US" sz="3100" dirty="0"/>
              <a:t>The message digest is encrypted using the sender's </a:t>
            </a:r>
            <a:r>
              <a:rPr lang="en-US" sz="3100" i="1" dirty="0"/>
              <a:t>private</a:t>
            </a:r>
            <a:r>
              <a:rPr lang="en-US" sz="3100" dirty="0"/>
              <a:t> key. The resulting encrypted message digest is the </a:t>
            </a:r>
            <a:r>
              <a:rPr lang="en-US" sz="3100" i="1" dirty="0"/>
              <a:t>digital </a:t>
            </a:r>
            <a:r>
              <a:rPr lang="en-US" sz="3100" i="1" dirty="0" smtClean="0"/>
              <a:t>signature</a:t>
            </a:r>
            <a:endParaRPr lang="en-US" sz="3100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 smtClean="0"/>
              <a:t>Attach digital signature to message and send </a:t>
            </a:r>
            <a:r>
              <a:rPr lang="en-US" sz="3100" dirty="0"/>
              <a:t>to </a:t>
            </a:r>
            <a:r>
              <a:rPr lang="en-US" sz="3100" dirty="0" smtClean="0"/>
              <a:t>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6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RECEIVER:</a:t>
            </a:r>
          </a:p>
          <a:p>
            <a:pPr marL="514350" indent="-514350">
              <a:buAutoNum type="arabicParenR"/>
            </a:pPr>
            <a:r>
              <a:rPr lang="en-US" sz="7200" dirty="0" smtClean="0"/>
              <a:t>Recover the </a:t>
            </a:r>
            <a:r>
              <a:rPr lang="en-US" sz="7200" i="1" dirty="0" smtClean="0"/>
              <a:t>Message Digest</a:t>
            </a:r>
          </a:p>
          <a:p>
            <a:pPr lvl="1"/>
            <a:r>
              <a:rPr lang="en-US" sz="7200" dirty="0"/>
              <a:t>Decrypt the digital signature using the sender’s public key to obtain the message digest generated by the </a:t>
            </a:r>
            <a:r>
              <a:rPr lang="en-US" sz="7200" dirty="0" smtClean="0"/>
              <a:t>sender</a:t>
            </a:r>
            <a:endParaRPr lang="en-US" sz="72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Generate the Message Digest</a:t>
            </a:r>
          </a:p>
          <a:p>
            <a:pPr lvl="1"/>
            <a:r>
              <a:rPr lang="en-US" sz="7200" dirty="0" smtClean="0"/>
              <a:t>Use </a:t>
            </a:r>
            <a:r>
              <a:rPr lang="en-US" sz="7200" dirty="0"/>
              <a:t>the same message digest algorithm used by the sender to generate a message digest of the received </a:t>
            </a:r>
            <a:r>
              <a:rPr lang="en-US" sz="7200" dirty="0" smtClean="0"/>
              <a:t>message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Compare </a:t>
            </a:r>
            <a:r>
              <a:rPr lang="en-US" sz="7200" dirty="0"/>
              <a:t>digests (the one sent by the sender as a digital signature, and the one generated by the receiver</a:t>
            </a:r>
            <a:r>
              <a:rPr lang="en-US" sz="7200" dirty="0" smtClean="0"/>
              <a:t>)</a:t>
            </a:r>
          </a:p>
          <a:p>
            <a:pPr lvl="1"/>
            <a:r>
              <a:rPr lang="en-US" sz="7200" dirty="0"/>
              <a:t>If they are not </a:t>
            </a:r>
            <a:r>
              <a:rPr lang="en-US" sz="7200" i="1" dirty="0"/>
              <a:t>exactly the same</a:t>
            </a:r>
            <a:r>
              <a:rPr lang="en-US" sz="7200" dirty="0"/>
              <a:t> =&gt; the message has been tampered with by a third party</a:t>
            </a:r>
          </a:p>
          <a:p>
            <a:pPr lvl="1"/>
            <a:r>
              <a:rPr lang="en-US" sz="7200" dirty="0"/>
              <a:t>We can be sure that the digital signature was sent by the sender (and not by a malicious user) because </a:t>
            </a:r>
            <a:r>
              <a:rPr lang="en-US" sz="7200" i="1" dirty="0"/>
              <a:t>only</a:t>
            </a:r>
            <a:r>
              <a:rPr lang="en-US" sz="7200" dirty="0"/>
              <a:t> the sender's public key can decrypt the digital </a:t>
            </a:r>
            <a:r>
              <a:rPr lang="en-US" sz="7200" dirty="0" smtClean="0"/>
              <a:t>signature and that public key is proven to be the sender’s through the certificate. </a:t>
            </a:r>
            <a:r>
              <a:rPr lang="en-US" sz="7200" dirty="0"/>
              <a:t>If decrypting using the public key renders a faulty message digest, this means that either the message or the message digest are not exactly what the sender sent</a:t>
            </a:r>
            <a:r>
              <a:rPr lang="en-US" sz="7200" dirty="0" smtClean="0"/>
              <a:t>.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3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Detached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signatures </a:t>
            </a:r>
            <a:r>
              <a:rPr lang="en-US" dirty="0" smtClean="0"/>
              <a:t>can either be </a:t>
            </a:r>
            <a:r>
              <a:rPr lang="en-US" i="1" dirty="0" smtClean="0"/>
              <a:t>attached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message or </a:t>
            </a:r>
            <a:r>
              <a:rPr lang="en-US" i="1" dirty="0" smtClean="0"/>
              <a:t>detached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detached signature </a:t>
            </a:r>
            <a:r>
              <a:rPr lang="en-US" dirty="0" smtClean="0"/>
              <a:t>is stored </a:t>
            </a:r>
            <a:r>
              <a:rPr lang="en-US" dirty="0"/>
              <a:t>and transmitted separately from the message it </a:t>
            </a:r>
            <a:r>
              <a:rPr lang="en-US" dirty="0" smtClean="0"/>
              <a:t>signs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used to validate software distributed in compressed tar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can't sign such a file internally without altering its contents, so the signature is created in a separate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374</Words>
  <Application>Microsoft Office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Digital Signatures</vt:lpstr>
      <vt:lpstr>Communication Over the Internet</vt:lpstr>
      <vt:lpstr>Secret Key (symmetric) Cryptography</vt:lpstr>
      <vt:lpstr>Public Key (asymmetric) Cryptography</vt:lpstr>
      <vt:lpstr>Digital Signature</vt:lpstr>
      <vt:lpstr>PowerPoint Presentation</vt:lpstr>
      <vt:lpstr>Steps for Generating a Digital Signature</vt:lpstr>
      <vt:lpstr>Steps for Generating a Digital Signature</vt:lpstr>
      <vt:lpstr>Detached Signature</vt:lpstr>
      <vt:lpstr>Homework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Lauren</dc:creator>
  <cp:lastModifiedBy>Lauren Samy</cp:lastModifiedBy>
  <cp:revision>95</cp:revision>
  <dcterms:created xsi:type="dcterms:W3CDTF">2006-08-16T00:00:00Z</dcterms:created>
  <dcterms:modified xsi:type="dcterms:W3CDTF">2016-02-10T00:49:06Z</dcterms:modified>
</cp:coreProperties>
</file>