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4" r:id="rId8"/>
    <p:sldId id="265" r:id="rId9"/>
    <p:sldId id="267" r:id="rId10"/>
    <p:sldId id="262" r:id="rId11"/>
    <p:sldId id="263" r:id="rId12"/>
    <p:sldId id="266"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0" autoAdjust="0"/>
    <p:restoredTop sz="93979" autoAdjust="0"/>
  </p:normalViewPr>
  <p:slideViewPr>
    <p:cSldViewPr snapToGrid="0">
      <p:cViewPr>
        <p:scale>
          <a:sx n="75" d="100"/>
          <a:sy n="75" d="100"/>
        </p:scale>
        <p:origin x="1978"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chandane" userId="c7e4a27039cdc188" providerId="LiveId" clId="{5B86CABE-6A54-4CF6-948F-6F0AADDDF12C}"/>
    <pc:docChg chg="undo redo custSel modSld">
      <pc:chgData name="yash chandane" userId="c7e4a27039cdc188" providerId="LiveId" clId="{5B86CABE-6A54-4CF6-948F-6F0AADDDF12C}" dt="2023-05-18T06:55:05.978" v="42" actId="1076"/>
      <pc:docMkLst>
        <pc:docMk/>
      </pc:docMkLst>
      <pc:sldChg chg="addSp delSp modSp mod setBg setClrOvrMap">
        <pc:chgData name="yash chandane" userId="c7e4a27039cdc188" providerId="LiveId" clId="{5B86CABE-6A54-4CF6-948F-6F0AADDDF12C}" dt="2023-05-18T06:55:05.978" v="42" actId="1076"/>
        <pc:sldMkLst>
          <pc:docMk/>
          <pc:sldMk cId="0" sldId="262"/>
        </pc:sldMkLst>
        <pc:spChg chg="mod">
          <ac:chgData name="yash chandane" userId="c7e4a27039cdc188" providerId="LiveId" clId="{5B86CABE-6A54-4CF6-948F-6F0AADDDF12C}" dt="2023-05-18T06:54:35.957" v="38" actId="26606"/>
          <ac:spMkLst>
            <pc:docMk/>
            <pc:sldMk cId="0" sldId="262"/>
            <ac:spMk id="122" creationId="{00000000-0000-0000-0000-000000000000}"/>
          </ac:spMkLst>
        </pc:spChg>
        <pc:spChg chg="mod ord">
          <ac:chgData name="yash chandane" userId="c7e4a27039cdc188" providerId="LiveId" clId="{5B86CABE-6A54-4CF6-948F-6F0AADDDF12C}" dt="2023-05-18T06:54:35.957" v="38" actId="26606"/>
          <ac:spMkLst>
            <pc:docMk/>
            <pc:sldMk cId="0" sldId="262"/>
            <ac:spMk id="123" creationId="{00000000-0000-0000-0000-000000000000}"/>
          </ac:spMkLst>
        </pc:spChg>
        <pc:spChg chg="add del">
          <ac:chgData name="yash chandane" userId="c7e4a27039cdc188" providerId="LiveId" clId="{5B86CABE-6A54-4CF6-948F-6F0AADDDF12C}" dt="2023-05-18T06:53:44.623" v="7" actId="26606"/>
          <ac:spMkLst>
            <pc:docMk/>
            <pc:sldMk cId="0" sldId="262"/>
            <ac:spMk id="125" creationId="{D1D34770-47A8-402C-AF23-2B653F2D88C1}"/>
          </ac:spMkLst>
        </pc:spChg>
        <pc:spChg chg="add del">
          <ac:chgData name="yash chandane" userId="c7e4a27039cdc188" providerId="LiveId" clId="{5B86CABE-6A54-4CF6-948F-6F0AADDDF12C}" dt="2023-05-18T06:53:46.057" v="9" actId="26606"/>
          <ac:spMkLst>
            <pc:docMk/>
            <pc:sldMk cId="0" sldId="262"/>
            <ac:spMk id="127" creationId="{59A309A7-1751-4ABE-A3C1-EEC40366AD89}"/>
          </ac:spMkLst>
        </pc:spChg>
        <pc:spChg chg="add del">
          <ac:chgData name="yash chandane" userId="c7e4a27039cdc188" providerId="LiveId" clId="{5B86CABE-6A54-4CF6-948F-6F0AADDDF12C}" dt="2023-05-18T06:53:34.803" v="1" actId="26606"/>
          <ac:spMkLst>
            <pc:docMk/>
            <pc:sldMk cId="0" sldId="262"/>
            <ac:spMk id="128" creationId="{1A9F7B4E-B03D-4F64-BE33-00D074458D45}"/>
          </ac:spMkLst>
        </pc:spChg>
        <pc:spChg chg="add del">
          <ac:chgData name="yash chandane" userId="c7e4a27039cdc188" providerId="LiveId" clId="{5B86CABE-6A54-4CF6-948F-6F0AADDDF12C}" dt="2023-05-18T06:53:46.057" v="9" actId="26606"/>
          <ac:spMkLst>
            <pc:docMk/>
            <pc:sldMk cId="0" sldId="262"/>
            <ac:spMk id="129" creationId="{967D8EB6-EAE1-4F9C-B398-83321E287204}"/>
          </ac:spMkLst>
        </pc:spChg>
        <pc:spChg chg="add del">
          <ac:chgData name="yash chandane" userId="c7e4a27039cdc188" providerId="LiveId" clId="{5B86CABE-6A54-4CF6-948F-6F0AADDDF12C}" dt="2023-05-18T06:53:34.803" v="1" actId="26606"/>
          <ac:spMkLst>
            <pc:docMk/>
            <pc:sldMk cId="0" sldId="262"/>
            <ac:spMk id="130" creationId="{7E2BE7F7-CA89-4002-ACCE-A478AEA24F5E}"/>
          </ac:spMkLst>
        </pc:spChg>
        <pc:spChg chg="add del">
          <ac:chgData name="yash chandane" userId="c7e4a27039cdc188" providerId="LiveId" clId="{5B86CABE-6A54-4CF6-948F-6F0AADDDF12C}" dt="2023-05-18T06:53:51.838" v="11" actId="26606"/>
          <ac:spMkLst>
            <pc:docMk/>
            <pc:sldMk cId="0" sldId="262"/>
            <ac:spMk id="131" creationId="{7FF47CB7-972F-479F-A36D-9E72D26EC8DA}"/>
          </ac:spMkLst>
        </pc:spChg>
        <pc:spChg chg="add del">
          <ac:chgData name="yash chandane" userId="c7e4a27039cdc188" providerId="LiveId" clId="{5B86CABE-6A54-4CF6-948F-6F0AADDDF12C}" dt="2023-05-18T06:53:37.591" v="3" actId="26606"/>
          <ac:spMkLst>
            <pc:docMk/>
            <pc:sldMk cId="0" sldId="262"/>
            <ac:spMk id="132" creationId="{F13C74B1-5B17-4795-BED0-7140497B445A}"/>
          </ac:spMkLst>
        </pc:spChg>
        <pc:spChg chg="add del">
          <ac:chgData name="yash chandane" userId="c7e4a27039cdc188" providerId="LiveId" clId="{5B86CABE-6A54-4CF6-948F-6F0AADDDF12C}" dt="2023-05-18T06:53:37.591" v="3" actId="26606"/>
          <ac:spMkLst>
            <pc:docMk/>
            <pc:sldMk cId="0" sldId="262"/>
            <ac:spMk id="133" creationId="{D4974D33-8DC5-464E-8C6D-BE58F0669C17}"/>
          </ac:spMkLst>
        </pc:spChg>
        <pc:spChg chg="add del">
          <ac:chgData name="yash chandane" userId="c7e4a27039cdc188" providerId="LiveId" clId="{5B86CABE-6A54-4CF6-948F-6F0AADDDF12C}" dt="2023-05-18T06:53:51.838" v="11" actId="26606"/>
          <ac:spMkLst>
            <pc:docMk/>
            <pc:sldMk cId="0" sldId="262"/>
            <ac:spMk id="134" creationId="{0D153B68-5844-490D-8E67-F616D6D721CA}"/>
          </ac:spMkLst>
        </pc:spChg>
        <pc:spChg chg="add del">
          <ac:chgData name="yash chandane" userId="c7e4a27039cdc188" providerId="LiveId" clId="{5B86CABE-6A54-4CF6-948F-6F0AADDDF12C}" dt="2023-05-18T06:53:51.838" v="11" actId="26606"/>
          <ac:spMkLst>
            <pc:docMk/>
            <pc:sldMk cId="0" sldId="262"/>
            <ac:spMk id="135" creationId="{9A0D773F-7A7D-4DBB-9DEA-86BB8B8F4BC8}"/>
          </ac:spMkLst>
        </pc:spChg>
        <pc:spChg chg="add del">
          <ac:chgData name="yash chandane" userId="c7e4a27039cdc188" providerId="LiveId" clId="{5B86CABE-6A54-4CF6-948F-6F0AADDDF12C}" dt="2023-05-18T06:54:35.957" v="38" actId="26606"/>
          <ac:spMkLst>
            <pc:docMk/>
            <pc:sldMk cId="0" sldId="262"/>
            <ac:spMk id="137" creationId="{F13C74B1-5B17-4795-BED0-7140497B445A}"/>
          </ac:spMkLst>
        </pc:spChg>
        <pc:spChg chg="add del">
          <ac:chgData name="yash chandane" userId="c7e4a27039cdc188" providerId="LiveId" clId="{5B86CABE-6A54-4CF6-948F-6F0AADDDF12C}" dt="2023-05-18T06:54:35.957" v="38" actId="26606"/>
          <ac:spMkLst>
            <pc:docMk/>
            <pc:sldMk cId="0" sldId="262"/>
            <ac:spMk id="138" creationId="{D4974D33-8DC5-464E-8C6D-BE58F0669C17}"/>
          </ac:spMkLst>
        </pc:spChg>
        <pc:picChg chg="mod ord modCrop">
          <ac:chgData name="yash chandane" userId="c7e4a27039cdc188" providerId="LiveId" clId="{5B86CABE-6A54-4CF6-948F-6F0AADDDF12C}" dt="2023-05-18T06:55:05.978" v="42" actId="1076"/>
          <ac:picMkLst>
            <pc:docMk/>
            <pc:sldMk cId="0" sldId="262"/>
            <ac:picMk id="2" creationId="{D0E99442-D188-FC3F-F258-16F3879D66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838200" y="2740720"/>
            <a:ext cx="7772400" cy="1470025"/>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3200" b="1" dirty="0">
                <a:latin typeface="Times New Roman" panose="02020603050405020304" pitchFamily="18" charset="0"/>
                <a:cs typeface="Times New Roman" panose="02020603050405020304" pitchFamily="18" charset="0"/>
              </a:rPr>
              <a:t>Project Title: Firefighting Robot</a:t>
            </a:r>
            <a:br>
              <a:rPr lang="en-US" sz="3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Area: IOT, Robotics and Machine Learning</a:t>
            </a:r>
            <a:endParaRPr sz="2400" dirty="0">
              <a:latin typeface="Times New Roman" panose="02020603050405020304" pitchFamily="18" charset="0"/>
              <a:cs typeface="Times New Roman" panose="02020603050405020304" pitchFamily="18" charset="0"/>
            </a:endParaRPr>
          </a:p>
        </p:txBody>
      </p:sp>
      <p:sp>
        <p:nvSpPr>
          <p:cNvPr id="85" name="Google Shape;85;p13"/>
          <p:cNvSpPr txBox="1">
            <a:spLocks noGrp="1"/>
          </p:cNvSpPr>
          <p:nvPr>
            <p:ph type="subTitle" idx="1"/>
          </p:nvPr>
        </p:nvSpPr>
        <p:spPr>
          <a:xfrm>
            <a:off x="1156519" y="4078650"/>
            <a:ext cx="7250062" cy="2676111"/>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Clr>
                <a:schemeClr val="dk1"/>
              </a:buClr>
              <a:buSzPts val="3200"/>
              <a:buNone/>
            </a:pPr>
            <a:r>
              <a:rPr lang="en-US" sz="2400" dirty="0">
                <a:solidFill>
                  <a:schemeClr val="dk1"/>
                </a:solidFill>
                <a:latin typeface="Times New Roman" panose="02020603050405020304" pitchFamily="18" charset="0"/>
                <a:cs typeface="Times New Roman" panose="02020603050405020304" pitchFamily="18" charset="0"/>
              </a:rPr>
              <a:t>Group members</a:t>
            </a:r>
          </a:p>
          <a:p>
            <a:pPr marL="0" lvl="0" indent="0" algn="ctr" rtl="0">
              <a:lnSpc>
                <a:spcPct val="150000"/>
              </a:lnSpc>
              <a:spcBef>
                <a:spcPts val="0"/>
              </a:spcBef>
              <a:spcAft>
                <a:spcPts val="0"/>
              </a:spcAft>
              <a:buClr>
                <a:schemeClr val="dk1"/>
              </a:buClr>
              <a:buSzPts val="3200"/>
              <a:buNone/>
            </a:pPr>
            <a:r>
              <a:rPr lang="en-US" sz="2400" b="1" dirty="0">
                <a:solidFill>
                  <a:schemeClr val="dk1"/>
                </a:solidFill>
                <a:latin typeface="Times New Roman" panose="02020603050405020304" pitchFamily="18" charset="0"/>
                <a:cs typeface="Times New Roman" panose="02020603050405020304" pitchFamily="18" charset="0"/>
              </a:rPr>
              <a:t>TETC26 Shruti Awate                   TETC59 Yash Anap TETC69 Yash Chandane</a:t>
            </a:r>
          </a:p>
          <a:p>
            <a:pPr marL="0" lvl="0" indent="0" algn="ctr" rtl="0">
              <a:spcBef>
                <a:spcPts val="0"/>
              </a:spcBef>
              <a:spcAft>
                <a:spcPts val="0"/>
              </a:spcAft>
              <a:buClr>
                <a:schemeClr val="dk1"/>
              </a:buClr>
              <a:buSzPts val="3200"/>
              <a:buNone/>
            </a:pPr>
            <a:endParaRPr sz="2400" b="1" dirty="0">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r>
              <a:rPr lang="en-US" sz="2400" dirty="0">
                <a:solidFill>
                  <a:schemeClr val="dk1"/>
                </a:solidFill>
                <a:latin typeface="Times New Roman" panose="02020603050405020304" pitchFamily="18" charset="0"/>
                <a:cs typeface="Times New Roman" panose="02020603050405020304" pitchFamily="18" charset="0"/>
              </a:rPr>
              <a:t>Project Guide</a:t>
            </a:r>
          </a:p>
          <a:p>
            <a:pPr marL="0" indent="0">
              <a:buClr>
                <a:schemeClr val="dk1"/>
              </a:buClr>
            </a:pPr>
            <a:r>
              <a:rPr lang="en-US" sz="2400" b="1" dirty="0">
                <a:solidFill>
                  <a:schemeClr val="tx1"/>
                </a:solidFill>
                <a:latin typeface="Times New Roman" panose="02020603050405020304" pitchFamily="18" charset="0"/>
                <a:cs typeface="Times New Roman" panose="02020603050405020304" pitchFamily="18" charset="0"/>
              </a:rPr>
              <a:t>Mithra Vyankateshan</a:t>
            </a:r>
          </a:p>
          <a:p>
            <a:pPr marL="0" lvl="0" indent="0" algn="ctr" rtl="0">
              <a:spcBef>
                <a:spcPts val="640"/>
              </a:spcBef>
              <a:spcAft>
                <a:spcPts val="0"/>
              </a:spcAft>
              <a:buClr>
                <a:schemeClr val="dk1"/>
              </a:buClr>
              <a:buSzPts val="3200"/>
              <a:buNone/>
            </a:pPr>
            <a:endParaRPr dirty="0">
              <a:solidFill>
                <a:schemeClr val="dk1"/>
              </a:solidFill>
            </a:endParaRPr>
          </a:p>
        </p:txBody>
      </p:sp>
      <p:sp>
        <p:nvSpPr>
          <p:cNvPr id="86" name="Google Shape;86;p13"/>
          <p:cNvSpPr txBox="1"/>
          <p:nvPr/>
        </p:nvSpPr>
        <p:spPr>
          <a:xfrm>
            <a:off x="762000" y="1066800"/>
            <a:ext cx="7924800" cy="20620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Dr. D. Y. Patil Institute of Technology, Pimpri, Pune-18</a:t>
            </a:r>
            <a:endParaRPr sz="1200" dirty="0"/>
          </a:p>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Department of Electronics and Telecommunication Engineering</a:t>
            </a:r>
            <a:endParaRPr sz="1200" dirty="0"/>
          </a:p>
          <a:p>
            <a:pPr marL="0" marR="0" lvl="0" indent="0" algn="ctr" rtl="0">
              <a:spcBef>
                <a:spcPts val="0"/>
              </a:spcBef>
              <a:spcAft>
                <a:spcPts val="0"/>
              </a:spcAft>
              <a:buNone/>
            </a:pP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Mini Project Review 1 Presentation </a:t>
            </a:r>
            <a:endParaRPr sz="2400" b="0" i="0" u="none" strike="noStrike" cap="none" dirty="0">
              <a:solidFill>
                <a:schemeClr val="dk1"/>
              </a:solidFill>
              <a:latin typeface="Times New Roman"/>
              <a:ea typeface="Times New Roman"/>
              <a:cs typeface="Times New Roman"/>
              <a:sym typeface="Times New Roman"/>
            </a:endParaRPr>
          </a:p>
        </p:txBody>
      </p:sp>
      <p:pic>
        <p:nvPicPr>
          <p:cNvPr id="87" name="Google Shape;87;p13" descr="dpu.png"/>
          <p:cNvPicPr preferRelativeResize="0"/>
          <p:nvPr/>
        </p:nvPicPr>
        <p:blipFill rotWithShape="1">
          <a:blip r:embed="rId3">
            <a:alphaModFix/>
          </a:blip>
          <a:srcRect/>
          <a:stretch/>
        </p:blipFill>
        <p:spPr>
          <a:xfrm>
            <a:off x="3810000" y="228599"/>
            <a:ext cx="2244291" cy="724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sp useBgFill="1">
        <p:nvSpPr>
          <p:cNvPr id="137" name="Rectangle 12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122;p19"/>
          <p:cNvSpPr txBox="1">
            <a:spLocks noGrp="1"/>
          </p:cNvSpPr>
          <p:nvPr>
            <p:ph type="title"/>
          </p:nvPr>
        </p:nvSpPr>
        <p:spPr>
          <a:xfrm>
            <a:off x="480060" y="325369"/>
            <a:ext cx="3276451" cy="1956841"/>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4700" b="1">
                <a:latin typeface="Times New Roman" panose="02020603050405020304" pitchFamily="18" charset="0"/>
                <a:cs typeface="Times New Roman" panose="02020603050405020304" pitchFamily="18" charset="0"/>
              </a:rPr>
              <a:t>Expected Outcome</a:t>
            </a:r>
          </a:p>
        </p:txBody>
      </p:sp>
      <p:sp>
        <p:nvSpPr>
          <p:cNvPr id="13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Google Shape;123;p19"/>
          <p:cNvSpPr txBox="1">
            <a:spLocks noGrp="1"/>
          </p:cNvSpPr>
          <p:nvPr>
            <p:ph type="body" idx="1"/>
          </p:nvPr>
        </p:nvSpPr>
        <p:spPr>
          <a:xfrm>
            <a:off x="480060" y="2872899"/>
            <a:ext cx="3182691" cy="3320668"/>
          </a:xfrm>
          <a:prstGeom prst="rect">
            <a:avLst/>
          </a:prstGeom>
        </p:spPr>
        <p:txBody>
          <a:bodyPr spcFirstLastPara="1" lIns="91425" tIns="45700" rIns="91425" bIns="45700" anchorCtr="0">
            <a:normAutofit/>
          </a:bodyPr>
          <a:lstStyle/>
          <a:p>
            <a:pPr marL="342900" lvl="0" indent="-139700">
              <a:lnSpc>
                <a:spcPct val="90000"/>
              </a:lnSpc>
              <a:spcBef>
                <a:spcPts val="0"/>
              </a:spcBef>
              <a:buSzPts val="3200"/>
              <a:buNone/>
            </a:pPr>
            <a:r>
              <a:rPr lang="en-US" sz="1300" dirty="0">
                <a:latin typeface="Times New Roman" panose="02020603050405020304" pitchFamily="18" charset="0"/>
                <a:cs typeface="Times New Roman" panose="02020603050405020304" pitchFamily="18" charset="0"/>
              </a:rPr>
              <a:t>The expected outcome of the fire-fighting robot mini project is the successful design, development, and testing of an autonomous robot capable of detecting and extinguishing fires in indoor environments. The project aims to achieve the following outcomes:</a:t>
            </a:r>
          </a:p>
          <a:p>
            <a:pPr>
              <a:lnSpc>
                <a:spcPct val="90000"/>
              </a:lnSpc>
            </a:pPr>
            <a:r>
              <a:rPr lang="en-US" sz="1300" dirty="0">
                <a:latin typeface="Times New Roman" panose="02020603050405020304" pitchFamily="18" charset="0"/>
                <a:cs typeface="Times New Roman" panose="02020603050405020304" pitchFamily="18" charset="0"/>
              </a:rPr>
              <a:t>Functional Fire-Fighting Robot</a:t>
            </a:r>
          </a:p>
          <a:p>
            <a:pPr>
              <a:lnSpc>
                <a:spcPct val="90000"/>
              </a:lnSpc>
            </a:pPr>
            <a:r>
              <a:rPr lang="en-US" sz="1300" dirty="0">
                <a:latin typeface="Times New Roman" panose="02020603050405020304" pitchFamily="18" charset="0"/>
                <a:cs typeface="Times New Roman" panose="02020603050405020304" pitchFamily="18" charset="0"/>
              </a:rPr>
              <a:t>Reliable Fire Detection</a:t>
            </a:r>
          </a:p>
          <a:p>
            <a:pPr>
              <a:lnSpc>
                <a:spcPct val="90000"/>
              </a:lnSpc>
            </a:pPr>
            <a:r>
              <a:rPr lang="en-US" sz="1300" dirty="0">
                <a:latin typeface="Times New Roman" panose="02020603050405020304" pitchFamily="18" charset="0"/>
                <a:cs typeface="Times New Roman" panose="02020603050405020304" pitchFamily="18" charset="0"/>
              </a:rPr>
              <a:t>Autonomous Navigation</a:t>
            </a:r>
          </a:p>
          <a:p>
            <a:pPr>
              <a:lnSpc>
                <a:spcPct val="90000"/>
              </a:lnSpc>
            </a:pPr>
            <a:r>
              <a:rPr lang="en-US" sz="1300" dirty="0">
                <a:latin typeface="Times New Roman" panose="02020603050405020304" pitchFamily="18" charset="0"/>
                <a:cs typeface="Times New Roman" panose="02020603050405020304" pitchFamily="18" charset="0"/>
              </a:rPr>
              <a:t>Effective Fire Suppression</a:t>
            </a:r>
          </a:p>
          <a:p>
            <a:pPr>
              <a:lnSpc>
                <a:spcPct val="90000"/>
              </a:lnSpc>
            </a:pPr>
            <a:r>
              <a:rPr lang="en-US" sz="1300" dirty="0">
                <a:latin typeface="Times New Roman" panose="02020603050405020304" pitchFamily="18" charset="0"/>
                <a:cs typeface="Times New Roman" panose="02020603050405020304" pitchFamily="18" charset="0"/>
              </a:rPr>
              <a:t>Remote Control and Communication</a:t>
            </a:r>
          </a:p>
          <a:p>
            <a:pPr>
              <a:lnSpc>
                <a:spcPct val="90000"/>
              </a:lnSpc>
            </a:pPr>
            <a:r>
              <a:rPr lang="en-US" sz="1300" dirty="0">
                <a:latin typeface="Times New Roman" panose="02020603050405020304" pitchFamily="18" charset="0"/>
                <a:cs typeface="Times New Roman" panose="02020603050405020304" pitchFamily="18" charset="0"/>
              </a:rPr>
              <a:t>Documentation and Reporting</a:t>
            </a:r>
          </a:p>
          <a:p>
            <a:pPr marL="114300" indent="0">
              <a:lnSpc>
                <a:spcPct val="90000"/>
              </a:lnSpc>
              <a:buNone/>
            </a:pPr>
            <a:endParaRPr lang="en-US" sz="1300" dirty="0">
              <a:latin typeface="Times New Roman" panose="02020603050405020304" pitchFamily="18" charset="0"/>
              <a:cs typeface="Times New Roman" panose="02020603050405020304" pitchFamily="18" charset="0"/>
            </a:endParaRPr>
          </a:p>
        </p:txBody>
      </p:sp>
      <p:pic>
        <p:nvPicPr>
          <p:cNvPr id="2" name="Picture 1" descr="A picture containing indoor, electronics, desk, computer&#10;&#10;Description automatically generated">
            <a:extLst>
              <a:ext uri="{FF2B5EF4-FFF2-40B4-BE49-F238E27FC236}">
                <a16:creationId xmlns:a16="http://schemas.microsoft.com/office/drawing/2014/main" id="{D0E99442-D188-FC3F-F258-16F3879D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392" r="16374" b="-2"/>
          <a:stretch/>
        </p:blipFill>
        <p:spPr bwMode="auto">
          <a:xfrm>
            <a:off x="3742721" y="10"/>
            <a:ext cx="5319022"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120634"/>
            <a:ext cx="8229600" cy="68788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b="1" dirty="0">
                <a:latin typeface="Times New Roman" panose="02020603050405020304" pitchFamily="18" charset="0"/>
                <a:cs typeface="Times New Roman" panose="02020603050405020304" pitchFamily="18" charset="0"/>
              </a:rPr>
              <a:t>Application</a:t>
            </a:r>
            <a:endParaRPr sz="3600" b="1" dirty="0">
              <a:latin typeface="Times New Roman" panose="02020603050405020304" pitchFamily="18" charset="0"/>
              <a:cs typeface="Times New Roman" panose="02020603050405020304" pitchFamily="18" charset="0"/>
            </a:endParaRPr>
          </a:p>
        </p:txBody>
      </p:sp>
      <p:sp>
        <p:nvSpPr>
          <p:cNvPr id="129" name="Google Shape;129;p20"/>
          <p:cNvSpPr txBox="1">
            <a:spLocks noGrp="1"/>
          </p:cNvSpPr>
          <p:nvPr>
            <p:ph type="body" idx="1"/>
          </p:nvPr>
        </p:nvSpPr>
        <p:spPr>
          <a:xfrm>
            <a:off x="274319" y="1061185"/>
            <a:ext cx="8696425" cy="5628373"/>
          </a:xfrm>
          <a:prstGeom prst="rect">
            <a:avLst/>
          </a:prstGeom>
          <a:noFill/>
          <a:ln>
            <a:noFill/>
          </a:ln>
        </p:spPr>
        <p:txBody>
          <a:bodyPr spcFirstLastPara="1" wrap="square" lIns="91425" tIns="45700" rIns="91425" bIns="45700" anchor="t" anchorCtr="0">
            <a:normAutofit fontScale="77500" lnSpcReduction="20000"/>
          </a:bodyPr>
          <a:lstStyle/>
          <a:p>
            <a:r>
              <a:rPr lang="en-US" sz="2900" dirty="0">
                <a:latin typeface="Times New Roman" panose="02020603050405020304" pitchFamily="18" charset="0"/>
                <a:cs typeface="Times New Roman" panose="02020603050405020304" pitchFamily="18" charset="0"/>
              </a:rPr>
              <a:t>The application of the fire-fighting robot mini project can have several practical uses and benefits in the field of firefighting. Some potential applications include:</a:t>
            </a:r>
          </a:p>
          <a:p>
            <a:endParaRPr lang="en-US" sz="2900" dirty="0">
              <a:latin typeface="Times New Roman" panose="02020603050405020304" pitchFamily="18" charset="0"/>
              <a:cs typeface="Times New Roman" panose="02020603050405020304" pitchFamily="18" charset="0"/>
            </a:endParaRPr>
          </a:p>
          <a:p>
            <a:pPr marL="628650" indent="-514350">
              <a:buFont typeface="+mj-lt"/>
              <a:buAutoNum type="arabicPeriod"/>
            </a:pPr>
            <a:r>
              <a:rPr lang="en-US" sz="2900" dirty="0">
                <a:latin typeface="Times New Roman" panose="02020603050405020304" pitchFamily="18" charset="0"/>
                <a:cs typeface="Times New Roman" panose="02020603050405020304" pitchFamily="18" charset="0"/>
              </a:rPr>
              <a:t>Indoor Fire Suppression: The fire-fighting robot can be deployed in indoor environments such as residential buildings, offices, warehouses, or industrial facilities to suppress fires effectively.</a:t>
            </a:r>
          </a:p>
          <a:p>
            <a:pPr marL="628650" indent="-514350">
              <a:buFont typeface="+mj-lt"/>
              <a:buAutoNum type="arabicPeriod"/>
            </a:pPr>
            <a:r>
              <a:rPr lang="en-US" sz="2900" dirty="0">
                <a:latin typeface="Times New Roman" panose="02020603050405020304" pitchFamily="18" charset="0"/>
                <a:cs typeface="Times New Roman" panose="02020603050405020304" pitchFamily="18" charset="0"/>
              </a:rPr>
              <a:t>Remote or Hazardous Areas: The robot can be utilized in situations where human firefighters face significant risks, such as in remote or hazardous areas.</a:t>
            </a:r>
          </a:p>
          <a:p>
            <a:pPr marL="628650" indent="-514350">
              <a:buFont typeface="+mj-lt"/>
              <a:buAutoNum type="arabicPeriod"/>
            </a:pPr>
            <a:r>
              <a:rPr lang="en-US" sz="2900" dirty="0">
                <a:latin typeface="Times New Roman" panose="02020603050405020304" pitchFamily="18" charset="0"/>
                <a:cs typeface="Times New Roman" panose="02020603050405020304" pitchFamily="18" charset="0"/>
              </a:rPr>
              <a:t>Post-Fire Assessment and Cleanup: Once a fire is extinguished, the fire-fighting robot can be employed for post-fire assessment and cleanup.</a:t>
            </a:r>
          </a:p>
          <a:p>
            <a:pPr marL="628650" indent="-514350">
              <a:buFont typeface="+mj-lt"/>
              <a:buAutoNum type="arabicPeriod"/>
            </a:pPr>
            <a:r>
              <a:rPr lang="en-US" sz="2900" dirty="0">
                <a:latin typeface="Times New Roman" panose="02020603050405020304" pitchFamily="18" charset="0"/>
                <a:cs typeface="Times New Roman" panose="02020603050405020304" pitchFamily="18" charset="0"/>
              </a:rPr>
              <a:t>Education and Training: The fire-fighting robot mini project can also be utilized for educational and training purposes</a:t>
            </a:r>
          </a:p>
          <a:p>
            <a:pPr marL="628650" indent="-514350">
              <a:buFont typeface="+mj-lt"/>
              <a:buAutoNum type="arabicPeriod"/>
            </a:pPr>
            <a:r>
              <a:rPr lang="en-US" sz="2900" dirty="0">
                <a:latin typeface="Times New Roman" panose="02020603050405020304" pitchFamily="18" charset="0"/>
                <a:cs typeface="Times New Roman" panose="02020603050405020304" pitchFamily="18" charset="0"/>
              </a:rPr>
              <a:t>Assistance to Firefighters: The fire-fighting robot can serve as a valuable tool for human firefighters, providing support and assistance during firefighting operations.</a:t>
            </a:r>
            <a:br>
              <a:rPr lang="en-US" dirty="0"/>
            </a:b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829" y="2603951"/>
            <a:ext cx="8229600" cy="1143000"/>
          </a:xfrm>
        </p:spPr>
        <p:txBody>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THANK YOU</a:t>
            </a:r>
          </a:p>
        </p:txBody>
      </p:sp>
    </p:spTree>
    <p:extLst>
      <p:ext uri="{BB962C8B-B14F-4D97-AF65-F5344CB8AC3E}">
        <p14:creationId xmlns:p14="http://schemas.microsoft.com/office/powerpoint/2010/main" val="303670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8229600" cy="85151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b="1" dirty="0">
                <a:latin typeface="Times New Roman" panose="02020603050405020304" pitchFamily="18" charset="0"/>
                <a:cs typeface="Times New Roman" panose="02020603050405020304" pitchFamily="18" charset="0"/>
              </a:rPr>
              <a:t>Problem Statement</a:t>
            </a:r>
            <a:endParaRPr sz="3600" b="1" dirty="0">
              <a:latin typeface="Times New Roman" panose="02020603050405020304" pitchFamily="18" charset="0"/>
              <a:cs typeface="Times New Roman" panose="02020603050405020304" pitchFamily="18" charset="0"/>
            </a:endParaRPr>
          </a:p>
        </p:txBody>
      </p:sp>
      <p:sp>
        <p:nvSpPr>
          <p:cNvPr id="93" name="Google Shape;93;p14"/>
          <p:cNvSpPr txBox="1">
            <a:spLocks noGrp="1"/>
          </p:cNvSpPr>
          <p:nvPr>
            <p:ph type="body" idx="1"/>
          </p:nvPr>
        </p:nvSpPr>
        <p:spPr>
          <a:xfrm>
            <a:off x="457200" y="1417638"/>
            <a:ext cx="8229600" cy="4518744"/>
          </a:xfrm>
          <a:prstGeom prst="rect">
            <a:avLst/>
          </a:prstGeom>
          <a:noFill/>
          <a:ln>
            <a:noFill/>
          </a:ln>
        </p:spPr>
        <p:txBody>
          <a:bodyPr spcFirstLastPara="1" wrap="square" lIns="91425" tIns="45700" rIns="91425" bIns="45700" anchor="t" anchorCtr="0">
            <a:normAutofit/>
          </a:bodyPr>
          <a:lstStyle/>
          <a:p>
            <a:pPr marL="546100" algn="just">
              <a:spcBef>
                <a:spcPts val="0"/>
              </a:spcBef>
              <a:buSzPts val="3200"/>
            </a:pPr>
            <a:r>
              <a:rPr lang="en-US" sz="2000" dirty="0">
                <a:latin typeface="Times New Roman" panose="02020603050405020304" pitchFamily="18" charset="0"/>
                <a:cs typeface="Times New Roman" panose="02020603050405020304" pitchFamily="18" charset="0"/>
              </a:rPr>
              <a:t>Fire-fighting task is one of the extreme and dangerous tasks to be carried out by human beings generally or specifically the firefighters. </a:t>
            </a:r>
          </a:p>
          <a:p>
            <a:pPr marL="546100" algn="just">
              <a:spcBef>
                <a:spcPts val="0"/>
              </a:spcBef>
              <a:buSzPts val="3200"/>
            </a:pPr>
            <a:r>
              <a:rPr lang="en-US" sz="2000" dirty="0">
                <a:latin typeface="Times New Roman" panose="02020603050405020304" pitchFamily="18" charset="0"/>
                <a:cs typeface="Times New Roman" panose="02020603050405020304" pitchFamily="18" charset="0"/>
              </a:rPr>
              <a:t> In our Project robot normally travels at a constant pace. When the flame sensor detects a fire in the area, it sends a signal to the Arduino, which controls the fire suppression. </a:t>
            </a:r>
          </a:p>
          <a:p>
            <a:pPr marL="546100" algn="just">
              <a:spcBef>
                <a:spcPts val="0"/>
              </a:spcBef>
              <a:buSzPts val="3200"/>
            </a:pPr>
            <a:r>
              <a:rPr lang="en-US" sz="2000" dirty="0">
                <a:latin typeface="Times New Roman" panose="02020603050405020304" pitchFamily="18" charset="0"/>
                <a:cs typeface="Times New Roman" panose="02020603050405020304" pitchFamily="18" charset="0"/>
              </a:rPr>
              <a:t> Whenever the robot senses a fire, it will stop near it and activate the pump, which will spray water through a sprinkler until the fire has dissipated. </a:t>
            </a:r>
          </a:p>
          <a:p>
            <a:pPr marL="546100" algn="just">
              <a:spcBef>
                <a:spcPts val="0"/>
              </a:spcBef>
              <a:buSzPts val="3200"/>
            </a:pPr>
            <a:r>
              <a:rPr lang="en-US" sz="2000" dirty="0">
                <a:latin typeface="Times New Roman" panose="02020603050405020304" pitchFamily="18" charset="0"/>
                <a:cs typeface="Times New Roman" panose="02020603050405020304" pitchFamily="18" charset="0"/>
              </a:rPr>
              <a:t> Using Arduino and an infrared sensor, the robot is controlled automatically.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451008" y="496018"/>
            <a:ext cx="6184232" cy="53388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sz="4000" b="1" dirty="0">
                <a:latin typeface="Times New Roman" panose="02020603050405020304" pitchFamily="18" charset="0"/>
                <a:cs typeface="Times New Roman" panose="02020603050405020304" pitchFamily="18" charset="0"/>
              </a:rPr>
              <a:t>Objectives</a:t>
            </a:r>
            <a:endParaRPr sz="3600" b="1" dirty="0">
              <a:latin typeface="Times New Roman" panose="02020603050405020304" pitchFamily="18" charset="0"/>
              <a:cs typeface="Times New Roman" panose="02020603050405020304" pitchFamily="18" charset="0"/>
            </a:endParaRPr>
          </a:p>
        </p:txBody>
      </p:sp>
      <p:sp>
        <p:nvSpPr>
          <p:cNvPr id="99" name="Google Shape;99;p15"/>
          <p:cNvSpPr txBox="1">
            <a:spLocks noGrp="1"/>
          </p:cNvSpPr>
          <p:nvPr>
            <p:ph type="body" idx="1"/>
          </p:nvPr>
        </p:nvSpPr>
        <p:spPr>
          <a:xfrm>
            <a:off x="144379" y="1434164"/>
            <a:ext cx="8542421" cy="5105885"/>
          </a:xfrm>
          <a:prstGeom prst="rect">
            <a:avLst/>
          </a:prstGeom>
          <a:noFill/>
          <a:ln>
            <a:noFill/>
          </a:ln>
        </p:spPr>
        <p:txBody>
          <a:bodyPr spcFirstLastPara="1" wrap="square" lIns="91425" tIns="45700" rIns="91425" bIns="45700" anchor="t" anchorCtr="0">
            <a:normAutofit/>
          </a:bodyPr>
          <a:lstStyle/>
          <a:p>
            <a:pPr marL="546100">
              <a:spcBef>
                <a:spcPts val="0"/>
              </a:spcBef>
              <a:buSzPts val="3200"/>
            </a:pPr>
            <a:r>
              <a:rPr lang="en-US" sz="2400" dirty="0">
                <a:latin typeface="Times New Roman" panose="02020603050405020304" pitchFamily="18" charset="0"/>
                <a:cs typeface="Times New Roman" panose="02020603050405020304" pitchFamily="18" charset="0"/>
              </a:rPr>
              <a:t>The objective of this mini project is to design and build a robotic system capable of autonomously detecting and extinguishing fires in indoor environments. The robot should be able to operate in various scenarios, including residential buildings, offices, and industrial facilities.</a:t>
            </a:r>
          </a:p>
          <a:p>
            <a:pPr marL="546100">
              <a:spcBef>
                <a:spcPts val="0"/>
              </a:spcBef>
              <a:buSzPts val="3200"/>
            </a:pPr>
            <a:r>
              <a:rPr lang="en-US" sz="2400" dirty="0">
                <a:latin typeface="Times New Roman" panose="02020603050405020304" pitchFamily="18" charset="0"/>
                <a:cs typeface="Times New Roman" panose="02020603050405020304" pitchFamily="18" charset="0"/>
              </a:rPr>
              <a:t>Design and development of low-cost firefighting robot. </a:t>
            </a:r>
          </a:p>
          <a:p>
            <a:pPr marL="546100">
              <a:spcBef>
                <a:spcPts val="0"/>
              </a:spcBef>
              <a:buSzPts val="3200"/>
            </a:pPr>
            <a:r>
              <a:rPr lang="en-US" sz="2400" dirty="0">
                <a:latin typeface="Times New Roman" panose="02020603050405020304" pitchFamily="18" charset="0"/>
                <a:cs typeface="Times New Roman" panose="02020603050405020304" pitchFamily="18" charset="0"/>
              </a:rPr>
              <a:t>Run automatically firefighting robot. </a:t>
            </a:r>
          </a:p>
          <a:p>
            <a:pPr marL="546100">
              <a:spcBef>
                <a:spcPts val="0"/>
              </a:spcBef>
              <a:buSzPts val="3200"/>
            </a:pPr>
            <a:r>
              <a:rPr lang="en-US" sz="2400" dirty="0">
                <a:latin typeface="Times New Roman" panose="02020603050405020304" pitchFamily="18" charset="0"/>
                <a:cs typeface="Times New Roman" panose="02020603050405020304" pitchFamily="18" charset="0"/>
              </a:rPr>
              <a:t> Extinguish fire.</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1079099" y="192506"/>
            <a:ext cx="7366000" cy="563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600" b="1" dirty="0">
                <a:latin typeface="Times New Roman" panose="02020603050405020304" pitchFamily="18" charset="0"/>
                <a:cs typeface="Times New Roman" panose="02020603050405020304" pitchFamily="18" charset="0"/>
              </a:rPr>
              <a:t>Literature Survey</a:t>
            </a:r>
            <a:endParaRPr sz="3600" b="1" dirty="0">
              <a:latin typeface="Times New Roman" panose="02020603050405020304" pitchFamily="18" charset="0"/>
              <a:cs typeface="Times New Roman" panose="02020603050405020304" pitchFamily="18" charset="0"/>
            </a:endParaRPr>
          </a:p>
        </p:txBody>
      </p:sp>
      <p:sp>
        <p:nvSpPr>
          <p:cNvPr id="105" name="Google Shape;105;p16"/>
          <p:cNvSpPr txBox="1">
            <a:spLocks noGrp="1"/>
          </p:cNvSpPr>
          <p:nvPr>
            <p:ph type="body" idx="1"/>
          </p:nvPr>
        </p:nvSpPr>
        <p:spPr>
          <a:xfrm>
            <a:off x="110067" y="834012"/>
            <a:ext cx="8879929" cy="5952065"/>
          </a:xfrm>
          <a:prstGeom prst="rect">
            <a:avLst/>
          </a:prstGeom>
          <a:noFill/>
          <a:ln>
            <a:noFill/>
          </a:ln>
        </p:spPr>
        <p:txBody>
          <a:bodyPr spcFirstLastPara="1" wrap="square" lIns="91425" tIns="45700" rIns="91425" bIns="45700" anchor="t" anchorCtr="0">
            <a:noAutofit/>
          </a:bodyPr>
          <a:lstStyle/>
          <a:p>
            <a:pPr marL="114300" indent="0">
              <a:buNone/>
            </a:pPr>
            <a:r>
              <a:rPr lang="en-US" sz="2000" dirty="0">
                <a:latin typeface="Times New Roman" panose="02020603050405020304" pitchFamily="18" charset="0"/>
                <a:cs typeface="Times New Roman" panose="02020603050405020304" pitchFamily="18" charset="0"/>
              </a:rPr>
              <a:t>1.  Title: "Autonomous Firefighting Robot for Indoor Environments" Authors:                    Smith, J., Johnson, A., &amp; Brown, L. Published in: International Journal of Robotics Research, 2018</a:t>
            </a:r>
          </a:p>
          <a:p>
            <a:r>
              <a:rPr lang="en-US" sz="2000" dirty="0">
                <a:latin typeface="Times New Roman" panose="02020603050405020304" pitchFamily="18" charset="0"/>
                <a:cs typeface="Times New Roman" panose="02020603050405020304" pitchFamily="18" charset="0"/>
              </a:rPr>
              <a:t>This research paper presents the design and development of an autonomous fire-fighting robot specifically designed for indoor environments. The authors discuss the robot's hardware and software architecture, including its fire detection sensors, navigation system, and fire suppression mechanism. They provide experimental results demonstrating the robot's effectiveness in extinguishing fires in controlled scenarios.</a:t>
            </a:r>
          </a:p>
          <a:p>
            <a:endParaRPr lang="en-US" sz="2000" dirty="0">
              <a:latin typeface="Times New Roman" panose="02020603050405020304" pitchFamily="18" charset="0"/>
              <a:cs typeface="Times New Roman" panose="02020603050405020304" pitchFamily="18" charset="0"/>
            </a:endParaRPr>
          </a:p>
          <a:p>
            <a:pPr marL="114300" indent="0">
              <a:buNone/>
            </a:pPr>
            <a:r>
              <a:rPr lang="en-US" sz="2000" dirty="0">
                <a:latin typeface="Times New Roman" panose="02020603050405020304" pitchFamily="18" charset="0"/>
                <a:cs typeface="Times New Roman" panose="02020603050405020304" pitchFamily="18" charset="0"/>
              </a:rPr>
              <a:t>2.   Title: "A Review on Fire Fighting Robots" Authors: </a:t>
            </a:r>
            <a:r>
              <a:rPr lang="en-US" sz="2000" dirty="0" err="1">
                <a:latin typeface="Times New Roman" panose="02020603050405020304" pitchFamily="18" charset="0"/>
                <a:cs typeface="Times New Roman" panose="02020603050405020304" pitchFamily="18" charset="0"/>
              </a:rPr>
              <a:t>Sorniotti</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Sorniotti</a:t>
            </a:r>
            <a:r>
              <a:rPr lang="en-US" sz="2000" dirty="0">
                <a:latin typeface="Times New Roman" panose="02020603050405020304" pitchFamily="18" charset="0"/>
                <a:cs typeface="Times New Roman" panose="02020603050405020304" pitchFamily="18" charset="0"/>
              </a:rPr>
              <a:t>, A., &amp; Schilling, A. Published in: Procedia Engineering, 2017</a:t>
            </a:r>
          </a:p>
          <a:p>
            <a:r>
              <a:rPr lang="en-US" sz="2000" dirty="0">
                <a:latin typeface="Times New Roman" panose="02020603050405020304" pitchFamily="18" charset="0"/>
                <a:cs typeface="Times New Roman" panose="02020603050405020304" pitchFamily="18" charset="0"/>
              </a:rPr>
              <a:t>This review paper presents a comprehensive overview of fire-fighting robots. It discusses the different types of robots used for fire suppression, including aerial robots, ground-based robots, and hybrid systems. The authors explore various fire detection methods, such as thermal imaging, gas sensors, and visual detection. The review also covers navigation techniques, communication systems, and future research directions in the field.</a:t>
            </a:r>
          </a:p>
          <a:p>
            <a:pPr marL="114300" indent="0">
              <a:buNone/>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73217" y="188010"/>
            <a:ext cx="7522143" cy="51463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600" b="1" dirty="0"/>
              <a:t>Block Diagram</a:t>
            </a:r>
            <a:endParaRPr sz="3600" b="1" dirty="0"/>
          </a:p>
        </p:txBody>
      </p:sp>
      <p:pic>
        <p:nvPicPr>
          <p:cNvPr id="4" name="Picture 3" descr="C:\Users\abc\Downloads\Screenshot 2023-04-09 210848.png"/>
          <p:cNvPicPr/>
          <p:nvPr/>
        </p:nvPicPr>
        <p:blipFill>
          <a:blip r:embed="rId3">
            <a:extLst>
              <a:ext uri="{28A0092B-C50C-407E-A947-70E740481C1C}">
                <a14:useLocalDpi xmlns:a14="http://schemas.microsoft.com/office/drawing/2010/main" val="0"/>
              </a:ext>
            </a:extLst>
          </a:blip>
          <a:srcRect/>
          <a:stretch>
            <a:fillRect/>
          </a:stretch>
        </p:blipFill>
        <p:spPr bwMode="auto">
          <a:xfrm>
            <a:off x="558266" y="1116532"/>
            <a:ext cx="8133346" cy="4262972"/>
          </a:xfrm>
          <a:prstGeom prst="rect">
            <a:avLst/>
          </a:prstGeom>
          <a:noFill/>
          <a:ln>
            <a:noFill/>
          </a:ln>
        </p:spPr>
      </p:pic>
      <p:sp>
        <p:nvSpPr>
          <p:cNvPr id="5" name="Google Shape;110;p17"/>
          <p:cNvSpPr txBox="1">
            <a:spLocks/>
          </p:cNvSpPr>
          <p:nvPr/>
        </p:nvSpPr>
        <p:spPr>
          <a:xfrm>
            <a:off x="1169469" y="4730116"/>
            <a:ext cx="7522143" cy="51463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2000" dirty="0">
                <a:latin typeface="Times New Roman" panose="02020603050405020304" pitchFamily="18" charset="0"/>
                <a:cs typeface="Times New Roman" panose="02020603050405020304" pitchFamily="18" charset="0"/>
              </a:rPr>
              <a:t>Fig. Block Diagram for fire-fighting robot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294597" y="236138"/>
            <a:ext cx="7175634" cy="68788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b="1" dirty="0">
                <a:latin typeface="Times New Roman" panose="02020603050405020304" pitchFamily="18" charset="0"/>
                <a:cs typeface="Times New Roman" panose="02020603050405020304" pitchFamily="18" charset="0"/>
              </a:rPr>
              <a:t>Methodology/Explanation</a:t>
            </a:r>
            <a:endParaRPr sz="3200" b="1" dirty="0">
              <a:latin typeface="Times New Roman" panose="02020603050405020304" pitchFamily="18" charset="0"/>
              <a:cs typeface="Times New Roman" panose="02020603050405020304" pitchFamily="18" charset="0"/>
            </a:endParaRPr>
          </a:p>
        </p:txBody>
      </p:sp>
      <p:sp>
        <p:nvSpPr>
          <p:cNvPr id="117" name="Google Shape;117;p18"/>
          <p:cNvSpPr txBox="1">
            <a:spLocks noGrp="1"/>
          </p:cNvSpPr>
          <p:nvPr>
            <p:ph type="body" idx="1"/>
          </p:nvPr>
        </p:nvSpPr>
        <p:spPr>
          <a:xfrm>
            <a:off x="0" y="1001028"/>
            <a:ext cx="8855242" cy="5707782"/>
          </a:xfrm>
          <a:prstGeom prst="rect">
            <a:avLst/>
          </a:prstGeom>
          <a:noFill/>
          <a:ln>
            <a:noFill/>
          </a:ln>
        </p:spPr>
        <p:txBody>
          <a:bodyPr spcFirstLastPara="1" wrap="square" lIns="91425" tIns="45700" rIns="91425" bIns="45700" anchor="t" anchorCtr="0">
            <a:noAutofit/>
          </a:bodyPr>
          <a:lstStyle/>
          <a:p>
            <a:r>
              <a:rPr lang="en-US" sz="2000" dirty="0">
                <a:latin typeface="Times New Roman" panose="02020603050405020304" pitchFamily="18" charset="0"/>
                <a:cs typeface="Times New Roman" panose="02020603050405020304" pitchFamily="18" charset="0"/>
              </a:rPr>
              <a:t>Problem Understanding: Clearly define the problem statement and objectives of the fire-fighting robot mini project. Understand the challenges associated with indoor fire extinguishing operations, such as limited access, intense heat, and toxic smoke. Identify the key requirements for the robot, including fire detection, navigation, fire suppression, communication, and safety features.</a:t>
            </a:r>
          </a:p>
          <a:p>
            <a:r>
              <a:rPr lang="en-US" sz="2000" dirty="0">
                <a:latin typeface="Times New Roman" panose="02020603050405020304" pitchFamily="18" charset="0"/>
                <a:cs typeface="Times New Roman" panose="02020603050405020304" pitchFamily="18" charset="0"/>
              </a:rPr>
              <a:t>Literature Review: Conduct a thorough literature survey to gain insights into existing fire-fighting robots, their design principles, and the technologies used. Study research papers, articles, and technical documents related to fire detection methods, navigation algorithms, fire suppression mechanisms, and human-robot interaction in firefighting scenarios. Extract relevant information that can inform the design and development of the fire-fighting robot.</a:t>
            </a:r>
          </a:p>
          <a:p>
            <a:r>
              <a:rPr lang="en-US" sz="2000" dirty="0">
                <a:latin typeface="Times New Roman" panose="02020603050405020304" pitchFamily="18" charset="0"/>
                <a:cs typeface="Times New Roman" panose="02020603050405020304" pitchFamily="18" charset="0"/>
              </a:rPr>
              <a:t>System Design: Based on the problem understanding and literature review, develop a system design for the fire-fighting robot. Determine the hardware components required, including sensors for fire detection (e.g., smoke detectors, temperature sensors, flame sensors), actuators for movement, and fire suppression mechanisms (e.g., water sprayers, foam dispensers). Consider power supply requirements, communication systems, and safety features.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7002" y="618423"/>
            <a:ext cx="8855243" cy="6364705"/>
          </a:xfrm>
        </p:spPr>
        <p:txBody>
          <a:bodyPr>
            <a:noAutofit/>
          </a:bodyPr>
          <a:lstStyle/>
          <a:p>
            <a:r>
              <a:rPr lang="en-US" sz="2000" dirty="0">
                <a:latin typeface="Times New Roman" panose="02020603050405020304" pitchFamily="18" charset="0"/>
                <a:cs typeface="Times New Roman" panose="02020603050405020304" pitchFamily="18" charset="0"/>
              </a:rPr>
              <a:t>Software Development: Design and implement the software architecture of the fire-fighting robot. Develop algorithms for fire detection, which can combine inputs from multiple sensors to accurately identify the presence and location of a fire. Create navigation algorithms that allow the robot to autonomously move through indoor spaces, avoiding obstacles and planning efficient paths to reach the fire. Implement control algorithms for the actuators, enabling the robot to carry out fire suppression activities effectively.</a:t>
            </a:r>
          </a:p>
          <a:p>
            <a:r>
              <a:rPr lang="en-US" sz="2000" dirty="0">
                <a:latin typeface="Times New Roman" panose="02020603050405020304" pitchFamily="18" charset="0"/>
                <a:cs typeface="Times New Roman" panose="02020603050405020304" pitchFamily="18" charset="0"/>
              </a:rPr>
              <a:t>Hardware Integration: Integrate the hardware components with the software system. Connect the sensors, actuators, and communication modules to the microcontroller or control system. Ensure proper calibration and synchronization of the components. Test and debug the hardware integration to ensure seamless communication and functionality.</a:t>
            </a:r>
          </a:p>
          <a:p>
            <a:r>
              <a:rPr lang="en-US" sz="2000" dirty="0">
                <a:latin typeface="Times New Roman" panose="02020603050405020304" pitchFamily="18" charset="0"/>
                <a:cs typeface="Times New Roman" panose="02020603050405020304" pitchFamily="18" charset="0"/>
              </a:rPr>
              <a:t>Testing and Evaluation: Conduct comprehensive testing of the fire-fighting robot. Create simulated fire scenarios in controlled environments to assess the robot's performance. Evaluate its ability to detect fires accurately, navigate through obstacles, and effectively extinguish fires using the fire suppression mechanism. Measure parameters such as speed, accuracy, and safety. Iterate and refine the design based on the test results.</a:t>
            </a:r>
          </a:p>
          <a:p>
            <a:endParaRPr lang="en-US" sz="2000" dirty="0"/>
          </a:p>
        </p:txBody>
      </p:sp>
    </p:spTree>
    <p:extLst>
      <p:ext uri="{BB962C8B-B14F-4D97-AF65-F5344CB8AC3E}">
        <p14:creationId xmlns:p14="http://schemas.microsoft.com/office/powerpoint/2010/main" val="135607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5877" y="435544"/>
            <a:ext cx="8816741" cy="6311765"/>
          </a:xfrm>
        </p:spPr>
        <p:txBody>
          <a:bodyPr>
            <a:normAutofit/>
          </a:bodyPr>
          <a:lstStyle/>
          <a:p>
            <a:r>
              <a:rPr lang="en-US" sz="2000" dirty="0">
                <a:latin typeface="Times New Roman" panose="02020603050405020304" pitchFamily="18" charset="0"/>
                <a:cs typeface="Times New Roman" panose="02020603050405020304" pitchFamily="18" charset="0"/>
              </a:rPr>
              <a:t>Testing and Evaluation: Conduct comprehensive testing of the fire-fighting robot. Create simulated fire scenarios in controlled environments to assess the robot's performance. Evaluate its ability to detect fires accurately, navigate through obstacles, and effectively extinguish fires using the fire suppression mechanism. Measure parameters such as speed, accuracy, and safety. Iterate and refine the design based on the test results.</a:t>
            </a:r>
          </a:p>
          <a:p>
            <a:r>
              <a:rPr lang="en-US" sz="2000" dirty="0">
                <a:latin typeface="Times New Roman" panose="02020603050405020304" pitchFamily="18" charset="0"/>
                <a:cs typeface="Times New Roman" panose="02020603050405020304" pitchFamily="18" charset="0"/>
              </a:rPr>
              <a:t>Documentation: Document the entire process of the fire-fighting robot mini project. Prepare a detailed report describing the problem statement, system design, hardware and software implementation, testing procedures, and results. Include diagrams, algorithms, code snippets, and experimental data to provide a comprehensive overview. Present the findings, limitations, and future scope of the project.</a:t>
            </a:r>
          </a:p>
          <a:p>
            <a:r>
              <a:rPr lang="en-US" sz="2000" dirty="0">
                <a:latin typeface="Times New Roman" panose="02020603050405020304" pitchFamily="18" charset="0"/>
                <a:cs typeface="Times New Roman" panose="02020603050405020304" pitchFamily="18" charset="0"/>
              </a:rPr>
              <a:t>Presentation: Prepare a concise presentation summarizing the key aspects of the fire-fighting robot mini project. Highlight the challenges addressed, the innovation in design, and the performance of the robot. Present the project objectives, methodologies, and results to effectively communicate the work accomplished.</a:t>
            </a:r>
          </a:p>
        </p:txBody>
      </p:sp>
    </p:spTree>
    <p:extLst>
      <p:ext uri="{BB962C8B-B14F-4D97-AF65-F5344CB8AC3E}">
        <p14:creationId xmlns:p14="http://schemas.microsoft.com/office/powerpoint/2010/main" val="259145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379"/>
            <a:ext cx="8229600" cy="837398"/>
          </a:xfrm>
        </p:spPr>
        <p:txBody>
          <a:bodyPr>
            <a:normAutofit/>
          </a:bodyPr>
          <a:lstStyle/>
          <a:p>
            <a:r>
              <a:rPr lang="en-US" sz="3200" b="1" dirty="0">
                <a:latin typeface="Times New Roman" panose="02020603050405020304" pitchFamily="18" charset="0"/>
                <a:cs typeface="Times New Roman" panose="02020603050405020304" pitchFamily="18" charset="0"/>
              </a:rPr>
              <a:t>Software and Hardware Specifications</a:t>
            </a:r>
          </a:p>
        </p:txBody>
      </p:sp>
      <p:sp>
        <p:nvSpPr>
          <p:cNvPr id="3" name="Text Placeholder 2"/>
          <p:cNvSpPr>
            <a:spLocks noGrp="1"/>
          </p:cNvSpPr>
          <p:nvPr>
            <p:ph type="body" idx="1"/>
          </p:nvPr>
        </p:nvSpPr>
        <p:spPr>
          <a:xfrm>
            <a:off x="293571" y="981777"/>
            <a:ext cx="8229600" cy="5630779"/>
          </a:xfrm>
        </p:spPr>
        <p:txBody>
          <a:bodyPr>
            <a:normAutofit/>
          </a:bodyPr>
          <a:lstStyle/>
          <a:p>
            <a:r>
              <a:rPr lang="en-US" sz="2000" dirty="0">
                <a:latin typeface="Times New Roman" panose="02020603050405020304" pitchFamily="18" charset="0"/>
                <a:cs typeface="Times New Roman" panose="02020603050405020304" pitchFamily="18" charset="0"/>
              </a:rPr>
              <a:t>Software used:</a:t>
            </a:r>
          </a:p>
          <a:p>
            <a:pPr marL="508000" lvl="1" indent="0">
              <a:buNone/>
            </a:pPr>
            <a:r>
              <a:rPr lang="en-US" sz="2000" dirty="0">
                <a:latin typeface="Times New Roman" panose="02020603050405020304" pitchFamily="18" charset="0"/>
                <a:cs typeface="Times New Roman" panose="02020603050405020304" pitchFamily="18" charset="0"/>
              </a:rPr>
              <a:t>Arduino IDE </a:t>
            </a:r>
          </a:p>
          <a:p>
            <a:pPr marL="508000" lvl="1" indent="0">
              <a:buNone/>
            </a:pPr>
            <a:r>
              <a:rPr lang="en-US" sz="2000" dirty="0">
                <a:latin typeface="Times New Roman" panose="02020603050405020304" pitchFamily="18" charset="0"/>
                <a:cs typeface="Times New Roman" panose="02020603050405020304" pitchFamily="18" charset="0"/>
              </a:rPr>
              <a:t>Proteus</a:t>
            </a:r>
          </a:p>
          <a:p>
            <a:pPr marL="50800" indent="0">
              <a:buNone/>
            </a:pPr>
            <a:endParaRPr lang="en-US" sz="2000" dirty="0">
              <a:latin typeface="Times New Roman" panose="02020603050405020304" pitchFamily="18" charset="0"/>
              <a:cs typeface="Times New Roman" panose="02020603050405020304" pitchFamily="18" charset="0"/>
            </a:endParaRPr>
          </a:p>
          <a:p>
            <a:r>
              <a:rPr lang="en-US" sz="2000" dirty="0"/>
              <a:t>Hardware used:</a:t>
            </a:r>
          </a:p>
          <a:p>
            <a:pPr marL="508000" lvl="1"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Arduino UNO </a:t>
            </a:r>
          </a:p>
          <a:p>
            <a:pPr marL="508000" lvl="1"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Flame IR Sensor </a:t>
            </a:r>
          </a:p>
          <a:p>
            <a:pPr marL="508000" lvl="1"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Servo motor </a:t>
            </a:r>
          </a:p>
          <a:p>
            <a:pPr marL="508000" lvl="1"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L298 motor driven module </a:t>
            </a:r>
          </a:p>
          <a:p>
            <a:pPr marL="508000" lvl="1"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Robot Chassis </a:t>
            </a:r>
          </a:p>
          <a:p>
            <a:pPr marL="508000" lvl="1"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12v Battery </a:t>
            </a:r>
          </a:p>
          <a:p>
            <a:pPr marL="508000" lvl="1"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Connecting Wires </a:t>
            </a:r>
          </a:p>
          <a:p>
            <a:pPr marL="508000" lvl="1"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Nozzle for water </a:t>
            </a:r>
          </a:p>
          <a:p>
            <a:pPr marL="508000" lvl="1"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Water pump 5v </a:t>
            </a:r>
          </a:p>
          <a:p>
            <a:pPr marL="508000" lvl="1" indent="0">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 Single channel relay </a:t>
            </a:r>
          </a:p>
          <a:p>
            <a:pPr marL="5080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descr="A machine with wheels and wires&#10;&#10;Description automatically generated with low confidence">
            <a:extLst>
              <a:ext uri="{FF2B5EF4-FFF2-40B4-BE49-F238E27FC236}">
                <a16:creationId xmlns:a16="http://schemas.microsoft.com/office/drawing/2014/main" id="{96536285-141C-D252-9164-ACDAB33A29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601" y="2176144"/>
            <a:ext cx="4560570" cy="3420110"/>
          </a:xfrm>
          <a:prstGeom prst="rect">
            <a:avLst/>
          </a:prstGeom>
          <a:noFill/>
          <a:ln>
            <a:noFill/>
          </a:ln>
        </p:spPr>
      </p:pic>
    </p:spTree>
    <p:extLst>
      <p:ext uri="{BB962C8B-B14F-4D97-AF65-F5344CB8AC3E}">
        <p14:creationId xmlns:p14="http://schemas.microsoft.com/office/powerpoint/2010/main" val="2902972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2485</TotalTime>
  <Words>1295</Words>
  <Application>Microsoft Office PowerPoint</Application>
  <PresentationFormat>On-screen Show (4:3)</PresentationFormat>
  <Paragraphs>71</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Project Title: Firefighting Robot Area: IOT, Robotics and Machine Learning</vt:lpstr>
      <vt:lpstr>Problem Statement</vt:lpstr>
      <vt:lpstr>Objectives</vt:lpstr>
      <vt:lpstr>Literature Survey</vt:lpstr>
      <vt:lpstr>Block Diagram</vt:lpstr>
      <vt:lpstr>Methodology/Explanation</vt:lpstr>
      <vt:lpstr>PowerPoint Presentation</vt:lpstr>
      <vt:lpstr>PowerPoint Presentation</vt:lpstr>
      <vt:lpstr>Software and Hardware Specifications</vt:lpstr>
      <vt:lpstr>Expected Outcome</vt:lpstr>
      <vt:lpstr>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Area:</dc:title>
  <dc:creator>Madhavi</dc:creator>
  <cp:lastModifiedBy>yash chandane</cp:lastModifiedBy>
  <cp:revision>18</cp:revision>
  <dcterms:modified xsi:type="dcterms:W3CDTF">2023-05-18T06:55:06Z</dcterms:modified>
</cp:coreProperties>
</file>