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945600" cy="32918400"/>
  <p:notesSz cx="21488400" cy="324612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AF0E3-8B59-40A0-8F2E-A484715674F1}" v="7" dt="2023-05-17T23:52:24.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4660"/>
  </p:normalViewPr>
  <p:slideViewPr>
    <p:cSldViewPr>
      <p:cViewPr>
        <p:scale>
          <a:sx n="25" d="100"/>
          <a:sy n="25" d="100"/>
        </p:scale>
        <p:origin x="2558" y="-1723"/>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11640" cy="1623060"/>
          </a:xfrm>
          <a:prstGeom prst="rect">
            <a:avLst/>
          </a:prstGeom>
        </p:spPr>
        <p:txBody>
          <a:bodyPr vert="horz" lIns="308281" tIns="154140" rIns="308281" bIns="154140" rtlCol="0"/>
          <a:lstStyle>
            <a:lvl1pPr algn="l">
              <a:defRPr sz="4000"/>
            </a:lvl1pPr>
          </a:lstStyle>
          <a:p>
            <a:endParaRPr lang="en-US"/>
          </a:p>
        </p:txBody>
      </p:sp>
      <p:sp>
        <p:nvSpPr>
          <p:cNvPr id="3" name="Date Placeholder 2"/>
          <p:cNvSpPr>
            <a:spLocks noGrp="1"/>
          </p:cNvSpPr>
          <p:nvPr>
            <p:ph type="dt" idx="1"/>
          </p:nvPr>
        </p:nvSpPr>
        <p:spPr>
          <a:xfrm>
            <a:off x="12171787" y="0"/>
            <a:ext cx="9311640" cy="1623060"/>
          </a:xfrm>
          <a:prstGeom prst="rect">
            <a:avLst/>
          </a:prstGeom>
        </p:spPr>
        <p:txBody>
          <a:bodyPr vert="horz" lIns="308281" tIns="154140" rIns="308281" bIns="154140" rtlCol="0"/>
          <a:lstStyle>
            <a:lvl1pPr algn="r">
              <a:defRPr sz="4000"/>
            </a:lvl1pPr>
          </a:lstStyle>
          <a:p>
            <a:fld id="{8AAE321F-6EC7-4C84-98F3-B1808EFBA0C6}" type="datetimeFigureOut">
              <a:rPr lang="en-US" smtClean="0"/>
              <a:pPr/>
              <a:t>5/18/2023</a:t>
            </a:fld>
            <a:endParaRPr lang="en-US"/>
          </a:p>
        </p:txBody>
      </p:sp>
      <p:sp>
        <p:nvSpPr>
          <p:cNvPr id="4" name="Slide Image Placeholder 3"/>
          <p:cNvSpPr>
            <a:spLocks noGrp="1" noRot="1" noChangeAspect="1"/>
          </p:cNvSpPr>
          <p:nvPr>
            <p:ph type="sldImg" idx="2"/>
          </p:nvPr>
        </p:nvSpPr>
        <p:spPr>
          <a:xfrm>
            <a:off x="6686550" y="2435225"/>
            <a:ext cx="8115300" cy="12172950"/>
          </a:xfrm>
          <a:prstGeom prst="rect">
            <a:avLst/>
          </a:prstGeom>
          <a:noFill/>
          <a:ln w="12700">
            <a:solidFill>
              <a:prstClr val="black"/>
            </a:solidFill>
          </a:ln>
        </p:spPr>
        <p:txBody>
          <a:bodyPr vert="horz" lIns="308281" tIns="154140" rIns="308281" bIns="154140" rtlCol="0" anchor="ctr"/>
          <a:lstStyle/>
          <a:p>
            <a:endParaRPr lang="en-US"/>
          </a:p>
        </p:txBody>
      </p:sp>
      <p:sp>
        <p:nvSpPr>
          <p:cNvPr id="5" name="Notes Placeholder 4"/>
          <p:cNvSpPr>
            <a:spLocks noGrp="1"/>
          </p:cNvSpPr>
          <p:nvPr>
            <p:ph type="body" sz="quarter" idx="3"/>
          </p:nvPr>
        </p:nvSpPr>
        <p:spPr>
          <a:xfrm>
            <a:off x="2148840" y="15419070"/>
            <a:ext cx="17190720" cy="14607540"/>
          </a:xfrm>
          <a:prstGeom prst="rect">
            <a:avLst/>
          </a:prstGeom>
        </p:spPr>
        <p:txBody>
          <a:bodyPr vert="horz" lIns="308281" tIns="154140" rIns="308281" bIns="1541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32506"/>
            <a:ext cx="9311640" cy="1623060"/>
          </a:xfrm>
          <a:prstGeom prst="rect">
            <a:avLst/>
          </a:prstGeom>
        </p:spPr>
        <p:txBody>
          <a:bodyPr vert="horz" lIns="308281" tIns="154140" rIns="308281" bIns="154140" rtlCol="0" anchor="b"/>
          <a:lstStyle>
            <a:lvl1pPr algn="l">
              <a:defRPr sz="4000"/>
            </a:lvl1pPr>
          </a:lstStyle>
          <a:p>
            <a:endParaRPr lang="en-US"/>
          </a:p>
        </p:txBody>
      </p:sp>
      <p:sp>
        <p:nvSpPr>
          <p:cNvPr id="7" name="Slide Number Placeholder 6"/>
          <p:cNvSpPr>
            <a:spLocks noGrp="1"/>
          </p:cNvSpPr>
          <p:nvPr>
            <p:ph type="sldNum" sz="quarter" idx="5"/>
          </p:nvPr>
        </p:nvSpPr>
        <p:spPr>
          <a:xfrm>
            <a:off x="12171787" y="30832506"/>
            <a:ext cx="9311640" cy="1623060"/>
          </a:xfrm>
          <a:prstGeom prst="rect">
            <a:avLst/>
          </a:prstGeom>
        </p:spPr>
        <p:txBody>
          <a:bodyPr vert="horz" lIns="308281" tIns="154140" rIns="308281" bIns="154140" rtlCol="0" anchor="b"/>
          <a:lstStyle>
            <a:lvl1pPr algn="r">
              <a:defRPr sz="4000"/>
            </a:lvl1pPr>
          </a:lstStyle>
          <a:p>
            <a:fld id="{A9C0070C-E45A-4577-BC47-B4F61F067B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3135020" rtl="0" eaLnBrk="1" latinLnBrk="0" hangingPunct="1">
      <a:defRPr sz="4100" kern="1200">
        <a:solidFill>
          <a:schemeClr val="tx1"/>
        </a:solidFill>
        <a:latin typeface="+mn-lt"/>
        <a:ea typeface="+mn-ea"/>
        <a:cs typeface="+mn-cs"/>
      </a:defRPr>
    </a:lvl1pPr>
    <a:lvl2pPr marL="1567510" algn="l" defTabSz="3135020" rtl="0" eaLnBrk="1" latinLnBrk="0" hangingPunct="1">
      <a:defRPr sz="4100" kern="1200">
        <a:solidFill>
          <a:schemeClr val="tx1"/>
        </a:solidFill>
        <a:latin typeface="+mn-lt"/>
        <a:ea typeface="+mn-ea"/>
        <a:cs typeface="+mn-cs"/>
      </a:defRPr>
    </a:lvl2pPr>
    <a:lvl3pPr marL="3135020" algn="l" defTabSz="3135020" rtl="0" eaLnBrk="1" latinLnBrk="0" hangingPunct="1">
      <a:defRPr sz="4100" kern="1200">
        <a:solidFill>
          <a:schemeClr val="tx1"/>
        </a:solidFill>
        <a:latin typeface="+mn-lt"/>
        <a:ea typeface="+mn-ea"/>
        <a:cs typeface="+mn-cs"/>
      </a:defRPr>
    </a:lvl3pPr>
    <a:lvl4pPr marL="4702531" algn="l" defTabSz="3135020" rtl="0" eaLnBrk="1" latinLnBrk="0" hangingPunct="1">
      <a:defRPr sz="4100" kern="1200">
        <a:solidFill>
          <a:schemeClr val="tx1"/>
        </a:solidFill>
        <a:latin typeface="+mn-lt"/>
        <a:ea typeface="+mn-ea"/>
        <a:cs typeface="+mn-cs"/>
      </a:defRPr>
    </a:lvl4pPr>
    <a:lvl5pPr marL="6270041" algn="l" defTabSz="3135020" rtl="0" eaLnBrk="1" latinLnBrk="0" hangingPunct="1">
      <a:defRPr sz="4100" kern="1200">
        <a:solidFill>
          <a:schemeClr val="tx1"/>
        </a:solidFill>
        <a:latin typeface="+mn-lt"/>
        <a:ea typeface="+mn-ea"/>
        <a:cs typeface="+mn-cs"/>
      </a:defRPr>
    </a:lvl5pPr>
    <a:lvl6pPr marL="7837551" algn="l" defTabSz="3135020" rtl="0" eaLnBrk="1" latinLnBrk="0" hangingPunct="1">
      <a:defRPr sz="4100" kern="1200">
        <a:solidFill>
          <a:schemeClr val="tx1"/>
        </a:solidFill>
        <a:latin typeface="+mn-lt"/>
        <a:ea typeface="+mn-ea"/>
        <a:cs typeface="+mn-cs"/>
      </a:defRPr>
    </a:lvl6pPr>
    <a:lvl7pPr marL="9405061" algn="l" defTabSz="3135020" rtl="0" eaLnBrk="1" latinLnBrk="0" hangingPunct="1">
      <a:defRPr sz="4100" kern="1200">
        <a:solidFill>
          <a:schemeClr val="tx1"/>
        </a:solidFill>
        <a:latin typeface="+mn-lt"/>
        <a:ea typeface="+mn-ea"/>
        <a:cs typeface="+mn-cs"/>
      </a:defRPr>
    </a:lvl7pPr>
    <a:lvl8pPr marL="10972571" algn="l" defTabSz="3135020" rtl="0" eaLnBrk="1" latinLnBrk="0" hangingPunct="1">
      <a:defRPr sz="4100" kern="1200">
        <a:solidFill>
          <a:schemeClr val="tx1"/>
        </a:solidFill>
        <a:latin typeface="+mn-lt"/>
        <a:ea typeface="+mn-ea"/>
        <a:cs typeface="+mn-cs"/>
      </a:defRPr>
    </a:lvl8pPr>
    <a:lvl9pPr marL="12540082" algn="l" defTabSz="3135020"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C0070C-E45A-4577-BC47-B4F61F067B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a:t>Click to edit Master title style</a:t>
            </a:r>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F3C2B-CA88-41D6-A98A-6F1483CED123}"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F3C2B-CA88-41D6-A98A-6F1483CED123}"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F3C2B-CA88-41D6-A98A-6F1483CED123}"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F3C2B-CA88-41D6-A98A-6F1483CED123}"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F3C2B-CA88-41D6-A98A-6F1483CED123}"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7680963"/>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55680" y="7680963"/>
            <a:ext cx="9692640" cy="2172462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F3C2B-CA88-41D6-A98A-6F1483CED123}"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F3C2B-CA88-41D6-A98A-6F1483CED123}" type="datetimeFigureOut">
              <a:rPr lang="en-US" smtClean="0"/>
              <a:pPr/>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F3C2B-CA88-41D6-A98A-6F1483CED123}" type="datetimeFigureOut">
              <a:rPr lang="en-US" smtClean="0"/>
              <a:pPr/>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F3C2B-CA88-41D6-A98A-6F1483CED123}" type="datetimeFigureOut">
              <a:rPr lang="en-US" smtClean="0"/>
              <a:pPr/>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8580120" y="1310643"/>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FCF3C2B-CA88-41D6-A98A-6F1483CED123}"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FCF3C2B-CA88-41D6-A98A-6F1483CED123}"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CB0E-A81A-4AFA-B9B4-6564BEF220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2"/>
            <a:ext cx="19751040" cy="54864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097280" y="7680963"/>
            <a:ext cx="19751040" cy="2172462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30510482"/>
            <a:ext cx="512064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EFCF3C2B-CA88-41D6-A98A-6F1483CED123}" type="datetimeFigureOut">
              <a:rPr lang="en-US" smtClean="0"/>
              <a:pPr/>
              <a:t>5/18/2023</a:t>
            </a:fld>
            <a:endParaRPr lang="en-US"/>
          </a:p>
        </p:txBody>
      </p:sp>
      <p:sp>
        <p:nvSpPr>
          <p:cNvPr id="5" name="Footer Placeholder 4"/>
          <p:cNvSpPr>
            <a:spLocks noGrp="1"/>
          </p:cNvSpPr>
          <p:nvPr>
            <p:ph type="ftr" sz="quarter" idx="3"/>
          </p:nvPr>
        </p:nvSpPr>
        <p:spPr>
          <a:xfrm>
            <a:off x="7498080" y="30510482"/>
            <a:ext cx="694944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2"/>
            <a:ext cx="512064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263DCB0E-A81A-4AFA-B9B4-6564BEF220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04800"/>
            <a:ext cx="21336000" cy="32308800"/>
          </a:xfrm>
          <a:prstGeom prst="rect">
            <a:avLst/>
          </a:prstGeom>
          <a:noFill/>
          <a:ln w="25400" cmpd="sng">
            <a:solidFill>
              <a:schemeClr val="accent6">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125200" y="26517600"/>
            <a:ext cx="10363200" cy="5943600"/>
          </a:xfrm>
          <a:ln>
            <a:solidFill>
              <a:schemeClr val="tx1"/>
            </a:solidFill>
          </a:ln>
        </p:spPr>
        <p:style>
          <a:lnRef idx="2">
            <a:schemeClr val="dk1"/>
          </a:lnRef>
          <a:fillRef idx="1">
            <a:schemeClr val="lt1"/>
          </a:fillRef>
          <a:effectRef idx="0">
            <a:schemeClr val="dk1"/>
          </a:effectRef>
          <a:fontRef idx="minor">
            <a:schemeClr val="dk1"/>
          </a:fontRef>
        </p:style>
        <p:txBody>
          <a:bodyPr>
            <a:normAutofit/>
          </a:bodyPr>
          <a:lstStyle/>
          <a:p>
            <a:pPr marL="0" algn="just">
              <a:spcBef>
                <a:spcPts val="1200"/>
              </a:spcBef>
              <a:buNone/>
            </a:pPr>
            <a:r>
              <a:rPr lang="en-US" sz="3700" b="1" dirty="0">
                <a:solidFill>
                  <a:schemeClr val="accent2">
                    <a:lumMod val="50000"/>
                  </a:schemeClr>
                </a:solidFill>
                <a:latin typeface="Times New Roman" pitchFamily="18" charset="0"/>
                <a:cs typeface="Times New Roman" pitchFamily="18" charset="0"/>
              </a:rPr>
              <a:t>APPLICATIONS:</a:t>
            </a:r>
          </a:p>
        </p:txBody>
      </p:sp>
      <p:sp>
        <p:nvSpPr>
          <p:cNvPr id="8" name="Content Placeholder 2"/>
          <p:cNvSpPr txBox="1">
            <a:spLocks/>
          </p:cNvSpPr>
          <p:nvPr/>
        </p:nvSpPr>
        <p:spPr>
          <a:xfrm>
            <a:off x="533400" y="5257800"/>
            <a:ext cx="10363200" cy="44196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fontScale="25000" lnSpcReduction="20000"/>
          </a:bodyPr>
          <a:lstStyle/>
          <a:p>
            <a:pPr algn="just">
              <a:spcBef>
                <a:spcPts val="1200"/>
              </a:spcBef>
            </a:pPr>
            <a:r>
              <a:rPr lang="en-US" sz="14800" b="1" dirty="0">
                <a:solidFill>
                  <a:schemeClr val="accent2">
                    <a:lumMod val="50000"/>
                  </a:schemeClr>
                </a:solidFill>
                <a:latin typeface="Times New Roman" pitchFamily="18" charset="0"/>
                <a:cs typeface="Times New Roman" pitchFamily="18" charset="0"/>
              </a:rPr>
              <a:t>INTRODUCTION</a:t>
            </a:r>
            <a:endParaRPr lang="en-US" sz="14800" dirty="0">
              <a:solidFill>
                <a:schemeClr val="accent2">
                  <a:lumMod val="50000"/>
                </a:schemeClr>
              </a:solidFill>
              <a:latin typeface="Times New Roman" pitchFamily="18" charset="0"/>
              <a:cs typeface="Times New Roman" pitchFamily="18" charset="0"/>
            </a:endParaRPr>
          </a:p>
          <a:p>
            <a:pPr>
              <a:spcBef>
                <a:spcPts val="1200"/>
              </a:spcBef>
              <a:buNone/>
            </a:pPr>
            <a:r>
              <a:rPr lang="en-US" sz="14400" dirty="0">
                <a:latin typeface="Times New Roman" panose="02020603050405020304" pitchFamily="18" charset="0"/>
                <a:cs typeface="Times New Roman" panose="02020603050405020304" pitchFamily="18" charset="0"/>
              </a:rPr>
              <a:t>The Fire Fighting Robot (FFR) mini project aims to address the critical challenge of firefighting in hazardous and life-threatening situations by leveraging the capabilities of robotics and automation. Fires pose significant risks to both human life and property, and the need for efficient and effective firefighting techniques is paramount</a:t>
            </a:r>
            <a:r>
              <a:rPr lang="en-US" sz="9600" dirty="0">
                <a:latin typeface="Times New Roman" panose="02020603050405020304" pitchFamily="18" charset="0"/>
                <a:cs typeface="Times New Roman" panose="02020603050405020304" pitchFamily="18" charset="0"/>
              </a:rPr>
              <a:t>.</a:t>
            </a:r>
            <a:endParaRPr lang="en-US" sz="6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533400" y="533400"/>
            <a:ext cx="20802600" cy="4419600"/>
          </a:xfrm>
          <a:ln>
            <a:solidFill>
              <a:schemeClr val="accent6">
                <a:lumMod val="75000"/>
              </a:schemeClr>
            </a:solidFill>
          </a:ln>
        </p:spPr>
        <p:txBody>
          <a:bodyPr>
            <a:noAutofit/>
          </a:bodyPr>
          <a:lstStyle/>
          <a:p>
            <a:r>
              <a:rPr lang="en-US" sz="4800" b="1" dirty="0">
                <a:latin typeface="Times New Roman" pitchFamily="18" charset="0"/>
                <a:cs typeface="Times New Roman" pitchFamily="18" charset="0"/>
              </a:rPr>
              <a:t>          Dr. D. Y. Patil Institute of Technology,  Pimpri, Pune</a:t>
            </a: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               Department of Electronics &amp; Telecommunication Engineering</a:t>
            </a:r>
            <a:br>
              <a:rPr lang="en-US" sz="4800" b="1" dirty="0">
                <a:latin typeface="Times New Roman" pitchFamily="18" charset="0"/>
                <a:cs typeface="Times New Roman" pitchFamily="18" charset="0"/>
              </a:rPr>
            </a:br>
            <a:r>
              <a:rPr lang="en-US" sz="4800" b="1" dirty="0">
                <a:latin typeface="Times New Roman" pitchFamily="18" charset="0"/>
                <a:cs typeface="Times New Roman" pitchFamily="18" charset="0"/>
              </a:rPr>
              <a:t>TE Mini Project Poster and Project Exhibition </a:t>
            </a:r>
            <a:br>
              <a:rPr lang="en-US" sz="7200" b="1" dirty="0">
                <a:solidFill>
                  <a:schemeClr val="accent4">
                    <a:lumMod val="50000"/>
                  </a:schemeClr>
                </a:solidFill>
                <a:latin typeface="Times New Roman" pitchFamily="18" charset="0"/>
                <a:cs typeface="Times New Roman" pitchFamily="18" charset="0"/>
              </a:rPr>
            </a:br>
            <a:r>
              <a:rPr lang="en-US" sz="7200" b="1" dirty="0">
                <a:solidFill>
                  <a:schemeClr val="accent4">
                    <a:lumMod val="50000"/>
                  </a:schemeClr>
                </a:solidFill>
                <a:latin typeface="Times New Roman" pitchFamily="18" charset="0"/>
                <a:cs typeface="Times New Roman" pitchFamily="18" charset="0"/>
              </a:rPr>
              <a:t>Fire Fighting Robot</a:t>
            </a:r>
            <a:br>
              <a:rPr lang="en-US" sz="4000" dirty="0">
                <a:solidFill>
                  <a:schemeClr val="tx1"/>
                </a:solidFill>
                <a:latin typeface="Times New Roman" pitchFamily="18" charset="0"/>
                <a:cs typeface="Times New Roman" pitchFamily="18" charset="0"/>
              </a:rPr>
            </a:br>
            <a:r>
              <a:rPr lang="en-US" sz="4400" b="1" dirty="0">
                <a:solidFill>
                  <a:schemeClr val="tx1"/>
                </a:solidFill>
                <a:latin typeface="Times New Roman" pitchFamily="18" charset="0"/>
                <a:cs typeface="Times New Roman" pitchFamily="18" charset="0"/>
              </a:rPr>
              <a:t>1. TETC26 Shruti Awate  2</a:t>
            </a:r>
            <a:r>
              <a:rPr lang="en-US" sz="4400" b="1" dirty="0">
                <a:latin typeface="Times New Roman" pitchFamily="18" charset="0"/>
                <a:cs typeface="Times New Roman" pitchFamily="18" charset="0"/>
              </a:rPr>
              <a:t>. TETC59 Yash Anap  3. TETC69 Yash Chandane</a:t>
            </a:r>
            <a:endParaRPr lang="en-US" sz="4400" b="1" dirty="0"/>
          </a:p>
        </p:txBody>
      </p:sp>
      <p:pic>
        <p:nvPicPr>
          <p:cNvPr id="21" name="Picture 20"/>
          <p:cNvPicPr/>
          <p:nvPr/>
        </p:nvPicPr>
        <p:blipFill>
          <a:blip r:embed="rId3"/>
          <a:srcRect/>
          <a:stretch>
            <a:fillRect/>
          </a:stretch>
        </p:blipFill>
        <p:spPr bwMode="auto">
          <a:xfrm>
            <a:off x="762000" y="685800"/>
            <a:ext cx="2819400" cy="1295400"/>
          </a:xfrm>
          <a:prstGeom prst="rect">
            <a:avLst/>
          </a:prstGeom>
          <a:noFill/>
          <a:ln w="9525">
            <a:noFill/>
            <a:miter lim="800000"/>
            <a:headEnd/>
            <a:tailEnd/>
          </a:ln>
        </p:spPr>
      </p:pic>
      <p:sp>
        <p:nvSpPr>
          <p:cNvPr id="10" name="Content Placeholder 2"/>
          <p:cNvSpPr txBox="1">
            <a:spLocks/>
          </p:cNvSpPr>
          <p:nvPr/>
        </p:nvSpPr>
        <p:spPr>
          <a:xfrm>
            <a:off x="533400" y="10363200"/>
            <a:ext cx="10363200" cy="64770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fontScale="25000" lnSpcReduction="20000"/>
          </a:bodyPr>
          <a:lstStyle/>
          <a:p>
            <a:pPr algn="just">
              <a:spcBef>
                <a:spcPts val="1200"/>
              </a:spcBef>
            </a:pPr>
            <a:r>
              <a:rPr lang="en-US" sz="14800" b="1" dirty="0">
                <a:solidFill>
                  <a:schemeClr val="accent2">
                    <a:lumMod val="50000"/>
                  </a:schemeClr>
                </a:solidFill>
                <a:latin typeface="Times New Roman" pitchFamily="18" charset="0"/>
                <a:cs typeface="Times New Roman" pitchFamily="18" charset="0"/>
              </a:rPr>
              <a:t>AIM &amp; OBJECTIVES:</a:t>
            </a:r>
            <a:endParaRPr lang="en-US" sz="14800" dirty="0">
              <a:solidFill>
                <a:schemeClr val="accent2">
                  <a:lumMod val="50000"/>
                </a:schemeClr>
              </a:solidFill>
              <a:latin typeface="Times New Roman" pitchFamily="18" charset="0"/>
              <a:cs typeface="Times New Roman" pitchFamily="18" charset="0"/>
            </a:endParaRPr>
          </a:p>
          <a:p>
            <a:pPr marL="1143000" indent="-1143000">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The objective of this mini project is to design and build a robotic system capable of autonomously detecting and extinguishing fires in indoor environments.</a:t>
            </a:r>
          </a:p>
          <a:p>
            <a:pPr marL="1143000" indent="-1143000">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 The robot should be able to operate in various scenarios, including residential buildings, offices, and industrial facilities.</a:t>
            </a:r>
          </a:p>
          <a:p>
            <a:pPr marL="1143000" indent="-1143000">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 Design and development of low-cost firefighting robot.</a:t>
            </a:r>
          </a:p>
          <a:p>
            <a:pPr marL="1143000" indent="-1143000">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Run automatically firefighting robot.                   </a:t>
            </a:r>
          </a:p>
          <a:p>
            <a:pPr marL="1143000" indent="-1143000">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Extinguish fire.</a:t>
            </a:r>
          </a:p>
          <a:p>
            <a:pPr algn="just">
              <a:spcBef>
                <a:spcPts val="1200"/>
              </a:spcBef>
              <a:buNone/>
            </a:pPr>
            <a:endParaRPr lang="en-US" sz="1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txBox="1">
            <a:spLocks/>
          </p:cNvSpPr>
          <p:nvPr/>
        </p:nvSpPr>
        <p:spPr>
          <a:xfrm>
            <a:off x="533400" y="17145000"/>
            <a:ext cx="10363200" cy="61722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fontScale="92500" lnSpcReduction="20000"/>
          </a:bodyPr>
          <a:lstStyle/>
          <a:p>
            <a:pPr algn="just">
              <a:spcBef>
                <a:spcPts val="1200"/>
              </a:spcBef>
            </a:pPr>
            <a:r>
              <a:rPr lang="en-US" sz="4000" b="1" dirty="0">
                <a:solidFill>
                  <a:schemeClr val="accent2">
                    <a:lumMod val="50000"/>
                  </a:schemeClr>
                </a:solidFill>
                <a:latin typeface="Times New Roman" pitchFamily="18" charset="0"/>
                <a:cs typeface="Times New Roman" pitchFamily="18" charset="0"/>
              </a:rPr>
              <a:t>BLOCK</a:t>
            </a:r>
            <a:r>
              <a:rPr lang="en-US" sz="4400" b="1" dirty="0">
                <a:solidFill>
                  <a:schemeClr val="accent2">
                    <a:lumMod val="50000"/>
                  </a:schemeClr>
                </a:solidFill>
                <a:latin typeface="Times New Roman" pitchFamily="18" charset="0"/>
                <a:cs typeface="Times New Roman" pitchFamily="18" charset="0"/>
              </a:rPr>
              <a:t> </a:t>
            </a:r>
            <a:r>
              <a:rPr lang="en-US" sz="4000" b="1" dirty="0">
                <a:solidFill>
                  <a:schemeClr val="accent2">
                    <a:lumMod val="50000"/>
                  </a:schemeClr>
                </a:solidFill>
                <a:latin typeface="Times New Roman" pitchFamily="18" charset="0"/>
                <a:cs typeface="Times New Roman" pitchFamily="18" charset="0"/>
              </a:rPr>
              <a:t>DIAGRAM</a:t>
            </a:r>
            <a:r>
              <a:rPr lang="en-US" sz="4400" b="1" dirty="0">
                <a:solidFill>
                  <a:schemeClr val="accent2">
                    <a:lumMod val="50000"/>
                  </a:schemeClr>
                </a:solidFill>
                <a:latin typeface="Times New Roman" pitchFamily="18" charset="0"/>
                <a:cs typeface="Times New Roman" pitchFamily="18" charset="0"/>
              </a:rPr>
              <a:t>:</a:t>
            </a:r>
            <a:endParaRPr lang="en-US" sz="4000"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533400" y="23545800"/>
            <a:ext cx="10363200" cy="89154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a:bodyPr>
          <a:lstStyle/>
          <a:p>
            <a:pPr algn="just">
              <a:spcBef>
                <a:spcPts val="1200"/>
              </a:spcBef>
            </a:pPr>
            <a:r>
              <a:rPr lang="en-US" sz="3700" b="1" dirty="0">
                <a:solidFill>
                  <a:schemeClr val="accent2">
                    <a:lumMod val="50000"/>
                  </a:schemeClr>
                </a:solidFill>
                <a:latin typeface="Times New Roman" pitchFamily="18" charset="0"/>
                <a:cs typeface="Times New Roman" pitchFamily="18" charset="0"/>
              </a:rPr>
              <a:t>CIRCUIT DIAGRAM:</a:t>
            </a:r>
            <a:endParaRPr lang="en-US" sz="3700"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2"/>
          <p:cNvSpPr txBox="1">
            <a:spLocks/>
          </p:cNvSpPr>
          <p:nvPr/>
        </p:nvSpPr>
        <p:spPr>
          <a:xfrm>
            <a:off x="11049000" y="5257800"/>
            <a:ext cx="10363200" cy="86106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a:bodyPr>
          <a:lstStyle/>
          <a:p>
            <a:pPr algn="just">
              <a:spcBef>
                <a:spcPts val="1200"/>
              </a:spcBef>
            </a:pPr>
            <a:r>
              <a:rPr lang="en-US" sz="3700" b="1" dirty="0">
                <a:solidFill>
                  <a:schemeClr val="accent2">
                    <a:lumMod val="50000"/>
                  </a:schemeClr>
                </a:solidFill>
                <a:latin typeface="Times New Roman" pitchFamily="18" charset="0"/>
                <a:cs typeface="Times New Roman" pitchFamily="18" charset="0"/>
              </a:rPr>
              <a:t>HARDWARE SETUP PHOTO:</a:t>
            </a:r>
            <a:endParaRPr lang="en-US" sz="3700"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Content Placeholder 2"/>
          <p:cNvSpPr txBox="1">
            <a:spLocks/>
          </p:cNvSpPr>
          <p:nvPr/>
        </p:nvSpPr>
        <p:spPr>
          <a:xfrm>
            <a:off x="11049000" y="14012862"/>
            <a:ext cx="10363200" cy="7246938"/>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fontScale="25000" lnSpcReduction="20000"/>
          </a:bodyPr>
          <a:lstStyle/>
          <a:p>
            <a:pPr algn="just">
              <a:spcBef>
                <a:spcPts val="1200"/>
              </a:spcBef>
            </a:pPr>
            <a:r>
              <a:rPr lang="en-US" sz="14800" b="1" dirty="0">
                <a:solidFill>
                  <a:schemeClr val="accent2">
                    <a:lumMod val="50000"/>
                  </a:schemeClr>
                </a:solidFill>
                <a:latin typeface="Times New Roman" pitchFamily="18" charset="0"/>
                <a:cs typeface="Times New Roman" pitchFamily="18" charset="0"/>
              </a:rPr>
              <a:t>RESULT:</a:t>
            </a:r>
            <a:endParaRPr lang="en-US" sz="14800" dirty="0">
              <a:solidFill>
                <a:schemeClr val="accent2">
                  <a:lumMod val="50000"/>
                </a:schemeClr>
              </a:solidFill>
              <a:latin typeface="Times New Roman" pitchFamily="18" charset="0"/>
              <a:cs typeface="Times New Roman" pitchFamily="18" charset="0"/>
            </a:endParaRPr>
          </a:p>
          <a:p>
            <a:pPr marL="342900" lvl="0" indent="-342900" algn="just">
              <a:lnSpc>
                <a:spcPct val="115000"/>
              </a:lnSpc>
              <a:buFont typeface="+mj-lt"/>
              <a:buAutoNum type="arabicPeriod"/>
            </a:pPr>
            <a:r>
              <a:rPr lang="en-US" sz="14400" dirty="0">
                <a:effectLst/>
                <a:latin typeface="Times New Roman" panose="02020603050405020304" pitchFamily="18" charset="0"/>
                <a:ea typeface="Times New Roman" panose="02020603050405020304" pitchFamily="18" charset="0"/>
              </a:rPr>
              <a:t>Fire Detection and Localization: The robot successfully detects the presence of fire using sensors such as flame detectors, temperature sensors, or smoke detectors. It can accurately determine the location of the fire within its operational range.</a:t>
            </a:r>
            <a:endParaRPr lang="en-IN" sz="144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US" sz="14400" dirty="0">
                <a:effectLst/>
                <a:latin typeface="Times New Roman" panose="02020603050405020304" pitchFamily="18" charset="0"/>
                <a:ea typeface="Times New Roman" panose="02020603050405020304" pitchFamily="18" charset="0"/>
              </a:rPr>
              <a:t>Fire Suppression: The robot effectively suppresses or extinguishes the fire using its fire suppression system. It could be equipped with mechanisms like water cannons, fire extinguishers, or foam generators that are capable of effectively combating the fire.</a:t>
            </a:r>
            <a:endParaRPr lang="en-IN" sz="14400" dirty="0">
              <a:effectLst/>
              <a:latin typeface="Times New Roman" panose="02020603050405020304" pitchFamily="18" charset="0"/>
              <a:ea typeface="Times New Roman" panose="02020603050405020304"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r>
              <a:rPr lang="en-US" sz="3600" dirty="0">
                <a:latin typeface="Times New Roman" pitchFamily="18" charset="0"/>
                <a:cs typeface="Times New Roman" pitchFamily="18" charset="0"/>
              </a:rPr>
              <a:t> </a:t>
            </a:r>
            <a:endParaRPr lang="en-US" sz="3600"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3600" b="1" dirty="0">
              <a:solidFill>
                <a:schemeClr val="accent4">
                  <a:lumMod val="50000"/>
                </a:schemeClr>
              </a:solidFill>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lang="en-US" sz="4400" b="1" dirty="0">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Content Placeholder 2"/>
          <p:cNvSpPr txBox="1">
            <a:spLocks/>
          </p:cNvSpPr>
          <p:nvPr/>
        </p:nvSpPr>
        <p:spPr>
          <a:xfrm>
            <a:off x="11125200" y="21412200"/>
            <a:ext cx="10363200" cy="4724400"/>
          </a:xfrm>
          <a:prstGeom prst="rect">
            <a:avLst/>
          </a:prstGeom>
        </p:spPr>
        <p:style>
          <a:lnRef idx="2">
            <a:schemeClr val="dk1"/>
          </a:lnRef>
          <a:fillRef idx="1">
            <a:schemeClr val="lt1"/>
          </a:fillRef>
          <a:effectRef idx="0">
            <a:schemeClr val="dk1"/>
          </a:effectRef>
          <a:fontRef idx="minor">
            <a:schemeClr val="dk1"/>
          </a:fontRef>
        </p:style>
        <p:txBody>
          <a:bodyPr vert="horz" lIns="313502" tIns="156751" rIns="313502" bIns="156751" rtlCol="0">
            <a:normAutofit fontScale="25000" lnSpcReduction="20000"/>
          </a:bodyPr>
          <a:lstStyle/>
          <a:p>
            <a:pPr algn="just">
              <a:spcBef>
                <a:spcPts val="1200"/>
              </a:spcBef>
            </a:pPr>
            <a:r>
              <a:rPr lang="en-US" sz="14800" b="1" dirty="0">
                <a:solidFill>
                  <a:schemeClr val="accent2">
                    <a:lumMod val="50000"/>
                  </a:schemeClr>
                </a:solidFill>
                <a:latin typeface="Times New Roman" panose="02020603050405020304" pitchFamily="18" charset="0"/>
                <a:cs typeface="Times New Roman" pitchFamily="18" charset="0"/>
              </a:rPr>
              <a:t>CONCLUSION:</a:t>
            </a:r>
            <a:endParaRPr lang="en-US" sz="14800" dirty="0">
              <a:solidFill>
                <a:schemeClr val="accent2">
                  <a:lumMod val="50000"/>
                </a:schemeClr>
              </a:solidFill>
              <a:latin typeface="Times New Roman" pitchFamily="18" charset="0"/>
              <a:cs typeface="Times New Roman" pitchFamily="18" charset="0"/>
            </a:endParaRPr>
          </a:p>
          <a:p>
            <a:pPr algn="just">
              <a:spcBef>
                <a:spcPts val="1200"/>
              </a:spcBef>
            </a:pPr>
            <a:r>
              <a:rPr lang="en-US" sz="14400" dirty="0">
                <a:latin typeface="Times New Roman" panose="02020603050405020304" pitchFamily="18" charset="0"/>
                <a:cs typeface="Times New Roman" panose="02020603050405020304" pitchFamily="18" charset="0"/>
              </a:rPr>
              <a:t>In conclusion, the fire-fighting robot mini project aimed to design and develop a robot capable of detecting and suppressing fires It showcased effective fire detection, suppression mechanisms, mobility, safety features, and control capabilities. The project documentation, including design specifications and code, provided a comprehensive overview of the robot's architecture and functionality.</a:t>
            </a: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algn="just">
              <a:spcBef>
                <a:spcPts val="1200"/>
              </a:spcBef>
              <a:buNone/>
            </a:pPr>
            <a:endParaRPr lang="en-US" sz="4400" b="1" dirty="0">
              <a:solidFill>
                <a:schemeClr val="accent2">
                  <a:lumMod val="50000"/>
                </a:schemeClr>
              </a:solidFill>
              <a:latin typeface="Times New Roman" pitchFamily="18" charset="0"/>
              <a:cs typeface="Times New Roman" pitchFamily="18" charset="0"/>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1175633" lvl="0" indent="-1175633">
              <a:spcBef>
                <a:spcPct val="20000"/>
              </a:spcBef>
            </a:pPr>
            <a:endParaRPr lang="en-US" sz="4000" dirty="0">
              <a:solidFill>
                <a:schemeClr val="tx1"/>
              </a:solidFill>
            </a:endParaRPr>
          </a:p>
          <a:p>
            <a:pPr marL="1175633" lvl="0"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endParaRPr lang="en-US" sz="3600" dirty="0">
              <a:latin typeface="Times New Roman" pitchFamily="18" charset="0"/>
              <a:cs typeface="Times New Roman" pitchFamily="18" charset="0"/>
            </a:endParaRP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Fire fighter robot can be used in the Area where a can’t go.</a:t>
            </a: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Capability of sensing accurately with increased flexibility.</a:t>
            </a: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Reliable and economical.</a:t>
            </a: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Extinguishes fire where probability of explosion is high.</a:t>
            </a: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 Disaster area monitoring and rescues. </a:t>
            </a:r>
          </a:p>
          <a:p>
            <a:pPr marL="1143000" indent="-1143000" algn="just">
              <a:spcBef>
                <a:spcPts val="1200"/>
              </a:spcBef>
              <a:buFont typeface="Arial" panose="020B0604020202020204" pitchFamily="34" charset="0"/>
              <a:buChar char="•"/>
            </a:pPr>
            <a:r>
              <a:rPr lang="en-US" sz="14400" dirty="0">
                <a:latin typeface="Times New Roman" panose="02020603050405020304" pitchFamily="18" charset="0"/>
                <a:cs typeface="Times New Roman" panose="02020603050405020304" pitchFamily="18" charset="0"/>
              </a:rPr>
              <a:t> Fire fighter robot can be used it Restaurants. </a:t>
            </a:r>
            <a:endParaRPr lang="en-US" sz="14400" b="1" dirty="0">
              <a:solidFill>
                <a:schemeClr val="accent4">
                  <a:lumMod val="50000"/>
                </a:schemeClr>
              </a:solidFill>
              <a:latin typeface="Times New Roman" pitchFamily="18" charset="0"/>
              <a:cs typeface="Times New Roman" pitchFamily="18" charset="0"/>
            </a:endParaRPr>
          </a:p>
          <a:p>
            <a:pPr algn="just">
              <a:spcBef>
                <a:spcPts val="1200"/>
              </a:spcBef>
              <a:buNone/>
            </a:pPr>
            <a:endParaRPr lang="en-US" sz="14400" b="1" dirty="0">
              <a:solidFill>
                <a:schemeClr val="accent4">
                  <a:lumMod val="50000"/>
                </a:schemeClr>
              </a:solidFill>
              <a:latin typeface="Times New Roman" pitchFamily="18" charset="0"/>
              <a:cs typeface="Times New Roman" pitchFamily="18" charset="0"/>
            </a:endParaRPr>
          </a:p>
          <a:p>
            <a:pPr marL="1175633" indent="-1175633">
              <a:spcBef>
                <a:spcPct val="20000"/>
              </a:spcBef>
            </a:pP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C:\Users\abc\Downloads\Screenshot 2023-04-09 210848.png"/>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678400"/>
            <a:ext cx="9220200" cy="5257800"/>
          </a:xfrm>
          <a:prstGeom prst="rect">
            <a:avLst/>
          </a:prstGeom>
          <a:noFill/>
          <a:ln>
            <a:noFill/>
          </a:ln>
        </p:spPr>
      </p:pic>
      <p:sp>
        <p:nvSpPr>
          <p:cNvPr id="4" name="AutoShape 2" descr="blob:https://web.whatsapp.com/21fb9bc4-9faa-445e-9bad-b236d27b2e0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diagram, plan, rectangle, screenshot&#10;&#10;Description automatically generated">
            <a:extLst>
              <a:ext uri="{FF2B5EF4-FFF2-40B4-BE49-F238E27FC236}">
                <a16:creationId xmlns:a16="http://schemas.microsoft.com/office/drawing/2014/main" id="{C7183E6D-89F2-BFDF-1041-6BBDF60FE511}"/>
              </a:ext>
            </a:extLst>
          </p:cNvPr>
          <p:cNvPicPr>
            <a:picLocks noChangeAspect="1"/>
          </p:cNvPicPr>
          <p:nvPr/>
        </p:nvPicPr>
        <p:blipFill rotWithShape="1">
          <a:blip r:embed="rId5">
            <a:extLst>
              <a:ext uri="{28A0092B-C50C-407E-A947-70E740481C1C}">
                <a14:useLocalDpi xmlns:a14="http://schemas.microsoft.com/office/drawing/2010/main" val="0"/>
              </a:ext>
            </a:extLst>
          </a:blip>
          <a:srcRect r="4983" b="12282"/>
          <a:stretch/>
        </p:blipFill>
        <p:spPr>
          <a:xfrm>
            <a:off x="777240" y="24460200"/>
            <a:ext cx="10043161" cy="7772400"/>
          </a:xfrm>
          <a:prstGeom prst="rect">
            <a:avLst/>
          </a:prstGeom>
        </p:spPr>
      </p:pic>
      <p:pic>
        <p:nvPicPr>
          <p:cNvPr id="7" name="Picture 6">
            <a:extLst>
              <a:ext uri="{FF2B5EF4-FFF2-40B4-BE49-F238E27FC236}">
                <a16:creationId xmlns:a16="http://schemas.microsoft.com/office/drawing/2014/main" id="{6D2D7132-0BEE-8CE0-E9E0-593BFFE721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28400" y="6163176"/>
            <a:ext cx="9804400" cy="7353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392</Words>
  <Application>Microsoft Office PowerPoint</Application>
  <PresentationFormat>Custom</PresentationFormat>
  <Paragraphs>156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          Dr. D. Y. Patil Institute of Technology,  Pimpri, Pune                Department of Electronics &amp; Telecommunication Engineering TE Mini Project Poster and Project Exhibition  Fire Fighting Robot 1. TETC26 Shruti Awate  2. TETC59 Yash Anap  3. TETC69 Yash Chandane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Spectrum Allocation Using PSO Incorporated Learning  Snehal C. Ratnaparkhi Guide :Dr. A. V. Kulkarni Dr. D. Y. Patil Institute of Engineering &amp; Technology,  Pimpri, Pune</dc:title>
  <dc:creator>om</dc:creator>
  <cp:lastModifiedBy>yash chandane</cp:lastModifiedBy>
  <cp:revision>30</cp:revision>
  <dcterms:created xsi:type="dcterms:W3CDTF">2016-06-18T05:22:07Z</dcterms:created>
  <dcterms:modified xsi:type="dcterms:W3CDTF">2023-05-18T05:46:32Z</dcterms:modified>
</cp:coreProperties>
</file>