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40"/>
  </p:notesMasterIdLst>
  <p:sldIdLst>
    <p:sldId id="277" r:id="rId3"/>
    <p:sldId id="422" r:id="rId4"/>
    <p:sldId id="423" r:id="rId5"/>
    <p:sldId id="424" r:id="rId6"/>
    <p:sldId id="425" r:id="rId7"/>
    <p:sldId id="428" r:id="rId8"/>
    <p:sldId id="429" r:id="rId9"/>
    <p:sldId id="430" r:id="rId10"/>
    <p:sldId id="431" r:id="rId11"/>
    <p:sldId id="432" r:id="rId12"/>
    <p:sldId id="433" r:id="rId13"/>
    <p:sldId id="434" r:id="rId14"/>
    <p:sldId id="435" r:id="rId15"/>
    <p:sldId id="436" r:id="rId16"/>
    <p:sldId id="437" r:id="rId17"/>
    <p:sldId id="438" r:id="rId18"/>
    <p:sldId id="451" r:id="rId19"/>
    <p:sldId id="452" r:id="rId20"/>
    <p:sldId id="453" r:id="rId21"/>
    <p:sldId id="454" r:id="rId22"/>
    <p:sldId id="455" r:id="rId23"/>
    <p:sldId id="456" r:id="rId24"/>
    <p:sldId id="457" r:id="rId25"/>
    <p:sldId id="439" r:id="rId26"/>
    <p:sldId id="440" r:id="rId27"/>
    <p:sldId id="441" r:id="rId28"/>
    <p:sldId id="442" r:id="rId29"/>
    <p:sldId id="443" r:id="rId30"/>
    <p:sldId id="444" r:id="rId31"/>
    <p:sldId id="445" r:id="rId32"/>
    <p:sldId id="446" r:id="rId33"/>
    <p:sldId id="447" r:id="rId34"/>
    <p:sldId id="448" r:id="rId35"/>
    <p:sldId id="449" r:id="rId36"/>
    <p:sldId id="450" r:id="rId37"/>
    <p:sldId id="288" r:id="rId38"/>
    <p:sldId id="283" r:id="rId39"/>
  </p:sldIdLst>
  <p:sldSz cx="10058400" cy="5659438"/>
  <p:notesSz cx="9144000" cy="6858000"/>
  <p:defaultTextStyle>
    <a:defPPr>
      <a:defRPr lang="en-US"/>
    </a:defPPr>
    <a:lvl1pPr marL="0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2783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05566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08349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11131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13914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16697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19480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22263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486">
          <p15:clr>
            <a:srgbClr val="A4A3A4"/>
          </p15:clr>
        </p15:guide>
        <p15:guide id="2" pos="6019">
          <p15:clr>
            <a:srgbClr val="A4A3A4"/>
          </p15:clr>
        </p15:guide>
        <p15:guide id="3" pos="432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mruta Narkhede" initials="AN" lastIdx="2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3B4B"/>
    <a:srgbClr val="00B8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30" d="100"/>
          <a:sy n="130" d="100"/>
        </p:scale>
        <p:origin x="-72" y="-480"/>
      </p:cViewPr>
      <p:guideLst>
        <p:guide orient="horz" pos="486"/>
        <p:guide pos="6019"/>
        <p:guide pos="4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0" Type="http://schemas.openxmlformats.org/officeDocument/2006/relationships/slide" Target="slides/slide18.xml"/><Relationship Id="rId41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B47075-42FC-4992-BFD6-71B1872E4AB2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C82F4-2A69-4126-B139-781D9110D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7676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7C00ED-D52D-4E12-B3AA-5B37C333857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7569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emf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84" t="1053" r="2460"/>
          <a:stretch/>
        </p:blipFill>
        <p:spPr>
          <a:xfrm>
            <a:off x="0" y="1"/>
            <a:ext cx="10058400" cy="5677761"/>
          </a:xfrm>
          <a:prstGeom prst="rect">
            <a:avLst/>
          </a:prstGeom>
        </p:spPr>
      </p:pic>
      <p:sp>
        <p:nvSpPr>
          <p:cNvPr id="17" name="Rectangle 16"/>
          <p:cNvSpPr/>
          <p:nvPr userDrawn="1"/>
        </p:nvSpPr>
        <p:spPr>
          <a:xfrm>
            <a:off x="0" y="1"/>
            <a:ext cx="10058400" cy="5677761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557" tIns="50278" rIns="100557" bIns="50278" spcCol="0"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9080" y="316740"/>
            <a:ext cx="1667578" cy="418830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>
            <a:off x="0" y="1489463"/>
            <a:ext cx="5532120" cy="1256489"/>
          </a:xfrm>
          <a:prstGeom prst="rect">
            <a:avLst/>
          </a:prstGeom>
          <a:solidFill>
            <a:srgbClr val="2B3B4B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557" tIns="50278" rIns="100557" bIns="50278" spcCol="0" rtlCol="0" anchor="ctr"/>
          <a:lstStyle/>
          <a:p>
            <a:pPr algn="ctr"/>
            <a:endParaRPr lang="en-US"/>
          </a:p>
        </p:txBody>
      </p:sp>
      <p:pic>
        <p:nvPicPr>
          <p:cNvPr id="20" name="Picture 3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1138" y="1656995"/>
            <a:ext cx="481965" cy="188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586740" y="1751232"/>
            <a:ext cx="4526280" cy="827189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/>
          <a:p>
            <a:pPr algn="r"/>
            <a:r>
              <a:rPr lang="en-US" sz="22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Welcome to</a:t>
            </a:r>
            <a:br>
              <a:rPr lang="en-US" sz="22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200" dirty="0" err="1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Cybage</a:t>
            </a:r>
            <a:endParaRPr lang="en-US" sz="2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3" name="Footer Placeholder 3"/>
          <p:cNvSpPr txBox="1">
            <a:spLocks noGrp="1"/>
          </p:cNvSpPr>
          <p:nvPr userDrawn="1"/>
        </p:nvSpPr>
        <p:spPr bwMode="auto">
          <a:xfrm>
            <a:off x="533400" y="5316341"/>
            <a:ext cx="5029200" cy="20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557" tIns="50278" rIns="100557" bIns="5027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Copyright © </a:t>
            </a:r>
            <a:r>
              <a:rPr lang="en-US" sz="70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2019 </a:t>
            </a:r>
            <a:r>
              <a:rPr lang="en-US" sz="70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Cybage Software Pvt. Ltd. All Rights Reserved. Cybage Confidential.</a:t>
            </a:r>
          </a:p>
        </p:txBody>
      </p:sp>
      <p:sp>
        <p:nvSpPr>
          <p:cNvPr id="24" name="TextBox 23"/>
          <p:cNvSpPr txBox="1"/>
          <p:nvPr userDrawn="1"/>
        </p:nvSpPr>
        <p:spPr>
          <a:xfrm>
            <a:off x="8465821" y="5289984"/>
            <a:ext cx="1190782" cy="240037"/>
          </a:xfrm>
          <a:prstGeom prst="rect">
            <a:avLst/>
          </a:prstGeom>
          <a:noFill/>
        </p:spPr>
        <p:txBody>
          <a:bodyPr wrap="square" lIns="100557" tIns="50278" rIns="100557" bIns="50278" rtlCol="0">
            <a:spAutoFit/>
          </a:bodyPr>
          <a:lstStyle/>
          <a:p>
            <a:r>
              <a:rPr lang="en-US" sz="90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www.cybage.com</a:t>
            </a:r>
            <a:endParaRPr lang="en-GB" sz="90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Rectangle 1"/>
          <p:cNvSpPr/>
          <p:nvPr userDrawn="1"/>
        </p:nvSpPr>
        <p:spPr>
          <a:xfrm>
            <a:off x="8724424" y="5113264"/>
            <a:ext cx="190976" cy="176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9217343" y="5113263"/>
            <a:ext cx="190976" cy="2015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5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7280" y="5091399"/>
            <a:ext cx="705485" cy="223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27227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26641"/>
            <a:ext cx="9052560" cy="943240"/>
          </a:xfrm>
          <a:prstGeom prst="rect">
            <a:avLst/>
          </a:prstGeom>
        </p:spPr>
        <p:txBody>
          <a:bodyPr lIns="100557" tIns="50278" rIns="100557" bIns="50278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1320538"/>
            <a:ext cx="9052560" cy="3734967"/>
          </a:xfrm>
          <a:prstGeom prst="rect">
            <a:avLst/>
          </a:prstGeom>
        </p:spPr>
        <p:txBody>
          <a:bodyPr vert="eaVert" lIns="100557" tIns="50278" rIns="100557" bIns="50278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905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2340" y="196508"/>
            <a:ext cx="2263140" cy="4184316"/>
          </a:xfrm>
          <a:prstGeom prst="rect">
            <a:avLst/>
          </a:prstGeom>
        </p:spPr>
        <p:txBody>
          <a:bodyPr vert="eaVert" lIns="100557" tIns="50278" rIns="100557" bIns="50278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196508"/>
            <a:ext cx="6621780" cy="4184316"/>
          </a:xfrm>
          <a:prstGeom prst="rect">
            <a:avLst/>
          </a:prstGeom>
        </p:spPr>
        <p:txBody>
          <a:bodyPr vert="eaVert" lIns="100557" tIns="50278" rIns="100557" bIns="50278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8019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49203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063" y="1757363"/>
            <a:ext cx="8550275" cy="12144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8125" y="3206750"/>
            <a:ext cx="7042150" cy="144621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2029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6501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38" y="3636963"/>
            <a:ext cx="8548687" cy="11239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5338" y="2398713"/>
            <a:ext cx="8548687" cy="123825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5431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320800"/>
            <a:ext cx="4449762" cy="3735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5400" y="1320800"/>
            <a:ext cx="4449763" cy="3735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1591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238" y="1266825"/>
            <a:ext cx="4443412" cy="528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238" y="1795463"/>
            <a:ext cx="4443412" cy="32607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0163" y="1266825"/>
            <a:ext cx="4445000" cy="528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0163" y="1795463"/>
            <a:ext cx="4445000" cy="32607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8601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868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326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43719"/>
            <a:ext cx="9052560" cy="494506"/>
          </a:xfrm>
          <a:prstGeom prst="rect">
            <a:avLst/>
          </a:prstGeom>
        </p:spPr>
        <p:txBody>
          <a:bodyPr lIns="100557" tIns="50278" rIns="100557" bIns="50278"/>
          <a:lstStyle>
            <a:lvl1pPr algn="l">
              <a:defRPr sz="18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1228352"/>
            <a:ext cx="9052560" cy="3734967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619919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00556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02783" algn="l" defTabSz="100556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05566" algn="l" defTabSz="100556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08349" algn="l" defTabSz="100556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11131" algn="l" defTabSz="100556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3914" algn="l" defTabSz="100556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016697" algn="l" defTabSz="100556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519480" algn="l" defTabSz="100556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022263" algn="l" defTabSz="100556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3807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225425"/>
            <a:ext cx="3308350" cy="9588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238" y="225425"/>
            <a:ext cx="5622925" cy="48307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238" y="1184275"/>
            <a:ext cx="3308350" cy="38719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12665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675" y="3962400"/>
            <a:ext cx="6035675" cy="4667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675" y="506413"/>
            <a:ext cx="6035675" cy="339566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675" y="4429125"/>
            <a:ext cx="6035675" cy="6651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17716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89222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2975" y="227013"/>
            <a:ext cx="2262188" cy="48291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227013"/>
            <a:ext cx="6637337" cy="48291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788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544" y="3636714"/>
            <a:ext cx="8549640" cy="1124027"/>
          </a:xfrm>
          <a:prstGeom prst="rect">
            <a:avLst/>
          </a:prstGeom>
        </p:spPr>
        <p:txBody>
          <a:bodyPr lIns="100557" tIns="50278" rIns="100557" bIns="50278"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4544" y="2398712"/>
            <a:ext cx="8549640" cy="1238001"/>
          </a:xfrm>
          <a:prstGeom prst="rect">
            <a:avLst/>
          </a:prstGeom>
        </p:spPr>
        <p:txBody>
          <a:bodyPr lIns="100557" tIns="50278" rIns="100557" bIns="50278"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502783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0556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0834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201113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51391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301669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51948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402226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8198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26641"/>
            <a:ext cx="9052560" cy="943240"/>
          </a:xfrm>
          <a:prstGeom prst="rect">
            <a:avLst/>
          </a:prstGeom>
        </p:spPr>
        <p:txBody>
          <a:bodyPr lIns="100557" tIns="50278" rIns="100557" bIns="50278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144989"/>
            <a:ext cx="4442460" cy="3235836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020" y="1144989"/>
            <a:ext cx="4442460" cy="3235836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4984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26641"/>
            <a:ext cx="9052560" cy="943240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266824"/>
            <a:ext cx="4444207" cy="527951"/>
          </a:xfrm>
          <a:prstGeom prst="rect">
            <a:avLst/>
          </a:prstGeom>
        </p:spPr>
        <p:txBody>
          <a:bodyPr lIns="100557" tIns="50278" rIns="100557" bIns="50278" anchor="b"/>
          <a:lstStyle>
            <a:lvl1pPr marL="0" indent="0">
              <a:buNone/>
              <a:defRPr sz="2600" b="1"/>
            </a:lvl1pPr>
            <a:lvl2pPr marL="502783" indent="0">
              <a:buNone/>
              <a:defRPr sz="2200" b="1"/>
            </a:lvl2pPr>
            <a:lvl3pPr marL="1005566" indent="0">
              <a:buNone/>
              <a:defRPr sz="2000" b="1"/>
            </a:lvl3pPr>
            <a:lvl4pPr marL="1508349" indent="0">
              <a:buNone/>
              <a:defRPr sz="1800" b="1"/>
            </a:lvl4pPr>
            <a:lvl5pPr marL="2011131" indent="0">
              <a:buNone/>
              <a:defRPr sz="1800" b="1"/>
            </a:lvl5pPr>
            <a:lvl6pPr marL="2513914" indent="0">
              <a:buNone/>
              <a:defRPr sz="1800" b="1"/>
            </a:lvl6pPr>
            <a:lvl7pPr marL="3016697" indent="0">
              <a:buNone/>
              <a:defRPr sz="1800" b="1"/>
            </a:lvl7pPr>
            <a:lvl8pPr marL="3519480" indent="0">
              <a:buNone/>
              <a:defRPr sz="1800" b="1"/>
            </a:lvl8pPr>
            <a:lvl9pPr marL="4022263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" y="1794775"/>
            <a:ext cx="4444207" cy="3260728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9530" y="1266824"/>
            <a:ext cx="4445953" cy="527951"/>
          </a:xfrm>
          <a:prstGeom prst="rect">
            <a:avLst/>
          </a:prstGeom>
        </p:spPr>
        <p:txBody>
          <a:bodyPr lIns="100557" tIns="50278" rIns="100557" bIns="50278" anchor="b"/>
          <a:lstStyle>
            <a:lvl1pPr marL="0" indent="0">
              <a:buNone/>
              <a:defRPr sz="2600" b="1"/>
            </a:lvl1pPr>
            <a:lvl2pPr marL="502783" indent="0">
              <a:buNone/>
              <a:defRPr sz="2200" b="1"/>
            </a:lvl2pPr>
            <a:lvl3pPr marL="1005566" indent="0">
              <a:buNone/>
              <a:defRPr sz="2000" b="1"/>
            </a:lvl3pPr>
            <a:lvl4pPr marL="1508349" indent="0">
              <a:buNone/>
              <a:defRPr sz="1800" b="1"/>
            </a:lvl4pPr>
            <a:lvl5pPr marL="2011131" indent="0">
              <a:buNone/>
              <a:defRPr sz="1800" b="1"/>
            </a:lvl5pPr>
            <a:lvl6pPr marL="2513914" indent="0">
              <a:buNone/>
              <a:defRPr sz="1800" b="1"/>
            </a:lvl6pPr>
            <a:lvl7pPr marL="3016697" indent="0">
              <a:buNone/>
              <a:defRPr sz="1800" b="1"/>
            </a:lvl7pPr>
            <a:lvl8pPr marL="3519480" indent="0">
              <a:buNone/>
              <a:defRPr sz="1800" b="1"/>
            </a:lvl8pPr>
            <a:lvl9pPr marL="4022263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9530" y="1794775"/>
            <a:ext cx="4445953" cy="3260728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142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26641"/>
            <a:ext cx="9052560" cy="943240"/>
          </a:xfrm>
          <a:prstGeom prst="rect">
            <a:avLst/>
          </a:prstGeom>
        </p:spPr>
        <p:txBody>
          <a:bodyPr lIns="100557" tIns="50278" rIns="100557" bIns="50278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102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683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3" y="225330"/>
            <a:ext cx="3309144" cy="958961"/>
          </a:xfrm>
          <a:prstGeom prst="rect">
            <a:avLst/>
          </a:prstGeom>
        </p:spPr>
        <p:txBody>
          <a:bodyPr lIns="100557" tIns="50278" rIns="100557" bIns="50278"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555" y="225330"/>
            <a:ext cx="5622925" cy="4830174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 sz="3500"/>
            </a:lvl1pPr>
            <a:lvl2pPr>
              <a:defRPr sz="31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2923" y="1184291"/>
            <a:ext cx="3309144" cy="3871213"/>
          </a:xfrm>
          <a:prstGeom prst="rect">
            <a:avLst/>
          </a:prstGeom>
        </p:spPr>
        <p:txBody>
          <a:bodyPr lIns="100557" tIns="50278" rIns="100557" bIns="50278"/>
          <a:lstStyle>
            <a:lvl1pPr marL="0" indent="0">
              <a:buNone/>
              <a:defRPr sz="1500"/>
            </a:lvl1pPr>
            <a:lvl2pPr marL="502783" indent="0">
              <a:buNone/>
              <a:defRPr sz="1300"/>
            </a:lvl2pPr>
            <a:lvl3pPr marL="1005566" indent="0">
              <a:buNone/>
              <a:defRPr sz="1100"/>
            </a:lvl3pPr>
            <a:lvl4pPr marL="1508349" indent="0">
              <a:buNone/>
              <a:defRPr sz="1000"/>
            </a:lvl4pPr>
            <a:lvl5pPr marL="2011131" indent="0">
              <a:buNone/>
              <a:defRPr sz="1000"/>
            </a:lvl5pPr>
            <a:lvl6pPr marL="2513914" indent="0">
              <a:buNone/>
              <a:defRPr sz="1000"/>
            </a:lvl6pPr>
            <a:lvl7pPr marL="3016697" indent="0">
              <a:buNone/>
              <a:defRPr sz="1000"/>
            </a:lvl7pPr>
            <a:lvl8pPr marL="3519480" indent="0">
              <a:buNone/>
              <a:defRPr sz="1000"/>
            </a:lvl8pPr>
            <a:lvl9pPr marL="402226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820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517" y="3961608"/>
            <a:ext cx="6035040" cy="467690"/>
          </a:xfrm>
          <a:prstGeom prst="rect">
            <a:avLst/>
          </a:prstGeom>
        </p:spPr>
        <p:txBody>
          <a:bodyPr lIns="100557" tIns="50278" rIns="100557" bIns="50278"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517" y="505681"/>
            <a:ext cx="6035040" cy="3395663"/>
          </a:xfrm>
          <a:prstGeom prst="rect">
            <a:avLst/>
          </a:prstGeom>
        </p:spPr>
        <p:txBody>
          <a:bodyPr lIns="100557" tIns="50278" rIns="100557" bIns="50278"/>
          <a:lstStyle>
            <a:lvl1pPr marL="0" indent="0">
              <a:buNone/>
              <a:defRPr sz="3500"/>
            </a:lvl1pPr>
            <a:lvl2pPr marL="502783" indent="0">
              <a:buNone/>
              <a:defRPr sz="3100"/>
            </a:lvl2pPr>
            <a:lvl3pPr marL="1005566" indent="0">
              <a:buNone/>
              <a:defRPr sz="2600"/>
            </a:lvl3pPr>
            <a:lvl4pPr marL="1508349" indent="0">
              <a:buNone/>
              <a:defRPr sz="2200"/>
            </a:lvl4pPr>
            <a:lvl5pPr marL="2011131" indent="0">
              <a:buNone/>
              <a:defRPr sz="2200"/>
            </a:lvl5pPr>
            <a:lvl6pPr marL="2513914" indent="0">
              <a:buNone/>
              <a:defRPr sz="2200"/>
            </a:lvl6pPr>
            <a:lvl7pPr marL="3016697" indent="0">
              <a:buNone/>
              <a:defRPr sz="2200"/>
            </a:lvl7pPr>
            <a:lvl8pPr marL="3519480" indent="0">
              <a:buNone/>
              <a:defRPr sz="2200"/>
            </a:lvl8pPr>
            <a:lvl9pPr marL="4022263" indent="0">
              <a:buNone/>
              <a:defRPr sz="2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517" y="4429298"/>
            <a:ext cx="6035040" cy="664197"/>
          </a:xfrm>
          <a:prstGeom prst="rect">
            <a:avLst/>
          </a:prstGeom>
        </p:spPr>
        <p:txBody>
          <a:bodyPr lIns="100557" tIns="50278" rIns="100557" bIns="50278"/>
          <a:lstStyle>
            <a:lvl1pPr marL="0" indent="0">
              <a:buNone/>
              <a:defRPr sz="1500"/>
            </a:lvl1pPr>
            <a:lvl2pPr marL="502783" indent="0">
              <a:buNone/>
              <a:defRPr sz="1300"/>
            </a:lvl2pPr>
            <a:lvl3pPr marL="1005566" indent="0">
              <a:buNone/>
              <a:defRPr sz="1100"/>
            </a:lvl3pPr>
            <a:lvl4pPr marL="1508349" indent="0">
              <a:buNone/>
              <a:defRPr sz="1000"/>
            </a:lvl4pPr>
            <a:lvl5pPr marL="2011131" indent="0">
              <a:buNone/>
              <a:defRPr sz="1000"/>
            </a:lvl5pPr>
            <a:lvl6pPr marL="2513914" indent="0">
              <a:buNone/>
              <a:defRPr sz="1000"/>
            </a:lvl6pPr>
            <a:lvl7pPr marL="3016697" indent="0">
              <a:buNone/>
              <a:defRPr sz="1000"/>
            </a:lvl7pPr>
            <a:lvl8pPr marL="3519480" indent="0">
              <a:buNone/>
              <a:defRPr sz="1000"/>
            </a:lvl8pPr>
            <a:lvl9pPr marL="402226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322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 userDrawn="1"/>
        </p:nvSpPr>
        <p:spPr>
          <a:xfrm>
            <a:off x="0" y="484272"/>
            <a:ext cx="10058400" cy="51751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55162" y="5245461"/>
            <a:ext cx="419417" cy="301313"/>
          </a:xfrm>
          <a:prstGeom prst="rect">
            <a:avLst/>
          </a:prstGeom>
        </p:spPr>
        <p:txBody>
          <a:bodyPr vert="horz" lIns="100557" tIns="50278" rIns="100557" bIns="5027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  <p:sp>
        <p:nvSpPr>
          <p:cNvPr id="25" name="Rectangle 24"/>
          <p:cNvSpPr/>
          <p:nvPr userDrawn="1"/>
        </p:nvSpPr>
        <p:spPr>
          <a:xfrm>
            <a:off x="0" y="0"/>
            <a:ext cx="10058400" cy="4842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557" tIns="50278" rIns="100557" bIns="50278" spcCol="0" rtlCol="0" anchor="ctr"/>
          <a:lstStyle/>
          <a:p>
            <a:pPr algn="ctr"/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0255" y="155751"/>
            <a:ext cx="1175226" cy="172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Footer Placeholder 3"/>
          <p:cNvSpPr txBox="1">
            <a:spLocks noGrp="1"/>
          </p:cNvSpPr>
          <p:nvPr userDrawn="1"/>
        </p:nvSpPr>
        <p:spPr bwMode="auto">
          <a:xfrm>
            <a:off x="533400" y="5316341"/>
            <a:ext cx="5029200" cy="20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557" tIns="50278" rIns="100557" bIns="5027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Copyright © </a:t>
            </a:r>
            <a:r>
              <a:rPr lang="en-US" sz="70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2019 </a:t>
            </a:r>
            <a:r>
              <a:rPr lang="en-US" sz="70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Cybage Software Pvt. Ltd. All Rights Reserved. Cybage Confidential.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8465821" y="5289984"/>
            <a:ext cx="1190782" cy="240037"/>
          </a:xfrm>
          <a:prstGeom prst="rect">
            <a:avLst/>
          </a:prstGeom>
          <a:noFill/>
        </p:spPr>
        <p:txBody>
          <a:bodyPr wrap="square" lIns="100557" tIns="50278" rIns="100557" bIns="50278" rtlCol="0">
            <a:spAutoFit/>
          </a:bodyPr>
          <a:lstStyle/>
          <a:p>
            <a:r>
              <a:rPr lang="en-US" sz="90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www.cybage.com</a:t>
            </a:r>
            <a:endParaRPr lang="en-GB" sz="90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8833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2" r:id="rId12"/>
  </p:sldLayoutIdLst>
  <p:timing>
    <p:tnLst>
      <p:par>
        <p:cTn id="1" dur="indefinite" restart="never" nodeType="tmRoot"/>
      </p:par>
    </p:tnLst>
  </p:timing>
  <p:txStyles>
    <p:titleStyle>
      <a:lvl1pPr algn="ctr" defTabSz="1005566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7087" indent="-377087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17022" indent="-314239" algn="l" defTabSz="1005566" rtl="0" eaLnBrk="1" latinLnBrk="0" hangingPunct="1">
        <a:spcBef>
          <a:spcPct val="20000"/>
        </a:spcBef>
        <a:buFont typeface="Arial" panose="020B0604020202020204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56957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59740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62523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65306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68088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70871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73654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783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566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08349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131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914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16697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19480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22263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3238" y="227013"/>
            <a:ext cx="9051925" cy="9429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238" y="1320800"/>
            <a:ext cx="9051925" cy="37353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3238" y="5245100"/>
            <a:ext cx="2346325" cy="3016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54115B-6CD9-43BC-8D55-E1FCD10AF002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36938" y="5245100"/>
            <a:ext cx="3184525" cy="3016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08838" y="5245100"/>
            <a:ext cx="2346325" cy="3016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053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8"/>
          <p:cNvSpPr txBox="1">
            <a:spLocks/>
          </p:cNvSpPr>
          <p:nvPr/>
        </p:nvSpPr>
        <p:spPr>
          <a:xfrm>
            <a:off x="228600" y="1573649"/>
            <a:ext cx="4999704" cy="1103670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8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Angular 8</a:t>
            </a:r>
          </a:p>
          <a:p>
            <a:pPr algn="l">
              <a:lnSpc>
                <a:spcPct val="150000"/>
              </a:lnSpc>
            </a:pPr>
            <a:r>
              <a:rPr lang="en-US" sz="12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Presented by: Dadaram Jadhav</a:t>
            </a:r>
          </a:p>
          <a:p>
            <a:pPr algn="l">
              <a:lnSpc>
                <a:spcPct val="150000"/>
              </a:lnSpc>
            </a:pPr>
            <a:r>
              <a:rPr lang="en-US" sz="12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Authored by: </a:t>
            </a:r>
            <a:r>
              <a:rPr lang="en-US" sz="120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Dadaram Jadhav</a:t>
            </a:r>
            <a:endParaRPr lang="en-US" sz="1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7522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Property binding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305719"/>
            <a:ext cx="8895106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991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Property Binding Vs </a:t>
            </a:r>
            <a:r>
              <a:rPr lang="en-US" smtClean="0"/>
              <a:t>Interpolation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Angular converts </a:t>
            </a:r>
            <a:r>
              <a:rPr lang="en-US" dirty="0"/>
              <a:t>Interpolation</a:t>
            </a:r>
            <a:r>
              <a:rPr lang="en-US" dirty="0" smtClean="0"/>
              <a:t> </a:t>
            </a:r>
            <a:r>
              <a:rPr lang="en-US" dirty="0"/>
              <a:t>into property binding. It’s </a:t>
            </a:r>
            <a:r>
              <a:rPr lang="en-US" dirty="0" smtClean="0"/>
              <a:t>alternative </a:t>
            </a:r>
            <a:r>
              <a:rPr lang="en-US" dirty="0"/>
              <a:t>to property </a:t>
            </a:r>
            <a:r>
              <a:rPr lang="en-US" dirty="0" smtClean="0"/>
              <a:t>binding</a:t>
            </a:r>
          </a:p>
          <a:p>
            <a:r>
              <a:rPr lang="en-US" dirty="0" smtClean="0"/>
              <a:t>To set element </a:t>
            </a:r>
            <a:r>
              <a:rPr lang="en-US" dirty="0"/>
              <a:t>property to </a:t>
            </a:r>
            <a:r>
              <a:rPr lang="en-US" dirty="0" smtClean="0"/>
              <a:t>non-string data value, need to use property binding</a:t>
            </a:r>
          </a:p>
          <a:p>
            <a:r>
              <a:rPr lang="en-US" dirty="0" smtClean="0"/>
              <a:t>Interpolation is simple and readable</a:t>
            </a:r>
          </a:p>
          <a:p>
            <a:r>
              <a:rPr lang="en-US" dirty="0" smtClean="0"/>
              <a:t>&lt;h1&gt; {{ title }} &lt;/h1&gt; vs &lt;h1 [</a:t>
            </a:r>
            <a:r>
              <a:rPr lang="en-US" dirty="0" err="1" smtClean="0"/>
              <a:t>innerText</a:t>
            </a:r>
            <a:r>
              <a:rPr lang="en-US" dirty="0" smtClean="0"/>
              <a:t>]="title"&gt;&lt;/h1&gt;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502" y="2524919"/>
            <a:ext cx="6715125" cy="193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5806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Event binding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It is about communication from view to component</a:t>
            </a:r>
          </a:p>
          <a:p>
            <a:r>
              <a:rPr lang="en-US" smtClean="0"/>
              <a:t>Event in view is handled in component </a:t>
            </a:r>
          </a:p>
          <a:p>
            <a:pPr marL="0" indent="0">
              <a:buNone/>
            </a:pPr>
            <a:r>
              <a:rPr lang="en-US" smtClean="0"/>
              <a:t>                          &lt;</a:t>
            </a:r>
            <a:r>
              <a:rPr lang="en-US"/>
              <a:t>button (click)=’</a:t>
            </a:r>
            <a:r>
              <a:rPr lang="en-US" err="1"/>
              <a:t>ClickPressed</a:t>
            </a:r>
            <a:r>
              <a:rPr lang="en-US" smtClean="0"/>
              <a:t>()’&gt;</a:t>
            </a:r>
          </a:p>
          <a:p>
            <a:r>
              <a:rPr lang="en-US" smtClean="0"/>
              <a:t>Event mentioned in () </a:t>
            </a:r>
          </a:p>
          <a:p>
            <a:r>
              <a:rPr lang="en-US" smtClean="0"/>
              <a:t>Event Binding is one-way binding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819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Event binding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Define method in component</a:t>
            </a:r>
            <a:endParaRPr lang="en-US"/>
          </a:p>
          <a:p>
            <a:endParaRPr lang="en-US" smtClean="0"/>
          </a:p>
          <a:p>
            <a:endParaRPr lang="en-US"/>
          </a:p>
          <a:p>
            <a:endParaRPr lang="en-US" smtClean="0"/>
          </a:p>
          <a:p>
            <a:endParaRPr lang="en-US"/>
          </a:p>
          <a:p>
            <a:endParaRPr lang="en-US" smtClean="0"/>
          </a:p>
          <a:p>
            <a:endParaRPr lang="en-US"/>
          </a:p>
          <a:p>
            <a:r>
              <a:rPr lang="en-US" smtClean="0"/>
              <a:t>Invoke method and display  modified value</a:t>
            </a:r>
          </a:p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077" y="1878921"/>
            <a:ext cx="4042123" cy="125559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516" y="3667919"/>
            <a:ext cx="7314284" cy="685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29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Two way data binding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It means changes in component or view propagated at same time</a:t>
            </a:r>
            <a:endParaRPr lang="en-US"/>
          </a:p>
          <a:p>
            <a:r>
              <a:rPr lang="en-US" smtClean="0"/>
              <a:t>Uses combination </a:t>
            </a:r>
            <a:r>
              <a:rPr lang="en-US"/>
              <a:t>of </a:t>
            </a:r>
            <a:r>
              <a:rPr lang="en-US" smtClean="0"/>
              <a:t>Property [] and event () binding</a:t>
            </a:r>
          </a:p>
          <a:p>
            <a:r>
              <a:rPr lang="en-US" smtClean="0"/>
              <a:t>Done using </a:t>
            </a:r>
            <a:r>
              <a:rPr lang="en-US" err="1" smtClean="0"/>
              <a:t>ngModel</a:t>
            </a:r>
            <a:r>
              <a:rPr lang="en-US" smtClean="0"/>
              <a:t> directive: &lt;</a:t>
            </a:r>
            <a:r>
              <a:rPr lang="en-US"/>
              <a:t>input [(</a:t>
            </a:r>
            <a:r>
              <a:rPr lang="en-US" err="1"/>
              <a:t>ngModel</a:t>
            </a:r>
            <a:r>
              <a:rPr lang="en-US"/>
              <a:t>)] ='name'&gt;&lt;/input</a:t>
            </a:r>
            <a:r>
              <a:rPr lang="en-US" smtClean="0"/>
              <a:t>&gt;</a:t>
            </a:r>
            <a:endParaRPr lang="en-US"/>
          </a:p>
        </p:txBody>
      </p:sp>
      <p:pic>
        <p:nvPicPr>
          <p:cNvPr id="4" name="Picture 2" descr="Image result for data binding in angular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220119"/>
            <a:ext cx="5184189" cy="2276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2154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Two way data binding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1229519"/>
            <a:ext cx="9052560" cy="3734967"/>
          </a:xfrm>
        </p:spPr>
        <p:txBody>
          <a:bodyPr/>
          <a:lstStyle/>
          <a:p>
            <a:r>
              <a:rPr lang="en-US" smtClean="0"/>
              <a:t>Use of two way data binding</a:t>
            </a:r>
          </a:p>
          <a:p>
            <a:endParaRPr lang="en-US"/>
          </a:p>
          <a:p>
            <a:endParaRPr lang="en-US" smtClean="0"/>
          </a:p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135" y="1686719"/>
            <a:ext cx="7750698" cy="859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295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binding summary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100" name="Picture 4" descr="Image result for data binding in angular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305719"/>
            <a:ext cx="8902943" cy="3206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7405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Pipes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Pipes helps to format data</a:t>
            </a:r>
          </a:p>
          <a:p>
            <a:r>
              <a:rPr lang="en-US" smtClean="0"/>
              <a:t>Common example is date</a:t>
            </a:r>
          </a:p>
          <a:p>
            <a:r>
              <a:rPr lang="en-US" smtClean="0"/>
              <a:t>Pipe take data and </a:t>
            </a:r>
            <a:r>
              <a:rPr lang="en-US"/>
              <a:t>transforms that data to get </a:t>
            </a:r>
            <a:r>
              <a:rPr lang="en-US" smtClean="0"/>
              <a:t>desired output</a:t>
            </a:r>
            <a:endParaRPr lang="en-US"/>
          </a:p>
          <a:p>
            <a:endParaRPr lang="en-US"/>
          </a:p>
          <a:p>
            <a:endParaRPr lang="en-US" smtClean="0"/>
          </a:p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2386851"/>
            <a:ext cx="6044772" cy="434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079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Pipes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Built in pipes</a:t>
            </a:r>
          </a:p>
          <a:p>
            <a:r>
              <a:rPr lang="en-US" smtClean="0"/>
              <a:t>Date</a:t>
            </a:r>
          </a:p>
          <a:p>
            <a:r>
              <a:rPr lang="en-US" smtClean="0"/>
              <a:t>Uppercase</a:t>
            </a:r>
          </a:p>
          <a:p>
            <a:r>
              <a:rPr lang="en-US" smtClean="0"/>
              <a:t>Lowercase</a:t>
            </a:r>
          </a:p>
          <a:p>
            <a:r>
              <a:rPr lang="en-US" smtClean="0"/>
              <a:t>Number</a:t>
            </a:r>
          </a:p>
          <a:p>
            <a:r>
              <a:rPr lang="en-US" smtClean="0"/>
              <a:t>Decimal</a:t>
            </a:r>
          </a:p>
          <a:p>
            <a:r>
              <a:rPr lang="en-US" smtClean="0"/>
              <a:t>Currency</a:t>
            </a:r>
          </a:p>
          <a:p>
            <a:r>
              <a:rPr lang="en-US" smtClean="0"/>
              <a:t>Percent</a:t>
            </a:r>
          </a:p>
          <a:p>
            <a:r>
              <a:rPr lang="en-US" err="1" smtClean="0"/>
              <a:t>Json</a:t>
            </a:r>
            <a:r>
              <a:rPr lang="en-US" smtClean="0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996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1228352"/>
            <a:ext cx="9052560" cy="3734967"/>
          </a:xfrm>
        </p:spPr>
        <p:txBody>
          <a:bodyPr/>
          <a:lstStyle/>
          <a:p>
            <a:r>
              <a:rPr lang="en-US" dirty="0" smtClean="0"/>
              <a:t>medium</a:t>
            </a:r>
            <a:r>
              <a:rPr lang="en-US" dirty="0"/>
              <a:t> : {{</a:t>
            </a:r>
            <a:r>
              <a:rPr lang="en-US" dirty="0" err="1"/>
              <a:t>toDate</a:t>
            </a:r>
            <a:r>
              <a:rPr lang="en-US" dirty="0"/>
              <a:t> | </a:t>
            </a:r>
            <a:r>
              <a:rPr lang="en-US" dirty="0" err="1"/>
              <a:t>date:'medium</a:t>
            </a:r>
            <a:r>
              <a:rPr lang="en-US" dirty="0" smtClean="0"/>
              <a:t>'}}</a:t>
            </a:r>
            <a:endParaRPr lang="en-US" dirty="0"/>
          </a:p>
          <a:p>
            <a:r>
              <a:rPr lang="en-US" dirty="0" smtClean="0"/>
              <a:t>short</a:t>
            </a:r>
            <a:r>
              <a:rPr lang="en-US" dirty="0"/>
              <a:t> : {{</a:t>
            </a:r>
            <a:r>
              <a:rPr lang="en-US" dirty="0" err="1"/>
              <a:t>toDate</a:t>
            </a:r>
            <a:r>
              <a:rPr lang="en-US" dirty="0"/>
              <a:t> | </a:t>
            </a:r>
            <a:r>
              <a:rPr lang="en-US" dirty="0" err="1"/>
              <a:t>date:'short</a:t>
            </a:r>
            <a:r>
              <a:rPr lang="en-US" dirty="0" smtClean="0"/>
              <a:t>'}}</a:t>
            </a:r>
            <a:endParaRPr lang="en-US" dirty="0"/>
          </a:p>
          <a:p>
            <a:r>
              <a:rPr lang="en-US" dirty="0" err="1" smtClean="0"/>
              <a:t>fullDate</a:t>
            </a:r>
            <a:r>
              <a:rPr lang="en-US" dirty="0"/>
              <a:t> : {{</a:t>
            </a:r>
            <a:r>
              <a:rPr lang="en-US" dirty="0" err="1"/>
              <a:t>toDate</a:t>
            </a:r>
            <a:r>
              <a:rPr lang="en-US" dirty="0"/>
              <a:t> | date:'</a:t>
            </a:r>
            <a:r>
              <a:rPr lang="en-US" dirty="0" err="1"/>
              <a:t>fullDate</a:t>
            </a:r>
            <a:r>
              <a:rPr lang="en-US" dirty="0" smtClean="0"/>
              <a:t>'}}</a:t>
            </a:r>
            <a:endParaRPr lang="en-US" dirty="0"/>
          </a:p>
          <a:p>
            <a:r>
              <a:rPr lang="en-US" dirty="0" err="1" smtClean="0"/>
              <a:t>shortDate</a:t>
            </a:r>
            <a:r>
              <a:rPr lang="en-US" dirty="0"/>
              <a:t> : {{</a:t>
            </a:r>
            <a:r>
              <a:rPr lang="en-US" dirty="0" err="1"/>
              <a:t>toDate</a:t>
            </a:r>
            <a:r>
              <a:rPr lang="en-US" dirty="0"/>
              <a:t> | date:'</a:t>
            </a:r>
            <a:r>
              <a:rPr lang="en-US" dirty="0" err="1"/>
              <a:t>shortDate</a:t>
            </a:r>
            <a:r>
              <a:rPr lang="en-US" dirty="0" smtClean="0"/>
              <a:t>'}}</a:t>
            </a:r>
            <a:endParaRPr lang="en-US" dirty="0"/>
          </a:p>
          <a:p>
            <a:r>
              <a:rPr lang="en-US" dirty="0" err="1" smtClean="0"/>
              <a:t>dd</a:t>
            </a:r>
            <a:r>
              <a:rPr lang="en-US" dirty="0" smtClean="0"/>
              <a:t>-MM-y</a:t>
            </a:r>
            <a:r>
              <a:rPr lang="en-US" dirty="0"/>
              <a:t> : {{</a:t>
            </a:r>
            <a:r>
              <a:rPr lang="en-US" dirty="0" err="1"/>
              <a:t>toDate</a:t>
            </a:r>
            <a:r>
              <a:rPr lang="en-US" dirty="0"/>
              <a:t> | date:'</a:t>
            </a:r>
            <a:r>
              <a:rPr lang="en-US" dirty="0" err="1"/>
              <a:t>dd</a:t>
            </a:r>
            <a:r>
              <a:rPr lang="en-US" dirty="0"/>
              <a:t>-MM-y</a:t>
            </a:r>
            <a:r>
              <a:rPr lang="en-US" dirty="0" smtClean="0"/>
              <a:t>'}}</a:t>
            </a:r>
            <a:endParaRPr lang="en-US" dirty="0"/>
          </a:p>
          <a:p>
            <a:r>
              <a:rPr lang="en-US" dirty="0" err="1" smtClean="0"/>
              <a:t>dd</a:t>
            </a:r>
            <a:r>
              <a:rPr lang="en-US" dirty="0" smtClean="0"/>
              <a:t>-MM-</a:t>
            </a:r>
            <a:r>
              <a:rPr lang="en-US" dirty="0" err="1" smtClean="0"/>
              <a:t>yy</a:t>
            </a:r>
            <a:r>
              <a:rPr lang="en-US" dirty="0"/>
              <a:t> </a:t>
            </a:r>
            <a:r>
              <a:rPr lang="en-US" dirty="0" err="1"/>
              <a:t>HH:mm</a:t>
            </a:r>
            <a:r>
              <a:rPr lang="en-US" dirty="0"/>
              <a:t> : {{</a:t>
            </a:r>
            <a:r>
              <a:rPr lang="en-US" dirty="0" err="1"/>
              <a:t>toDate</a:t>
            </a:r>
            <a:r>
              <a:rPr lang="en-US" dirty="0"/>
              <a:t> | date:'</a:t>
            </a:r>
            <a:r>
              <a:rPr lang="en-US" dirty="0" err="1"/>
              <a:t>dd</a:t>
            </a:r>
            <a:r>
              <a:rPr lang="en-US" dirty="0"/>
              <a:t>-MM-</a:t>
            </a:r>
            <a:r>
              <a:rPr lang="en-US" dirty="0" err="1"/>
              <a:t>yy</a:t>
            </a:r>
            <a:r>
              <a:rPr lang="en-US" dirty="0"/>
              <a:t> </a:t>
            </a:r>
            <a:r>
              <a:rPr lang="en-US" dirty="0" err="1"/>
              <a:t>HH:mm</a:t>
            </a:r>
            <a:r>
              <a:rPr lang="en-US" dirty="0" smtClean="0"/>
              <a:t>'}}</a:t>
            </a:r>
            <a:endParaRPr lang="en-US" dirty="0"/>
          </a:p>
          <a:p>
            <a:r>
              <a:rPr lang="en-US" dirty="0" smtClean="0"/>
              <a:t>&lt;</a:t>
            </a:r>
            <a:r>
              <a:rPr lang="en-US" dirty="0"/>
              <a:t>p&gt;Uppercase :{{</a:t>
            </a:r>
            <a:r>
              <a:rPr lang="en-US" dirty="0" err="1"/>
              <a:t>msg</a:t>
            </a:r>
            <a:r>
              <a:rPr lang="en-US" dirty="0"/>
              <a:t> | uppercase}} &lt;/p&gt;</a:t>
            </a:r>
          </a:p>
          <a:p>
            <a:r>
              <a:rPr lang="en-US" dirty="0"/>
              <a:t>&lt;p&gt;Lowercase :{{</a:t>
            </a:r>
            <a:r>
              <a:rPr lang="en-US" dirty="0" err="1"/>
              <a:t>msg</a:t>
            </a:r>
            <a:r>
              <a:rPr lang="en-US" dirty="0"/>
              <a:t> | lowercase}} &lt;/p&gt;</a:t>
            </a:r>
          </a:p>
          <a:p>
            <a:r>
              <a:rPr lang="en-US" dirty="0" smtClean="0"/>
              <a:t>&lt;</a:t>
            </a:r>
            <a:r>
              <a:rPr lang="en-US" dirty="0"/>
              <a:t>p&gt;Example 1 :{{</a:t>
            </a:r>
            <a:r>
              <a:rPr lang="en-US" dirty="0" err="1"/>
              <a:t>msg</a:t>
            </a:r>
            <a:r>
              <a:rPr lang="en-US" dirty="0"/>
              <a:t> | slice:11:20}} &lt;/p&gt;</a:t>
            </a:r>
          </a:p>
          <a:p>
            <a:r>
              <a:rPr lang="en-US" dirty="0"/>
              <a:t>&lt;p&gt;Example 2 :{{</a:t>
            </a:r>
            <a:r>
              <a:rPr lang="en-US" dirty="0" err="1"/>
              <a:t>msg</a:t>
            </a:r>
            <a:r>
              <a:rPr lang="en-US" dirty="0"/>
              <a:t> | slice:-9}} &lt;/p&gt;</a:t>
            </a:r>
          </a:p>
          <a:p>
            <a:r>
              <a:rPr lang="en-US" dirty="0" smtClean="0"/>
              <a:t>&lt;p&gt; Formatted :{{</a:t>
            </a:r>
            <a:r>
              <a:rPr lang="en-US" dirty="0" err="1" smtClean="0"/>
              <a:t>num</a:t>
            </a:r>
            <a:r>
              <a:rPr lang="en-US" dirty="0" smtClean="0"/>
              <a:t> | number}}&lt;/p&gt;</a:t>
            </a:r>
          </a:p>
          <a:p>
            <a:r>
              <a:rPr lang="en-US" dirty="0" smtClean="0"/>
              <a:t>&lt;</a:t>
            </a:r>
            <a:r>
              <a:rPr lang="en-US" dirty="0"/>
              <a:t>p&gt; Formatted :{{</a:t>
            </a:r>
            <a:r>
              <a:rPr lang="en-US" dirty="0" err="1"/>
              <a:t>num</a:t>
            </a:r>
            <a:r>
              <a:rPr lang="en-US" dirty="0"/>
              <a:t> | number:'3.1-2'}}&lt;/p</a:t>
            </a:r>
            <a:r>
              <a:rPr lang="en-US" dirty="0" smtClean="0"/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177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 journey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Components </a:t>
            </a:r>
          </a:p>
          <a:p>
            <a:r>
              <a:rPr lang="en-US" dirty="0"/>
              <a:t>Modules</a:t>
            </a:r>
          </a:p>
          <a:p>
            <a:r>
              <a:rPr lang="en-US" dirty="0"/>
              <a:t>Data binding</a:t>
            </a:r>
          </a:p>
          <a:p>
            <a:r>
              <a:rPr lang="en-US" dirty="0"/>
              <a:t>Directives</a:t>
            </a:r>
          </a:p>
          <a:p>
            <a:r>
              <a:rPr lang="en-US" dirty="0"/>
              <a:t>Pipes</a:t>
            </a:r>
          </a:p>
          <a:p>
            <a:r>
              <a:rPr lang="en-US" dirty="0"/>
              <a:t>Interfaces</a:t>
            </a:r>
          </a:p>
          <a:p>
            <a:r>
              <a:rPr lang="en-US" dirty="0"/>
              <a:t>Component lifecycle </a:t>
            </a:r>
          </a:p>
          <a:p>
            <a:r>
              <a:rPr lang="en-US" dirty="0"/>
              <a:t>Nested component </a:t>
            </a:r>
          </a:p>
          <a:p>
            <a:r>
              <a:rPr lang="en-US" dirty="0"/>
              <a:t>Routing</a:t>
            </a:r>
          </a:p>
          <a:p>
            <a:r>
              <a:rPr lang="en-US" dirty="0"/>
              <a:t>Services and DI</a:t>
            </a:r>
          </a:p>
          <a:p>
            <a:r>
              <a:rPr lang="en-US" dirty="0"/>
              <a:t>Forms</a:t>
            </a:r>
          </a:p>
          <a:p>
            <a:r>
              <a:rPr lang="en-US" dirty="0"/>
              <a:t>Observables </a:t>
            </a:r>
          </a:p>
        </p:txBody>
      </p:sp>
    </p:spTree>
    <p:extLst>
      <p:ext uri="{BB962C8B-B14F-4D97-AF65-F5344CB8AC3E}">
        <p14:creationId xmlns:p14="http://schemas.microsoft.com/office/powerpoint/2010/main" val="902913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4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5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7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8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0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1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3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4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6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7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9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0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2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3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{{</a:t>
            </a:r>
            <a:r>
              <a:rPr lang="en-US" dirty="0"/>
              <a:t>per | percent </a:t>
            </a:r>
            <a:r>
              <a:rPr lang="en-US" dirty="0" smtClean="0"/>
              <a:t>}}</a:t>
            </a:r>
            <a:endParaRPr lang="en-US" dirty="0"/>
          </a:p>
          <a:p>
            <a:r>
              <a:rPr lang="en-US" dirty="0" smtClean="0"/>
              <a:t>{{</a:t>
            </a:r>
            <a:r>
              <a:rPr lang="en-US" dirty="0"/>
              <a:t>per | percent:'1.2-2</a:t>
            </a:r>
            <a:r>
              <a:rPr lang="en-US" dirty="0" smtClean="0"/>
              <a:t>'}}</a:t>
            </a:r>
            <a:endParaRPr lang="en-US" dirty="0"/>
          </a:p>
          <a:p>
            <a:r>
              <a:rPr lang="en-US" dirty="0" smtClean="0"/>
              <a:t>{{</a:t>
            </a:r>
            <a:r>
              <a:rPr lang="en-US" dirty="0"/>
              <a:t>cur | currency </a:t>
            </a:r>
            <a:r>
              <a:rPr lang="en-US" dirty="0" smtClean="0"/>
              <a:t>}}</a:t>
            </a:r>
            <a:endParaRPr lang="en-US" dirty="0"/>
          </a:p>
          <a:p>
            <a:r>
              <a:rPr lang="en-US" dirty="0" smtClean="0"/>
              <a:t>{{</a:t>
            </a:r>
            <a:r>
              <a:rPr lang="en-US" dirty="0"/>
              <a:t>cur | currency:'INR':true:'4.2-2</a:t>
            </a:r>
            <a:r>
              <a:rPr lang="en-US" dirty="0" smtClean="0"/>
              <a:t>'}}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242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 smtClean="0"/>
              <a:t>Typs</a:t>
            </a:r>
            <a:r>
              <a:rPr lang="en-US" smtClean="0"/>
              <a:t> of pipes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 descr="Angula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69281" y="1289977"/>
            <a:ext cx="6207919" cy="352094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03084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Custom pipe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We can add custom pipes in angular</a:t>
            </a:r>
          </a:p>
          <a:p>
            <a:r>
              <a:rPr lang="en-US" smtClean="0"/>
              <a:t>Pipe can be created with </a:t>
            </a:r>
          </a:p>
          <a:p>
            <a:pPr marL="0" indent="0">
              <a:buNone/>
            </a:pPr>
            <a:r>
              <a:rPr lang="en-US" smtClean="0"/>
              <a:t>	ng g pipe pipe-name</a:t>
            </a:r>
          </a:p>
          <a:p>
            <a:r>
              <a:rPr lang="en-US" smtClean="0"/>
              <a:t>Define transform method</a:t>
            </a:r>
          </a:p>
          <a:p>
            <a:r>
              <a:rPr lang="en-US" smtClean="0"/>
              <a:t>Import custom pipe</a:t>
            </a:r>
          </a:p>
          <a:p>
            <a:r>
              <a:rPr lang="en-US" smtClean="0"/>
              <a:t>Use custom pipe in any template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877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Custom pipe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809" y="1305719"/>
            <a:ext cx="8181466" cy="2556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853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Directives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help to manipulate DOM</a:t>
            </a:r>
          </a:p>
          <a:p>
            <a:r>
              <a:rPr lang="en-US" dirty="0" smtClean="0"/>
              <a:t>Can change appearance</a:t>
            </a:r>
            <a:r>
              <a:rPr lang="en-US" dirty="0"/>
              <a:t>, </a:t>
            </a:r>
            <a:r>
              <a:rPr lang="en-US" dirty="0" err="1"/>
              <a:t>behaviour</a:t>
            </a:r>
            <a:r>
              <a:rPr lang="en-US" dirty="0"/>
              <a:t> </a:t>
            </a:r>
            <a:r>
              <a:rPr lang="en-US" dirty="0" smtClean="0"/>
              <a:t>or </a:t>
            </a:r>
            <a:r>
              <a:rPr lang="en-US" dirty="0"/>
              <a:t>a layout of a DOM </a:t>
            </a:r>
            <a:r>
              <a:rPr lang="en-US" dirty="0" smtClean="0"/>
              <a:t>element</a:t>
            </a:r>
          </a:p>
          <a:p>
            <a:r>
              <a:rPr lang="en-US" dirty="0" smtClean="0"/>
              <a:t>Different kinds of directives </a:t>
            </a:r>
          </a:p>
          <a:p>
            <a:r>
              <a:rPr lang="en-US" dirty="0" smtClean="0"/>
              <a:t>Component directives</a:t>
            </a:r>
          </a:p>
          <a:p>
            <a:r>
              <a:rPr lang="en-US" dirty="0" smtClean="0"/>
              <a:t>Structural directives</a:t>
            </a:r>
          </a:p>
          <a:p>
            <a:r>
              <a:rPr lang="en-US" dirty="0" smtClean="0"/>
              <a:t>Attribute directives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229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Structural directives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Structural directives can change the DOM </a:t>
            </a:r>
            <a:r>
              <a:rPr lang="en-US" smtClean="0"/>
              <a:t>layout</a:t>
            </a:r>
          </a:p>
          <a:p>
            <a:r>
              <a:rPr lang="en-US" smtClean="0"/>
              <a:t>All </a:t>
            </a:r>
            <a:r>
              <a:rPr lang="en-US"/>
              <a:t>structural Directives are preceded by </a:t>
            </a:r>
            <a:r>
              <a:rPr lang="en-US" smtClean="0"/>
              <a:t>* </a:t>
            </a:r>
          </a:p>
          <a:p>
            <a:r>
              <a:rPr lang="en-US" smtClean="0"/>
              <a:t>Common structural directives are </a:t>
            </a:r>
          </a:p>
          <a:p>
            <a:r>
              <a:rPr lang="en-US" err="1"/>
              <a:t>ngIf</a:t>
            </a:r>
            <a:endParaRPr lang="en-US"/>
          </a:p>
          <a:p>
            <a:r>
              <a:rPr lang="en-US" err="1" smtClean="0"/>
              <a:t>ngFor</a:t>
            </a:r>
            <a:endParaRPr lang="en-US" smtClean="0"/>
          </a:p>
          <a:p>
            <a:r>
              <a:rPr lang="en-US" err="1" smtClean="0"/>
              <a:t>ngSwitch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042611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 smtClean="0"/>
              <a:t>ngIf</a:t>
            </a:r>
            <a:r>
              <a:rPr lang="en-US" smtClean="0"/>
              <a:t> and </a:t>
            </a:r>
            <a:r>
              <a:rPr lang="en-US" err="1" smtClean="0"/>
              <a:t>ngFor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Define component</a:t>
            </a:r>
          </a:p>
          <a:p>
            <a:endParaRPr lang="en-US"/>
          </a:p>
          <a:p>
            <a:endParaRPr lang="en-US" smtClean="0"/>
          </a:p>
          <a:p>
            <a:endParaRPr lang="en-US"/>
          </a:p>
          <a:p>
            <a:endParaRPr lang="en-US" smtClean="0"/>
          </a:p>
          <a:p>
            <a:endParaRPr lang="en-US"/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Use of </a:t>
            </a:r>
            <a:r>
              <a:rPr lang="en-US" err="1" smtClean="0"/>
              <a:t>ngIf</a:t>
            </a:r>
            <a:r>
              <a:rPr lang="en-US" smtClean="0"/>
              <a:t> and </a:t>
            </a:r>
            <a:r>
              <a:rPr lang="en-US" err="1" smtClean="0"/>
              <a:t>ngFor</a:t>
            </a:r>
            <a:r>
              <a:rPr lang="en-US" smtClean="0"/>
              <a:t>  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620" y="1686718"/>
            <a:ext cx="5951580" cy="183112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1481" y="3920016"/>
            <a:ext cx="4494919" cy="967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623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Local variable in </a:t>
            </a:r>
            <a:r>
              <a:rPr lang="en-US" err="1" smtClean="0"/>
              <a:t>ngFor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It provides many values to manipulate collection</a:t>
            </a:r>
          </a:p>
          <a:p>
            <a:r>
              <a:rPr lang="en-US" smtClean="0"/>
              <a:t>Different values are index, first, last, even, odd</a:t>
            </a:r>
          </a:p>
          <a:p>
            <a:pPr marL="0" indent="0">
              <a:buNone/>
            </a:pPr>
            <a:r>
              <a:rPr lang="en-US"/>
              <a:t/>
            </a:r>
            <a:br>
              <a:rPr lang="en-US"/>
            </a:b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460" y="2046676"/>
            <a:ext cx="7651340" cy="1926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374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 smtClean="0"/>
              <a:t>ngIf</a:t>
            </a:r>
            <a:r>
              <a:rPr lang="en-US" smtClean="0"/>
              <a:t>…else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5193" y="1356628"/>
            <a:ext cx="7009207" cy="2692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076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err="1"/>
              <a:t>ngIf</a:t>
            </a:r>
            <a:r>
              <a:rPr lang="en-US"/>
              <a:t> then </a:t>
            </a:r>
            <a:r>
              <a:rPr lang="en-US" smtClean="0"/>
              <a:t>else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7188" y="1305719"/>
            <a:ext cx="6428612" cy="3520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473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binding </a:t>
            </a:r>
          </a:p>
          <a:p>
            <a:r>
              <a:rPr lang="en-US" dirty="0"/>
              <a:t>Interpolation </a:t>
            </a:r>
            <a:endParaRPr lang="en-US" dirty="0" smtClean="0"/>
          </a:p>
          <a:p>
            <a:r>
              <a:rPr lang="en-US" dirty="0" smtClean="0"/>
              <a:t>Property binding</a:t>
            </a:r>
          </a:p>
          <a:p>
            <a:r>
              <a:rPr lang="en-US" dirty="0" smtClean="0"/>
              <a:t>Event binding</a:t>
            </a:r>
          </a:p>
          <a:p>
            <a:r>
              <a:rPr lang="en-US" dirty="0" smtClean="0"/>
              <a:t>Two way binding</a:t>
            </a:r>
          </a:p>
          <a:p>
            <a:r>
              <a:rPr lang="en-US" dirty="0"/>
              <a:t>Directives </a:t>
            </a:r>
            <a:endParaRPr lang="en-US" dirty="0" smtClean="0"/>
          </a:p>
          <a:p>
            <a:r>
              <a:rPr lang="en-US" dirty="0" smtClean="0"/>
              <a:t>Pipes</a:t>
            </a:r>
          </a:p>
        </p:txBody>
      </p:sp>
    </p:spTree>
    <p:extLst>
      <p:ext uri="{BB962C8B-B14F-4D97-AF65-F5344CB8AC3E}">
        <p14:creationId xmlns:p14="http://schemas.microsoft.com/office/powerpoint/2010/main" val="4125555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 smtClean="0"/>
              <a:t>ngSwitch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Used to select one choice among many options 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650" y="1839119"/>
            <a:ext cx="8276113" cy="1904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970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Attribute </a:t>
            </a:r>
            <a:r>
              <a:rPr lang="en-US" smtClean="0"/>
              <a:t>Directives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Attribute </a:t>
            </a:r>
            <a:r>
              <a:rPr lang="en-US"/>
              <a:t>or style directive can change </a:t>
            </a:r>
            <a:r>
              <a:rPr lang="en-US" smtClean="0"/>
              <a:t>appearance of </a:t>
            </a:r>
            <a:r>
              <a:rPr lang="en-US"/>
              <a:t>an </a:t>
            </a:r>
            <a:r>
              <a:rPr lang="en-US" smtClean="0"/>
              <a:t>element</a:t>
            </a:r>
            <a:endParaRPr lang="en-US"/>
          </a:p>
          <a:p>
            <a:r>
              <a:rPr lang="en-US" smtClean="0"/>
              <a:t>Common attribute directives are </a:t>
            </a:r>
          </a:p>
          <a:p>
            <a:r>
              <a:rPr lang="en-US" err="1" smtClean="0"/>
              <a:t>ngModel</a:t>
            </a:r>
            <a:endParaRPr lang="en-US" smtClean="0"/>
          </a:p>
          <a:p>
            <a:r>
              <a:rPr lang="en-US" err="1" smtClean="0"/>
              <a:t>ngClass</a:t>
            </a:r>
            <a:endParaRPr lang="en-US" smtClean="0"/>
          </a:p>
          <a:p>
            <a:r>
              <a:rPr lang="en-US" err="1" smtClean="0"/>
              <a:t>ngStyle</a:t>
            </a:r>
            <a:r>
              <a:rPr lang="en-US"/>
              <a:t/>
            </a:r>
            <a:br>
              <a:rPr lang="en-US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918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 smtClean="0"/>
              <a:t>ngClass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 smtClean="0"/>
              <a:t>ngClass</a:t>
            </a:r>
            <a:r>
              <a:rPr lang="en-US" smtClean="0"/>
              <a:t> </a:t>
            </a:r>
            <a:r>
              <a:rPr lang="en-US"/>
              <a:t>is used to add or remove </a:t>
            </a:r>
            <a:r>
              <a:rPr lang="en-US" smtClean="0"/>
              <a:t>CSS </a:t>
            </a:r>
            <a:r>
              <a:rPr lang="en-US"/>
              <a:t>classes from an HTML </a:t>
            </a:r>
            <a:r>
              <a:rPr lang="en-US" smtClean="0"/>
              <a:t>element</a:t>
            </a:r>
          </a:p>
          <a:p>
            <a:r>
              <a:rPr lang="en-US" smtClean="0"/>
              <a:t>Using </a:t>
            </a:r>
            <a:r>
              <a:rPr lang="en-US" err="1" smtClean="0"/>
              <a:t>ngClass</a:t>
            </a:r>
            <a:r>
              <a:rPr lang="en-US" smtClean="0"/>
              <a:t> </a:t>
            </a:r>
            <a:r>
              <a:rPr lang="en-US"/>
              <a:t>one can create dynamic styles in HTML </a:t>
            </a:r>
            <a:r>
              <a:rPr lang="en-US" smtClean="0"/>
              <a:t>pages</a:t>
            </a:r>
          </a:p>
          <a:p>
            <a:endParaRPr lang="en-US"/>
          </a:p>
          <a:p>
            <a:endParaRPr lang="en-US" smtClean="0"/>
          </a:p>
          <a:p>
            <a:r>
              <a:rPr lang="en-US" err="1" smtClean="0"/>
              <a:t>ngClass</a:t>
            </a:r>
            <a:r>
              <a:rPr lang="en-US" smtClean="0"/>
              <a:t> with array</a:t>
            </a:r>
          </a:p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839119"/>
            <a:ext cx="5443136" cy="5800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449" y="2829719"/>
            <a:ext cx="7829379" cy="384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086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err="1" smtClean="0"/>
              <a:t>ngStyle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err="1"/>
              <a:t>ngStyle</a:t>
            </a:r>
            <a:r>
              <a:rPr lang="en-US"/>
              <a:t> is used to change </a:t>
            </a:r>
            <a:r>
              <a:rPr lang="en-US" smtClean="0"/>
              <a:t>multiple </a:t>
            </a:r>
            <a:r>
              <a:rPr lang="en-US"/>
              <a:t>style properties of </a:t>
            </a:r>
            <a:r>
              <a:rPr lang="en-US" smtClean="0"/>
              <a:t>HTML elements</a:t>
            </a:r>
          </a:p>
          <a:p>
            <a:endParaRPr lang="en-US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Style with unit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843" y="1610519"/>
            <a:ext cx="7465357" cy="78447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843" y="3086359"/>
            <a:ext cx="7293731" cy="487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487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Custom directives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Custom directives can be created in angular</a:t>
            </a:r>
          </a:p>
          <a:p>
            <a:r>
              <a:rPr lang="en-US" smtClean="0"/>
              <a:t>ng g directive name</a:t>
            </a:r>
          </a:p>
          <a:p>
            <a:r>
              <a:rPr lang="en-US" smtClean="0"/>
              <a:t>Define action inside class</a:t>
            </a:r>
          </a:p>
          <a:p>
            <a:r>
              <a:rPr lang="en-US" smtClean="0"/>
              <a:t>Use custom directive in appropriate element</a:t>
            </a:r>
          </a:p>
        </p:txBody>
      </p:sp>
    </p:spTree>
    <p:extLst>
      <p:ext uri="{BB962C8B-B14F-4D97-AF65-F5344CB8AC3E}">
        <p14:creationId xmlns:p14="http://schemas.microsoft.com/office/powerpoint/2010/main" val="2263939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Custom directive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custom directive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Use custom directive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1327" y="1610519"/>
            <a:ext cx="5497673" cy="2517713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4025" y="4448969"/>
            <a:ext cx="4219575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15511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4957"/>
            <a:ext cx="10055942" cy="5176502"/>
          </a:xfrm>
          <a:prstGeom prst="rect">
            <a:avLst/>
          </a:prstGeom>
        </p:spPr>
      </p:pic>
      <p:sp>
        <p:nvSpPr>
          <p:cNvPr id="9" name="Footer Placeholder 3"/>
          <p:cNvSpPr txBox="1">
            <a:spLocks noGrp="1"/>
          </p:cNvSpPr>
          <p:nvPr/>
        </p:nvSpPr>
        <p:spPr bwMode="auto">
          <a:xfrm>
            <a:off x="533400" y="5316341"/>
            <a:ext cx="5029200" cy="20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557" tIns="50278" rIns="100557" bIns="5027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Copyright © </a:t>
            </a:r>
            <a:r>
              <a:rPr lang="en-US" sz="700" smtClean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2019 </a:t>
            </a:r>
            <a:r>
              <a:rPr lang="en-US" sz="70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Cybage Software Pvt. Ltd. All Rights Reserved. Cybage Confidential.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465821" y="5289984"/>
            <a:ext cx="1190782" cy="240037"/>
          </a:xfrm>
          <a:prstGeom prst="rect">
            <a:avLst/>
          </a:prstGeom>
          <a:noFill/>
        </p:spPr>
        <p:txBody>
          <a:bodyPr wrap="square" lIns="100557" tIns="50278" rIns="100557" bIns="50278" rtlCol="0">
            <a:spAutoFit/>
          </a:bodyPr>
          <a:lstStyle/>
          <a:p>
            <a:r>
              <a:rPr lang="en-US" sz="90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www.cybage.com</a:t>
            </a:r>
            <a:endParaRPr lang="en-GB" sz="90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00" y="3972719"/>
            <a:ext cx="3498136" cy="1046140"/>
          </a:xfrm>
          <a:prstGeom prst="rect">
            <a:avLst/>
          </a:prstGeom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0483" y="4055121"/>
            <a:ext cx="481965" cy="188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7420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Lorem Ipsum Lorem Ipsum</a:t>
            </a:r>
            <a:endParaRPr lang="en-US" sz="1400" b="1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7" b="24579"/>
          <a:stretch/>
        </p:blipFill>
        <p:spPr>
          <a:xfrm>
            <a:off x="0" y="467519"/>
            <a:ext cx="10058400" cy="5191919"/>
          </a:xfrm>
          <a:prstGeom prst="rect">
            <a:avLst/>
          </a:prstGeom>
        </p:spPr>
      </p:pic>
      <p:sp>
        <p:nvSpPr>
          <p:cNvPr id="6" name="Slide Number Placeholder 5"/>
          <p:cNvSpPr txBox="1">
            <a:spLocks/>
          </p:cNvSpPr>
          <p:nvPr/>
        </p:nvSpPr>
        <p:spPr>
          <a:xfrm>
            <a:off x="9555162" y="5245461"/>
            <a:ext cx="419417" cy="30131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783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566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08349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11131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3914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16697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19480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22263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15ACC5E-6F00-4F61-BE38-5B0AEB14CA66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467519"/>
            <a:ext cx="10058400" cy="5191919"/>
          </a:xfrm>
          <a:prstGeom prst="rect">
            <a:avLst/>
          </a:prstGeom>
          <a:solidFill>
            <a:srgbClr val="3789B5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3077349"/>
            <a:ext cx="5532120" cy="1256489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557" tIns="50278" rIns="100557" bIns="50278" spcCol="0" rtlCol="0" anchor="ctr"/>
          <a:lstStyle/>
          <a:p>
            <a:pPr algn="ctr"/>
            <a:endParaRPr lang="en-US"/>
          </a:p>
        </p:txBody>
      </p:sp>
      <p:sp>
        <p:nvSpPr>
          <p:cNvPr id="10" name="Footer Placeholder 3"/>
          <p:cNvSpPr txBox="1">
            <a:spLocks noGrp="1"/>
          </p:cNvSpPr>
          <p:nvPr/>
        </p:nvSpPr>
        <p:spPr bwMode="auto">
          <a:xfrm>
            <a:off x="533400" y="5316341"/>
            <a:ext cx="5029200" cy="20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557" tIns="50278" rIns="100557" bIns="5027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Copyright © </a:t>
            </a:r>
            <a:r>
              <a:rPr lang="en-US" sz="700" smtClean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2019 </a:t>
            </a:r>
            <a:r>
              <a:rPr lang="en-US" sz="70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Cybage Software Pvt. Ltd. All Rights Reserved. Cybage Confidential.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465821" y="5289984"/>
            <a:ext cx="1190782" cy="253751"/>
          </a:xfrm>
          <a:prstGeom prst="rect">
            <a:avLst/>
          </a:prstGeom>
          <a:noFill/>
        </p:spPr>
        <p:txBody>
          <a:bodyPr wrap="square" lIns="100557" tIns="50278" rIns="100557" bIns="50278" rtlCol="0">
            <a:spAutoFit/>
          </a:bodyPr>
          <a:lstStyle/>
          <a:p>
            <a:r>
              <a:rPr lang="en-US" sz="100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www.cybage.com</a:t>
            </a:r>
            <a:endParaRPr lang="en-GB" sz="100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724424" y="5113264"/>
            <a:ext cx="190976" cy="176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217343" y="5113263"/>
            <a:ext cx="190976" cy="2015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7280" y="5091399"/>
            <a:ext cx="705485" cy="223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Rectangle 24"/>
          <p:cNvSpPr/>
          <p:nvPr/>
        </p:nvSpPr>
        <p:spPr>
          <a:xfrm>
            <a:off x="5291138" y="3244881"/>
            <a:ext cx="481965" cy="188473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8"/>
          <p:cNvSpPr txBox="1">
            <a:spLocks/>
          </p:cNvSpPr>
          <p:nvPr/>
        </p:nvSpPr>
        <p:spPr>
          <a:xfrm>
            <a:off x="3048000" y="3267849"/>
            <a:ext cx="2209800" cy="990600"/>
          </a:xfrm>
          <a:prstGeom prst="rect">
            <a:avLst/>
          </a:prstGeom>
        </p:spPr>
        <p:txBody>
          <a:bodyPr lIns="100557" tIns="50278" rIns="100557" bIns="50278">
            <a:no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50000"/>
              </a:lnSpc>
            </a:pPr>
            <a:r>
              <a:rPr lang="en-US" sz="280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174599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binding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Angular uses databinding to get data from Component to view</a:t>
            </a:r>
          </a:p>
          <a:p>
            <a:r>
              <a:rPr lang="en-US" dirty="0" smtClean="0"/>
              <a:t>It is </a:t>
            </a:r>
            <a:r>
              <a:rPr lang="en-US" dirty="0"/>
              <a:t>used to bind DOM Elements to Component </a:t>
            </a:r>
            <a:r>
              <a:rPr lang="en-US" dirty="0" smtClean="0"/>
              <a:t>properties</a:t>
            </a:r>
          </a:p>
          <a:p>
            <a:r>
              <a:rPr lang="en-US" dirty="0" smtClean="0"/>
              <a:t>Possible using </a:t>
            </a:r>
          </a:p>
          <a:p>
            <a:r>
              <a:rPr lang="en-US" dirty="0" smtClean="0"/>
              <a:t>Interpolation</a:t>
            </a:r>
          </a:p>
          <a:p>
            <a:r>
              <a:rPr lang="en-US" dirty="0" smtClean="0"/>
              <a:t>Property binding</a:t>
            </a:r>
          </a:p>
          <a:p>
            <a:r>
              <a:rPr lang="en-US" dirty="0" smtClean="0"/>
              <a:t>Event binding</a:t>
            </a:r>
          </a:p>
          <a:p>
            <a:r>
              <a:rPr lang="en-US" dirty="0" smtClean="0"/>
              <a:t>Two data binding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509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binding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Building Blocks of Angular Component Template, Metadata and Clas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6456" y="1381919"/>
            <a:ext cx="3905488" cy="3041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2481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Interpolation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Binding Property from component to view with{{}}</a:t>
            </a:r>
          </a:p>
          <a:p>
            <a:r>
              <a:rPr lang="en-US" smtClean="0"/>
              <a:t>It is one way data binding</a:t>
            </a:r>
          </a:p>
          <a:p>
            <a:r>
              <a:rPr lang="en-US" smtClean="0"/>
              <a:t>Angular evaluates expression and replace with result</a:t>
            </a:r>
          </a:p>
          <a:p>
            <a:r>
              <a:rPr lang="en-US" smtClean="0"/>
              <a:t>Used to </a:t>
            </a:r>
            <a:r>
              <a:rPr lang="en-US"/>
              <a:t>invoke a method </a:t>
            </a:r>
            <a:r>
              <a:rPr lang="en-US" smtClean="0"/>
              <a:t>from component</a:t>
            </a:r>
          </a:p>
          <a:p>
            <a:r>
              <a:rPr lang="en-US" smtClean="0"/>
              <a:t>Can use for concatenating two </a:t>
            </a:r>
            <a:r>
              <a:rPr lang="en-US"/>
              <a:t>string, </a:t>
            </a:r>
            <a:r>
              <a:rPr lang="en-US" smtClean="0"/>
              <a:t>mathematical operations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3058319"/>
            <a:ext cx="4343400" cy="393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035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Interpolation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String concatenation and mathematical operations using interpolation</a:t>
            </a:r>
          </a:p>
          <a:p>
            <a:endParaRPr lang="en-US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Binding element property</a:t>
            </a:r>
          </a:p>
          <a:p>
            <a:pPr marL="0" indent="0">
              <a:buNone/>
            </a:pPr>
            <a:r>
              <a:rPr lang="en-US" smtClean="0"/>
              <a:t>	&lt;</a:t>
            </a:r>
            <a:r>
              <a:rPr lang="en-US"/>
              <a:t>p </a:t>
            </a:r>
            <a:r>
              <a:rPr lang="en-US" err="1"/>
              <a:t>style.color</a:t>
            </a:r>
            <a:r>
              <a:rPr lang="en-US"/>
              <a:t>={{color}}&gt;</a:t>
            </a:r>
            <a:r>
              <a:rPr lang="en-US" b="1"/>
              <a:t>This</a:t>
            </a:r>
            <a:r>
              <a:rPr lang="en-US"/>
              <a:t> </a:t>
            </a:r>
            <a:r>
              <a:rPr lang="en-US" b="1"/>
              <a:t>is</a:t>
            </a:r>
            <a:r>
              <a:rPr lang="en-US"/>
              <a:t> red&lt;/p</a:t>
            </a:r>
            <a:r>
              <a:rPr lang="en-US" smtClean="0"/>
              <a:t>&gt;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771" y="1762919"/>
            <a:ext cx="8228727" cy="651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958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Invoking property using interpolation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Defining method</a:t>
            </a:r>
          </a:p>
          <a:p>
            <a:endParaRPr lang="en-US"/>
          </a:p>
          <a:p>
            <a:endParaRPr lang="en-US" smtClean="0"/>
          </a:p>
          <a:p>
            <a:endParaRPr lang="en-US"/>
          </a:p>
          <a:p>
            <a:endParaRPr lang="en-US" smtClean="0"/>
          </a:p>
          <a:p>
            <a:endParaRPr lang="en-US" smtClean="0"/>
          </a:p>
          <a:p>
            <a:endParaRPr lang="en-US"/>
          </a:p>
          <a:p>
            <a:endParaRPr lang="en-US" smtClean="0"/>
          </a:p>
          <a:p>
            <a:r>
              <a:rPr lang="en-US" smtClean="0"/>
              <a:t>Invoke method from view 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195" y="1610519"/>
            <a:ext cx="5221005" cy="168009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401" y="4000791"/>
            <a:ext cx="6338833" cy="306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257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Property binding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1515" y="1506564"/>
            <a:ext cx="8675370" cy="3590861"/>
          </a:xfrm>
        </p:spPr>
        <p:txBody>
          <a:bodyPr/>
          <a:lstStyle/>
          <a:p>
            <a:r>
              <a:rPr lang="en-US" smtClean="0"/>
              <a:t>Bind Property </a:t>
            </a:r>
            <a:r>
              <a:rPr lang="en-US"/>
              <a:t>of </a:t>
            </a:r>
            <a:r>
              <a:rPr lang="en-US" smtClean="0"/>
              <a:t>view </a:t>
            </a:r>
            <a:r>
              <a:rPr lang="en-US"/>
              <a:t>element to </a:t>
            </a:r>
            <a:r>
              <a:rPr lang="en-US" smtClean="0"/>
              <a:t>value </a:t>
            </a:r>
            <a:r>
              <a:rPr lang="en-US"/>
              <a:t>of template </a:t>
            </a:r>
            <a:r>
              <a:rPr lang="en-US" smtClean="0"/>
              <a:t>expression</a:t>
            </a:r>
          </a:p>
          <a:p>
            <a:r>
              <a:rPr lang="en-US" smtClean="0"/>
              <a:t>Syntax: </a:t>
            </a:r>
            <a:r>
              <a:rPr lang="en-US"/>
              <a:t>[Property</a:t>
            </a:r>
            <a:r>
              <a:rPr lang="en-US" smtClean="0"/>
              <a:t>]=“expression”</a:t>
            </a:r>
          </a:p>
          <a:p>
            <a:r>
              <a:rPr lang="en-US" smtClean="0"/>
              <a:t>Binding target placed inside []</a:t>
            </a:r>
            <a:endParaRPr lang="en-US"/>
          </a:p>
          <a:p>
            <a:r>
              <a:rPr lang="en-US" smtClean="0"/>
              <a:t>Binding source enclosed in quotes</a:t>
            </a:r>
          </a:p>
          <a:p>
            <a:r>
              <a:rPr lang="en-US" smtClean="0"/>
              <a:t>It is </a:t>
            </a:r>
            <a:r>
              <a:rPr lang="en-US"/>
              <a:t>one way from Component to the Target in </a:t>
            </a:r>
            <a:r>
              <a:rPr lang="en-US" smtClean="0"/>
              <a:t>template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83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2085</TotalTime>
  <Words>578</Words>
  <Application>Microsoft Office PowerPoint</Application>
  <PresentationFormat>Custom</PresentationFormat>
  <Paragraphs>210</Paragraphs>
  <Slides>37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37</vt:i4>
      </vt:variant>
    </vt:vector>
  </HeadingPairs>
  <TitlesOfParts>
    <vt:vector size="39" baseType="lpstr">
      <vt:lpstr>Office Theme</vt:lpstr>
      <vt:lpstr>Custom Design</vt:lpstr>
      <vt:lpstr>PowerPoint Presentation</vt:lpstr>
      <vt:lpstr>Angular journey </vt:lpstr>
      <vt:lpstr>Agenda </vt:lpstr>
      <vt:lpstr>Data binding </vt:lpstr>
      <vt:lpstr>Data binding </vt:lpstr>
      <vt:lpstr>Interpolation </vt:lpstr>
      <vt:lpstr>Interpolation </vt:lpstr>
      <vt:lpstr>Invoking property using interpolation</vt:lpstr>
      <vt:lpstr>Property binding </vt:lpstr>
      <vt:lpstr>Property binding </vt:lpstr>
      <vt:lpstr>Property Binding Vs Interpolation</vt:lpstr>
      <vt:lpstr>Event binding</vt:lpstr>
      <vt:lpstr>Event binding </vt:lpstr>
      <vt:lpstr>Two way data binding </vt:lpstr>
      <vt:lpstr>Two way data binding </vt:lpstr>
      <vt:lpstr>Data binding summary </vt:lpstr>
      <vt:lpstr>Pipes </vt:lpstr>
      <vt:lpstr>Pipes </vt:lpstr>
      <vt:lpstr>Pipe </vt:lpstr>
      <vt:lpstr>Pipe </vt:lpstr>
      <vt:lpstr>Typs of pipes </vt:lpstr>
      <vt:lpstr>Custom pipe </vt:lpstr>
      <vt:lpstr>Custom pipe</vt:lpstr>
      <vt:lpstr>Directives</vt:lpstr>
      <vt:lpstr>Structural directives </vt:lpstr>
      <vt:lpstr>ngIf and ngFor</vt:lpstr>
      <vt:lpstr>Local variable in ngFor</vt:lpstr>
      <vt:lpstr>ngIf…else </vt:lpstr>
      <vt:lpstr>ngIf then else</vt:lpstr>
      <vt:lpstr>ngSwitch</vt:lpstr>
      <vt:lpstr>Attribute Directives</vt:lpstr>
      <vt:lpstr>ngClass</vt:lpstr>
      <vt:lpstr>ngStyle</vt:lpstr>
      <vt:lpstr>Custom directives </vt:lpstr>
      <vt:lpstr>Custom directive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Amruta Narkhede</dc:creator>
  <cp:lastModifiedBy>Dadaram Manohar Jadhav</cp:lastModifiedBy>
  <cp:revision>227</cp:revision>
  <dcterms:created xsi:type="dcterms:W3CDTF">2018-01-05T05:23:08Z</dcterms:created>
  <dcterms:modified xsi:type="dcterms:W3CDTF">2020-12-07T05:48:20Z</dcterms:modified>
</cp:coreProperties>
</file>