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0"/>
  </p:notesMasterIdLst>
  <p:handoutMasterIdLst>
    <p:handoutMasterId r:id="rId41"/>
  </p:handoutMasterIdLst>
  <p:sldIdLst>
    <p:sldId id="344" r:id="rId2"/>
    <p:sldId id="358" r:id="rId3"/>
    <p:sldId id="352" r:id="rId4"/>
    <p:sldId id="364" r:id="rId5"/>
    <p:sldId id="365" r:id="rId6"/>
    <p:sldId id="376" r:id="rId7"/>
    <p:sldId id="378" r:id="rId8"/>
    <p:sldId id="380" r:id="rId9"/>
    <p:sldId id="383" r:id="rId10"/>
    <p:sldId id="384" r:id="rId11"/>
    <p:sldId id="391" r:id="rId12"/>
    <p:sldId id="385" r:id="rId13"/>
    <p:sldId id="404" r:id="rId14"/>
    <p:sldId id="403" r:id="rId15"/>
    <p:sldId id="405" r:id="rId16"/>
    <p:sldId id="401" r:id="rId17"/>
    <p:sldId id="402" r:id="rId18"/>
    <p:sldId id="398" r:id="rId19"/>
    <p:sldId id="400" r:id="rId20"/>
    <p:sldId id="396" r:id="rId21"/>
    <p:sldId id="399" r:id="rId22"/>
    <p:sldId id="394" r:id="rId23"/>
    <p:sldId id="397" r:id="rId24"/>
    <p:sldId id="393" r:id="rId25"/>
    <p:sldId id="395" r:id="rId26"/>
    <p:sldId id="392" r:id="rId27"/>
    <p:sldId id="390" r:id="rId28"/>
    <p:sldId id="389" r:id="rId29"/>
    <p:sldId id="386" r:id="rId30"/>
    <p:sldId id="388" r:id="rId31"/>
    <p:sldId id="387" r:id="rId32"/>
    <p:sldId id="382" r:id="rId33"/>
    <p:sldId id="381" r:id="rId34"/>
    <p:sldId id="379" r:id="rId35"/>
    <p:sldId id="366" r:id="rId36"/>
    <p:sldId id="375" r:id="rId37"/>
    <p:sldId id="359" r:id="rId38"/>
    <p:sldId id="345" r:id="rId39"/>
  </p:sldIdLst>
  <p:sldSz cx="10058400" cy="5659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14">
          <p15:clr>
            <a:srgbClr val="A4A3A4"/>
          </p15:clr>
        </p15:guide>
        <p15:guide id="2" orient="horz" pos="678">
          <p15:clr>
            <a:srgbClr val="A4A3A4"/>
          </p15:clr>
        </p15:guide>
        <p15:guide id="3" orient="horz" pos="976">
          <p15:clr>
            <a:srgbClr val="A4A3A4"/>
          </p15:clr>
        </p15:guide>
        <p15:guide id="4" pos="6144">
          <p15:clr>
            <a:srgbClr val="A4A3A4"/>
          </p15:clr>
        </p15:guide>
        <p15:guide id="5"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494DB"/>
    <a:srgbClr val="B9CDE5"/>
    <a:srgbClr val="DCE6F2"/>
    <a:srgbClr val="C6D9F1"/>
    <a:srgbClr val="D9D9D9"/>
    <a:srgbClr val="4FBACE"/>
    <a:srgbClr val="4BACC6"/>
    <a:srgbClr val="EA5559"/>
    <a:srgbClr val="EA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6914" autoAdjust="0"/>
  </p:normalViewPr>
  <p:slideViewPr>
    <p:cSldViewPr>
      <p:cViewPr varScale="1">
        <p:scale>
          <a:sx n="101" d="100"/>
          <a:sy n="101" d="100"/>
        </p:scale>
        <p:origin x="78" y="372"/>
      </p:cViewPr>
      <p:guideLst>
        <p:guide orient="horz" pos="3414"/>
        <p:guide orient="horz" pos="678"/>
        <p:guide orient="horz" pos="976"/>
        <p:guide pos="6144"/>
        <p:guide pos="192"/>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CA2B-63FD-43B1-BB3E-0E25807BFE2D}" type="datetimeFigureOut">
              <a:rPr lang="en-US" smtClean="0"/>
              <a:t>7/26/2017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3647C-AA5A-4243-A08A-0E3C559725B3}" type="slidenum">
              <a:rPr lang="en-US" smtClean="0"/>
              <a:t>‹#›</a:t>
            </a:fld>
            <a:endParaRPr lang="en-US"/>
          </a:p>
        </p:txBody>
      </p:sp>
    </p:spTree>
    <p:extLst>
      <p:ext uri="{BB962C8B-B14F-4D97-AF65-F5344CB8AC3E}">
        <p14:creationId xmlns:p14="http://schemas.microsoft.com/office/powerpoint/2010/main" val="135690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A56E-4CDB-424C-B436-1DEEC3A52D42}" type="datetimeFigureOut">
              <a:rPr lang="en-US" smtClean="0"/>
              <a:t>7/26/2017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ADEF-2CC7-4FBB-9433-D7E51E86B2EC}" type="slidenum">
              <a:rPr lang="en-US" smtClean="0"/>
              <a:t>‹#›</a:t>
            </a:fld>
            <a:endParaRPr lang="en-US"/>
          </a:p>
        </p:txBody>
      </p:sp>
    </p:spTree>
    <p:extLst>
      <p:ext uri="{BB962C8B-B14F-4D97-AF65-F5344CB8AC3E}">
        <p14:creationId xmlns:p14="http://schemas.microsoft.com/office/powerpoint/2010/main" val="200876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0" y="3363119"/>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4988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12" name="Text Placeholder 3"/>
          <p:cNvSpPr>
            <a:spLocks noGrp="1"/>
          </p:cNvSpPr>
          <p:nvPr>
            <p:ph type="body" sz="half" idx="21" hasCustomPrompt="1"/>
          </p:nvPr>
        </p:nvSpPr>
        <p:spPr>
          <a:xfrm>
            <a:off x="228600" y="4158457"/>
            <a:ext cx="3810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3"/>
          <p:cNvSpPr>
            <a:spLocks noGrp="1"/>
          </p:cNvSpPr>
          <p:nvPr>
            <p:ph type="body" sz="half" idx="22" hasCustomPrompt="1"/>
          </p:nvPr>
        </p:nvSpPr>
        <p:spPr>
          <a:xfrm>
            <a:off x="5562600" y="4158457"/>
            <a:ext cx="4191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Presented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523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5" name="Rectangle 4"/>
          <p:cNvSpPr/>
          <p:nvPr userDrawn="1"/>
        </p:nvSpPr>
        <p:spPr>
          <a:xfrm>
            <a:off x="0" y="10771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3"/>
          <p:cNvSpPr>
            <a:spLocks noGrp="1"/>
          </p:cNvSpPr>
          <p:nvPr>
            <p:ph type="body" sz="half" idx="21" hasCustomPrompt="1"/>
          </p:nvPr>
        </p:nvSpPr>
        <p:spPr>
          <a:xfrm>
            <a:off x="304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14" name="Title 1"/>
          <p:cNvSpPr>
            <a:spLocks noGrp="1"/>
          </p:cNvSpPr>
          <p:nvPr>
            <p:ph type="title" hasCustomPrompt="1"/>
          </p:nvPr>
        </p:nvSpPr>
        <p:spPr>
          <a:xfrm>
            <a:off x="223106" y="1077119"/>
            <a:ext cx="7257288" cy="762000"/>
          </a:xfrm>
          <a:prstGeom prst="rect">
            <a:avLst/>
          </a:prstGeom>
        </p:spPr>
        <p:txBody>
          <a:bodyPr anchor="ctr"/>
          <a:lstStyle>
            <a:lvl1pPr algn="l">
              <a:defRPr sz="2000" b="1" baseline="0">
                <a:solidFill>
                  <a:schemeClr val="bg1"/>
                </a:solidFill>
                <a:latin typeface="Segoe UI" pitchFamily="34" charset="0"/>
                <a:ea typeface="Segoe UI" pitchFamily="34" charset="0"/>
                <a:cs typeface="Segoe UI" pitchFamily="34" charset="0"/>
              </a:defRPr>
            </a:lvl1pPr>
          </a:lstStyle>
          <a:p>
            <a:r>
              <a:rPr lang="en-US" dirty="0" smtClean="0"/>
              <a:t>Agenda</a:t>
            </a:r>
            <a:endParaRPr lang="en-US" dirty="0"/>
          </a:p>
        </p:txBody>
      </p:sp>
      <p:sp>
        <p:nvSpPr>
          <p:cNvPr id="15" name="Text Placeholder 3"/>
          <p:cNvSpPr>
            <a:spLocks noGrp="1"/>
          </p:cNvSpPr>
          <p:nvPr>
            <p:ph type="body" sz="half" idx="22" hasCustomPrompt="1"/>
          </p:nvPr>
        </p:nvSpPr>
        <p:spPr>
          <a:xfrm>
            <a:off x="5257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10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mp;A Section">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duotone>
              <a:prstClr val="black"/>
              <a:schemeClr val="tx2">
                <a:lumMod val="60000"/>
                <a:lumOff val="40000"/>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2589" t="9127" r="7020" b="20482"/>
          <a:stretch/>
        </p:blipFill>
        <p:spPr bwMode="auto">
          <a:xfrm>
            <a:off x="3411725" y="466723"/>
            <a:ext cx="6646675" cy="51927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38100" y="466724"/>
            <a:ext cx="8572500" cy="5192713"/>
          </a:xfrm>
          <a:prstGeom prst="rect">
            <a:avLst/>
          </a:prstGeom>
          <a:gradFill flip="none" rotWithShape="1">
            <a:gsLst>
              <a:gs pos="9000">
                <a:srgbClr val="254061">
                  <a:shade val="30000"/>
                  <a:satMod val="115000"/>
                  <a:alpha val="0"/>
                </a:srgbClr>
              </a:gs>
              <a:gs pos="56000">
                <a:srgbClr val="254061">
                  <a:shade val="100000"/>
                  <a:satMod val="115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 y="466724"/>
            <a:ext cx="10058400" cy="5192713"/>
          </a:xfrm>
          <a:prstGeom prst="rect">
            <a:avLst/>
          </a:prstGeom>
          <a:gradFill flip="none" rotWithShape="1">
            <a:gsLst>
              <a:gs pos="62000">
                <a:srgbClr val="183251">
                  <a:alpha val="35000"/>
                </a:srgbClr>
              </a:gs>
              <a:gs pos="1000">
                <a:srgbClr val="254061">
                  <a:shade val="30000"/>
                  <a:satMod val="115000"/>
                  <a:alpha val="15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3" name="Rectangle 22"/>
          <p:cNvSpPr/>
          <p:nvPr userDrawn="1"/>
        </p:nvSpPr>
        <p:spPr>
          <a:xfrm>
            <a:off x="0" y="3058319"/>
            <a:ext cx="7467600" cy="828673"/>
          </a:xfrm>
          <a:prstGeom prst="rect">
            <a:avLst/>
          </a:prstGeom>
          <a:gradFill flip="none" rotWithShape="1">
            <a:gsLst>
              <a:gs pos="0">
                <a:srgbClr val="EA5559">
                  <a:alpha val="80000"/>
                </a:srgbClr>
              </a:gs>
              <a:gs pos="100000">
                <a:srgbClr val="EA5559">
                  <a:shade val="100000"/>
                  <a:satMod val="115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userDrawn="1"/>
        </p:nvSpPr>
        <p:spPr>
          <a:xfrm>
            <a:off x="223106" y="3058320"/>
            <a:ext cx="3739294" cy="828674"/>
          </a:xfrm>
          <a:prstGeom prst="rect">
            <a:avLst/>
          </a:prstGeom>
        </p:spPr>
        <p:txBody>
          <a:bodyPr anchor="ctr"/>
          <a:lstStyle>
            <a:lvl1pPr algn="l" defTabSz="914400" rtl="0" eaLnBrk="1" latinLnBrk="0" hangingPunct="1">
              <a:spcBef>
                <a:spcPct val="0"/>
              </a:spcBef>
              <a:buNone/>
              <a:defRPr sz="3600" b="0" kern="12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Any questions!</a:t>
            </a:r>
            <a:endParaRPr lang="en-US" dirty="0"/>
          </a:p>
        </p:txBody>
      </p:sp>
    </p:spTree>
    <p:extLst>
      <p:ext uri="{BB962C8B-B14F-4D97-AF65-F5344CB8AC3E}">
        <p14:creationId xmlns:p14="http://schemas.microsoft.com/office/powerpoint/2010/main" val="45388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ign slide-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751517"/>
            <a:ext cx="10058398" cy="4907921"/>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Cybage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Software Pvt. Ltd. All Rights Reserved. Cybage Confidential.</a:t>
            </a:r>
          </a:p>
        </p:txBody>
      </p:sp>
      <p:sp>
        <p:nvSpPr>
          <p:cNvPr id="8" name="Rectangle 7"/>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308986" y="1121702"/>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6" name="Text Placeholder 3"/>
          <p:cNvSpPr>
            <a:spLocks noGrp="1"/>
          </p:cNvSpPr>
          <p:nvPr>
            <p:ph type="body" sz="half" idx="10"/>
          </p:nvPr>
        </p:nvSpPr>
        <p:spPr>
          <a:xfrm>
            <a:off x="2614002"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7" name="Text Placeholder 3"/>
          <p:cNvSpPr>
            <a:spLocks noGrp="1"/>
          </p:cNvSpPr>
          <p:nvPr>
            <p:ph type="body" sz="half" idx="11"/>
          </p:nvPr>
        </p:nvSpPr>
        <p:spPr>
          <a:xfrm>
            <a:off x="4954593"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8" name="Text Placeholder 3"/>
          <p:cNvSpPr>
            <a:spLocks noGrp="1"/>
          </p:cNvSpPr>
          <p:nvPr>
            <p:ph type="body" sz="half" idx="18"/>
          </p:nvPr>
        </p:nvSpPr>
        <p:spPr>
          <a:xfrm>
            <a:off x="301722"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9" name="Text Placeholder 3"/>
          <p:cNvSpPr>
            <a:spLocks noGrp="1"/>
          </p:cNvSpPr>
          <p:nvPr>
            <p:ph type="body" sz="half" idx="19"/>
          </p:nvPr>
        </p:nvSpPr>
        <p:spPr>
          <a:xfrm>
            <a:off x="2616471"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0" name="Text Placeholder 3"/>
          <p:cNvSpPr>
            <a:spLocks noGrp="1"/>
          </p:cNvSpPr>
          <p:nvPr>
            <p:ph type="body" sz="half" idx="20"/>
          </p:nvPr>
        </p:nvSpPr>
        <p:spPr>
          <a:xfrm>
            <a:off x="4958383"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6" name="Text Placeholder 3"/>
          <p:cNvSpPr>
            <a:spLocks noGrp="1"/>
          </p:cNvSpPr>
          <p:nvPr>
            <p:ph type="body" sz="half" idx="22"/>
          </p:nvPr>
        </p:nvSpPr>
        <p:spPr>
          <a:xfrm>
            <a:off x="7289622" y="1113980"/>
            <a:ext cx="1970323" cy="382393"/>
          </a:xfrm>
          <a:prstGeom prst="rect">
            <a:avLst/>
          </a:prstGeom>
        </p:spPr>
        <p:txBody>
          <a:bodyPr anchor="ctr"/>
          <a:lstStyle>
            <a:lvl1pPr marL="228600" indent="-228600" algn="ctr">
              <a:buFont typeface="Arial" pitchFamily="34" charset="0"/>
              <a:buNone/>
              <a:defRPr sz="10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8" name="Text Placeholder 3"/>
          <p:cNvSpPr>
            <a:spLocks noGrp="1"/>
          </p:cNvSpPr>
          <p:nvPr>
            <p:ph type="body" sz="half" idx="24"/>
          </p:nvPr>
        </p:nvSpPr>
        <p:spPr>
          <a:xfrm>
            <a:off x="7293412" y="2521878"/>
            <a:ext cx="1977588" cy="1679441"/>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095903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slide-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6725"/>
            <a:ext cx="10058398"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6" name="Rectangle 25"/>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5" name="Text Placeholder 3"/>
          <p:cNvSpPr>
            <a:spLocks noGrp="1"/>
          </p:cNvSpPr>
          <p:nvPr>
            <p:ph type="body" sz="half" idx="24"/>
          </p:nvPr>
        </p:nvSpPr>
        <p:spPr>
          <a:xfrm>
            <a:off x="6452464"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6" name="Text Placeholder 3"/>
          <p:cNvSpPr>
            <a:spLocks noGrp="1"/>
          </p:cNvSpPr>
          <p:nvPr>
            <p:ph type="body" sz="half" idx="23"/>
          </p:nvPr>
        </p:nvSpPr>
        <p:spPr>
          <a:xfrm>
            <a:off x="337472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171450" indent="-171450">
              <a:buFont typeface="Arial" panose="020B0604020202020204" pitchFamily="34" charset="0"/>
              <a:buChar char="•"/>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7" name="Text Placeholder 3"/>
          <p:cNvSpPr>
            <a:spLocks noGrp="1"/>
          </p:cNvSpPr>
          <p:nvPr>
            <p:ph type="body" sz="half" idx="21"/>
          </p:nvPr>
        </p:nvSpPr>
        <p:spPr>
          <a:xfrm>
            <a:off x="310252" y="1579563"/>
            <a:ext cx="2715768" cy="2926556"/>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lvl1pPr marL="228600" indent="-228600">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stStyle>
          <a:p>
            <a:pPr marL="0" lvl="0"/>
            <a:endParaRPr lang="en-US" dirty="0" smtClean="0"/>
          </a:p>
          <a:p>
            <a:pPr marL="0" lvl="0"/>
            <a:r>
              <a:rPr lang="en-US" dirty="0" smtClean="0"/>
              <a:t>Click to edit Master text styles</a:t>
            </a:r>
          </a:p>
        </p:txBody>
      </p:sp>
      <p:sp>
        <p:nvSpPr>
          <p:cNvPr id="18" name="Text Placeholder 3"/>
          <p:cNvSpPr>
            <a:spLocks noGrp="1"/>
          </p:cNvSpPr>
          <p:nvPr>
            <p:ph type="body" sz="half" idx="11"/>
          </p:nvPr>
        </p:nvSpPr>
        <p:spPr>
          <a:xfrm>
            <a:off x="6452464" y="1072005"/>
            <a:ext cx="2719712"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19" name="Text Placeholder 3"/>
          <p:cNvSpPr>
            <a:spLocks noGrp="1"/>
          </p:cNvSpPr>
          <p:nvPr>
            <p:ph type="body" sz="half" idx="10"/>
          </p:nvPr>
        </p:nvSpPr>
        <p:spPr>
          <a:xfrm>
            <a:off x="3374722" y="1072005"/>
            <a:ext cx="2719712"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0" name="Text Placeholder 3"/>
          <p:cNvSpPr>
            <a:spLocks noGrp="1"/>
          </p:cNvSpPr>
          <p:nvPr>
            <p:ph type="body" sz="half" idx="22"/>
          </p:nvPr>
        </p:nvSpPr>
        <p:spPr>
          <a:xfrm>
            <a:off x="301721" y="1072005"/>
            <a:ext cx="2719712"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3758636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304800" y="1076325"/>
            <a:ext cx="9448800" cy="4115594"/>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Text Placeholder 1"/>
          <p:cNvSpPr>
            <a:spLocks noGrp="1"/>
          </p:cNvSpPr>
          <p:nvPr>
            <p:ph type="body" sz="half" idx="2"/>
          </p:nvPr>
        </p:nvSpPr>
        <p:spPr>
          <a:xfrm>
            <a:off x="304800" y="1153319"/>
            <a:ext cx="7269734" cy="3612070"/>
          </a:xfrm>
          <a:prstGeom prst="rect">
            <a:avLst/>
          </a:prstGeom>
        </p:spPr>
        <p:txBody>
          <a:bodyPr/>
          <a:lstStyle>
            <a:lvl1pPr indent="-228600">
              <a:defRPr sz="1400">
                <a:solidFill>
                  <a:schemeClr val="tx1">
                    <a:lumMod val="50000"/>
                    <a:lumOff val="50000"/>
                  </a:schemeClr>
                </a:solidFill>
                <a:latin typeface="Segoe UI "/>
              </a:defRPr>
            </a:lvl1pPr>
          </a:lstStyle>
          <a:p>
            <a:endParaRPr lang="en-US" dirty="0"/>
          </a:p>
        </p:txBody>
      </p:sp>
    </p:spTree>
    <p:extLst>
      <p:ext uri="{BB962C8B-B14F-4D97-AF65-F5344CB8AC3E}">
        <p14:creationId xmlns:p14="http://schemas.microsoft.com/office/powerpoint/2010/main" val="3256394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66725"/>
            <a:ext cx="10058397" cy="5226323"/>
          </a:xfrm>
          <a:prstGeom prst="rect">
            <a:avLst/>
          </a:prstGeom>
        </p:spPr>
      </p:pic>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41480483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560" t="8270" r="2464" b="2246"/>
          <a:stretch/>
        </p:blipFill>
        <p:spPr>
          <a:xfrm>
            <a:off x="0" y="-1"/>
            <a:ext cx="10058399" cy="5659439"/>
          </a:xfrm>
          <a:prstGeom prst="rect">
            <a:avLst/>
          </a:prstGeom>
        </p:spPr>
      </p:pic>
    </p:spTree>
    <p:extLst>
      <p:ext uri="{BB962C8B-B14F-4D97-AF65-F5344CB8AC3E}">
        <p14:creationId xmlns:p14="http://schemas.microsoft.com/office/powerpoint/2010/main" val="2744844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0" descr="iStock_000002285402XSmall_02.jpg"/>
          <p:cNvPicPr>
            <a:picLocks noChangeAspect="1"/>
          </p:cNvPicPr>
          <p:nvPr userDrawn="1"/>
        </p:nvPicPr>
        <p:blipFill rotWithShape="1">
          <a:blip r:embed="rId10">
            <a:lum bright="-6000"/>
            <a:extLst>
              <a:ext uri="{BEBA8EAE-BF5A-486C-A8C5-ECC9F3942E4B}">
                <a14:imgProps xmlns:a14="http://schemas.microsoft.com/office/drawing/2010/main">
                  <a14:imgLayer r:embed="rId11">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 y="466724"/>
            <a:ext cx="10058400" cy="5192713"/>
          </a:xfrm>
          <a:prstGeom prst="rect">
            <a:avLst/>
          </a:prstGeom>
          <a:gradFill flip="none" rotWithShape="1">
            <a:gsLst>
              <a:gs pos="0">
                <a:schemeClr val="accent1">
                  <a:lumMod val="50000"/>
                  <a:alpha val="30000"/>
                </a:schemeClr>
              </a:gs>
              <a:gs pos="50000">
                <a:schemeClr val="tx2">
                  <a:lumMod val="50000"/>
                  <a:alpha val="60000"/>
                </a:schemeClr>
              </a:gs>
              <a:gs pos="100000">
                <a:schemeClr val="bg1">
                  <a:lumMod val="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11150" y="85227"/>
            <a:ext cx="1236943" cy="273870"/>
          </a:xfrm>
          <a:prstGeom prst="rect">
            <a:avLst/>
          </a:prstGeom>
        </p:spPr>
      </p:pic>
      <p:sp>
        <p:nvSpPr>
          <p:cNvPr id="8" name="TextBox 7"/>
          <p:cNvSpPr txBox="1"/>
          <p:nvPr userDrawn="1"/>
        </p:nvSpPr>
        <p:spPr>
          <a:xfrm>
            <a:off x="8763000" y="118110"/>
            <a:ext cx="1082529" cy="230832"/>
          </a:xfrm>
          <a:prstGeom prst="rect">
            <a:avLst/>
          </a:prstGeom>
          <a:noFill/>
        </p:spPr>
        <p:txBody>
          <a:bodyPr wrap="square" rtlCol="0">
            <a:spAutoFit/>
          </a:bodyPr>
          <a:lstStyle/>
          <a:p>
            <a:pPr algn="r"/>
            <a:r>
              <a:rPr lang="en-US" sz="9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1668143"/>
      </p:ext>
    </p:extLst>
  </p:cSld>
  <p:clrMap bg1="lt1" tx1="dk1" bg2="lt2" tx2="dk2" accent1="accent1" accent2="accent2" accent3="accent3" accent4="accent4" accent5="accent5" accent6="accent6" hlink="hlink" folHlink="folHlink"/>
  <p:sldLayoutIdLst>
    <p:sldLayoutId id="2147483720" r:id="rId1"/>
    <p:sldLayoutId id="2147483727" r:id="rId2"/>
    <p:sldLayoutId id="2147483729" r:id="rId3"/>
    <p:sldLayoutId id="2147483725" r:id="rId4"/>
    <p:sldLayoutId id="2147483711" r:id="rId5"/>
    <p:sldLayoutId id="2147483707" r:id="rId6"/>
    <p:sldLayoutId id="2147483710" r:id="rId7"/>
    <p:sldLayoutId id="2147483719" r:id="rId8"/>
  </p:sldLayoutIdLst>
  <p:timing>
    <p:tnLst>
      <p:par>
        <p:cTn id="1" dur="indefinite" restart="never" nodeType="tmRoot"/>
      </p:par>
    </p:tnLst>
  </p:timing>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php.net/namespaces"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94552" y="5074912"/>
            <a:ext cx="9559047" cy="276999"/>
          </a:xfrm>
          <a:prstGeom prst="rect">
            <a:avLst/>
          </a:prstGeom>
          <a:noFill/>
        </p:spPr>
        <p:txBody>
          <a:bodyPr wrap="square" rtlCol="0">
            <a:spAutoFit/>
          </a:bodyPr>
          <a:lstStyle/>
          <a:p>
            <a:pPr fontAlgn="base">
              <a:spcBef>
                <a:spcPct val="0"/>
              </a:spcBef>
              <a:spcAft>
                <a:spcPct val="0"/>
              </a:spcAft>
            </a:pPr>
            <a:r>
              <a:rPr lang="en-US" sz="600" dirty="0">
                <a:solidFill>
                  <a:schemeClr val="bg1">
                    <a:lumMod val="65000"/>
                  </a:schemeClr>
                </a:solidFill>
                <a:latin typeface="Segoe UI Light" panose="020B0502040204020203" pitchFamily="34" charset="0"/>
                <a:ea typeface="Segoe UI" panose="020B0502040204020203" pitchFamily="34" charset="0"/>
                <a:cs typeface="Segoe UI" panose="020B0502040204020203" pitchFamily="34" charset="0"/>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p>
        </p:txBody>
      </p:sp>
      <p:sp>
        <p:nvSpPr>
          <p:cNvPr id="10" name="Title 9"/>
          <p:cNvSpPr>
            <a:spLocks noGrp="1"/>
          </p:cNvSpPr>
          <p:nvPr>
            <p:ph type="title"/>
          </p:nvPr>
        </p:nvSpPr>
        <p:spPr/>
        <p:txBody>
          <a:bodyPr/>
          <a:lstStyle/>
          <a:p>
            <a:r>
              <a:rPr lang="en-US" dirty="0" smtClean="0"/>
              <a:t>OOPs</a:t>
            </a:r>
            <a:endParaRPr lang="en-US" dirty="0"/>
          </a:p>
        </p:txBody>
      </p:sp>
      <p:sp>
        <p:nvSpPr>
          <p:cNvPr id="12" name="Text Placeholder 11"/>
          <p:cNvSpPr>
            <a:spLocks noGrp="1"/>
          </p:cNvSpPr>
          <p:nvPr>
            <p:ph type="body" sz="half" idx="21"/>
          </p:nvPr>
        </p:nvSpPr>
        <p:spPr/>
        <p:txBody>
          <a:bodyPr/>
          <a:lstStyle/>
          <a:p>
            <a:r>
              <a:rPr lang="en-US" dirty="0" smtClean="0"/>
              <a:t>Authored by: Harshad Korade</a:t>
            </a:r>
            <a:endParaRPr lang="en-US" dirty="0"/>
          </a:p>
        </p:txBody>
      </p:sp>
      <p:sp>
        <p:nvSpPr>
          <p:cNvPr id="13" name="Text Placeholder 12"/>
          <p:cNvSpPr>
            <a:spLocks noGrp="1"/>
          </p:cNvSpPr>
          <p:nvPr>
            <p:ph type="body" sz="half" idx="22"/>
          </p:nvPr>
        </p:nvSpPr>
        <p:spPr/>
        <p:txBody>
          <a:bodyPr/>
          <a:lstStyle/>
          <a:p>
            <a:r>
              <a:rPr lang="en-US" dirty="0" smtClean="0"/>
              <a:t>Presented by: Harshad Korade</a:t>
            </a:r>
            <a:endParaRPr lang="en-US" dirty="0"/>
          </a:p>
        </p:txBody>
      </p:sp>
    </p:spTree>
    <p:extLst>
      <p:ext uri="{BB962C8B-B14F-4D97-AF65-F5344CB8AC3E}">
        <p14:creationId xmlns:p14="http://schemas.microsoft.com/office/powerpoint/2010/main" val="38753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Constructors and Destructors</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function</a:t>
            </a:r>
            <a:r>
              <a:rPr lang="en-US" altLang="en-US" dirty="0">
                <a:solidFill>
                  <a:schemeClr val="hlink"/>
                </a:solidFill>
              </a:rPr>
              <a:t> __construct()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print</a:t>
            </a:r>
            <a:r>
              <a:rPr lang="en-US" altLang="en-US" dirty="0">
                <a:solidFill>
                  <a:schemeClr val="hlink"/>
                </a:solidFill>
              </a:rPr>
              <a:t> </a:t>
            </a:r>
            <a:r>
              <a:rPr lang="en-US" altLang="en-US" dirty="0">
                <a:solidFill>
                  <a:srgbClr val="FF6600"/>
                </a:solidFill>
              </a:rPr>
              <a:t>"In constructor\n"</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chemeClr val="hlink"/>
                </a:solidFill>
              </a:rPr>
              <a:t>    </a:t>
            </a:r>
            <a:r>
              <a:rPr lang="en-US" altLang="en-US" dirty="0">
                <a:solidFill>
                  <a:srgbClr val="009900"/>
                </a:solidFill>
              </a:rPr>
              <a:t>function</a:t>
            </a:r>
            <a:r>
              <a:rPr lang="en-US" altLang="en-US" dirty="0">
                <a:solidFill>
                  <a:schemeClr val="hlink"/>
                </a:solidFill>
              </a:rPr>
              <a:t> __destruct()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print</a:t>
            </a:r>
            <a:r>
              <a:rPr lang="en-US" altLang="en-US" dirty="0">
                <a:solidFill>
                  <a:schemeClr val="hlink"/>
                </a:solidFill>
              </a:rPr>
              <a:t> </a:t>
            </a:r>
            <a:r>
              <a:rPr lang="en-US" altLang="en-US" dirty="0">
                <a:solidFill>
                  <a:srgbClr val="FF6600"/>
                </a:solidFill>
              </a:rPr>
              <a:t>"Destroying\n"</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a:t>
            </a:r>
          </a:p>
          <a:p>
            <a:endParaRPr lang="en-US" altLang="en-US" dirty="0">
              <a:solidFill>
                <a:schemeClr val="hlink"/>
              </a:solidFill>
            </a:endParaRPr>
          </a:p>
          <a:p>
            <a:r>
              <a:rPr lang="en-US" altLang="en-US" dirty="0"/>
              <a:t>The constructor method will be called whenever you create a new object of that class.</a:t>
            </a:r>
          </a:p>
          <a:p>
            <a:r>
              <a:rPr lang="en-US" altLang="en-US" dirty="0"/>
              <a:t>The destructor method will be called as soon as all references to a particular object are removed.</a:t>
            </a:r>
          </a:p>
          <a:p>
            <a:endParaRPr lang="en-US" dirty="0"/>
          </a:p>
        </p:txBody>
      </p:sp>
    </p:spTree>
    <p:extLst>
      <p:ext uri="{BB962C8B-B14F-4D97-AF65-F5344CB8AC3E}">
        <p14:creationId xmlns:p14="http://schemas.microsoft.com/office/powerpoint/2010/main" val="188485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arn(inVertical)">
                                      <p:cBhvr>
                                        <p:cTn id="38" dur="500"/>
                                        <p:tgtEl>
                                          <p:spTgt spid="3">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arn(inVertic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000" dirty="0"/>
              <a:t>$this Reference</a:t>
            </a:r>
            <a:endParaRPr lang="en-US" sz="2000" dirty="0"/>
          </a:p>
        </p:txBody>
      </p:sp>
      <p:sp>
        <p:nvSpPr>
          <p:cNvPr id="3" name="Text Placeholder 2"/>
          <p:cNvSpPr>
            <a:spLocks noGrp="1"/>
          </p:cNvSpPr>
          <p:nvPr>
            <p:ph type="body" sz="half" idx="2"/>
          </p:nvPr>
        </p:nvSpPr>
        <p:spPr>
          <a:xfrm>
            <a:off x="304800" y="1077119"/>
            <a:ext cx="9448800" cy="4114800"/>
          </a:xfrm>
        </p:spPr>
        <p:txBody>
          <a:bodyPr/>
          <a:lstStyle/>
          <a:p>
            <a:pPr>
              <a:lnSpc>
                <a:spcPct val="80000"/>
              </a:lnSpc>
              <a:buFont typeface="Wingdings" panose="05000000000000000000" pitchFamily="2" charset="2"/>
              <a:buNone/>
            </a:pPr>
            <a:r>
              <a:rPr lang="en-US" altLang="en-US" sz="1200" dirty="0">
                <a:solidFill>
                  <a:srgbClr val="009900"/>
                </a:solidFill>
              </a:rPr>
              <a:t>class</a:t>
            </a:r>
            <a:r>
              <a:rPr lang="en-US" altLang="en-US" sz="1200" dirty="0">
                <a:solidFill>
                  <a:schemeClr val="hlink"/>
                </a:solidFill>
              </a:rPr>
              <a:t> </a:t>
            </a:r>
            <a:r>
              <a:rPr lang="en-US" altLang="en-US" sz="1200" dirty="0" err="1">
                <a:solidFill>
                  <a:schemeClr val="hlink"/>
                </a:solidFill>
              </a:rPr>
              <a:t>MyClass</a:t>
            </a: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private</a:t>
            </a:r>
            <a:r>
              <a:rPr lang="en-US" altLang="en-US" sz="1200" dirty="0">
                <a:solidFill>
                  <a:schemeClr val="hlink"/>
                </a:solidFill>
              </a:rPr>
              <a:t> $amount;</a:t>
            </a:r>
          </a:p>
          <a:p>
            <a:pPr>
              <a:lnSpc>
                <a:spcPct val="80000"/>
              </a:lnSpc>
              <a:buFont typeface="Wingdings" panose="05000000000000000000" pitchFamily="2" charset="2"/>
              <a:buNone/>
            </a:pPr>
            <a:endParaRPr lang="en-US" altLang="en-US" sz="1200" dirty="0">
              <a:solidFill>
                <a:schemeClr val="hlink"/>
              </a:solidFill>
            </a:endParaRP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function</a:t>
            </a:r>
            <a:r>
              <a:rPr lang="en-US" altLang="en-US" sz="1200" dirty="0">
                <a:solidFill>
                  <a:schemeClr val="hlink"/>
                </a:solidFill>
              </a:rPr>
              <a:t> __construct($</a:t>
            </a:r>
            <a:r>
              <a:rPr lang="en-US" altLang="en-US" sz="1200" dirty="0" err="1">
                <a:solidFill>
                  <a:schemeClr val="hlink"/>
                </a:solidFill>
              </a:rPr>
              <a:t>newamount</a:t>
            </a: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$this-&gt;amount = $</a:t>
            </a:r>
            <a:r>
              <a:rPr lang="en-US" altLang="en-US" sz="1200" dirty="0" err="1">
                <a:solidFill>
                  <a:schemeClr val="hlink"/>
                </a:solidFill>
              </a:rPr>
              <a:t>newamount</a:t>
            </a:r>
            <a:r>
              <a:rPr lang="en-US" altLang="en-US" sz="1200" dirty="0">
                <a:solidFill>
                  <a:schemeClr val="hlink"/>
                </a:solidFill>
              </a:rPr>
              <a:t>;</a:t>
            </a:r>
          </a:p>
          <a:p>
            <a:pPr>
              <a:lnSpc>
                <a:spcPct val="80000"/>
              </a:lnSpc>
              <a:buFont typeface="Wingdings" panose="05000000000000000000" pitchFamily="2" charset="2"/>
              <a:buNone/>
            </a:pPr>
            <a:r>
              <a:rPr lang="en-US" altLang="en-US" sz="1200" dirty="0">
                <a:solidFill>
                  <a:schemeClr val="hlink"/>
                </a:solidFill>
              </a:rPr>
              <a:t>	}</a:t>
            </a:r>
          </a:p>
          <a:p>
            <a:pPr>
              <a:lnSpc>
                <a:spcPct val="80000"/>
              </a:lnSpc>
              <a:buFont typeface="Wingdings" panose="05000000000000000000" pitchFamily="2" charset="2"/>
              <a:buNone/>
            </a:pPr>
            <a:endParaRPr lang="en-US" altLang="en-US" sz="1200" dirty="0">
              <a:solidFill>
                <a:schemeClr val="hlink"/>
              </a:solidFill>
            </a:endParaRP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function</a:t>
            </a:r>
            <a:r>
              <a:rPr lang="en-US" altLang="en-US" sz="1200" dirty="0">
                <a:solidFill>
                  <a:schemeClr val="hlink"/>
                </a:solidFill>
              </a:rPr>
              <a:t> </a:t>
            </a:r>
            <a:r>
              <a:rPr lang="en-US" altLang="en-US" sz="1200" dirty="0" err="1">
                <a:solidFill>
                  <a:schemeClr val="hlink"/>
                </a:solidFill>
              </a:rPr>
              <a:t>getAmount</a:t>
            </a: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return</a:t>
            </a:r>
            <a:r>
              <a:rPr lang="en-US" altLang="en-US" sz="1200" dirty="0">
                <a:solidFill>
                  <a:schemeClr val="hlink"/>
                </a:solidFill>
              </a:rPr>
              <a:t> $this-&gt;amount;</a:t>
            </a:r>
          </a:p>
          <a:p>
            <a:pPr>
              <a:lnSpc>
                <a:spcPct val="80000"/>
              </a:lnSpc>
              <a:buFont typeface="Wingdings" panose="05000000000000000000" pitchFamily="2" charset="2"/>
              <a:buNone/>
            </a:pP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function</a:t>
            </a:r>
            <a:r>
              <a:rPr lang="en-US" altLang="en-US" sz="1200" dirty="0">
                <a:solidFill>
                  <a:schemeClr val="hlink"/>
                </a:solidFill>
              </a:rPr>
              <a:t> test() {</a:t>
            </a:r>
          </a:p>
          <a:p>
            <a:pPr>
              <a:lnSpc>
                <a:spcPct val="80000"/>
              </a:lnSpc>
              <a:buFont typeface="Wingdings" panose="05000000000000000000" pitchFamily="2" charset="2"/>
              <a:buNone/>
            </a:pPr>
            <a:r>
              <a:rPr lang="en-US" altLang="en-US" sz="1200" dirty="0">
                <a:solidFill>
                  <a:schemeClr val="hlink"/>
                </a:solidFill>
              </a:rPr>
              <a:t>		</a:t>
            </a:r>
            <a:r>
              <a:rPr lang="en-US" altLang="en-US" sz="1200" dirty="0">
                <a:solidFill>
                  <a:srgbClr val="009900"/>
                </a:solidFill>
              </a:rPr>
              <a:t>return</a:t>
            </a:r>
            <a:r>
              <a:rPr lang="en-US" altLang="en-US" sz="1200" dirty="0">
                <a:solidFill>
                  <a:schemeClr val="hlink"/>
                </a:solidFill>
              </a:rPr>
              <a:t> $amount;  </a:t>
            </a:r>
            <a:r>
              <a:rPr lang="en-US" altLang="en-US" sz="1200" dirty="0">
                <a:solidFill>
                  <a:schemeClr val="tx2"/>
                </a:solidFill>
              </a:rPr>
              <a:t>//</a:t>
            </a:r>
            <a:r>
              <a:rPr lang="en-US" altLang="en-US" sz="1200" dirty="0">
                <a:solidFill>
                  <a:schemeClr val="folHlink"/>
                </a:solidFill>
              </a:rPr>
              <a:t>Here $amount is just a local variable</a:t>
            </a:r>
          </a:p>
          <a:p>
            <a:pPr>
              <a:lnSpc>
                <a:spcPct val="80000"/>
              </a:lnSpc>
              <a:buFont typeface="Wingdings" panose="05000000000000000000" pitchFamily="2" charset="2"/>
              <a:buNone/>
            </a:pPr>
            <a:r>
              <a:rPr lang="en-US" altLang="en-US" sz="1200" dirty="0">
                <a:solidFill>
                  <a:schemeClr val="hlink"/>
                </a:solidFill>
              </a:rPr>
              <a:t>	}</a:t>
            </a:r>
          </a:p>
          <a:p>
            <a:pPr>
              <a:lnSpc>
                <a:spcPct val="80000"/>
              </a:lnSpc>
              <a:buFont typeface="Wingdings" panose="05000000000000000000" pitchFamily="2" charset="2"/>
              <a:buNone/>
            </a:pPr>
            <a:r>
              <a:rPr lang="en-US" altLang="en-US" sz="1200" dirty="0">
                <a:solidFill>
                  <a:schemeClr val="hlink"/>
                </a:solidFill>
              </a:rPr>
              <a:t>}  /* </a:t>
            </a:r>
            <a:r>
              <a:rPr lang="en-US" altLang="en-US" sz="1200" dirty="0">
                <a:solidFill>
                  <a:schemeClr val="folHlink"/>
                </a:solidFill>
              </a:rPr>
              <a:t>Class ENDS</a:t>
            </a:r>
            <a:r>
              <a:rPr lang="en-US" altLang="en-US" sz="1200" dirty="0">
                <a:solidFill>
                  <a:schemeClr val="hlink"/>
                </a:solidFill>
              </a:rPr>
              <a:t> */</a:t>
            </a:r>
          </a:p>
          <a:p>
            <a:pPr>
              <a:lnSpc>
                <a:spcPct val="80000"/>
              </a:lnSpc>
              <a:buFont typeface="Wingdings" panose="05000000000000000000" pitchFamily="2" charset="2"/>
              <a:buNone/>
            </a:pPr>
            <a:endParaRPr lang="en-US" altLang="en-US" sz="1200" dirty="0"/>
          </a:p>
          <a:p>
            <a:pPr lvl="4">
              <a:lnSpc>
                <a:spcPct val="80000"/>
              </a:lnSpc>
              <a:buFont typeface="Wingdings" panose="05000000000000000000" pitchFamily="2" charset="2"/>
              <a:buNone/>
            </a:pPr>
            <a:r>
              <a:rPr lang="en-US" altLang="en-US" sz="1200" dirty="0">
                <a:solidFill>
                  <a:schemeClr val="hlink"/>
                </a:solidFill>
              </a:rPr>
              <a:t>$</a:t>
            </a:r>
            <a:r>
              <a:rPr lang="en-US" altLang="en-US" sz="1200" dirty="0" err="1">
                <a:solidFill>
                  <a:schemeClr val="hlink"/>
                </a:solidFill>
              </a:rPr>
              <a:t>obj</a:t>
            </a:r>
            <a:r>
              <a:rPr lang="en-US" altLang="en-US" sz="1200" dirty="0">
                <a:solidFill>
                  <a:schemeClr val="hlink"/>
                </a:solidFill>
              </a:rPr>
              <a:t> = </a:t>
            </a:r>
            <a:r>
              <a:rPr lang="en-US" altLang="en-US" sz="1200" dirty="0">
                <a:solidFill>
                  <a:srgbClr val="009900"/>
                </a:solidFill>
              </a:rPr>
              <a:t>new</a:t>
            </a:r>
            <a:r>
              <a:rPr lang="en-US" altLang="en-US" sz="1200" dirty="0">
                <a:solidFill>
                  <a:schemeClr val="hlink"/>
                </a:solidFill>
              </a:rPr>
              <a:t> </a:t>
            </a:r>
            <a:r>
              <a:rPr lang="en-US" altLang="en-US" sz="1200" dirty="0" err="1">
                <a:solidFill>
                  <a:schemeClr val="hlink"/>
                </a:solidFill>
              </a:rPr>
              <a:t>MyClass</a:t>
            </a:r>
            <a:r>
              <a:rPr lang="en-US" altLang="en-US" sz="1200" dirty="0">
                <a:solidFill>
                  <a:schemeClr val="hlink"/>
                </a:solidFill>
              </a:rPr>
              <a:t>(200);</a:t>
            </a:r>
          </a:p>
          <a:p>
            <a:pPr lvl="4">
              <a:lnSpc>
                <a:spcPct val="80000"/>
              </a:lnSpc>
              <a:buFont typeface="Wingdings" panose="05000000000000000000" pitchFamily="2" charset="2"/>
              <a:buNone/>
            </a:pPr>
            <a:r>
              <a:rPr lang="en-US" altLang="en-US" sz="1200" dirty="0">
                <a:solidFill>
                  <a:srgbClr val="009900"/>
                </a:solidFill>
              </a:rPr>
              <a:t>print</a:t>
            </a:r>
            <a:r>
              <a:rPr lang="en-US" altLang="en-US" sz="1200" dirty="0">
                <a:solidFill>
                  <a:schemeClr val="hlink"/>
                </a:solidFill>
              </a:rPr>
              <a:t> $</a:t>
            </a:r>
            <a:r>
              <a:rPr lang="en-US" altLang="en-US" sz="1200" dirty="0" err="1">
                <a:solidFill>
                  <a:schemeClr val="hlink"/>
                </a:solidFill>
              </a:rPr>
              <a:t>obj</a:t>
            </a:r>
            <a:r>
              <a:rPr lang="en-US" altLang="en-US" sz="1200" dirty="0">
                <a:solidFill>
                  <a:schemeClr val="hlink"/>
                </a:solidFill>
              </a:rPr>
              <a:t>-&gt;</a:t>
            </a:r>
            <a:r>
              <a:rPr lang="en-US" altLang="en-US" sz="1200" dirty="0" err="1">
                <a:solidFill>
                  <a:schemeClr val="hlink"/>
                </a:solidFill>
              </a:rPr>
              <a:t>getAmount</a:t>
            </a:r>
            <a:r>
              <a:rPr lang="en-US" altLang="en-US" sz="1200" dirty="0">
                <a:solidFill>
                  <a:schemeClr val="hlink"/>
                </a:solidFill>
              </a:rPr>
              <a:t>();</a:t>
            </a:r>
          </a:p>
          <a:p>
            <a:pPr lvl="4">
              <a:lnSpc>
                <a:spcPct val="80000"/>
              </a:lnSpc>
              <a:buFont typeface="Wingdings" panose="05000000000000000000" pitchFamily="2" charset="2"/>
              <a:buNone/>
            </a:pPr>
            <a:r>
              <a:rPr lang="en-US" altLang="en-US" sz="1200" dirty="0">
                <a:solidFill>
                  <a:srgbClr val="009900"/>
                </a:solidFill>
              </a:rPr>
              <a:t>print</a:t>
            </a:r>
            <a:r>
              <a:rPr lang="en-US" altLang="en-US" sz="1200" dirty="0">
                <a:solidFill>
                  <a:schemeClr val="hlink"/>
                </a:solidFill>
              </a:rPr>
              <a:t> $</a:t>
            </a:r>
            <a:r>
              <a:rPr lang="en-US" altLang="en-US" sz="1200" dirty="0" err="1">
                <a:solidFill>
                  <a:schemeClr val="hlink"/>
                </a:solidFill>
              </a:rPr>
              <a:t>obj</a:t>
            </a:r>
            <a:r>
              <a:rPr lang="en-US" altLang="en-US" sz="1200" dirty="0">
                <a:solidFill>
                  <a:schemeClr val="hlink"/>
                </a:solidFill>
              </a:rPr>
              <a:t>-&gt;test();</a:t>
            </a:r>
          </a:p>
          <a:p>
            <a:pPr>
              <a:lnSpc>
                <a:spcPct val="80000"/>
              </a:lnSpc>
              <a:buFont typeface="Wingdings" panose="05000000000000000000" pitchFamily="2" charset="2"/>
              <a:buNone/>
            </a:pPr>
            <a:endParaRPr lang="en-US" altLang="en-US" sz="1200" dirty="0">
              <a:solidFill>
                <a:schemeClr val="hlink"/>
              </a:solidFill>
            </a:endParaRPr>
          </a:p>
          <a:p>
            <a:pPr>
              <a:lnSpc>
                <a:spcPct val="80000"/>
              </a:lnSpc>
            </a:pPr>
            <a:r>
              <a:rPr lang="en-US" altLang="en-US" sz="1200" dirty="0"/>
              <a:t>All Instance variables should be accessed by </a:t>
            </a:r>
            <a:r>
              <a:rPr lang="en-US" altLang="en-US" sz="1200" dirty="0">
                <a:solidFill>
                  <a:schemeClr val="hlink"/>
                </a:solidFill>
              </a:rPr>
              <a:t>$this</a:t>
            </a:r>
            <a:r>
              <a:rPr lang="en-US" altLang="en-US" sz="1200" dirty="0"/>
              <a:t> pseudo-variable in all instance methods of that class.</a:t>
            </a:r>
          </a:p>
          <a:p>
            <a:endParaRPr lang="en-US" dirty="0"/>
          </a:p>
        </p:txBody>
      </p:sp>
      <p:sp>
        <p:nvSpPr>
          <p:cNvPr id="4" name="Text Box 4"/>
          <p:cNvSpPr txBox="1">
            <a:spLocks noChangeArrowheads="1"/>
          </p:cNvSpPr>
          <p:nvPr/>
        </p:nvSpPr>
        <p:spPr bwMode="auto">
          <a:xfrm>
            <a:off x="4478338" y="1347788"/>
            <a:ext cx="4257675" cy="1628775"/>
          </a:xfrm>
          <a:prstGeom prst="rect">
            <a:avLst/>
          </a:prstGeom>
          <a:solidFill>
            <a:srgbClr val="FFFF99"/>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eaLnBrk="1" hangingPunct="1">
              <a:lnSpc>
                <a:spcPct val="180000"/>
              </a:lnSpc>
              <a:spcBef>
                <a:spcPct val="0"/>
              </a:spcBef>
              <a:buFontTx/>
              <a:buAutoNum type="arabicPeriod"/>
            </a:pPr>
            <a:r>
              <a:rPr lang="en-US" altLang="en-US" sz="1400">
                <a:solidFill>
                  <a:srgbClr val="FF6600"/>
                </a:solidFill>
              </a:rPr>
              <a:t>"-&gt;"  is the symbol used to access any instance variables or methods.</a:t>
            </a:r>
          </a:p>
          <a:p>
            <a:pPr eaLnBrk="1" hangingPunct="1">
              <a:lnSpc>
                <a:spcPct val="180000"/>
              </a:lnSpc>
              <a:spcBef>
                <a:spcPct val="0"/>
              </a:spcBef>
              <a:buFontTx/>
              <a:buAutoNum type="arabicPeriod"/>
            </a:pPr>
            <a:r>
              <a:rPr lang="en-US" altLang="en-US" sz="1400">
                <a:solidFill>
                  <a:srgbClr val="FF6600"/>
                </a:solidFill>
              </a:rPr>
              <a:t>When Accessing variables with an object or $this, we will not use $ in front of variable.</a:t>
            </a:r>
          </a:p>
        </p:txBody>
      </p:sp>
    </p:spTree>
    <p:extLst>
      <p:ext uri="{BB962C8B-B14F-4D97-AF65-F5344CB8AC3E}">
        <p14:creationId xmlns:p14="http://schemas.microsoft.com/office/powerpoint/2010/main" val="60552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arn(inVertical)">
                                      <p:cBhvr>
                                        <p:cTn id="38" dur="500"/>
                                        <p:tgtEl>
                                          <p:spTgt spid="3">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arn(inVertical)">
                                      <p:cBhvr>
                                        <p:cTn id="41" dur="500"/>
                                        <p:tgtEl>
                                          <p:spTgt spid="3">
                                            <p:txEl>
                                              <p:pRg st="11" end="1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arn(inVertical)">
                                      <p:cBhvr>
                                        <p:cTn id="44" dur="500"/>
                                        <p:tgtEl>
                                          <p:spTgt spid="3">
                                            <p:txEl>
                                              <p:pRg st="12" end="12"/>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arn(inVertical)">
                                      <p:cBhvr>
                                        <p:cTn id="47" dur="500"/>
                                        <p:tgtEl>
                                          <p:spTgt spid="3">
                                            <p:txEl>
                                              <p:pRg st="13" end="1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barn(inVertical)">
                                      <p:cBhvr>
                                        <p:cTn id="50" dur="500"/>
                                        <p:tgtEl>
                                          <p:spTgt spid="3">
                                            <p:txEl>
                                              <p:pRg st="14" end="14"/>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barn(inVertical)">
                                      <p:cBhvr>
                                        <p:cTn id="53" dur="500"/>
                                        <p:tgtEl>
                                          <p:spTgt spid="3">
                                            <p:txEl>
                                              <p:pRg st="15" end="15"/>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barn(inVertical)">
                                      <p:cBhvr>
                                        <p:cTn id="56" dur="500"/>
                                        <p:tgtEl>
                                          <p:spTgt spid="3">
                                            <p:txEl>
                                              <p:pRg st="17" end="1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Effect transition="in" filter="barn(inVertical)">
                                      <p:cBhvr>
                                        <p:cTn id="59" dur="500"/>
                                        <p:tgtEl>
                                          <p:spTgt spid="3">
                                            <p:txEl>
                                              <p:pRg st="18" end="18"/>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19" end="19"/>
                                            </p:txEl>
                                          </p:spTgt>
                                        </p:tgtEl>
                                        <p:attrNameLst>
                                          <p:attrName>style.visibility</p:attrName>
                                        </p:attrNameLst>
                                      </p:cBhvr>
                                      <p:to>
                                        <p:strVal val="visible"/>
                                      </p:to>
                                    </p:set>
                                    <p:animEffect transition="in" filter="barn(inVertical)">
                                      <p:cBhvr>
                                        <p:cTn id="62" dur="500"/>
                                        <p:tgtEl>
                                          <p:spTgt spid="3">
                                            <p:txEl>
                                              <p:pRg st="19" end="1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21" end="21"/>
                                            </p:txEl>
                                          </p:spTgt>
                                        </p:tgtEl>
                                        <p:attrNameLst>
                                          <p:attrName>style.visibility</p:attrName>
                                        </p:attrNameLst>
                                      </p:cBhvr>
                                      <p:to>
                                        <p:strVal val="visible"/>
                                      </p:to>
                                    </p:set>
                                    <p:animEffect transition="in" filter="fade">
                                      <p:cBhvr>
                                        <p:cTn id="67" dur="1000"/>
                                        <p:tgtEl>
                                          <p:spTgt spid="3">
                                            <p:txEl>
                                              <p:pRg st="21" end="21"/>
                                            </p:txEl>
                                          </p:spTgt>
                                        </p:tgtEl>
                                      </p:cBhvr>
                                    </p:animEffect>
                                    <p:anim calcmode="lin" valueType="num">
                                      <p:cBhvr>
                                        <p:cTn id="68"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1000"/>
                                        <p:tgtEl>
                                          <p:spTgt spid="4"/>
                                        </p:tgtEl>
                                      </p:cBhvr>
                                    </p:animEffect>
                                    <p:anim calcmode="lin" valueType="num">
                                      <p:cBhvr>
                                        <p:cTn id="75" dur="1000" fill="hold"/>
                                        <p:tgtEl>
                                          <p:spTgt spid="4"/>
                                        </p:tgtEl>
                                        <p:attrNameLst>
                                          <p:attrName>ppt_x</p:attrName>
                                        </p:attrNameLst>
                                      </p:cBhvr>
                                      <p:tavLst>
                                        <p:tav tm="0">
                                          <p:val>
                                            <p:strVal val="#ppt_x"/>
                                          </p:val>
                                        </p:tav>
                                        <p:tav tm="100000">
                                          <p:val>
                                            <p:strVal val="#ppt_x"/>
                                          </p:val>
                                        </p:tav>
                                      </p:tavLst>
                                    </p:anim>
                                    <p:anim calcmode="lin" valueType="num">
                                      <p:cBhvr>
                                        <p:cTn id="7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Visibility</a:t>
            </a:r>
            <a:endParaRPr lang="en-US" dirty="0"/>
          </a:p>
        </p:txBody>
      </p:sp>
      <p:sp>
        <p:nvSpPr>
          <p:cNvPr id="3" name="Text Placeholder 2"/>
          <p:cNvSpPr>
            <a:spLocks noGrp="1"/>
          </p:cNvSpPr>
          <p:nvPr>
            <p:ph type="body" sz="half" idx="2"/>
          </p:nvPr>
        </p:nvSpPr>
        <p:spPr>
          <a:xfrm>
            <a:off x="304800" y="1077119"/>
            <a:ext cx="7269734" cy="4114800"/>
          </a:xfrm>
        </p:spPr>
        <p:txBody>
          <a:bodyPr/>
          <a:lstStyle/>
          <a:p>
            <a:r>
              <a:rPr lang="en-US" altLang="en-US" dirty="0"/>
              <a:t>There are 3 Visibility operators in PHP</a:t>
            </a:r>
          </a:p>
          <a:p>
            <a:pPr>
              <a:buFont typeface="Wingdings" panose="05000000000000000000" pitchFamily="2" charset="2"/>
              <a:buNone/>
            </a:pPr>
            <a:r>
              <a:rPr lang="en-US" altLang="en-US" dirty="0"/>
              <a:t>		1. Public</a:t>
            </a:r>
          </a:p>
          <a:p>
            <a:pPr>
              <a:buFont typeface="Wingdings" panose="05000000000000000000" pitchFamily="2" charset="2"/>
              <a:buNone/>
            </a:pPr>
            <a:r>
              <a:rPr lang="en-US" altLang="en-US" dirty="0"/>
              <a:t>		2. Protected</a:t>
            </a:r>
          </a:p>
          <a:p>
            <a:pPr>
              <a:buFont typeface="Wingdings" panose="05000000000000000000" pitchFamily="2" charset="2"/>
              <a:buNone/>
            </a:pPr>
            <a:r>
              <a:rPr lang="en-US" altLang="en-US" dirty="0"/>
              <a:t>		3. Private</a:t>
            </a:r>
          </a:p>
          <a:p>
            <a:endParaRPr lang="en-US" altLang="en-US" dirty="0"/>
          </a:p>
          <a:p>
            <a:r>
              <a:rPr lang="en-US" altLang="en-US" dirty="0"/>
              <a:t>Public variables/methods can be accessed everywhere. </a:t>
            </a:r>
          </a:p>
          <a:p>
            <a:endParaRPr lang="en-US" altLang="en-US" dirty="0"/>
          </a:p>
          <a:p>
            <a:r>
              <a:rPr lang="en-US" altLang="en-US" dirty="0"/>
              <a:t>Protected can be accessed in that class, </a:t>
            </a:r>
            <a:r>
              <a:rPr lang="en-US" altLang="en-US" b="1" u="sng" dirty="0"/>
              <a:t>inherited</a:t>
            </a:r>
            <a:r>
              <a:rPr lang="en-US" altLang="en-US" dirty="0"/>
              <a:t> class and parent classes.</a:t>
            </a:r>
          </a:p>
          <a:p>
            <a:endParaRPr lang="en-US" altLang="en-US" dirty="0"/>
          </a:p>
          <a:p>
            <a:r>
              <a:rPr lang="en-US" altLang="en-US" dirty="0"/>
              <a:t>Private limits visibility only to the class that defines the item.</a:t>
            </a:r>
          </a:p>
          <a:p>
            <a:endParaRPr lang="en-US" dirty="0"/>
          </a:p>
        </p:txBody>
      </p:sp>
    </p:spTree>
    <p:extLst>
      <p:ext uri="{BB962C8B-B14F-4D97-AF65-F5344CB8AC3E}">
        <p14:creationId xmlns:p14="http://schemas.microsoft.com/office/powerpoint/2010/main" val="208347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Visibility…..</a:t>
            </a:r>
            <a:endParaRPr lang="en-US" dirty="0"/>
          </a:p>
        </p:txBody>
      </p:sp>
      <p:sp>
        <p:nvSpPr>
          <p:cNvPr id="3" name="Text Placeholder 2"/>
          <p:cNvSpPr>
            <a:spLocks noGrp="1"/>
          </p:cNvSpPr>
          <p:nvPr>
            <p:ph type="body" sz="half" idx="2"/>
          </p:nvPr>
        </p:nvSpPr>
        <p:spPr>
          <a:xfrm>
            <a:off x="304800" y="1077119"/>
            <a:ext cx="7269734" cy="4114800"/>
          </a:xfrm>
        </p:spPr>
        <p:txBody>
          <a:bodyPr>
            <a:normAutofit lnSpcReduction="10000"/>
          </a:bodyPr>
          <a:lstStyle/>
          <a:p>
            <a:pPr>
              <a:lnSpc>
                <a:spcPct val="80000"/>
              </a:lnSpc>
              <a:buFont typeface="Wingdings" panose="05000000000000000000" pitchFamily="2" charset="2"/>
              <a:buNone/>
            </a:pPr>
            <a:r>
              <a:rPr lang="en-US" altLang="en-US" sz="1300" dirty="0">
                <a:solidFill>
                  <a:srgbClr val="009900"/>
                </a:solidFill>
              </a:rPr>
              <a:t>class</a:t>
            </a:r>
            <a:r>
              <a:rPr lang="en-US" altLang="en-US" sz="1300" dirty="0">
                <a:solidFill>
                  <a:schemeClr val="hlink"/>
                </a:solidFill>
              </a:rPr>
              <a:t> </a:t>
            </a:r>
            <a:r>
              <a:rPr lang="en-US" altLang="en-US" sz="1300" dirty="0" err="1">
                <a:solidFill>
                  <a:schemeClr val="hlink"/>
                </a:solidFill>
              </a:rPr>
              <a:t>MyClass</a:t>
            </a:r>
            <a:r>
              <a:rPr lang="en-US" altLang="en-US" sz="1300" dirty="0">
                <a:solidFill>
                  <a:schemeClr val="hlink"/>
                </a:solidFill>
              </a:rPr>
              <a:t> {</a:t>
            </a:r>
          </a:p>
          <a:p>
            <a:pPr>
              <a:lnSpc>
                <a:spcPct val="80000"/>
              </a:lnSpc>
              <a:buFont typeface="Wingdings" panose="05000000000000000000" pitchFamily="2" charset="2"/>
              <a:buNone/>
            </a:pPr>
            <a:r>
              <a:rPr lang="en-US" altLang="en-US" sz="1300" dirty="0">
                <a:solidFill>
                  <a:schemeClr val="hlink"/>
                </a:solidFill>
              </a:rPr>
              <a:t>    </a:t>
            </a:r>
          </a:p>
          <a:p>
            <a:pPr>
              <a:lnSpc>
                <a:spcPct val="80000"/>
              </a:lnSpc>
              <a:buFont typeface="Wingdings" panose="05000000000000000000" pitchFamily="2" charset="2"/>
              <a:buNone/>
            </a:pPr>
            <a:r>
              <a:rPr lang="en-US" altLang="en-US" sz="1300" dirty="0">
                <a:solidFill>
                  <a:srgbClr val="009900"/>
                </a:solidFill>
              </a:rPr>
              <a:t>    public</a:t>
            </a:r>
            <a:r>
              <a:rPr lang="en-US" altLang="en-US" sz="1300" dirty="0">
                <a:solidFill>
                  <a:schemeClr val="hlink"/>
                </a:solidFill>
              </a:rPr>
              <a:t> $a = </a:t>
            </a:r>
            <a:r>
              <a:rPr lang="en-US" altLang="en-US" sz="1300" dirty="0">
                <a:solidFill>
                  <a:srgbClr val="FF6600"/>
                </a:solidFill>
              </a:rPr>
              <a:t>'Public'</a:t>
            </a:r>
            <a:r>
              <a:rPr lang="en-US" altLang="en-US" sz="1300" dirty="0">
                <a:solidFill>
                  <a:schemeClr val="hlink"/>
                </a:solidFill>
              </a:rPr>
              <a:t>;</a:t>
            </a: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protected</a:t>
            </a:r>
            <a:r>
              <a:rPr lang="en-US" altLang="en-US" sz="1300" dirty="0">
                <a:solidFill>
                  <a:schemeClr val="hlink"/>
                </a:solidFill>
              </a:rPr>
              <a:t> $b = </a:t>
            </a:r>
            <a:r>
              <a:rPr lang="en-US" altLang="en-US" sz="1300" dirty="0">
                <a:solidFill>
                  <a:srgbClr val="FF6600"/>
                </a:solidFill>
              </a:rPr>
              <a:t>'Protected'</a:t>
            </a:r>
            <a:r>
              <a:rPr lang="en-US" altLang="en-US" sz="1300" dirty="0">
                <a:solidFill>
                  <a:schemeClr val="hlink"/>
                </a:solidFill>
              </a:rPr>
              <a:t>;</a:t>
            </a: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private</a:t>
            </a:r>
            <a:r>
              <a:rPr lang="en-US" altLang="en-US" sz="1300" dirty="0">
                <a:solidFill>
                  <a:schemeClr val="hlink"/>
                </a:solidFill>
              </a:rPr>
              <a:t> $c = </a:t>
            </a:r>
            <a:r>
              <a:rPr lang="en-US" altLang="en-US" sz="1300" dirty="0">
                <a:solidFill>
                  <a:srgbClr val="FF6600"/>
                </a:solidFill>
              </a:rPr>
              <a:t>'Private'</a:t>
            </a:r>
            <a:r>
              <a:rPr lang="en-US" altLang="en-US" sz="1300" dirty="0">
                <a:solidFill>
                  <a:schemeClr val="hlink"/>
                </a:solidFill>
              </a:rPr>
              <a:t>;</a:t>
            </a:r>
          </a:p>
          <a:p>
            <a:pPr>
              <a:lnSpc>
                <a:spcPct val="80000"/>
              </a:lnSpc>
              <a:buFont typeface="Wingdings" panose="05000000000000000000" pitchFamily="2" charset="2"/>
              <a:buNone/>
            </a:pPr>
            <a:endParaRPr lang="en-US" altLang="en-US" sz="1300" dirty="0">
              <a:solidFill>
                <a:schemeClr val="hlink"/>
              </a:solidFill>
            </a:endParaRP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function</a:t>
            </a:r>
            <a:r>
              <a:rPr lang="en-US" altLang="en-US" sz="1300" dirty="0">
                <a:solidFill>
                  <a:schemeClr val="hlink"/>
                </a:solidFill>
              </a:rPr>
              <a:t> </a:t>
            </a:r>
            <a:r>
              <a:rPr lang="en-US" altLang="en-US" sz="1300" dirty="0" err="1">
                <a:solidFill>
                  <a:schemeClr val="hlink"/>
                </a:solidFill>
              </a:rPr>
              <a:t>printHello</a:t>
            </a:r>
            <a:r>
              <a:rPr lang="en-US" altLang="en-US" sz="1300" dirty="0">
                <a:solidFill>
                  <a:schemeClr val="hlink"/>
                </a:solidFill>
              </a:rPr>
              <a:t>() {</a:t>
            </a: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print</a:t>
            </a:r>
            <a:r>
              <a:rPr lang="en-US" altLang="en-US" sz="1300" dirty="0">
                <a:solidFill>
                  <a:schemeClr val="hlink"/>
                </a:solidFill>
              </a:rPr>
              <a:t> $this-&gt;a;</a:t>
            </a: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print</a:t>
            </a:r>
            <a:r>
              <a:rPr lang="en-US" altLang="en-US" sz="1300" dirty="0">
                <a:solidFill>
                  <a:schemeClr val="hlink"/>
                </a:solidFill>
              </a:rPr>
              <a:t> $this-&gt;b;</a:t>
            </a:r>
          </a:p>
          <a:p>
            <a:pPr>
              <a:lnSpc>
                <a:spcPct val="80000"/>
              </a:lnSpc>
              <a:buFont typeface="Wingdings" panose="05000000000000000000" pitchFamily="2" charset="2"/>
              <a:buNone/>
            </a:pPr>
            <a:r>
              <a:rPr lang="en-US" altLang="en-US" sz="1300" dirty="0">
                <a:solidFill>
                  <a:schemeClr val="hlink"/>
                </a:solidFill>
              </a:rPr>
              <a:t>        </a:t>
            </a:r>
            <a:r>
              <a:rPr lang="en-US" altLang="en-US" sz="1300" dirty="0">
                <a:solidFill>
                  <a:srgbClr val="009900"/>
                </a:solidFill>
              </a:rPr>
              <a:t>print</a:t>
            </a:r>
            <a:r>
              <a:rPr lang="en-US" altLang="en-US" sz="1300" dirty="0">
                <a:solidFill>
                  <a:schemeClr val="hlink"/>
                </a:solidFill>
              </a:rPr>
              <a:t> $this-&gt;c;</a:t>
            </a:r>
          </a:p>
          <a:p>
            <a:pPr>
              <a:lnSpc>
                <a:spcPct val="80000"/>
              </a:lnSpc>
              <a:buFont typeface="Wingdings" panose="05000000000000000000" pitchFamily="2" charset="2"/>
              <a:buNone/>
            </a:pPr>
            <a:r>
              <a:rPr lang="en-US" altLang="en-US" sz="1300" dirty="0">
                <a:solidFill>
                  <a:schemeClr val="hlink"/>
                </a:solidFill>
              </a:rPr>
              <a:t>    }</a:t>
            </a:r>
          </a:p>
          <a:p>
            <a:pPr>
              <a:lnSpc>
                <a:spcPct val="80000"/>
              </a:lnSpc>
              <a:buFont typeface="Wingdings" panose="05000000000000000000" pitchFamily="2" charset="2"/>
              <a:buNone/>
            </a:pPr>
            <a:r>
              <a:rPr lang="en-US" altLang="en-US" sz="1300" dirty="0">
                <a:solidFill>
                  <a:schemeClr val="hlink"/>
                </a:solidFill>
              </a:rPr>
              <a:t>}</a:t>
            </a:r>
          </a:p>
          <a:p>
            <a:pPr>
              <a:lnSpc>
                <a:spcPct val="80000"/>
              </a:lnSpc>
              <a:buFont typeface="Wingdings" panose="05000000000000000000" pitchFamily="2" charset="2"/>
              <a:buNone/>
            </a:pPr>
            <a:endParaRPr lang="en-US" altLang="en-US" sz="1300" dirty="0">
              <a:solidFill>
                <a:schemeClr val="hlink"/>
              </a:solidFill>
            </a:endParaRPr>
          </a:p>
          <a:p>
            <a:pPr>
              <a:lnSpc>
                <a:spcPct val="80000"/>
              </a:lnSpc>
              <a:buFont typeface="Wingdings" panose="05000000000000000000" pitchFamily="2" charset="2"/>
              <a:buNone/>
            </a:pPr>
            <a:r>
              <a:rPr lang="en-US" altLang="en-US" sz="1300" dirty="0">
                <a:solidFill>
                  <a:schemeClr val="hlink"/>
                </a:solidFill>
              </a:rPr>
              <a:t>$</a:t>
            </a:r>
            <a:r>
              <a:rPr lang="en-US" altLang="en-US" sz="1300" dirty="0" err="1">
                <a:solidFill>
                  <a:schemeClr val="hlink"/>
                </a:solidFill>
              </a:rPr>
              <a:t>obj</a:t>
            </a:r>
            <a:r>
              <a:rPr lang="en-US" altLang="en-US" sz="1300" dirty="0">
                <a:solidFill>
                  <a:schemeClr val="hlink"/>
                </a:solidFill>
              </a:rPr>
              <a:t> = </a:t>
            </a:r>
            <a:r>
              <a:rPr lang="en-US" altLang="en-US" sz="1300" dirty="0">
                <a:solidFill>
                  <a:srgbClr val="009900"/>
                </a:solidFill>
              </a:rPr>
              <a:t>new</a:t>
            </a:r>
            <a:r>
              <a:rPr lang="en-US" altLang="en-US" sz="1300" dirty="0">
                <a:solidFill>
                  <a:schemeClr val="hlink"/>
                </a:solidFill>
              </a:rPr>
              <a:t> </a:t>
            </a:r>
            <a:r>
              <a:rPr lang="en-US" altLang="en-US" sz="1300" dirty="0" err="1">
                <a:solidFill>
                  <a:schemeClr val="hlink"/>
                </a:solidFill>
              </a:rPr>
              <a:t>MyClass</a:t>
            </a:r>
            <a:r>
              <a:rPr lang="en-US" altLang="en-US" sz="1300" dirty="0">
                <a:solidFill>
                  <a:schemeClr val="hlink"/>
                </a:solidFill>
              </a:rPr>
              <a:t>();</a:t>
            </a:r>
          </a:p>
          <a:p>
            <a:pPr>
              <a:lnSpc>
                <a:spcPct val="80000"/>
              </a:lnSpc>
              <a:buFont typeface="Wingdings" panose="05000000000000000000" pitchFamily="2" charset="2"/>
              <a:buNone/>
            </a:pPr>
            <a:endParaRPr lang="en-US" altLang="en-US" sz="1300" dirty="0">
              <a:solidFill>
                <a:schemeClr val="hlink"/>
              </a:solidFill>
            </a:endParaRPr>
          </a:p>
          <a:p>
            <a:pPr>
              <a:lnSpc>
                <a:spcPct val="80000"/>
              </a:lnSpc>
              <a:buFont typeface="Wingdings" panose="05000000000000000000" pitchFamily="2" charset="2"/>
              <a:buNone/>
            </a:pPr>
            <a:r>
              <a:rPr lang="en-US" altLang="en-US" sz="1300" dirty="0">
                <a:solidFill>
                  <a:srgbClr val="009900"/>
                </a:solidFill>
              </a:rPr>
              <a:t>print</a:t>
            </a:r>
            <a:r>
              <a:rPr lang="en-US" altLang="en-US" sz="1300" dirty="0">
                <a:solidFill>
                  <a:schemeClr val="hlink"/>
                </a:solidFill>
              </a:rPr>
              <a:t> $</a:t>
            </a:r>
            <a:r>
              <a:rPr lang="en-US" altLang="en-US" sz="1300" dirty="0" err="1">
                <a:solidFill>
                  <a:schemeClr val="hlink"/>
                </a:solidFill>
              </a:rPr>
              <a:t>obj</a:t>
            </a:r>
            <a:r>
              <a:rPr lang="en-US" altLang="en-US" sz="1300" dirty="0">
                <a:solidFill>
                  <a:schemeClr val="hlink"/>
                </a:solidFill>
              </a:rPr>
              <a:t>-&gt;a;	 </a:t>
            </a:r>
            <a:r>
              <a:rPr lang="en-US" altLang="en-US" sz="1300" dirty="0">
                <a:solidFill>
                  <a:schemeClr val="folHlink"/>
                </a:solidFill>
              </a:rPr>
              <a:t>// Works</a:t>
            </a:r>
          </a:p>
          <a:p>
            <a:pPr>
              <a:lnSpc>
                <a:spcPct val="80000"/>
              </a:lnSpc>
              <a:buFont typeface="Wingdings" panose="05000000000000000000" pitchFamily="2" charset="2"/>
              <a:buNone/>
            </a:pPr>
            <a:r>
              <a:rPr lang="en-US" altLang="en-US" sz="1300" dirty="0">
                <a:solidFill>
                  <a:srgbClr val="009900"/>
                </a:solidFill>
              </a:rPr>
              <a:t>print</a:t>
            </a:r>
            <a:r>
              <a:rPr lang="en-US" altLang="en-US" sz="1300" dirty="0">
                <a:solidFill>
                  <a:schemeClr val="hlink"/>
                </a:solidFill>
              </a:rPr>
              <a:t> $</a:t>
            </a:r>
            <a:r>
              <a:rPr lang="en-US" altLang="en-US" sz="1300" dirty="0" err="1">
                <a:solidFill>
                  <a:schemeClr val="hlink"/>
                </a:solidFill>
              </a:rPr>
              <a:t>obj</a:t>
            </a:r>
            <a:r>
              <a:rPr lang="en-US" altLang="en-US" sz="1300" dirty="0">
                <a:solidFill>
                  <a:schemeClr val="hlink"/>
                </a:solidFill>
              </a:rPr>
              <a:t>-&gt;b; 	</a:t>
            </a:r>
            <a:r>
              <a:rPr lang="en-US" altLang="en-US" sz="1300" dirty="0">
                <a:solidFill>
                  <a:schemeClr val="folHlink"/>
                </a:solidFill>
              </a:rPr>
              <a:t>// Fatal Error</a:t>
            </a:r>
          </a:p>
          <a:p>
            <a:pPr>
              <a:lnSpc>
                <a:spcPct val="80000"/>
              </a:lnSpc>
              <a:buFont typeface="Wingdings" panose="05000000000000000000" pitchFamily="2" charset="2"/>
              <a:buNone/>
            </a:pPr>
            <a:r>
              <a:rPr lang="en-US" altLang="en-US" sz="1300" dirty="0">
                <a:solidFill>
                  <a:srgbClr val="009900"/>
                </a:solidFill>
              </a:rPr>
              <a:t>print</a:t>
            </a:r>
            <a:r>
              <a:rPr lang="en-US" altLang="en-US" sz="1300" dirty="0">
                <a:solidFill>
                  <a:schemeClr val="hlink"/>
                </a:solidFill>
              </a:rPr>
              <a:t> $</a:t>
            </a:r>
            <a:r>
              <a:rPr lang="en-US" altLang="en-US" sz="1300" dirty="0" err="1">
                <a:solidFill>
                  <a:schemeClr val="hlink"/>
                </a:solidFill>
              </a:rPr>
              <a:t>obj</a:t>
            </a:r>
            <a:r>
              <a:rPr lang="en-US" altLang="en-US" sz="1300" dirty="0">
                <a:solidFill>
                  <a:schemeClr val="hlink"/>
                </a:solidFill>
              </a:rPr>
              <a:t>-&gt;c; 	</a:t>
            </a:r>
            <a:r>
              <a:rPr lang="en-US" altLang="en-US" sz="1300" dirty="0">
                <a:solidFill>
                  <a:schemeClr val="folHlink"/>
                </a:solidFill>
              </a:rPr>
              <a:t>// Fatal Error</a:t>
            </a:r>
          </a:p>
          <a:p>
            <a:pPr>
              <a:lnSpc>
                <a:spcPct val="80000"/>
              </a:lnSpc>
              <a:buFont typeface="Wingdings" panose="05000000000000000000" pitchFamily="2" charset="2"/>
              <a:buNone/>
            </a:pPr>
            <a:endParaRPr lang="en-US" altLang="en-US" sz="1300" dirty="0" smtClean="0">
              <a:solidFill>
                <a:schemeClr val="folHlink"/>
              </a:solidFill>
            </a:endParaRPr>
          </a:p>
          <a:p>
            <a:pPr>
              <a:lnSpc>
                <a:spcPct val="80000"/>
              </a:lnSpc>
              <a:buFont typeface="Wingdings" panose="05000000000000000000" pitchFamily="2" charset="2"/>
              <a:buNone/>
            </a:pPr>
            <a:endParaRPr lang="en-US" altLang="en-US" sz="1300" dirty="0">
              <a:solidFill>
                <a:schemeClr val="folHlink"/>
              </a:solidFill>
            </a:endParaRPr>
          </a:p>
          <a:p>
            <a:pPr>
              <a:lnSpc>
                <a:spcPct val="80000"/>
              </a:lnSpc>
              <a:buFont typeface="Wingdings" panose="05000000000000000000" pitchFamily="2" charset="2"/>
              <a:buNone/>
            </a:pPr>
            <a:endParaRPr lang="en-US" altLang="en-US" sz="1300" dirty="0">
              <a:solidFill>
                <a:schemeClr val="folHlink"/>
              </a:solidFill>
            </a:endParaRPr>
          </a:p>
          <a:p>
            <a:pPr>
              <a:lnSpc>
                <a:spcPct val="80000"/>
              </a:lnSpc>
              <a:buFont typeface="Wingdings" panose="05000000000000000000" pitchFamily="2" charset="2"/>
              <a:buNone/>
            </a:pPr>
            <a:r>
              <a:rPr lang="en-US" altLang="en-US" sz="1300" dirty="0">
                <a:solidFill>
                  <a:schemeClr val="hlink"/>
                </a:solidFill>
              </a:rPr>
              <a:t>$</a:t>
            </a:r>
            <a:r>
              <a:rPr lang="en-US" altLang="en-US" sz="1300" dirty="0" err="1">
                <a:solidFill>
                  <a:schemeClr val="hlink"/>
                </a:solidFill>
              </a:rPr>
              <a:t>obj</a:t>
            </a:r>
            <a:r>
              <a:rPr lang="en-US" altLang="en-US" sz="1300" dirty="0">
                <a:solidFill>
                  <a:schemeClr val="hlink"/>
                </a:solidFill>
              </a:rPr>
              <a:t>-&gt;</a:t>
            </a:r>
            <a:r>
              <a:rPr lang="en-US" altLang="en-US" sz="1300" dirty="0" err="1">
                <a:solidFill>
                  <a:schemeClr val="hlink"/>
                </a:solidFill>
              </a:rPr>
              <a:t>printHello</a:t>
            </a:r>
            <a:r>
              <a:rPr lang="en-US" altLang="en-US" sz="1300" dirty="0">
                <a:solidFill>
                  <a:schemeClr val="hlink"/>
                </a:solidFill>
              </a:rPr>
              <a:t>(); 	</a:t>
            </a:r>
            <a:r>
              <a:rPr lang="en-US" altLang="en-US" sz="1300" dirty="0">
                <a:solidFill>
                  <a:schemeClr val="folHlink"/>
                </a:solidFill>
              </a:rPr>
              <a:t>// Shows Public, Protected and Private</a:t>
            </a:r>
          </a:p>
          <a:p>
            <a:endParaRPr lang="en-US" dirty="0"/>
          </a:p>
        </p:txBody>
      </p:sp>
    </p:spTree>
    <p:extLst>
      <p:ext uri="{BB962C8B-B14F-4D97-AF65-F5344CB8AC3E}">
        <p14:creationId xmlns:p14="http://schemas.microsoft.com/office/powerpoint/2010/main" val="119576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arn(inVertical)">
                                      <p:cBhvr>
                                        <p:cTn id="44" dur="500"/>
                                        <p:tgtEl>
                                          <p:spTgt spid="3">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arn(inVertical)">
                                      <p:cBhvr>
                                        <p:cTn id="47" dur="500"/>
                                        <p:tgtEl>
                                          <p:spTgt spid="3">
                                            <p:txEl>
                                              <p:pRg st="13" end="1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barn(inVertical)">
                                      <p:cBhvr>
                                        <p:cTn id="50" dur="500"/>
                                        <p:tgtEl>
                                          <p:spTgt spid="3">
                                            <p:txEl>
                                              <p:pRg st="15" end="15"/>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barn(inVertical)">
                                      <p:cBhvr>
                                        <p:cTn id="53" dur="500"/>
                                        <p:tgtEl>
                                          <p:spTgt spid="3">
                                            <p:txEl>
                                              <p:pRg st="16" end="16"/>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barn(inVertical)">
                                      <p:cBhvr>
                                        <p:cTn id="56" dur="500"/>
                                        <p:tgtEl>
                                          <p:spTgt spid="3">
                                            <p:txEl>
                                              <p:pRg st="17" end="1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animEffect transition="in" filter="barn(inVertical)">
                                      <p:cBhvr>
                                        <p:cTn id="59"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Method Visibility</a:t>
            </a:r>
            <a:endParaRPr lang="en-US" dirty="0"/>
          </a:p>
        </p:txBody>
      </p:sp>
      <p:sp>
        <p:nvSpPr>
          <p:cNvPr id="3" name="Text Placeholder 2"/>
          <p:cNvSpPr>
            <a:spLocks noGrp="1"/>
          </p:cNvSpPr>
          <p:nvPr>
            <p:ph type="body" sz="half" idx="2"/>
          </p:nvPr>
        </p:nvSpPr>
        <p:spPr>
          <a:xfrm>
            <a:off x="304800" y="1077119"/>
            <a:ext cx="9448800" cy="4114800"/>
          </a:xfrm>
        </p:spPr>
        <p:txBody>
          <a:bodyPr>
            <a:normAutofit fontScale="92500" lnSpcReduction="10000"/>
          </a:bodyPr>
          <a:lstStyle/>
          <a:p>
            <a:pPr>
              <a:lnSpc>
                <a:spcPct val="80000"/>
              </a:lnSpc>
            </a:pPr>
            <a:r>
              <a:rPr lang="en-US" altLang="en-US" dirty="0"/>
              <a:t>Class methods must be defined with public, private, or protected</a:t>
            </a:r>
            <a:r>
              <a:rPr lang="en-US" altLang="en-US" dirty="0" smtClean="0"/>
              <a:t>.</a:t>
            </a:r>
          </a:p>
          <a:p>
            <a:pPr>
              <a:lnSpc>
                <a:spcPct val="80000"/>
              </a:lnSpc>
            </a:pPr>
            <a:endParaRPr lang="en-US" altLang="en-US" dirty="0"/>
          </a:p>
          <a:p>
            <a:pPr>
              <a:lnSpc>
                <a:spcPct val="80000"/>
              </a:lnSpc>
            </a:pPr>
            <a:r>
              <a:rPr lang="en-US" altLang="en-US" dirty="0"/>
              <a:t>Methods without any declaration are defined as public</a:t>
            </a:r>
            <a:r>
              <a:rPr lang="en-US" altLang="en-US" dirty="0" smtClean="0"/>
              <a:t>.</a:t>
            </a:r>
          </a:p>
          <a:p>
            <a:pPr>
              <a:lnSpc>
                <a:spcPct val="80000"/>
              </a:lnSpc>
            </a:pPr>
            <a:endParaRPr lang="en-US" altLang="en-US" dirty="0"/>
          </a:p>
          <a:p>
            <a:pPr>
              <a:lnSpc>
                <a:spcPct val="80000"/>
              </a:lnSpc>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rgbClr val="009900"/>
                </a:solidFill>
              </a:rPr>
              <a:t>     public</a:t>
            </a:r>
            <a:r>
              <a:rPr lang="en-US" altLang="en-US" dirty="0">
                <a:solidFill>
                  <a:schemeClr val="hlink"/>
                </a:solidFill>
              </a:rPr>
              <a:t> </a:t>
            </a:r>
            <a:r>
              <a:rPr lang="en-US" altLang="en-US" dirty="0">
                <a:solidFill>
                  <a:srgbClr val="009900"/>
                </a:solidFill>
              </a:rPr>
              <a:t>function</a:t>
            </a:r>
            <a:r>
              <a:rPr lang="en-US" altLang="en-US" dirty="0">
                <a:solidFill>
                  <a:schemeClr val="hlink"/>
                </a:solidFill>
              </a:rPr>
              <a:t> </a:t>
            </a:r>
            <a:r>
              <a:rPr lang="en-US" altLang="en-US" dirty="0" err="1">
                <a:solidFill>
                  <a:schemeClr val="hlink"/>
                </a:solidFill>
              </a:rPr>
              <a:t>myPublic</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endParaRPr lang="en-US" altLang="en-US" dirty="0">
              <a:solidFill>
                <a:srgbClr val="009900"/>
              </a:solidFill>
            </a:endParaRPr>
          </a:p>
          <a:p>
            <a:pPr>
              <a:lnSpc>
                <a:spcPct val="80000"/>
              </a:lnSpc>
              <a:buFont typeface="Wingdings" panose="05000000000000000000" pitchFamily="2" charset="2"/>
              <a:buNone/>
            </a:pPr>
            <a:r>
              <a:rPr lang="en-US" altLang="en-US" dirty="0">
                <a:solidFill>
                  <a:srgbClr val="009900"/>
                </a:solidFill>
              </a:rPr>
              <a:t>	protected</a:t>
            </a:r>
            <a:r>
              <a:rPr lang="en-US" altLang="en-US" dirty="0">
                <a:solidFill>
                  <a:schemeClr val="hlink"/>
                </a:solidFill>
              </a:rPr>
              <a:t> </a:t>
            </a:r>
            <a:r>
              <a:rPr lang="en-US" altLang="en-US" dirty="0">
                <a:solidFill>
                  <a:srgbClr val="009900"/>
                </a:solidFill>
              </a:rPr>
              <a:t>function</a:t>
            </a:r>
            <a:r>
              <a:rPr lang="en-US" altLang="en-US" dirty="0">
                <a:solidFill>
                  <a:schemeClr val="hlink"/>
                </a:solidFill>
              </a:rPr>
              <a:t> </a:t>
            </a:r>
            <a:r>
              <a:rPr lang="en-US" altLang="en-US" dirty="0" err="1">
                <a:solidFill>
                  <a:schemeClr val="hlink"/>
                </a:solidFill>
              </a:rPr>
              <a:t>myProtected</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rgbClr val="009900"/>
                </a:solidFill>
              </a:rPr>
              <a:t>	</a:t>
            </a:r>
          </a:p>
          <a:p>
            <a:pPr>
              <a:lnSpc>
                <a:spcPct val="80000"/>
              </a:lnSpc>
              <a:buFont typeface="Wingdings" panose="05000000000000000000" pitchFamily="2" charset="2"/>
              <a:buNone/>
            </a:pPr>
            <a:r>
              <a:rPr lang="en-US" altLang="en-US" dirty="0">
                <a:solidFill>
                  <a:srgbClr val="009900"/>
                </a:solidFill>
              </a:rPr>
              <a:t>	private function </a:t>
            </a:r>
            <a:r>
              <a:rPr lang="en-US" altLang="en-US" dirty="0" err="1">
                <a:solidFill>
                  <a:schemeClr val="hlink"/>
                </a:solidFill>
              </a:rPr>
              <a:t>myPrivate</a:t>
            </a:r>
            <a:r>
              <a:rPr lang="en-US" altLang="en-US" dirty="0">
                <a:solidFill>
                  <a:srgbClr val="009900"/>
                </a:solidFill>
              </a:rPr>
              <a:t>() {</a:t>
            </a:r>
          </a:p>
          <a:p>
            <a:pPr>
              <a:lnSpc>
                <a:spcPct val="80000"/>
              </a:lnSpc>
              <a:buFont typeface="Wingdings" panose="05000000000000000000" pitchFamily="2" charset="2"/>
              <a:buNone/>
            </a:pPr>
            <a:r>
              <a:rPr lang="en-US" altLang="en-US" dirty="0">
                <a:solidFill>
                  <a:srgbClr val="009900"/>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endParaRPr lang="en-US" altLang="en-US" dirty="0">
              <a:solidFill>
                <a:schemeClr val="hlink"/>
              </a:solidFill>
            </a:endParaRP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function</a:t>
            </a:r>
            <a:r>
              <a:rPr lang="en-US" altLang="en-US" dirty="0">
                <a:solidFill>
                  <a:schemeClr val="hlink"/>
                </a:solidFill>
              </a:rPr>
              <a:t> foo()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a:t>
            </a:r>
            <a:endParaRPr lang="en-US" altLang="en-US" dirty="0"/>
          </a:p>
          <a:p>
            <a:endParaRPr lang="en-US" dirty="0"/>
          </a:p>
        </p:txBody>
      </p:sp>
    </p:spTree>
    <p:extLst>
      <p:ext uri="{BB962C8B-B14F-4D97-AF65-F5344CB8AC3E}">
        <p14:creationId xmlns:p14="http://schemas.microsoft.com/office/powerpoint/2010/main" val="315960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1000"/>
                                        <p:tgtEl>
                                          <p:spTgt spid="3">
                                            <p:txEl>
                                              <p:pRg st="13" end="13"/>
                                            </p:txEl>
                                          </p:spTgt>
                                        </p:tgtEl>
                                      </p:cBhvr>
                                    </p:animEffect>
                                    <p:anim calcmode="lin" valueType="num">
                                      <p:cBhvr>
                                        <p:cTn id="6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fade">
                                      <p:cBhvr>
                                        <p:cTn id="69" dur="1000"/>
                                        <p:tgtEl>
                                          <p:spTgt spid="3">
                                            <p:txEl>
                                              <p:pRg st="14" end="14"/>
                                            </p:txEl>
                                          </p:spTgt>
                                        </p:tgtEl>
                                      </p:cBhvr>
                                    </p:animEffect>
                                    <p:anim calcmode="lin" valueType="num">
                                      <p:cBhvr>
                                        <p:cTn id="7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fade">
                                      <p:cBhvr>
                                        <p:cTn id="74" dur="1000"/>
                                        <p:tgtEl>
                                          <p:spTgt spid="3">
                                            <p:txEl>
                                              <p:pRg st="15" end="15"/>
                                            </p:txEl>
                                          </p:spTgt>
                                        </p:tgtEl>
                                      </p:cBhvr>
                                    </p:animEffect>
                                    <p:anim calcmode="lin" valueType="num">
                                      <p:cBhvr>
                                        <p:cTn id="7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fade">
                                      <p:cBhvr>
                                        <p:cTn id="79" dur="1000"/>
                                        <p:tgtEl>
                                          <p:spTgt spid="3">
                                            <p:txEl>
                                              <p:pRg st="16" end="16"/>
                                            </p:txEl>
                                          </p:spTgt>
                                        </p:tgtEl>
                                      </p:cBhvr>
                                    </p:animEffect>
                                    <p:anim calcmode="lin" valueType="num">
                                      <p:cBhvr>
                                        <p:cTn id="8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8" end="18"/>
                                            </p:txEl>
                                          </p:spTgt>
                                        </p:tgtEl>
                                        <p:attrNameLst>
                                          <p:attrName>style.visibility</p:attrName>
                                        </p:attrNameLst>
                                      </p:cBhvr>
                                      <p:to>
                                        <p:strVal val="visible"/>
                                      </p:to>
                                    </p:set>
                                    <p:animEffect transition="in" filter="fade">
                                      <p:cBhvr>
                                        <p:cTn id="84" dur="1000"/>
                                        <p:tgtEl>
                                          <p:spTgt spid="3">
                                            <p:txEl>
                                              <p:pRg st="18" end="18"/>
                                            </p:txEl>
                                          </p:spTgt>
                                        </p:tgtEl>
                                      </p:cBhvr>
                                    </p:animEffect>
                                    <p:anim calcmode="lin" valueType="num">
                                      <p:cBhvr>
                                        <p:cTn id="85"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9" end="19"/>
                                            </p:txEl>
                                          </p:spTgt>
                                        </p:tgtEl>
                                        <p:attrNameLst>
                                          <p:attrName>style.visibility</p:attrName>
                                        </p:attrNameLst>
                                      </p:cBhvr>
                                      <p:to>
                                        <p:strVal val="visible"/>
                                      </p:to>
                                    </p:set>
                                    <p:animEffect transition="in" filter="fade">
                                      <p:cBhvr>
                                        <p:cTn id="89" dur="1000"/>
                                        <p:tgtEl>
                                          <p:spTgt spid="3">
                                            <p:txEl>
                                              <p:pRg st="19" end="19"/>
                                            </p:txEl>
                                          </p:spTgt>
                                        </p:tgtEl>
                                      </p:cBhvr>
                                    </p:animEffect>
                                    <p:anim calcmode="lin" valueType="num">
                                      <p:cBhvr>
                                        <p:cTn id="90"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20" end="20"/>
                                            </p:txEl>
                                          </p:spTgt>
                                        </p:tgtEl>
                                        <p:attrNameLst>
                                          <p:attrName>style.visibility</p:attrName>
                                        </p:attrNameLst>
                                      </p:cBhvr>
                                      <p:to>
                                        <p:strVal val="visible"/>
                                      </p:to>
                                    </p:set>
                                    <p:animEffect transition="in" filter="fade">
                                      <p:cBhvr>
                                        <p:cTn id="94" dur="1000"/>
                                        <p:tgtEl>
                                          <p:spTgt spid="3">
                                            <p:txEl>
                                              <p:pRg st="20" end="20"/>
                                            </p:txEl>
                                          </p:spTgt>
                                        </p:tgtEl>
                                      </p:cBhvr>
                                    </p:animEffect>
                                    <p:anim calcmode="lin" valueType="num">
                                      <p:cBhvr>
                                        <p:cTn id="95"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Effect transition="in" filter="fade">
                                      <p:cBhvr>
                                        <p:cTn id="99" dur="1000"/>
                                        <p:tgtEl>
                                          <p:spTgt spid="3">
                                            <p:txEl>
                                              <p:pRg st="21" end="21"/>
                                            </p:txEl>
                                          </p:spTgt>
                                        </p:tgtEl>
                                      </p:cBhvr>
                                    </p:animEffect>
                                    <p:anim calcmode="lin" valueType="num">
                                      <p:cBhvr>
                                        <p:cTn id="100"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a:t>
            </a:r>
            <a:endParaRPr lang="en-US" dirty="0"/>
          </a:p>
        </p:txBody>
      </p:sp>
      <p:sp>
        <p:nvSpPr>
          <p:cNvPr id="5" name="Oval 7"/>
          <p:cNvSpPr>
            <a:spLocks noChangeArrowheads="1"/>
          </p:cNvSpPr>
          <p:nvPr/>
        </p:nvSpPr>
        <p:spPr bwMode="auto">
          <a:xfrm>
            <a:off x="3429000" y="1186259"/>
            <a:ext cx="1981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algn="ctr" eaLnBrk="1" hangingPunct="1">
              <a:spcBef>
                <a:spcPct val="0"/>
              </a:spcBef>
              <a:buFontTx/>
              <a:buNone/>
            </a:pPr>
            <a:r>
              <a:rPr lang="en-US" altLang="en-US" sz="1800" b="0" dirty="0">
                <a:solidFill>
                  <a:schemeClr val="tx1"/>
                </a:solidFill>
                <a:latin typeface="Arial" panose="020B0604020202020204" pitchFamily="34" charset="0"/>
              </a:rPr>
              <a:t>Animal</a:t>
            </a:r>
          </a:p>
        </p:txBody>
      </p:sp>
      <p:sp>
        <p:nvSpPr>
          <p:cNvPr id="6" name="Line 8"/>
          <p:cNvSpPr>
            <a:spLocks noChangeShapeType="1"/>
          </p:cNvSpPr>
          <p:nvPr/>
        </p:nvSpPr>
        <p:spPr bwMode="auto">
          <a:xfrm>
            <a:off x="4419600" y="1447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9"/>
          <p:cNvSpPr>
            <a:spLocks noChangeShapeType="1"/>
          </p:cNvSpPr>
          <p:nvPr/>
        </p:nvSpPr>
        <p:spPr bwMode="auto">
          <a:xfrm>
            <a:off x="1524000" y="1981200"/>
            <a:ext cx="601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Oval 10"/>
          <p:cNvSpPr>
            <a:spLocks noChangeArrowheads="1"/>
          </p:cNvSpPr>
          <p:nvPr/>
        </p:nvSpPr>
        <p:spPr bwMode="auto">
          <a:xfrm>
            <a:off x="457200" y="2743200"/>
            <a:ext cx="1981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algn="ctr" eaLnBrk="1" hangingPunct="1">
              <a:spcBef>
                <a:spcPct val="0"/>
              </a:spcBef>
              <a:buFontTx/>
              <a:buNone/>
            </a:pPr>
            <a:r>
              <a:rPr lang="en-US" altLang="en-US" sz="1800" b="0" dirty="0">
                <a:solidFill>
                  <a:schemeClr val="tx1"/>
                </a:solidFill>
                <a:latin typeface="Arial" panose="020B0604020202020204" pitchFamily="34" charset="0"/>
              </a:rPr>
              <a:t>Birds</a:t>
            </a:r>
          </a:p>
        </p:txBody>
      </p:sp>
      <p:sp>
        <p:nvSpPr>
          <p:cNvPr id="9" name="Oval 11"/>
          <p:cNvSpPr>
            <a:spLocks noChangeArrowheads="1"/>
          </p:cNvSpPr>
          <p:nvPr/>
        </p:nvSpPr>
        <p:spPr bwMode="auto">
          <a:xfrm>
            <a:off x="3505200" y="2743200"/>
            <a:ext cx="1981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algn="ctr" eaLnBrk="1" hangingPunct="1">
              <a:spcBef>
                <a:spcPct val="0"/>
              </a:spcBef>
              <a:buFontTx/>
              <a:buNone/>
            </a:pPr>
            <a:r>
              <a:rPr lang="en-US" altLang="en-US" sz="1800" b="0">
                <a:solidFill>
                  <a:schemeClr val="tx1"/>
                </a:solidFill>
                <a:latin typeface="Arial" panose="020B0604020202020204" pitchFamily="34" charset="0"/>
              </a:rPr>
              <a:t>Mammals</a:t>
            </a:r>
          </a:p>
        </p:txBody>
      </p:sp>
      <p:sp>
        <p:nvSpPr>
          <p:cNvPr id="10" name="Oval 12"/>
          <p:cNvSpPr>
            <a:spLocks noChangeArrowheads="1"/>
          </p:cNvSpPr>
          <p:nvPr/>
        </p:nvSpPr>
        <p:spPr bwMode="auto">
          <a:xfrm>
            <a:off x="6172200" y="2743200"/>
            <a:ext cx="1981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algn="ctr" eaLnBrk="1" hangingPunct="1">
              <a:spcBef>
                <a:spcPct val="0"/>
              </a:spcBef>
              <a:buFontTx/>
              <a:buNone/>
            </a:pPr>
            <a:r>
              <a:rPr lang="en-US" altLang="en-US" sz="1800" b="0">
                <a:solidFill>
                  <a:schemeClr val="tx1"/>
                </a:solidFill>
                <a:latin typeface="Arial" panose="020B0604020202020204" pitchFamily="34" charset="0"/>
              </a:rPr>
              <a:t>..etc..</a:t>
            </a:r>
          </a:p>
        </p:txBody>
      </p:sp>
      <p:sp>
        <p:nvSpPr>
          <p:cNvPr id="11" name="Line 13"/>
          <p:cNvSpPr>
            <a:spLocks noChangeShapeType="1"/>
          </p:cNvSpPr>
          <p:nvPr/>
        </p:nvSpPr>
        <p:spPr bwMode="auto">
          <a:xfrm>
            <a:off x="1524000" y="1981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4"/>
          <p:cNvSpPr>
            <a:spLocks noChangeShapeType="1"/>
          </p:cNvSpPr>
          <p:nvPr/>
        </p:nvSpPr>
        <p:spPr bwMode="auto">
          <a:xfrm>
            <a:off x="4419600" y="1981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5"/>
          <p:cNvSpPr>
            <a:spLocks noChangeShapeType="1"/>
          </p:cNvSpPr>
          <p:nvPr/>
        </p:nvSpPr>
        <p:spPr bwMode="auto">
          <a:xfrm>
            <a:off x="7086600" y="1981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16"/>
          <p:cNvSpPr>
            <a:spLocks noChangeArrowheads="1"/>
          </p:cNvSpPr>
          <p:nvPr/>
        </p:nvSpPr>
        <p:spPr bwMode="auto">
          <a:xfrm>
            <a:off x="2667000" y="4114800"/>
            <a:ext cx="1981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
              <a:defRPr sz="2000">
                <a:solidFill>
                  <a:srgbClr val="333333"/>
                </a:solidFill>
                <a:latin typeface="Trebuchet MS" panose="020B0603020202020204" pitchFamily="34" charset="0"/>
              </a:defRPr>
            </a:lvl1pPr>
            <a:lvl2pPr marL="742950" indent="-285750">
              <a:spcBef>
                <a:spcPct val="20000"/>
              </a:spcBef>
              <a:buFont typeface="Wingdings" panose="05000000000000000000" pitchFamily="2" charset="2"/>
              <a:buChar char="§"/>
              <a:defRPr sz="2800">
                <a:solidFill>
                  <a:srgbClr val="333333"/>
                </a:solidFill>
                <a:latin typeface="Trebuchet MS" panose="020B0603020202020204" pitchFamily="34" charset="0"/>
              </a:defRPr>
            </a:lvl2pPr>
            <a:lvl3pPr marL="1143000" indent="-228600">
              <a:spcBef>
                <a:spcPct val="20000"/>
              </a:spcBef>
              <a:buFont typeface="Wingdings" panose="05000000000000000000" pitchFamily="2" charset="2"/>
              <a:buChar char="§"/>
              <a:defRPr sz="1600">
                <a:solidFill>
                  <a:srgbClr val="333333"/>
                </a:solidFill>
                <a:latin typeface="Trebuchet MS" panose="020B0603020202020204" pitchFamily="34" charset="0"/>
              </a:defRPr>
            </a:lvl3pPr>
            <a:lvl4pPr marL="1600200" indent="-228600">
              <a:spcBef>
                <a:spcPct val="20000"/>
              </a:spcBef>
              <a:buFont typeface="Wingdings" panose="05000000000000000000" pitchFamily="2" charset="2"/>
              <a:buChar char="§"/>
              <a:defRPr sz="1400">
                <a:solidFill>
                  <a:srgbClr val="333333"/>
                </a:solidFill>
                <a:latin typeface="Trebuchet MS" panose="020B0603020202020204" pitchFamily="34" charset="0"/>
              </a:defRPr>
            </a:lvl4pPr>
            <a:lvl5pPr marL="2057400" indent="-228600">
              <a:spcBef>
                <a:spcPct val="20000"/>
              </a:spcBef>
              <a:buFont typeface="Wingdings" panose="05000000000000000000" pitchFamily="2" charset="2"/>
              <a:buChar char="§"/>
              <a:defRPr sz="1200">
                <a:solidFill>
                  <a:srgbClr val="333333"/>
                </a:solidFill>
                <a:latin typeface="Trebuchet MS" panose="020B0603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1200">
                <a:solidFill>
                  <a:srgbClr val="333333"/>
                </a:solidFill>
                <a:latin typeface="Trebuchet MS" panose="020B0603020202020204" pitchFamily="34" charset="0"/>
              </a:defRPr>
            </a:lvl9pPr>
          </a:lstStyle>
          <a:p>
            <a:pPr algn="ctr" eaLnBrk="1" hangingPunct="1">
              <a:spcBef>
                <a:spcPct val="0"/>
              </a:spcBef>
              <a:buFontTx/>
              <a:buNone/>
            </a:pPr>
            <a:r>
              <a:rPr lang="en-US" altLang="en-US" sz="1800" b="0">
                <a:solidFill>
                  <a:schemeClr val="tx1"/>
                </a:solidFill>
                <a:latin typeface="Arial" panose="020B0604020202020204" pitchFamily="34" charset="0"/>
              </a:rPr>
              <a:t>Elephant</a:t>
            </a:r>
          </a:p>
        </p:txBody>
      </p:sp>
      <p:sp>
        <p:nvSpPr>
          <p:cNvPr id="15" name="Line 17"/>
          <p:cNvSpPr>
            <a:spLocks noChangeShapeType="1"/>
          </p:cNvSpPr>
          <p:nvPr/>
        </p:nvSpPr>
        <p:spPr bwMode="auto">
          <a:xfrm>
            <a:off x="44958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8"/>
          <p:cNvSpPr>
            <a:spLocks noChangeShapeType="1"/>
          </p:cNvSpPr>
          <p:nvPr/>
        </p:nvSpPr>
        <p:spPr bwMode="auto">
          <a:xfrm>
            <a:off x="3657600" y="35814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9"/>
          <p:cNvSpPr>
            <a:spLocks noChangeShapeType="1"/>
          </p:cNvSpPr>
          <p:nvPr/>
        </p:nvSpPr>
        <p:spPr bwMode="auto">
          <a:xfrm>
            <a:off x="3657600" y="3581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7"/>
          <p:cNvSpPr/>
          <p:nvPr/>
        </p:nvSpPr>
        <p:spPr>
          <a:xfrm>
            <a:off x="304800" y="4572000"/>
            <a:ext cx="8839200" cy="646331"/>
          </a:xfrm>
          <a:prstGeom prst="rect">
            <a:avLst/>
          </a:prstGeom>
        </p:spPr>
        <p:txBody>
          <a:bodyPr wrap="square">
            <a:spAutoFit/>
          </a:bodyPr>
          <a:lstStyle/>
          <a:p>
            <a:r>
              <a:rPr lang="en-US" dirty="0"/>
              <a:t>Multiple, Multi-level</a:t>
            </a:r>
          </a:p>
          <a:p>
            <a:r>
              <a:rPr lang="en-US" dirty="0"/>
              <a:t>PHP doesn't Support Multiple inheritance (supports with Interfaces)</a:t>
            </a:r>
          </a:p>
        </p:txBody>
      </p:sp>
    </p:spTree>
    <p:extLst>
      <p:ext uri="{BB962C8B-B14F-4D97-AF65-F5344CB8AC3E}">
        <p14:creationId xmlns:p14="http://schemas.microsoft.com/office/powerpoint/2010/main" val="295312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Effect transition="in" filter="barn(inVertical)">
                                      <p:cBhvr>
                                        <p:cTn id="66" dur="500"/>
                                        <p:tgtEl>
                                          <p:spTgt spid="18">
                                            <p:txEl>
                                              <p:pRg st="0" end="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18">
                                            <p:txEl>
                                              <p:pRg st="1" end="1"/>
                                            </p:txEl>
                                          </p:spTgt>
                                        </p:tgtEl>
                                        <p:attrNameLst>
                                          <p:attrName>style.visibility</p:attrName>
                                        </p:attrNameLst>
                                      </p:cBhvr>
                                      <p:to>
                                        <p:strVal val="visible"/>
                                      </p:to>
                                    </p:set>
                                    <p:animEffect transition="in" filter="barn(inVertical)">
                                      <p:cBhvr>
                                        <p:cTn id="69"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9" grpId="0" animBg="1"/>
      <p:bldP spid="11" grpId="0" animBg="1"/>
      <p:bldP spid="12" grpId="0" animBg="1"/>
      <p:bldP spid="13"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Inheritance…..</a:t>
            </a:r>
            <a:endParaRPr lang="en-US" dirty="0"/>
          </a:p>
        </p:txBody>
      </p:sp>
      <p:sp>
        <p:nvSpPr>
          <p:cNvPr id="3" name="Text Placeholder 2"/>
          <p:cNvSpPr>
            <a:spLocks noGrp="1"/>
          </p:cNvSpPr>
          <p:nvPr>
            <p:ph type="body" sz="half" idx="2"/>
          </p:nvPr>
        </p:nvSpPr>
        <p:spPr>
          <a:xfrm>
            <a:off x="304800" y="1077119"/>
            <a:ext cx="7269734" cy="4114800"/>
          </a:xfrm>
        </p:spPr>
        <p:txBody>
          <a:bodyPr>
            <a:normAutofit/>
          </a:bodyPr>
          <a:lstStyle/>
          <a:p>
            <a:pPr>
              <a:lnSpc>
                <a:spcPct val="80000"/>
              </a:lnSpc>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public</a:t>
            </a:r>
            <a:r>
              <a:rPr lang="en-US" altLang="en-US" dirty="0">
                <a:solidFill>
                  <a:schemeClr val="hlink"/>
                </a:solidFill>
              </a:rPr>
              <a:t> $hello = </a:t>
            </a:r>
            <a:r>
              <a:rPr lang="en-US" altLang="en-US" dirty="0">
                <a:solidFill>
                  <a:srgbClr val="FF6600"/>
                </a:solidFill>
              </a:rPr>
              <a:t>“Hello”</a:t>
            </a:r>
            <a:r>
              <a:rPr lang="en-US" altLang="en-US" dirty="0">
                <a:solidFill>
                  <a:schemeClr val="hlink"/>
                </a:solidFill>
              </a:rPr>
              <a:t>;</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function</a:t>
            </a:r>
            <a:r>
              <a:rPr lang="en-US" altLang="en-US" dirty="0">
                <a:solidFill>
                  <a:schemeClr val="hlink"/>
                </a:solidFill>
              </a:rPr>
              <a:t> </a:t>
            </a:r>
            <a:r>
              <a:rPr lang="en-US" altLang="en-US" dirty="0" err="1">
                <a:solidFill>
                  <a:schemeClr val="hlink"/>
                </a:solidFill>
              </a:rPr>
              <a:t>sayHello</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print</a:t>
            </a:r>
            <a:r>
              <a:rPr lang="en-US" altLang="en-US" dirty="0">
                <a:solidFill>
                  <a:schemeClr val="hlink"/>
                </a:solidFill>
              </a:rPr>
              <a:t> $this-&gt;hello;</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a:t>
            </a:r>
          </a:p>
          <a:p>
            <a:pPr>
              <a:lnSpc>
                <a:spcPct val="80000"/>
              </a:lnSpc>
              <a:buFont typeface="Wingdings" panose="05000000000000000000" pitchFamily="2" charset="2"/>
              <a:buNone/>
            </a:pPr>
            <a:endParaRPr lang="en-US" altLang="en-US" dirty="0">
              <a:solidFill>
                <a:srgbClr val="009900"/>
              </a:solidFill>
            </a:endParaRPr>
          </a:p>
          <a:p>
            <a:pPr>
              <a:lnSpc>
                <a:spcPct val="80000"/>
              </a:lnSpc>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DerivedClass</a:t>
            </a:r>
            <a:r>
              <a:rPr lang="en-US" altLang="en-US" dirty="0">
                <a:solidFill>
                  <a:schemeClr val="hlink"/>
                </a:solidFill>
              </a:rPr>
              <a:t> </a:t>
            </a:r>
            <a:r>
              <a:rPr lang="en-US" altLang="en-US" sz="1800" b="1" dirty="0">
                <a:solidFill>
                  <a:srgbClr val="009900"/>
                </a:solidFill>
              </a:rPr>
              <a:t>extends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a:t>
            </a:r>
          </a:p>
          <a:p>
            <a:pPr>
              <a:lnSpc>
                <a:spcPct val="80000"/>
              </a:lnSpc>
            </a:pPr>
            <a:endParaRPr lang="en-US" altLang="en-US" dirty="0">
              <a:solidFill>
                <a:schemeClr val="tx1"/>
              </a:solidFill>
            </a:endParaRPr>
          </a:p>
          <a:p>
            <a:pPr>
              <a:lnSpc>
                <a:spcPct val="80000"/>
              </a:lnSpc>
              <a:buFont typeface="Wingdings" panose="05000000000000000000" pitchFamily="2" charset="2"/>
              <a:buNone/>
            </a:pPr>
            <a:r>
              <a:rPr lang="en-US" altLang="en-US" dirty="0">
                <a:solidFill>
                  <a:schemeClr val="hlink"/>
                </a:solidFill>
              </a:rPr>
              <a:t>$d</a:t>
            </a:r>
            <a:r>
              <a:rPr lang="en-US" altLang="en-US" dirty="0">
                <a:solidFill>
                  <a:schemeClr val="tx1"/>
                </a:solidFill>
              </a:rPr>
              <a:t>  = </a:t>
            </a:r>
            <a:r>
              <a:rPr lang="en-US" altLang="en-US" dirty="0">
                <a:solidFill>
                  <a:srgbClr val="009900"/>
                </a:solidFill>
              </a:rPr>
              <a:t>new</a:t>
            </a:r>
            <a:r>
              <a:rPr lang="en-US" altLang="en-US" dirty="0">
                <a:solidFill>
                  <a:schemeClr val="tx1"/>
                </a:solidFill>
              </a:rPr>
              <a:t> </a:t>
            </a:r>
            <a:r>
              <a:rPr lang="en-US" altLang="en-US" dirty="0" err="1">
                <a:solidFill>
                  <a:schemeClr val="hlink"/>
                </a:solidFill>
              </a:rPr>
              <a:t>DerivedClass</a:t>
            </a:r>
            <a:r>
              <a:rPr lang="en-US" altLang="en-US" dirty="0">
                <a:solidFill>
                  <a:schemeClr val="hlink"/>
                </a:solidFill>
              </a:rPr>
              <a:t>();</a:t>
            </a:r>
            <a:endParaRPr lang="en-US" altLang="en-US" dirty="0">
              <a:solidFill>
                <a:schemeClr val="tx1"/>
              </a:solidFill>
            </a:endParaRPr>
          </a:p>
          <a:p>
            <a:pPr>
              <a:lnSpc>
                <a:spcPct val="80000"/>
              </a:lnSpc>
              <a:buFont typeface="Wingdings" panose="05000000000000000000" pitchFamily="2" charset="2"/>
              <a:buNone/>
            </a:pPr>
            <a:r>
              <a:rPr lang="en-US" altLang="en-US" dirty="0">
                <a:solidFill>
                  <a:srgbClr val="009900"/>
                </a:solidFill>
              </a:rPr>
              <a:t>print</a:t>
            </a:r>
            <a:r>
              <a:rPr lang="en-US" altLang="en-US" dirty="0">
                <a:solidFill>
                  <a:schemeClr val="hlink"/>
                </a:solidFill>
              </a:rPr>
              <a:t> $d-&gt;hello;</a:t>
            </a:r>
          </a:p>
          <a:p>
            <a:pPr>
              <a:lnSpc>
                <a:spcPct val="80000"/>
              </a:lnSpc>
              <a:buFont typeface="Wingdings" panose="05000000000000000000" pitchFamily="2" charset="2"/>
              <a:buNone/>
            </a:pPr>
            <a:r>
              <a:rPr lang="en-US" altLang="en-US" dirty="0">
                <a:solidFill>
                  <a:schemeClr val="hlink"/>
                </a:solidFill>
              </a:rPr>
              <a:t>$d-&gt;</a:t>
            </a:r>
            <a:r>
              <a:rPr lang="en-US" altLang="en-US" dirty="0" err="1">
                <a:solidFill>
                  <a:schemeClr val="hlink"/>
                </a:solidFill>
              </a:rPr>
              <a:t>sayHello</a:t>
            </a:r>
            <a:r>
              <a:rPr lang="en-US" altLang="en-US" dirty="0">
                <a:solidFill>
                  <a:schemeClr val="hlink"/>
                </a:solidFill>
              </a:rPr>
              <a:t>();</a:t>
            </a:r>
          </a:p>
          <a:p>
            <a:pPr marL="114300" indent="0">
              <a:lnSpc>
                <a:spcPct val="80000"/>
              </a:lnSpc>
              <a:buNone/>
            </a:pPr>
            <a:endParaRPr lang="en-US" altLang="en-US" dirty="0" smtClean="0">
              <a:solidFill>
                <a:schemeClr val="tx1"/>
              </a:solidFill>
            </a:endParaRPr>
          </a:p>
          <a:p>
            <a:pPr marL="114300" indent="0">
              <a:lnSpc>
                <a:spcPct val="80000"/>
              </a:lnSpc>
              <a:buNone/>
            </a:pPr>
            <a:endParaRPr lang="en-US" altLang="en-US" dirty="0" smtClean="0">
              <a:solidFill>
                <a:schemeClr val="tx1"/>
              </a:solidFill>
            </a:endParaRPr>
          </a:p>
          <a:p>
            <a:pPr>
              <a:lnSpc>
                <a:spcPct val="80000"/>
              </a:lnSpc>
            </a:pPr>
            <a:r>
              <a:rPr lang="en-US" altLang="en-US" dirty="0" smtClean="0">
                <a:solidFill>
                  <a:schemeClr val="tx1"/>
                </a:solidFill>
              </a:rPr>
              <a:t>All </a:t>
            </a:r>
            <a:r>
              <a:rPr lang="en-US" altLang="en-US" dirty="0">
                <a:solidFill>
                  <a:schemeClr val="tx1"/>
                </a:solidFill>
              </a:rPr>
              <a:t>properties (except </a:t>
            </a:r>
            <a:r>
              <a:rPr lang="en-US" altLang="en-US" dirty="0">
                <a:solidFill>
                  <a:srgbClr val="009900"/>
                </a:solidFill>
              </a:rPr>
              <a:t>private</a:t>
            </a:r>
            <a:r>
              <a:rPr lang="en-US" altLang="en-US" dirty="0">
                <a:solidFill>
                  <a:schemeClr val="tx1"/>
                </a:solidFill>
              </a:rPr>
              <a:t>) of Base class will be available in Derived class.</a:t>
            </a:r>
          </a:p>
          <a:p>
            <a:endParaRPr lang="en-US" dirty="0"/>
          </a:p>
        </p:txBody>
      </p:sp>
    </p:spTree>
    <p:extLst>
      <p:ext uri="{BB962C8B-B14F-4D97-AF65-F5344CB8AC3E}">
        <p14:creationId xmlns:p14="http://schemas.microsoft.com/office/powerpoint/2010/main" val="40412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 calcmode="lin" valueType="num">
                                      <p:cBhvr additive="base">
                                        <p:cTn id="76"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Parent Keyword</a:t>
            </a:r>
            <a:endParaRPr lang="en-US" dirty="0"/>
          </a:p>
        </p:txBody>
      </p:sp>
      <p:sp>
        <p:nvSpPr>
          <p:cNvPr id="3" name="Text Placeholder 2"/>
          <p:cNvSpPr>
            <a:spLocks noGrp="1"/>
          </p:cNvSpPr>
          <p:nvPr>
            <p:ph type="body" sz="half" idx="2"/>
          </p:nvPr>
        </p:nvSpPr>
        <p:spPr>
          <a:xfrm>
            <a:off x="304800" y="1077119"/>
            <a:ext cx="8382000" cy="4114800"/>
          </a:xfrm>
        </p:spPr>
        <p:txBody>
          <a:bodyPr>
            <a:normAutofit/>
          </a:bodyPr>
          <a:lstStyle/>
          <a:p>
            <a:pPr>
              <a:buFont typeface="Wingdings" panose="05000000000000000000" pitchFamily="2" charset="2"/>
              <a:buNone/>
            </a:pPr>
            <a:r>
              <a:rPr lang="en-US" altLang="en-US" sz="1600" dirty="0" smtClean="0">
                <a:solidFill>
                  <a:srgbClr val="009900"/>
                </a:solidFill>
              </a:rPr>
              <a:t>Class</a:t>
            </a:r>
            <a:r>
              <a:rPr lang="en-US" altLang="en-US" sz="1600" dirty="0" smtClean="0">
                <a:solidFill>
                  <a:schemeClr val="hlink"/>
                </a:solidFill>
              </a:rPr>
              <a:t> </a:t>
            </a:r>
            <a:r>
              <a:rPr lang="en-US" altLang="en-US" sz="1600" dirty="0" err="1">
                <a:solidFill>
                  <a:schemeClr val="hlink"/>
                </a:solidFill>
              </a:rPr>
              <a:t>DerivedClass</a:t>
            </a:r>
            <a:r>
              <a:rPr lang="en-US" altLang="en-US" sz="1600" dirty="0">
                <a:solidFill>
                  <a:schemeClr val="hlink"/>
                </a:solidFill>
              </a:rPr>
              <a:t> </a:t>
            </a:r>
            <a:r>
              <a:rPr lang="en-US" altLang="en-US" sz="1600" dirty="0">
                <a:solidFill>
                  <a:srgbClr val="009900"/>
                </a:solidFill>
              </a:rPr>
              <a:t>extends</a:t>
            </a:r>
            <a:r>
              <a:rPr lang="en-US" altLang="en-US" sz="1600" dirty="0">
                <a:solidFill>
                  <a:schemeClr val="hlink"/>
                </a:solidFill>
              </a:rPr>
              <a:t> </a:t>
            </a:r>
            <a:r>
              <a:rPr lang="en-US" altLang="en-US" sz="1600" dirty="0" err="1">
                <a:solidFill>
                  <a:schemeClr val="hlink"/>
                </a:solidFill>
              </a:rPr>
              <a:t>MyClass</a:t>
            </a:r>
            <a:r>
              <a:rPr lang="en-US" altLang="en-US" sz="1600" dirty="0">
                <a:solidFill>
                  <a:schemeClr val="hlink"/>
                </a:solidFill>
              </a:rPr>
              <a:t> {</a:t>
            </a:r>
          </a:p>
          <a:p>
            <a:pPr>
              <a:buFont typeface="Wingdings" panose="05000000000000000000" pitchFamily="2" charset="2"/>
              <a:buNone/>
            </a:pPr>
            <a:r>
              <a:rPr lang="en-US" altLang="en-US" sz="1600" dirty="0">
                <a:solidFill>
                  <a:srgbClr val="009900"/>
                </a:solidFill>
              </a:rPr>
              <a:t>	</a:t>
            </a:r>
          </a:p>
          <a:p>
            <a:pPr>
              <a:buFont typeface="Wingdings" panose="05000000000000000000" pitchFamily="2" charset="2"/>
              <a:buNone/>
            </a:pPr>
            <a:r>
              <a:rPr lang="en-US" altLang="en-US" sz="1600" dirty="0">
                <a:solidFill>
                  <a:srgbClr val="009900"/>
                </a:solidFill>
              </a:rPr>
              <a:t>	</a:t>
            </a:r>
            <a:r>
              <a:rPr lang="en-US" altLang="en-US" sz="1600" dirty="0">
                <a:solidFill>
                  <a:schemeClr val="folHlink"/>
                </a:solidFill>
              </a:rPr>
              <a:t>//overridden</a:t>
            </a:r>
          </a:p>
          <a:p>
            <a:pPr>
              <a:buFont typeface="Wingdings" panose="05000000000000000000" pitchFamily="2" charset="2"/>
              <a:buNone/>
            </a:pPr>
            <a:r>
              <a:rPr lang="en-US" altLang="en-US" sz="1600" dirty="0">
                <a:solidFill>
                  <a:srgbClr val="009900"/>
                </a:solidFill>
              </a:rPr>
              <a:t>	function</a:t>
            </a:r>
            <a:r>
              <a:rPr lang="en-US" altLang="en-US" sz="1600" dirty="0">
                <a:solidFill>
                  <a:schemeClr val="hlink"/>
                </a:solidFill>
              </a:rPr>
              <a:t> </a:t>
            </a:r>
            <a:r>
              <a:rPr lang="en-US" altLang="en-US" sz="1600" dirty="0" err="1">
                <a:solidFill>
                  <a:schemeClr val="hlink"/>
                </a:solidFill>
              </a:rPr>
              <a:t>sayHello</a:t>
            </a:r>
            <a:r>
              <a:rPr lang="en-US" altLang="en-US" sz="1600" dirty="0">
                <a:solidFill>
                  <a:schemeClr val="hlink"/>
                </a:solidFill>
              </a:rPr>
              <a:t>() {</a:t>
            </a:r>
          </a:p>
          <a:p>
            <a:pPr>
              <a:buFont typeface="Wingdings" panose="05000000000000000000" pitchFamily="2" charset="2"/>
              <a:buNone/>
            </a:pPr>
            <a:r>
              <a:rPr lang="en-US" altLang="en-US" sz="1600" dirty="0">
                <a:solidFill>
                  <a:schemeClr val="hlink"/>
                </a:solidFill>
              </a:rPr>
              <a:t>		</a:t>
            </a:r>
            <a:r>
              <a:rPr lang="en-US" altLang="en-US" sz="1600" dirty="0">
                <a:solidFill>
                  <a:srgbClr val="009900"/>
                </a:solidFill>
              </a:rPr>
              <a:t>parent</a:t>
            </a:r>
            <a:r>
              <a:rPr lang="en-US" altLang="en-US" sz="1600" dirty="0">
                <a:solidFill>
                  <a:schemeClr val="hlink"/>
                </a:solidFill>
              </a:rPr>
              <a:t>::</a:t>
            </a:r>
            <a:r>
              <a:rPr lang="en-US" altLang="en-US" sz="1600" dirty="0" err="1">
                <a:solidFill>
                  <a:schemeClr val="hlink"/>
                </a:solidFill>
              </a:rPr>
              <a:t>sayHello</a:t>
            </a:r>
            <a:r>
              <a:rPr lang="en-US" altLang="en-US" sz="1600" dirty="0">
                <a:solidFill>
                  <a:schemeClr val="hlink"/>
                </a:solidFill>
              </a:rPr>
              <a:t>();</a:t>
            </a:r>
          </a:p>
          <a:p>
            <a:pPr>
              <a:buFont typeface="Wingdings" panose="05000000000000000000" pitchFamily="2" charset="2"/>
              <a:buNone/>
            </a:pPr>
            <a:r>
              <a:rPr lang="en-US" altLang="en-US" sz="1600" dirty="0">
                <a:solidFill>
                  <a:schemeClr val="hlink"/>
                </a:solidFill>
              </a:rPr>
              <a:t>		</a:t>
            </a:r>
            <a:r>
              <a:rPr lang="en-US" altLang="en-US" sz="1600" dirty="0">
                <a:solidFill>
                  <a:srgbClr val="009900"/>
                </a:solidFill>
              </a:rPr>
              <a:t>print </a:t>
            </a:r>
            <a:r>
              <a:rPr lang="en-US" altLang="en-US" sz="1600" dirty="0">
                <a:solidFill>
                  <a:srgbClr val="FF6600"/>
                </a:solidFill>
              </a:rPr>
              <a:t>“ Rama”</a:t>
            </a:r>
            <a:r>
              <a:rPr lang="en-US" altLang="en-US" sz="1600" dirty="0">
                <a:solidFill>
                  <a:schemeClr val="hlink"/>
                </a:solidFill>
              </a:rPr>
              <a:t>;</a:t>
            </a:r>
          </a:p>
          <a:p>
            <a:pPr>
              <a:buFont typeface="Wingdings" panose="05000000000000000000" pitchFamily="2" charset="2"/>
              <a:buNone/>
            </a:pPr>
            <a:r>
              <a:rPr lang="en-US" altLang="en-US" sz="1600" dirty="0">
                <a:solidFill>
                  <a:schemeClr val="hlink"/>
                </a:solidFill>
              </a:rPr>
              <a:t>	}</a:t>
            </a:r>
          </a:p>
          <a:p>
            <a:pPr>
              <a:buFont typeface="Wingdings" panose="05000000000000000000" pitchFamily="2" charset="2"/>
              <a:buNone/>
            </a:pPr>
            <a:r>
              <a:rPr lang="en-US" altLang="en-US" sz="1600" dirty="0" smtClean="0">
                <a:solidFill>
                  <a:schemeClr val="hlink"/>
                </a:solidFill>
              </a:rPr>
              <a:t>}</a:t>
            </a:r>
          </a:p>
          <a:p>
            <a:pPr>
              <a:buFont typeface="Wingdings" panose="05000000000000000000" pitchFamily="2" charset="2"/>
              <a:buNone/>
            </a:pPr>
            <a:endParaRPr lang="en-US" altLang="en-US" sz="1600" dirty="0"/>
          </a:p>
          <a:p>
            <a:r>
              <a:rPr lang="en-US" altLang="en-US" sz="1600" dirty="0"/>
              <a:t>In the same way you can access parent constructor by </a:t>
            </a:r>
            <a:r>
              <a:rPr lang="en-US" altLang="en-US" sz="1600" dirty="0">
                <a:solidFill>
                  <a:srgbClr val="009900"/>
                </a:solidFill>
              </a:rPr>
              <a:t>parent</a:t>
            </a:r>
            <a:r>
              <a:rPr lang="en-US" altLang="en-US" sz="1600" dirty="0">
                <a:solidFill>
                  <a:schemeClr val="hlink"/>
                </a:solidFill>
              </a:rPr>
              <a:t>::__construct()</a:t>
            </a:r>
          </a:p>
          <a:p>
            <a:r>
              <a:rPr lang="en-US" altLang="en-US" sz="1600" dirty="0">
                <a:solidFill>
                  <a:schemeClr val="hlink"/>
                </a:solidFill>
              </a:rPr>
              <a:t>::</a:t>
            </a:r>
            <a:r>
              <a:rPr lang="en-US" altLang="en-US" sz="1600" dirty="0">
                <a:solidFill>
                  <a:schemeClr val="tx1"/>
                </a:solidFill>
              </a:rPr>
              <a:t> is </a:t>
            </a:r>
            <a:r>
              <a:rPr lang="en-US" altLang="en-US" sz="1600" dirty="0" smtClean="0">
                <a:solidFill>
                  <a:schemeClr val="tx1"/>
                </a:solidFill>
              </a:rPr>
              <a:t>called </a:t>
            </a:r>
            <a:r>
              <a:rPr lang="en-US" altLang="en-US" sz="1600" dirty="0">
                <a:solidFill>
                  <a:schemeClr val="tx1"/>
                </a:solidFill>
              </a:rPr>
              <a:t>scope resolution operator, we‘ll discuss it </a:t>
            </a:r>
            <a:r>
              <a:rPr lang="en-US" altLang="en-US" sz="1600" dirty="0" smtClean="0">
                <a:solidFill>
                  <a:schemeClr val="tx1"/>
                </a:solidFill>
              </a:rPr>
              <a:t>later </a:t>
            </a:r>
            <a:r>
              <a:rPr lang="en-US" altLang="en-US" sz="1600" dirty="0">
                <a:solidFill>
                  <a:schemeClr val="tx1"/>
                </a:solidFill>
              </a:rPr>
              <a:t>in this </a:t>
            </a:r>
            <a:r>
              <a:rPr lang="en-US" altLang="en-US" sz="1600" dirty="0" smtClean="0">
                <a:solidFill>
                  <a:schemeClr val="tx1"/>
                </a:solidFill>
              </a:rPr>
              <a:t>session.</a:t>
            </a:r>
            <a:endParaRPr lang="en-US" sz="1600" dirty="0"/>
          </a:p>
        </p:txBody>
      </p:sp>
    </p:spTree>
    <p:extLst>
      <p:ext uri="{BB962C8B-B14F-4D97-AF65-F5344CB8AC3E}">
        <p14:creationId xmlns:p14="http://schemas.microsoft.com/office/powerpoint/2010/main" val="26887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Polymorphism</a:t>
            </a:r>
            <a:endParaRPr lang="en-US" dirty="0"/>
          </a:p>
        </p:txBody>
      </p:sp>
      <p:sp>
        <p:nvSpPr>
          <p:cNvPr id="3" name="Text Placeholder 2"/>
          <p:cNvSpPr>
            <a:spLocks noGrp="1"/>
          </p:cNvSpPr>
          <p:nvPr>
            <p:ph type="body" sz="half" idx="2"/>
          </p:nvPr>
        </p:nvSpPr>
        <p:spPr>
          <a:xfrm>
            <a:off x="304800" y="1077119"/>
            <a:ext cx="8534400" cy="4114800"/>
          </a:xfrm>
        </p:spPr>
        <p:txBody>
          <a:bodyPr>
            <a:normAutofit fontScale="92500" lnSpcReduction="20000"/>
          </a:bodyPr>
          <a:lstStyle/>
          <a:p>
            <a:pPr>
              <a:buFont typeface="Wingdings" panose="05000000000000000000" pitchFamily="2" charset="2"/>
              <a:buNone/>
            </a:pPr>
            <a:r>
              <a:rPr lang="en-US" altLang="en-US" sz="1800" dirty="0"/>
              <a:t>Overloading</a:t>
            </a:r>
          </a:p>
          <a:p>
            <a:pPr marL="914400" lvl="1" indent="-457200"/>
            <a:r>
              <a:rPr lang="en-US" altLang="en-US" sz="1700" dirty="0"/>
              <a:t>Method Overloading</a:t>
            </a:r>
          </a:p>
          <a:p>
            <a:pPr marL="914400" lvl="1" indent="-457200"/>
            <a:r>
              <a:rPr lang="en-US" altLang="en-US" sz="1700" dirty="0"/>
              <a:t>Operator Overloading</a:t>
            </a:r>
          </a:p>
          <a:p>
            <a:endParaRPr lang="en-US" altLang="en-US" sz="1800" dirty="0"/>
          </a:p>
          <a:p>
            <a:pPr marL="914400" lvl="1" indent="-457200">
              <a:buFont typeface="Wingdings" panose="05000000000000000000" pitchFamily="2" charset="2"/>
              <a:buAutoNum type="arabicPeriod"/>
            </a:pPr>
            <a:r>
              <a:rPr lang="en-US" altLang="en-US" sz="1800" dirty="0"/>
              <a:t>“</a:t>
            </a:r>
            <a:r>
              <a:rPr lang="en-US" altLang="en-US" sz="1800" dirty="0">
                <a:solidFill>
                  <a:schemeClr val="hlink"/>
                </a:solidFill>
              </a:rPr>
              <a:t>Method</a:t>
            </a:r>
            <a:r>
              <a:rPr lang="en-US" altLang="en-US" sz="1800" dirty="0"/>
              <a:t> </a:t>
            </a:r>
            <a:r>
              <a:rPr lang="en-US" altLang="en-US" sz="1800" dirty="0">
                <a:solidFill>
                  <a:schemeClr val="hlink"/>
                </a:solidFill>
              </a:rPr>
              <a:t>overloading</a:t>
            </a:r>
            <a:r>
              <a:rPr lang="en-US" altLang="en-US" sz="1800" dirty="0"/>
              <a:t>" means, the ability to declare multiple functions with the same name, which get called based on the number/type of parameters.</a:t>
            </a:r>
          </a:p>
          <a:p>
            <a:pPr marL="914400" lvl="1" indent="-457200">
              <a:buFont typeface="Wingdings" panose="05000000000000000000" pitchFamily="2" charset="2"/>
              <a:buAutoNum type="arabicPeriod"/>
            </a:pPr>
            <a:endParaRPr lang="en-US" altLang="en-US" sz="1800" dirty="0"/>
          </a:p>
          <a:p>
            <a:pPr marL="914400" lvl="1" indent="-457200">
              <a:buFont typeface="Wingdings" panose="05000000000000000000" pitchFamily="2" charset="2"/>
              <a:buAutoNum type="arabicPeriod"/>
            </a:pPr>
            <a:r>
              <a:rPr lang="en-US" altLang="en-US" sz="1800" dirty="0"/>
              <a:t>This does not exist in PHP.</a:t>
            </a:r>
          </a:p>
          <a:p>
            <a:pPr marL="914400" lvl="1" indent="-457200">
              <a:buFont typeface="Wingdings" panose="05000000000000000000" pitchFamily="2" charset="2"/>
              <a:buAutoNum type="arabicPeriod"/>
            </a:pPr>
            <a:endParaRPr lang="en-US" altLang="en-US" sz="1800" dirty="0"/>
          </a:p>
          <a:p>
            <a:pPr marL="914400" lvl="1" indent="-457200">
              <a:buFont typeface="Wingdings" panose="05000000000000000000" pitchFamily="2" charset="2"/>
              <a:buAutoNum type="arabicPeriod"/>
            </a:pPr>
            <a:r>
              <a:rPr lang="en-US" altLang="en-US" sz="1800" dirty="0"/>
              <a:t>In PHP, "overloading" is just a mechanism for providing handlers for access to missing methods/variables.</a:t>
            </a:r>
          </a:p>
          <a:p>
            <a:pPr marL="914400" lvl="1" indent="-457200">
              <a:buFont typeface="Wingdings" panose="05000000000000000000" pitchFamily="2" charset="2"/>
              <a:buAutoNum type="arabicPeriod"/>
            </a:pPr>
            <a:endParaRPr lang="en-US" altLang="en-US" sz="1800" dirty="0"/>
          </a:p>
          <a:p>
            <a:pPr marL="914400" lvl="1" indent="-457200">
              <a:buFont typeface="Wingdings" panose="05000000000000000000" pitchFamily="2" charset="2"/>
              <a:buAutoNum type="arabicPeriod"/>
            </a:pPr>
            <a:r>
              <a:rPr lang="en-US" altLang="en-US" sz="1800" dirty="0"/>
              <a:t>PHP doesn’t support Operator Overloading</a:t>
            </a:r>
          </a:p>
          <a:p>
            <a:pPr>
              <a:buFont typeface="Wingdings" panose="05000000000000000000" pitchFamily="2" charset="2"/>
              <a:buAutoNum type="arabicPeriod"/>
            </a:pPr>
            <a:endParaRPr lang="en-US" altLang="en-US" sz="1800" dirty="0"/>
          </a:p>
          <a:p>
            <a:pPr>
              <a:buFont typeface="Wingdings" panose="05000000000000000000" pitchFamily="2" charset="2"/>
              <a:buNone/>
            </a:pPr>
            <a:r>
              <a:rPr lang="en-US" altLang="en-US" sz="1800" dirty="0"/>
              <a:t>Method Overriding – Using same method name in derived class</a:t>
            </a:r>
          </a:p>
          <a:p>
            <a:endParaRPr lang="en-US" dirty="0"/>
          </a:p>
        </p:txBody>
      </p:sp>
    </p:spTree>
    <p:extLst>
      <p:ext uri="{BB962C8B-B14F-4D97-AF65-F5344CB8AC3E}">
        <p14:creationId xmlns:p14="http://schemas.microsoft.com/office/powerpoint/2010/main" val="91214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1000"/>
                                        <p:tgtEl>
                                          <p:spTgt spid="3">
                                            <p:txEl>
                                              <p:pRg st="12" end="12"/>
                                            </p:txEl>
                                          </p:spTgt>
                                        </p:tgtEl>
                                      </p:cBhvr>
                                    </p:animEffect>
                                    <p:anim calcmode="lin" valueType="num">
                                      <p:cBhvr>
                                        <p:cTn id="5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PHP Overloading </a:t>
            </a:r>
            <a:r>
              <a:rPr lang="en-US" altLang="en-US" dirty="0" smtClean="0"/>
              <a:t>…..</a:t>
            </a:r>
            <a:endParaRPr lang="en-US" dirty="0"/>
          </a:p>
        </p:txBody>
      </p:sp>
      <p:sp>
        <p:nvSpPr>
          <p:cNvPr id="3" name="Text Placeholder 2"/>
          <p:cNvSpPr>
            <a:spLocks noGrp="1"/>
          </p:cNvSpPr>
          <p:nvPr>
            <p:ph type="body" sz="half" idx="2"/>
          </p:nvPr>
        </p:nvSpPr>
        <p:spPr>
          <a:xfrm>
            <a:off x="304800" y="1077119"/>
            <a:ext cx="7924800" cy="4114800"/>
          </a:xfrm>
        </p:spPr>
        <p:txBody>
          <a:bodyPr/>
          <a:lstStyle/>
          <a:p>
            <a:pPr>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MethodTest</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public function </a:t>
            </a:r>
            <a:r>
              <a:rPr lang="en-US" altLang="en-US" dirty="0">
                <a:solidFill>
                  <a:schemeClr val="hlink"/>
                </a:solidFill>
              </a:rPr>
              <a:t>__call($name, $arguments)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echo</a:t>
            </a:r>
            <a:r>
              <a:rPr lang="en-US" altLang="en-US" dirty="0">
                <a:solidFill>
                  <a:schemeClr val="hlink"/>
                </a:solidFill>
              </a:rPr>
              <a:t> </a:t>
            </a:r>
            <a:r>
              <a:rPr lang="en-US" altLang="en-US" dirty="0">
                <a:solidFill>
                  <a:srgbClr val="FF6600"/>
                </a:solidFill>
              </a:rPr>
              <a:t>"Calling object method $name "</a:t>
            </a:r>
            <a:r>
              <a:rPr lang="en-US" altLang="en-US" dirty="0">
                <a:solidFill>
                  <a:schemeClr val="hlink"/>
                </a:solidFill>
              </a:rPr>
              <a:t> . </a:t>
            </a:r>
            <a:r>
              <a:rPr lang="en-US" altLang="en-US" dirty="0">
                <a:solidFill>
                  <a:srgbClr val="009900"/>
                </a:solidFill>
              </a:rPr>
              <a:t>join</a:t>
            </a:r>
            <a:r>
              <a:rPr lang="en-US" altLang="en-US" dirty="0">
                <a:solidFill>
                  <a:schemeClr val="hlink"/>
                </a:solidFill>
              </a:rPr>
              <a:t>(</a:t>
            </a:r>
            <a:r>
              <a:rPr lang="en-US" altLang="en-US" dirty="0">
                <a:solidFill>
                  <a:srgbClr val="FF6600"/>
                </a:solidFill>
              </a:rPr>
              <a:t>', '</a:t>
            </a:r>
            <a:r>
              <a:rPr lang="en-US" altLang="en-US" dirty="0">
                <a:solidFill>
                  <a:schemeClr val="hlink"/>
                </a:solidFill>
              </a:rPr>
              <a:t>, $arguments). </a:t>
            </a:r>
            <a:r>
              <a:rPr lang="en-US" altLang="en-US" dirty="0">
                <a:solidFill>
                  <a:srgbClr val="FF6600"/>
                </a:solidFill>
              </a:rPr>
              <a:t>"\n"</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chemeClr val="hlink"/>
                </a:solidFill>
              </a:rPr>
              <a:t>    </a:t>
            </a:r>
            <a:r>
              <a:rPr lang="en-US" altLang="en-US" dirty="0">
                <a:solidFill>
                  <a:srgbClr val="009900"/>
                </a:solidFill>
              </a:rPr>
              <a:t>public static function</a:t>
            </a:r>
            <a:r>
              <a:rPr lang="en-US" altLang="en-US" dirty="0">
                <a:solidFill>
                  <a:schemeClr val="hlink"/>
                </a:solidFill>
              </a:rPr>
              <a:t> __</a:t>
            </a:r>
            <a:r>
              <a:rPr lang="en-US" altLang="en-US" dirty="0" err="1">
                <a:solidFill>
                  <a:schemeClr val="hlink"/>
                </a:solidFill>
              </a:rPr>
              <a:t>callStatic</a:t>
            </a:r>
            <a:r>
              <a:rPr lang="en-US" altLang="en-US" dirty="0">
                <a:solidFill>
                  <a:schemeClr val="hlink"/>
                </a:solidFill>
              </a:rPr>
              <a:t>($name, $arguments)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echo</a:t>
            </a:r>
            <a:r>
              <a:rPr lang="en-US" altLang="en-US" dirty="0">
                <a:solidFill>
                  <a:schemeClr val="hlink"/>
                </a:solidFill>
              </a:rPr>
              <a:t> </a:t>
            </a:r>
            <a:r>
              <a:rPr lang="en-US" altLang="en-US" dirty="0">
                <a:solidFill>
                  <a:srgbClr val="FF6600"/>
                </a:solidFill>
              </a:rPr>
              <a:t>"Calling static method $name "</a:t>
            </a:r>
            <a:r>
              <a:rPr lang="en-US" altLang="en-US" dirty="0">
                <a:solidFill>
                  <a:schemeClr val="hlink"/>
                </a:solidFill>
              </a:rPr>
              <a:t> . </a:t>
            </a:r>
            <a:r>
              <a:rPr lang="en-US" altLang="en-US" dirty="0">
                <a:solidFill>
                  <a:srgbClr val="009900"/>
                </a:solidFill>
              </a:rPr>
              <a:t>join</a:t>
            </a:r>
            <a:r>
              <a:rPr lang="en-US" altLang="en-US" dirty="0">
                <a:solidFill>
                  <a:schemeClr val="hlink"/>
                </a:solidFill>
              </a:rPr>
              <a:t>(</a:t>
            </a:r>
            <a:r>
              <a:rPr lang="en-US" altLang="en-US" dirty="0">
                <a:solidFill>
                  <a:srgbClr val="FF6600"/>
                </a:solidFill>
              </a:rPr>
              <a:t>', '</a:t>
            </a:r>
            <a:r>
              <a:rPr lang="en-US" altLang="en-US" dirty="0">
                <a:solidFill>
                  <a:schemeClr val="hlink"/>
                </a:solidFill>
              </a:rPr>
              <a:t>, $arguments) . </a:t>
            </a:r>
            <a:r>
              <a:rPr lang="en-US" altLang="en-US" dirty="0">
                <a:solidFill>
                  <a:srgbClr val="FF6600"/>
                </a:solidFill>
              </a:rPr>
              <a:t>"\n"</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chemeClr val="hlink"/>
                </a:solidFill>
              </a:rPr>
              <a:t>$</a:t>
            </a:r>
            <a:r>
              <a:rPr lang="en-US" altLang="en-US" dirty="0" err="1">
                <a:solidFill>
                  <a:schemeClr val="hlink"/>
                </a:solidFill>
              </a:rPr>
              <a:t>obj</a:t>
            </a:r>
            <a:r>
              <a:rPr lang="en-US" altLang="en-US" dirty="0">
                <a:solidFill>
                  <a:schemeClr val="hlink"/>
                </a:solidFill>
              </a:rPr>
              <a:t> = </a:t>
            </a:r>
            <a:r>
              <a:rPr lang="en-US" altLang="en-US" dirty="0">
                <a:solidFill>
                  <a:srgbClr val="009900"/>
                </a:solidFill>
              </a:rPr>
              <a:t>new</a:t>
            </a:r>
            <a:r>
              <a:rPr lang="en-US" altLang="en-US" dirty="0">
                <a:solidFill>
                  <a:schemeClr val="hlink"/>
                </a:solidFill>
              </a:rPr>
              <a:t> </a:t>
            </a:r>
            <a:r>
              <a:rPr lang="en-US" altLang="en-US" dirty="0" err="1">
                <a:solidFill>
                  <a:schemeClr val="hlink"/>
                </a:solidFill>
              </a:rPr>
              <a:t>MethodTest</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a:t>
            </a:r>
            <a:r>
              <a:rPr lang="en-US" altLang="en-US" dirty="0" err="1">
                <a:solidFill>
                  <a:schemeClr val="hlink"/>
                </a:solidFill>
              </a:rPr>
              <a:t>obj</a:t>
            </a:r>
            <a:r>
              <a:rPr lang="en-US" altLang="en-US" dirty="0">
                <a:solidFill>
                  <a:schemeClr val="hlink"/>
                </a:solidFill>
              </a:rPr>
              <a:t>-&gt;</a:t>
            </a:r>
            <a:r>
              <a:rPr lang="en-US" altLang="en-US" dirty="0" err="1">
                <a:solidFill>
                  <a:schemeClr val="hlink"/>
                </a:solidFill>
              </a:rPr>
              <a:t>runTest</a:t>
            </a:r>
            <a:r>
              <a:rPr lang="en-US" altLang="en-US" dirty="0">
                <a:solidFill>
                  <a:schemeClr val="hlink"/>
                </a:solidFill>
              </a:rPr>
              <a:t>(</a:t>
            </a:r>
            <a:r>
              <a:rPr lang="en-US" altLang="en-US" dirty="0">
                <a:solidFill>
                  <a:srgbClr val="FF6600"/>
                </a:solidFill>
              </a:rPr>
              <a:t>'in object context'</a:t>
            </a: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err="1">
                <a:solidFill>
                  <a:schemeClr val="hlink"/>
                </a:solidFill>
              </a:rPr>
              <a:t>MethodTest</a:t>
            </a:r>
            <a:r>
              <a:rPr lang="en-US" altLang="en-US" dirty="0">
                <a:solidFill>
                  <a:schemeClr val="hlink"/>
                </a:solidFill>
              </a:rPr>
              <a:t>::</a:t>
            </a:r>
            <a:r>
              <a:rPr lang="en-US" altLang="en-US" dirty="0" err="1">
                <a:solidFill>
                  <a:schemeClr val="hlink"/>
                </a:solidFill>
              </a:rPr>
              <a:t>runTest</a:t>
            </a:r>
            <a:r>
              <a:rPr lang="en-US" altLang="en-US" dirty="0">
                <a:solidFill>
                  <a:schemeClr val="hlink"/>
                </a:solidFill>
              </a:rPr>
              <a:t>(</a:t>
            </a:r>
            <a:r>
              <a:rPr lang="en-US" altLang="en-US" dirty="0">
                <a:solidFill>
                  <a:srgbClr val="FF6600"/>
                </a:solidFill>
              </a:rPr>
              <a:t>'in static context'</a:t>
            </a:r>
            <a:r>
              <a:rPr lang="en-US" altLang="en-US" dirty="0">
                <a:solidFill>
                  <a:schemeClr val="hlink"/>
                </a:solidFill>
              </a:rPr>
              <a:t>);  </a:t>
            </a:r>
            <a:r>
              <a:rPr lang="en-US" altLang="en-US" dirty="0">
                <a:solidFill>
                  <a:schemeClr val="folHlink"/>
                </a:solidFill>
              </a:rPr>
              <a:t>// As of PHP 5.3.0</a:t>
            </a:r>
          </a:p>
          <a:p>
            <a:endParaRPr lang="en-US" dirty="0"/>
          </a:p>
        </p:txBody>
      </p:sp>
    </p:spTree>
    <p:extLst>
      <p:ext uri="{BB962C8B-B14F-4D97-AF65-F5344CB8AC3E}">
        <p14:creationId xmlns:p14="http://schemas.microsoft.com/office/powerpoint/2010/main" val="382162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 calcmode="lin" valueType="num">
                                      <p:cBhvr additive="base">
                                        <p:cTn id="5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 calcmode="lin" valueType="num">
                                      <p:cBhvr additive="base">
                                        <p:cTn id="5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228600" y="461671"/>
            <a:ext cx="7257288" cy="386848"/>
          </a:xfrm>
          <a:prstGeom prst="rect">
            <a:avLst/>
          </a:prstGeom>
        </p:spPr>
        <p:txBody>
          <a:bodyPr/>
          <a:lstStyle/>
          <a:p>
            <a:r>
              <a:rPr lang="en-US" dirty="0"/>
              <a:t>Course Structure</a:t>
            </a:r>
          </a:p>
        </p:txBody>
      </p:sp>
      <p:graphicFrame>
        <p:nvGraphicFramePr>
          <p:cNvPr id="27" name="Table 26"/>
          <p:cNvGraphicFramePr>
            <a:graphicFrameLocks noGrp="1"/>
          </p:cNvGraphicFramePr>
          <p:nvPr>
            <p:extLst>
              <p:ext uri="{D42A27DB-BD31-4B8C-83A1-F6EECF244321}">
                <p14:modId xmlns:p14="http://schemas.microsoft.com/office/powerpoint/2010/main" val="1056592206"/>
              </p:ext>
            </p:extLst>
          </p:nvPr>
        </p:nvGraphicFramePr>
        <p:xfrm>
          <a:off x="304800" y="1077119"/>
          <a:ext cx="9448800" cy="3156206"/>
        </p:xfrm>
        <a:graphic>
          <a:graphicData uri="http://schemas.openxmlformats.org/drawingml/2006/table">
            <a:tbl>
              <a:tblPr firstRow="1" bandRow="1">
                <a:tableStyleId>{7DF18680-E054-41AD-8BC1-D1AEF772440D}</a:tableStyleId>
              </a:tblPr>
              <a:tblGrid>
                <a:gridCol w="2376459"/>
                <a:gridCol w="7072341"/>
              </a:tblGrid>
              <a:tr h="481517">
                <a:tc>
                  <a:txBody>
                    <a:bodyPr/>
                    <a:lstStyle/>
                    <a:p>
                      <a:pPr marL="0" indent="137160" algn="l" defTabSz="914400" rtl="0" eaLnBrk="1" latinLnBrk="0" hangingPunct="1"/>
                      <a:r>
                        <a:rPr lang="en-US" sz="1400" kern="1200" dirty="0" smtClean="0"/>
                        <a:t>Target audience</a:t>
                      </a:r>
                      <a:endParaRPr lang="en-US" sz="14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200" b="0" kern="1200" dirty="0" smtClean="0">
                          <a:solidFill>
                            <a:schemeClr val="tx1">
                              <a:lumMod val="65000"/>
                              <a:lumOff val="35000"/>
                            </a:schemeClr>
                          </a:solidFill>
                          <a:latin typeface="Segoe UI Semibold" panose="020B0702040204020203" pitchFamily="34" charset="0"/>
                          <a:ea typeface="+mn-ea"/>
                          <a:cs typeface="Arial" pitchFamily="34" charset="0"/>
                        </a:rPr>
                        <a:t>Open for All</a:t>
                      </a:r>
                    </a:p>
                  </a:txBody>
                  <a:tcPr marT="45722" marB="45722" anchor="ctr">
                    <a:lnL w="9525" cap="flat" cmpd="sng" algn="ctr">
                      <a:solidFill>
                        <a:schemeClr val="bg1"/>
                      </a:solidFill>
                      <a:prstDash val="solid"/>
                      <a:round/>
                      <a:headEnd type="none" w="med" len="med"/>
                      <a:tailEnd type="none" w="med" len="med"/>
                    </a:lnL>
                    <a:lnR w="12700" cmpd="sng">
                      <a:noFill/>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52797">
                <a:tc>
                  <a:txBody>
                    <a:bodyPr/>
                    <a:lstStyle/>
                    <a:p>
                      <a:pPr marL="0" indent="137160" algn="l" defTabSz="914400" rtl="0" eaLnBrk="1" latinLnBrk="0" hangingPunct="1"/>
                      <a:r>
                        <a:rPr lang="en-US" sz="1200" kern="1200" dirty="0" smtClean="0"/>
                        <a:t>Level</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lumMod val="65000"/>
                              <a:lumOff val="35000"/>
                            </a:prstClr>
                          </a:solidFill>
                          <a:effectLst/>
                          <a:uLnTx/>
                          <a:uFillTx/>
                          <a:latin typeface="Segoe" panose="020B0502040504020203" pitchFamily="34" charset="0"/>
                          <a:ea typeface="+mn-ea"/>
                          <a:cs typeface="Arial" pitchFamily="34" charset="0"/>
                        </a:rPr>
                        <a:t>Level 1</a:t>
                      </a: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09524">
                <a:tc>
                  <a:txBody>
                    <a:bodyPr/>
                    <a:lstStyle/>
                    <a:p>
                      <a:pPr marL="0" indent="137160" algn="l" defTabSz="914400" rtl="0" eaLnBrk="1" latinLnBrk="0" hangingPunct="1"/>
                      <a:r>
                        <a:rPr lang="en-US" sz="1200" kern="1200" dirty="0" smtClean="0"/>
                        <a:t>Pre-requisites</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Basic knowledge</a:t>
                      </a:r>
                      <a:r>
                        <a:rPr lang="en-US" sz="1200" baseline="0" dirty="0" smtClean="0">
                          <a:latin typeface="Segoe" panose="020B0502040504020203" pitchFamily="34" charset="0"/>
                          <a:cs typeface="Arial" pitchFamily="34" charset="0"/>
                        </a:rPr>
                        <a:t> of any programming language such as c or </a:t>
                      </a:r>
                      <a:r>
                        <a:rPr lang="en-US" sz="1200" baseline="0" dirty="0" err="1" smtClean="0">
                          <a:latin typeface="Segoe" panose="020B0502040504020203" pitchFamily="34" charset="0"/>
                          <a:cs typeface="Arial" pitchFamily="34" charset="0"/>
                        </a:rPr>
                        <a:t>c++</a:t>
                      </a:r>
                      <a:r>
                        <a:rPr lang="en-US" sz="1200" baseline="0" dirty="0" smtClean="0">
                          <a:latin typeface="Segoe" panose="020B0502040504020203" pitchFamily="34" charset="0"/>
                          <a:cs typeface="Arial" pitchFamily="34" charset="0"/>
                        </a:rPr>
                        <a:t>.</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06184">
                <a:tc>
                  <a:txBody>
                    <a:bodyPr/>
                    <a:lstStyle/>
                    <a:p>
                      <a:pPr marL="0" indent="137160" algn="l" defTabSz="914400" rtl="0" eaLnBrk="1" latinLnBrk="0" hangingPunct="1"/>
                      <a:r>
                        <a:rPr lang="en-US" sz="1200" kern="1200" dirty="0" smtClean="0"/>
                        <a:t>Training methods</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PPT</a:t>
                      </a:r>
                      <a:r>
                        <a:rPr lang="en-US" sz="1200" baseline="0" dirty="0" smtClean="0">
                          <a:latin typeface="Segoe" panose="020B0502040504020203" pitchFamily="34" charset="0"/>
                          <a:cs typeface="Arial" pitchFamily="34" charset="0"/>
                        </a:rPr>
                        <a:t> and Interaction with audience.</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06184">
                <a:tc>
                  <a:txBody>
                    <a:bodyPr/>
                    <a:lstStyle/>
                    <a:p>
                      <a:pPr marL="0" indent="137160" algn="l" defTabSz="914400" rtl="0" eaLnBrk="1" latinLnBrk="0" hangingPunct="1"/>
                      <a:r>
                        <a:rPr lang="en-US" sz="1200" kern="1200" dirty="0" smtClean="0"/>
                        <a:t>Evaluation</a:t>
                      </a:r>
                      <a:endParaRPr lang="en-US" sz="1200" b="0" kern="1200" dirty="0" smtClean="0">
                        <a:solidFill>
                          <a:schemeClr val="tx1">
                            <a:lumMod val="65000"/>
                            <a:lumOff val="35000"/>
                          </a:schemeClr>
                        </a:solidFill>
                        <a:latin typeface="Segoe UI Semibold" panose="020B0702040204020203" pitchFamily="34" charset="0"/>
                        <a:ea typeface="+mn-ea"/>
                        <a:cs typeface="Arial" pitchFamily="34" charset="0"/>
                      </a:endParaRPr>
                    </a:p>
                  </a:txBody>
                  <a:tcPr marT="45722" marB="45722" anchor="ctr">
                    <a:lnL w="12700" cmpd="sng">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200" dirty="0" smtClean="0">
                          <a:latin typeface="Segoe" panose="020B0502040504020203" pitchFamily="34" charset="0"/>
                          <a:cs typeface="Arial" pitchFamily="34" charset="0"/>
                        </a:rPr>
                        <a:t>After completion</a:t>
                      </a:r>
                      <a:r>
                        <a:rPr lang="en-US" sz="1200" baseline="0" dirty="0" smtClean="0">
                          <a:latin typeface="Segoe" panose="020B0502040504020203" pitchFamily="34" charset="0"/>
                          <a:cs typeface="Arial" pitchFamily="34" charset="0"/>
                        </a:rPr>
                        <a:t> of Training program,.</a:t>
                      </a:r>
                      <a:endParaRPr lang="en-US" sz="1200" dirty="0">
                        <a:latin typeface="Segoe" panose="020B0502040504020203" pitchFamily="34" charset="0"/>
                        <a:cs typeface="Arial" pitchFamily="34" charset="0"/>
                      </a:endParaRPr>
                    </a:p>
                  </a:txBody>
                  <a:tcPr marT="45722" marB="45722" anchor="ctr">
                    <a:lnL w="9525" cap="flat" cmpd="sng" algn="ctr">
                      <a:solidFill>
                        <a:schemeClr val="bg1"/>
                      </a:solidFill>
                      <a:prstDash val="solid"/>
                      <a:round/>
                      <a:headEnd type="none" w="med" len="med"/>
                      <a:tailEnd type="none" w="med" len="med"/>
                    </a:lnL>
                    <a:lnR w="12700" cmpd="sng">
                      <a:noFill/>
                    </a:lnR>
                    <a:lnT w="952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663555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PHP Method Overloading ….</a:t>
            </a:r>
            <a:endParaRPr lang="en-US" dirty="0"/>
          </a:p>
        </p:txBody>
      </p:sp>
      <p:sp>
        <p:nvSpPr>
          <p:cNvPr id="3" name="Text Placeholder 2"/>
          <p:cNvSpPr>
            <a:spLocks noGrp="1"/>
          </p:cNvSpPr>
          <p:nvPr>
            <p:ph type="body" sz="half" idx="2"/>
          </p:nvPr>
        </p:nvSpPr>
        <p:spPr>
          <a:xfrm>
            <a:off x="304800" y="1077119"/>
            <a:ext cx="7543800" cy="4114800"/>
          </a:xfrm>
        </p:spPr>
        <p:txBody>
          <a:bodyPr/>
          <a:lstStyle/>
          <a:p>
            <a:r>
              <a:rPr lang="en-US" altLang="en-US" sz="1600" dirty="0"/>
              <a:t>function </a:t>
            </a:r>
            <a:r>
              <a:rPr lang="en-US" altLang="en-US" sz="1600" dirty="0" smtClean="0"/>
              <a:t>__call  </a:t>
            </a:r>
            <a:r>
              <a:rPr lang="en-US" altLang="en-US" sz="1600" dirty="0"/>
              <a:t>( string $name  , array $arguments  )</a:t>
            </a:r>
          </a:p>
          <a:p>
            <a:pPr>
              <a:buFont typeface="Wingdings" panose="05000000000000000000" pitchFamily="2" charset="2"/>
              <a:buNone/>
            </a:pPr>
            <a:r>
              <a:rPr lang="en-US" altLang="en-US" sz="1600" dirty="0"/>
              <a:t>		</a:t>
            </a:r>
            <a:r>
              <a:rPr lang="en-US" altLang="en-US" sz="1600" dirty="0">
                <a:solidFill>
                  <a:schemeClr val="hlink"/>
                </a:solidFill>
              </a:rPr>
              <a:t>is triggered when invoking inaccessible methods in an object context</a:t>
            </a:r>
            <a:r>
              <a:rPr lang="en-US" altLang="en-US" sz="1600" dirty="0" smtClean="0">
                <a:solidFill>
                  <a:schemeClr val="hlink"/>
                </a:solidFill>
              </a:rPr>
              <a:t>.</a:t>
            </a:r>
          </a:p>
          <a:p>
            <a:pPr>
              <a:buFont typeface="Wingdings" panose="05000000000000000000" pitchFamily="2" charset="2"/>
              <a:buNone/>
            </a:pPr>
            <a:endParaRPr lang="en-US" altLang="en-US" sz="1600" dirty="0">
              <a:solidFill>
                <a:schemeClr val="hlink"/>
              </a:solidFill>
            </a:endParaRPr>
          </a:p>
          <a:p>
            <a:r>
              <a:rPr lang="en-US" altLang="en-US" sz="1600" dirty="0"/>
              <a:t>function __</a:t>
            </a:r>
            <a:r>
              <a:rPr lang="en-US" altLang="en-US" sz="1600" dirty="0" err="1"/>
              <a:t>callStatic</a:t>
            </a:r>
            <a:r>
              <a:rPr lang="en-US" altLang="en-US" sz="1600" dirty="0"/>
              <a:t> ( string $name , array $arguments )</a:t>
            </a:r>
          </a:p>
          <a:p>
            <a:pPr>
              <a:buFont typeface="Wingdings" panose="05000000000000000000" pitchFamily="2" charset="2"/>
              <a:buNone/>
            </a:pPr>
            <a:r>
              <a:rPr lang="en-US" altLang="en-US" sz="1600" dirty="0"/>
              <a:t>		</a:t>
            </a:r>
            <a:r>
              <a:rPr lang="en-US" altLang="en-US" sz="1600" dirty="0">
                <a:solidFill>
                  <a:schemeClr val="hlink"/>
                </a:solidFill>
              </a:rPr>
              <a:t>is triggered when invoking inaccessible methods in a static context</a:t>
            </a:r>
            <a:r>
              <a:rPr lang="en-US" altLang="en-US" sz="1600" dirty="0" smtClean="0">
                <a:solidFill>
                  <a:schemeClr val="hlink"/>
                </a:solidFill>
              </a:rPr>
              <a:t>.</a:t>
            </a:r>
          </a:p>
          <a:p>
            <a:endParaRPr lang="en-US" altLang="en-US" sz="1600" dirty="0"/>
          </a:p>
          <a:p>
            <a:r>
              <a:rPr lang="en-US" altLang="en-US" sz="1600" dirty="0"/>
              <a:t>The $</a:t>
            </a:r>
            <a:r>
              <a:rPr lang="en-US" altLang="en-US" sz="1600" dirty="0">
                <a:solidFill>
                  <a:schemeClr val="hlink"/>
                </a:solidFill>
              </a:rPr>
              <a:t>name</a:t>
            </a:r>
            <a:r>
              <a:rPr lang="en-US" altLang="en-US" sz="1600" dirty="0"/>
              <a:t> argument is the name of the method being called.</a:t>
            </a:r>
          </a:p>
          <a:p>
            <a:endParaRPr lang="en-US" altLang="en-US" sz="1600" dirty="0"/>
          </a:p>
          <a:p>
            <a:r>
              <a:rPr lang="en-US" altLang="en-US" sz="1600" dirty="0"/>
              <a:t>The $</a:t>
            </a:r>
            <a:r>
              <a:rPr lang="en-US" altLang="en-US" sz="1600" dirty="0">
                <a:solidFill>
                  <a:schemeClr val="hlink"/>
                </a:solidFill>
              </a:rPr>
              <a:t>arguments</a:t>
            </a:r>
            <a:r>
              <a:rPr lang="en-US" altLang="en-US" sz="1600" dirty="0"/>
              <a:t> argument is an enumerated array containing the parameters passed to the $</a:t>
            </a:r>
            <a:r>
              <a:rPr lang="en-US" altLang="en-US" sz="1600" dirty="0" err="1"/>
              <a:t>name'ed</a:t>
            </a:r>
            <a:r>
              <a:rPr lang="en-US" altLang="en-US" sz="1600" dirty="0"/>
              <a:t> method. </a:t>
            </a:r>
          </a:p>
          <a:p>
            <a:endParaRPr lang="en-US" sz="1600" dirty="0" smtClean="0"/>
          </a:p>
          <a:p>
            <a:r>
              <a:rPr lang="en-US" sz="1600" b="1" i="1" dirty="0" smtClean="0">
                <a:solidFill>
                  <a:srgbClr val="7030A0"/>
                </a:solidFill>
              </a:rPr>
              <a:t>Food for thought : </a:t>
            </a:r>
            <a:r>
              <a:rPr lang="en-US" sz="1600" b="1" i="1" dirty="0" err="1" smtClean="0">
                <a:solidFill>
                  <a:srgbClr val="7030A0"/>
                </a:solidFill>
              </a:rPr>
              <a:t>func_num_args</a:t>
            </a:r>
            <a:r>
              <a:rPr lang="en-US" sz="1600" b="1" i="1" dirty="0" smtClean="0">
                <a:solidFill>
                  <a:srgbClr val="7030A0"/>
                </a:solidFill>
              </a:rPr>
              <a:t>() and </a:t>
            </a:r>
            <a:r>
              <a:rPr lang="en-US" sz="1600" b="1" i="1" dirty="0" err="1">
                <a:solidFill>
                  <a:srgbClr val="7030A0"/>
                </a:solidFill>
              </a:rPr>
              <a:t>func_get_args</a:t>
            </a:r>
            <a:r>
              <a:rPr lang="en-US" sz="1600" b="1" i="1" dirty="0" smtClean="0">
                <a:solidFill>
                  <a:srgbClr val="7030A0"/>
                </a:solidFill>
              </a:rPr>
              <a:t>()</a:t>
            </a:r>
            <a:endParaRPr lang="en-US" sz="1600" b="1" i="1" dirty="0">
              <a:solidFill>
                <a:srgbClr val="7030A0"/>
              </a:solidFill>
            </a:endParaRPr>
          </a:p>
        </p:txBody>
      </p:sp>
    </p:spTree>
    <p:extLst>
      <p:ext uri="{BB962C8B-B14F-4D97-AF65-F5344CB8AC3E}">
        <p14:creationId xmlns:p14="http://schemas.microsoft.com/office/powerpoint/2010/main" val="13063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t>
            </a:r>
            <a:r>
              <a:rPr lang="en-US" altLang="en-US" dirty="0" smtClean="0"/>
              <a:t>Objects…..</a:t>
            </a:r>
            <a:endParaRPr lang="en-US" dirty="0"/>
          </a:p>
        </p:txBody>
      </p:sp>
      <p:sp>
        <p:nvSpPr>
          <p:cNvPr id="3" name="Text Placeholder 2"/>
          <p:cNvSpPr>
            <a:spLocks noGrp="1"/>
          </p:cNvSpPr>
          <p:nvPr>
            <p:ph type="body" sz="half" idx="2"/>
          </p:nvPr>
        </p:nvSpPr>
        <p:spPr>
          <a:xfrm>
            <a:off x="304800" y="1077119"/>
            <a:ext cx="7269734" cy="4114800"/>
          </a:xfrm>
        </p:spPr>
        <p:txBody>
          <a:bodyPr>
            <a:normAutofit/>
          </a:bodyPr>
          <a:lstStyle/>
          <a:p>
            <a:r>
              <a:rPr lang="en-US" altLang="en-US" dirty="0"/>
              <a:t>If you are comparing two objects with </a:t>
            </a:r>
            <a:r>
              <a:rPr lang="en-US" altLang="en-US" dirty="0">
                <a:solidFill>
                  <a:srgbClr val="009900"/>
                </a:solidFill>
              </a:rPr>
              <a:t>==</a:t>
            </a:r>
          </a:p>
          <a:p>
            <a:pPr>
              <a:buFont typeface="Wingdings" panose="05000000000000000000" pitchFamily="2" charset="2"/>
              <a:buNone/>
            </a:pPr>
            <a:r>
              <a:rPr lang="en-US" altLang="en-US" dirty="0"/>
              <a:t>	They are equal if and only if</a:t>
            </a:r>
          </a:p>
          <a:p>
            <a:pPr>
              <a:buFont typeface="Wingdings" panose="05000000000000000000" pitchFamily="2" charset="2"/>
              <a:buNone/>
            </a:pPr>
            <a:r>
              <a:rPr lang="en-US" altLang="en-US" dirty="0"/>
              <a:t>		1. They have the same properties and values</a:t>
            </a:r>
          </a:p>
          <a:p>
            <a:pPr>
              <a:buFont typeface="Wingdings" panose="05000000000000000000" pitchFamily="2" charset="2"/>
              <a:buNone/>
            </a:pPr>
            <a:r>
              <a:rPr lang="en-US" altLang="en-US" dirty="0"/>
              <a:t>		2. And they are instances of the same class</a:t>
            </a:r>
          </a:p>
          <a:p>
            <a:pPr>
              <a:buFont typeface="Wingdings" panose="05000000000000000000" pitchFamily="2" charset="2"/>
              <a:buNone/>
            </a:pPr>
            <a:endParaRPr lang="en-US" altLang="en-US" dirty="0"/>
          </a:p>
          <a:p>
            <a:r>
              <a:rPr lang="en-US" altLang="en-US" dirty="0"/>
              <a:t>If you are comparing two objects with </a:t>
            </a:r>
            <a:r>
              <a:rPr lang="en-US" altLang="en-US" dirty="0">
                <a:solidFill>
                  <a:srgbClr val="009900"/>
                </a:solidFill>
              </a:rPr>
              <a:t>===</a:t>
            </a:r>
          </a:p>
          <a:p>
            <a:pPr>
              <a:buFont typeface="Wingdings" panose="05000000000000000000" pitchFamily="2" charset="2"/>
              <a:buNone/>
            </a:pPr>
            <a:r>
              <a:rPr lang="en-US" altLang="en-US" dirty="0"/>
              <a:t>	They are equal if and only if</a:t>
            </a:r>
          </a:p>
          <a:p>
            <a:pPr>
              <a:buFont typeface="Wingdings" panose="05000000000000000000" pitchFamily="2" charset="2"/>
              <a:buNone/>
            </a:pPr>
            <a:r>
              <a:rPr lang="en-US" altLang="en-US" dirty="0"/>
              <a:t>		1. They refer to the same instance of the same class.</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chemeClr val="hlink"/>
                </a:solidFill>
              </a:rPr>
              <a:t>$obj1 = </a:t>
            </a:r>
            <a:r>
              <a:rPr lang="en-US" altLang="en-US" dirty="0">
                <a:solidFill>
                  <a:srgbClr val="009900"/>
                </a:solidFill>
              </a:rPr>
              <a:t>new</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$obj2 = </a:t>
            </a:r>
            <a:r>
              <a:rPr lang="en-US" altLang="en-US" dirty="0">
                <a:solidFill>
                  <a:srgbClr val="009900"/>
                </a:solidFill>
              </a:rPr>
              <a:t>new</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$obj3 = $obj1;</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sz="1050" dirty="0">
                <a:solidFill>
                  <a:srgbClr val="009900"/>
                </a:solidFill>
              </a:rPr>
              <a:t>If</a:t>
            </a:r>
            <a:r>
              <a:rPr lang="en-US" altLang="en-US" sz="1050" dirty="0">
                <a:solidFill>
                  <a:schemeClr val="hlink"/>
                </a:solidFill>
              </a:rPr>
              <a:t>( $obj1 </a:t>
            </a:r>
            <a:r>
              <a:rPr lang="en-US" altLang="en-US" sz="1050" dirty="0">
                <a:solidFill>
                  <a:srgbClr val="009900"/>
                </a:solidFill>
              </a:rPr>
              <a:t>==</a:t>
            </a:r>
            <a:r>
              <a:rPr lang="en-US" altLang="en-US" sz="1050" dirty="0">
                <a:solidFill>
                  <a:schemeClr val="hlink"/>
                </a:solidFill>
              </a:rPr>
              <a:t> $obj2 )   {    </a:t>
            </a:r>
            <a:r>
              <a:rPr lang="en-US" altLang="en-US" sz="1050" dirty="0">
                <a:solidFill>
                  <a:srgbClr val="009900"/>
                </a:solidFill>
              </a:rPr>
              <a:t>print</a:t>
            </a:r>
            <a:r>
              <a:rPr lang="en-US" altLang="en-US" sz="1050" dirty="0">
                <a:solidFill>
                  <a:schemeClr val="hlink"/>
                </a:solidFill>
              </a:rPr>
              <a:t> </a:t>
            </a:r>
            <a:r>
              <a:rPr lang="en-US" altLang="en-US" sz="1050" dirty="0">
                <a:solidFill>
                  <a:srgbClr val="FF6600"/>
                </a:solidFill>
              </a:rPr>
              <a:t>“true”</a:t>
            </a:r>
            <a:r>
              <a:rPr lang="en-US" altLang="en-US" sz="1050" dirty="0">
                <a:solidFill>
                  <a:schemeClr val="hlink"/>
                </a:solidFill>
              </a:rPr>
              <a:t>;   }</a:t>
            </a:r>
          </a:p>
          <a:p>
            <a:pPr>
              <a:buFont typeface="Wingdings" panose="05000000000000000000" pitchFamily="2" charset="2"/>
              <a:buNone/>
            </a:pPr>
            <a:r>
              <a:rPr lang="en-US" altLang="en-US" sz="1050" dirty="0">
                <a:solidFill>
                  <a:srgbClr val="009900"/>
                </a:solidFill>
              </a:rPr>
              <a:t>If</a:t>
            </a:r>
            <a:r>
              <a:rPr lang="en-US" altLang="en-US" sz="1050" dirty="0">
                <a:solidFill>
                  <a:schemeClr val="hlink"/>
                </a:solidFill>
              </a:rPr>
              <a:t>( $obj1 </a:t>
            </a:r>
            <a:r>
              <a:rPr lang="en-US" altLang="en-US" sz="1050" dirty="0">
                <a:solidFill>
                  <a:srgbClr val="009900"/>
                </a:solidFill>
              </a:rPr>
              <a:t>===</a:t>
            </a:r>
            <a:r>
              <a:rPr lang="en-US" altLang="en-US" sz="1050" dirty="0">
                <a:solidFill>
                  <a:schemeClr val="hlink"/>
                </a:solidFill>
              </a:rPr>
              <a:t> $obj2 )  {   </a:t>
            </a:r>
            <a:r>
              <a:rPr lang="en-US" altLang="en-US" sz="1050" dirty="0">
                <a:solidFill>
                  <a:srgbClr val="009900"/>
                </a:solidFill>
              </a:rPr>
              <a:t>print</a:t>
            </a:r>
            <a:r>
              <a:rPr lang="en-US" altLang="en-US" sz="1050" dirty="0">
                <a:solidFill>
                  <a:schemeClr val="hlink"/>
                </a:solidFill>
              </a:rPr>
              <a:t> </a:t>
            </a:r>
            <a:r>
              <a:rPr lang="en-US" altLang="en-US" sz="1050" dirty="0">
                <a:solidFill>
                  <a:srgbClr val="FF6600"/>
                </a:solidFill>
              </a:rPr>
              <a:t>“false”</a:t>
            </a:r>
            <a:r>
              <a:rPr lang="en-US" altLang="en-US" sz="1050" dirty="0">
                <a:solidFill>
                  <a:schemeClr val="hlink"/>
                </a:solidFill>
              </a:rPr>
              <a:t>;   }</a:t>
            </a:r>
          </a:p>
          <a:p>
            <a:pPr>
              <a:buFont typeface="Wingdings" panose="05000000000000000000" pitchFamily="2" charset="2"/>
              <a:buNone/>
            </a:pPr>
            <a:r>
              <a:rPr lang="en-US" altLang="en-US" sz="1050" dirty="0">
                <a:solidFill>
                  <a:srgbClr val="009900"/>
                </a:solidFill>
              </a:rPr>
              <a:t>If</a:t>
            </a:r>
            <a:r>
              <a:rPr lang="en-US" altLang="en-US" sz="1050" dirty="0">
                <a:solidFill>
                  <a:schemeClr val="hlink"/>
                </a:solidFill>
              </a:rPr>
              <a:t>( $obj1 </a:t>
            </a:r>
            <a:r>
              <a:rPr lang="en-US" altLang="en-US" sz="1050" dirty="0">
                <a:solidFill>
                  <a:srgbClr val="009900"/>
                </a:solidFill>
              </a:rPr>
              <a:t>===</a:t>
            </a:r>
            <a:r>
              <a:rPr lang="en-US" altLang="en-US" sz="1050" dirty="0">
                <a:solidFill>
                  <a:schemeClr val="hlink"/>
                </a:solidFill>
              </a:rPr>
              <a:t> $obj3 )  {   </a:t>
            </a:r>
            <a:r>
              <a:rPr lang="en-US" altLang="en-US" sz="1050" dirty="0">
                <a:solidFill>
                  <a:srgbClr val="009900"/>
                </a:solidFill>
              </a:rPr>
              <a:t>print</a:t>
            </a:r>
            <a:r>
              <a:rPr lang="en-US" altLang="en-US" sz="1050" dirty="0">
                <a:solidFill>
                  <a:schemeClr val="hlink"/>
                </a:solidFill>
              </a:rPr>
              <a:t> </a:t>
            </a:r>
            <a:r>
              <a:rPr lang="en-US" altLang="en-US" sz="1050" dirty="0">
                <a:solidFill>
                  <a:srgbClr val="FF6600"/>
                </a:solidFill>
              </a:rPr>
              <a:t>“true”</a:t>
            </a:r>
            <a:r>
              <a:rPr lang="en-US" altLang="en-US" sz="1050" dirty="0">
                <a:solidFill>
                  <a:schemeClr val="hlink"/>
                </a:solidFill>
              </a:rPr>
              <a:t>;   }</a:t>
            </a:r>
          </a:p>
          <a:p>
            <a:endParaRPr lang="en-US" dirty="0"/>
          </a:p>
        </p:txBody>
      </p:sp>
    </p:spTree>
    <p:extLst>
      <p:ext uri="{BB962C8B-B14F-4D97-AF65-F5344CB8AC3E}">
        <p14:creationId xmlns:p14="http://schemas.microsoft.com/office/powerpoint/2010/main" val="5888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anim calcmode="lin" valueType="num">
                                      <p:cBhvr>
                                        <p:cTn id="3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anim calcmode="lin" valueType="num">
                                      <p:cBhvr>
                                        <p:cTn id="4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1000"/>
                                        <p:tgtEl>
                                          <p:spTgt spid="3">
                                            <p:txEl>
                                              <p:pRg st="13" end="13"/>
                                            </p:txEl>
                                          </p:spTgt>
                                        </p:tgtEl>
                                      </p:cBhvr>
                                    </p:animEffect>
                                    <p:anim calcmode="lin" valueType="num">
                                      <p:cBhvr>
                                        <p:cTn id="5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1000"/>
                                        <p:tgtEl>
                                          <p:spTgt spid="3">
                                            <p:txEl>
                                              <p:pRg st="14" end="14"/>
                                            </p:txEl>
                                          </p:spTgt>
                                        </p:tgtEl>
                                      </p:cBhvr>
                                    </p:animEffect>
                                    <p:anim calcmode="lin" valueType="num">
                                      <p:cBhvr>
                                        <p:cTn id="5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1000"/>
                                        <p:tgtEl>
                                          <p:spTgt spid="3">
                                            <p:txEl>
                                              <p:pRg st="15" end="15"/>
                                            </p:txEl>
                                          </p:spTgt>
                                        </p:tgtEl>
                                      </p:cBhvr>
                                    </p:animEffect>
                                    <p:anim calcmode="lin" valueType="num">
                                      <p:cBhvr>
                                        <p:cTn id="6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Keywords: Static, Final, </a:t>
            </a:r>
            <a:r>
              <a:rPr lang="en-US" altLang="en-US" dirty="0" err="1"/>
              <a:t>Const</a:t>
            </a:r>
            <a:endParaRPr lang="en-US" dirty="0"/>
          </a:p>
        </p:txBody>
      </p:sp>
      <p:sp>
        <p:nvSpPr>
          <p:cNvPr id="3" name="Text Placeholder 2"/>
          <p:cNvSpPr>
            <a:spLocks noGrp="1"/>
          </p:cNvSpPr>
          <p:nvPr>
            <p:ph type="body" sz="half" idx="2"/>
          </p:nvPr>
        </p:nvSpPr>
        <p:spPr>
          <a:xfrm>
            <a:off x="304800" y="1077119"/>
            <a:ext cx="7269734" cy="4114800"/>
          </a:xfrm>
        </p:spPr>
        <p:txBody>
          <a:bodyPr/>
          <a:lstStyle/>
          <a:p>
            <a:r>
              <a:rPr lang="en-US" altLang="en-US" sz="1800" dirty="0"/>
              <a:t>In PHP you can define class members or methods as static.</a:t>
            </a:r>
          </a:p>
          <a:p>
            <a:endParaRPr lang="en-US" altLang="en-US" sz="1800" dirty="0"/>
          </a:p>
          <a:p>
            <a:r>
              <a:rPr lang="en-US" altLang="en-US" sz="1800" dirty="0"/>
              <a:t>Static members (Variables)</a:t>
            </a:r>
          </a:p>
          <a:p>
            <a:pPr>
              <a:buFont typeface="Wingdings" panose="05000000000000000000" pitchFamily="2" charset="2"/>
              <a:buNone/>
            </a:pPr>
            <a:r>
              <a:rPr lang="en-US" altLang="en-US" sz="1800" dirty="0"/>
              <a:t>		1. can be accessed through ‘</a:t>
            </a:r>
            <a:r>
              <a:rPr lang="en-US" altLang="en-US" sz="1800" dirty="0">
                <a:solidFill>
                  <a:schemeClr val="hlink"/>
                </a:solidFill>
              </a:rPr>
              <a:t>Scope Resolution Operator </a:t>
            </a:r>
            <a:r>
              <a:rPr lang="en-US" altLang="en-US" sz="1800" b="1" dirty="0">
                <a:solidFill>
                  <a:schemeClr val="hlink"/>
                </a:solidFill>
              </a:rPr>
              <a:t>::</a:t>
            </a:r>
            <a:r>
              <a:rPr lang="en-US" altLang="en-US" sz="1800" dirty="0"/>
              <a:t>’</a:t>
            </a:r>
          </a:p>
          <a:p>
            <a:pPr>
              <a:buFont typeface="Wingdings" panose="05000000000000000000" pitchFamily="2" charset="2"/>
              <a:buNone/>
            </a:pPr>
            <a:r>
              <a:rPr lang="en-US" altLang="en-US" sz="1800" dirty="0"/>
              <a:t>		2. cannot be accessed through an Object.</a:t>
            </a:r>
          </a:p>
          <a:p>
            <a:endParaRPr lang="en-US" altLang="en-US" sz="1800" dirty="0"/>
          </a:p>
          <a:p>
            <a:r>
              <a:rPr lang="en-US" altLang="en-US" sz="1800" dirty="0"/>
              <a:t>Static Methods can be accessed through  </a:t>
            </a:r>
          </a:p>
          <a:p>
            <a:pPr>
              <a:buFont typeface="Wingdings" panose="05000000000000000000" pitchFamily="2" charset="2"/>
              <a:buNone/>
            </a:pPr>
            <a:r>
              <a:rPr lang="en-US" altLang="en-US" sz="1800" dirty="0"/>
              <a:t>		1. Scope Resolution Operator ::</a:t>
            </a:r>
          </a:p>
          <a:p>
            <a:pPr>
              <a:buFont typeface="Wingdings" panose="05000000000000000000" pitchFamily="2" charset="2"/>
              <a:buNone/>
            </a:pPr>
            <a:r>
              <a:rPr lang="en-US" altLang="en-US" sz="1800" dirty="0"/>
              <a:t>		2. with an Object of that class </a:t>
            </a:r>
            <a:r>
              <a:rPr lang="en-US" altLang="en-US" sz="1800" dirty="0">
                <a:solidFill>
                  <a:schemeClr val="hlink"/>
                </a:solidFill>
              </a:rPr>
              <a:t>*</a:t>
            </a:r>
          </a:p>
          <a:p>
            <a:endParaRPr lang="en-US" dirty="0"/>
          </a:p>
        </p:txBody>
      </p:sp>
    </p:spTree>
    <p:extLst>
      <p:ext uri="{BB962C8B-B14F-4D97-AF65-F5344CB8AC3E}">
        <p14:creationId xmlns:p14="http://schemas.microsoft.com/office/powerpoint/2010/main" val="137055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Static keyword</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lnSpc>
                <a:spcPct val="80000"/>
              </a:lnSpc>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public static</a:t>
            </a:r>
            <a:r>
              <a:rPr lang="en-US" altLang="en-US" dirty="0">
                <a:solidFill>
                  <a:schemeClr val="hlink"/>
                </a:solidFill>
              </a:rPr>
              <a:t> $</a:t>
            </a:r>
            <a:r>
              <a:rPr lang="en-US" altLang="en-US" dirty="0" err="1">
                <a:solidFill>
                  <a:schemeClr val="hlink"/>
                </a:solidFill>
              </a:rPr>
              <a:t>my_static</a:t>
            </a:r>
            <a:r>
              <a:rPr lang="en-US" altLang="en-US" dirty="0">
                <a:solidFill>
                  <a:schemeClr val="hlink"/>
                </a:solidFill>
              </a:rPr>
              <a:t> = </a:t>
            </a:r>
            <a:r>
              <a:rPr lang="en-US" altLang="en-US" dirty="0">
                <a:solidFill>
                  <a:srgbClr val="FF6600"/>
                </a:solidFill>
              </a:rPr>
              <a:t>“I am Static”</a:t>
            </a:r>
            <a:r>
              <a:rPr lang="en-US" altLang="en-US" dirty="0">
                <a:solidFill>
                  <a:schemeClr val="hlink"/>
                </a:solidFill>
              </a:rPr>
              <a:t>;</a:t>
            </a:r>
          </a:p>
          <a:p>
            <a:pPr>
              <a:lnSpc>
                <a:spcPct val="80000"/>
              </a:lnSpc>
              <a:buFont typeface="Wingdings" panose="05000000000000000000" pitchFamily="2" charset="2"/>
              <a:buNone/>
            </a:pPr>
            <a:r>
              <a:rPr lang="en-US" altLang="en-US" dirty="0">
                <a:solidFill>
                  <a:srgbClr val="009900"/>
                </a:solidFill>
              </a:rPr>
              <a:t>    </a:t>
            </a:r>
          </a:p>
          <a:p>
            <a:pPr>
              <a:lnSpc>
                <a:spcPct val="80000"/>
              </a:lnSpc>
              <a:buFont typeface="Wingdings" panose="05000000000000000000" pitchFamily="2" charset="2"/>
              <a:buNone/>
            </a:pPr>
            <a:r>
              <a:rPr lang="en-US" altLang="en-US" dirty="0">
                <a:solidFill>
                  <a:srgbClr val="009900"/>
                </a:solidFill>
              </a:rPr>
              <a:t>    public static function</a:t>
            </a:r>
            <a:r>
              <a:rPr lang="en-US" altLang="en-US" dirty="0">
                <a:solidFill>
                  <a:schemeClr val="hlink"/>
                </a:solidFill>
              </a:rPr>
              <a:t> </a:t>
            </a:r>
            <a:r>
              <a:rPr lang="en-US" altLang="en-US" dirty="0" err="1">
                <a:solidFill>
                  <a:schemeClr val="hlink"/>
                </a:solidFill>
              </a:rPr>
              <a:t>staticMethod</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echo </a:t>
            </a:r>
            <a:r>
              <a:rPr lang="en-US" altLang="en-US" dirty="0">
                <a:solidFill>
                  <a:srgbClr val="FF6600"/>
                </a:solidFill>
              </a:rPr>
              <a:t>”I am Static Method”</a:t>
            </a:r>
            <a:r>
              <a:rPr lang="en-US" altLang="en-US" dirty="0">
                <a:solidFill>
                  <a:schemeClr val="hlink"/>
                </a:solidFill>
              </a:rPr>
              <a:t>;</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rgbClr val="009900"/>
                </a:solidFill>
              </a:rPr>
              <a:t>    </a:t>
            </a:r>
          </a:p>
          <a:p>
            <a:pPr>
              <a:lnSpc>
                <a:spcPct val="80000"/>
              </a:lnSpc>
              <a:buFont typeface="Wingdings" panose="05000000000000000000" pitchFamily="2" charset="2"/>
              <a:buNone/>
            </a:pPr>
            <a:r>
              <a:rPr lang="en-US" altLang="en-US" dirty="0">
                <a:solidFill>
                  <a:srgbClr val="009900"/>
                </a:solidFill>
              </a:rPr>
              <a:t>    function</a:t>
            </a:r>
            <a:r>
              <a:rPr lang="en-US" altLang="en-US" dirty="0">
                <a:solidFill>
                  <a:schemeClr val="hlink"/>
                </a:solidFill>
              </a:rPr>
              <a:t> </a:t>
            </a:r>
            <a:r>
              <a:rPr lang="en-US" altLang="en-US" dirty="0" err="1">
                <a:solidFill>
                  <a:schemeClr val="hlink"/>
                </a:solidFill>
              </a:rPr>
              <a:t>getStaticValue</a:t>
            </a: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        </a:t>
            </a:r>
            <a:r>
              <a:rPr lang="en-US" altLang="en-US" dirty="0">
                <a:solidFill>
                  <a:srgbClr val="009900"/>
                </a:solidFill>
              </a:rPr>
              <a:t>return</a:t>
            </a:r>
            <a:r>
              <a:rPr lang="en-US" altLang="en-US" dirty="0">
                <a:solidFill>
                  <a:schemeClr val="hlink"/>
                </a:solidFill>
              </a:rPr>
              <a:t> self</a:t>
            </a:r>
            <a:r>
              <a:rPr lang="en-US" altLang="en-US" dirty="0">
                <a:solidFill>
                  <a:srgbClr val="009900"/>
                </a:solidFill>
              </a:rPr>
              <a:t>::</a:t>
            </a:r>
            <a:r>
              <a:rPr lang="en-US" altLang="en-US" dirty="0">
                <a:solidFill>
                  <a:schemeClr val="hlink"/>
                </a:solidFill>
              </a:rPr>
              <a:t>$</a:t>
            </a:r>
            <a:r>
              <a:rPr lang="en-US" altLang="en-US" dirty="0" err="1">
                <a:solidFill>
                  <a:schemeClr val="hlink"/>
                </a:solidFill>
              </a:rPr>
              <a:t>my_static</a:t>
            </a:r>
            <a:r>
              <a:rPr lang="en-US" altLang="en-US" dirty="0">
                <a:solidFill>
                  <a:schemeClr val="hlink"/>
                </a:solidFill>
              </a:rPr>
              <a:t>; </a:t>
            </a:r>
            <a:r>
              <a:rPr lang="en-US" altLang="en-US" sz="800" dirty="0">
                <a:solidFill>
                  <a:schemeClr val="folHlink"/>
                </a:solidFill>
              </a:rPr>
              <a:t>//Self is a Keyword to access static content of that class</a:t>
            </a:r>
          </a:p>
          <a:p>
            <a:pPr>
              <a:lnSpc>
                <a:spcPct val="80000"/>
              </a:lnSpc>
              <a:buFont typeface="Wingdings" panose="05000000000000000000" pitchFamily="2" charset="2"/>
              <a:buNone/>
            </a:pPr>
            <a:r>
              <a:rPr lang="en-US" altLang="en-US" dirty="0">
                <a:solidFill>
                  <a:schemeClr val="hlink"/>
                </a:solidFill>
              </a:rPr>
              <a:t>    }</a:t>
            </a:r>
          </a:p>
          <a:p>
            <a:pPr>
              <a:lnSpc>
                <a:spcPct val="80000"/>
              </a:lnSpc>
              <a:buFont typeface="Wingdings" panose="05000000000000000000" pitchFamily="2" charset="2"/>
              <a:buNone/>
            </a:pPr>
            <a:r>
              <a:rPr lang="en-US" altLang="en-US" dirty="0">
                <a:solidFill>
                  <a:schemeClr val="hlink"/>
                </a:solidFill>
              </a:rPr>
              <a:t>}</a:t>
            </a:r>
          </a:p>
          <a:p>
            <a:pPr>
              <a:lnSpc>
                <a:spcPct val="80000"/>
              </a:lnSpc>
              <a:buFont typeface="Wingdings" panose="05000000000000000000" pitchFamily="2" charset="2"/>
              <a:buNone/>
            </a:pPr>
            <a:endParaRPr lang="en-US" altLang="en-US" dirty="0">
              <a:solidFill>
                <a:schemeClr val="hlink"/>
              </a:solidFill>
            </a:endParaRPr>
          </a:p>
          <a:p>
            <a:pPr>
              <a:lnSpc>
                <a:spcPct val="80000"/>
              </a:lnSpc>
              <a:buFont typeface="Wingdings" panose="05000000000000000000" pitchFamily="2" charset="2"/>
              <a:buNone/>
            </a:pPr>
            <a:r>
              <a:rPr lang="en-US" altLang="en-US" dirty="0">
                <a:solidFill>
                  <a:srgbClr val="009900"/>
                </a:solidFill>
              </a:rPr>
              <a:t>print</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 $</a:t>
            </a:r>
            <a:r>
              <a:rPr lang="en-US" altLang="en-US" dirty="0" err="1">
                <a:solidFill>
                  <a:schemeClr val="hlink"/>
                </a:solidFill>
              </a:rPr>
              <a:t>my_static</a:t>
            </a:r>
            <a:r>
              <a:rPr lang="en-US" altLang="en-US" dirty="0">
                <a:solidFill>
                  <a:schemeClr val="hlink"/>
                </a:solidFill>
              </a:rPr>
              <a:t>;</a:t>
            </a:r>
          </a:p>
          <a:p>
            <a:pPr>
              <a:lnSpc>
                <a:spcPct val="80000"/>
              </a:lnSpc>
              <a:buFont typeface="Wingdings" panose="05000000000000000000" pitchFamily="2" charset="2"/>
              <a:buNone/>
            </a:pPr>
            <a:r>
              <a:rPr lang="en-US" altLang="en-US" dirty="0" err="1">
                <a:solidFill>
                  <a:schemeClr val="hlink"/>
                </a:solidFill>
              </a:rPr>
              <a:t>MyClass</a:t>
            </a:r>
            <a:r>
              <a:rPr lang="en-US" altLang="en-US" dirty="0">
                <a:solidFill>
                  <a:schemeClr val="hlink"/>
                </a:solidFill>
              </a:rPr>
              <a:t> :: </a:t>
            </a:r>
            <a:r>
              <a:rPr lang="en-US" altLang="en-US" dirty="0" err="1">
                <a:solidFill>
                  <a:schemeClr val="hlink"/>
                </a:solidFill>
              </a:rPr>
              <a:t>staticMethod</a:t>
            </a:r>
            <a:r>
              <a:rPr lang="en-US" altLang="en-US" dirty="0">
                <a:solidFill>
                  <a:schemeClr val="hlink"/>
                </a:solidFill>
              </a:rPr>
              <a:t>();</a:t>
            </a:r>
          </a:p>
          <a:p>
            <a:pPr>
              <a:lnSpc>
                <a:spcPct val="80000"/>
              </a:lnSpc>
              <a:buFont typeface="Wingdings" panose="05000000000000000000" pitchFamily="2" charset="2"/>
              <a:buNone/>
            </a:pPr>
            <a:endParaRPr lang="en-US" altLang="en-US" dirty="0">
              <a:solidFill>
                <a:schemeClr val="hlink"/>
              </a:solidFill>
            </a:endParaRPr>
          </a:p>
          <a:p>
            <a:pPr>
              <a:lnSpc>
                <a:spcPct val="80000"/>
              </a:lnSpc>
              <a:buFont typeface="Wingdings" panose="05000000000000000000" pitchFamily="2" charset="2"/>
              <a:buNone/>
            </a:pPr>
            <a:r>
              <a:rPr lang="en-US" altLang="en-US" dirty="0">
                <a:solidFill>
                  <a:schemeClr val="hlink"/>
                </a:solidFill>
              </a:rPr>
              <a:t>$</a:t>
            </a:r>
            <a:r>
              <a:rPr lang="en-US" altLang="en-US" dirty="0" err="1">
                <a:solidFill>
                  <a:schemeClr val="hlink"/>
                </a:solidFill>
              </a:rPr>
              <a:t>obj</a:t>
            </a:r>
            <a:r>
              <a:rPr lang="en-US" altLang="en-US" dirty="0">
                <a:solidFill>
                  <a:schemeClr val="hlink"/>
                </a:solidFill>
              </a:rPr>
              <a:t> = </a:t>
            </a:r>
            <a:r>
              <a:rPr lang="en-US" altLang="en-US" dirty="0">
                <a:solidFill>
                  <a:srgbClr val="009900"/>
                </a:solidFill>
              </a:rPr>
              <a:t>new</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a:t>
            </a:r>
          </a:p>
          <a:p>
            <a:pPr>
              <a:lnSpc>
                <a:spcPct val="80000"/>
              </a:lnSpc>
              <a:buFont typeface="Wingdings" panose="05000000000000000000" pitchFamily="2" charset="2"/>
              <a:buNone/>
            </a:pPr>
            <a:r>
              <a:rPr lang="en-US" altLang="en-US" dirty="0">
                <a:solidFill>
                  <a:srgbClr val="009900"/>
                </a:solidFill>
              </a:rPr>
              <a:t>print</a:t>
            </a:r>
            <a:r>
              <a:rPr lang="en-US" altLang="en-US" dirty="0">
                <a:solidFill>
                  <a:schemeClr val="hlink"/>
                </a:solidFill>
              </a:rPr>
              <a:t> $</a:t>
            </a:r>
            <a:r>
              <a:rPr lang="en-US" altLang="en-US" dirty="0" err="1">
                <a:solidFill>
                  <a:schemeClr val="hlink"/>
                </a:solidFill>
              </a:rPr>
              <a:t>obj</a:t>
            </a:r>
            <a:r>
              <a:rPr lang="en-US" altLang="en-US" dirty="0">
                <a:solidFill>
                  <a:schemeClr val="hlink"/>
                </a:solidFill>
              </a:rPr>
              <a:t> -&gt; </a:t>
            </a:r>
            <a:r>
              <a:rPr lang="en-US" altLang="en-US" dirty="0" err="1">
                <a:solidFill>
                  <a:schemeClr val="hlink"/>
                </a:solidFill>
              </a:rPr>
              <a:t>staticMethod</a:t>
            </a:r>
            <a:r>
              <a:rPr lang="en-US" altLang="en-US" dirty="0">
                <a:solidFill>
                  <a:schemeClr val="hlink"/>
                </a:solidFill>
              </a:rPr>
              <a:t>();</a:t>
            </a:r>
          </a:p>
          <a:p>
            <a:pPr>
              <a:lnSpc>
                <a:spcPct val="80000"/>
              </a:lnSpc>
              <a:buFont typeface="Wingdings" panose="05000000000000000000" pitchFamily="2" charset="2"/>
              <a:buNone/>
            </a:pPr>
            <a:r>
              <a:rPr lang="en-US" altLang="en-US" dirty="0">
                <a:solidFill>
                  <a:srgbClr val="009900"/>
                </a:solidFill>
              </a:rPr>
              <a:t>print</a:t>
            </a:r>
            <a:r>
              <a:rPr lang="en-US" altLang="en-US" dirty="0">
                <a:solidFill>
                  <a:schemeClr val="hlink"/>
                </a:solidFill>
              </a:rPr>
              <a:t> $</a:t>
            </a:r>
            <a:r>
              <a:rPr lang="en-US" altLang="en-US" dirty="0" err="1">
                <a:solidFill>
                  <a:schemeClr val="hlink"/>
                </a:solidFill>
              </a:rPr>
              <a:t>obj</a:t>
            </a:r>
            <a:r>
              <a:rPr lang="en-US" altLang="en-US" dirty="0">
                <a:solidFill>
                  <a:schemeClr val="hlink"/>
                </a:solidFill>
              </a:rPr>
              <a:t> -&gt; </a:t>
            </a:r>
            <a:r>
              <a:rPr lang="en-US" altLang="en-US" dirty="0" err="1">
                <a:solidFill>
                  <a:schemeClr val="hlink"/>
                </a:solidFill>
              </a:rPr>
              <a:t>my_static</a:t>
            </a:r>
            <a:r>
              <a:rPr lang="en-US" altLang="en-US" dirty="0">
                <a:solidFill>
                  <a:schemeClr val="hlink"/>
                </a:solidFill>
              </a:rPr>
              <a:t>;  </a:t>
            </a:r>
            <a:r>
              <a:rPr lang="en-US" altLang="en-US" dirty="0">
                <a:solidFill>
                  <a:schemeClr val="folHlink"/>
                </a:solidFill>
              </a:rPr>
              <a:t>// error, Undefined "Property" </a:t>
            </a:r>
            <a:r>
              <a:rPr lang="en-US" altLang="en-US" dirty="0" err="1">
                <a:solidFill>
                  <a:schemeClr val="folHlink"/>
                </a:solidFill>
              </a:rPr>
              <a:t>my_static</a:t>
            </a:r>
            <a:r>
              <a:rPr lang="en-US" altLang="en-US" dirty="0">
                <a:solidFill>
                  <a:schemeClr val="hlink"/>
                </a:solidFill>
              </a:rPr>
              <a:t> </a:t>
            </a:r>
          </a:p>
          <a:p>
            <a:endParaRPr lang="en-US" dirty="0"/>
          </a:p>
        </p:txBody>
      </p:sp>
    </p:spTree>
    <p:extLst>
      <p:ext uri="{BB962C8B-B14F-4D97-AF65-F5344CB8AC3E}">
        <p14:creationId xmlns:p14="http://schemas.microsoft.com/office/powerpoint/2010/main" val="185211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Effect transition="in" filter="fade">
                                      <p:cBhvr>
                                        <p:cTn id="79" dur="1000"/>
                                        <p:tgtEl>
                                          <p:spTgt spid="3">
                                            <p:txEl>
                                              <p:pRg st="15" end="15"/>
                                            </p:txEl>
                                          </p:spTgt>
                                        </p:tgtEl>
                                      </p:cBhvr>
                                    </p:animEffect>
                                    <p:anim calcmode="lin" valueType="num">
                                      <p:cBhvr>
                                        <p:cTn id="8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Effect transition="in" filter="fade">
                                      <p:cBhvr>
                                        <p:cTn id="84" dur="1000"/>
                                        <p:tgtEl>
                                          <p:spTgt spid="3">
                                            <p:txEl>
                                              <p:pRg st="16" end="16"/>
                                            </p:txEl>
                                          </p:spTgt>
                                        </p:tgtEl>
                                      </p:cBhvr>
                                    </p:animEffect>
                                    <p:anim calcmode="lin" valueType="num">
                                      <p:cBhvr>
                                        <p:cTn id="85"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1000"/>
                                        <p:tgtEl>
                                          <p:spTgt spid="3">
                                            <p:txEl>
                                              <p:pRg st="17" end="17"/>
                                            </p:txEl>
                                          </p:spTgt>
                                        </p:tgtEl>
                                      </p:cBhvr>
                                    </p:animEffect>
                                    <p:anim calcmode="lin" valueType="num">
                                      <p:cBhvr>
                                        <p:cTn id="90"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Final &amp; </a:t>
            </a:r>
            <a:r>
              <a:rPr lang="en-US" altLang="en-US" dirty="0" err="1"/>
              <a:t>Const</a:t>
            </a:r>
            <a:r>
              <a:rPr lang="en-US" altLang="en-US" dirty="0"/>
              <a:t> Keyword</a:t>
            </a:r>
            <a:endParaRPr lang="en-US" dirty="0"/>
          </a:p>
        </p:txBody>
      </p:sp>
      <p:sp>
        <p:nvSpPr>
          <p:cNvPr id="3" name="Text Placeholder 2"/>
          <p:cNvSpPr>
            <a:spLocks noGrp="1"/>
          </p:cNvSpPr>
          <p:nvPr>
            <p:ph type="body" sz="half" idx="2"/>
          </p:nvPr>
        </p:nvSpPr>
        <p:spPr>
          <a:xfrm>
            <a:off x="304800" y="1077119"/>
            <a:ext cx="7269734" cy="4114800"/>
          </a:xfrm>
        </p:spPr>
        <p:txBody>
          <a:bodyPr/>
          <a:lstStyle/>
          <a:p>
            <a:r>
              <a:rPr lang="en-US" altLang="en-US" sz="1600" smtClean="0">
                <a:solidFill>
                  <a:srgbClr val="009900"/>
                </a:solidFill>
              </a:rPr>
              <a:t>final</a:t>
            </a:r>
            <a:r>
              <a:rPr lang="en-US" altLang="en-US" sz="1600" smtClean="0"/>
              <a:t> </a:t>
            </a:r>
            <a:r>
              <a:rPr lang="en-US" altLang="en-US" sz="1600" dirty="0"/>
              <a:t>has three </a:t>
            </a:r>
            <a:r>
              <a:rPr lang="en-US" altLang="en-US" sz="1600" dirty="0" smtClean="0"/>
              <a:t>uses </a:t>
            </a:r>
            <a:endParaRPr lang="en-US" altLang="en-US" sz="1600" dirty="0"/>
          </a:p>
          <a:p>
            <a:pPr>
              <a:buFont typeface="Wingdings" panose="05000000000000000000" pitchFamily="2" charset="2"/>
              <a:buNone/>
            </a:pPr>
            <a:r>
              <a:rPr lang="en-US" altLang="en-US" sz="1600" dirty="0"/>
              <a:t>		1) prevent class Inheritance</a:t>
            </a:r>
          </a:p>
          <a:p>
            <a:pPr>
              <a:buFont typeface="Wingdings" panose="05000000000000000000" pitchFamily="2" charset="2"/>
              <a:buNone/>
            </a:pPr>
            <a:r>
              <a:rPr lang="en-US" altLang="en-US" sz="1600" dirty="0"/>
              <a:t>		2) prevent method overriding</a:t>
            </a:r>
          </a:p>
          <a:p>
            <a:pPr>
              <a:buFont typeface="Wingdings" panose="05000000000000000000" pitchFamily="2" charset="2"/>
              <a:buNone/>
            </a:pPr>
            <a:r>
              <a:rPr lang="en-US" altLang="en-US" sz="1600" dirty="0"/>
              <a:t>		3) And to declare constants</a:t>
            </a:r>
          </a:p>
          <a:p>
            <a:endParaRPr lang="en-US" altLang="en-US" sz="1600" dirty="0"/>
          </a:p>
          <a:p>
            <a:r>
              <a:rPr lang="en-US" altLang="en-US" sz="1600" dirty="0"/>
              <a:t>PHP supports all features, but the 3rd with </a:t>
            </a:r>
            <a:r>
              <a:rPr lang="en-US" altLang="en-US" sz="1600" dirty="0">
                <a:solidFill>
                  <a:srgbClr val="009900"/>
                </a:solidFill>
              </a:rPr>
              <a:t>'</a:t>
            </a:r>
            <a:r>
              <a:rPr lang="en-US" altLang="en-US" sz="1600" dirty="0" err="1">
                <a:solidFill>
                  <a:srgbClr val="009900"/>
                </a:solidFill>
              </a:rPr>
              <a:t>Const</a:t>
            </a:r>
            <a:r>
              <a:rPr lang="en-US" altLang="en-US" sz="1600" dirty="0"/>
              <a:t>' keyword</a:t>
            </a:r>
          </a:p>
          <a:p>
            <a:endParaRPr lang="en-US" altLang="en-US" sz="1600" dirty="0"/>
          </a:p>
          <a:p>
            <a:r>
              <a:rPr lang="en-US" altLang="en-US" sz="1600" dirty="0"/>
              <a:t>Lets see an example</a:t>
            </a:r>
          </a:p>
          <a:p>
            <a:endParaRPr lang="en-US" dirty="0"/>
          </a:p>
        </p:txBody>
      </p:sp>
    </p:spTree>
    <p:extLst>
      <p:ext uri="{BB962C8B-B14F-4D97-AF65-F5344CB8AC3E}">
        <p14:creationId xmlns:p14="http://schemas.microsoft.com/office/powerpoint/2010/main" val="330294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Final &amp; </a:t>
            </a:r>
            <a:r>
              <a:rPr lang="en-US" altLang="en-US" dirty="0" err="1"/>
              <a:t>Const</a:t>
            </a:r>
            <a:r>
              <a:rPr lang="en-US" altLang="en-US" dirty="0"/>
              <a:t> Keyword</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dirty="0">
                <a:solidFill>
                  <a:srgbClr val="009900"/>
                </a:solidFill>
              </a:rPr>
              <a:t>final</a:t>
            </a:r>
            <a:r>
              <a:rPr lang="en-US" altLang="en-US" dirty="0">
                <a:solidFill>
                  <a:schemeClr val="hlink"/>
                </a:solidFill>
              </a:rPr>
              <a:t> </a:t>
            </a:r>
            <a:r>
              <a:rPr lang="en-US" altLang="en-US" dirty="0">
                <a:solidFill>
                  <a:srgbClr val="009900"/>
                </a:solidFill>
              </a:rPr>
              <a:t>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err="1">
                <a:solidFill>
                  <a:srgbClr val="009900"/>
                </a:solidFill>
              </a:rPr>
              <a:t>const</a:t>
            </a:r>
            <a:r>
              <a:rPr lang="en-US" altLang="en-US" dirty="0">
                <a:solidFill>
                  <a:schemeClr val="hlink"/>
                </a:solidFill>
              </a:rPr>
              <a:t> PI = 3.142;</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chemeClr val="hlink"/>
                </a:solidFill>
              </a:rPr>
              <a:t>    </a:t>
            </a:r>
            <a:r>
              <a:rPr lang="en-US" altLang="en-US" dirty="0">
                <a:solidFill>
                  <a:srgbClr val="009900"/>
                </a:solidFill>
              </a:rPr>
              <a:t>final public function</a:t>
            </a:r>
            <a:r>
              <a:rPr lang="en-US" altLang="en-US" dirty="0">
                <a:solidFill>
                  <a:schemeClr val="hlink"/>
                </a:solidFill>
              </a:rPr>
              <a:t> </a:t>
            </a:r>
            <a:r>
              <a:rPr lang="en-US" altLang="en-US" dirty="0" err="1">
                <a:solidFill>
                  <a:schemeClr val="hlink"/>
                </a:solidFill>
              </a:rPr>
              <a:t>moreTesting</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print</a:t>
            </a:r>
            <a:r>
              <a:rPr lang="en-US" altLang="en-US" dirty="0">
                <a:solidFill>
                  <a:schemeClr val="hlink"/>
                </a:solidFill>
              </a:rPr>
              <a:t> </a:t>
            </a:r>
            <a:r>
              <a:rPr lang="en-US" altLang="en-US" dirty="0">
                <a:solidFill>
                  <a:srgbClr val="FF6600"/>
                </a:solidFill>
              </a:rPr>
              <a:t>"PI value is :"</a:t>
            </a:r>
            <a:r>
              <a:rPr lang="en-US" altLang="en-US" dirty="0">
                <a:solidFill>
                  <a:schemeClr val="hlink"/>
                </a:solidFill>
              </a:rPr>
              <a:t> . </a:t>
            </a:r>
            <a:r>
              <a:rPr lang="en-US" altLang="en-US" dirty="0">
                <a:solidFill>
                  <a:srgbClr val="009900"/>
                </a:solidFill>
              </a:rPr>
              <a:t>self::</a:t>
            </a:r>
            <a:r>
              <a:rPr lang="en-US" altLang="en-US" dirty="0">
                <a:solidFill>
                  <a:schemeClr val="hlink"/>
                </a:solidFill>
              </a:rPr>
              <a:t>PI ;</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rgbClr val="009900"/>
                </a:solidFill>
              </a:rPr>
              <a:t>class</a:t>
            </a:r>
            <a:r>
              <a:rPr lang="en-US" altLang="en-US" dirty="0">
                <a:solidFill>
                  <a:schemeClr val="hlink"/>
                </a:solidFill>
              </a:rPr>
              <a:t> Child </a:t>
            </a:r>
            <a:r>
              <a:rPr lang="en-US" altLang="en-US" dirty="0">
                <a:solidFill>
                  <a:srgbClr val="009900"/>
                </a:solidFill>
              </a:rPr>
              <a:t>extends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  </a:t>
            </a:r>
            <a:r>
              <a:rPr lang="en-US" altLang="en-US" dirty="0">
                <a:solidFill>
                  <a:schemeClr val="folHlink"/>
                </a:solidFill>
              </a:rPr>
              <a:t>//Error … can’t extend final classes</a:t>
            </a:r>
          </a:p>
          <a:p>
            <a:pPr>
              <a:buFont typeface="Wingdings" panose="05000000000000000000" pitchFamily="2" charset="2"/>
              <a:buNone/>
            </a:pPr>
            <a:r>
              <a:rPr lang="en-US" altLang="en-US" dirty="0">
                <a:solidFill>
                  <a:schemeClr val="hlink"/>
                </a:solidFill>
              </a:rPr>
              <a:t>}</a:t>
            </a:r>
          </a:p>
          <a:p>
            <a:endParaRPr lang="en-US" dirty="0"/>
          </a:p>
        </p:txBody>
      </p:sp>
    </p:spTree>
    <p:extLst>
      <p:ext uri="{BB962C8B-B14F-4D97-AF65-F5344CB8AC3E}">
        <p14:creationId xmlns:p14="http://schemas.microsoft.com/office/powerpoint/2010/main" val="28416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 calcmode="lin" valueType="num">
                                      <p:cBhvr additive="base">
                                        <p:cTn id="3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additive="base">
                                        <p:cTn id="4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Abstraction</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b="1" dirty="0"/>
              <a:t>Abstract Methods</a:t>
            </a:r>
          </a:p>
          <a:p>
            <a:pPr>
              <a:buFont typeface="Wingdings" panose="05000000000000000000" pitchFamily="2" charset="2"/>
              <a:buNone/>
            </a:pPr>
            <a:endParaRPr lang="en-US" altLang="en-US" b="1" dirty="0"/>
          </a:p>
          <a:p>
            <a:pPr>
              <a:buFont typeface="Wingdings" panose="05000000000000000000" pitchFamily="2" charset="2"/>
              <a:buNone/>
            </a:pPr>
            <a:r>
              <a:rPr lang="en-US" altLang="en-US" dirty="0"/>
              <a:t>    1) Methods defined as abstract simply declare the method's signature they cannot define the implementation.</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    2) All derived classes must implement parent class Abstract Methods</a:t>
            </a:r>
          </a:p>
          <a:p>
            <a:pPr>
              <a:buFont typeface="Wingdings" panose="05000000000000000000" pitchFamily="2" charset="2"/>
              <a:buNone/>
            </a:pPr>
            <a:endParaRPr lang="en-US" altLang="en-US" b="1" dirty="0"/>
          </a:p>
          <a:p>
            <a:pPr>
              <a:buFont typeface="Wingdings" panose="05000000000000000000" pitchFamily="2" charset="2"/>
              <a:buNone/>
            </a:pPr>
            <a:r>
              <a:rPr lang="en-US" altLang="en-US" b="1" dirty="0"/>
              <a:t>Abstract Classes </a:t>
            </a:r>
          </a:p>
          <a:p>
            <a:pPr>
              <a:buFont typeface="Wingdings" panose="05000000000000000000" pitchFamily="2" charset="2"/>
              <a:buNone/>
            </a:pPr>
            <a:endParaRPr lang="en-US" altLang="en-US" b="1" dirty="0"/>
          </a:p>
          <a:p>
            <a:pPr>
              <a:buFont typeface="Wingdings" panose="05000000000000000000" pitchFamily="2" charset="2"/>
              <a:buNone/>
            </a:pPr>
            <a:r>
              <a:rPr lang="en-US" altLang="en-US" dirty="0"/>
              <a:t>    1) You cannot create an Object of an Abstract Class</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    2) Any class that contains at least one abstract method must also be abstract</a:t>
            </a:r>
          </a:p>
          <a:p>
            <a:endParaRPr lang="en-US" dirty="0"/>
          </a:p>
        </p:txBody>
      </p:sp>
    </p:spTree>
    <p:extLst>
      <p:ext uri="{BB962C8B-B14F-4D97-AF65-F5344CB8AC3E}">
        <p14:creationId xmlns:p14="http://schemas.microsoft.com/office/powerpoint/2010/main" val="2413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 calcmode="lin" valueType="num">
                                      <p:cBhvr additive="base">
                                        <p:cTn id="3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Abstraction -- Example</a:t>
            </a:r>
            <a:endParaRPr lang="en-US" dirty="0"/>
          </a:p>
        </p:txBody>
      </p:sp>
      <p:sp>
        <p:nvSpPr>
          <p:cNvPr id="3" name="Text Placeholder 2"/>
          <p:cNvSpPr>
            <a:spLocks noGrp="1"/>
          </p:cNvSpPr>
          <p:nvPr>
            <p:ph type="body" sz="half" idx="2"/>
          </p:nvPr>
        </p:nvSpPr>
        <p:spPr>
          <a:xfrm>
            <a:off x="304800" y="1077119"/>
            <a:ext cx="7269734" cy="3688270"/>
          </a:xfrm>
        </p:spPr>
        <p:txBody>
          <a:bodyPr/>
          <a:lstStyle/>
          <a:p>
            <a:pPr>
              <a:buFont typeface="Wingdings" panose="05000000000000000000" pitchFamily="2" charset="2"/>
              <a:buNone/>
            </a:pPr>
            <a:r>
              <a:rPr lang="en-US" altLang="en-US" dirty="0">
                <a:solidFill>
                  <a:srgbClr val="009900"/>
                </a:solidFill>
              </a:rPr>
              <a:t>abstract class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abstract function</a:t>
            </a:r>
            <a:r>
              <a:rPr lang="en-US" altLang="en-US" dirty="0">
                <a:solidFill>
                  <a:schemeClr val="hlink"/>
                </a:solidFill>
              </a:rPr>
              <a:t> </a:t>
            </a:r>
            <a:r>
              <a:rPr lang="en-US" altLang="en-US" dirty="0" err="1">
                <a:solidFill>
                  <a:schemeClr val="hlink"/>
                </a:solidFill>
              </a:rPr>
              <a:t>sayHello</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rgbClr val="009900"/>
                </a:solidFill>
              </a:rPr>
              <a:t>class</a:t>
            </a:r>
            <a:r>
              <a:rPr lang="en-US" altLang="en-US" dirty="0">
                <a:solidFill>
                  <a:schemeClr val="hlink"/>
                </a:solidFill>
              </a:rPr>
              <a:t> </a:t>
            </a:r>
            <a:r>
              <a:rPr lang="en-US" altLang="en-US" dirty="0" err="1">
                <a:solidFill>
                  <a:schemeClr val="hlink"/>
                </a:solidFill>
              </a:rPr>
              <a:t>ChildClass</a:t>
            </a:r>
            <a:r>
              <a:rPr lang="en-US" altLang="en-US" dirty="0">
                <a:solidFill>
                  <a:schemeClr val="hlink"/>
                </a:solidFill>
              </a:rPr>
              <a:t> </a:t>
            </a:r>
            <a:r>
              <a:rPr lang="en-US" altLang="en-US" dirty="0">
                <a:solidFill>
                  <a:srgbClr val="009900"/>
                </a:solidFill>
              </a:rPr>
              <a:t>extends</a:t>
            </a:r>
            <a:r>
              <a:rPr lang="en-US" altLang="en-US" dirty="0">
                <a:solidFill>
                  <a:schemeClr val="hlink"/>
                </a:solidFill>
              </a:rPr>
              <a:t> </a:t>
            </a:r>
            <a:r>
              <a:rPr lang="en-US" altLang="en-US" dirty="0" err="1">
                <a:solidFill>
                  <a:schemeClr val="hlink"/>
                </a:solidFill>
              </a:rPr>
              <a:t>MyClass</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function</a:t>
            </a:r>
            <a:r>
              <a:rPr lang="en-US" altLang="en-US" dirty="0">
                <a:solidFill>
                  <a:schemeClr val="hlink"/>
                </a:solidFill>
              </a:rPr>
              <a:t> </a:t>
            </a:r>
            <a:r>
              <a:rPr lang="en-US" altLang="en-US" dirty="0" err="1">
                <a:solidFill>
                  <a:schemeClr val="hlink"/>
                </a:solidFill>
              </a:rPr>
              <a:t>sayHello</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print</a:t>
            </a:r>
            <a:r>
              <a:rPr lang="en-US" altLang="en-US" dirty="0">
                <a:solidFill>
                  <a:schemeClr val="hlink"/>
                </a:solidFill>
              </a:rPr>
              <a:t> </a:t>
            </a:r>
            <a:r>
              <a:rPr lang="en-US" altLang="en-US" dirty="0">
                <a:solidFill>
                  <a:srgbClr val="FF6600"/>
                </a:solidFill>
              </a:rPr>
              <a:t>"Hello"</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p>
          <a:p>
            <a:pPr>
              <a:buFont typeface="Wingdings" panose="05000000000000000000" pitchFamily="2" charset="2"/>
              <a:buNone/>
            </a:pPr>
            <a:r>
              <a:rPr lang="en-US" altLang="en-US" dirty="0">
                <a:solidFill>
                  <a:schemeClr val="hlink"/>
                </a:solidFill>
              </a:rPr>
              <a:t>}</a:t>
            </a:r>
          </a:p>
          <a:p>
            <a:endParaRPr lang="en-US" dirty="0"/>
          </a:p>
        </p:txBody>
      </p:sp>
    </p:spTree>
    <p:extLst>
      <p:ext uri="{BB962C8B-B14F-4D97-AF65-F5344CB8AC3E}">
        <p14:creationId xmlns:p14="http://schemas.microsoft.com/office/powerpoint/2010/main" val="263284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Interfaces</a:t>
            </a:r>
            <a:endParaRPr lang="en-US" dirty="0"/>
          </a:p>
        </p:txBody>
      </p:sp>
      <p:sp>
        <p:nvSpPr>
          <p:cNvPr id="3" name="Text Placeholder 2"/>
          <p:cNvSpPr>
            <a:spLocks noGrp="1"/>
          </p:cNvSpPr>
          <p:nvPr>
            <p:ph type="body" sz="half" idx="2"/>
          </p:nvPr>
        </p:nvSpPr>
        <p:spPr>
          <a:xfrm>
            <a:off x="304800" y="1077119"/>
            <a:ext cx="7467600" cy="4114800"/>
          </a:xfrm>
        </p:spPr>
        <p:txBody>
          <a:bodyPr/>
          <a:lstStyle/>
          <a:p>
            <a:r>
              <a:rPr lang="en-US" altLang="en-US" sz="1800" dirty="0"/>
              <a:t>Interfaces are just like classes which define methods without Implementations.</a:t>
            </a:r>
          </a:p>
          <a:p>
            <a:endParaRPr lang="en-US" altLang="en-US" sz="1800" dirty="0"/>
          </a:p>
          <a:p>
            <a:r>
              <a:rPr lang="en-US" altLang="en-US" sz="1800" dirty="0"/>
              <a:t>Interfaces are defined using the </a:t>
            </a:r>
            <a:r>
              <a:rPr lang="en-US" altLang="en-US" sz="1800" dirty="0">
                <a:solidFill>
                  <a:srgbClr val="009900"/>
                </a:solidFill>
              </a:rPr>
              <a:t>interface</a:t>
            </a:r>
            <a:r>
              <a:rPr lang="en-US" altLang="en-US" sz="1800" dirty="0"/>
              <a:t> keyword</a:t>
            </a:r>
          </a:p>
          <a:p>
            <a:endParaRPr lang="en-US" altLang="en-US" sz="1800" dirty="0"/>
          </a:p>
          <a:p>
            <a:r>
              <a:rPr lang="en-US" altLang="en-US" sz="1800" dirty="0"/>
              <a:t>All methods declared in an </a:t>
            </a:r>
            <a:r>
              <a:rPr lang="en-US" altLang="en-US" sz="1800" dirty="0">
                <a:solidFill>
                  <a:srgbClr val="009900"/>
                </a:solidFill>
              </a:rPr>
              <a:t>interface</a:t>
            </a:r>
            <a:r>
              <a:rPr lang="en-US" altLang="en-US" sz="1800" dirty="0"/>
              <a:t> must be </a:t>
            </a:r>
            <a:r>
              <a:rPr lang="en-US" altLang="en-US" sz="1800" dirty="0">
                <a:solidFill>
                  <a:srgbClr val="009900"/>
                </a:solidFill>
              </a:rPr>
              <a:t>public</a:t>
            </a:r>
            <a:r>
              <a:rPr lang="en-US" altLang="en-US" sz="1800" dirty="0"/>
              <a:t>, this is the nature of an interface. </a:t>
            </a:r>
          </a:p>
          <a:p>
            <a:endParaRPr lang="en-US" altLang="en-US" sz="1800" dirty="0"/>
          </a:p>
          <a:p>
            <a:r>
              <a:rPr lang="en-US" altLang="en-US" sz="1800" dirty="0"/>
              <a:t>To implement an interface, the </a:t>
            </a:r>
            <a:r>
              <a:rPr lang="en-US" altLang="en-US" sz="1800" dirty="0">
                <a:solidFill>
                  <a:srgbClr val="009900"/>
                </a:solidFill>
              </a:rPr>
              <a:t>implements</a:t>
            </a:r>
            <a:r>
              <a:rPr lang="en-US" altLang="en-US" sz="1800" dirty="0"/>
              <a:t> operator is used.</a:t>
            </a:r>
          </a:p>
          <a:p>
            <a:endParaRPr lang="en-US" altLang="en-US" sz="1800" dirty="0"/>
          </a:p>
          <a:p>
            <a:r>
              <a:rPr lang="en-US" altLang="en-US" sz="1800" dirty="0"/>
              <a:t>You can implement two or more interfaces at the same time. (Multiple Inheritance )</a:t>
            </a:r>
          </a:p>
          <a:p>
            <a:endParaRPr lang="en-US" sz="1800" dirty="0"/>
          </a:p>
        </p:txBody>
      </p:sp>
    </p:spTree>
    <p:extLst>
      <p:ext uri="{BB962C8B-B14F-4D97-AF65-F5344CB8AC3E}">
        <p14:creationId xmlns:p14="http://schemas.microsoft.com/office/powerpoint/2010/main" val="15779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 Example</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dirty="0">
                <a:solidFill>
                  <a:srgbClr val="009900"/>
                </a:solidFill>
              </a:rPr>
              <a:t>interface</a:t>
            </a:r>
            <a:r>
              <a:rPr lang="en-US" altLang="en-US" dirty="0">
                <a:solidFill>
                  <a:schemeClr val="hlink"/>
                </a:solidFill>
              </a:rPr>
              <a:t> </a:t>
            </a:r>
            <a:r>
              <a:rPr lang="en-US" altLang="en-US" dirty="0" err="1">
                <a:solidFill>
                  <a:schemeClr val="hlink"/>
                </a:solidFill>
              </a:rPr>
              <a:t>ElectricalDevice</a:t>
            </a:r>
            <a:r>
              <a:rPr lang="en-US" altLang="en-US" dirty="0">
                <a:solidFill>
                  <a:schemeClr val="hlink"/>
                </a:solidFill>
              </a:rPr>
              <a:t> {</a:t>
            </a:r>
          </a:p>
          <a:p>
            <a:pPr>
              <a:buFont typeface="Wingdings" panose="05000000000000000000" pitchFamily="2" charset="2"/>
              <a:buNone/>
            </a:pPr>
            <a:r>
              <a:rPr lang="en-US" altLang="en-US" dirty="0">
                <a:solidFill>
                  <a:srgbClr val="009900"/>
                </a:solidFill>
              </a:rPr>
              <a:t>	public function</a:t>
            </a:r>
            <a:r>
              <a:rPr lang="en-US" altLang="en-US" dirty="0">
                <a:solidFill>
                  <a:schemeClr val="hlink"/>
                </a:solidFill>
              </a:rPr>
              <a:t> </a:t>
            </a:r>
            <a:r>
              <a:rPr lang="en-US" altLang="en-US" dirty="0" err="1">
                <a:solidFill>
                  <a:schemeClr val="hlink"/>
                </a:solidFill>
              </a:rPr>
              <a:t>power_on</a:t>
            </a:r>
            <a:r>
              <a:rPr lang="en-US" altLang="en-US" dirty="0">
                <a:solidFill>
                  <a:schemeClr val="hlink"/>
                </a:solidFill>
              </a:rPr>
              <a:t>();</a:t>
            </a:r>
          </a:p>
          <a:p>
            <a:pPr>
              <a:buFont typeface="Wingdings" panose="05000000000000000000" pitchFamily="2" charset="2"/>
              <a:buNone/>
            </a:pPr>
            <a:r>
              <a:rPr lang="en-US" altLang="en-US" dirty="0">
                <a:solidFill>
                  <a:srgbClr val="009900"/>
                </a:solidFill>
              </a:rPr>
              <a:t>	public function</a:t>
            </a:r>
            <a:r>
              <a:rPr lang="en-US" altLang="en-US" dirty="0">
                <a:solidFill>
                  <a:schemeClr val="hlink"/>
                </a:solidFill>
              </a:rPr>
              <a:t> </a:t>
            </a:r>
            <a:r>
              <a:rPr lang="en-US" altLang="en-US" dirty="0" err="1">
                <a:solidFill>
                  <a:schemeClr val="hlink"/>
                </a:solidFill>
              </a:rPr>
              <a:t>power_off</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rgbClr val="009900"/>
                </a:solidFill>
              </a:rPr>
              <a:t>interface</a:t>
            </a:r>
            <a:r>
              <a:rPr lang="en-US" altLang="en-US" dirty="0">
                <a:solidFill>
                  <a:schemeClr val="hlink"/>
                </a:solidFill>
              </a:rPr>
              <a:t> </a:t>
            </a:r>
            <a:r>
              <a:rPr lang="en-US" altLang="en-US" dirty="0" err="1">
                <a:solidFill>
                  <a:schemeClr val="hlink"/>
                </a:solidFill>
              </a:rPr>
              <a:t>FrequencyTuner</a:t>
            </a:r>
            <a:r>
              <a:rPr lang="en-US" altLang="en-US" dirty="0">
                <a:solidFill>
                  <a:schemeClr val="hlink"/>
                </a:solidFill>
              </a:rPr>
              <a:t> {</a:t>
            </a:r>
          </a:p>
          <a:p>
            <a:pPr>
              <a:buFont typeface="Wingdings" panose="05000000000000000000" pitchFamily="2" charset="2"/>
              <a:buNone/>
            </a:pPr>
            <a:r>
              <a:rPr lang="en-US" altLang="en-US" dirty="0">
                <a:solidFill>
                  <a:srgbClr val="009900"/>
                </a:solidFill>
              </a:rPr>
              <a:t>	public function</a:t>
            </a:r>
            <a:r>
              <a:rPr lang="en-US" altLang="en-US" dirty="0">
                <a:solidFill>
                  <a:schemeClr val="hlink"/>
                </a:solidFill>
              </a:rPr>
              <a:t> </a:t>
            </a:r>
            <a:r>
              <a:rPr lang="en-US" altLang="en-US" dirty="0" err="1">
                <a:solidFill>
                  <a:schemeClr val="hlink"/>
                </a:solidFill>
              </a:rPr>
              <a:t>get_frequencey</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a:t>
            </a:r>
            <a:r>
              <a:rPr lang="en-US" altLang="en-US" dirty="0">
                <a:solidFill>
                  <a:srgbClr val="009900"/>
                </a:solidFill>
              </a:rPr>
              <a:t>public function</a:t>
            </a:r>
            <a:r>
              <a:rPr lang="en-US" altLang="en-US" dirty="0">
                <a:solidFill>
                  <a:schemeClr val="hlink"/>
                </a:solidFill>
              </a:rPr>
              <a:t> </a:t>
            </a:r>
            <a:r>
              <a:rPr lang="en-US" altLang="en-US" dirty="0" err="1">
                <a:solidFill>
                  <a:schemeClr val="hlink"/>
                </a:solidFill>
              </a:rPr>
              <a:t>set_frequency</a:t>
            </a:r>
            <a:r>
              <a:rPr lang="en-US" altLang="en-US" dirty="0">
                <a:solidFill>
                  <a:schemeClr val="hlink"/>
                </a:solidFill>
              </a:rPr>
              <a:t>($f);</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endParaRPr lang="en-US" altLang="en-US" dirty="0">
              <a:solidFill>
                <a:schemeClr val="hlink"/>
              </a:solidFill>
            </a:endParaRPr>
          </a:p>
          <a:p>
            <a:pPr>
              <a:buFont typeface="Wingdings" panose="05000000000000000000" pitchFamily="2" charset="2"/>
              <a:buNone/>
            </a:pPr>
            <a:r>
              <a:rPr lang="en-US" altLang="en-US" dirty="0">
                <a:solidFill>
                  <a:srgbClr val="009900"/>
                </a:solidFill>
              </a:rPr>
              <a:t>class</a:t>
            </a:r>
            <a:r>
              <a:rPr lang="en-US" altLang="en-US" dirty="0">
                <a:solidFill>
                  <a:schemeClr val="hlink"/>
                </a:solidFill>
              </a:rPr>
              <a:t> Radio </a:t>
            </a:r>
            <a:r>
              <a:rPr lang="en-US" altLang="en-US" dirty="0">
                <a:solidFill>
                  <a:srgbClr val="009900"/>
                </a:solidFill>
              </a:rPr>
              <a:t>implements</a:t>
            </a:r>
            <a:r>
              <a:rPr lang="en-US" altLang="en-US" dirty="0">
                <a:solidFill>
                  <a:schemeClr val="hlink"/>
                </a:solidFill>
              </a:rPr>
              <a:t> </a:t>
            </a:r>
            <a:r>
              <a:rPr lang="en-US" altLang="en-US" dirty="0" err="1">
                <a:solidFill>
                  <a:schemeClr val="hlink"/>
                </a:solidFill>
              </a:rPr>
              <a:t>ElectricalDevice</a:t>
            </a:r>
            <a:r>
              <a:rPr lang="en-US" altLang="en-US" dirty="0">
                <a:solidFill>
                  <a:schemeClr val="hlink"/>
                </a:solidFill>
              </a:rPr>
              <a:t>, </a:t>
            </a:r>
            <a:r>
              <a:rPr lang="en-US" altLang="en-US" dirty="0" err="1">
                <a:solidFill>
                  <a:schemeClr val="hlink"/>
                </a:solidFill>
              </a:rPr>
              <a:t>FrequencyTuner</a:t>
            </a:r>
            <a:r>
              <a:rPr lang="en-US" altLang="en-US" dirty="0">
                <a:solidFill>
                  <a:schemeClr val="hlink"/>
                </a:solidFill>
              </a:rPr>
              <a:t> {</a:t>
            </a:r>
          </a:p>
          <a:p>
            <a:pPr>
              <a:buFont typeface="Wingdings" panose="05000000000000000000" pitchFamily="2" charset="2"/>
              <a:buNone/>
            </a:pPr>
            <a:r>
              <a:rPr lang="en-US" altLang="en-US" dirty="0">
                <a:solidFill>
                  <a:schemeClr val="hlink"/>
                </a:solidFill>
              </a:rPr>
              <a:t>	</a:t>
            </a:r>
            <a:r>
              <a:rPr lang="en-US" altLang="en-US" dirty="0">
                <a:solidFill>
                  <a:schemeClr val="folHlink"/>
                </a:solidFill>
              </a:rPr>
              <a:t>// Implement </a:t>
            </a:r>
            <a:r>
              <a:rPr lang="en-US" altLang="en-US" dirty="0" err="1">
                <a:solidFill>
                  <a:schemeClr val="folHlink"/>
                </a:solidFill>
              </a:rPr>
              <a:t>ElectricalDevice</a:t>
            </a:r>
            <a:r>
              <a:rPr lang="en-US" altLang="en-US" dirty="0">
                <a:solidFill>
                  <a:schemeClr val="folHlink"/>
                </a:solidFill>
              </a:rPr>
              <a:t> methods here...</a:t>
            </a:r>
          </a:p>
          <a:p>
            <a:pPr>
              <a:buFont typeface="Wingdings" panose="05000000000000000000" pitchFamily="2" charset="2"/>
              <a:buNone/>
            </a:pPr>
            <a:endParaRPr lang="en-US" altLang="en-US" dirty="0">
              <a:solidFill>
                <a:schemeClr val="folHlink"/>
              </a:solidFill>
            </a:endParaRPr>
          </a:p>
          <a:p>
            <a:pPr>
              <a:buFont typeface="Wingdings" panose="05000000000000000000" pitchFamily="2" charset="2"/>
              <a:buNone/>
            </a:pPr>
            <a:r>
              <a:rPr lang="en-US" altLang="en-US" dirty="0">
                <a:solidFill>
                  <a:schemeClr val="hlink"/>
                </a:solidFill>
              </a:rPr>
              <a:t>	</a:t>
            </a:r>
            <a:r>
              <a:rPr lang="en-US" altLang="en-US" dirty="0">
                <a:solidFill>
                  <a:schemeClr val="folHlink"/>
                </a:solidFill>
              </a:rPr>
              <a:t>// Implement </a:t>
            </a:r>
            <a:r>
              <a:rPr lang="en-US" altLang="en-US" dirty="0" err="1">
                <a:solidFill>
                  <a:schemeClr val="folHlink"/>
                </a:solidFill>
              </a:rPr>
              <a:t>FrequencyTuner</a:t>
            </a:r>
            <a:r>
              <a:rPr lang="en-US" altLang="en-US" dirty="0">
                <a:solidFill>
                  <a:schemeClr val="folHlink"/>
                </a:solidFill>
              </a:rPr>
              <a:t> methods here...</a:t>
            </a:r>
          </a:p>
          <a:p>
            <a:pPr>
              <a:buFont typeface="Wingdings" panose="05000000000000000000" pitchFamily="2" charset="2"/>
              <a:buNone/>
            </a:pPr>
            <a:r>
              <a:rPr lang="en-US" altLang="en-US" dirty="0">
                <a:solidFill>
                  <a:schemeClr val="hlink"/>
                </a:solidFill>
              </a:rPr>
              <a:t>}</a:t>
            </a:r>
          </a:p>
          <a:p>
            <a:endParaRPr lang="en-US" dirty="0"/>
          </a:p>
        </p:txBody>
      </p:sp>
    </p:spTree>
    <p:extLst>
      <p:ext uri="{BB962C8B-B14F-4D97-AF65-F5344CB8AC3E}">
        <p14:creationId xmlns:p14="http://schemas.microsoft.com/office/powerpoint/2010/main" val="182401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 calcmode="lin" valueType="num">
                                      <p:cBhvr additive="base">
                                        <p:cTn id="5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 calcmode="lin" valueType="num">
                                      <p:cBhvr additive="base">
                                        <p:cTn id="5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 calcmode="lin" valueType="num">
                                      <p:cBhvr additive="base">
                                        <p:cTn id="5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1"/>
          </p:nvPr>
        </p:nvSpPr>
        <p:spPr>
          <a:xfrm>
            <a:off x="2514600" y="1915319"/>
            <a:ext cx="4495800" cy="3276600"/>
          </a:xfrm>
        </p:spPr>
        <p:txBody>
          <a:bodyPr/>
          <a:lstStyle/>
          <a:p>
            <a:r>
              <a:rPr lang="en-US" altLang="en-US" sz="1600" dirty="0"/>
              <a:t>What’s Object Oriented </a:t>
            </a:r>
            <a:r>
              <a:rPr lang="en-US" altLang="en-US" sz="1600" dirty="0" err="1"/>
              <a:t>prog</a:t>
            </a:r>
            <a:r>
              <a:rPr lang="en-US" altLang="en-US" sz="1600" dirty="0"/>
              <a:t>..</a:t>
            </a:r>
            <a:r>
              <a:rPr lang="en-US" altLang="en-US" sz="1600" dirty="0" err="1"/>
              <a:t>ing</a:t>
            </a:r>
            <a:r>
              <a:rPr lang="en-US" altLang="en-US" sz="1600" dirty="0"/>
              <a:t>?</a:t>
            </a:r>
          </a:p>
          <a:p>
            <a:r>
              <a:rPr lang="en-US" altLang="en-US" sz="1600" dirty="0"/>
              <a:t>OOPs Vs. Procedural </a:t>
            </a:r>
            <a:r>
              <a:rPr lang="en-US" altLang="en-US" sz="1600" dirty="0" err="1"/>
              <a:t>prog</a:t>
            </a:r>
            <a:r>
              <a:rPr lang="en-US" altLang="en-US" sz="1600" dirty="0"/>
              <a:t>..</a:t>
            </a:r>
            <a:r>
              <a:rPr lang="en-US" altLang="en-US" sz="1600" dirty="0" err="1"/>
              <a:t>ing</a:t>
            </a:r>
            <a:endParaRPr lang="en-US" altLang="en-US" sz="1600" dirty="0"/>
          </a:p>
          <a:p>
            <a:r>
              <a:rPr lang="en-US" altLang="en-US" sz="1600" dirty="0"/>
              <a:t>Object Oriented Concepts</a:t>
            </a:r>
          </a:p>
          <a:p>
            <a:r>
              <a:rPr lang="en-US" altLang="en-US" sz="1600" dirty="0"/>
              <a:t>Classes &amp; Objects</a:t>
            </a:r>
          </a:p>
          <a:p>
            <a:r>
              <a:rPr lang="en-US" altLang="en-US" sz="1600" dirty="0"/>
              <a:t>Static, Final, </a:t>
            </a:r>
            <a:r>
              <a:rPr lang="en-US" altLang="en-US" sz="1600" dirty="0" err="1" smtClean="0"/>
              <a:t>Const</a:t>
            </a:r>
            <a:endParaRPr lang="en-US" altLang="en-US" sz="1600" dirty="0" smtClean="0"/>
          </a:p>
          <a:p>
            <a:r>
              <a:rPr lang="en-US" altLang="en-US" sz="1600" dirty="0" smtClean="0"/>
              <a:t>Class Abstraction</a:t>
            </a:r>
          </a:p>
          <a:p>
            <a:r>
              <a:rPr lang="en-US" altLang="en-US" sz="1600" dirty="0" smtClean="0"/>
              <a:t>Interfaces</a:t>
            </a:r>
            <a:endParaRPr lang="en-US" altLang="en-US" sz="1600" dirty="0"/>
          </a:p>
          <a:p>
            <a:r>
              <a:rPr lang="en-US" altLang="en-US" sz="1600" dirty="0"/>
              <a:t>Magic Methods</a:t>
            </a:r>
          </a:p>
          <a:p>
            <a:r>
              <a:rPr lang="en-US" altLang="en-US" sz="1600" dirty="0"/>
              <a:t>Object Serialization</a:t>
            </a:r>
          </a:p>
          <a:p>
            <a:r>
              <a:rPr lang="en-US" altLang="en-US" sz="1600" dirty="0"/>
              <a:t>Exception Handling</a:t>
            </a:r>
          </a:p>
          <a:p>
            <a:endParaRPr lang="en-US" dirty="0"/>
          </a:p>
        </p:txBody>
      </p:sp>
      <p:sp>
        <p:nvSpPr>
          <p:cNvPr id="8" name="Title 7"/>
          <p:cNvSpPr>
            <a:spLocks noGrp="1"/>
          </p:cNvSpPr>
          <p:nvPr>
            <p:ph type="title"/>
          </p:nvPr>
        </p:nvSpPr>
        <p:spPr>
          <a:xfrm>
            <a:off x="223106" y="1077119"/>
            <a:ext cx="7257288" cy="762000"/>
          </a:xfrm>
        </p:spPr>
        <p:txBody>
          <a:bodyPr/>
          <a:lstStyle/>
          <a:p>
            <a:r>
              <a:rPr lang="en-US" b="0" dirty="0" smtClean="0">
                <a:latin typeface="Segoe UI Semibold" panose="020B0702040204020203" pitchFamily="34" charset="0"/>
              </a:rPr>
              <a:t>				</a:t>
            </a:r>
            <a:r>
              <a:rPr lang="en-US" sz="2800" b="0" dirty="0" smtClean="0">
                <a:latin typeface="Segoe UI Semibold" panose="020B0702040204020203" pitchFamily="34" charset="0"/>
              </a:rPr>
              <a:t>Agenda</a:t>
            </a:r>
            <a:endParaRPr lang="en-US" sz="2800" b="0" dirty="0">
              <a:latin typeface="Segoe UI Semibold" panose="020B0702040204020203" pitchFamily="34" charset="0"/>
            </a:endParaRPr>
          </a:p>
        </p:txBody>
      </p:sp>
    </p:spTree>
    <p:extLst>
      <p:ext uri="{BB962C8B-B14F-4D97-AF65-F5344CB8AC3E}">
        <p14:creationId xmlns:p14="http://schemas.microsoft.com/office/powerpoint/2010/main" val="3742805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additive="base">
                                        <p:cTn id="2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additive="base">
                                        <p:cTn id="2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 calcmode="lin" valueType="num">
                                      <p:cBhvr additive="base">
                                        <p:cTn id="38"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 calcmode="lin" valueType="num">
                                      <p:cBhvr additive="base">
                                        <p:cTn id="44"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 calcmode="lin" valueType="num">
                                      <p:cBhvr additive="base">
                                        <p:cTn id="50"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 calcmode="lin" valueType="num">
                                      <p:cBhvr additive="base">
                                        <p:cTn id="56"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
                                            <p:txEl>
                                              <p:pRg st="8" end="8"/>
                                            </p:txEl>
                                          </p:spTgt>
                                        </p:tgtEl>
                                        <p:attrNameLst>
                                          <p:attrName>style.visibility</p:attrName>
                                        </p:attrNameLst>
                                      </p:cBhvr>
                                      <p:to>
                                        <p:strVal val="visible"/>
                                      </p:to>
                                    </p:set>
                                    <p:anim calcmode="lin" valueType="num">
                                      <p:cBhvr additive="base">
                                        <p:cTn id="62"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
                                            <p:txEl>
                                              <p:pRg st="9" end="9"/>
                                            </p:txEl>
                                          </p:spTgt>
                                        </p:tgtEl>
                                        <p:attrNameLst>
                                          <p:attrName>style.visibility</p:attrName>
                                        </p:attrNameLst>
                                      </p:cBhvr>
                                      <p:to>
                                        <p:strVal val="visible"/>
                                      </p:to>
                                    </p:set>
                                    <p:anim calcmode="lin" valueType="num">
                                      <p:cBhvr additive="base">
                                        <p:cTn id="68"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Magic Methods</a:t>
            </a:r>
            <a:endParaRPr lang="en-US" dirty="0"/>
          </a:p>
        </p:txBody>
      </p:sp>
      <p:sp>
        <p:nvSpPr>
          <p:cNvPr id="3" name="Text Placeholder 2"/>
          <p:cNvSpPr>
            <a:spLocks noGrp="1"/>
          </p:cNvSpPr>
          <p:nvPr>
            <p:ph type="body" sz="half" idx="2"/>
          </p:nvPr>
        </p:nvSpPr>
        <p:spPr>
          <a:xfrm>
            <a:off x="304800" y="1077119"/>
            <a:ext cx="7269734" cy="4114800"/>
          </a:xfrm>
        </p:spPr>
        <p:txBody>
          <a:bodyPr/>
          <a:lstStyle/>
          <a:p>
            <a:pPr marL="381000" indent="-381000">
              <a:lnSpc>
                <a:spcPct val="90000"/>
              </a:lnSpc>
              <a:buFont typeface="Wingdings" panose="05000000000000000000" pitchFamily="2" charset="2"/>
              <a:buAutoNum type="arabicPeriod"/>
            </a:pPr>
            <a:r>
              <a:rPr lang="en-US" altLang="en-US" sz="1600" dirty="0"/>
              <a:t> __construct </a:t>
            </a:r>
          </a:p>
          <a:p>
            <a:pPr marL="381000" indent="-381000">
              <a:lnSpc>
                <a:spcPct val="90000"/>
              </a:lnSpc>
              <a:buFont typeface="Wingdings" panose="05000000000000000000" pitchFamily="2" charset="2"/>
              <a:buAutoNum type="arabicPeriod"/>
            </a:pPr>
            <a:endParaRPr lang="en-US" altLang="en-US" sz="1600" dirty="0"/>
          </a:p>
          <a:p>
            <a:pPr marL="381000" indent="-381000">
              <a:lnSpc>
                <a:spcPct val="90000"/>
              </a:lnSpc>
              <a:buFont typeface="Wingdings" panose="05000000000000000000" pitchFamily="2" charset="2"/>
              <a:buAutoNum type="arabicPeriod"/>
            </a:pPr>
            <a:r>
              <a:rPr lang="en-US" altLang="en-US" sz="1600" dirty="0"/>
              <a:t> __destruct</a:t>
            </a:r>
          </a:p>
          <a:p>
            <a:pPr marL="381000" indent="-381000">
              <a:lnSpc>
                <a:spcPct val="90000"/>
              </a:lnSpc>
              <a:buFont typeface="Wingdings" panose="05000000000000000000" pitchFamily="2" charset="2"/>
              <a:buAutoNum type="arabicPeriod"/>
            </a:pPr>
            <a:endParaRPr lang="en-US" altLang="en-US" sz="1600" dirty="0"/>
          </a:p>
          <a:p>
            <a:pPr marL="381000" indent="-381000">
              <a:lnSpc>
                <a:spcPct val="90000"/>
              </a:lnSpc>
              <a:buFont typeface="Wingdings" panose="05000000000000000000" pitchFamily="2" charset="2"/>
              <a:buAutoNum type="arabicPeriod"/>
            </a:pPr>
            <a:r>
              <a:rPr lang="en-US" altLang="en-US" sz="1600" dirty="0"/>
              <a:t> __</a:t>
            </a:r>
            <a:r>
              <a:rPr lang="en-US" altLang="en-US" sz="1600" dirty="0" err="1"/>
              <a:t>toString</a:t>
            </a:r>
            <a:endParaRPr lang="en-US" altLang="en-US" sz="1600" dirty="0"/>
          </a:p>
          <a:p>
            <a:pPr marL="381000" indent="-381000">
              <a:lnSpc>
                <a:spcPct val="90000"/>
              </a:lnSpc>
              <a:buFont typeface="Wingdings" panose="05000000000000000000" pitchFamily="2" charset="2"/>
              <a:buAutoNum type="arabicPeriod"/>
            </a:pPr>
            <a:endParaRPr lang="en-US" altLang="en-US" sz="1600" dirty="0"/>
          </a:p>
          <a:p>
            <a:pPr marL="381000" indent="-381000">
              <a:lnSpc>
                <a:spcPct val="90000"/>
              </a:lnSpc>
              <a:buFont typeface="Wingdings" panose="05000000000000000000" pitchFamily="2" charset="2"/>
              <a:buAutoNum type="arabicPeriod"/>
            </a:pPr>
            <a:r>
              <a:rPr lang="en-US" altLang="en-US" sz="1600" dirty="0"/>
              <a:t> __clone</a:t>
            </a:r>
          </a:p>
          <a:p>
            <a:pPr marL="381000" indent="-381000">
              <a:lnSpc>
                <a:spcPct val="90000"/>
              </a:lnSpc>
              <a:buFont typeface="Wingdings" panose="05000000000000000000" pitchFamily="2" charset="2"/>
              <a:buAutoNum type="arabicPeriod"/>
            </a:pPr>
            <a:endParaRPr lang="en-US" altLang="en-US" sz="1600" dirty="0"/>
          </a:p>
          <a:p>
            <a:pPr marL="381000" indent="-381000">
              <a:lnSpc>
                <a:spcPct val="90000"/>
              </a:lnSpc>
              <a:buFont typeface="Wingdings" panose="05000000000000000000" pitchFamily="2" charset="2"/>
              <a:buAutoNum type="arabicPeriod"/>
            </a:pPr>
            <a:r>
              <a:rPr lang="en-US" altLang="en-US" sz="1600" dirty="0"/>
              <a:t> __call, </a:t>
            </a:r>
          </a:p>
          <a:p>
            <a:pPr marL="381000" indent="-381000">
              <a:lnSpc>
                <a:spcPct val="90000"/>
              </a:lnSpc>
              <a:buFont typeface="Wingdings" panose="05000000000000000000" pitchFamily="2" charset="2"/>
              <a:buAutoNum type="arabicPeriod"/>
            </a:pPr>
            <a:endParaRPr lang="en-US" altLang="en-US" sz="1600" dirty="0"/>
          </a:p>
          <a:p>
            <a:pPr marL="381000" indent="-381000">
              <a:lnSpc>
                <a:spcPct val="90000"/>
              </a:lnSpc>
              <a:buFont typeface="Wingdings" panose="05000000000000000000" pitchFamily="2" charset="2"/>
              <a:buAutoNum type="arabicPeriod"/>
            </a:pPr>
            <a:r>
              <a:rPr lang="en-US" altLang="en-US" sz="1600" dirty="0"/>
              <a:t> __</a:t>
            </a:r>
            <a:r>
              <a:rPr lang="en-US" altLang="en-US" sz="1600" dirty="0" err="1"/>
              <a:t>callStatic</a:t>
            </a:r>
            <a:r>
              <a:rPr lang="en-US" altLang="en-US" sz="1600" dirty="0"/>
              <a:t>, </a:t>
            </a:r>
          </a:p>
          <a:p>
            <a:pPr marL="381000" indent="-381000">
              <a:lnSpc>
                <a:spcPct val="90000"/>
              </a:lnSpc>
              <a:buFont typeface="Wingdings" panose="05000000000000000000" pitchFamily="2" charset="2"/>
              <a:buNone/>
            </a:pPr>
            <a:r>
              <a:rPr lang="en-US" altLang="en-US" sz="1600" dirty="0"/>
              <a:t> </a:t>
            </a:r>
          </a:p>
          <a:p>
            <a:pPr marL="381000" indent="-381000">
              <a:lnSpc>
                <a:spcPct val="90000"/>
              </a:lnSpc>
            </a:pPr>
            <a:r>
              <a:rPr lang="en-US" altLang="en-US" sz="1600" dirty="0"/>
              <a:t>There are many more magic methods please go through PHP documentation</a:t>
            </a:r>
          </a:p>
          <a:p>
            <a:endParaRPr lang="en-US" sz="1600" dirty="0"/>
          </a:p>
        </p:txBody>
      </p:sp>
    </p:spTree>
    <p:extLst>
      <p:ext uri="{BB962C8B-B14F-4D97-AF65-F5344CB8AC3E}">
        <p14:creationId xmlns:p14="http://schemas.microsoft.com/office/powerpoint/2010/main" val="288516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 calcmode="lin" valueType="num">
                                      <p:cBhvr additive="base">
                                        <p:cTn id="3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 calcmode="lin" valueType="num">
                                      <p:cBhvr additive="base">
                                        <p:cTn id="3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 calcmode="lin" valueType="num">
                                      <p:cBhvr additive="base">
                                        <p:cTn id="4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 Serialization</a:t>
            </a:r>
            <a:endParaRPr lang="en-US" dirty="0"/>
          </a:p>
        </p:txBody>
      </p:sp>
      <p:sp>
        <p:nvSpPr>
          <p:cNvPr id="3" name="Text Placeholder 2"/>
          <p:cNvSpPr>
            <a:spLocks noGrp="1"/>
          </p:cNvSpPr>
          <p:nvPr>
            <p:ph type="body" sz="half" idx="2"/>
          </p:nvPr>
        </p:nvSpPr>
        <p:spPr>
          <a:xfrm>
            <a:off x="304800" y="1077119"/>
            <a:ext cx="7269734" cy="3688270"/>
          </a:xfrm>
        </p:spPr>
        <p:txBody>
          <a:bodyPr/>
          <a:lstStyle/>
          <a:p>
            <a:r>
              <a:rPr lang="en-US" altLang="en-US" sz="1800" dirty="0"/>
              <a:t>There are two function available in PHP for Serialization</a:t>
            </a:r>
          </a:p>
          <a:p>
            <a:pPr>
              <a:buFont typeface="Wingdings" panose="05000000000000000000" pitchFamily="2" charset="2"/>
              <a:buNone/>
            </a:pPr>
            <a:endParaRPr lang="en-US" altLang="en-US" sz="1800" dirty="0"/>
          </a:p>
          <a:p>
            <a:pPr>
              <a:buFont typeface="Wingdings" panose="05000000000000000000" pitchFamily="2" charset="2"/>
              <a:buNone/>
            </a:pPr>
            <a:r>
              <a:rPr lang="en-US" altLang="en-US" sz="1800" dirty="0" smtClean="0"/>
              <a:t>serialize(Object</a:t>
            </a:r>
            <a:r>
              <a:rPr lang="en-US" altLang="en-US" sz="1800" dirty="0"/>
              <a:t>)  </a:t>
            </a:r>
          </a:p>
          <a:p>
            <a:pPr>
              <a:buFont typeface="Wingdings" panose="05000000000000000000" pitchFamily="2" charset="2"/>
              <a:buNone/>
            </a:pPr>
            <a:r>
              <a:rPr lang="en-US" altLang="en-US" sz="1800" dirty="0"/>
              <a:t>		- Returns a string containing a byte-stream representation of Object.</a:t>
            </a:r>
          </a:p>
          <a:p>
            <a:pPr>
              <a:buFont typeface="Wingdings" panose="05000000000000000000" pitchFamily="2" charset="2"/>
              <a:buNone/>
            </a:pPr>
            <a:endParaRPr lang="en-US" altLang="en-US" sz="1800" dirty="0"/>
          </a:p>
          <a:p>
            <a:pPr>
              <a:buFont typeface="Wingdings" panose="05000000000000000000" pitchFamily="2" charset="2"/>
              <a:buNone/>
            </a:pPr>
            <a:r>
              <a:rPr lang="en-US" altLang="en-US" sz="1800" dirty="0" err="1"/>
              <a:t>unserialize</a:t>
            </a:r>
            <a:r>
              <a:rPr lang="en-US" altLang="en-US" sz="1800" dirty="0"/>
              <a:t>(String) </a:t>
            </a:r>
          </a:p>
          <a:p>
            <a:pPr>
              <a:buFont typeface="Wingdings" panose="05000000000000000000" pitchFamily="2" charset="2"/>
              <a:buNone/>
            </a:pPr>
            <a:r>
              <a:rPr lang="en-US" altLang="en-US" sz="1800" dirty="0"/>
              <a:t>		- Creates a PHP Object from a stored representation </a:t>
            </a:r>
          </a:p>
          <a:p>
            <a:endParaRPr lang="en-US" dirty="0"/>
          </a:p>
        </p:txBody>
      </p:sp>
    </p:spTree>
    <p:extLst>
      <p:ext uri="{BB962C8B-B14F-4D97-AF65-F5344CB8AC3E}">
        <p14:creationId xmlns:p14="http://schemas.microsoft.com/office/powerpoint/2010/main" val="33799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 Serialization -- Example</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sz="1600" dirty="0">
                <a:solidFill>
                  <a:srgbClr val="009900"/>
                </a:solidFill>
              </a:rPr>
              <a:t>class</a:t>
            </a:r>
            <a:r>
              <a:rPr lang="en-US" altLang="en-US" sz="1600" dirty="0">
                <a:solidFill>
                  <a:schemeClr val="hlink"/>
                </a:solidFill>
              </a:rPr>
              <a:t> </a:t>
            </a:r>
            <a:r>
              <a:rPr lang="en-US" altLang="en-US" sz="1600" dirty="0" err="1">
                <a:solidFill>
                  <a:schemeClr val="hlink"/>
                </a:solidFill>
              </a:rPr>
              <a:t>MyClass</a:t>
            </a:r>
            <a:r>
              <a:rPr lang="en-US" altLang="en-US" sz="1600" dirty="0">
                <a:solidFill>
                  <a:schemeClr val="hlink"/>
                </a:solidFill>
              </a:rPr>
              <a:t> {</a:t>
            </a:r>
          </a:p>
          <a:p>
            <a:pPr>
              <a:buFont typeface="Wingdings" panose="05000000000000000000" pitchFamily="2" charset="2"/>
              <a:buNone/>
            </a:pPr>
            <a:r>
              <a:rPr lang="en-US" altLang="en-US" sz="1600" dirty="0">
                <a:solidFill>
                  <a:schemeClr val="hlink"/>
                </a:solidFill>
              </a:rPr>
              <a:t>    </a:t>
            </a:r>
            <a:r>
              <a:rPr lang="en-US" altLang="en-US" sz="1600" dirty="0">
                <a:solidFill>
                  <a:srgbClr val="009900"/>
                </a:solidFill>
              </a:rPr>
              <a:t>public</a:t>
            </a:r>
            <a:r>
              <a:rPr lang="en-US" altLang="en-US" sz="1600" dirty="0">
                <a:solidFill>
                  <a:schemeClr val="hlink"/>
                </a:solidFill>
              </a:rPr>
              <a:t> $one = 1;</a:t>
            </a:r>
          </a:p>
          <a:p>
            <a:pPr>
              <a:buFont typeface="Wingdings" panose="05000000000000000000" pitchFamily="2" charset="2"/>
              <a:buNone/>
            </a:pPr>
            <a:endParaRPr lang="en-US" altLang="en-US" sz="1600" dirty="0">
              <a:solidFill>
                <a:schemeClr val="hlink"/>
              </a:solidFill>
            </a:endParaRPr>
          </a:p>
          <a:p>
            <a:pPr>
              <a:buFont typeface="Wingdings" panose="05000000000000000000" pitchFamily="2" charset="2"/>
              <a:buNone/>
            </a:pPr>
            <a:r>
              <a:rPr lang="en-US" altLang="en-US" sz="1600" dirty="0">
                <a:solidFill>
                  <a:schemeClr val="hlink"/>
                </a:solidFill>
              </a:rPr>
              <a:t>    </a:t>
            </a:r>
            <a:r>
              <a:rPr lang="en-US" altLang="en-US" sz="1600" dirty="0">
                <a:solidFill>
                  <a:srgbClr val="009900"/>
                </a:solidFill>
              </a:rPr>
              <a:t>function</a:t>
            </a:r>
            <a:r>
              <a:rPr lang="en-US" altLang="en-US" sz="1600" dirty="0">
                <a:solidFill>
                  <a:schemeClr val="hlink"/>
                </a:solidFill>
              </a:rPr>
              <a:t> </a:t>
            </a:r>
            <a:r>
              <a:rPr lang="en-US" altLang="en-US" sz="1600" dirty="0" err="1">
                <a:solidFill>
                  <a:schemeClr val="hlink"/>
                </a:solidFill>
              </a:rPr>
              <a:t>show_one</a:t>
            </a:r>
            <a:r>
              <a:rPr lang="en-US" altLang="en-US" sz="1600" dirty="0">
                <a:solidFill>
                  <a:schemeClr val="hlink"/>
                </a:solidFill>
              </a:rPr>
              <a:t>() {</a:t>
            </a:r>
          </a:p>
          <a:p>
            <a:pPr>
              <a:buFont typeface="Wingdings" panose="05000000000000000000" pitchFamily="2" charset="2"/>
              <a:buNone/>
            </a:pPr>
            <a:r>
              <a:rPr lang="en-US" altLang="en-US" sz="1600" dirty="0">
                <a:solidFill>
                  <a:schemeClr val="hlink"/>
                </a:solidFill>
              </a:rPr>
              <a:t>        </a:t>
            </a:r>
            <a:r>
              <a:rPr lang="en-US" altLang="en-US" sz="1600" dirty="0">
                <a:solidFill>
                  <a:srgbClr val="009900"/>
                </a:solidFill>
              </a:rPr>
              <a:t>echo</a:t>
            </a:r>
            <a:r>
              <a:rPr lang="en-US" altLang="en-US" sz="1600" dirty="0">
                <a:solidFill>
                  <a:schemeClr val="hlink"/>
                </a:solidFill>
              </a:rPr>
              <a:t> $this-&gt;one;</a:t>
            </a:r>
          </a:p>
          <a:p>
            <a:pPr>
              <a:buFont typeface="Wingdings" panose="05000000000000000000" pitchFamily="2" charset="2"/>
              <a:buNone/>
            </a:pPr>
            <a:r>
              <a:rPr lang="en-US" altLang="en-US" sz="1600" dirty="0">
                <a:solidFill>
                  <a:schemeClr val="hlink"/>
                </a:solidFill>
              </a:rPr>
              <a:t>    }</a:t>
            </a:r>
          </a:p>
          <a:p>
            <a:pPr>
              <a:buFont typeface="Wingdings" panose="05000000000000000000" pitchFamily="2" charset="2"/>
              <a:buNone/>
            </a:pPr>
            <a:r>
              <a:rPr lang="en-US" altLang="en-US" sz="1600" dirty="0">
                <a:solidFill>
                  <a:schemeClr val="hlink"/>
                </a:solidFill>
              </a:rPr>
              <a:t>}</a:t>
            </a:r>
          </a:p>
          <a:p>
            <a:pPr>
              <a:buFont typeface="Wingdings" panose="05000000000000000000" pitchFamily="2" charset="2"/>
              <a:buNone/>
            </a:pPr>
            <a:r>
              <a:rPr lang="en-US" altLang="en-US" sz="1600" dirty="0">
                <a:solidFill>
                  <a:schemeClr val="hlink"/>
                </a:solidFill>
              </a:rPr>
              <a:t>  </a:t>
            </a:r>
          </a:p>
          <a:p>
            <a:pPr>
              <a:buFont typeface="Wingdings" panose="05000000000000000000" pitchFamily="2" charset="2"/>
              <a:buNone/>
            </a:pPr>
            <a:r>
              <a:rPr lang="en-US" altLang="en-US" sz="1600" dirty="0">
                <a:solidFill>
                  <a:schemeClr val="hlink"/>
                </a:solidFill>
              </a:rPr>
              <a:t>$</a:t>
            </a:r>
            <a:r>
              <a:rPr lang="en-US" altLang="en-US" sz="1600" dirty="0" err="1">
                <a:solidFill>
                  <a:schemeClr val="hlink"/>
                </a:solidFill>
              </a:rPr>
              <a:t>obj</a:t>
            </a:r>
            <a:r>
              <a:rPr lang="en-US" altLang="en-US" sz="1600" dirty="0">
                <a:solidFill>
                  <a:schemeClr val="hlink"/>
                </a:solidFill>
              </a:rPr>
              <a:t> = </a:t>
            </a:r>
            <a:r>
              <a:rPr lang="en-US" altLang="en-US" sz="1600" dirty="0">
                <a:solidFill>
                  <a:srgbClr val="009900"/>
                </a:solidFill>
              </a:rPr>
              <a:t>new</a:t>
            </a:r>
            <a:r>
              <a:rPr lang="en-US" altLang="en-US" sz="1600" dirty="0">
                <a:solidFill>
                  <a:schemeClr val="hlink"/>
                </a:solidFill>
              </a:rPr>
              <a:t> </a:t>
            </a:r>
            <a:r>
              <a:rPr lang="en-US" altLang="en-US" sz="1600" dirty="0" err="1">
                <a:solidFill>
                  <a:schemeClr val="hlink"/>
                </a:solidFill>
              </a:rPr>
              <a:t>MyClass</a:t>
            </a:r>
            <a:r>
              <a:rPr lang="en-US" altLang="en-US" sz="1600" dirty="0">
                <a:solidFill>
                  <a:schemeClr val="hlink"/>
                </a:solidFill>
              </a:rPr>
              <a:t>();</a:t>
            </a:r>
          </a:p>
          <a:p>
            <a:pPr>
              <a:buFont typeface="Wingdings" panose="05000000000000000000" pitchFamily="2" charset="2"/>
              <a:buNone/>
            </a:pPr>
            <a:endParaRPr lang="en-US" altLang="en-US" sz="1600" dirty="0">
              <a:solidFill>
                <a:schemeClr val="hlink"/>
              </a:solidFill>
            </a:endParaRPr>
          </a:p>
          <a:p>
            <a:pPr>
              <a:buFont typeface="Wingdings" panose="05000000000000000000" pitchFamily="2" charset="2"/>
              <a:buNone/>
            </a:pPr>
            <a:r>
              <a:rPr lang="en-US" altLang="en-US" sz="1600" dirty="0">
                <a:solidFill>
                  <a:schemeClr val="hlink"/>
                </a:solidFill>
              </a:rPr>
              <a:t>$</a:t>
            </a:r>
            <a:r>
              <a:rPr lang="en-US" altLang="en-US" sz="1600" dirty="0" err="1">
                <a:solidFill>
                  <a:schemeClr val="hlink"/>
                </a:solidFill>
              </a:rPr>
              <a:t>str</a:t>
            </a:r>
            <a:r>
              <a:rPr lang="en-US" altLang="en-US" sz="1600" dirty="0">
                <a:solidFill>
                  <a:schemeClr val="hlink"/>
                </a:solidFill>
              </a:rPr>
              <a:t> = </a:t>
            </a:r>
            <a:r>
              <a:rPr lang="en-US" altLang="en-US" sz="1600" dirty="0">
                <a:solidFill>
                  <a:srgbClr val="009900"/>
                </a:solidFill>
              </a:rPr>
              <a:t>serialize</a:t>
            </a:r>
            <a:r>
              <a:rPr lang="en-US" altLang="en-US" sz="1600" dirty="0">
                <a:solidFill>
                  <a:schemeClr val="hlink"/>
                </a:solidFill>
              </a:rPr>
              <a:t>($</a:t>
            </a:r>
            <a:r>
              <a:rPr lang="en-US" altLang="en-US" sz="1600" dirty="0" err="1">
                <a:solidFill>
                  <a:schemeClr val="hlink"/>
                </a:solidFill>
              </a:rPr>
              <a:t>obj</a:t>
            </a:r>
            <a:r>
              <a:rPr lang="en-US" altLang="en-US" sz="1600" dirty="0">
                <a:solidFill>
                  <a:schemeClr val="hlink"/>
                </a:solidFill>
              </a:rPr>
              <a:t>);</a:t>
            </a:r>
          </a:p>
          <a:p>
            <a:pPr>
              <a:buFont typeface="Wingdings" panose="05000000000000000000" pitchFamily="2" charset="2"/>
              <a:buNone/>
            </a:pPr>
            <a:endParaRPr lang="en-US" altLang="en-US" sz="1600" dirty="0">
              <a:solidFill>
                <a:schemeClr val="hlink"/>
              </a:solidFill>
            </a:endParaRPr>
          </a:p>
          <a:p>
            <a:pPr>
              <a:buFont typeface="Wingdings" panose="05000000000000000000" pitchFamily="2" charset="2"/>
              <a:buNone/>
            </a:pPr>
            <a:r>
              <a:rPr lang="en-US" altLang="en-US" sz="1600" dirty="0">
                <a:solidFill>
                  <a:schemeClr val="hlink"/>
                </a:solidFill>
              </a:rPr>
              <a:t>$</a:t>
            </a:r>
            <a:r>
              <a:rPr lang="en-US" altLang="en-US" sz="1600" dirty="0" err="1">
                <a:solidFill>
                  <a:schemeClr val="hlink"/>
                </a:solidFill>
              </a:rPr>
              <a:t>obj</a:t>
            </a:r>
            <a:r>
              <a:rPr lang="en-US" altLang="en-US" sz="1600" dirty="0">
                <a:solidFill>
                  <a:schemeClr val="hlink"/>
                </a:solidFill>
              </a:rPr>
              <a:t> = </a:t>
            </a:r>
            <a:r>
              <a:rPr lang="en-US" altLang="en-US" sz="1600" dirty="0" err="1">
                <a:solidFill>
                  <a:srgbClr val="009900"/>
                </a:solidFill>
              </a:rPr>
              <a:t>unserialize</a:t>
            </a:r>
            <a:r>
              <a:rPr lang="en-US" altLang="en-US" sz="1600" dirty="0">
                <a:solidFill>
                  <a:schemeClr val="hlink"/>
                </a:solidFill>
              </a:rPr>
              <a:t>($</a:t>
            </a:r>
            <a:r>
              <a:rPr lang="en-US" altLang="en-US" sz="1600" dirty="0" err="1">
                <a:solidFill>
                  <a:schemeClr val="hlink"/>
                </a:solidFill>
              </a:rPr>
              <a:t>str</a:t>
            </a:r>
            <a:r>
              <a:rPr lang="en-US" altLang="en-US" sz="1600" dirty="0">
                <a:solidFill>
                  <a:schemeClr val="hlink"/>
                </a:solidFill>
              </a:rPr>
              <a:t>);</a:t>
            </a:r>
          </a:p>
          <a:p>
            <a:endParaRPr lang="en-US" dirty="0"/>
          </a:p>
        </p:txBody>
      </p:sp>
    </p:spTree>
    <p:extLst>
      <p:ext uri="{BB962C8B-B14F-4D97-AF65-F5344CB8AC3E}">
        <p14:creationId xmlns:p14="http://schemas.microsoft.com/office/powerpoint/2010/main" val="10242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 Handling</a:t>
            </a:r>
            <a:endParaRPr lang="en-US" dirty="0"/>
          </a:p>
        </p:txBody>
      </p:sp>
      <p:sp>
        <p:nvSpPr>
          <p:cNvPr id="3" name="Text Placeholder 2"/>
          <p:cNvSpPr>
            <a:spLocks noGrp="1"/>
          </p:cNvSpPr>
          <p:nvPr>
            <p:ph type="body" sz="half" idx="2"/>
          </p:nvPr>
        </p:nvSpPr>
        <p:spPr>
          <a:xfrm>
            <a:off x="304800" y="1077119"/>
            <a:ext cx="7269734" cy="4114800"/>
          </a:xfrm>
        </p:spPr>
        <p:txBody>
          <a:bodyPr/>
          <a:lstStyle/>
          <a:p>
            <a:r>
              <a:rPr lang="en-US" altLang="en-US" dirty="0"/>
              <a:t>PHP's Exception Handling is similar to the other programming languages like Java</a:t>
            </a:r>
          </a:p>
          <a:p>
            <a:pPr>
              <a:buFont typeface="Wingdings" panose="05000000000000000000" pitchFamily="2" charset="2"/>
              <a:buNone/>
            </a:pPr>
            <a:endParaRPr lang="en-US" altLang="en-US" dirty="0" smtClean="0">
              <a:solidFill>
                <a:srgbClr val="009900"/>
              </a:solidFill>
            </a:endParaRPr>
          </a:p>
          <a:p>
            <a:pPr>
              <a:buFont typeface="Wingdings" panose="05000000000000000000" pitchFamily="2" charset="2"/>
              <a:buNone/>
            </a:pPr>
            <a:r>
              <a:rPr lang="en-US" altLang="en-US" dirty="0" smtClean="0">
                <a:solidFill>
                  <a:srgbClr val="009900"/>
                </a:solidFill>
              </a:rPr>
              <a:t>try</a:t>
            </a:r>
            <a:endParaRPr lang="en-US" altLang="en-US" dirty="0">
              <a:solidFill>
                <a:srgbClr val="009900"/>
              </a:solidFill>
            </a:endParaRP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r>
              <a:rPr lang="en-US" altLang="en-US" dirty="0">
                <a:solidFill>
                  <a:schemeClr val="hlink"/>
                </a:solidFill>
              </a:rPr>
              <a:t>    $connection = </a:t>
            </a:r>
            <a:r>
              <a:rPr lang="en-US" altLang="en-US" dirty="0" err="1">
                <a:solidFill>
                  <a:schemeClr val="hlink"/>
                </a:solidFill>
              </a:rPr>
              <a:t>mysql_connect</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    if ($connection === </a:t>
            </a:r>
            <a:r>
              <a:rPr lang="en-US" altLang="en-US" dirty="0">
                <a:solidFill>
                  <a:srgbClr val="009900"/>
                </a:solidFill>
              </a:rPr>
              <a:t>false</a:t>
            </a:r>
            <a:r>
              <a:rPr lang="en-US" altLang="en-US" dirty="0">
                <a:solidFill>
                  <a:schemeClr val="hlink"/>
                </a:solidFill>
              </a:rPr>
              <a:t>) </a:t>
            </a:r>
          </a:p>
          <a:p>
            <a:pPr>
              <a:buFont typeface="Wingdings" panose="05000000000000000000" pitchFamily="2" charset="2"/>
              <a:buNone/>
            </a:pPr>
            <a:r>
              <a:rPr lang="en-US" altLang="en-US" dirty="0">
                <a:solidFill>
                  <a:srgbClr val="009900"/>
                </a:solidFill>
              </a:rPr>
              <a:t>		throw new</a:t>
            </a:r>
            <a:r>
              <a:rPr lang="en-US" altLang="en-US" dirty="0">
                <a:solidFill>
                  <a:schemeClr val="hlink"/>
                </a:solidFill>
              </a:rPr>
              <a:t> Exception(</a:t>
            </a:r>
            <a:r>
              <a:rPr lang="en-US" altLang="en-US" dirty="0">
                <a:solidFill>
                  <a:srgbClr val="FF6600"/>
                </a:solidFill>
              </a:rPr>
              <a:t>'Cannot connect to </a:t>
            </a:r>
            <a:r>
              <a:rPr lang="en-US" altLang="en-US" dirty="0" err="1">
                <a:solidFill>
                  <a:srgbClr val="FF6600"/>
                </a:solidFill>
              </a:rPr>
              <a:t>mysql</a:t>
            </a:r>
            <a:r>
              <a:rPr lang="en-US" altLang="en-US" dirty="0">
                <a:solidFill>
                  <a:srgbClr val="FF6600"/>
                </a:solidFill>
              </a:rPr>
              <a:t>'</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r>
              <a:rPr lang="en-US" altLang="en-US" dirty="0">
                <a:solidFill>
                  <a:srgbClr val="009900"/>
                </a:solidFill>
              </a:rPr>
              <a:t>catch</a:t>
            </a:r>
            <a:r>
              <a:rPr lang="en-US" altLang="en-US" dirty="0">
                <a:solidFill>
                  <a:schemeClr val="hlink"/>
                </a:solidFill>
              </a:rPr>
              <a:t> (</a:t>
            </a:r>
            <a:r>
              <a:rPr lang="en-US" altLang="en-US" dirty="0">
                <a:solidFill>
                  <a:srgbClr val="009900"/>
                </a:solidFill>
              </a:rPr>
              <a:t>Exception</a:t>
            </a:r>
            <a:r>
              <a:rPr lang="en-US" altLang="en-US" dirty="0">
                <a:solidFill>
                  <a:schemeClr val="hlink"/>
                </a:solidFill>
              </a:rPr>
              <a:t> $e)</a:t>
            </a:r>
          </a:p>
          <a:p>
            <a:pPr>
              <a:buFont typeface="Wingdings" panose="05000000000000000000" pitchFamily="2" charset="2"/>
              <a:buNone/>
            </a:pPr>
            <a:r>
              <a:rPr lang="en-US" altLang="en-US" dirty="0">
                <a:solidFill>
                  <a:schemeClr val="hlink"/>
                </a:solidFill>
              </a:rPr>
              <a:t>{</a:t>
            </a:r>
          </a:p>
          <a:p>
            <a:pPr>
              <a:buFont typeface="Wingdings" panose="05000000000000000000" pitchFamily="2" charset="2"/>
              <a:buNone/>
            </a:pPr>
            <a:r>
              <a:rPr lang="en-US" altLang="en-US" dirty="0">
                <a:solidFill>
                  <a:schemeClr val="hlink"/>
                </a:solidFill>
              </a:rPr>
              <a:t>    echo </a:t>
            </a:r>
            <a:r>
              <a:rPr lang="en-US" altLang="en-US" dirty="0">
                <a:solidFill>
                  <a:srgbClr val="FF6600"/>
                </a:solidFill>
              </a:rPr>
              <a:t>'Caught exception: ‘</a:t>
            </a:r>
            <a:r>
              <a:rPr lang="en-US" altLang="en-US" dirty="0">
                <a:solidFill>
                  <a:schemeClr val="hlink"/>
                </a:solidFill>
              </a:rPr>
              <a:t> .  $e-&gt;</a:t>
            </a:r>
            <a:r>
              <a:rPr lang="en-US" altLang="en-US" dirty="0" err="1">
                <a:solidFill>
                  <a:schemeClr val="hlink"/>
                </a:solidFill>
              </a:rPr>
              <a:t>getMessage</a:t>
            </a:r>
            <a:r>
              <a:rPr lang="en-US" altLang="en-US" dirty="0">
                <a:solidFill>
                  <a:schemeClr val="hlink"/>
                </a:solidFill>
              </a:rPr>
              <a:t>() . </a:t>
            </a:r>
            <a:r>
              <a:rPr lang="en-US" altLang="en-US" dirty="0">
                <a:solidFill>
                  <a:srgbClr val="FF6600"/>
                </a:solidFill>
              </a:rPr>
              <a:t>"\n"</a:t>
            </a:r>
            <a:r>
              <a:rPr lang="en-US" altLang="en-US" dirty="0">
                <a:solidFill>
                  <a:schemeClr val="hlink"/>
                </a:solidFill>
              </a:rPr>
              <a:t>;</a:t>
            </a:r>
          </a:p>
          <a:p>
            <a:pPr>
              <a:buFont typeface="Wingdings" panose="05000000000000000000" pitchFamily="2" charset="2"/>
              <a:buNone/>
            </a:pPr>
            <a:r>
              <a:rPr lang="en-US" altLang="en-US" dirty="0">
                <a:solidFill>
                  <a:schemeClr val="hlink"/>
                </a:solidFill>
              </a:rPr>
              <a:t>}</a:t>
            </a:r>
          </a:p>
          <a:p>
            <a:endParaRPr lang="en-US" dirty="0"/>
          </a:p>
        </p:txBody>
      </p:sp>
    </p:spTree>
    <p:extLst>
      <p:ext uri="{BB962C8B-B14F-4D97-AF65-F5344CB8AC3E}">
        <p14:creationId xmlns:p14="http://schemas.microsoft.com/office/powerpoint/2010/main" val="362151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arn(inVertic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Built in Exception class</a:t>
            </a:r>
            <a:endParaRPr lang="en-US" dirty="0"/>
          </a:p>
        </p:txBody>
      </p:sp>
      <p:sp>
        <p:nvSpPr>
          <p:cNvPr id="3" name="Text Placeholder 2"/>
          <p:cNvSpPr>
            <a:spLocks noGrp="1"/>
          </p:cNvSpPr>
          <p:nvPr>
            <p:ph type="body" sz="half" idx="2"/>
          </p:nvPr>
        </p:nvSpPr>
        <p:spPr>
          <a:xfrm>
            <a:off x="304800" y="1077119"/>
            <a:ext cx="7269734" cy="4114800"/>
          </a:xfrm>
        </p:spPr>
        <p:txBody>
          <a:bodyPr>
            <a:normAutofit lnSpcReduction="10000"/>
          </a:bodyPr>
          <a:lstStyle/>
          <a:p>
            <a:pPr marL="114300" indent="0">
              <a:buNone/>
            </a:pPr>
            <a:r>
              <a:rPr lang="en-US" altLang="en-US" dirty="0" smtClean="0"/>
              <a:t>Class</a:t>
            </a:r>
            <a:r>
              <a:rPr lang="en-US" altLang="en-US" dirty="0"/>
              <a:t> </a:t>
            </a:r>
            <a:r>
              <a:rPr lang="en-US" altLang="en-US" dirty="0">
                <a:solidFill>
                  <a:schemeClr val="hlink"/>
                </a:solidFill>
              </a:rPr>
              <a:t>Exception</a:t>
            </a:r>
            <a:r>
              <a:rPr lang="en-US" altLang="en-US" dirty="0"/>
              <a:t/>
            </a:r>
            <a:br>
              <a:rPr lang="en-US" altLang="en-US" dirty="0"/>
            </a:br>
            <a:r>
              <a:rPr lang="en-US" altLang="en-US" dirty="0"/>
              <a:t>{</a:t>
            </a:r>
            <a:br>
              <a:rPr lang="en-US" altLang="en-US" dirty="0"/>
            </a:br>
            <a:r>
              <a:rPr lang="en-US" altLang="en-US" dirty="0"/>
              <a:t>    </a:t>
            </a:r>
            <a:r>
              <a:rPr lang="en-US" altLang="en-US" dirty="0">
                <a:solidFill>
                  <a:schemeClr val="hlink"/>
                </a:solidFill>
              </a:rPr>
              <a:t>protected</a:t>
            </a:r>
            <a:r>
              <a:rPr lang="en-US" altLang="en-US" dirty="0"/>
              <a:t> $message = '</a:t>
            </a:r>
            <a:r>
              <a:rPr lang="en-US" altLang="en-US" dirty="0">
                <a:solidFill>
                  <a:srgbClr val="FF6600"/>
                </a:solidFill>
              </a:rPr>
              <a:t>Unknown exception'</a:t>
            </a:r>
            <a:r>
              <a:rPr lang="en-US" altLang="en-US" dirty="0"/>
              <a:t>;   </a:t>
            </a:r>
            <a:r>
              <a:rPr lang="en-US" altLang="en-US" dirty="0">
                <a:solidFill>
                  <a:schemeClr val="folHlink"/>
                </a:solidFill>
              </a:rPr>
              <a:t>// exception message</a:t>
            </a:r>
            <a:r>
              <a:rPr lang="en-US" altLang="en-US" dirty="0"/>
              <a:t/>
            </a:r>
            <a:br>
              <a:rPr lang="en-US" altLang="en-US" dirty="0"/>
            </a:br>
            <a:r>
              <a:rPr lang="en-US" altLang="en-US" dirty="0"/>
              <a:t>    </a:t>
            </a:r>
            <a:r>
              <a:rPr lang="en-US" altLang="en-US" dirty="0">
                <a:solidFill>
                  <a:schemeClr val="hlink"/>
                </a:solidFill>
              </a:rPr>
              <a:t>protected</a:t>
            </a:r>
            <a:r>
              <a:rPr lang="en-US" altLang="en-US" dirty="0"/>
              <a:t> $code = 0;                        </a:t>
            </a:r>
            <a:r>
              <a:rPr lang="en-US" altLang="en-US" dirty="0">
                <a:solidFill>
                  <a:schemeClr val="folHlink"/>
                </a:solidFill>
              </a:rPr>
              <a:t>// user defined exception code</a:t>
            </a:r>
            <a:r>
              <a:rPr lang="en-US" altLang="en-US" dirty="0"/>
              <a:t/>
            </a:r>
            <a:br>
              <a:rPr lang="en-US" altLang="en-US" dirty="0"/>
            </a:br>
            <a:r>
              <a:rPr lang="en-US" altLang="en-US" dirty="0"/>
              <a:t>    </a:t>
            </a:r>
            <a:r>
              <a:rPr lang="en-US" altLang="en-US" dirty="0">
                <a:solidFill>
                  <a:schemeClr val="hlink"/>
                </a:solidFill>
              </a:rPr>
              <a:t>protected</a:t>
            </a:r>
            <a:r>
              <a:rPr lang="en-US" altLang="en-US" dirty="0"/>
              <a:t> $file;                            </a:t>
            </a:r>
            <a:r>
              <a:rPr lang="en-US" altLang="en-US" dirty="0">
                <a:solidFill>
                  <a:schemeClr val="folHlink"/>
                </a:solidFill>
              </a:rPr>
              <a:t>// source filename of exception</a:t>
            </a:r>
            <a:r>
              <a:rPr lang="en-US" altLang="en-US" dirty="0"/>
              <a:t/>
            </a:r>
            <a:br>
              <a:rPr lang="en-US" altLang="en-US" dirty="0"/>
            </a:br>
            <a:r>
              <a:rPr lang="en-US" altLang="en-US" dirty="0"/>
              <a:t>    </a:t>
            </a:r>
            <a:r>
              <a:rPr lang="en-US" altLang="en-US" dirty="0">
                <a:solidFill>
                  <a:schemeClr val="hlink"/>
                </a:solidFill>
              </a:rPr>
              <a:t>protected</a:t>
            </a:r>
            <a:r>
              <a:rPr lang="en-US" altLang="en-US" dirty="0"/>
              <a:t> $line;                            </a:t>
            </a:r>
            <a:r>
              <a:rPr lang="en-US" altLang="en-US" dirty="0">
                <a:solidFill>
                  <a:schemeClr val="folHlink"/>
                </a:solidFill>
              </a:rPr>
              <a:t>// source line of exception</a:t>
            </a:r>
            <a:r>
              <a:rPr lang="en-US" altLang="en-US" dirty="0"/>
              <a:t/>
            </a:r>
            <a:br>
              <a:rPr lang="en-US" altLang="en-US" dirty="0"/>
            </a:br>
            <a:r>
              <a:rPr lang="en-US" altLang="en-US" dirty="0"/>
              <a:t/>
            </a:r>
            <a:br>
              <a:rPr lang="en-US" altLang="en-US" dirty="0"/>
            </a:br>
            <a:r>
              <a:rPr lang="en-US" altLang="en-US" dirty="0"/>
              <a:t>    </a:t>
            </a:r>
            <a:r>
              <a:rPr lang="en-US" altLang="en-US" dirty="0">
                <a:solidFill>
                  <a:schemeClr val="hlink"/>
                </a:solidFill>
              </a:rPr>
              <a:t>function</a:t>
            </a:r>
            <a:r>
              <a:rPr lang="en-US" altLang="en-US" dirty="0"/>
              <a:t> __construct($message = null, $code = 0);</a:t>
            </a:r>
            <a:br>
              <a:rPr lang="en-US" altLang="en-US" dirty="0"/>
            </a:br>
            <a:r>
              <a:rPr lang="en-US" altLang="en-US" dirty="0"/>
              <a:t/>
            </a:r>
            <a:br>
              <a:rPr lang="en-US" altLang="en-US" dirty="0"/>
            </a:br>
            <a:r>
              <a:rPr lang="en-US" altLang="en-US" dirty="0"/>
              <a:t>    </a:t>
            </a:r>
            <a:r>
              <a:rPr lang="en-US" altLang="en-US" dirty="0">
                <a:solidFill>
                  <a:schemeClr val="hlink"/>
                </a:solidFill>
              </a:rPr>
              <a:t>final function</a:t>
            </a:r>
            <a:r>
              <a:rPr lang="en-US" altLang="en-US" dirty="0"/>
              <a:t> </a:t>
            </a:r>
            <a:r>
              <a:rPr lang="en-US" altLang="en-US" dirty="0" err="1"/>
              <a:t>getMessage</a:t>
            </a:r>
            <a:r>
              <a:rPr lang="en-US" altLang="en-US" dirty="0"/>
              <a:t>();                </a:t>
            </a:r>
            <a:r>
              <a:rPr lang="en-US" altLang="en-US" dirty="0">
                <a:solidFill>
                  <a:schemeClr val="folHlink"/>
                </a:solidFill>
              </a:rPr>
              <a:t>// message of exception</a:t>
            </a:r>
            <a:r>
              <a:rPr lang="en-US" altLang="en-US" dirty="0"/>
              <a:t> </a:t>
            </a:r>
            <a:br>
              <a:rPr lang="en-US" altLang="en-US" dirty="0"/>
            </a:br>
            <a:r>
              <a:rPr lang="en-US" altLang="en-US" dirty="0"/>
              <a:t>    </a:t>
            </a:r>
            <a:r>
              <a:rPr lang="en-US" altLang="en-US" dirty="0">
                <a:solidFill>
                  <a:schemeClr val="hlink"/>
                </a:solidFill>
              </a:rPr>
              <a:t>final function</a:t>
            </a:r>
            <a:r>
              <a:rPr lang="en-US" altLang="en-US" dirty="0"/>
              <a:t> </a:t>
            </a:r>
            <a:r>
              <a:rPr lang="en-US" altLang="en-US" dirty="0" err="1"/>
              <a:t>getCode</a:t>
            </a:r>
            <a:r>
              <a:rPr lang="en-US" altLang="en-US" dirty="0"/>
              <a:t>();                   </a:t>
            </a:r>
            <a:r>
              <a:rPr lang="en-US" altLang="en-US" dirty="0">
                <a:solidFill>
                  <a:schemeClr val="folHlink"/>
                </a:solidFill>
              </a:rPr>
              <a:t>// code of exception</a:t>
            </a:r>
            <a:r>
              <a:rPr lang="en-US" altLang="en-US" dirty="0"/>
              <a:t/>
            </a:r>
            <a:br>
              <a:rPr lang="en-US" altLang="en-US" dirty="0"/>
            </a:br>
            <a:r>
              <a:rPr lang="en-US" altLang="en-US" dirty="0"/>
              <a:t>    </a:t>
            </a:r>
            <a:r>
              <a:rPr lang="en-US" altLang="en-US" dirty="0">
                <a:solidFill>
                  <a:schemeClr val="hlink"/>
                </a:solidFill>
              </a:rPr>
              <a:t>final function</a:t>
            </a:r>
            <a:r>
              <a:rPr lang="en-US" altLang="en-US" dirty="0"/>
              <a:t> </a:t>
            </a:r>
            <a:r>
              <a:rPr lang="en-US" altLang="en-US" dirty="0" err="1"/>
              <a:t>getFile</a:t>
            </a:r>
            <a:r>
              <a:rPr lang="en-US" altLang="en-US" dirty="0"/>
              <a:t>();                   </a:t>
            </a:r>
            <a:r>
              <a:rPr lang="en-US" altLang="en-US" dirty="0">
                <a:solidFill>
                  <a:schemeClr val="folHlink"/>
                </a:solidFill>
              </a:rPr>
              <a:t>// source filename</a:t>
            </a:r>
            <a:r>
              <a:rPr lang="en-US" altLang="en-US" dirty="0"/>
              <a:t/>
            </a:r>
            <a:br>
              <a:rPr lang="en-US" altLang="en-US" dirty="0"/>
            </a:br>
            <a:r>
              <a:rPr lang="en-US" altLang="en-US" dirty="0"/>
              <a:t>   </a:t>
            </a:r>
            <a:r>
              <a:rPr lang="en-US" altLang="en-US" dirty="0">
                <a:solidFill>
                  <a:schemeClr val="hlink"/>
                </a:solidFill>
              </a:rPr>
              <a:t> final function</a:t>
            </a:r>
            <a:r>
              <a:rPr lang="en-US" altLang="en-US" dirty="0"/>
              <a:t> </a:t>
            </a:r>
            <a:r>
              <a:rPr lang="en-US" altLang="en-US" dirty="0" err="1"/>
              <a:t>getLine</a:t>
            </a:r>
            <a:r>
              <a:rPr lang="en-US" altLang="en-US" dirty="0"/>
              <a:t>();                   </a:t>
            </a:r>
            <a:r>
              <a:rPr lang="en-US" altLang="en-US" dirty="0">
                <a:solidFill>
                  <a:schemeClr val="folHlink"/>
                </a:solidFill>
              </a:rPr>
              <a:t>// source line</a:t>
            </a:r>
            <a:r>
              <a:rPr lang="en-US" altLang="en-US" dirty="0"/>
              <a:t/>
            </a:r>
            <a:br>
              <a:rPr lang="en-US" altLang="en-US" dirty="0"/>
            </a:br>
            <a:r>
              <a:rPr lang="en-US" altLang="en-US" dirty="0"/>
              <a:t>    </a:t>
            </a:r>
            <a:r>
              <a:rPr lang="en-US" altLang="en-US" dirty="0">
                <a:solidFill>
                  <a:schemeClr val="hlink"/>
                </a:solidFill>
              </a:rPr>
              <a:t>final function</a:t>
            </a:r>
            <a:r>
              <a:rPr lang="en-US" altLang="en-US" dirty="0"/>
              <a:t> </a:t>
            </a:r>
            <a:r>
              <a:rPr lang="en-US" altLang="en-US" dirty="0" err="1"/>
              <a:t>getTrace</a:t>
            </a:r>
            <a:r>
              <a:rPr lang="en-US" altLang="en-US" dirty="0"/>
              <a:t>();                  </a:t>
            </a:r>
            <a:r>
              <a:rPr lang="en-US" altLang="en-US" dirty="0">
                <a:solidFill>
                  <a:schemeClr val="folHlink"/>
                </a:solidFill>
              </a:rPr>
              <a:t>// an array of the </a:t>
            </a:r>
            <a:r>
              <a:rPr lang="en-US" altLang="en-US" dirty="0" err="1">
                <a:solidFill>
                  <a:schemeClr val="folHlink"/>
                </a:solidFill>
              </a:rPr>
              <a:t>backtrace</a:t>
            </a:r>
            <a:r>
              <a:rPr lang="en-US" altLang="en-US" dirty="0">
                <a:solidFill>
                  <a:schemeClr val="folHlink"/>
                </a:solidFill>
              </a:rPr>
              <a:t>()</a:t>
            </a:r>
            <a:r>
              <a:rPr lang="en-US" altLang="en-US" dirty="0"/>
              <a:t/>
            </a:r>
            <a:br>
              <a:rPr lang="en-US" altLang="en-US" dirty="0"/>
            </a:br>
            <a:r>
              <a:rPr lang="en-US" altLang="en-US" dirty="0"/>
              <a:t>    </a:t>
            </a:r>
            <a:r>
              <a:rPr lang="en-US" altLang="en-US" dirty="0">
                <a:solidFill>
                  <a:schemeClr val="hlink"/>
                </a:solidFill>
              </a:rPr>
              <a:t>final function</a:t>
            </a:r>
            <a:r>
              <a:rPr lang="en-US" altLang="en-US" dirty="0"/>
              <a:t> </a:t>
            </a:r>
            <a:r>
              <a:rPr lang="en-US" altLang="en-US" dirty="0" err="1"/>
              <a:t>getTraceAsString</a:t>
            </a:r>
            <a:r>
              <a:rPr lang="en-US" altLang="en-US" dirty="0"/>
              <a:t>();         </a:t>
            </a:r>
            <a:r>
              <a:rPr lang="en-US" altLang="en-US" dirty="0">
                <a:solidFill>
                  <a:schemeClr val="folHlink"/>
                </a:solidFill>
              </a:rPr>
              <a:t> // formatted string of trace</a:t>
            </a:r>
            <a:r>
              <a:rPr lang="en-US" altLang="en-US" dirty="0"/>
              <a:t/>
            </a:r>
            <a:br>
              <a:rPr lang="en-US" altLang="en-US" dirty="0"/>
            </a:br>
            <a:r>
              <a:rPr lang="en-US" altLang="en-US" dirty="0"/>
              <a:t/>
            </a:r>
            <a:br>
              <a:rPr lang="en-US" altLang="en-US" dirty="0"/>
            </a:br>
            <a:r>
              <a:rPr lang="en-US" altLang="en-US" dirty="0"/>
              <a:t>    </a:t>
            </a:r>
            <a:r>
              <a:rPr lang="en-US" altLang="en-US" dirty="0">
                <a:solidFill>
                  <a:schemeClr val="folHlink"/>
                </a:solidFill>
              </a:rPr>
              <a:t>/* </a:t>
            </a:r>
            <a:r>
              <a:rPr lang="en-US" altLang="en-US" dirty="0" err="1">
                <a:solidFill>
                  <a:schemeClr val="folHlink"/>
                </a:solidFill>
              </a:rPr>
              <a:t>Overrideable</a:t>
            </a:r>
            <a:r>
              <a:rPr lang="en-US" altLang="en-US" dirty="0">
                <a:solidFill>
                  <a:schemeClr val="folHlink"/>
                </a:solidFill>
              </a:rPr>
              <a:t> */</a:t>
            </a:r>
            <a:r>
              <a:rPr lang="en-US" altLang="en-US" dirty="0"/>
              <a:t/>
            </a:r>
            <a:br>
              <a:rPr lang="en-US" altLang="en-US" dirty="0"/>
            </a:br>
            <a:r>
              <a:rPr lang="en-US" altLang="en-US" dirty="0"/>
              <a:t>    </a:t>
            </a:r>
            <a:r>
              <a:rPr lang="en-US" altLang="en-US" dirty="0">
                <a:solidFill>
                  <a:schemeClr val="hlink"/>
                </a:solidFill>
              </a:rPr>
              <a:t>function</a:t>
            </a:r>
            <a:r>
              <a:rPr lang="en-US" altLang="en-US" dirty="0"/>
              <a:t> __</a:t>
            </a:r>
            <a:r>
              <a:rPr lang="en-US" altLang="en-US" dirty="0" err="1"/>
              <a:t>toString</a:t>
            </a:r>
            <a:r>
              <a:rPr lang="en-US" altLang="en-US" dirty="0"/>
              <a:t>();                       </a:t>
            </a:r>
            <a:r>
              <a:rPr lang="en-US" altLang="en-US" dirty="0">
                <a:solidFill>
                  <a:schemeClr val="folHlink"/>
                </a:solidFill>
              </a:rPr>
              <a:t>// formatted string for display</a:t>
            </a:r>
            <a:r>
              <a:rPr lang="en-US" altLang="en-US" dirty="0"/>
              <a:t/>
            </a:r>
            <a:br>
              <a:rPr lang="en-US" altLang="en-US" dirty="0"/>
            </a:br>
            <a:r>
              <a:rPr lang="en-US" altLang="en-US" dirty="0"/>
              <a:t>}</a:t>
            </a:r>
          </a:p>
          <a:p>
            <a:endParaRPr lang="en-US" dirty="0"/>
          </a:p>
        </p:txBody>
      </p:sp>
    </p:spTree>
    <p:extLst>
      <p:ext uri="{BB962C8B-B14F-4D97-AF65-F5344CB8AC3E}">
        <p14:creationId xmlns:p14="http://schemas.microsoft.com/office/powerpoint/2010/main" val="35740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Extending Exceptions</a:t>
            </a:r>
            <a:endParaRPr lang="en-US" dirty="0"/>
          </a:p>
        </p:txBody>
      </p:sp>
      <p:sp>
        <p:nvSpPr>
          <p:cNvPr id="3" name="Text Placeholder 2"/>
          <p:cNvSpPr>
            <a:spLocks noGrp="1"/>
          </p:cNvSpPr>
          <p:nvPr>
            <p:ph type="body" sz="half" idx="2"/>
          </p:nvPr>
        </p:nvSpPr>
        <p:spPr>
          <a:xfrm>
            <a:off x="304800" y="1077119"/>
            <a:ext cx="7269734" cy="4114800"/>
          </a:xfrm>
        </p:spPr>
        <p:txBody>
          <a:bodyPr/>
          <a:lstStyle/>
          <a:p>
            <a:pPr>
              <a:buFont typeface="Wingdings" panose="05000000000000000000" pitchFamily="2" charset="2"/>
              <a:buNone/>
            </a:pPr>
            <a:r>
              <a:rPr lang="en-US" altLang="en-US" sz="1800" dirty="0">
                <a:solidFill>
                  <a:schemeClr val="hlink"/>
                </a:solidFill>
              </a:rPr>
              <a:t>class</a:t>
            </a:r>
            <a:r>
              <a:rPr lang="en-US" altLang="en-US" sz="1800" dirty="0"/>
              <a:t> </a:t>
            </a:r>
            <a:r>
              <a:rPr lang="en-US" altLang="en-US" sz="1800" dirty="0" err="1"/>
              <a:t>FileNotFound</a:t>
            </a:r>
            <a:r>
              <a:rPr lang="en-US" altLang="en-US" sz="1800" dirty="0"/>
              <a:t> </a:t>
            </a:r>
            <a:r>
              <a:rPr lang="en-US" altLang="en-US" sz="1800" dirty="0">
                <a:solidFill>
                  <a:schemeClr val="hlink"/>
                </a:solidFill>
              </a:rPr>
              <a:t>extends</a:t>
            </a:r>
            <a:r>
              <a:rPr lang="en-US" altLang="en-US" sz="1800" dirty="0"/>
              <a:t> Exception</a:t>
            </a:r>
            <a:br>
              <a:rPr lang="en-US" altLang="en-US" sz="1800" dirty="0"/>
            </a:br>
            <a:r>
              <a:rPr lang="en-US" altLang="en-US" sz="1800" dirty="0"/>
              <a:t>{</a:t>
            </a:r>
            <a:br>
              <a:rPr lang="en-US" altLang="en-US" sz="1800" dirty="0"/>
            </a:br>
            <a:endParaRPr lang="en-US" altLang="en-US" sz="1800" dirty="0"/>
          </a:p>
          <a:p>
            <a:pPr>
              <a:buFont typeface="Wingdings" panose="05000000000000000000" pitchFamily="2" charset="2"/>
              <a:buNone/>
            </a:pPr>
            <a:r>
              <a:rPr lang="en-US" altLang="en-US" sz="1800" dirty="0"/>
              <a:t>       </a:t>
            </a:r>
            <a:r>
              <a:rPr lang="en-US" altLang="en-US" sz="1800" dirty="0">
                <a:solidFill>
                  <a:schemeClr val="hlink"/>
                </a:solidFill>
              </a:rPr>
              <a:t>public function</a:t>
            </a:r>
            <a:r>
              <a:rPr lang="en-US" altLang="en-US" sz="1800" dirty="0"/>
              <a:t> </a:t>
            </a:r>
            <a:r>
              <a:rPr lang="en-US" altLang="en-US" sz="1800" dirty="0">
                <a:solidFill>
                  <a:srgbClr val="FF6600"/>
                </a:solidFill>
              </a:rPr>
              <a:t>__construct</a:t>
            </a:r>
            <a:r>
              <a:rPr lang="en-US" altLang="en-US" sz="1800" dirty="0"/>
              <a:t>() {</a:t>
            </a:r>
            <a:br>
              <a:rPr lang="en-US" altLang="en-US" sz="1800" dirty="0"/>
            </a:br>
            <a:r>
              <a:rPr lang="en-US" altLang="en-US" sz="1800" dirty="0"/>
              <a:t>   	</a:t>
            </a:r>
            <a:r>
              <a:rPr lang="en-US" altLang="en-US" sz="1800" dirty="0">
                <a:solidFill>
                  <a:schemeClr val="hlink"/>
                </a:solidFill>
              </a:rPr>
              <a:t>parent</a:t>
            </a:r>
            <a:r>
              <a:rPr lang="en-US" altLang="en-US" sz="1800" dirty="0"/>
              <a:t>::__construct(“</a:t>
            </a:r>
            <a:r>
              <a:rPr lang="en-US" altLang="en-US" sz="1800" dirty="0">
                <a:solidFill>
                  <a:srgbClr val="FF6600"/>
                </a:solidFill>
              </a:rPr>
              <a:t>File Not Found</a:t>
            </a:r>
            <a:r>
              <a:rPr lang="en-US" altLang="en-US" sz="1800" dirty="0"/>
              <a:t>”,  </a:t>
            </a:r>
            <a:r>
              <a:rPr lang="en-US" altLang="en-US" sz="1800" dirty="0">
                <a:solidFill>
                  <a:srgbClr val="FF6600"/>
                </a:solidFill>
              </a:rPr>
              <a:t>123</a:t>
            </a:r>
            <a:r>
              <a:rPr lang="en-US" altLang="en-US" sz="1800" dirty="0"/>
              <a:t>);</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
            </a:r>
            <a:br>
              <a:rPr lang="en-US" altLang="en-US" sz="1800" dirty="0"/>
            </a:br>
            <a:r>
              <a:rPr lang="en-US" altLang="en-US" sz="1800" dirty="0"/>
              <a:t>} </a:t>
            </a:r>
          </a:p>
          <a:p>
            <a:endParaRPr lang="en-US" dirty="0"/>
          </a:p>
        </p:txBody>
      </p:sp>
    </p:spTree>
    <p:extLst>
      <p:ext uri="{BB962C8B-B14F-4D97-AF65-F5344CB8AC3E}">
        <p14:creationId xmlns:p14="http://schemas.microsoft.com/office/powerpoint/2010/main" val="239224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Namespaces</a:t>
            </a:r>
            <a:endParaRPr lang="en-US" dirty="0"/>
          </a:p>
        </p:txBody>
      </p:sp>
      <p:sp>
        <p:nvSpPr>
          <p:cNvPr id="3" name="Text Placeholder 2"/>
          <p:cNvSpPr>
            <a:spLocks noGrp="1"/>
          </p:cNvSpPr>
          <p:nvPr>
            <p:ph type="body" sz="half" idx="2"/>
          </p:nvPr>
        </p:nvSpPr>
        <p:spPr>
          <a:xfrm>
            <a:off x="304800" y="1077119"/>
            <a:ext cx="7269734" cy="4114800"/>
          </a:xfrm>
        </p:spPr>
        <p:txBody>
          <a:bodyPr/>
          <a:lstStyle/>
          <a:p>
            <a:r>
              <a:rPr lang="en-US" altLang="en-US" sz="1600" dirty="0"/>
              <a:t>Namespaces are available in PHP as of PHP 5.3.0. </a:t>
            </a:r>
          </a:p>
          <a:p>
            <a:pPr>
              <a:buFont typeface="Wingdings" panose="05000000000000000000" pitchFamily="2" charset="2"/>
              <a:buNone/>
            </a:pPr>
            <a:endParaRPr lang="en-US" altLang="en-US" sz="1600" dirty="0"/>
          </a:p>
          <a:p>
            <a:r>
              <a:rPr lang="en-US" altLang="en-US" sz="1600" dirty="0"/>
              <a:t>Please visit </a:t>
            </a:r>
            <a:r>
              <a:rPr lang="en-US" altLang="en-US" sz="1600" dirty="0" smtClean="0">
                <a:hlinkClick r:id="rId2"/>
              </a:rPr>
              <a:t>namespaces</a:t>
            </a:r>
            <a:r>
              <a:rPr lang="en-US" altLang="en-US" sz="1600" dirty="0" smtClean="0"/>
              <a:t> for </a:t>
            </a:r>
            <a:r>
              <a:rPr lang="en-US" altLang="en-US" sz="1600" dirty="0"/>
              <a:t>more info</a:t>
            </a:r>
          </a:p>
          <a:p>
            <a:endParaRPr lang="en-US" dirty="0"/>
          </a:p>
        </p:txBody>
      </p:sp>
    </p:spTree>
    <p:extLst>
      <p:ext uri="{BB962C8B-B14F-4D97-AF65-F5344CB8AC3E}">
        <p14:creationId xmlns:p14="http://schemas.microsoft.com/office/powerpoint/2010/main" val="12442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91593653"/>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4620908"/>
            <a:ext cx="10058399" cy="553998"/>
            <a:chOff x="0" y="4620908"/>
            <a:chExt cx="10058399" cy="553998"/>
          </a:xfrm>
        </p:grpSpPr>
        <p:sp>
          <p:nvSpPr>
            <p:cNvPr id="7" name="Rectangle 6"/>
            <p:cNvSpPr/>
            <p:nvPr/>
          </p:nvSpPr>
          <p:spPr>
            <a:xfrm>
              <a:off x="0" y="4620908"/>
              <a:ext cx="10058399" cy="553998"/>
            </a:xfrm>
            <a:prstGeom prst="rect">
              <a:avLst/>
            </a:prstGeom>
            <a:solidFill>
              <a:srgbClr val="25406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352800" y="4620908"/>
              <a:ext cx="2514600" cy="553998"/>
            </a:xfrm>
            <a:prstGeom prst="rect">
              <a:avLst/>
            </a:prstGeom>
            <a:noFill/>
          </p:spPr>
          <p:txBody>
            <a:bodyPr wrap="square" rtlCol="0">
              <a:spAutoFit/>
            </a:bodyPr>
            <a:lstStyle/>
            <a:p>
              <a:pPr algn="r"/>
              <a:r>
                <a:rPr lang="en-US" sz="3000" dirty="0" smtClean="0">
                  <a:solidFill>
                    <a:schemeClr val="accent6">
                      <a:lumMod val="60000"/>
                      <a:lumOff val="40000"/>
                    </a:schemeClr>
                  </a:solidFill>
                  <a:latin typeface="Segoe UI Light" panose="020B0502040204020203" pitchFamily="34" charset="0"/>
                  <a:ea typeface="Kozuka Gothic Pro EL" pitchFamily="34" charset="-128"/>
                  <a:cs typeface="Segoe UI" panose="020B0502040204020203" pitchFamily="34" charset="0"/>
                </a:rPr>
                <a:t>Thank You!!</a:t>
              </a:r>
              <a:endParaRPr lang="en-US" sz="3000" dirty="0">
                <a:solidFill>
                  <a:schemeClr val="accent6">
                    <a:lumMod val="60000"/>
                    <a:lumOff val="40000"/>
                  </a:schemeClr>
                </a:solidFill>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1436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altLang="en-US" dirty="0"/>
              <a:t>What is Object </a:t>
            </a:r>
            <a:r>
              <a:rPr lang="en-US" altLang="en-US" dirty="0" smtClean="0"/>
              <a:t>Oriented Programming ?</a:t>
            </a:r>
            <a:endParaRPr lang="en-US" dirty="0"/>
          </a:p>
        </p:txBody>
      </p:sp>
      <p:sp>
        <p:nvSpPr>
          <p:cNvPr id="25" name="Text Placeholder 24"/>
          <p:cNvSpPr>
            <a:spLocks noGrp="1"/>
          </p:cNvSpPr>
          <p:nvPr>
            <p:ph type="body" sz="half" idx="2"/>
          </p:nvPr>
        </p:nvSpPr>
        <p:spPr/>
        <p:txBody>
          <a:bodyPr/>
          <a:lstStyle/>
          <a:p>
            <a:r>
              <a:rPr lang="en-US" altLang="en-US" dirty="0"/>
              <a:t>“A programming paradigm that treats program elements as </a:t>
            </a:r>
            <a:r>
              <a:rPr lang="en-US" altLang="en-US" b="1" dirty="0"/>
              <a:t>objects</a:t>
            </a:r>
            <a:r>
              <a:rPr lang="en-US" altLang="en-US" dirty="0"/>
              <a:t> that have data fields and functions operates on them”</a:t>
            </a:r>
          </a:p>
          <a:p>
            <a:endParaRPr lang="en-US" altLang="en-US" dirty="0"/>
          </a:p>
          <a:p>
            <a:pPr>
              <a:buFont typeface="Wingdings" panose="05000000000000000000" pitchFamily="2" charset="2"/>
              <a:buNone/>
            </a:pPr>
            <a:r>
              <a:rPr lang="en-US" altLang="en-US" dirty="0"/>
              <a:t>		“Grouping of functionality and data”</a:t>
            </a:r>
          </a:p>
          <a:p>
            <a:pPr>
              <a:buFont typeface="Wingdings" panose="05000000000000000000" pitchFamily="2" charset="2"/>
              <a:buNone/>
            </a:pPr>
            <a:r>
              <a:rPr lang="en-US" altLang="en-US" dirty="0"/>
              <a:t>		“Hierarchical partitioning of functionality ”</a:t>
            </a:r>
          </a:p>
          <a:p>
            <a:pPr>
              <a:buFont typeface="Wingdings" panose="05000000000000000000" pitchFamily="2" charset="2"/>
              <a:buNone/>
            </a:pPr>
            <a:r>
              <a:rPr lang="en-US" altLang="en-US" dirty="0"/>
              <a:t>		“Separation of interface and implementation”</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Procedural Programming:</a:t>
            </a:r>
          </a:p>
          <a:p>
            <a:endParaRPr lang="en-US" altLang="en-US" dirty="0"/>
          </a:p>
          <a:p>
            <a:r>
              <a:rPr lang="en-US" altLang="en-US" dirty="0"/>
              <a:t>Step by step logic to solve a problem.</a:t>
            </a:r>
          </a:p>
          <a:p>
            <a:endParaRPr lang="en-US" dirty="0"/>
          </a:p>
        </p:txBody>
      </p:sp>
    </p:spTree>
    <p:extLst>
      <p:ext uri="{BB962C8B-B14F-4D97-AF65-F5344CB8AC3E}">
        <p14:creationId xmlns:p14="http://schemas.microsoft.com/office/powerpoint/2010/main" val="3698096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000"/>
                                        <p:tgtEl>
                                          <p:spTgt spid="24"/>
                                        </p:tgtEl>
                                      </p:cBhvr>
                                    </p:animEffect>
                                    <p:anim calcmode="lin" valueType="num">
                                      <p:cBhvr>
                                        <p:cTn id="8" dur="2000" fill="hold"/>
                                        <p:tgtEl>
                                          <p:spTgt spid="24"/>
                                        </p:tgtEl>
                                        <p:attrNameLst>
                                          <p:attrName>ppt_x</p:attrName>
                                        </p:attrNameLst>
                                      </p:cBhvr>
                                      <p:tavLst>
                                        <p:tav tm="0">
                                          <p:val>
                                            <p:strVal val="#ppt_x"/>
                                          </p:val>
                                        </p:tav>
                                        <p:tav tm="100000">
                                          <p:val>
                                            <p:strVal val="#ppt_x"/>
                                          </p:val>
                                        </p:tav>
                                      </p:tavLst>
                                    </p:anim>
                                    <p:anim calcmode="lin" valueType="num">
                                      <p:cBhvr>
                                        <p:cTn id="9" dur="2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 calcmode="lin" valueType="num">
                                      <p:cBhvr additive="base">
                                        <p:cTn id="14"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anim calcmode="lin" valueType="num">
                                      <p:cBhvr additive="base">
                                        <p:cTn id="20"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
                                            <p:txEl>
                                              <p:pRg st="3" end="3"/>
                                            </p:txEl>
                                          </p:spTgt>
                                        </p:tgtEl>
                                        <p:attrNameLst>
                                          <p:attrName>style.visibility</p:attrName>
                                        </p:attrNameLst>
                                      </p:cBhvr>
                                      <p:to>
                                        <p:strVal val="visible"/>
                                      </p:to>
                                    </p:set>
                                    <p:anim calcmode="lin" valueType="num">
                                      <p:cBhvr additive="base">
                                        <p:cTn id="26"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xEl>
                                              <p:pRg st="4" end="4"/>
                                            </p:txEl>
                                          </p:spTgt>
                                        </p:tgtEl>
                                        <p:attrNameLst>
                                          <p:attrName>style.visibility</p:attrName>
                                        </p:attrNameLst>
                                      </p:cBhvr>
                                      <p:to>
                                        <p:strVal val="visible"/>
                                      </p:to>
                                    </p:set>
                                    <p:anim calcmode="lin" valueType="num">
                                      <p:cBhvr additive="base">
                                        <p:cTn id="32"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5">
                                            <p:txEl>
                                              <p:pRg st="6" end="6"/>
                                            </p:txEl>
                                          </p:spTgt>
                                        </p:tgtEl>
                                        <p:attrNameLst>
                                          <p:attrName>style.visibility</p:attrName>
                                        </p:attrNameLst>
                                      </p:cBhvr>
                                      <p:to>
                                        <p:strVal val="visible"/>
                                      </p:to>
                                    </p:set>
                                    <p:anim calcmode="lin" valueType="num">
                                      <p:cBhvr additive="base">
                                        <p:cTn id="38"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5">
                                            <p:txEl>
                                              <p:pRg st="8" end="8"/>
                                            </p:txEl>
                                          </p:spTgt>
                                        </p:tgtEl>
                                        <p:attrNameLst>
                                          <p:attrName>style.visibility</p:attrName>
                                        </p:attrNameLst>
                                      </p:cBhvr>
                                      <p:to>
                                        <p:strVal val="visible"/>
                                      </p:to>
                                    </p:set>
                                    <p:anim calcmode="lin" valueType="num">
                                      <p:cBhvr additive="base">
                                        <p:cTn id="44" dur="500" fill="hold"/>
                                        <p:tgtEl>
                                          <p:spTgt spid="25">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OOPs Vs. Procedural programming</a:t>
            </a:r>
            <a:endParaRPr lang="en-US" dirty="0"/>
          </a:p>
        </p:txBody>
      </p:sp>
      <p:pic>
        <p:nvPicPr>
          <p:cNvPr id="4" name="Picture 3"/>
          <p:cNvPicPr>
            <a:picLocks noChangeAspect="1"/>
          </p:cNvPicPr>
          <p:nvPr/>
        </p:nvPicPr>
        <p:blipFill>
          <a:blip r:embed="rId2"/>
          <a:stretch>
            <a:fillRect/>
          </a:stretch>
        </p:blipFill>
        <p:spPr>
          <a:xfrm>
            <a:off x="304800" y="1077119"/>
            <a:ext cx="8077200" cy="4114800"/>
          </a:xfrm>
          <a:prstGeom prst="rect">
            <a:avLst/>
          </a:prstGeom>
        </p:spPr>
      </p:pic>
    </p:spTree>
    <p:extLst>
      <p:ext uri="{BB962C8B-B14F-4D97-AF65-F5344CB8AC3E}">
        <p14:creationId xmlns:p14="http://schemas.microsoft.com/office/powerpoint/2010/main" val="344151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OOPs Vs. Procedural </a:t>
            </a:r>
            <a:r>
              <a:rPr lang="en-US" altLang="en-US" dirty="0" smtClean="0"/>
              <a:t>programming….</a:t>
            </a:r>
            <a:endParaRPr lang="en-US" dirty="0"/>
          </a:p>
        </p:txBody>
      </p:sp>
      <p:pic>
        <p:nvPicPr>
          <p:cNvPr id="4" name="Picture 3"/>
          <p:cNvPicPr>
            <a:picLocks noChangeAspect="1"/>
          </p:cNvPicPr>
          <p:nvPr/>
        </p:nvPicPr>
        <p:blipFill>
          <a:blip r:embed="rId2"/>
          <a:stretch>
            <a:fillRect/>
          </a:stretch>
        </p:blipFill>
        <p:spPr>
          <a:xfrm>
            <a:off x="296944" y="1077119"/>
            <a:ext cx="7704056" cy="4191000"/>
          </a:xfrm>
          <a:prstGeom prst="rect">
            <a:avLst/>
          </a:prstGeom>
        </p:spPr>
      </p:pic>
    </p:spTree>
    <p:extLst>
      <p:ext uri="{BB962C8B-B14F-4D97-AF65-F5344CB8AC3E}">
        <p14:creationId xmlns:p14="http://schemas.microsoft.com/office/powerpoint/2010/main" val="24755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OOPs Vs. Procedural </a:t>
            </a:r>
            <a:r>
              <a:rPr lang="en-US" altLang="en-US" dirty="0" smtClean="0"/>
              <a:t>programming….</a:t>
            </a:r>
            <a:endParaRPr lang="en-US" dirty="0"/>
          </a:p>
        </p:txBody>
      </p:sp>
      <p:pic>
        <p:nvPicPr>
          <p:cNvPr id="6" name="Picture 5"/>
          <p:cNvPicPr>
            <a:picLocks noChangeAspect="1"/>
          </p:cNvPicPr>
          <p:nvPr/>
        </p:nvPicPr>
        <p:blipFill>
          <a:blip r:embed="rId2"/>
          <a:stretch>
            <a:fillRect/>
          </a:stretch>
        </p:blipFill>
        <p:spPr>
          <a:xfrm>
            <a:off x="304800" y="1067692"/>
            <a:ext cx="7848600" cy="4124227"/>
          </a:xfrm>
          <a:prstGeom prst="rect">
            <a:avLst/>
          </a:prstGeom>
        </p:spPr>
      </p:pic>
    </p:spTree>
    <p:extLst>
      <p:ext uri="{BB962C8B-B14F-4D97-AF65-F5344CB8AC3E}">
        <p14:creationId xmlns:p14="http://schemas.microsoft.com/office/powerpoint/2010/main" val="27100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Object Oriented Concepts</a:t>
            </a:r>
            <a:endParaRPr lang="en-US" dirty="0"/>
          </a:p>
        </p:txBody>
      </p:sp>
      <p:sp>
        <p:nvSpPr>
          <p:cNvPr id="3" name="Text Placeholder 2"/>
          <p:cNvSpPr>
            <a:spLocks noGrp="1"/>
          </p:cNvSpPr>
          <p:nvPr>
            <p:ph type="body" sz="half" idx="2"/>
          </p:nvPr>
        </p:nvSpPr>
        <p:spPr>
          <a:xfrm>
            <a:off x="304800" y="1077119"/>
            <a:ext cx="7620000" cy="4114800"/>
          </a:xfrm>
        </p:spPr>
        <p:txBody>
          <a:bodyPr/>
          <a:lstStyle/>
          <a:p>
            <a:pPr>
              <a:buFont typeface="Wingdings" panose="05000000000000000000" pitchFamily="2" charset="2"/>
              <a:buNone/>
              <a:defRPr/>
            </a:pPr>
            <a:r>
              <a:rPr lang="en-US" altLang="en-US" dirty="0" smtClean="0"/>
              <a:t>OOP’s </a:t>
            </a:r>
            <a:r>
              <a:rPr lang="en-US" altLang="en-US" dirty="0"/>
              <a:t>4 </a:t>
            </a:r>
            <a:r>
              <a:rPr lang="en-US" altLang="en-US" dirty="0" smtClean="0"/>
              <a:t>Pillars</a:t>
            </a:r>
            <a:endParaRPr lang="en-US" altLang="en-US" dirty="0"/>
          </a:p>
          <a:p>
            <a:pPr marL="457200" indent="-457200">
              <a:buFont typeface="Wingdings" panose="05000000000000000000" pitchFamily="2" charset="2"/>
              <a:buChar char="Ø"/>
              <a:defRPr/>
            </a:pPr>
            <a:r>
              <a:rPr lang="en-US" altLang="en-US" dirty="0"/>
              <a:t>Encapsulation  </a:t>
            </a:r>
            <a:endParaRPr lang="en-US" altLang="en-US" dirty="0" smtClean="0"/>
          </a:p>
          <a:p>
            <a:pPr marL="457200" indent="-457200">
              <a:buFont typeface="Wingdings" panose="05000000000000000000" pitchFamily="2" charset="2"/>
              <a:buChar char="Ø"/>
              <a:defRPr/>
            </a:pPr>
            <a:r>
              <a:rPr lang="en-US" altLang="en-US" dirty="0" smtClean="0"/>
              <a:t>Inheritance</a:t>
            </a:r>
          </a:p>
          <a:p>
            <a:pPr marL="457200" indent="-457200">
              <a:buFont typeface="Wingdings" panose="05000000000000000000" pitchFamily="2" charset="2"/>
              <a:buChar char="Ø"/>
              <a:defRPr/>
            </a:pPr>
            <a:r>
              <a:rPr lang="en-US" altLang="en-US" dirty="0" smtClean="0"/>
              <a:t>Abstraction</a:t>
            </a:r>
          </a:p>
          <a:p>
            <a:pPr marL="457200" indent="-457200">
              <a:buFont typeface="Wingdings" panose="05000000000000000000" pitchFamily="2" charset="2"/>
              <a:buChar char="Ø"/>
              <a:defRPr/>
            </a:pPr>
            <a:r>
              <a:rPr lang="en-US" altLang="en-US" dirty="0" smtClean="0"/>
              <a:t>Polymorphism </a:t>
            </a:r>
          </a:p>
          <a:p>
            <a:pPr marL="857250" lvl="1" indent="-457200">
              <a:buFont typeface="Wingdings" panose="05000000000000000000" pitchFamily="2" charset="2"/>
              <a:buChar char="v"/>
              <a:defRPr/>
            </a:pPr>
            <a:r>
              <a:rPr lang="en-US" altLang="en-US" sz="1400" dirty="0" smtClean="0"/>
              <a:t>Overloading</a:t>
            </a:r>
          </a:p>
          <a:p>
            <a:pPr marL="857250" lvl="1" indent="-457200">
              <a:buFont typeface="Wingdings" panose="05000000000000000000" pitchFamily="2" charset="2"/>
              <a:buChar char="v"/>
              <a:defRPr/>
            </a:pPr>
            <a:r>
              <a:rPr lang="en-US" altLang="en-US" sz="1400" dirty="0" smtClean="0"/>
              <a:t>Overriding</a:t>
            </a:r>
            <a:endParaRPr lang="en-US" altLang="en-US" sz="1400" dirty="0"/>
          </a:p>
          <a:p>
            <a:pPr>
              <a:buFont typeface="Wingdings" panose="05000000000000000000" pitchFamily="2" charset="2"/>
              <a:buNone/>
              <a:defRPr/>
            </a:pPr>
            <a:endParaRPr lang="en-US" altLang="en-US" dirty="0"/>
          </a:p>
          <a:p>
            <a:pPr>
              <a:defRPr/>
            </a:pPr>
            <a:r>
              <a:rPr lang="en-US" altLang="en-US" dirty="0">
                <a:solidFill>
                  <a:srgbClr val="FF6600"/>
                </a:solidFill>
              </a:rPr>
              <a:t>PHP </a:t>
            </a:r>
            <a:r>
              <a:rPr lang="en-US" altLang="en-US" strike="sngStrike" dirty="0">
                <a:solidFill>
                  <a:srgbClr val="FF6600"/>
                </a:solidFill>
              </a:rPr>
              <a:t>doesn’t support </a:t>
            </a:r>
          </a:p>
          <a:p>
            <a:pPr>
              <a:buFont typeface="Wingdings" panose="05000000000000000000" pitchFamily="2" charset="2"/>
              <a:buNone/>
              <a:defRPr/>
            </a:pPr>
            <a:r>
              <a:rPr lang="en-US" altLang="en-US" dirty="0"/>
              <a:t>		1. Multiple inheritance (supports with Interfaces)</a:t>
            </a:r>
          </a:p>
          <a:p>
            <a:pPr>
              <a:buFont typeface="Wingdings" panose="05000000000000000000" pitchFamily="2" charset="2"/>
              <a:buNone/>
              <a:defRPr/>
            </a:pPr>
            <a:r>
              <a:rPr lang="en-US" altLang="en-US" dirty="0"/>
              <a:t>		2. Method Overloading</a:t>
            </a:r>
          </a:p>
          <a:p>
            <a:pPr>
              <a:buFont typeface="Wingdings" panose="05000000000000000000" pitchFamily="2" charset="2"/>
              <a:buNone/>
              <a:defRPr/>
            </a:pPr>
            <a:r>
              <a:rPr lang="en-US" altLang="en-US" dirty="0"/>
              <a:t>		3. Operator Overloading</a:t>
            </a:r>
          </a:p>
          <a:p>
            <a:endParaRPr lang="en-US" dirty="0"/>
          </a:p>
        </p:txBody>
      </p:sp>
    </p:spTree>
    <p:extLst>
      <p:ext uri="{BB962C8B-B14F-4D97-AF65-F5344CB8AC3E}">
        <p14:creationId xmlns:p14="http://schemas.microsoft.com/office/powerpoint/2010/main" val="21780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Classes &amp; Objects</a:t>
            </a:r>
            <a:endParaRPr lang="en-US" dirty="0"/>
          </a:p>
        </p:txBody>
      </p:sp>
      <p:sp>
        <p:nvSpPr>
          <p:cNvPr id="3" name="Text Placeholder 2"/>
          <p:cNvSpPr>
            <a:spLocks noGrp="1"/>
          </p:cNvSpPr>
          <p:nvPr>
            <p:ph type="body" sz="half" idx="2"/>
          </p:nvPr>
        </p:nvSpPr>
        <p:spPr>
          <a:xfrm>
            <a:off x="304800" y="1077119"/>
            <a:ext cx="7620000" cy="4114800"/>
          </a:xfrm>
        </p:spPr>
        <p:txBody>
          <a:bodyPr/>
          <a:lstStyle/>
          <a:p>
            <a:pPr marL="114300" indent="0">
              <a:buNone/>
            </a:pPr>
            <a:r>
              <a:rPr lang="en-US" altLang="en-US" sz="1600" dirty="0"/>
              <a:t>Class is a Template of code which contains set of methods and </a:t>
            </a:r>
            <a:r>
              <a:rPr lang="en-US" altLang="en-US" sz="1600" dirty="0" smtClean="0"/>
              <a:t>variables.</a:t>
            </a:r>
            <a:endParaRPr lang="en-US" altLang="en-US" sz="1600" dirty="0" smtClean="0">
              <a:solidFill>
                <a:schemeClr val="hlink"/>
              </a:solidFill>
            </a:endParaRPr>
          </a:p>
          <a:p>
            <a:pPr lvl="2">
              <a:buFont typeface="Wingdings" panose="05000000000000000000" pitchFamily="2" charset="2"/>
              <a:buNone/>
            </a:pPr>
            <a:r>
              <a:rPr lang="en-US" altLang="en-US" sz="1800" dirty="0" smtClean="0">
                <a:solidFill>
                  <a:schemeClr val="hlink"/>
                </a:solidFill>
              </a:rPr>
              <a:t>class </a:t>
            </a:r>
            <a:r>
              <a:rPr lang="en-US" altLang="en-US" sz="1800" dirty="0" err="1" smtClean="0">
                <a:solidFill>
                  <a:srgbClr val="009900"/>
                </a:solidFill>
              </a:rPr>
              <a:t>MyClass</a:t>
            </a:r>
            <a:r>
              <a:rPr lang="en-US" altLang="en-US" sz="1800" dirty="0" smtClean="0">
                <a:solidFill>
                  <a:schemeClr val="hlink"/>
                </a:solidFill>
              </a:rPr>
              <a:t> {</a:t>
            </a:r>
          </a:p>
          <a:p>
            <a:pPr lvl="2">
              <a:buFont typeface="Wingdings" panose="05000000000000000000" pitchFamily="2" charset="2"/>
              <a:buNone/>
            </a:pPr>
            <a:r>
              <a:rPr lang="en-US" altLang="en-US" sz="1800" dirty="0">
                <a:solidFill>
                  <a:schemeClr val="hlink"/>
                </a:solidFill>
              </a:rPr>
              <a:t>	</a:t>
            </a:r>
            <a:r>
              <a:rPr lang="en-US" altLang="en-US" sz="1800" dirty="0">
                <a:solidFill>
                  <a:schemeClr val="folHlink"/>
                </a:solidFill>
              </a:rPr>
              <a:t>//define variables here</a:t>
            </a:r>
          </a:p>
          <a:p>
            <a:pPr lvl="2">
              <a:buFont typeface="Wingdings" panose="05000000000000000000" pitchFamily="2" charset="2"/>
              <a:buNone/>
            </a:pPr>
            <a:r>
              <a:rPr lang="en-US" altLang="en-US" sz="1800" dirty="0">
                <a:solidFill>
                  <a:schemeClr val="folHlink"/>
                </a:solidFill>
              </a:rPr>
              <a:t>	//define methods here</a:t>
            </a:r>
          </a:p>
          <a:p>
            <a:pPr lvl="2">
              <a:buFont typeface="Wingdings" panose="05000000000000000000" pitchFamily="2" charset="2"/>
              <a:buNone/>
            </a:pPr>
            <a:r>
              <a:rPr lang="en-US" altLang="en-US" sz="1800" dirty="0">
                <a:solidFill>
                  <a:schemeClr val="hlink"/>
                </a:solidFill>
              </a:rPr>
              <a:t>}</a:t>
            </a:r>
            <a:endParaRPr lang="en-US" altLang="en-US" sz="1800" dirty="0"/>
          </a:p>
          <a:p>
            <a:r>
              <a:rPr lang="en-US" altLang="en-US" dirty="0"/>
              <a:t>Every class definition should begin with the keyword “</a:t>
            </a:r>
            <a:r>
              <a:rPr lang="en-US" altLang="en-US" dirty="0">
                <a:solidFill>
                  <a:schemeClr val="hlink"/>
                </a:solidFill>
              </a:rPr>
              <a:t>class”</a:t>
            </a:r>
            <a:r>
              <a:rPr lang="en-US" altLang="en-US" dirty="0"/>
              <a:t>, followed by a class name.</a:t>
            </a:r>
          </a:p>
          <a:p>
            <a:r>
              <a:rPr lang="en-US" altLang="en-US" dirty="0"/>
              <a:t>Name of class should not be a reserved word in PHP. </a:t>
            </a:r>
            <a:endParaRPr lang="en-US" altLang="en-US" dirty="0">
              <a:solidFill>
                <a:schemeClr val="tx1"/>
              </a:solidFill>
            </a:endParaRPr>
          </a:p>
          <a:p>
            <a:endParaRPr lang="en-US" altLang="en-US" dirty="0"/>
          </a:p>
          <a:p>
            <a:pPr>
              <a:buFont typeface="Wingdings" panose="05000000000000000000" pitchFamily="2" charset="2"/>
              <a:buNone/>
            </a:pPr>
            <a:r>
              <a:rPr lang="en-US" altLang="en-US" dirty="0">
                <a:solidFill>
                  <a:schemeClr val="hlink"/>
                </a:solidFill>
              </a:rPr>
              <a:t>$</a:t>
            </a:r>
            <a:r>
              <a:rPr lang="en-US" altLang="en-US" dirty="0">
                <a:solidFill>
                  <a:srgbClr val="009900"/>
                </a:solidFill>
              </a:rPr>
              <a:t>instance</a:t>
            </a:r>
            <a:r>
              <a:rPr lang="en-US" altLang="en-US" dirty="0">
                <a:solidFill>
                  <a:schemeClr val="hlink"/>
                </a:solidFill>
              </a:rPr>
              <a:t> = new </a:t>
            </a:r>
            <a:r>
              <a:rPr lang="en-US" altLang="en-US" dirty="0" err="1">
                <a:solidFill>
                  <a:srgbClr val="009900"/>
                </a:solidFill>
              </a:rPr>
              <a:t>MyClass</a:t>
            </a:r>
            <a:r>
              <a:rPr lang="en-US" altLang="en-US" dirty="0">
                <a:solidFill>
                  <a:schemeClr val="hlink"/>
                </a:solidFill>
              </a:rPr>
              <a:t>();</a:t>
            </a:r>
          </a:p>
          <a:p>
            <a:endParaRPr lang="en-US" altLang="en-US" dirty="0">
              <a:solidFill>
                <a:schemeClr val="hlink"/>
              </a:solidFill>
            </a:endParaRPr>
          </a:p>
          <a:p>
            <a:r>
              <a:rPr lang="en-US" altLang="en-US" dirty="0">
                <a:solidFill>
                  <a:schemeClr val="hlink"/>
                </a:solidFill>
              </a:rPr>
              <a:t>“new”</a:t>
            </a:r>
            <a:r>
              <a:rPr lang="en-US" altLang="en-US" dirty="0"/>
              <a:t> keyword is used to create an instance of class.</a:t>
            </a:r>
          </a:p>
          <a:p>
            <a:endParaRPr lang="en-US" dirty="0"/>
          </a:p>
        </p:txBody>
      </p:sp>
    </p:spTree>
    <p:extLst>
      <p:ext uri="{BB962C8B-B14F-4D97-AF65-F5344CB8AC3E}">
        <p14:creationId xmlns:p14="http://schemas.microsoft.com/office/powerpoint/2010/main" val="194002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elcom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bg1">
              <a:lumMod val="65000"/>
            </a:schemeClr>
          </a:solidFill>
          <a:prstDash val="solid"/>
          <a:headEnd type="stealth"/>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BAA024EC251B47BF28FA9BE9913248" ma:contentTypeVersion="2" ma:contentTypeDescription="Create a new document." ma:contentTypeScope="" ma:versionID="8456b78ce1b9dd78c1cfeb8b99758a21">
  <xsd:schema xmlns:xsd="http://www.w3.org/2001/XMLSchema" xmlns:xs="http://www.w3.org/2001/XMLSchema" xmlns:p="http://schemas.microsoft.com/office/2006/metadata/properties" xmlns:ns2="836dac86-23a8-46c6-878b-7c89a48c05aa" targetNamespace="http://schemas.microsoft.com/office/2006/metadata/properties" ma:root="true" ma:fieldsID="047b07e8d645db110ff1d94ac1aa611b" ns2:_="">
    <xsd:import namespace="836dac86-23a8-46c6-878b-7c89a48c05aa"/>
    <xsd:element name="properties">
      <xsd:complexType>
        <xsd:sequence>
          <xsd:element name="documentManagement">
            <xsd:complexType>
              <xsd:all>
                <xsd:element ref="ns2: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dac86-23a8-46c6-878b-7c89a48c05aa" elementFormDefault="qualified">
    <xsd:import namespace="http://schemas.microsoft.com/office/2006/documentManagement/types"/>
    <xsd:import namespace="http://schemas.microsoft.com/office/infopath/2007/PartnerControls"/>
    <xsd:element name="Module" ma:index="8" nillable="true" ma:displayName="Module" ma:list="{1b4cbfac-2ca0-4b99-8617-4a5e4de81d31}" ma:internalName="Module" ma:showField="module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836dac86-23a8-46c6-878b-7c89a48c05aa" xsi:nil="true"/>
  </documentManagement>
</p:properties>
</file>

<file path=customXml/itemProps1.xml><?xml version="1.0" encoding="utf-8"?>
<ds:datastoreItem xmlns:ds="http://schemas.openxmlformats.org/officeDocument/2006/customXml" ds:itemID="{78AAB884-55AA-43C0-806E-038E426BAA8A}"/>
</file>

<file path=customXml/itemProps2.xml><?xml version="1.0" encoding="utf-8"?>
<ds:datastoreItem xmlns:ds="http://schemas.openxmlformats.org/officeDocument/2006/customXml" ds:itemID="{C5FBABBF-C801-4D88-9735-1D09470DF29E}"/>
</file>

<file path=customXml/itemProps3.xml><?xml version="1.0" encoding="utf-8"?>
<ds:datastoreItem xmlns:ds="http://schemas.openxmlformats.org/officeDocument/2006/customXml" ds:itemID="{708BEF3D-2AB6-4429-9CED-58C0F997528C}"/>
</file>

<file path=docProps/app.xml><?xml version="1.0" encoding="utf-8"?>
<Properties xmlns="http://schemas.openxmlformats.org/officeDocument/2006/extended-properties" xmlns:vt="http://schemas.openxmlformats.org/officeDocument/2006/docPropsVTypes">
  <TotalTime>11788</TotalTime>
  <Words>1182</Words>
  <Application>Microsoft Office PowerPoint</Application>
  <PresentationFormat>Custom</PresentationFormat>
  <Paragraphs>417</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Kozuka Gothic Pro EL</vt:lpstr>
      <vt:lpstr>Segoe</vt:lpstr>
      <vt:lpstr>Segoe UI</vt:lpstr>
      <vt:lpstr>Segoe UI </vt:lpstr>
      <vt:lpstr>Segoe UI Light</vt:lpstr>
      <vt:lpstr>Segoe UI Semibold</vt:lpstr>
      <vt:lpstr>Trebuchet MS</vt:lpstr>
      <vt:lpstr>Wingdings</vt:lpstr>
      <vt:lpstr>Welcome Slide</vt:lpstr>
      <vt:lpstr>OOPs</vt:lpstr>
      <vt:lpstr>Course Structure</vt:lpstr>
      <vt:lpstr>    Agenda</vt:lpstr>
      <vt:lpstr>What is Object Oriented Programming ?</vt:lpstr>
      <vt:lpstr>OOPs Vs. Procedural programming</vt:lpstr>
      <vt:lpstr>OOPs Vs. Procedural programming….</vt:lpstr>
      <vt:lpstr>OOPs Vs. Procedural programming….</vt:lpstr>
      <vt:lpstr>Object Oriented Concepts</vt:lpstr>
      <vt:lpstr>Classes &amp; Objects</vt:lpstr>
      <vt:lpstr>Constructors and Destructors</vt:lpstr>
      <vt:lpstr>$this Reference</vt:lpstr>
      <vt:lpstr>Visibility</vt:lpstr>
      <vt:lpstr>Visibility…..</vt:lpstr>
      <vt:lpstr>Method Visibility</vt:lpstr>
      <vt:lpstr>Inheritance</vt:lpstr>
      <vt:lpstr>Inheritance…..</vt:lpstr>
      <vt:lpstr>Parent Keyword</vt:lpstr>
      <vt:lpstr>Polymorphism</vt:lpstr>
      <vt:lpstr>PHP Overloading …..</vt:lpstr>
      <vt:lpstr>PHP Method Overloading ….</vt:lpstr>
      <vt:lpstr>Comparing Objects…..</vt:lpstr>
      <vt:lpstr>Keywords: Static, Final, Const</vt:lpstr>
      <vt:lpstr>Static keyword</vt:lpstr>
      <vt:lpstr>Final &amp; Const Keyword</vt:lpstr>
      <vt:lpstr>Final &amp; Const Keyword</vt:lpstr>
      <vt:lpstr>Class Abstraction</vt:lpstr>
      <vt:lpstr>Class Abstraction -- Example</vt:lpstr>
      <vt:lpstr>Interfaces</vt:lpstr>
      <vt:lpstr>Interface -- Example</vt:lpstr>
      <vt:lpstr>Magic Methods</vt:lpstr>
      <vt:lpstr>Object Serialization</vt:lpstr>
      <vt:lpstr>Object Serialization -- Example</vt:lpstr>
      <vt:lpstr>Exception Handling</vt:lpstr>
      <vt:lpstr>The Built in Exception class</vt:lpstr>
      <vt:lpstr>Extending Exceptions</vt:lpstr>
      <vt:lpstr>Namespaces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Kundan</dc:creator>
  <cp:lastModifiedBy>Harshad Korade</cp:lastModifiedBy>
  <cp:revision>1432</cp:revision>
  <dcterms:created xsi:type="dcterms:W3CDTF">2006-08-16T00:00:00Z</dcterms:created>
  <dcterms:modified xsi:type="dcterms:W3CDTF">2017-07-26T06:57:00Z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0x010100AABAA024EC251B47BF28FA9BE9913248</vt:lpwstr>
  </property>
</Properties>
</file>