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  <p:sldMasterId id="2147483732" r:id="rId5"/>
  </p:sldMasterIdLst>
  <p:notesMasterIdLst>
    <p:notesMasterId r:id="rId49"/>
  </p:notesMasterIdLst>
  <p:handoutMasterIdLst>
    <p:handoutMasterId r:id="rId50"/>
  </p:handoutMasterIdLst>
  <p:sldIdLst>
    <p:sldId id="387" r:id="rId6"/>
    <p:sldId id="388" r:id="rId7"/>
    <p:sldId id="389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90" r:id="rId29"/>
    <p:sldId id="391" r:id="rId30"/>
    <p:sldId id="392" r:id="rId31"/>
    <p:sldId id="393" r:id="rId32"/>
    <p:sldId id="412" r:id="rId33"/>
    <p:sldId id="394" r:id="rId34"/>
    <p:sldId id="396" r:id="rId35"/>
    <p:sldId id="398" r:id="rId36"/>
    <p:sldId id="399" r:id="rId37"/>
    <p:sldId id="401" r:id="rId38"/>
    <p:sldId id="403" r:id="rId39"/>
    <p:sldId id="404" r:id="rId40"/>
    <p:sldId id="405" r:id="rId41"/>
    <p:sldId id="406" r:id="rId42"/>
    <p:sldId id="408" r:id="rId43"/>
    <p:sldId id="410" r:id="rId44"/>
    <p:sldId id="411" r:id="rId45"/>
    <p:sldId id="409" r:id="rId46"/>
    <p:sldId id="385" r:id="rId47"/>
    <p:sldId id="386" r:id="rId48"/>
  </p:sldIdLst>
  <p:sldSz cx="10058400" cy="5659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94DB"/>
    <a:srgbClr val="B9CDE5"/>
    <a:srgbClr val="DCE6F2"/>
    <a:srgbClr val="C6D9F1"/>
    <a:srgbClr val="D9D9D9"/>
    <a:srgbClr val="4FBACE"/>
    <a:srgbClr val="4BACC6"/>
    <a:srgbClr val="EA5559"/>
    <a:srgbClr val="EA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914" autoAdjust="0"/>
  </p:normalViewPr>
  <p:slideViewPr>
    <p:cSldViewPr>
      <p:cViewPr>
        <p:scale>
          <a:sx n="75" d="100"/>
          <a:sy n="75" d="100"/>
        </p:scale>
        <p:origin x="-900" y="-1038"/>
      </p:cViewPr>
      <p:guideLst>
        <p:guide orient="horz" pos="3414"/>
        <p:guide orient="horz" pos="678"/>
        <p:guide orient="horz" pos="976"/>
        <p:guide pos="6144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CA2B-63FD-43B1-BB3E-0E25807BFE2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647C-AA5A-4243-A08A-0E3C5597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A56E-4CDB-424C-B436-1DEEC3A52D4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ADEF-2CC7-4FBB-9433-D7E51E86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306553"/>
            <a:ext cx="7795260" cy="267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59" y="941930"/>
            <a:ext cx="8801100" cy="41489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927860" y="5400048"/>
            <a:ext cx="4693920" cy="1965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2006. Cybage Software Pvt. Ltd.  All Rights Reserved. Cybage Confidential.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5407908"/>
            <a:ext cx="922020" cy="1965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D28EE78-E5AF-4F80-8BE8-277F487A7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58095"/>
            <a:ext cx="8549640" cy="1213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207016"/>
            <a:ext cx="7040880" cy="1446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4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2006. Cybage Software Pvt. Ltd.  All Rights Reserved. Cybage Confidential.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D28EE78-E5AF-4F80-8BE8-277F487A75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8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1089966"/>
            <a:ext cx="4894738" cy="3082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1089966"/>
            <a:ext cx="4894739" cy="3082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15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0"/>
            <a:ext cx="9052560" cy="943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266824"/>
            <a:ext cx="4444207" cy="5279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1794775"/>
            <a:ext cx="4444207" cy="32607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266824"/>
            <a:ext cx="4445953" cy="5279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794775"/>
            <a:ext cx="4445953" cy="32607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25330"/>
            <a:ext cx="3309144" cy="958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184291"/>
            <a:ext cx="3309144" cy="3871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3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7"/>
            <a:ext cx="6035040" cy="4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6"/>
            <a:ext cx="6035040" cy="6641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iStock_000002285402XSmall_02.jpg"/>
          <p:cNvPicPr>
            <a:picLocks noChangeAspect="1"/>
          </p:cNvPicPr>
          <p:nvPr userDrawn="1"/>
        </p:nvPicPr>
        <p:blipFill rotWithShape="1">
          <a:blip r:embed="rId2">
            <a:lum bright="-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" t="7298" b="16314"/>
          <a:stretch/>
        </p:blipFill>
        <p:spPr bwMode="auto">
          <a:xfrm>
            <a:off x="2" y="466724"/>
            <a:ext cx="10058400" cy="51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48000">
                <a:srgbClr val="183251">
                  <a:alpha val="80000"/>
                </a:srgbClr>
              </a:gs>
              <a:gs pos="1000">
                <a:srgbClr val="254061">
                  <a:shade val="30000"/>
                  <a:satMod val="115000"/>
                  <a:alpha val="6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7518"/>
            <a:ext cx="10058400" cy="5192713"/>
          </a:xfrm>
          <a:prstGeom prst="rect">
            <a:avLst/>
          </a:prstGeom>
          <a:gradFill flip="none" rotWithShape="1">
            <a:gsLst>
              <a:gs pos="25000">
                <a:srgbClr val="254061">
                  <a:shade val="30000"/>
                  <a:satMod val="115000"/>
                  <a:alpha val="0"/>
                  <a:lumMod val="10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3363119"/>
            <a:ext cx="10058400" cy="1295400"/>
          </a:xfrm>
          <a:prstGeom prst="rect">
            <a:avLst/>
          </a:prstGeom>
          <a:solidFill>
            <a:srgbClr val="EA5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3498832"/>
            <a:ext cx="9525000" cy="511985"/>
          </a:xfrm>
          <a:prstGeom prst="rect">
            <a:avLst/>
          </a:prstGeom>
        </p:spPr>
        <p:txBody>
          <a:bodyPr anchor="ctr"/>
          <a:lstStyle>
            <a:lvl1pPr algn="l">
              <a:defRPr sz="40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228600" y="4158457"/>
            <a:ext cx="3810000" cy="40084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Authored by: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562600" y="4158457"/>
            <a:ext cx="4191000" cy="40084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Presented by: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3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0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187338"/>
            <a:ext cx="2488407" cy="3985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187338"/>
            <a:ext cx="7301071" cy="3985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47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77119"/>
            <a:ext cx="10058400" cy="762000"/>
          </a:xfrm>
          <a:prstGeom prst="rect">
            <a:avLst/>
          </a:prstGeom>
          <a:solidFill>
            <a:srgbClr val="EA5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04800" y="2250760"/>
            <a:ext cx="4495800" cy="2788759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6"/>
              </a:buClr>
              <a:buSzPct val="125000"/>
              <a:buFont typeface="Arial" pitchFamily="34" charset="0"/>
              <a:buChar char="•"/>
              <a:defRPr lang="en-US" sz="140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buClr>
                <a:srgbClr val="0075B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Placeholder text just for reference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23106" y="1077119"/>
            <a:ext cx="7257288" cy="762000"/>
          </a:xfrm>
          <a:prstGeom prst="rect">
            <a:avLst/>
          </a:prstGeom>
        </p:spPr>
        <p:txBody>
          <a:bodyPr anchor="ctr"/>
          <a:lstStyle>
            <a:lvl1pPr algn="l">
              <a:defRPr sz="2000" b="1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257800" y="2250760"/>
            <a:ext cx="4495800" cy="2788759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6"/>
              </a:buClr>
              <a:buSzPct val="125000"/>
              <a:buFont typeface="Arial" pitchFamily="34" charset="0"/>
              <a:buChar char="•"/>
              <a:defRPr lang="en-US" sz="140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buClr>
                <a:srgbClr val="0075B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Placeholder text just for reference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9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9" t="9127" r="7020" b="20482"/>
          <a:stretch/>
        </p:blipFill>
        <p:spPr bwMode="auto">
          <a:xfrm>
            <a:off x="3411725" y="466723"/>
            <a:ext cx="6646675" cy="51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38100" y="466724"/>
            <a:ext cx="8572500" cy="5192713"/>
          </a:xfrm>
          <a:prstGeom prst="rect">
            <a:avLst/>
          </a:prstGeom>
          <a:gradFill flip="none" rotWithShape="1">
            <a:gsLst>
              <a:gs pos="9000">
                <a:srgbClr val="254061">
                  <a:shade val="30000"/>
                  <a:satMod val="115000"/>
                  <a:alpha val="0"/>
                </a:srgbClr>
              </a:gs>
              <a:gs pos="56000">
                <a:srgbClr val="254061">
                  <a:shade val="100000"/>
                  <a:satMod val="115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62000">
                <a:srgbClr val="183251">
                  <a:alpha val="35000"/>
                </a:srgbClr>
              </a:gs>
              <a:gs pos="1000">
                <a:srgbClr val="254061">
                  <a:shade val="30000"/>
                  <a:satMod val="115000"/>
                  <a:alpha val="15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3058319"/>
            <a:ext cx="7467600" cy="828673"/>
          </a:xfrm>
          <a:prstGeom prst="rect">
            <a:avLst/>
          </a:prstGeom>
          <a:gradFill flip="none" rotWithShape="1">
            <a:gsLst>
              <a:gs pos="0">
                <a:srgbClr val="EA5559">
                  <a:alpha val="80000"/>
                </a:srgbClr>
              </a:gs>
              <a:gs pos="100000">
                <a:srgbClr val="EA5559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223106" y="3058320"/>
            <a:ext cx="3739294" cy="8286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Any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0" y="466725"/>
            <a:ext cx="10058399" cy="518765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61671"/>
            <a:ext cx="10058400" cy="5197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  <a:lumMod val="100000"/>
                </a:schemeClr>
              </a:gs>
              <a:gs pos="37000">
                <a:schemeClr val="bg1">
                  <a:alpha val="75000"/>
                  <a:lumMod val="82000"/>
                  <a:lumOff val="18000"/>
                </a:schemeClr>
              </a:gs>
              <a:gs pos="100000">
                <a:schemeClr val="bg1">
                  <a:alpha val="35000"/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51517"/>
            <a:ext cx="10058400" cy="4907920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751517"/>
            <a:ext cx="10058398" cy="4907921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Cybage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Pvt. Ltd. All Rights Reserved. Cybage Confidential.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986" y="1121702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0"/>
          </p:nvPr>
        </p:nvSpPr>
        <p:spPr>
          <a:xfrm>
            <a:off x="2614002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954593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1722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16471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8383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89622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93412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5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0" y="466725"/>
            <a:ext cx="10058399" cy="518765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61671"/>
            <a:ext cx="10058400" cy="5197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  <a:lumMod val="100000"/>
                </a:schemeClr>
              </a:gs>
              <a:gs pos="37000">
                <a:schemeClr val="bg1">
                  <a:alpha val="75000"/>
                  <a:lumMod val="82000"/>
                  <a:lumOff val="18000"/>
                </a:schemeClr>
              </a:gs>
              <a:gs pos="100000">
                <a:schemeClr val="bg1">
                  <a:alpha val="35000"/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51517"/>
            <a:ext cx="10058400" cy="4907920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466725"/>
            <a:ext cx="10058398" cy="5192713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4"/>
          </p:nvPr>
        </p:nvSpPr>
        <p:spPr>
          <a:xfrm>
            <a:off x="6452464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3"/>
          </p:nvPr>
        </p:nvSpPr>
        <p:spPr>
          <a:xfrm>
            <a:off x="3374722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1"/>
          </p:nvPr>
        </p:nvSpPr>
        <p:spPr>
          <a:xfrm>
            <a:off x="310252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1"/>
          </p:nvPr>
        </p:nvSpPr>
        <p:spPr>
          <a:xfrm>
            <a:off x="6452464" y="1072005"/>
            <a:ext cx="2719712" cy="538514"/>
          </a:xfrm>
          <a:prstGeom prst="rect">
            <a:avLst/>
          </a:prstGeom>
          <a:solidFill>
            <a:srgbClr val="4F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/>
          </p:nvPr>
        </p:nvSpPr>
        <p:spPr>
          <a:xfrm>
            <a:off x="3374722" y="1072005"/>
            <a:ext cx="2719712" cy="538514"/>
          </a:xfrm>
          <a:prstGeom prst="rect">
            <a:avLst/>
          </a:prstGeom>
          <a:solidFill>
            <a:srgbClr val="049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2"/>
          </p:nvPr>
        </p:nvSpPr>
        <p:spPr>
          <a:xfrm>
            <a:off x="301721" y="1072005"/>
            <a:ext cx="2719712" cy="538514"/>
          </a:xfrm>
          <a:prstGeom prst="rect">
            <a:avLst/>
          </a:prstGeom>
          <a:solidFill>
            <a:srgbClr val="2F5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863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6725"/>
            <a:ext cx="10058397" cy="5226323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4804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8270" r="2464" b="2246"/>
          <a:stretch/>
        </p:blipFill>
        <p:spPr>
          <a:xfrm>
            <a:off x="0" y="-1"/>
            <a:ext cx="10058399" cy="56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4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6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7" r:id="rId3"/>
    <p:sldLayoutId id="2147483729" r:id="rId4"/>
    <p:sldLayoutId id="2147483725" r:id="rId5"/>
    <p:sldLayoutId id="2147483711" r:id="rId6"/>
    <p:sldLayoutId id="2147483707" r:id="rId7"/>
    <p:sldLayoutId id="2147483710" r:id="rId8"/>
    <p:sldLayoutId id="2147483719" r:id="rId9"/>
    <p:sldLayoutId id="2147483730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26640"/>
            <a:ext cx="9052560" cy="94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20536"/>
            <a:ext cx="9052560" cy="373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245462"/>
            <a:ext cx="2346960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A615-B168-41B8-A09C-37ED3BEB94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245462"/>
            <a:ext cx="3185160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245462"/>
            <a:ext cx="2346960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  <p:sldLayoutId id="214748374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Manual\PHP\PHP%20Manual.chm::/function.include.html" TargetMode="External"/><Relationship Id="rId2" Type="http://schemas.openxmlformats.org/officeDocument/2006/relationships/hyperlink" Target="mk:@MSITStore:D:\Manual\PHP\PHP%20Manual.chm::/function.include-once.html" TargetMode="Externa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2800" dirty="0">
                <a:solidFill>
                  <a:schemeClr val="bg1"/>
                </a:solidFill>
              </a:rPr>
              <a:t>PHP </a:t>
            </a:r>
            <a:r>
              <a:rPr lang="en-US" altLang="en-US" sz="2800" dirty="0" smtClean="0">
                <a:solidFill>
                  <a:schemeClr val="bg1"/>
                </a:solidFill>
              </a:rPr>
              <a:t>Functions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Rishikesh Khodke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Rishikesh Khodke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Returning values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153319"/>
            <a:ext cx="7269163" cy="361156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Values are returned by using the optional return statement. </a:t>
            </a:r>
          </a:p>
          <a:p>
            <a:pPr eaLnBrk="1" hangingPunct="1"/>
            <a:r>
              <a:rPr lang="en-US" altLang="en-US" dirty="0" smtClean="0"/>
              <a:t>Any type may be returned, including lists and objects.</a:t>
            </a:r>
          </a:p>
          <a:p>
            <a:pPr eaLnBrk="1" hangingPunct="1"/>
            <a:r>
              <a:rPr lang="en-US" altLang="en-US" dirty="0" smtClean="0"/>
              <a:t>Example - Use of Return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&lt;?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function square ($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    return $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 * $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;</a:t>
            </a:r>
            <a:br>
              <a:rPr lang="en-US" altLang="en-US" dirty="0" smtClean="0"/>
            </a:br>
            <a:r>
              <a:rPr lang="en-US" altLang="en-US" dirty="0" smtClean="0"/>
              <a:t>}</a:t>
            </a:r>
            <a:br>
              <a:rPr lang="en-US" altLang="en-US" dirty="0" smtClean="0"/>
            </a:br>
            <a:r>
              <a:rPr lang="en-US" altLang="en-US" dirty="0" smtClean="0"/>
              <a:t>echo square (4);   // outputs '16'.</a:t>
            </a:r>
            <a:br>
              <a:rPr lang="en-US" altLang="en-US" dirty="0" smtClean="0"/>
            </a:br>
            <a:r>
              <a:rPr lang="en-US" altLang="en-US" dirty="0" smtClean="0"/>
              <a:t>?&gt; 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703853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Returning an array to get multiple values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29519"/>
            <a:ext cx="7269163" cy="361156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You can't return multiple values from a function, but similar results can be obtained by returning a list. </a:t>
            </a:r>
          </a:p>
          <a:p>
            <a:pPr eaLnBrk="1" hangingPunct="1"/>
            <a:r>
              <a:rPr lang="en-US" altLang="en-US" dirty="0" smtClean="0"/>
              <a:t>&lt;?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function </a:t>
            </a:r>
            <a:r>
              <a:rPr lang="en-US" altLang="en-US" dirty="0" err="1" smtClean="0"/>
              <a:t>small_numbers</a:t>
            </a:r>
            <a:r>
              <a:rPr lang="en-US" altLang="en-US" dirty="0" smtClean="0"/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/>
              <a:t>	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	return array (0, 1, 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list ($zero, $one, $two) = </a:t>
            </a:r>
            <a:r>
              <a:rPr lang="en-US" altLang="en-US" dirty="0" err="1" smtClean="0"/>
              <a:t>small_numbers</a:t>
            </a:r>
            <a:r>
              <a:rPr lang="en-US" altLang="en-US" dirty="0" smtClean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print “Array: $zero, $one, $two";</a:t>
            </a:r>
            <a:br>
              <a:rPr lang="en-US" altLang="en-US" dirty="0" smtClean="0"/>
            </a:br>
            <a:r>
              <a:rPr lang="en-US" altLang="en-US" dirty="0" smtClean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7133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Returning a reference from a function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153319"/>
            <a:ext cx="7269163" cy="361156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To return a reference from a function, you have to use the reference operator &amp; in both the function declaration and when assigning the returned value to a variable: </a:t>
            </a:r>
          </a:p>
          <a:p>
            <a:pPr lvl="1" eaLnBrk="1" hangingPunct="1"/>
            <a:r>
              <a:rPr lang="en-US" altLang="en-US" sz="1800" dirty="0" smtClean="0"/>
              <a:t>&lt;?</a:t>
            </a:r>
            <a:r>
              <a:rPr lang="en-US" altLang="en-US" sz="1800" dirty="0" err="1" smtClean="0"/>
              <a:t>php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	$foo;</a:t>
            </a:r>
            <a:br>
              <a:rPr lang="en-US" altLang="en-US" sz="1800" dirty="0" smtClean="0"/>
            </a:br>
            <a:r>
              <a:rPr lang="en-US" altLang="en-US" sz="1800" dirty="0" smtClean="0"/>
              <a:t>	function bar () {</a:t>
            </a:r>
            <a:br>
              <a:rPr lang="en-US" altLang="en-US" sz="1800" dirty="0" smtClean="0"/>
            </a:br>
            <a:r>
              <a:rPr lang="en-US" altLang="en-US" sz="1800" dirty="0" smtClean="0"/>
              <a:t>   	global $foo;</a:t>
            </a:r>
            <a:br>
              <a:rPr lang="en-US" altLang="en-US" sz="1800" dirty="0" smtClean="0"/>
            </a:br>
            <a:r>
              <a:rPr lang="en-US" altLang="en-US" sz="1800" dirty="0" smtClean="0"/>
              <a:t>		$return = array();</a:t>
            </a:r>
            <a:br>
              <a:rPr lang="en-US" altLang="en-US" sz="1800" dirty="0" smtClean="0"/>
            </a:br>
            <a:r>
              <a:rPr lang="en-US" altLang="en-US" sz="1800" dirty="0" smtClean="0"/>
              <a:t>		$return[] =&amp; $foo;</a:t>
            </a:r>
            <a:br>
              <a:rPr lang="en-US" altLang="en-US" sz="1800" dirty="0" smtClean="0"/>
            </a:br>
            <a:r>
              <a:rPr lang="en-US" altLang="en-US" sz="1800" dirty="0" smtClean="0"/>
              <a:t>		return $return;</a:t>
            </a:r>
            <a:br>
              <a:rPr lang="en-US" altLang="en-US" sz="1800" dirty="0" smtClean="0"/>
            </a:br>
            <a:r>
              <a:rPr lang="en-US" altLang="en-US" sz="1800" dirty="0" smtClean="0"/>
              <a:t>}</a:t>
            </a:r>
            <a:br>
              <a:rPr lang="en-US" altLang="en-US" sz="1800" dirty="0" smtClean="0"/>
            </a:br>
            <a:r>
              <a:rPr lang="en-US" altLang="en-US" sz="1800" dirty="0" smtClean="0"/>
              <a:t>$foo = 1;</a:t>
            </a:r>
            <a:br>
              <a:rPr lang="en-US" altLang="en-US" sz="1800" dirty="0" smtClean="0"/>
            </a:br>
            <a:r>
              <a:rPr lang="en-US" altLang="en-US" sz="1800" dirty="0" smtClean="0"/>
              <a:t>$</a:t>
            </a:r>
            <a:r>
              <a:rPr lang="en-US" altLang="en-US" sz="1800" dirty="0" err="1" smtClean="0"/>
              <a:t>foobar</a:t>
            </a:r>
            <a:r>
              <a:rPr lang="en-US" altLang="en-US" sz="1800" dirty="0" smtClean="0"/>
              <a:t> = bar();</a:t>
            </a:r>
            <a:br>
              <a:rPr lang="en-US" altLang="en-US" sz="1800" dirty="0" smtClean="0"/>
            </a:br>
            <a:r>
              <a:rPr lang="en-US" altLang="en-US" sz="1800" dirty="0" smtClean="0"/>
              <a:t>$</a:t>
            </a:r>
            <a:r>
              <a:rPr lang="en-US" altLang="en-US" sz="1800" dirty="0" err="1" smtClean="0"/>
              <a:t>foobar</a:t>
            </a:r>
            <a:r>
              <a:rPr lang="en-US" altLang="en-US" sz="1800" dirty="0" smtClean="0"/>
              <a:t>[0] = 2;</a:t>
            </a:r>
            <a:br>
              <a:rPr lang="en-US" altLang="en-US" sz="1800" dirty="0" smtClean="0"/>
            </a:br>
            <a:r>
              <a:rPr lang="en-US" altLang="en-US" sz="1800" dirty="0" smtClean="0"/>
              <a:t>echo $foo;</a:t>
            </a:r>
            <a:br>
              <a:rPr lang="en-US" altLang="en-US" sz="1800" dirty="0" smtClean="0"/>
            </a:br>
            <a:r>
              <a:rPr lang="en-US" altLang="en-US" sz="1800" dirty="0" smtClean="0"/>
              <a:t>?&gt;</a:t>
            </a:r>
            <a:br>
              <a:rPr lang="en-US" altLang="en-US" sz="1800" dirty="0" smtClean="0"/>
            </a:br>
            <a:endParaRPr lang="en-US" alt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functions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153319"/>
            <a:ext cx="7269163" cy="361156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PHP supports the concept of variable functions.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This means that if a variable name has parentheses appended to it, PHP will look for a function with the same name as whatever the variable evaluates to, and will attempt to execute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– Variable Functions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29519"/>
            <a:ext cx="7269163" cy="3611562"/>
          </a:xfrm>
          <a:prstGeom prst="rect">
            <a:avLst/>
          </a:prstGeom>
        </p:spPr>
        <p:txBody>
          <a:bodyPr lIns="100557" tIns="50278" rIns="100557" bIns="50278" anchor="t">
            <a:normAutofit fontScale="6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&lt;?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php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/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function foo() {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    echo "In foo()&lt;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br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/&gt;\n";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}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/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function bar($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arg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= '')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{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    echo "In bar(); argument was '$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arg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'.&lt;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br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/&gt;\n";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}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/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function 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echoit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($string) // This is a wrapper function around echo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{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    echo $string;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}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/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$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= 'foo';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$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();        // This calls foo()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/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$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= 'bar';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$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('test');  // This calls bar()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/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$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= '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echoit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';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$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func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('test');  // This calls </a:t>
            </a:r>
            <a:r>
              <a:rPr lang="en-US" alt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echoit</a:t>
            </a: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()</a:t>
            </a:r>
            <a:b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</a:b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?&gt;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803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function_exists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153319"/>
            <a:ext cx="7269163" cy="36115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/>
              <a:t>Checks the list of defined functions, both built-in (internal) and user-defined, for </a:t>
            </a:r>
            <a:r>
              <a:rPr lang="en-US" altLang="en-US" i="1" dirty="0" err="1" smtClean="0"/>
              <a:t>function_name</a:t>
            </a:r>
            <a:r>
              <a:rPr lang="en-US" altLang="en-US" dirty="0" smtClean="0"/>
              <a:t>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Returns </a:t>
            </a:r>
            <a:r>
              <a:rPr lang="en-US" altLang="en-US" b="1" dirty="0" smtClean="0"/>
              <a:t>TRUE</a:t>
            </a:r>
            <a:r>
              <a:rPr lang="en-US" altLang="en-US" dirty="0" smtClean="0"/>
              <a:t> on success or </a:t>
            </a:r>
            <a:r>
              <a:rPr lang="en-US" altLang="en-US" b="1" dirty="0" smtClean="0"/>
              <a:t>FALSE</a:t>
            </a:r>
            <a:r>
              <a:rPr lang="en-US" altLang="en-US" dirty="0" smtClean="0"/>
              <a:t> on failure.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Usage</a:t>
            </a:r>
          </a:p>
          <a:p>
            <a:pPr lvl="1" eaLnBrk="1" hangingPunct="1"/>
            <a:r>
              <a:rPr lang="en-US" altLang="en-US" sz="2000" dirty="0" smtClean="0"/>
              <a:t>bool </a:t>
            </a:r>
            <a:r>
              <a:rPr lang="en-US" altLang="en-US" sz="2000" b="1" dirty="0" err="1" smtClean="0"/>
              <a:t>function_exists</a:t>
            </a:r>
            <a:r>
              <a:rPr lang="en-US" altLang="en-US" sz="2000" dirty="0" smtClean="0"/>
              <a:t> ( string </a:t>
            </a:r>
            <a:r>
              <a:rPr lang="en-US" altLang="en-US" sz="2000" dirty="0" err="1" smtClean="0"/>
              <a:t>function_name</a:t>
            </a:r>
            <a:r>
              <a:rPr lang="en-US" altLang="en-US" sz="20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– Function Exists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077119"/>
            <a:ext cx="7269163" cy="36115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&lt;?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if (</a:t>
            </a:r>
            <a:r>
              <a:rPr lang="en-US" altLang="en-US" dirty="0" err="1" smtClean="0"/>
              <a:t>function_exists</a:t>
            </a:r>
            <a:r>
              <a:rPr lang="en-US" altLang="en-US" dirty="0" smtClean="0"/>
              <a:t>(‘</a:t>
            </a:r>
            <a:r>
              <a:rPr lang="en-US" altLang="en-US" dirty="0" err="1" smtClean="0"/>
              <a:t>strstr</a:t>
            </a:r>
            <a:r>
              <a:rPr lang="en-US" altLang="en-US" dirty="0" smtClean="0"/>
              <a:t>')) {</a:t>
            </a:r>
            <a:br>
              <a:rPr lang="en-US" altLang="en-US" dirty="0" smtClean="0"/>
            </a:br>
            <a:r>
              <a:rPr lang="en-US" altLang="en-US" dirty="0" smtClean="0"/>
              <a:t>    echo “STRING functions are available.&lt;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/&gt;\n";</a:t>
            </a:r>
            <a:br>
              <a:rPr lang="en-US" altLang="en-US" dirty="0" smtClean="0"/>
            </a:br>
            <a:r>
              <a:rPr lang="en-US" altLang="en-US" dirty="0" smtClean="0"/>
              <a:t>} else {</a:t>
            </a:r>
            <a:br>
              <a:rPr lang="en-US" altLang="en-US" dirty="0" smtClean="0"/>
            </a:br>
            <a:r>
              <a:rPr lang="en-US" altLang="en-US" dirty="0" smtClean="0"/>
              <a:t>    echo " STRING functions are not available.&lt;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/&gt;\n";</a:t>
            </a:r>
            <a:br>
              <a:rPr lang="en-US" altLang="en-US" dirty="0" smtClean="0"/>
            </a:br>
            <a:r>
              <a:rPr lang="en-US" altLang="en-US" dirty="0" smtClean="0"/>
              <a:t>}</a:t>
            </a:r>
            <a:br>
              <a:rPr lang="en-US" altLang="en-US" dirty="0" smtClean="0"/>
            </a:br>
            <a:r>
              <a:rPr lang="en-US" altLang="en-US" dirty="0" smtClean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get_defined_functions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278" y="1153319"/>
            <a:ext cx="7269163" cy="36115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Returns an array of all defined functions </a:t>
            </a:r>
          </a:p>
          <a:p>
            <a:pPr eaLnBrk="1" hangingPunct="1"/>
            <a:r>
              <a:rPr lang="en-US" altLang="en-US" dirty="0" smtClean="0"/>
              <a:t>Usage</a:t>
            </a:r>
          </a:p>
          <a:p>
            <a:pPr lvl="1" eaLnBrk="1" hangingPunct="1"/>
            <a:r>
              <a:rPr lang="en-US" altLang="en-US" sz="2000" dirty="0" smtClean="0"/>
              <a:t>array </a:t>
            </a:r>
            <a:r>
              <a:rPr lang="en-US" altLang="en-US" sz="2000" b="1" dirty="0" err="1" smtClean="0"/>
              <a:t>get_defined_functions</a:t>
            </a:r>
            <a:r>
              <a:rPr lang="en-US" altLang="en-US" sz="2000" dirty="0" smtClean="0"/>
              <a:t> ( void )</a:t>
            </a:r>
          </a:p>
          <a:p>
            <a:pPr lvl="1" eaLnBrk="1" hangingPunct="1"/>
            <a:r>
              <a:rPr lang="en-US" altLang="en-US" sz="2000" dirty="0" smtClean="0"/>
              <a:t>This function returns an multidimensional array containing a list of all defined functions, both built-in (internal) and user-defined. </a:t>
            </a:r>
          </a:p>
          <a:p>
            <a:pPr lvl="1" eaLnBrk="1" hangingPunct="1"/>
            <a:r>
              <a:rPr lang="en-US" altLang="en-US" sz="2000" dirty="0" smtClean="0"/>
              <a:t>The internal functions will be accessible via $</a:t>
            </a:r>
            <a:r>
              <a:rPr lang="en-US" altLang="en-US" sz="2000" dirty="0" err="1" smtClean="0"/>
              <a:t>arr</a:t>
            </a:r>
            <a:r>
              <a:rPr lang="en-US" altLang="en-US" sz="2000" dirty="0" smtClean="0"/>
              <a:t>["internal"], and the user defined ones using $</a:t>
            </a:r>
            <a:r>
              <a:rPr lang="en-US" altLang="en-US" sz="2000" dirty="0" err="1" smtClean="0"/>
              <a:t>arr</a:t>
            </a:r>
            <a:r>
              <a:rPr lang="en-US" altLang="en-US" sz="2000" dirty="0" smtClean="0"/>
              <a:t>["user"]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65336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– List of functions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229519"/>
            <a:ext cx="7269163" cy="3611562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function </a:t>
            </a:r>
            <a:r>
              <a:rPr lang="en-US" altLang="en-US" dirty="0" err="1" smtClean="0"/>
              <a:t>myrow</a:t>
            </a:r>
            <a:r>
              <a:rPr lang="en-US" altLang="en-US" dirty="0" smtClean="0"/>
              <a:t>($id, $data) </a:t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    return "&lt;</a:t>
            </a:r>
            <a:r>
              <a:rPr lang="en-US" altLang="en-US" dirty="0" err="1" smtClean="0"/>
              <a:t>tr</a:t>
            </a:r>
            <a:r>
              <a:rPr lang="en-US" altLang="en-US" dirty="0" smtClean="0"/>
              <a:t>&gt;&lt;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&gt;$id&lt;/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&gt;&lt;td&gt;$data&lt;/td&gt;&lt;/</a:t>
            </a:r>
            <a:r>
              <a:rPr lang="en-US" altLang="en-US" dirty="0" err="1" smtClean="0"/>
              <a:t>tr</a:t>
            </a:r>
            <a:r>
              <a:rPr lang="en-US" altLang="en-US" dirty="0" smtClean="0"/>
              <a:t>&gt;\n";</a:t>
            </a:r>
            <a:br>
              <a:rPr lang="en-US" altLang="en-US" dirty="0" smtClean="0"/>
            </a:br>
            <a:r>
              <a:rPr lang="en-US" altLang="en-US" dirty="0" smtClean="0"/>
              <a:t>}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$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get_defined_functions</a:t>
            </a:r>
            <a:r>
              <a:rPr lang="en-US" altLang="en-US" dirty="0" smtClean="0"/>
              <a:t>();</a:t>
            </a:r>
            <a:br>
              <a:rPr lang="en-US" altLang="en-US" dirty="0" smtClean="0"/>
            </a:br>
            <a:r>
              <a:rPr lang="en-US" altLang="en-US" dirty="0" err="1" smtClean="0"/>
              <a:t>print_r</a:t>
            </a:r>
            <a:r>
              <a:rPr lang="en-US" altLang="en-US" dirty="0" smtClean="0"/>
              <a:t>($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);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Array</a:t>
            </a:r>
            <a:br>
              <a:rPr lang="en-US" altLang="en-US" dirty="0" smtClean="0"/>
            </a:br>
            <a:r>
              <a:rPr lang="en-US" altLang="en-US" dirty="0" smtClean="0"/>
              <a:t>(  	 [internal] =&gt; Array</a:t>
            </a:r>
            <a:br>
              <a:rPr lang="en-US" altLang="en-US" dirty="0" smtClean="0"/>
            </a:br>
            <a:r>
              <a:rPr lang="en-US" altLang="en-US" dirty="0" smtClean="0"/>
              <a:t>       	(</a:t>
            </a:r>
            <a:br>
              <a:rPr lang="en-US" altLang="en-US" dirty="0" smtClean="0"/>
            </a:br>
            <a:r>
              <a:rPr lang="en-US" altLang="en-US" dirty="0" smtClean="0"/>
              <a:t>        	   [0] =&gt; </a:t>
            </a:r>
            <a:r>
              <a:rPr lang="en-US" altLang="en-US" dirty="0" err="1" smtClean="0"/>
              <a:t>zend_version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        	   [1] =&gt; </a:t>
            </a:r>
            <a:r>
              <a:rPr lang="en-US" altLang="en-US" dirty="0" err="1" smtClean="0"/>
              <a:t>func_num_args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        	   [2] =&gt; </a:t>
            </a:r>
            <a:r>
              <a:rPr lang="en-US" altLang="en-US" dirty="0" err="1" smtClean="0"/>
              <a:t>func_get_arg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        	   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		   [751] =&gt; </a:t>
            </a:r>
            <a:r>
              <a:rPr lang="en-US" altLang="en-US" dirty="0" err="1" smtClean="0"/>
              <a:t>bccomp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       	)</a:t>
            </a:r>
            <a:br>
              <a:rPr lang="en-US" altLang="en-US" dirty="0" smtClean="0"/>
            </a:br>
            <a:r>
              <a:rPr lang="en-US" altLang="en-US" dirty="0" smtClean="0"/>
              <a:t> 	 [user] =&gt; Array</a:t>
            </a:r>
            <a:br>
              <a:rPr lang="en-US" altLang="en-US" dirty="0" smtClean="0"/>
            </a:br>
            <a:r>
              <a:rPr lang="en-US" altLang="en-US" dirty="0" smtClean="0"/>
              <a:t>       	(</a:t>
            </a:r>
            <a:br>
              <a:rPr lang="en-US" altLang="en-US" dirty="0" smtClean="0"/>
            </a:br>
            <a:r>
              <a:rPr lang="en-US" altLang="en-US" dirty="0" smtClean="0"/>
              <a:t>           [0] =&gt; </a:t>
            </a:r>
            <a:r>
              <a:rPr lang="en-US" altLang="en-US" dirty="0" err="1" smtClean="0"/>
              <a:t>myrow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)</a:t>
            </a:r>
            <a:br>
              <a:rPr lang="en-US" altLang="en-US" dirty="0" smtClean="0"/>
            </a:br>
            <a:r>
              <a:rPr lang="en-US" alt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func_num_args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753" y="1229519"/>
            <a:ext cx="7269163" cy="36115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en-US" dirty="0" smtClean="0"/>
              <a:t>Returns the number of arguments passed into the current user-defined function. </a:t>
            </a:r>
          </a:p>
          <a:p>
            <a:pPr eaLnBrk="1" hangingPunct="1"/>
            <a:r>
              <a:rPr lang="en-US" altLang="en-US" b="1" dirty="0" err="1" smtClean="0"/>
              <a:t>func_num_args</a:t>
            </a:r>
            <a:r>
              <a:rPr lang="en-US" altLang="en-US" b="1" dirty="0" smtClean="0"/>
              <a:t>()</a:t>
            </a:r>
            <a:r>
              <a:rPr lang="en-US" altLang="en-US" dirty="0" smtClean="0"/>
              <a:t> will generate a warning if called from outside of a user-defined function. </a:t>
            </a:r>
          </a:p>
          <a:p>
            <a:pPr eaLnBrk="1" hangingPunct="1"/>
            <a:r>
              <a:rPr lang="en-US" altLang="en-US" dirty="0" smtClean="0"/>
              <a:t>Usage</a:t>
            </a:r>
          </a:p>
          <a:p>
            <a:pPr lvl="1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func_num_args</a:t>
            </a:r>
            <a:r>
              <a:rPr lang="en-US" altLang="en-US" dirty="0" smtClean="0"/>
              <a:t> ( void )</a:t>
            </a:r>
          </a:p>
          <a:p>
            <a:pPr eaLnBrk="1" hangingPunct="1"/>
            <a:r>
              <a:rPr lang="en-US" altLang="en-US" dirty="0" smtClean="0"/>
              <a:t>&lt;?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function foo() </a:t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    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func_num_args</a:t>
            </a:r>
            <a:r>
              <a:rPr lang="en-US" altLang="en-US" dirty="0" smtClean="0"/>
              <a:t>();</a:t>
            </a:r>
            <a:br>
              <a:rPr lang="en-US" altLang="en-US" dirty="0" smtClean="0"/>
            </a:br>
            <a:r>
              <a:rPr lang="en-US" altLang="en-US" dirty="0" smtClean="0"/>
              <a:t>    echo "Number of arguments: 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\n";</a:t>
            </a:r>
            <a:br>
              <a:rPr lang="en-US" altLang="en-US" dirty="0" smtClean="0"/>
            </a:br>
            <a:r>
              <a:rPr lang="en-US" altLang="en-US" dirty="0" smtClean="0"/>
              <a:t>}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foo(1, 2, 3);    // Prints 'Number of arguments: 3'</a:t>
            </a:r>
            <a:br>
              <a:rPr lang="en-US" altLang="en-US" dirty="0" smtClean="0"/>
            </a:br>
            <a:r>
              <a:rPr lang="en-US" altLang="en-US" dirty="0" smtClean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53310"/>
              </p:ext>
            </p:extLst>
          </p:nvPr>
        </p:nvGraphicFramePr>
        <p:xfrm>
          <a:off x="228600" y="1381919"/>
          <a:ext cx="9448800" cy="31562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459"/>
                <a:gridCol w="7072341"/>
              </a:tblGrid>
              <a:tr h="48151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400" kern="1200" dirty="0" smtClean="0"/>
                        <a:t>Target audience</a:t>
                      </a:r>
                      <a:endParaRPr lang="en-US" sz="14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Arial" pitchFamily="34" charset="0"/>
                        </a:rPr>
                        <a:t>Open for All</a:t>
                      </a: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Level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Segoe" panose="020B0502040504020203" pitchFamily="34" charset="0"/>
                          <a:ea typeface="+mn-ea"/>
                          <a:cs typeface="Arial" pitchFamily="34" charset="0"/>
                        </a:rPr>
                        <a:t>Level 1</a:t>
                      </a: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2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Pre-requisites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Basic knowledge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of any programming language such as c or </a:t>
                      </a:r>
                      <a:r>
                        <a:rPr lang="en-US" sz="1200" baseline="0" dirty="0" err="1" smtClean="0">
                          <a:latin typeface="Segoe" panose="020B0502040504020203" pitchFamily="34" charset="0"/>
                          <a:cs typeface="Arial" pitchFamily="34" charset="0"/>
                        </a:rPr>
                        <a:t>c++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Training methods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PPT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and Interaction with audience.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Evaluation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After completion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of Training program,.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func_get_arg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3853" y="1153319"/>
            <a:ext cx="7269163" cy="36115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/>
              <a:t>Return an item from the argument list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Usage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900" dirty="0" smtClean="0"/>
          </a:p>
          <a:p>
            <a:pPr lvl="1" eaLnBrk="1" hangingPunct="1"/>
            <a:r>
              <a:rPr lang="en-US" altLang="en-US" sz="2000" dirty="0" smtClean="0"/>
              <a:t>mixed </a:t>
            </a:r>
            <a:r>
              <a:rPr lang="en-US" altLang="en-US" sz="2000" b="1" dirty="0" err="1" smtClean="0"/>
              <a:t>func_get_arg</a:t>
            </a:r>
            <a:r>
              <a:rPr lang="en-US" altLang="en-US" sz="2000" dirty="0" smtClean="0"/>
              <a:t> (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arg_num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dirty="0" smtClean="0"/>
              <a:t>Returns the argument which is at the </a:t>
            </a:r>
            <a:r>
              <a:rPr lang="en-US" altLang="en-US" sz="2000" i="1" dirty="0" err="1" smtClean="0"/>
              <a:t>arg_num</a:t>
            </a:r>
            <a:r>
              <a:rPr lang="en-US" altLang="en-US" sz="2000" dirty="0" err="1" smtClean="0"/>
              <a:t>'th</a:t>
            </a:r>
            <a:r>
              <a:rPr lang="en-US" altLang="en-US" sz="2000" dirty="0" smtClean="0"/>
              <a:t> offset into a user-defined function's argument list. </a:t>
            </a:r>
          </a:p>
          <a:p>
            <a:pPr lvl="1" eaLnBrk="1" hangingPunct="1"/>
            <a:r>
              <a:rPr lang="en-US" altLang="en-US" sz="2000" dirty="0" smtClean="0"/>
              <a:t>Function arguments are counted starting from zero. </a:t>
            </a:r>
          </a:p>
          <a:p>
            <a:pPr lvl="1" eaLnBrk="1" hangingPunct="1"/>
            <a:r>
              <a:rPr lang="en-US" altLang="en-US" sz="2000" b="1" dirty="0" err="1" smtClean="0"/>
              <a:t>func_get_arg</a:t>
            </a:r>
            <a:r>
              <a:rPr lang="en-US" altLang="en-US" sz="2000" b="1" dirty="0" smtClean="0"/>
              <a:t>()</a:t>
            </a:r>
            <a:r>
              <a:rPr lang="en-US" altLang="en-US" sz="2000" dirty="0" smtClean="0"/>
              <a:t> will generate a warning if called from outside of a function definition. </a:t>
            </a:r>
          </a:p>
          <a:p>
            <a:pPr lvl="1" eaLnBrk="1" hangingPunct="1"/>
            <a:r>
              <a:rPr lang="en-US" altLang="en-US" sz="2000" dirty="0" smtClean="0"/>
              <a:t>If </a:t>
            </a:r>
            <a:r>
              <a:rPr lang="en-US" altLang="en-US" sz="2000" i="1" dirty="0" err="1" smtClean="0"/>
              <a:t>arg_num</a:t>
            </a:r>
            <a:r>
              <a:rPr lang="en-US" altLang="en-US" sz="2000" dirty="0" smtClean="0"/>
              <a:t> is greater than the number of arguments actually passed, a warning will be generated and </a:t>
            </a:r>
            <a:r>
              <a:rPr lang="en-US" altLang="en-US" sz="2000" b="1" dirty="0" err="1" smtClean="0"/>
              <a:t>func_get_arg</a:t>
            </a:r>
            <a:r>
              <a:rPr lang="en-US" altLang="en-US" sz="2000" b="1" dirty="0" smtClean="0"/>
              <a:t>()</a:t>
            </a:r>
            <a:r>
              <a:rPr lang="en-US" altLang="en-US" sz="2000" dirty="0" smtClean="0"/>
              <a:t> will return </a:t>
            </a:r>
            <a:r>
              <a:rPr lang="en-US" altLang="en-US" sz="2000" b="1" dirty="0" smtClean="0"/>
              <a:t>FALSE</a:t>
            </a:r>
            <a:r>
              <a:rPr lang="en-US" altLang="en-US" sz="20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153319"/>
            <a:ext cx="7269163" cy="361156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&lt;?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function foo() </a:t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     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func_num_args</a:t>
            </a:r>
            <a:r>
              <a:rPr lang="en-US" altLang="en-US" dirty="0" smtClean="0"/>
              <a:t>();</a:t>
            </a:r>
            <a:br>
              <a:rPr lang="en-US" altLang="en-US" dirty="0" smtClean="0"/>
            </a:br>
            <a:r>
              <a:rPr lang="en-US" altLang="en-US" dirty="0" smtClean="0"/>
              <a:t>     echo "Number of arguments: 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/&gt;\n";</a:t>
            </a:r>
            <a:br>
              <a:rPr lang="en-US" altLang="en-US" dirty="0" smtClean="0"/>
            </a:br>
            <a:r>
              <a:rPr lang="en-US" altLang="en-US" dirty="0" smtClean="0"/>
              <a:t>     if ($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 &gt;= 2) {</a:t>
            </a:r>
            <a:br>
              <a:rPr lang="en-US" altLang="en-US" dirty="0" smtClean="0"/>
            </a:br>
            <a:r>
              <a:rPr lang="en-US" altLang="en-US" dirty="0" smtClean="0"/>
              <a:t>     echo "Second argument is: " . </a:t>
            </a:r>
            <a:r>
              <a:rPr lang="en-US" altLang="en-US" dirty="0" err="1" smtClean="0"/>
              <a:t>func_get_arg</a:t>
            </a:r>
            <a:r>
              <a:rPr lang="en-US" altLang="en-US" dirty="0" smtClean="0"/>
              <a:t>(1) . "&lt;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/&gt;\n";</a:t>
            </a:r>
            <a:br>
              <a:rPr lang="en-US" altLang="en-US" dirty="0" smtClean="0"/>
            </a:br>
            <a:r>
              <a:rPr lang="en-US" altLang="en-US" dirty="0" smtClean="0"/>
              <a:t>     }</a:t>
            </a:r>
            <a:br>
              <a:rPr lang="en-US" altLang="en-US" dirty="0" smtClean="0"/>
            </a:br>
            <a:r>
              <a:rPr lang="en-US" altLang="en-US" dirty="0" smtClean="0"/>
              <a:t>}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foo (1, 2, 3);</a:t>
            </a:r>
            <a:br>
              <a:rPr lang="en-US" altLang="en-US" dirty="0" smtClean="0"/>
            </a:br>
            <a:r>
              <a:rPr lang="en-US" altLang="en-US" dirty="0" smtClean="0"/>
              <a:t>?&gt;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func_get_args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278" y="1153319"/>
            <a:ext cx="7269163" cy="3611562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altLang="en-US" dirty="0" smtClean="0"/>
              <a:t>Returns an array in which each element is the corresponding member of the current user-defined function's argument list. </a:t>
            </a:r>
          </a:p>
          <a:p>
            <a:r>
              <a:rPr lang="en-US" altLang="en-US" dirty="0" err="1" smtClean="0"/>
              <a:t>func_get_args</a:t>
            </a:r>
            <a:r>
              <a:rPr lang="en-US" altLang="en-US" dirty="0" smtClean="0"/>
              <a:t>() will generate a warning if called from outside of a function definition.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&lt;?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function foo() </a:t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   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func_num_args</a:t>
            </a:r>
            <a:r>
              <a:rPr lang="en-US" altLang="en-US" dirty="0" smtClean="0"/>
              <a:t>();</a:t>
            </a:r>
            <a:br>
              <a:rPr lang="en-US" altLang="en-US" dirty="0" smtClean="0"/>
            </a:br>
            <a:r>
              <a:rPr lang="en-US" altLang="en-US" dirty="0" smtClean="0"/>
              <a:t>   echo "Number of arguments: 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/&gt;\n";</a:t>
            </a:r>
            <a:br>
              <a:rPr lang="en-US" altLang="en-US" dirty="0" smtClean="0"/>
            </a:br>
            <a:r>
              <a:rPr lang="en-US" altLang="en-US" dirty="0" smtClean="0"/>
              <a:t>   if ($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 &gt;= 2) {</a:t>
            </a:r>
            <a:br>
              <a:rPr lang="en-US" altLang="en-US" dirty="0" smtClean="0"/>
            </a:br>
            <a:r>
              <a:rPr lang="en-US" altLang="en-US" dirty="0" smtClean="0"/>
              <a:t>       echo "Second argument is: " . </a:t>
            </a:r>
            <a:r>
              <a:rPr lang="en-US" altLang="en-US" dirty="0" err="1" smtClean="0"/>
              <a:t>func_get_arg</a:t>
            </a:r>
            <a:r>
              <a:rPr lang="en-US" altLang="en-US" dirty="0" smtClean="0"/>
              <a:t>(1) . "&lt;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/&gt;\n";</a:t>
            </a:r>
            <a:br>
              <a:rPr lang="en-US" altLang="en-US" dirty="0" smtClean="0"/>
            </a:br>
            <a:r>
              <a:rPr lang="en-US" altLang="en-US" dirty="0" smtClean="0"/>
              <a:t>   }</a:t>
            </a:r>
            <a:br>
              <a:rPr lang="en-US" altLang="en-US" dirty="0" smtClean="0"/>
            </a:br>
            <a:r>
              <a:rPr lang="en-US" altLang="en-US" dirty="0" smtClean="0"/>
              <a:t>   $</a:t>
            </a:r>
            <a:r>
              <a:rPr lang="en-US" altLang="en-US" dirty="0" err="1" smtClean="0"/>
              <a:t>arg_list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func_get_args</a:t>
            </a:r>
            <a:r>
              <a:rPr lang="en-US" altLang="en-US" dirty="0" smtClean="0"/>
              <a:t>();</a:t>
            </a:r>
            <a:br>
              <a:rPr lang="en-US" altLang="en-US" dirty="0" smtClean="0"/>
            </a:br>
            <a:r>
              <a:rPr lang="en-US" altLang="en-US" dirty="0" smtClean="0"/>
              <a:t>   for ($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0; $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$</a:t>
            </a:r>
            <a:r>
              <a:rPr lang="en-US" altLang="en-US" dirty="0" err="1" smtClean="0"/>
              <a:t>numargs</a:t>
            </a:r>
            <a:r>
              <a:rPr lang="en-US" altLang="en-US" dirty="0" smtClean="0"/>
              <a:t>; $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++) {</a:t>
            </a:r>
            <a:br>
              <a:rPr lang="en-US" altLang="en-US" dirty="0" smtClean="0"/>
            </a:br>
            <a:r>
              <a:rPr lang="en-US" altLang="en-US" dirty="0" smtClean="0"/>
              <a:t>       echo "Argument $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is: " . $</a:t>
            </a:r>
            <a:r>
              <a:rPr lang="en-US" altLang="en-US" dirty="0" err="1" smtClean="0"/>
              <a:t>arg_list</a:t>
            </a:r>
            <a:r>
              <a:rPr lang="en-US" altLang="en-US" dirty="0" smtClean="0"/>
              <a:t>[$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. "&lt;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/&gt;\n";</a:t>
            </a:r>
            <a:br>
              <a:rPr lang="en-US" altLang="en-US" dirty="0" smtClean="0"/>
            </a:br>
            <a:r>
              <a:rPr lang="en-US" altLang="en-US" dirty="0" smtClean="0"/>
              <a:t>   }</a:t>
            </a:r>
            <a:br>
              <a:rPr lang="en-US" altLang="en-US" dirty="0" smtClean="0"/>
            </a:br>
            <a:r>
              <a:rPr lang="en-US" altLang="en-US" dirty="0" smtClean="0"/>
              <a:t>}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foo(1, 2, 3);</a:t>
            </a:r>
            <a:br>
              <a:rPr lang="en-US" altLang="en-US" dirty="0" smtClean="0"/>
            </a:br>
            <a:r>
              <a:rPr lang="en-US" altLang="en-US" dirty="0" smtClean="0"/>
              <a:t>?&gt;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Require_once</a:t>
            </a: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include_once</a:t>
            </a: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153319"/>
            <a:ext cx="7269163" cy="361156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hlinkClick r:id="rId2" action="ppaction://hlinkfile"/>
              </a:rPr>
              <a:t>require_once</a:t>
            </a:r>
            <a:r>
              <a:rPr lang="en-US" altLang="en-US" dirty="0" smtClean="0">
                <a:hlinkClick r:id="rId2" action="ppaction://hlinkfile"/>
              </a:rPr>
              <a:t>()</a:t>
            </a:r>
            <a:r>
              <a:rPr lang="en-US" altLang="en-US" dirty="0" smtClean="0"/>
              <a:t>  and </a:t>
            </a:r>
            <a:r>
              <a:rPr lang="en-US" altLang="en-US" dirty="0" err="1" smtClean="0">
                <a:hlinkClick r:id="rId2" action="ppaction://hlinkfile"/>
              </a:rPr>
              <a:t>include_once</a:t>
            </a:r>
            <a:r>
              <a:rPr lang="en-US" altLang="en-US" dirty="0" smtClean="0">
                <a:hlinkClick r:id="rId2" action="ppaction://hlinkfile"/>
              </a:rPr>
              <a:t>()</a:t>
            </a:r>
            <a:r>
              <a:rPr lang="en-US" altLang="en-US" dirty="0" smtClean="0"/>
              <a:t> statement includes and evaluates the specified file during the execution of the script. </a:t>
            </a:r>
          </a:p>
          <a:p>
            <a:pPr eaLnBrk="1" hangingPunct="1"/>
            <a:r>
              <a:rPr lang="en-US" altLang="en-US" dirty="0" smtClean="0"/>
              <a:t>This is a behavior similar to the </a:t>
            </a:r>
            <a:r>
              <a:rPr lang="en-US" altLang="en-US" u="sng" dirty="0" smtClean="0">
                <a:solidFill>
                  <a:srgbClr val="35A19C"/>
                </a:solidFill>
              </a:rPr>
              <a:t>require()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hlinkClick r:id="rId3" action="ppaction://hlinkfile"/>
              </a:rPr>
              <a:t>include()</a:t>
            </a:r>
            <a:r>
              <a:rPr lang="en-US" altLang="en-US" dirty="0" smtClean="0"/>
              <a:t> statement, with the only difference being that if the code from a file has already been included, it will not be included again.</a:t>
            </a:r>
          </a:p>
          <a:p>
            <a:pPr eaLnBrk="1" hangingPunct="1"/>
            <a:r>
              <a:rPr lang="en-US" altLang="en-US" dirty="0" smtClean="0"/>
              <a:t> As the name suggests, it will be included just once. </a:t>
            </a:r>
          </a:p>
          <a:p>
            <a:pPr eaLnBrk="1" hangingPunct="1"/>
            <a:r>
              <a:rPr lang="en-US" altLang="en-US" dirty="0" smtClean="0"/>
              <a:t>Return values are the same as with </a:t>
            </a:r>
            <a:r>
              <a:rPr lang="en-US" altLang="en-US" dirty="0" smtClean="0">
                <a:hlinkClick r:id="rId3" action="ppaction://hlinkfile"/>
              </a:rPr>
              <a:t>require()</a:t>
            </a:r>
            <a:r>
              <a:rPr lang="en-US" altLang="en-US" dirty="0" smtClean="0"/>
              <a:t> and include(). If the file was already included, this function returns TRUE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" b="10873"/>
          <a:stretch/>
        </p:blipFill>
        <p:spPr bwMode="auto">
          <a:xfrm>
            <a:off x="0" y="511652"/>
            <a:ext cx="10058401" cy="51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flipH="1">
            <a:off x="3429000" y="3703992"/>
            <a:ext cx="6629400" cy="12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1776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3733799" y="3939521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</a:t>
            </a: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500" dirty="0"/>
              <a:t>Regular expressions are a concise (but obtuse!) way of pattern matching within a string.</a:t>
            </a:r>
          </a:p>
          <a:p>
            <a:r>
              <a:rPr lang="en-GB" altLang="en-US" sz="1500" dirty="0"/>
              <a:t>There are different flavours of regular expression (PERL &amp; POSIX), but we will just look at the faster and more powerful version (PERL).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54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Some definitions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9200" y="100091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en-US" sz="2800" b="1" dirty="0" smtClean="0">
                <a:latin typeface="Courier New" pitchFamily="49" charset="0"/>
              </a:rPr>
              <a:t>‘</a:t>
            </a:r>
            <a:r>
              <a:rPr lang="en-GB" altLang="en-US" sz="2400" b="1" dirty="0" smtClean="0">
                <a:latin typeface="Courier New" pitchFamily="49" charset="0"/>
              </a:rPr>
              <a:t>rkhodke@cybage.com</a:t>
            </a:r>
            <a:r>
              <a:rPr lang="en-GB" altLang="en-US" sz="2800" b="1" dirty="0" smtClean="0">
                <a:latin typeface="Courier New" pitchFamily="49" charset="0"/>
              </a:rPr>
              <a:t>’</a:t>
            </a:r>
          </a:p>
          <a:p>
            <a:pPr>
              <a:buFontTx/>
              <a:buNone/>
            </a:pPr>
            <a:endParaRPr lang="en-GB" altLang="en-US" sz="24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pl-PL" altLang="en-US" sz="2400" b="1" dirty="0" smtClean="0">
                <a:latin typeface="Courier New" pitchFamily="49" charset="0"/>
              </a:rPr>
              <a:t>'/^[a-z\d\._-]+@([a-z\d-]+\.)+</a:t>
            </a:r>
            <a:r>
              <a:rPr lang="en-US" altLang="en-US" sz="2400" b="1" dirty="0" smtClean="0">
                <a:latin typeface="Courier New" pitchFamily="49" charset="0"/>
              </a:rPr>
              <a:t/>
            </a:r>
            <a:br>
              <a:rPr lang="en-US" altLang="en-US" sz="2400" b="1" dirty="0" smtClean="0">
                <a:latin typeface="Courier New" pitchFamily="49" charset="0"/>
              </a:rPr>
            </a:br>
            <a:r>
              <a:rPr lang="pl-PL" altLang="en-US" sz="2400" b="1" dirty="0" smtClean="0">
                <a:latin typeface="Courier New" pitchFamily="49" charset="0"/>
              </a:rPr>
              <a:t>[a-z]{2,6}$/i</a:t>
            </a:r>
            <a:r>
              <a:rPr lang="pl-PL" altLang="en-US" sz="2800" b="1" dirty="0" smtClean="0">
                <a:latin typeface="Courier New" pitchFamily="49" charset="0"/>
              </a:rPr>
              <a:t>‘</a:t>
            </a:r>
            <a:endParaRPr lang="en-GB" altLang="en-US" sz="2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GB" altLang="en-US" sz="2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GB" altLang="en-US" sz="2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GB" altLang="en-US" sz="2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GB" altLang="en-US" sz="2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en-US" sz="2800" b="1" dirty="0" err="1" smtClean="0">
                <a:solidFill>
                  <a:srgbClr val="0000FF"/>
                </a:solidFill>
                <a:latin typeface="Courier New" pitchFamily="49" charset="0"/>
              </a:rPr>
              <a:t>preg_match</a:t>
            </a:r>
            <a:r>
              <a:rPr lang="en-GB" altLang="en-US" sz="2800" b="1" dirty="0" smtClean="0">
                <a:latin typeface="Courier New" pitchFamily="49" charset="0"/>
              </a:rPr>
              <a:t>(), </a:t>
            </a:r>
            <a:r>
              <a:rPr lang="en-GB" altLang="en-US" sz="2800" b="1" dirty="0" err="1" smtClean="0">
                <a:solidFill>
                  <a:srgbClr val="0000FF"/>
                </a:solidFill>
                <a:latin typeface="Courier New" pitchFamily="49" charset="0"/>
              </a:rPr>
              <a:t>preg_replace</a:t>
            </a:r>
            <a:r>
              <a:rPr lang="en-GB" altLang="en-US" sz="2800" b="1" dirty="0" smtClean="0">
                <a:latin typeface="Courier New" pitchFamily="49" charset="0"/>
              </a:rPr>
              <a:t>()</a:t>
            </a:r>
            <a:endParaRPr lang="en-US" altLang="en-US" sz="2800" b="1" dirty="0" smtClean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38800" y="696119"/>
            <a:ext cx="3581400" cy="1015663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dirty="0"/>
              <a:t>Actual data that we are going to work upon (e.g. an email address string)</a:t>
            </a:r>
            <a:endParaRPr lang="en-US" altLang="en-US" sz="2000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4953000" y="1229519"/>
            <a:ext cx="685800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15000" y="3134519"/>
            <a:ext cx="3581400" cy="707886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dirty="0"/>
              <a:t>Definition of the string pattern (the ‘Regular Expression’).</a:t>
            </a:r>
            <a:endParaRPr lang="en-US" altLang="en-US" sz="2000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6172200" y="2524919"/>
            <a:ext cx="762000" cy="60960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95400" y="3210719"/>
            <a:ext cx="3581400" cy="1015663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dirty="0"/>
              <a:t>PHP functions to </a:t>
            </a:r>
            <a:r>
              <a:rPr lang="en-GB" altLang="en-US" sz="2000" u="sng" dirty="0"/>
              <a:t>do </a:t>
            </a:r>
            <a:r>
              <a:rPr lang="en-GB" altLang="en-US" sz="2000" u="sng" dirty="0" smtClean="0"/>
              <a:t>logical operation </a:t>
            </a:r>
            <a:r>
              <a:rPr lang="en-GB" altLang="en-US" sz="2000" dirty="0" smtClean="0"/>
              <a:t>with </a:t>
            </a:r>
            <a:r>
              <a:rPr lang="en-GB" altLang="en-US" sz="2000" dirty="0"/>
              <a:t>data and regular expression.</a:t>
            </a:r>
            <a:endParaRPr lang="en-US" altLang="en-US" sz="2000" u="sng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267200" y="4429919"/>
            <a:ext cx="0" cy="53340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ctr">
              <a:buNone/>
            </a:pPr>
            <a:r>
              <a:rPr lang="pl-PL" altLang="en-US" sz="1600" b="1" dirty="0">
                <a:solidFill>
                  <a:srgbClr val="CC0000"/>
                </a:solidFill>
                <a:latin typeface="Courier New" pitchFamily="49" charset="0"/>
              </a:rPr>
              <a:t>'/^[a-z\d\._-]+@([a-z\d-]+\.)+[a-z]{2,6}$/i‘</a:t>
            </a:r>
            <a:endParaRPr lang="en-GB" altLang="en-US" sz="1600" dirty="0">
              <a:solidFill>
                <a:srgbClr val="CC0000"/>
              </a:solidFill>
            </a:endParaRPr>
          </a:p>
          <a:p>
            <a:r>
              <a:rPr lang="en-GB" altLang="en-US" sz="1600" dirty="0"/>
              <a:t>Are complicated!</a:t>
            </a:r>
          </a:p>
          <a:p>
            <a:r>
              <a:rPr lang="en-GB" altLang="en-US" sz="1600" dirty="0"/>
              <a:t>They are a definition of a pattern. Usually used to validate or extract data from a string.</a:t>
            </a:r>
          </a:p>
        </p:txBody>
      </p:sp>
    </p:spTree>
    <p:extLst>
      <p:ext uri="{BB962C8B-B14F-4D97-AF65-F5344CB8AC3E}">
        <p14:creationId xmlns:p14="http://schemas.microsoft.com/office/powerpoint/2010/main" val="23061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924800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Meta characters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41440"/>
              </p:ext>
            </p:extLst>
          </p:nvPr>
        </p:nvGraphicFramePr>
        <p:xfrm>
          <a:off x="1524000" y="1153319"/>
          <a:ext cx="5208132" cy="3735389"/>
        </p:xfrm>
        <a:graphic>
          <a:graphicData uri="http://schemas.openxmlformats.org/drawingml/2006/table">
            <a:tbl>
              <a:tblPr/>
              <a:tblGrid>
                <a:gridCol w="1736044"/>
                <a:gridCol w="1736044"/>
                <a:gridCol w="1736044"/>
              </a:tblGrid>
              <a:tr h="2104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 err="1">
                          <a:effectLst/>
                        </a:rPr>
                        <a:t>Metacharacter</a:t>
                      </a:r>
                      <a:endParaRPr lang="en-US" sz="1000" dirty="0">
                        <a:effectLst/>
                      </a:endParaRP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Example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8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.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Matches any single character except a new line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/./ matches anything that has a single character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8278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^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Matches the beginning of or string / excludes characters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/^PH/ matches any string that starts with PH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8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$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Matches pattern at the end of the string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1"/>
                      <a:r>
                        <a:rPr lang="en-US" sz="1000">
                          <a:effectLst/>
                        </a:rPr>
                        <a:t>/com$/ matches guru99.com,yahoo.com Etc.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8278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*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Matches any zero (0) or more characters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000" dirty="0">
                          <a:effectLst/>
                        </a:rPr>
                        <a:t>/</a:t>
                      </a:r>
                      <a:r>
                        <a:rPr lang="fr-FR" sz="1000" dirty="0" err="1">
                          <a:effectLst/>
                        </a:rPr>
                        <a:t>com</a:t>
                      </a:r>
                      <a:r>
                        <a:rPr lang="fr-FR" sz="1000" dirty="0">
                          <a:effectLst/>
                        </a:rPr>
                        <a:t>*/ matches computer, communication etc.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111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+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Requires preceding character(s) appear at least once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/yah+oo/ matches yahoo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8278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\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Used to escape meta characters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/yahoo+\.com/ treats the dot as a literal value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44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[...]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Character class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/[abc]/ matches abc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0444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a-z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Matches lower case letters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/a-z/ matches cool, happy etc.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8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A-Z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Matches upper case letters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/A-Z/ matches WHAT, HOW, WHY etc.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8278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0-9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Matches any number between 0 and 9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/0-4/ matches 0,1,2,3,4</a:t>
                      </a:r>
                    </a:p>
                  </a:txBody>
                  <a:tcPr marL="52611" marR="52611" marT="26306" marB="263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Delimiters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600" dirty="0"/>
              <a:t>The regex definition is always bracketed by delimiters, usually a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‘/’</a:t>
            </a:r>
            <a:r>
              <a:rPr lang="en-GB" altLang="en-US" sz="1600" dirty="0"/>
              <a:t>:</a:t>
            </a:r>
            <a:endParaRPr lang="en-GB" altLang="en-US" sz="1600" b="1" dirty="0">
              <a:solidFill>
                <a:srgbClr val="FFBA2F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’I love 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‘PHP’</a:t>
            </a:r>
            <a:endParaRPr lang="en-GB" altLang="en-US" sz="1600" b="1" dirty="0"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              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‘I love 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</a:t>
            </a:r>
            <a:r>
              <a:rPr lang="en-GB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r>
              <a:rPr lang="en-US" altLang="en-US" sz="1600" dirty="0"/>
              <a:t>Extra switches can be added after the last delimiter. The only switch we will use is the ‘</a:t>
            </a:r>
            <a:r>
              <a:rPr lang="en-US" altLang="en-US" sz="1600" dirty="0" err="1"/>
              <a:t>i</a:t>
            </a:r>
            <a:r>
              <a:rPr lang="en-US" altLang="en-US" sz="1600" dirty="0"/>
              <a:t>’ switch to make comparison case insensitive:</a:t>
            </a:r>
          </a:p>
          <a:p>
            <a:r>
              <a:rPr lang="en-US" altLang="en-US" sz="1600" dirty="0"/>
              <a:t>	$regex = ’/</a:t>
            </a:r>
            <a:r>
              <a:rPr lang="en-US" altLang="en-US" sz="1600" dirty="0" err="1"/>
              <a:t>php</a:t>
            </a:r>
            <a:r>
              <a:rPr lang="en-US" altLang="en-US" sz="1600" dirty="0"/>
              <a:t>/</a:t>
            </a:r>
            <a:r>
              <a:rPr lang="en-US" altLang="en-US" sz="1600" dirty="0" err="1"/>
              <a:t>i</a:t>
            </a:r>
            <a:r>
              <a:rPr lang="en-US" altLang="en-US" sz="1600" dirty="0"/>
              <a:t>’;</a:t>
            </a:r>
          </a:p>
          <a:p>
            <a:r>
              <a:rPr lang="en-US" altLang="en-US" sz="1600" dirty="0"/>
              <a:t>	Matches: ‘</a:t>
            </a:r>
            <a:r>
              <a:rPr lang="en-US" altLang="en-US" sz="1600" dirty="0" err="1"/>
              <a:t>php</a:t>
            </a:r>
            <a:r>
              <a:rPr lang="en-US" altLang="en-US" sz="1600" dirty="0"/>
              <a:t>’, ’I love </a:t>
            </a:r>
            <a:r>
              <a:rPr lang="en-US" altLang="en-US" sz="1600" dirty="0" err="1"/>
              <a:t>pHp</a:t>
            </a:r>
            <a:r>
              <a:rPr lang="en-US" altLang="en-US" sz="1600" dirty="0"/>
              <a:t>’,</a:t>
            </a:r>
          </a:p>
          <a:p>
            <a:r>
              <a:rPr lang="en-US" altLang="en-US" sz="1600" dirty="0"/>
              <a:t>	         ‘PHP’</a:t>
            </a:r>
          </a:p>
          <a:p>
            <a:r>
              <a:rPr lang="en-US" altLang="en-US" sz="1600" dirty="0"/>
              <a:t>	Doesn’t match: ‘I love </a:t>
            </a:r>
            <a:r>
              <a:rPr lang="en-US" altLang="en-US" sz="1600" dirty="0" err="1"/>
              <a:t>ph</a:t>
            </a:r>
            <a:r>
              <a:rPr lang="en-US" altLang="en-US" sz="1600" dirty="0"/>
              <a:t>’</a:t>
            </a:r>
          </a:p>
          <a:p>
            <a:pPr>
              <a:buNone/>
            </a:pPr>
            <a:endParaRPr lang="en-US" altLang="en-US" sz="16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" b="10873"/>
          <a:stretch/>
        </p:blipFill>
        <p:spPr bwMode="auto">
          <a:xfrm>
            <a:off x="0" y="511652"/>
            <a:ext cx="10058401" cy="51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flipH="1">
            <a:off x="3429000" y="3703992"/>
            <a:ext cx="6629400" cy="12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1776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3733799" y="3939521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</a:t>
            </a:r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Character groups  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600" dirty="0"/>
              <a:t>A regex is matched character-by-character. You can specify multiple options for a character using square brackets:</a:t>
            </a:r>
            <a:endParaRPr lang="en-GB" altLang="en-US" sz="1600" b="1" dirty="0">
              <a:solidFill>
                <a:srgbClr val="FFBA2F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’/p[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hu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]p/’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’pup’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phup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‘pop’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</a:p>
          <a:p>
            <a:pPr>
              <a:buNone/>
            </a:pP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	               ‘PHP</a:t>
            </a:r>
            <a:r>
              <a:rPr lang="en-GB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r>
              <a:rPr lang="en-GB" altLang="en-US" sz="1600" dirty="0"/>
              <a:t>You can also specify a digit or alphabetical range in square brackets:</a:t>
            </a:r>
            <a:endParaRPr lang="en-GB" altLang="en-US" sz="1600" b="1" dirty="0">
              <a:solidFill>
                <a:srgbClr val="FFBA2F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’/p[a-z1-3]p/’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’pup’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	         ‘pap’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‘pop’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‘p3p’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‘PHP’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‘p5p’</a:t>
            </a: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Predefined Classes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600" dirty="0" smtClean="0"/>
              <a:t>There are a number of pre-defined classes available</a:t>
            </a: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graphicFrame>
        <p:nvGraphicFramePr>
          <p:cNvPr id="6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435277"/>
              </p:ext>
            </p:extLst>
          </p:nvPr>
        </p:nvGraphicFramePr>
        <p:xfrm>
          <a:off x="1143000" y="1458120"/>
          <a:ext cx="8229600" cy="28955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43000"/>
                <a:gridCol w="7086600"/>
              </a:tblGrid>
              <a:tr h="964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\d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Matches a single character that is a digit (0-9)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966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Matches any whitespace character (includes tabs and line breaks)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964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\w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Matches any “word” character: alphanumeric characters plus underscore.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8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Predefined classes </a:t>
            </a: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 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>
              <a:buNone/>
            </a:pPr>
            <a:r>
              <a:rPr lang="en-GB" altLang="en-US" sz="1600" b="1" dirty="0" smtClean="0">
                <a:latin typeface="Courier New" pitchFamily="49" charset="0"/>
              </a:rPr>
              <a:t>	$</a:t>
            </a:r>
            <a:r>
              <a:rPr lang="en-GB" altLang="en-US" sz="1600" b="1" dirty="0">
                <a:latin typeface="Courier New" pitchFamily="49" charset="0"/>
              </a:rPr>
              <a:t>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’/p\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dp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‘p3p’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’p7p’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‘p10p’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‘P7p’</a:t>
            </a:r>
          </a:p>
          <a:p>
            <a:pPr>
              <a:buNone/>
            </a:pP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’/p\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wp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‘p3p’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’pop’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phhp</a:t>
            </a:r>
            <a:r>
              <a:rPr lang="en-GB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r>
              <a:rPr lang="en-GB" altLang="en-US" sz="1600" dirty="0"/>
              <a:t>The special dot character matches anything apart from line breaks:</a:t>
            </a:r>
            <a:endParaRPr lang="en-GB" altLang="en-US" sz="1600" b="1" dirty="0">
              <a:solidFill>
                <a:srgbClr val="FFBA2F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p.p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’p&amp;p’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	         ‘p(p’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‘p3p’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p$p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‘PHP’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phhp</a:t>
            </a:r>
            <a:r>
              <a:rPr lang="en-GB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’</a:t>
            </a: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Repetition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600" dirty="0"/>
              <a:t>There are a number of special characters that indicate the character group may be repeated:</a:t>
            </a:r>
            <a:endParaRPr lang="en-US" altLang="en-US" sz="1600" dirty="0"/>
          </a:p>
        </p:txBody>
      </p:sp>
      <p:graphicFrame>
        <p:nvGraphicFramePr>
          <p:cNvPr id="6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79826"/>
              </p:ext>
            </p:extLst>
          </p:nvPr>
        </p:nvGraphicFramePr>
        <p:xfrm>
          <a:off x="838200" y="1762919"/>
          <a:ext cx="8229600" cy="24384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95400"/>
                <a:gridCol w="6934200"/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Zero or 1 times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Zero or more times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 or more times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{a,b}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Between a and b times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2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Repetition 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>
              <a:buNone/>
            </a:pPr>
            <a:r>
              <a:rPr lang="en-GB" altLang="en-US" sz="1600" b="1" dirty="0" smtClean="0">
                <a:latin typeface="Courier New" pitchFamily="49" charset="0"/>
              </a:rPr>
              <a:t>	</a:t>
            </a:r>
            <a:r>
              <a:rPr lang="en-GB" altLang="en-US" sz="1600" b="1" dirty="0">
                <a:latin typeface="Courier New" pitchFamily="49" charset="0"/>
              </a:rPr>
              <a:t>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ph?p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‘pp’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‘pap’</a:t>
            </a:r>
          </a:p>
          <a:p>
            <a:pPr>
              <a:buNone/>
            </a:pP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*p/’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‘pp’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phhhhp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‘pop’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phhohp</a:t>
            </a:r>
            <a:r>
              <a:rPr lang="en-GB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r>
              <a:rPr lang="en-GB" altLang="en-US" sz="1600" b="1" dirty="0" smtClean="0">
                <a:latin typeface="Courier New" pitchFamily="49" charset="0"/>
              </a:rPr>
              <a:t>	</a:t>
            </a:r>
            <a:br>
              <a:rPr lang="en-GB" altLang="en-US" sz="1600" b="1" dirty="0" smtClean="0">
                <a:latin typeface="Courier New" pitchFamily="49" charset="0"/>
              </a:rPr>
            </a:br>
            <a:r>
              <a:rPr lang="en-GB" altLang="en-US" sz="1600" b="1" dirty="0" smtClean="0">
                <a:latin typeface="Courier New" pitchFamily="49" charset="0"/>
              </a:rPr>
              <a:t>$</a:t>
            </a:r>
            <a:r>
              <a:rPr lang="en-GB" altLang="en-US" sz="1600" b="1" dirty="0">
                <a:latin typeface="Courier New" pitchFamily="49" charset="0"/>
              </a:rPr>
              <a:t>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ph+p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phhhhp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‘pp’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phyhp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{1,3}p/’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phhhp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‘pp’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phhhhp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Anchors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600" b="1" dirty="0" smtClean="0">
                <a:latin typeface="Courier New" pitchFamily="49" charset="0"/>
              </a:rPr>
              <a:t>	</a:t>
            </a:r>
            <a:r>
              <a:rPr lang="en-GB" altLang="en-US" sz="1600" dirty="0"/>
              <a:t>With </a:t>
            </a:r>
            <a:r>
              <a:rPr lang="en-GB" altLang="en-US" sz="1600" u="sng" dirty="0"/>
              <a:t>NO</a:t>
            </a:r>
            <a:r>
              <a:rPr lang="en-GB" altLang="en-US" sz="1600" dirty="0"/>
              <a:t> anchors:</a:t>
            </a:r>
            <a:endParaRPr lang="en-GB" altLang="en-US" sz="1600" b="1" dirty="0">
              <a:solidFill>
                <a:srgbClr val="FFBA2F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is great’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	         ‘in 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we..’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‘pop</a:t>
            </a:r>
            <a:r>
              <a:rPr lang="en-GB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’</a:t>
            </a:r>
            <a:endParaRPr lang="en-US" altLang="en-US" sz="1600" b="1" dirty="0" smtClean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buNone/>
            </a:pPr>
            <a:endParaRPr lang="en-US" altLang="en-US" sz="1600" b="1" dirty="0">
              <a:solidFill>
                <a:srgbClr val="009900"/>
              </a:solidFill>
              <a:latin typeface="Courier New" pitchFamily="49" charset="0"/>
            </a:endParaRPr>
          </a:p>
          <a:p>
            <a:r>
              <a:rPr lang="en-GB" altLang="en-US" sz="1600" dirty="0"/>
              <a:t>With </a:t>
            </a:r>
            <a:r>
              <a:rPr lang="en-GB" altLang="en-US" sz="1600" u="sng" dirty="0"/>
              <a:t>start and end</a:t>
            </a:r>
            <a:r>
              <a:rPr lang="en-GB" altLang="en-US" sz="1600" dirty="0"/>
              <a:t> anchors:</a:t>
            </a:r>
            <a:endParaRPr lang="en-GB" altLang="en-US" sz="1600" b="1" dirty="0">
              <a:solidFill>
                <a:srgbClr val="FFBA2F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’/^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$/’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 </a:t>
            </a: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is great’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	         ‘in 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we..’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‘pop’</a:t>
            </a: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</a:t>
            </a: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600" b="1" dirty="0" smtClean="0">
                <a:latin typeface="Courier New" pitchFamily="49" charset="0"/>
              </a:rPr>
              <a:t>	</a:t>
            </a:r>
            <a:r>
              <a:rPr lang="en-GB" altLang="en-US" sz="1600" dirty="0"/>
              <a:t>We have seen that characters such as ?,.,$,*,+ have a special meaning. If we want to actually use them as a literal, we need to escape them with a backslash.</a:t>
            </a:r>
            <a:endParaRPr lang="en-GB" altLang="en-US" sz="1600" b="1" dirty="0">
              <a:solidFill>
                <a:srgbClr val="FFBA2F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’/p\.p/’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Matches: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p.p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</a:t>
            </a:r>
            <a:r>
              <a:rPr lang="en-GB" altLang="en-US" sz="1600" b="1" dirty="0" err="1">
                <a:solidFill>
                  <a:srgbClr val="CC0000"/>
                </a:solidFill>
                <a:latin typeface="Courier New" pitchFamily="49" charset="0"/>
              </a:rPr>
              <a:t>php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‘p1p</a:t>
            </a:r>
            <a:r>
              <a:rPr lang="en-GB" altLang="en-US" sz="1600" b="1" dirty="0" smtClean="0">
                <a:solidFill>
                  <a:srgbClr val="CC0000"/>
                </a:solidFill>
                <a:latin typeface="Courier New" pitchFamily="49" charset="0"/>
              </a:rPr>
              <a:t>’</a:t>
            </a:r>
          </a:p>
          <a:p>
            <a:pPr>
              <a:buNone/>
            </a:pP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altLang="en-US" sz="1600" dirty="0"/>
              <a:t>Lets define a regex that matches an email: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 algn="ctr"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$</a:t>
            </a:r>
            <a:r>
              <a:rPr lang="en-GB" altLang="en-US" sz="1600" b="1" dirty="0" err="1">
                <a:latin typeface="Courier New" pitchFamily="49" charset="0"/>
              </a:rPr>
              <a:t>emailRegex</a:t>
            </a:r>
            <a:r>
              <a:rPr lang="en-GB" altLang="en-US" sz="1600" b="1" dirty="0">
                <a:latin typeface="Courier New" pitchFamily="49" charset="0"/>
              </a:rPr>
              <a:t> =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pl-PL" altLang="en-US" sz="1600" b="1" dirty="0">
                <a:solidFill>
                  <a:srgbClr val="CC0000"/>
                </a:solidFill>
                <a:latin typeface="Courier New" pitchFamily="49" charset="0"/>
              </a:rPr>
              <a:t>'/^[a-z\d\._-]+@([a-z\d-]+\.)+[a-z]{2,6}$/i‘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 algn="ctr">
              <a:lnSpc>
                <a:spcPct val="90000"/>
              </a:lnSpc>
              <a:buNone/>
            </a:pPr>
            <a:endParaRPr lang="en-GB" alt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Matches: ‘rob@example.com’,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         ‘rob@subdomain.example.com’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         ‘a_n_other@example.co.uk’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Doesn’t match: ‘</a:t>
            </a:r>
            <a:r>
              <a:rPr lang="en-GB" altLang="en-US" sz="1600" b="1" dirty="0" err="1">
                <a:latin typeface="Courier New" pitchFamily="49" charset="0"/>
              </a:rPr>
              <a:t>rob@exam@ple.com</a:t>
            </a:r>
            <a:r>
              <a:rPr lang="en-GB" altLang="en-US" sz="1600" b="1" dirty="0">
                <a:latin typeface="Courier New" pitchFamily="49" charset="0"/>
              </a:rPr>
              <a:t>’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               ‘not.an.email.com’</a:t>
            </a:r>
            <a:endParaRPr lang="en-GB" altLang="en-US" sz="1600" dirty="0"/>
          </a:p>
          <a:p>
            <a:pPr>
              <a:buNone/>
            </a:pPr>
            <a:endParaRPr lang="en-US" altLang="en-US" sz="1600" b="1" dirty="0">
              <a:solidFill>
                <a:srgbClr val="CC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Regex: </a:t>
            </a: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92471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buFontTx/>
              <a:buNone/>
            </a:pPr>
            <a:r>
              <a:rPr lang="pl-PL" altLang="en-US" sz="2400" b="1" dirty="0" smtClean="0">
                <a:solidFill>
                  <a:srgbClr val="CC0000"/>
                </a:solidFill>
                <a:latin typeface="Courier New" pitchFamily="49" charset="0"/>
              </a:rPr>
              <a:t>/^</a:t>
            </a:r>
            <a:endParaRPr lang="en-GB" altLang="en-US" sz="24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100000"/>
              </a:spcBef>
              <a:buFontTx/>
              <a:buNone/>
            </a:pPr>
            <a:r>
              <a:rPr lang="pl-PL" altLang="en-US" sz="2400" b="1" dirty="0" smtClean="0">
                <a:solidFill>
                  <a:srgbClr val="CC0000"/>
                </a:solidFill>
                <a:latin typeface="Courier New" pitchFamily="49" charset="0"/>
              </a:rPr>
              <a:t>[a-z\d\._-]+</a:t>
            </a:r>
            <a:endParaRPr lang="en-GB" altLang="en-US" sz="24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100000"/>
              </a:spcBef>
              <a:buFontTx/>
              <a:buNone/>
            </a:pPr>
            <a:r>
              <a:rPr lang="pl-PL" altLang="en-US" sz="2400" b="1" dirty="0" smtClean="0">
                <a:solidFill>
                  <a:srgbClr val="CC0000"/>
                </a:solidFill>
                <a:latin typeface="Courier New" pitchFamily="49" charset="0"/>
              </a:rPr>
              <a:t>@</a:t>
            </a:r>
            <a:endParaRPr lang="en-GB" altLang="en-US" sz="24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100000"/>
              </a:spcBef>
              <a:buFontTx/>
              <a:buNone/>
            </a:pPr>
            <a:r>
              <a:rPr lang="pl-PL" altLang="en-US" sz="2400" b="1" dirty="0" smtClean="0">
                <a:solidFill>
                  <a:srgbClr val="CC0000"/>
                </a:solidFill>
                <a:latin typeface="Courier New" pitchFamily="49" charset="0"/>
              </a:rPr>
              <a:t>([a-z\d-]+\.)+</a:t>
            </a:r>
            <a:endParaRPr lang="en-GB" altLang="en-US" sz="24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100000"/>
              </a:spcBef>
              <a:buFontTx/>
              <a:buNone/>
            </a:pPr>
            <a:r>
              <a:rPr lang="pl-PL" altLang="en-US" sz="2400" b="1" dirty="0" smtClean="0">
                <a:solidFill>
                  <a:srgbClr val="CC0000"/>
                </a:solidFill>
                <a:latin typeface="Courier New" pitchFamily="49" charset="0"/>
              </a:rPr>
              <a:t>[a-z]{2,6}</a:t>
            </a:r>
            <a:endParaRPr lang="en-GB" altLang="en-US" sz="24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spcBef>
                <a:spcPct val="100000"/>
              </a:spcBef>
              <a:buFontTx/>
              <a:buNone/>
            </a:pPr>
            <a:r>
              <a:rPr lang="en-GB" altLang="en-US" sz="2400" b="1" dirty="0" smtClean="0">
                <a:solidFill>
                  <a:srgbClr val="CC0000"/>
                </a:solidFill>
                <a:latin typeface="Courier New" pitchFamily="49" charset="0"/>
              </a:rPr>
              <a:t>$</a:t>
            </a:r>
            <a:r>
              <a:rPr lang="pl-PL" altLang="en-US" sz="2400" b="1" dirty="0" smtClean="0">
                <a:solidFill>
                  <a:srgbClr val="CC0000"/>
                </a:solidFill>
                <a:latin typeface="Courier New" pitchFamily="49" charset="0"/>
              </a:rPr>
              <a:t>/i</a:t>
            </a:r>
            <a:r>
              <a:rPr lang="en-GB" altLang="en-US" sz="2400" dirty="0" smtClean="0"/>
              <a:t>	</a:t>
            </a:r>
            <a:endParaRPr lang="en-US" altLang="en-US" sz="24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62200" y="1012270"/>
            <a:ext cx="6477000" cy="369332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dirty="0"/>
              <a:t>Starting delimiter, and start-of-string anchor</a:t>
            </a:r>
            <a:endParaRPr lang="en-US" altLang="en-US" sz="18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91000" y="1735138"/>
            <a:ext cx="4648200" cy="584775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User name – allow any length of letters, numbers, dots, underscore or dashes</a:t>
            </a:r>
            <a:endParaRPr lang="en-US" alt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467100" y="1890494"/>
            <a:ext cx="381000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828800" y="2372519"/>
            <a:ext cx="2514600" cy="400110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dirty="0"/>
              <a:t>The @ separator</a:t>
            </a:r>
            <a:endParaRPr lang="en-US" altLang="en-US" sz="2000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447800" y="2601119"/>
            <a:ext cx="381000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24400" y="2829719"/>
            <a:ext cx="4648200" cy="707886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dirty="0"/>
              <a:t>Domain (letters, digits or dash only). Repetition to include subdomains.</a:t>
            </a:r>
            <a:endParaRPr lang="en-US" altLang="en-US" sz="2000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733800" y="3363119"/>
            <a:ext cx="990600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10000" y="4201319"/>
            <a:ext cx="2514600" cy="400110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dirty="0" err="1"/>
              <a:t>com,uk,info,etc</a:t>
            </a:r>
            <a:r>
              <a:rPr lang="en-GB" altLang="en-US" sz="2000" dirty="0"/>
              <a:t>.</a:t>
            </a:r>
            <a:endParaRPr lang="en-US" altLang="en-US" sz="2000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3124200" y="4048919"/>
            <a:ext cx="685800" cy="45720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286000" y="4887119"/>
            <a:ext cx="6172200" cy="400110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dirty="0"/>
              <a:t>End anchor, end delimiter, case insensitive</a:t>
            </a:r>
            <a:endParaRPr lang="en-US" altLang="en-US" sz="2000" dirty="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1752600" y="4887119"/>
            <a:ext cx="533400" cy="30480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1473200" y="1196936"/>
            <a:ext cx="812800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924800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Boolean Matching &amp; Pattern replacement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>
              <a:lnSpc>
                <a:spcPct val="90000"/>
              </a:lnSpc>
            </a:pPr>
            <a:r>
              <a:rPr lang="en-GB" altLang="en-US" sz="1600" dirty="0"/>
              <a:t>We can use the function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preg_match</a:t>
            </a:r>
            <a:r>
              <a:rPr lang="en-GB" altLang="en-US" sz="1600" dirty="0"/>
              <a:t>() to test whether a string matches or not.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// match an email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$input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‘rob@example.com’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altLang="en-US" sz="1600" b="1" dirty="0">
                <a:latin typeface="Courier New" pitchFamily="49" charset="0"/>
              </a:rPr>
              <a:t> (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preg_match</a:t>
            </a:r>
            <a:r>
              <a:rPr lang="en-GB" altLang="en-US" sz="1600" b="1" dirty="0">
                <a:latin typeface="Courier New" pitchFamily="49" charset="0"/>
              </a:rPr>
              <a:t>($</a:t>
            </a:r>
            <a:r>
              <a:rPr lang="en-GB" altLang="en-US" sz="1600" b="1" dirty="0" err="1">
                <a:latin typeface="Courier New" pitchFamily="49" charset="0"/>
              </a:rPr>
              <a:t>emailRegex</a:t>
            </a:r>
            <a:r>
              <a:rPr lang="en-GB" altLang="en-US" sz="1600" b="1" dirty="0">
                <a:latin typeface="Courier New" pitchFamily="49" charset="0"/>
              </a:rPr>
              <a:t>,$input) {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</a:t>
            </a:r>
            <a:r>
              <a:rPr lang="en-GB" altLang="en-US" sz="1600" b="1" dirty="0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altLang="en-US" sz="1600" b="1" dirty="0">
                <a:latin typeface="Courier New" pitchFamily="49" charset="0"/>
              </a:rPr>
              <a:t>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‘Is a valid email’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} </a:t>
            </a:r>
            <a:r>
              <a:rPr lang="en-GB" altLang="en-US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altLang="en-US" sz="1600" b="1" dirty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</a:t>
            </a:r>
            <a:r>
              <a:rPr lang="en-GB" altLang="en-US" sz="1600" b="1" dirty="0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altLang="en-US" sz="1600" b="1" dirty="0">
                <a:latin typeface="Courier New" pitchFamily="49" charset="0"/>
              </a:rPr>
              <a:t>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‘NOT a valid email’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 smtClean="0">
                <a:latin typeface="Courier New" pitchFamily="49" charset="0"/>
              </a:rPr>
              <a:t>}</a:t>
            </a:r>
            <a:endParaRPr lang="en-GB" altLang="en-US" sz="1600" dirty="0" smtClean="0"/>
          </a:p>
          <a:p>
            <a:r>
              <a:rPr lang="en-GB" altLang="en-US" sz="1600" dirty="0"/>
              <a:t>We can use the function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preg_replace</a:t>
            </a:r>
            <a:r>
              <a:rPr lang="en-GB" altLang="en-US" sz="1600" dirty="0"/>
              <a:t>() to replace any matching strings.</a:t>
            </a:r>
          </a:p>
          <a:p>
            <a:endParaRPr lang="en-GB" altLang="en-US" sz="1600" dirty="0"/>
          </a:p>
          <a:p>
            <a:pPr>
              <a:buNone/>
            </a:pP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// strip any multiple spaces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$input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‘Some     comment string’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‘/\s\s+/’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$clean =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preg_replace</a:t>
            </a:r>
            <a:r>
              <a:rPr lang="en-GB" altLang="en-US" sz="1600" b="1" dirty="0">
                <a:latin typeface="Courier New" pitchFamily="49" charset="0"/>
              </a:rPr>
              <a:t>($regex,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 ‘</a:t>
            </a:r>
            <a:r>
              <a:rPr lang="en-GB" altLang="en-US" sz="1600" b="1" dirty="0">
                <a:latin typeface="Courier New" pitchFamily="49" charset="0"/>
              </a:rPr>
              <a:t>,$input);</a:t>
            </a:r>
          </a:p>
          <a:p>
            <a:pPr>
              <a:buNone/>
            </a:pP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// ‘Some comment string’</a:t>
            </a:r>
          </a:p>
          <a:p>
            <a:pPr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buNone/>
            </a:pP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35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924800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Sub-references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600" dirty="0"/>
              <a:t>Any bracketed expression in a regular expression is regarded as a sub-reference. You use it to extract the bits of data you want from a regular expression. </a:t>
            </a:r>
          </a:p>
          <a:p>
            <a:r>
              <a:rPr lang="en-GB" altLang="en-US" sz="1600" dirty="0"/>
              <a:t>Easiest with an example..</a:t>
            </a:r>
            <a:endParaRPr lang="en-US" altLang="en-US" sz="1600" dirty="0"/>
          </a:p>
          <a:p>
            <a:r>
              <a:rPr lang="en-GB" altLang="en-US" sz="1600" dirty="0"/>
              <a:t>I start with a date string in a particular format:</a:t>
            </a:r>
          </a:p>
          <a:p>
            <a:pPr>
              <a:buNone/>
            </a:pPr>
            <a:r>
              <a:rPr lang="en-GB" altLang="en-US" sz="1600" dirty="0"/>
              <a:t>	</a:t>
            </a:r>
            <a:r>
              <a:rPr lang="en-GB" altLang="en-US" sz="1400" b="1" dirty="0">
                <a:latin typeface="Courier New" pitchFamily="49" charset="0"/>
              </a:rPr>
              <a:t>$</a:t>
            </a:r>
            <a:r>
              <a:rPr lang="en-GB" altLang="en-US" sz="1400" b="1" dirty="0" err="1">
                <a:latin typeface="Courier New" pitchFamily="49" charset="0"/>
              </a:rPr>
              <a:t>str</a:t>
            </a:r>
            <a:r>
              <a:rPr lang="en-GB" altLang="en-US" sz="1400" b="1" dirty="0">
                <a:latin typeface="Courier New" pitchFamily="49" charset="0"/>
              </a:rPr>
              <a:t> = </a:t>
            </a:r>
            <a:r>
              <a:rPr lang="en-GB" altLang="en-US" sz="1400" b="1" dirty="0">
                <a:solidFill>
                  <a:srgbClr val="CC0000"/>
                </a:solidFill>
                <a:latin typeface="Courier New" pitchFamily="49" charset="0"/>
              </a:rPr>
              <a:t>’10, April 2007’</a:t>
            </a:r>
            <a:r>
              <a:rPr lang="en-GB" altLang="en-US" sz="1400" b="1" dirty="0">
                <a:latin typeface="Courier New" pitchFamily="49" charset="0"/>
              </a:rPr>
              <a:t>;</a:t>
            </a:r>
          </a:p>
          <a:p>
            <a:r>
              <a:rPr lang="en-GB" altLang="en-US" sz="1600" dirty="0"/>
              <a:t>The regex that matches this is:</a:t>
            </a:r>
          </a:p>
          <a:p>
            <a:pPr>
              <a:buNone/>
            </a:pPr>
            <a:r>
              <a:rPr lang="en-GB" altLang="en-US" sz="1600" dirty="0"/>
              <a:t>	</a:t>
            </a:r>
            <a:r>
              <a:rPr lang="en-GB" altLang="en-US" sz="1400" b="1" dirty="0">
                <a:latin typeface="Courier New" pitchFamily="49" charset="0"/>
              </a:rPr>
              <a:t>$regex = </a:t>
            </a:r>
            <a:r>
              <a:rPr lang="en-GB" altLang="en-US" sz="1400" b="1" dirty="0">
                <a:solidFill>
                  <a:srgbClr val="CC0000"/>
                </a:solidFill>
                <a:latin typeface="Courier New" pitchFamily="49" charset="0"/>
              </a:rPr>
              <a:t>‘/\d+,\s\w+\s\d+/’</a:t>
            </a:r>
            <a:r>
              <a:rPr lang="en-GB" altLang="en-US" sz="1400" b="1" dirty="0">
                <a:latin typeface="Courier New" pitchFamily="49" charset="0"/>
              </a:rPr>
              <a:t>;</a:t>
            </a:r>
          </a:p>
          <a:p>
            <a:r>
              <a:rPr lang="en-GB" altLang="en-US" sz="1600" dirty="0"/>
              <a:t>If I want to extract the bits of data I bracket the relevant bits: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</a:t>
            </a:r>
            <a:r>
              <a:rPr lang="en-GB" altLang="en-US" sz="1400" b="1" dirty="0">
                <a:latin typeface="Courier New" pitchFamily="49" charset="0"/>
              </a:rPr>
              <a:t>$regex = </a:t>
            </a:r>
            <a:r>
              <a:rPr lang="en-GB" altLang="en-US" sz="1400" b="1" dirty="0">
                <a:solidFill>
                  <a:srgbClr val="CC0000"/>
                </a:solidFill>
                <a:latin typeface="Courier New" pitchFamily="49" charset="0"/>
              </a:rPr>
              <a:t>‘/(\d+),\s(\w+)\s(\d+)/’</a:t>
            </a:r>
            <a:r>
              <a:rPr lang="en-GB" altLang="en-US" sz="1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altLang="en-US" sz="1600" dirty="0"/>
              <a:t>I then pass in an extra argument to the function </a:t>
            </a:r>
            <a:r>
              <a:rPr lang="en-GB" altLang="en-US" sz="1600" dirty="0" err="1">
                <a:solidFill>
                  <a:srgbClr val="0000FF"/>
                </a:solidFill>
              </a:rPr>
              <a:t>preg_match</a:t>
            </a:r>
            <a:r>
              <a:rPr lang="en-GB" altLang="en-US" sz="1600" dirty="0"/>
              <a:t>():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$</a:t>
            </a:r>
            <a:r>
              <a:rPr lang="en-GB" altLang="en-US" sz="1600" b="1" dirty="0" err="1">
                <a:latin typeface="Courier New" pitchFamily="49" charset="0"/>
              </a:rPr>
              <a:t>str</a:t>
            </a:r>
            <a:r>
              <a:rPr lang="en-GB" altLang="en-US" sz="1600" b="1" dirty="0">
                <a:latin typeface="Courier New" pitchFamily="49" charset="0"/>
              </a:rPr>
              <a:t>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’The date is 10, April 2007’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‘/(\d+),\s(\w+)\s(\d+)/’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itchFamily="49" charset="0"/>
              </a:rPr>
              <a:t>	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preg_match</a:t>
            </a:r>
            <a:r>
              <a:rPr lang="en-GB" altLang="en-US" sz="1600" b="1" dirty="0">
                <a:latin typeface="Courier New" pitchFamily="49" charset="0"/>
              </a:rPr>
              <a:t>($regex,$</a:t>
            </a:r>
            <a:r>
              <a:rPr lang="en-GB" altLang="en-US" sz="1600" b="1" dirty="0" err="1">
                <a:latin typeface="Courier New" pitchFamily="49" charset="0"/>
              </a:rPr>
              <a:t>str</a:t>
            </a:r>
            <a:r>
              <a:rPr lang="en-GB" altLang="en-US" sz="1600" b="1" dirty="0">
                <a:latin typeface="Courier New" pitchFamily="49" charset="0"/>
              </a:rPr>
              <a:t>,$matches);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	// $matches[0] = ‘10, April 2007’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	// $matches[1] = 10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	// $matches[2] = April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	// $matches[3] = 2007</a:t>
            </a:r>
            <a:endParaRPr lang="en-US" altLang="en-US" sz="1600" b="1" dirty="0">
              <a:solidFill>
                <a:srgbClr val="FFBA2F"/>
              </a:solidFill>
              <a:latin typeface="Courier New" pitchFamily="49" charset="0"/>
            </a:endParaRPr>
          </a:p>
          <a:p>
            <a:pPr>
              <a:buNone/>
            </a:pP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7"/>
          <p:cNvSpPr>
            <a:spLocks noGrp="1" noChangeArrowheads="1"/>
          </p:cNvSpPr>
          <p:nvPr>
            <p:ph type="title"/>
          </p:nvPr>
        </p:nvSpPr>
        <p:spPr>
          <a:xfrm>
            <a:off x="762000" y="671910"/>
            <a:ext cx="3276600" cy="387350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</a:t>
            </a:r>
          </a:p>
        </p:txBody>
      </p:sp>
      <p:sp>
        <p:nvSpPr>
          <p:cNvPr id="4101" name="Rectangle 4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278" y="1077119"/>
            <a:ext cx="7269163" cy="361156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Function may be defined using syntax such as the following: </a:t>
            </a:r>
          </a:p>
          <a:p>
            <a:pPr eaLnBrk="1" hangingPunct="1"/>
            <a:r>
              <a:rPr lang="en-US" altLang="en-US" dirty="0" smtClean="0"/>
              <a:t>function </a:t>
            </a:r>
            <a:r>
              <a:rPr lang="en-US" altLang="en-US" dirty="0" err="1" smtClean="0"/>
              <a:t>functionname</a:t>
            </a:r>
            <a:r>
              <a:rPr lang="en-US" altLang="en-US" dirty="0" smtClean="0"/>
              <a:t> ($arg_1, $arg_2, /* ..., */ $</a:t>
            </a:r>
            <a:r>
              <a:rPr lang="en-US" altLang="en-US" dirty="0" err="1" smtClean="0"/>
              <a:t>arg_n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    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   return </a:t>
            </a:r>
            <a:r>
              <a:rPr lang="en-US" altLang="en-US" dirty="0" err="1" smtClean="0"/>
              <a:t>retval</a:t>
            </a:r>
            <a:r>
              <a:rPr lang="en-US" altLang="en-US" dirty="0" smtClean="0"/>
              <a:t>;</a:t>
            </a:r>
            <a:br>
              <a:rPr lang="en-US" altLang="en-US" dirty="0" smtClean="0"/>
            </a:br>
            <a:r>
              <a:rPr lang="en-US" altLang="en-US" dirty="0" smtClean="0"/>
              <a:t>}</a:t>
            </a:r>
          </a:p>
          <a:p>
            <a:pPr eaLnBrk="1" hangingPunct="1"/>
            <a:r>
              <a:rPr lang="en-US" altLang="en-US" dirty="0" smtClean="0"/>
              <a:t>Any valid PHP code may appear inside a function, even other functions </a:t>
            </a:r>
          </a:p>
          <a:p>
            <a:pPr eaLnBrk="1" hangingPunct="1"/>
            <a:r>
              <a:rPr lang="en-US" altLang="en-US" dirty="0" smtClean="0"/>
              <a:t>When a function is defined in a conditional manner such as the  example shown. Its definition must be processed </a:t>
            </a:r>
            <a:r>
              <a:rPr lang="en-US" altLang="en-US" i="1" dirty="0" smtClean="0"/>
              <a:t>prior</a:t>
            </a:r>
            <a:r>
              <a:rPr lang="en-US" altLang="en-US" dirty="0" smtClean="0"/>
              <a:t> to being called.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1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924800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: Back-references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800" dirty="0"/>
              <a:t>This technique can also be used to reference the original text during replacements with $1,$2,etc. in the replacement string: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</a:t>
            </a:r>
            <a:r>
              <a:rPr lang="en-GB" altLang="en-US" sz="1600" b="1" dirty="0" err="1">
                <a:latin typeface="Courier New" pitchFamily="49" charset="0"/>
              </a:rPr>
              <a:t>str</a:t>
            </a:r>
            <a:r>
              <a:rPr lang="en-GB" altLang="en-US" sz="1600" b="1" dirty="0">
                <a:latin typeface="Courier New" pitchFamily="49" charset="0"/>
              </a:rPr>
              <a:t>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’The date is 10, April 2007’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800" b="1" dirty="0">
                <a:latin typeface="Courier New" pitchFamily="49" charset="0"/>
              </a:rPr>
              <a:t>	</a:t>
            </a:r>
            <a:r>
              <a:rPr lang="en-GB" altLang="en-US" sz="1600" b="1" dirty="0">
                <a:latin typeface="Courier New" pitchFamily="49" charset="0"/>
              </a:rPr>
              <a:t>$regex =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‘/(\d+),\s(\w+)\s(\d+)/’</a:t>
            </a:r>
            <a:r>
              <a:rPr lang="en-GB" altLang="en-US" sz="16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$</a:t>
            </a:r>
            <a:r>
              <a:rPr lang="en-GB" altLang="en-US" sz="1600" b="1" dirty="0" err="1">
                <a:latin typeface="Courier New" pitchFamily="49" charset="0"/>
              </a:rPr>
              <a:t>str</a:t>
            </a:r>
            <a:r>
              <a:rPr lang="en-GB" altLang="en-US" sz="1600" b="1" dirty="0">
                <a:latin typeface="Courier New" pitchFamily="49" charset="0"/>
              </a:rPr>
              <a:t> = </a:t>
            </a:r>
            <a:r>
              <a:rPr lang="en-GB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preg_replace</a:t>
            </a:r>
            <a:r>
              <a:rPr lang="en-GB" altLang="en-US" sz="1600" b="1" dirty="0">
                <a:latin typeface="Courier New" pitchFamily="49" charset="0"/>
              </a:rPr>
              <a:t>($regex,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                    </a:t>
            </a:r>
            <a:r>
              <a:rPr lang="en-GB" altLang="en-US" sz="1600" b="1" dirty="0">
                <a:solidFill>
                  <a:srgbClr val="CC0000"/>
                </a:solidFill>
                <a:latin typeface="Courier New" pitchFamily="49" charset="0"/>
              </a:rPr>
              <a:t>’$1-$2-$3’</a:t>
            </a:r>
            <a:r>
              <a:rPr lang="en-GB" altLang="en-US" sz="1600" b="1" dirty="0">
                <a:latin typeface="Courier New" pitchFamily="49" charset="0"/>
              </a:rPr>
              <a:t>,</a:t>
            </a:r>
          </a:p>
          <a:p>
            <a:pPr>
              <a:buNone/>
            </a:pPr>
            <a:r>
              <a:rPr lang="en-GB" altLang="en-US" sz="1600" b="1" dirty="0">
                <a:latin typeface="Courier New" pitchFamily="49" charset="0"/>
              </a:rPr>
              <a:t>	                    $</a:t>
            </a:r>
            <a:r>
              <a:rPr lang="en-GB" altLang="en-US" sz="1600" b="1" dirty="0" err="1">
                <a:latin typeface="Courier New" pitchFamily="49" charset="0"/>
              </a:rPr>
              <a:t>str</a:t>
            </a:r>
            <a:r>
              <a:rPr lang="en-GB" altLang="en-US" sz="1600" b="1" dirty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	// $</a:t>
            </a:r>
            <a:r>
              <a:rPr lang="en-GB" altLang="en-US" sz="1600" b="1" dirty="0" err="1">
                <a:solidFill>
                  <a:srgbClr val="FFBA2F"/>
                </a:solidFill>
                <a:latin typeface="Courier New" pitchFamily="49" charset="0"/>
              </a:rPr>
              <a:t>str</a:t>
            </a:r>
            <a:r>
              <a:rPr lang="en-GB" altLang="en-US" sz="1600" b="1" dirty="0">
                <a:solidFill>
                  <a:srgbClr val="FFBA2F"/>
                </a:solidFill>
                <a:latin typeface="Courier New" pitchFamily="49" charset="0"/>
              </a:rPr>
              <a:t> = ’The date is 10-April-2007’</a:t>
            </a:r>
            <a:endParaRPr lang="en-US" altLang="en-US" sz="1800" dirty="0"/>
          </a:p>
          <a:p>
            <a:pPr>
              <a:buNone/>
            </a:pP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79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31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 </a:t>
            </a: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78" y="11144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altLang="en-US" sz="1600" dirty="0" smtClean="0"/>
              <a:t>Further </a:t>
            </a:r>
            <a:r>
              <a:rPr lang="en-GB" altLang="en-US" sz="1600" dirty="0"/>
              <a:t>explanation can be found at:</a:t>
            </a:r>
          </a:p>
          <a:p>
            <a:pPr>
              <a:buNone/>
            </a:pPr>
            <a:r>
              <a:rPr lang="en-GB" altLang="en-US" sz="1600" dirty="0"/>
              <a:t> 	</a:t>
            </a:r>
            <a:r>
              <a:rPr lang="en-GB" altLang="en-US" sz="1600" dirty="0">
                <a:hlinkClick r:id="rId2"/>
              </a:rPr>
              <a:t>http://www.regular-expressions.info/</a:t>
            </a:r>
            <a:r>
              <a:rPr lang="en-GB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6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/>
          <a:p>
            <a:fld id="{415ACC5E-6F00-4F61-BE38-5B0AEB14CA66}" type="slidenum">
              <a:rPr lang="en-US" smtClean="0"/>
              <a:t>43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7154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endParaRPr lang="en-US" sz="1800" b="1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29519"/>
            <a:ext cx="7269163" cy="361156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function foo() </a:t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 	function bar() </a:t>
            </a:r>
            <a:br>
              <a:rPr lang="en-US" altLang="en-US" dirty="0" smtClean="0"/>
            </a:br>
            <a:r>
              <a:rPr lang="en-US" altLang="en-US" dirty="0" smtClean="0"/>
              <a:t>	    echo "I don't exist until foo() is called.\n";</a:t>
            </a:r>
            <a:br>
              <a:rPr lang="en-US" altLang="en-US" dirty="0" smtClean="0"/>
            </a:br>
            <a:r>
              <a:rPr lang="en-US" altLang="en-US" dirty="0" smtClean="0"/>
              <a:t>	 </a:t>
            </a:r>
            <a:br>
              <a:rPr lang="en-US" altLang="en-US" dirty="0" smtClean="0"/>
            </a:br>
            <a:r>
              <a:rPr lang="en-US" altLang="en-US" dirty="0" smtClean="0"/>
              <a:t>}</a:t>
            </a:r>
            <a:br>
              <a:rPr lang="en-US" altLang="en-US" dirty="0" smtClean="0"/>
            </a:br>
            <a:r>
              <a:rPr lang="en-US" altLang="en-US" dirty="0" smtClean="0"/>
              <a:t>/* We can't call bar() yet  since it doesn't exist. */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foo();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/* Now we can call bar(), foo()'s </a:t>
            </a:r>
            <a:r>
              <a:rPr lang="en-US" altLang="en-US" dirty="0" err="1" smtClean="0"/>
              <a:t>processesing</a:t>
            </a:r>
            <a:r>
              <a:rPr lang="en-US" altLang="en-US" dirty="0" smtClean="0"/>
              <a:t> has made it accessible. */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bar();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/>
              <a:t>Note: </a:t>
            </a:r>
            <a:r>
              <a:rPr lang="en-US" altLang="en-US" sz="1600" dirty="0" smtClean="0"/>
              <a:t>Function names are case-insensitive, though it is usually good form to call functions as they appear in their declaration.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7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endParaRPr lang="en-US" sz="1800" b="1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278" y="1153319"/>
            <a:ext cx="7269163" cy="36115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Information may be passed to functions via the argument list, which is a comma-delimited list of variables and/or constants.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PHP supports passing </a:t>
            </a:r>
          </a:p>
          <a:p>
            <a:pPr lvl="1" eaLnBrk="1" hangingPunct="1"/>
            <a:r>
              <a:rPr lang="en-US" altLang="en-US" dirty="0" smtClean="0"/>
              <a:t>arguments by value (the default)</a:t>
            </a:r>
          </a:p>
          <a:p>
            <a:pPr lvl="1" eaLnBrk="1" hangingPunct="1"/>
            <a:r>
              <a:rPr lang="en-US" altLang="en-US" dirty="0" smtClean="0"/>
              <a:t>passing by reference</a:t>
            </a:r>
          </a:p>
          <a:p>
            <a:pPr lvl="1" eaLnBrk="1" hangingPunct="1"/>
            <a:r>
              <a:rPr lang="en-US" altLang="en-US" dirty="0" smtClean="0"/>
              <a:t>default argument values.</a:t>
            </a:r>
            <a:r>
              <a:rPr lang="en-US" altLang="en-US" sz="16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9432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Arguments be passed by Value		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278" y="1153319"/>
            <a:ext cx="7269163" cy="36115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By default, function arguments are passed by value</a:t>
            </a:r>
          </a:p>
          <a:p>
            <a:pPr eaLnBrk="1" hangingPunct="1"/>
            <a:r>
              <a:rPr lang="en-US" altLang="en-US" dirty="0" smtClean="0"/>
              <a:t>If you change the value of the argument within the function, it does not get changed outside of the function.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Arguments be passed by Reference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229519"/>
            <a:ext cx="7269163" cy="361156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If you wish to allow a function to modify its arguments, you must pass them by reference. </a:t>
            </a:r>
          </a:p>
          <a:p>
            <a:pPr eaLnBrk="1" hangingPunct="1"/>
            <a:r>
              <a:rPr lang="en-US" altLang="en-US" dirty="0" smtClean="0"/>
              <a:t>If you want an argument to a function to always be passed by reference, you can add prefix an ampersand (&amp;) to the argument name in the function definition: </a:t>
            </a:r>
          </a:p>
          <a:p>
            <a:pPr eaLnBrk="1" hangingPunct="1"/>
            <a:r>
              <a:rPr lang="en-US" altLang="en-US" dirty="0" smtClean="0"/>
              <a:t>Example:</a:t>
            </a:r>
          </a:p>
          <a:p>
            <a:pPr lvl="1" eaLnBrk="1" hangingPunct="1"/>
            <a:r>
              <a:rPr lang="en-US" altLang="en-US" sz="2000" dirty="0" smtClean="0"/>
              <a:t>&lt;?</a:t>
            </a:r>
            <a:r>
              <a:rPr lang="en-US" altLang="en-US" sz="2000" dirty="0" err="1" smtClean="0"/>
              <a:t>php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function </a:t>
            </a:r>
            <a:r>
              <a:rPr lang="en-US" altLang="en-US" sz="2000" dirty="0" err="1" smtClean="0"/>
              <a:t>add_some_extra</a:t>
            </a:r>
            <a:r>
              <a:rPr lang="en-US" altLang="en-US" sz="2000" dirty="0" smtClean="0"/>
              <a:t>(&amp;$string)</a:t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   $string .= 'and something extra.';</a:t>
            </a:r>
            <a:br>
              <a:rPr lang="en-US" altLang="en-US" sz="2000" dirty="0" smtClean="0"/>
            </a:br>
            <a:r>
              <a:rPr lang="en-US" altLang="en-US" sz="2000" dirty="0" smtClean="0"/>
              <a:t>}</a:t>
            </a:r>
            <a:br>
              <a:rPr lang="en-US" altLang="en-US" sz="2000" dirty="0" smtClean="0"/>
            </a:br>
            <a:r>
              <a:rPr lang="en-US" altLang="en-US" sz="2000" dirty="0" smtClean="0"/>
              <a:t>$</a:t>
            </a:r>
            <a:r>
              <a:rPr lang="en-US" altLang="en-US" sz="2000" dirty="0" err="1" smtClean="0"/>
              <a:t>str</a:t>
            </a:r>
            <a:r>
              <a:rPr lang="en-US" altLang="en-US" sz="2000" dirty="0" smtClean="0"/>
              <a:t> = 'This is a string, ';</a:t>
            </a:r>
            <a:br>
              <a:rPr lang="en-US" altLang="en-US" sz="2000" dirty="0" smtClean="0"/>
            </a:br>
            <a:r>
              <a:rPr lang="en-US" altLang="en-US" sz="2000" dirty="0" err="1" smtClean="0"/>
              <a:t>add_some_extra</a:t>
            </a:r>
            <a:r>
              <a:rPr lang="en-US" altLang="en-US" sz="2000" dirty="0" smtClean="0"/>
              <a:t>($</a:t>
            </a:r>
            <a:r>
              <a:rPr lang="en-US" altLang="en-US" sz="2000" dirty="0" err="1" smtClean="0"/>
              <a:t>str</a:t>
            </a:r>
            <a:r>
              <a:rPr lang="en-US" altLang="en-US" sz="2000" dirty="0" smtClean="0"/>
              <a:t>);</a:t>
            </a:r>
            <a:br>
              <a:rPr lang="en-US" altLang="en-US" sz="2000" dirty="0" smtClean="0"/>
            </a:br>
            <a:r>
              <a:rPr lang="en-US" altLang="en-US" sz="2000" dirty="0" smtClean="0"/>
              <a:t>echo $</a:t>
            </a:r>
            <a:r>
              <a:rPr lang="en-US" altLang="en-US" sz="2000" dirty="0" err="1" smtClean="0"/>
              <a:t>str</a:t>
            </a:r>
            <a:r>
              <a:rPr lang="en-US" altLang="en-US" sz="2000" dirty="0" smtClean="0"/>
              <a:t>;    // outputs 'This is a string, and something extra.'</a:t>
            </a:r>
            <a:br>
              <a:rPr lang="en-US" altLang="en-US" sz="2000" dirty="0" smtClean="0"/>
            </a:br>
            <a:r>
              <a:rPr lang="en-US" altLang="en-US" sz="2000" dirty="0" smtClean="0"/>
              <a:t>?&gt;</a:t>
            </a:r>
            <a:r>
              <a:rPr lang="en-US" altLang="en-US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argument values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229519"/>
            <a:ext cx="7269163" cy="361156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A function can be defined C++-style default values for scalar arguments as follows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 smtClean="0"/>
              <a:t>	&lt;?</a:t>
            </a:r>
            <a:r>
              <a:rPr lang="en-US" altLang="en-US" sz="2000" dirty="0" err="1" smtClean="0"/>
              <a:t>php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function </a:t>
            </a:r>
            <a:r>
              <a:rPr lang="en-US" altLang="en-US" sz="2000" dirty="0" err="1" smtClean="0"/>
              <a:t>makecoffee</a:t>
            </a:r>
            <a:r>
              <a:rPr lang="en-US" altLang="en-US" sz="2000" dirty="0" smtClean="0"/>
              <a:t> ($type = "cappuccino")</a:t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    return "Making a cup of $type.\n";</a:t>
            </a:r>
            <a:br>
              <a:rPr lang="en-US" altLang="en-US" sz="2000" dirty="0" smtClean="0"/>
            </a:br>
            <a:r>
              <a:rPr lang="en-US" altLang="en-US" sz="2000" dirty="0" smtClean="0"/>
              <a:t>}</a:t>
            </a:r>
            <a:br>
              <a:rPr lang="en-US" altLang="en-US" sz="2000" dirty="0" smtClean="0"/>
            </a:br>
            <a:r>
              <a:rPr lang="en-US" altLang="en-US" sz="2000" dirty="0" smtClean="0"/>
              <a:t>echo </a:t>
            </a:r>
            <a:r>
              <a:rPr lang="en-US" altLang="en-US" sz="2000" dirty="0" err="1" smtClean="0"/>
              <a:t>makecoffee</a:t>
            </a:r>
            <a:r>
              <a:rPr lang="en-US" altLang="en-US" sz="2000" dirty="0" smtClean="0"/>
              <a:t> ();</a:t>
            </a:r>
            <a:br>
              <a:rPr lang="en-US" altLang="en-US" sz="2000" dirty="0" smtClean="0"/>
            </a:br>
            <a:r>
              <a:rPr lang="en-US" altLang="en-US" sz="2000" dirty="0" smtClean="0"/>
              <a:t>echo </a:t>
            </a:r>
            <a:r>
              <a:rPr lang="en-US" altLang="en-US" sz="2000" dirty="0" err="1" smtClean="0"/>
              <a:t>makecoffee</a:t>
            </a:r>
            <a:r>
              <a:rPr lang="en-US" altLang="en-US" sz="2000" dirty="0" smtClean="0"/>
              <a:t> ("espresso");</a:t>
            </a:r>
            <a:br>
              <a:rPr lang="en-US" altLang="en-US" sz="2000" dirty="0" smtClean="0"/>
            </a:br>
            <a:r>
              <a:rPr lang="en-US" altLang="en-US" sz="2000" dirty="0" smtClean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65000"/>
            </a:schemeClr>
          </a:solidFill>
          <a:prstDash val="solid"/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836dac86-23a8-46c6-878b-7c89a48c05a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AA024EC251B47BF28FA9BE9913248" ma:contentTypeVersion="2" ma:contentTypeDescription="Create a new document." ma:contentTypeScope="" ma:versionID="8456b78ce1b9dd78c1cfeb8b99758a21">
  <xsd:schema xmlns:xsd="http://www.w3.org/2001/XMLSchema" xmlns:xs="http://www.w3.org/2001/XMLSchema" xmlns:p="http://schemas.microsoft.com/office/2006/metadata/properties" xmlns:ns2="836dac86-23a8-46c6-878b-7c89a48c05aa" targetNamespace="http://schemas.microsoft.com/office/2006/metadata/properties" ma:root="true" ma:fieldsID="047b07e8d645db110ff1d94ac1aa611b" ns2:_="">
    <xsd:import namespace="836dac86-23a8-46c6-878b-7c89a48c05aa"/>
    <xsd:element name="properties">
      <xsd:complexType>
        <xsd:sequence>
          <xsd:element name="documentManagement">
            <xsd:complexType>
              <xsd:all>
                <xsd:element ref="ns2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dac86-23a8-46c6-878b-7c89a48c05aa" elementFormDefault="qualified">
    <xsd:import namespace="http://schemas.microsoft.com/office/2006/documentManagement/types"/>
    <xsd:import namespace="http://schemas.microsoft.com/office/infopath/2007/PartnerControls"/>
    <xsd:element name="Module" ma:index="8" nillable="true" ma:displayName="Module" ma:list="{1b4cbfac-2ca0-4b99-8617-4a5e4de81d31}" ma:internalName="Module" ma:showField="moduleNam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78D9C-3153-4391-87C7-47FF185B3E88}">
  <ds:schemaRefs>
    <ds:schemaRef ds:uri="http://schemas.microsoft.com/office/2006/metadata/properties"/>
    <ds:schemaRef ds:uri="http://schemas.microsoft.com/office/infopath/2007/PartnerControls"/>
    <ds:schemaRef ds:uri="836dac86-23a8-46c6-878b-7c89a48c05aa"/>
  </ds:schemaRefs>
</ds:datastoreItem>
</file>

<file path=customXml/itemProps2.xml><?xml version="1.0" encoding="utf-8"?>
<ds:datastoreItem xmlns:ds="http://schemas.openxmlformats.org/officeDocument/2006/customXml" ds:itemID="{9C5245B3-4993-468E-BED0-F1C48B079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dac86-23a8-46c6-878b-7c89a48c05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A4F886-0436-44AB-8AC9-338D8DFF51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11731</TotalTime>
  <Words>1437</Words>
  <Application>Microsoft Office PowerPoint</Application>
  <PresentationFormat>Custom</PresentationFormat>
  <Paragraphs>333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Welcome Slide</vt:lpstr>
      <vt:lpstr>Office Theme</vt:lpstr>
      <vt:lpstr>PowerPoint Presentation</vt:lpstr>
      <vt:lpstr>PowerPoint Presentation</vt:lpstr>
      <vt:lpstr>PowerPoint Presentation</vt:lpstr>
      <vt:lpstr>Definition</vt:lpstr>
      <vt:lpstr>PowerPoint Presentation</vt:lpstr>
      <vt:lpstr>PowerPoint Presentation</vt:lpstr>
      <vt:lpstr>Arguments be passed by Value  </vt:lpstr>
      <vt:lpstr>Arguments be passed by Reference</vt:lpstr>
      <vt:lpstr>Default argument values</vt:lpstr>
      <vt:lpstr>Returning values</vt:lpstr>
      <vt:lpstr>Returning an array to get multiple values</vt:lpstr>
      <vt:lpstr>Returning a reference from a function</vt:lpstr>
      <vt:lpstr>Variable functions</vt:lpstr>
      <vt:lpstr>Example – Variable Functions</vt:lpstr>
      <vt:lpstr>function_exists</vt:lpstr>
      <vt:lpstr>Example – Function Exists</vt:lpstr>
      <vt:lpstr>get_defined_functions</vt:lpstr>
      <vt:lpstr>Example – List of functions</vt:lpstr>
      <vt:lpstr>func_num_args</vt:lpstr>
      <vt:lpstr>func_get_arg</vt:lpstr>
      <vt:lpstr>Example</vt:lpstr>
      <vt:lpstr>func_get_args</vt:lpstr>
      <vt:lpstr>Require_once and include_once functions</vt:lpstr>
      <vt:lpstr>PowerPoint Presentation</vt:lpstr>
      <vt:lpstr>Regular Expressions</vt:lpstr>
      <vt:lpstr>Regular Expressions : Some definitions</vt:lpstr>
      <vt:lpstr>Regular Expressions</vt:lpstr>
      <vt:lpstr>Regular Expressions : Meta characters</vt:lpstr>
      <vt:lpstr>Regular Expressions : Regex: Delimiters</vt:lpstr>
      <vt:lpstr>Regular Expressions : Regex: Character groups  </vt:lpstr>
      <vt:lpstr>Regular Expressions : Regex: Predefined Classes</vt:lpstr>
      <vt:lpstr>Regular Expressions : Regex: Predefined classes  &amp; Dot </vt:lpstr>
      <vt:lpstr>Regular Expressions : Regex: Repetition</vt:lpstr>
      <vt:lpstr>Regular Expressions : Regex: Repetition </vt:lpstr>
      <vt:lpstr>Regular Expressions : Regex: Anchors</vt:lpstr>
      <vt:lpstr>Regular Expressions : Regex: Example</vt:lpstr>
      <vt:lpstr>Regular Expressions : Regex: Example</vt:lpstr>
      <vt:lpstr>Regular Expressions : Boolean Matching &amp; Pattern replacement</vt:lpstr>
      <vt:lpstr>Regular Expressions : Sub-references</vt:lpstr>
      <vt:lpstr>Regular Expressions : Back-references</vt:lpstr>
      <vt:lpstr>Regular Expressions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Kundan</dc:creator>
  <cp:lastModifiedBy>Rishikesh Khodke</cp:lastModifiedBy>
  <cp:revision>1374</cp:revision>
  <dcterms:created xsi:type="dcterms:W3CDTF">2006-08-16T00:00:00Z</dcterms:created>
  <dcterms:modified xsi:type="dcterms:W3CDTF">2019-04-11T13:21:57Z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0x010100AABAA024EC251B47BF28FA9BE9913248</vt:lpwstr>
  </property>
</Properties>
</file>