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77" r:id="rId3"/>
    <p:sldId id="284" r:id="rId4"/>
    <p:sldId id="302" r:id="rId5"/>
    <p:sldId id="257" r:id="rId6"/>
    <p:sldId id="268" r:id="rId7"/>
    <p:sldId id="289" r:id="rId8"/>
    <p:sldId id="290" r:id="rId9"/>
    <p:sldId id="291" r:id="rId10"/>
    <p:sldId id="292" r:id="rId11"/>
    <p:sldId id="320" r:id="rId12"/>
    <p:sldId id="293" r:id="rId13"/>
    <p:sldId id="294" r:id="rId14"/>
    <p:sldId id="295" r:id="rId15"/>
    <p:sldId id="296" r:id="rId16"/>
    <p:sldId id="297" r:id="rId17"/>
    <p:sldId id="298" r:id="rId18"/>
    <p:sldId id="304" r:id="rId19"/>
    <p:sldId id="299" r:id="rId20"/>
    <p:sldId id="300" r:id="rId21"/>
    <p:sldId id="301" r:id="rId22"/>
    <p:sldId id="303" r:id="rId23"/>
    <p:sldId id="305" r:id="rId24"/>
    <p:sldId id="306" r:id="rId25"/>
    <p:sldId id="307" r:id="rId26"/>
    <p:sldId id="314" r:id="rId27"/>
    <p:sldId id="315" r:id="rId28"/>
    <p:sldId id="308" r:id="rId29"/>
    <p:sldId id="309" r:id="rId30"/>
    <p:sldId id="310" r:id="rId31"/>
    <p:sldId id="311" r:id="rId32"/>
    <p:sldId id="312" r:id="rId33"/>
    <p:sldId id="313" r:id="rId34"/>
    <p:sldId id="316" r:id="rId35"/>
    <p:sldId id="317" r:id="rId36"/>
    <p:sldId id="318" r:id="rId37"/>
    <p:sldId id="319" r:id="rId38"/>
    <p:sldId id="288" r:id="rId39"/>
    <p:sldId id="265" r:id="rId40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08" y="-59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ref_string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fileperms" TargetMode="External"/><Relationship Id="rId13" Type="http://schemas.openxmlformats.org/officeDocument/2006/relationships/hyperlink" Target="http://www.php.net/disk_free_space" TargetMode="External"/><Relationship Id="rId18" Type="http://schemas.openxmlformats.org/officeDocument/2006/relationships/hyperlink" Target="http://www.php.net/chgrp" TargetMode="External"/><Relationship Id="rId3" Type="http://schemas.openxmlformats.org/officeDocument/2006/relationships/hyperlink" Target="http://www.php.net/file_get_contents" TargetMode="External"/><Relationship Id="rId21" Type="http://schemas.openxmlformats.org/officeDocument/2006/relationships/hyperlink" Target="http://www.php.net/rmdir" TargetMode="External"/><Relationship Id="rId7" Type="http://schemas.openxmlformats.org/officeDocument/2006/relationships/hyperlink" Target="http://www.php.net/filesize" TargetMode="External"/><Relationship Id="rId12" Type="http://schemas.openxmlformats.org/officeDocument/2006/relationships/hyperlink" Target="http://www.php.net/is_writable" TargetMode="External"/><Relationship Id="rId17" Type="http://schemas.openxmlformats.org/officeDocument/2006/relationships/hyperlink" Target="http://www.php.net/chmod" TargetMode="External"/><Relationship Id="rId2" Type="http://schemas.openxmlformats.org/officeDocument/2006/relationships/hyperlink" Target="http://www.php.net/file" TargetMode="External"/><Relationship Id="rId16" Type="http://schemas.openxmlformats.org/officeDocument/2006/relationships/hyperlink" Target="http://www.php.net/unlink" TargetMode="External"/><Relationship Id="rId20" Type="http://schemas.openxmlformats.org/officeDocument/2006/relationships/hyperlink" Target="http://www.php.net/mkd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file_exists" TargetMode="External"/><Relationship Id="rId11" Type="http://schemas.openxmlformats.org/officeDocument/2006/relationships/hyperlink" Target="http://www.php.net/is_readable" TargetMode="External"/><Relationship Id="rId5" Type="http://schemas.openxmlformats.org/officeDocument/2006/relationships/hyperlink" Target="http://www.php.net/basename" TargetMode="External"/><Relationship Id="rId15" Type="http://schemas.openxmlformats.org/officeDocument/2006/relationships/hyperlink" Target="http://www.php.net/rename" TargetMode="External"/><Relationship Id="rId23" Type="http://schemas.openxmlformats.org/officeDocument/2006/relationships/hyperlink" Target="http://www.php.net/scandir" TargetMode="External"/><Relationship Id="rId10" Type="http://schemas.openxmlformats.org/officeDocument/2006/relationships/hyperlink" Target="http://www.php.net/is_dir" TargetMode="External"/><Relationship Id="rId19" Type="http://schemas.openxmlformats.org/officeDocument/2006/relationships/hyperlink" Target="http://www.php.net/chown" TargetMode="External"/><Relationship Id="rId4" Type="http://schemas.openxmlformats.org/officeDocument/2006/relationships/hyperlink" Target="http://www.php.net/file_put_contents" TargetMode="External"/><Relationship Id="rId9" Type="http://schemas.openxmlformats.org/officeDocument/2006/relationships/hyperlink" Target="http://www.php.net/filemtime" TargetMode="External"/><Relationship Id="rId14" Type="http://schemas.openxmlformats.org/officeDocument/2006/relationships/hyperlink" Target="http://www.php.net/copy" TargetMode="External"/><Relationship Id="rId22" Type="http://schemas.openxmlformats.org/officeDocument/2006/relationships/hyperlink" Target="http://www.php.net/glob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unlink.php" TargetMode="External"/><Relationship Id="rId7" Type="http://schemas.openxmlformats.org/officeDocument/2006/relationships/hyperlink" Target="http://www.php.net/manual/en/function.pathinfo.php" TargetMode="External"/><Relationship Id="rId2" Type="http://schemas.openxmlformats.org/officeDocument/2006/relationships/hyperlink" Target="http://www.php.net/manual/en/function.copy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manual/en/function.mkdir.php" TargetMode="External"/><Relationship Id="rId5" Type="http://schemas.openxmlformats.org/officeDocument/2006/relationships/hyperlink" Target="http://www.php.net/manual/en/function.chmod.php" TargetMode="External"/><Relationship Id="rId4" Type="http://schemas.openxmlformats.org/officeDocument/2006/relationships/hyperlink" Target="http://www.php.net/manual/en/function.file-exists.ph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en-US" sz="2800" dirty="0"/>
              <a:t>Strings </a:t>
            </a:r>
            <a:r>
              <a:rPr lang="en-US" altLang="en-US" sz="2800" dirty="0" smtClean="0"/>
              <a:t>and File Handling</a:t>
            </a:r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Rishikesh Khodke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Rishikesh Khodke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Heredoc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Another way to delimit strings is by using </a:t>
            </a: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heredoc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syntax ("&lt;&lt;&lt;"). 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Provide an identifier after &lt;&lt;&lt;, then the string, and then the same identifier to close the quotation. 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The closing identifier must begin in the first column of the line. The closing delimiter (possibly followed by a semicolon) must also be followed by a newline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.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	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	</a:t>
            </a: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$</a:t>
            </a: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str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= &lt;&lt;&lt;EOD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	Example 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of string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	spanning 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multiple lines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	using </a:t>
            </a: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heredoc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syntax.</a:t>
            </a:r>
          </a:p>
          <a:p>
            <a:pPr lvl="0" algn="l" defTabSz="914400">
              <a:spcBef>
                <a:spcPct val="20000"/>
              </a:spcBef>
              <a:defRPr/>
            </a:pPr>
            <a:r>
              <a: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	EOD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98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</a:t>
            </a: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Heredoc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continued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The identifier must follow the same naming rules as any other label in PHP: it must contain only alphanumeric characters and underscores, and must start with a non-digit character or underscore. </a:t>
            </a:r>
          </a:p>
          <a:p>
            <a:pPr marL="400050" lvl="0" indent="-28575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8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Heredoc</a:t>
            </a: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text behaves just like a double-quoted string, without the double-quotes. 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In starting days It was used to construct SQL queries .</a:t>
            </a:r>
          </a:p>
          <a:p>
            <a:pPr marL="342900" lvl="0" indent="-342900" algn="l" defTabSz="914400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742950" lvl="1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</a:rPr>
              <a:t>$</a:t>
            </a:r>
            <a:r>
              <a:rPr lang="en-US" sz="1400" dirty="0" err="1">
                <a:solidFill>
                  <a:prstClr val="black"/>
                </a:solidFill>
              </a:rPr>
              <a:t>sql</a:t>
            </a:r>
            <a:r>
              <a:rPr lang="en-US" sz="1400" dirty="0">
                <a:solidFill>
                  <a:prstClr val="black"/>
                </a:solidFill>
              </a:rPr>
              <a:t> = &lt;&lt;&lt;SQL  select * from $</a:t>
            </a:r>
            <a:r>
              <a:rPr lang="en-US" sz="1400" dirty="0" err="1">
                <a:solidFill>
                  <a:prstClr val="black"/>
                </a:solidFill>
              </a:rPr>
              <a:t>tablename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  <a:p>
            <a:pPr marL="1600200" lvl="3" defTabSz="9144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400" dirty="0">
                <a:solidFill>
                  <a:prstClr val="black"/>
                </a:solidFill>
              </a:rPr>
              <a:t>where id in [$</a:t>
            </a:r>
            <a:r>
              <a:rPr lang="en-US" sz="1400" dirty="0" err="1">
                <a:solidFill>
                  <a:prstClr val="black"/>
                </a:solidFill>
              </a:rPr>
              <a:t>order_ids_list</a:t>
            </a:r>
            <a:r>
              <a:rPr lang="en-US" sz="1400" dirty="0">
                <a:solidFill>
                  <a:prstClr val="black"/>
                </a:solidFill>
              </a:rPr>
              <a:t>] </a:t>
            </a:r>
          </a:p>
          <a:p>
            <a:pPr marL="1600200" lvl="3" defTabSz="9144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400" dirty="0">
                <a:solidFill>
                  <a:prstClr val="black"/>
                </a:solidFill>
              </a:rPr>
              <a:t>and </a:t>
            </a:r>
            <a:r>
              <a:rPr lang="en-US" sz="1400" dirty="0" err="1">
                <a:solidFill>
                  <a:prstClr val="black"/>
                </a:solidFill>
              </a:rPr>
              <a:t>product_name</a:t>
            </a:r>
            <a:r>
              <a:rPr lang="en-US" sz="1400" dirty="0">
                <a:solidFill>
                  <a:prstClr val="black"/>
                </a:solidFill>
              </a:rPr>
              <a:t> = "widgets" </a:t>
            </a:r>
          </a:p>
          <a:p>
            <a:pPr marL="1600200" lvl="3" defTabSz="91440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400" dirty="0">
                <a:solidFill>
                  <a:prstClr val="black"/>
                </a:solidFill>
              </a:rPr>
              <a:t>SQL</a:t>
            </a:r>
            <a:r>
              <a:rPr lang="en-US" sz="1400" dirty="0" smtClean="0">
                <a:solidFill>
                  <a:prstClr val="black"/>
                </a:solidFill>
              </a:rPr>
              <a:t>;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Nowdoc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Nowdoc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syntax is similar, only difference is that the delimiter is enclosed within single quotes.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No variable substitution or escaping takes place.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A </a:t>
            </a:r>
            <a:r>
              <a:rPr 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nowdoc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is identified with the same </a:t>
            </a:r>
            <a:r>
              <a:rPr lang="en-US" sz="160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&lt;&lt;&lt;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 sequence, but the identifier is enclosed in single quotes, e.g. </a:t>
            </a:r>
            <a:r>
              <a:rPr lang="en-US" sz="1600" b="1" i="1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&lt;&lt;&lt;'EOT</a:t>
            </a:r>
            <a:r>
              <a:rPr lang="en-US" sz="16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'</a:t>
            </a:r>
            <a:r>
              <a:rPr 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.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A </a:t>
            </a:r>
            <a:r>
              <a:rPr 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nowdoc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 is specified similarly to a </a:t>
            </a:r>
            <a:r>
              <a:rPr 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heredoc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, but no parsing is done inside a </a:t>
            </a:r>
            <a:r>
              <a:rPr 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nowdoc</a:t>
            </a:r>
            <a:r>
              <a:rPr 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. </a:t>
            </a:r>
          </a:p>
          <a:p>
            <a:pPr marL="342900" lvl="0" indent="-228600" algn="l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&lt;?</a:t>
            </a:r>
            <a:r>
              <a:rPr lang="en-US" sz="1600" dirty="0" err="1">
                <a:solidFill>
                  <a:prstClr val="black"/>
                </a:solidFill>
              </a:rPr>
              <a:t>php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echo &lt;&lt;&lt;'EOD'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Example of string spanning multiple lines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using </a:t>
            </a:r>
            <a:r>
              <a:rPr lang="en-US" sz="1600" dirty="0" err="1">
                <a:solidFill>
                  <a:prstClr val="black"/>
                </a:solidFill>
              </a:rPr>
              <a:t>nowdoc</a:t>
            </a:r>
            <a:r>
              <a:rPr lang="en-US" sz="1600" dirty="0">
                <a:solidFill>
                  <a:prstClr val="black"/>
                </a:solidFill>
              </a:rPr>
              <a:t> syntax. Backslashes are always treated literally,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e.g. \\ and \'.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EOD;</a:t>
            </a:r>
          </a:p>
        </p:txBody>
      </p:sp>
    </p:spTree>
    <p:extLst>
      <p:ext uri="{BB962C8B-B14F-4D97-AF65-F5344CB8AC3E}">
        <p14:creationId xmlns:p14="http://schemas.microsoft.com/office/powerpoint/2010/main" val="4357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 </a:t>
            </a: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Heredoc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Nowdoc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35297" y="1305719"/>
            <a:ext cx="5105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&lt;?</a:t>
            </a:r>
            <a:r>
              <a:rPr lang="en-US" sz="1600" dirty="0" err="1">
                <a:solidFill>
                  <a:prstClr val="black"/>
                </a:solidFill>
              </a:rPr>
              <a:t>php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echo &lt;&lt;&lt;EOT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My name is "$name". I am printing some $foo-&gt;foo.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Now, I am printing some {$foo-&gt;bar[1]}.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This should print a capital 'A': \x41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EOT;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?&gt;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/>
              <a:t>My name is "</a:t>
            </a:r>
            <a:r>
              <a:rPr lang="en-US" sz="1600" dirty="0" err="1"/>
              <a:t>MyName</a:t>
            </a:r>
            <a:r>
              <a:rPr lang="en-US" sz="1600" dirty="0"/>
              <a:t>". I am printing some Foo. </a:t>
            </a:r>
            <a:endParaRPr lang="en-US" sz="1600" dirty="0" smtClean="0"/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 smtClean="0"/>
              <a:t>Now</a:t>
            </a:r>
            <a:r>
              <a:rPr lang="en-US" sz="1600" dirty="0"/>
              <a:t>, I am printing some Bar2. </a:t>
            </a:r>
            <a:endParaRPr lang="en-US" sz="1600" dirty="0" smtClean="0"/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 smtClean="0"/>
              <a:t>This </a:t>
            </a:r>
            <a:r>
              <a:rPr lang="en-US" sz="1600" dirty="0"/>
              <a:t>should print a capital 'A': A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4957916" y="1458119"/>
            <a:ext cx="5105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&lt;?</a:t>
            </a:r>
            <a:r>
              <a:rPr lang="en-US" sz="1600" dirty="0" err="1">
                <a:solidFill>
                  <a:prstClr val="black"/>
                </a:solidFill>
              </a:rPr>
              <a:t>php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echo &lt;&lt;&lt;'EOT'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My name is "$name". I am printing some $foo-&gt;foo.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Now, I am printing some {$foo-&gt;bar[1]}.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This should not print a capital 'A': \x41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>
                <a:solidFill>
                  <a:prstClr val="black"/>
                </a:solidFill>
              </a:rPr>
              <a:t>EOT</a:t>
            </a:r>
            <a:r>
              <a:rPr lang="en-US" sz="1600" dirty="0" smtClean="0">
                <a:solidFill>
                  <a:prstClr val="black"/>
                </a:solidFill>
              </a:rPr>
              <a:t>;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?&gt;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/>
              <a:t>My name is "$name". I am printing some $foo-&gt;foo.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/>
              <a:t>Now, I am printing some {$foo-&gt;bar[1]}.</a:t>
            </a:r>
          </a:p>
          <a:p>
            <a:pPr marL="742950" lvl="1" indent="-285750" defTabSz="914400">
              <a:spcBef>
                <a:spcPct val="20000"/>
              </a:spcBef>
              <a:defRPr/>
            </a:pPr>
            <a:r>
              <a:rPr lang="en-US" sz="1600" dirty="0"/>
              <a:t>This should not print a capital 'A': \x41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Strings….Variable Parsing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When a string is specified in double quotes or with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heredoc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, variables are parsed within it. 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There are two types of syntax: a simple one and a complex one</a:t>
            </a:r>
          </a:p>
          <a:p>
            <a:pPr marL="342900" lvl="0" indent="-342900" algn="l" defTabSz="914400">
              <a:spcBef>
                <a:spcPct val="20000"/>
              </a:spcBef>
              <a:buFont typeface="Wingdings" pitchFamily="2" charset="2"/>
              <a:buChar char="q"/>
              <a:defRPr/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742950" lvl="1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The simple syntax provides a way to embed a variable, an array value, or an object property in a string with a minimum of effort.</a:t>
            </a:r>
          </a:p>
          <a:p>
            <a:pPr marL="742950" lvl="1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The complex syntax can be recognized by the curly braces surrounding the expression.</a:t>
            </a:r>
          </a:p>
          <a:p>
            <a:pPr marL="342900" lvl="0" indent="-228600" algn="l" defTabSz="914400">
              <a:spcBef>
                <a:spcPct val="20000"/>
              </a:spcBef>
              <a:buFont typeface="Arial" pitchFamily="34" charset="0"/>
              <a:buChar char="•"/>
            </a:pPr>
            <a:endParaRPr lang="en-US" sz="14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1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649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Strings….Variable Parsing : Simple Syntax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If a dollar sign ($) is encountered, the parser will greedily take as many tokens as possible to form a valid variable name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Segoe UI "/>
                <a:ea typeface="+mn-ea"/>
                <a:cs typeface="+mn-cs"/>
              </a:rPr>
              <a:t>Similarly, an array index or an object property can be parsed. With array indices, the closing square bracket (]) marks the end of the index.</a:t>
            </a:r>
          </a:p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endParaRPr lang="en-US" sz="20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1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649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 Variable Parsing : Complex Syntax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It allows for the use of complex expressions</a:t>
            </a:r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Simply write the expression the same way as it would appear outside the string, and then wrap it in { and }</a:t>
            </a:r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This syntax will only be recognized when the </a:t>
            </a:r>
            <a:r>
              <a:rPr lang="en-US" sz="2000" b="1" i="1" dirty="0"/>
              <a:t>$</a:t>
            </a:r>
            <a:r>
              <a:rPr lang="en-US" sz="2000" dirty="0"/>
              <a:t> immediately follows the </a:t>
            </a:r>
            <a:r>
              <a:rPr lang="en-US" sz="2000" b="1" i="1" dirty="0"/>
              <a:t>{ </a:t>
            </a:r>
            <a:r>
              <a:rPr lang="en-US" sz="2000" i="1" dirty="0"/>
              <a:t>or vice versa</a:t>
            </a:r>
            <a:r>
              <a:rPr lang="en-US" sz="2000" i="1" dirty="0" smtClean="0"/>
              <a:t>.</a:t>
            </a:r>
          </a:p>
          <a:p>
            <a:pPr algn="l">
              <a:defRPr/>
            </a:pPr>
            <a:endParaRPr lang="en-US" sz="2000" i="1" dirty="0" smtClean="0"/>
          </a:p>
          <a:p>
            <a:pPr algn="l">
              <a:defRPr/>
            </a:pPr>
            <a:r>
              <a:rPr lang="en-US" sz="2000" dirty="0"/>
              <a:t>$great = 'fantastic';</a:t>
            </a:r>
            <a:br>
              <a:rPr lang="en-US" sz="2000" dirty="0"/>
            </a:br>
            <a:endParaRPr lang="en-US" sz="2000" i="1" dirty="0"/>
          </a:p>
          <a:p>
            <a:pPr algn="l">
              <a:defRPr/>
            </a:pPr>
            <a:r>
              <a:rPr lang="en-US" sz="2000" dirty="0"/>
              <a:t>echo "This is { $great</a:t>
            </a:r>
            <a:r>
              <a:rPr lang="en-US" sz="2000" dirty="0" smtClean="0"/>
              <a:t>}";</a:t>
            </a:r>
          </a:p>
          <a:p>
            <a:pPr algn="l">
              <a:defRPr/>
            </a:pPr>
            <a:endParaRPr lang="en-US" sz="2000" dirty="0" smtClean="0"/>
          </a:p>
          <a:p>
            <a:pPr algn="l">
              <a:defRPr/>
            </a:pPr>
            <a:r>
              <a:rPr lang="en-US" sz="2000" dirty="0" smtClean="0"/>
              <a:t>echo</a:t>
            </a:r>
            <a:r>
              <a:rPr lang="en-US" sz="2000" dirty="0"/>
              <a:t> "This is {$great}";</a:t>
            </a:r>
            <a:br>
              <a:rPr lang="en-US" sz="2000" dirty="0"/>
            </a:br>
            <a:endParaRPr lang="en-US" sz="2000" dirty="0" smtClean="0"/>
          </a:p>
          <a:p>
            <a:pPr algn="l">
              <a:defRPr/>
            </a:pPr>
            <a:r>
              <a:rPr lang="en-US" sz="2000" dirty="0"/>
              <a:t>echo "This works: {$</a:t>
            </a:r>
            <a:r>
              <a:rPr lang="en-US" sz="2000" dirty="0" err="1"/>
              <a:t>arr</a:t>
            </a:r>
            <a:r>
              <a:rPr lang="en-US" sz="2000" dirty="0"/>
              <a:t>['key']}“;</a:t>
            </a:r>
          </a:p>
          <a:p>
            <a:pPr algn="l">
              <a:defRPr/>
            </a:pPr>
            <a:endParaRPr lang="en-US" sz="1800" dirty="0" smtClean="0"/>
          </a:p>
          <a:p>
            <a:pPr algn="l">
              <a:defRPr/>
            </a:pPr>
            <a:r>
              <a:rPr lang="en-US" sz="2000" dirty="0"/>
              <a:t>echo "This works: {$</a:t>
            </a:r>
            <a:r>
              <a:rPr lang="en-US" sz="2000" dirty="0" err="1"/>
              <a:t>arr</a:t>
            </a:r>
            <a:r>
              <a:rPr lang="en-US" sz="2000" dirty="0"/>
              <a:t>[4][3]}";</a:t>
            </a:r>
          </a:p>
        </p:txBody>
      </p:sp>
    </p:spTree>
    <p:extLst>
      <p:ext uri="{BB962C8B-B14F-4D97-AF65-F5344CB8AC3E}">
        <p14:creationId xmlns:p14="http://schemas.microsoft.com/office/powerpoint/2010/main" val="29562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649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Strings….Operators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There are two string operators. </a:t>
            </a:r>
          </a:p>
          <a:p>
            <a:pPr indent="-342900">
              <a:buFont typeface="Wingdings" pitchFamily="2" charset="2"/>
              <a:buChar char="q"/>
              <a:defRPr/>
            </a:pPr>
            <a:endParaRPr lang="en-US" sz="2000" dirty="0"/>
          </a:p>
          <a:p>
            <a:pPr lvl="2" indent="-342900">
              <a:buFont typeface="Wingdings" pitchFamily="2" charset="2"/>
              <a:buChar char="§"/>
              <a:defRPr/>
            </a:pPr>
            <a:r>
              <a:rPr lang="en-US" dirty="0"/>
              <a:t>The concatenation operator ('.'), which returns the concatenation of its right and left arguments. </a:t>
            </a:r>
          </a:p>
          <a:p>
            <a:pPr lvl="1" indent="-342900">
              <a:buFont typeface="Wingdings" pitchFamily="2" charset="2"/>
              <a:buChar char="§"/>
              <a:defRPr/>
            </a:pPr>
            <a:endParaRPr lang="en-US" dirty="0"/>
          </a:p>
          <a:p>
            <a:pPr lvl="2" indent="-342900">
              <a:buFont typeface="Wingdings" pitchFamily="2" charset="2"/>
              <a:buChar char="§"/>
              <a:defRPr/>
            </a:pPr>
            <a:r>
              <a:rPr lang="en-US" dirty="0"/>
              <a:t>The concatenating assignment operator ('.='), which appends the argument on the right side to the argument on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162994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649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 Functions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b="1" dirty="0" err="1"/>
              <a:t>strlen</a:t>
            </a:r>
            <a:r>
              <a:rPr lang="en-US" sz="2000" b="1" dirty="0"/>
              <a:t>() function</a:t>
            </a:r>
            <a:r>
              <a:rPr lang="en-US" sz="2000" dirty="0"/>
              <a:t>: This function is used to find the length of a string.</a:t>
            </a:r>
            <a:endParaRPr lang="en-US" sz="2000" dirty="0" smtClean="0"/>
          </a:p>
          <a:p>
            <a:pPr algn="l">
              <a:defRPr/>
            </a:pPr>
            <a:r>
              <a:rPr lang="en-US" sz="2000" dirty="0" smtClean="0"/>
              <a:t>	echo </a:t>
            </a:r>
            <a:r>
              <a:rPr lang="en-US" sz="2000" dirty="0" err="1"/>
              <a:t>strlen</a:t>
            </a:r>
            <a:r>
              <a:rPr lang="en-US" sz="2000" dirty="0"/>
              <a:t>("Hello </a:t>
            </a:r>
            <a:r>
              <a:rPr lang="en-US" sz="2000" dirty="0" err="1" smtClean="0"/>
              <a:t>Cybage</a:t>
            </a:r>
            <a:r>
              <a:rPr lang="en-US" sz="2000" dirty="0" smtClean="0"/>
              <a:t>!"); </a:t>
            </a:r>
          </a:p>
          <a:p>
            <a:pPr marL="342900"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b="1" dirty="0" err="1"/>
              <a:t>strrev</a:t>
            </a:r>
            <a:r>
              <a:rPr lang="en-US" sz="2000" b="1" dirty="0"/>
              <a:t>() function</a:t>
            </a:r>
            <a:r>
              <a:rPr lang="en-US" sz="2000" dirty="0"/>
              <a:t>: This function is used to reverse a string. </a:t>
            </a:r>
            <a:endParaRPr lang="en-US" sz="2000" dirty="0" smtClean="0"/>
          </a:p>
          <a:p>
            <a:pPr algn="l">
              <a:defRPr/>
            </a:pPr>
            <a:r>
              <a:rPr lang="en-US" sz="2000" dirty="0" smtClean="0"/>
              <a:t>	echo </a:t>
            </a:r>
            <a:r>
              <a:rPr lang="en-US" sz="2000" dirty="0" err="1"/>
              <a:t>strrev</a:t>
            </a:r>
            <a:r>
              <a:rPr lang="en-US" sz="2000" dirty="0"/>
              <a:t>("Hello </a:t>
            </a:r>
            <a:r>
              <a:rPr lang="en-US" sz="2000" dirty="0" err="1"/>
              <a:t>Cybage</a:t>
            </a:r>
            <a:r>
              <a:rPr lang="en-US" sz="2000" dirty="0" smtClean="0"/>
              <a:t>!");</a:t>
            </a:r>
          </a:p>
          <a:p>
            <a:pPr marL="342900"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b="1" dirty="0" err="1"/>
              <a:t>str_replace</a:t>
            </a:r>
            <a:r>
              <a:rPr lang="en-US" sz="2000" b="1" dirty="0"/>
              <a:t>() function:</a:t>
            </a:r>
            <a:r>
              <a:rPr lang="en-US" sz="2000" dirty="0"/>
              <a:t> This function takes three strings as arguments. The third argument is the original string and the first argument is replaced by the second one</a:t>
            </a:r>
            <a:r>
              <a:rPr lang="en-US" sz="2000" dirty="0" smtClean="0"/>
              <a:t>.</a:t>
            </a:r>
          </a:p>
          <a:p>
            <a:pPr algn="l">
              <a:defRPr/>
            </a:pPr>
            <a:r>
              <a:rPr lang="en-US" sz="2000" dirty="0" smtClean="0"/>
              <a:t>	echo </a:t>
            </a:r>
            <a:r>
              <a:rPr lang="en-US" sz="2000" dirty="0" err="1"/>
              <a:t>str_replace</a:t>
            </a:r>
            <a:r>
              <a:rPr lang="en-US" sz="2000" dirty="0" smtClean="0"/>
              <a:t>("</a:t>
            </a:r>
            <a:r>
              <a:rPr lang="en-US" sz="2000" dirty="0"/>
              <a:t> World </a:t>
            </a:r>
            <a:r>
              <a:rPr lang="en-US" sz="2000" dirty="0" smtClean="0"/>
              <a:t>", “</a:t>
            </a:r>
            <a:r>
              <a:rPr lang="en-US" sz="2000" dirty="0" err="1" smtClean="0"/>
              <a:t>Cybage</a:t>
            </a:r>
            <a:r>
              <a:rPr lang="en-US" sz="2000" dirty="0" smtClean="0"/>
              <a:t>", </a:t>
            </a:r>
            <a:r>
              <a:rPr lang="en-US" sz="2000" dirty="0"/>
              <a:t>"Hello </a:t>
            </a:r>
            <a:r>
              <a:rPr lang="en-US" sz="2000" dirty="0" smtClean="0"/>
              <a:t>World!"), </a:t>
            </a:r>
            <a:r>
              <a:rPr lang="en-US" sz="2000" dirty="0"/>
              <a:t>"\n</a:t>
            </a:r>
            <a:r>
              <a:rPr lang="en-US" sz="2000" dirty="0" smtClean="0"/>
              <a:t>";</a:t>
            </a:r>
          </a:p>
          <a:p>
            <a:pPr algn="l">
              <a:defRPr/>
            </a:pPr>
            <a:r>
              <a:rPr lang="en-US" sz="2000" b="1" dirty="0" err="1"/>
              <a:t>strpos</a:t>
            </a:r>
            <a:r>
              <a:rPr lang="en-US" sz="2000" b="1" dirty="0"/>
              <a:t>() function:</a:t>
            </a:r>
            <a:r>
              <a:rPr lang="en-US" sz="2000" dirty="0"/>
              <a:t> This function takes two string arguments and if the second string is present in the first one, it will return the starting position of the string otherwise returns FALSE</a:t>
            </a:r>
            <a:r>
              <a:rPr lang="en-US" sz="2000" dirty="0" smtClean="0"/>
              <a:t>.</a:t>
            </a:r>
          </a:p>
          <a:p>
            <a:pPr algn="l">
              <a:defRPr/>
            </a:pPr>
            <a:r>
              <a:rPr lang="nl-NL" sz="2000" dirty="0" smtClean="0"/>
              <a:t>	echo </a:t>
            </a:r>
            <a:r>
              <a:rPr lang="nl-NL" sz="2000" dirty="0"/>
              <a:t>strpos("Hello </a:t>
            </a:r>
            <a:r>
              <a:rPr lang="nl-NL" sz="2000" dirty="0" smtClean="0"/>
              <a:t>Cybage!", “Cybage"), </a:t>
            </a:r>
            <a:r>
              <a:rPr lang="nl-NL" sz="2000" dirty="0"/>
              <a:t>"\n</a:t>
            </a:r>
            <a:r>
              <a:rPr lang="nl-NL" sz="2000" dirty="0" smtClean="0"/>
              <a:t>";   =&gt; 6</a:t>
            </a:r>
            <a:endParaRPr lang="en-US" sz="2000" dirty="0" smtClean="0"/>
          </a:p>
          <a:p>
            <a:pPr algn="l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4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649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 Functions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b="1" dirty="0"/>
              <a:t>trim() function:</a:t>
            </a:r>
            <a:r>
              <a:rPr lang="en-US" sz="2000" dirty="0"/>
              <a:t> This function allows us to remove whitespaces or strings from both sides of a </a:t>
            </a:r>
            <a:r>
              <a:rPr lang="en-US" sz="2000" dirty="0" smtClean="0"/>
              <a:t>string.</a:t>
            </a:r>
          </a:p>
          <a:p>
            <a:pPr algn="l">
              <a:defRPr/>
            </a:pPr>
            <a:r>
              <a:rPr lang="en-US" sz="2000" dirty="0"/>
              <a:t>	</a:t>
            </a:r>
            <a:r>
              <a:rPr lang="en-US" sz="2000" dirty="0" smtClean="0"/>
              <a:t>echo </a:t>
            </a:r>
            <a:r>
              <a:rPr lang="en-US" sz="2000" dirty="0"/>
              <a:t>trim("Hello World!", "</a:t>
            </a:r>
            <a:r>
              <a:rPr lang="en-US" sz="2000" dirty="0" err="1"/>
              <a:t>Hed</a:t>
            </a:r>
            <a:r>
              <a:rPr lang="en-US" sz="2000" dirty="0"/>
              <a:t>!");  =&gt; </a:t>
            </a:r>
            <a:r>
              <a:rPr lang="en-US" sz="2000" dirty="0" err="1"/>
              <a:t>llo</a:t>
            </a:r>
            <a:r>
              <a:rPr lang="en-US" sz="2000" dirty="0"/>
              <a:t> </a:t>
            </a:r>
            <a:r>
              <a:rPr lang="en-US" sz="2000" dirty="0" err="1" smtClean="0"/>
              <a:t>Worl</a:t>
            </a:r>
            <a:endParaRPr lang="en-US" sz="2000" dirty="0" smtClean="0"/>
          </a:p>
          <a:p>
            <a:pPr marL="342900"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b="1" dirty="0" err="1"/>
              <a:t>str_word_count</a:t>
            </a:r>
            <a:r>
              <a:rPr lang="en-US" sz="2000" b="1" dirty="0"/>
              <a:t>() </a:t>
            </a:r>
            <a:r>
              <a:rPr lang="en-US" sz="2000" dirty="0"/>
              <a:t>function counts the number of words in a </a:t>
            </a:r>
            <a:r>
              <a:rPr lang="en-US" sz="2000" dirty="0" smtClean="0"/>
              <a:t>string</a:t>
            </a:r>
          </a:p>
          <a:p>
            <a:pPr algn="l">
              <a:defRPr/>
            </a:pPr>
            <a:r>
              <a:rPr lang="en-US" sz="2000" dirty="0" smtClean="0"/>
              <a:t>	echo</a:t>
            </a:r>
            <a:r>
              <a:rPr lang="en-US" sz="2000" dirty="0"/>
              <a:t> </a:t>
            </a:r>
            <a:r>
              <a:rPr lang="en-US" sz="2000" dirty="0" err="1"/>
              <a:t>str_word_count</a:t>
            </a:r>
            <a:r>
              <a:rPr lang="en-US" sz="2000" dirty="0"/>
              <a:t>("Hello world!"); // outputs </a:t>
            </a:r>
            <a:r>
              <a:rPr lang="en-US" sz="2000" dirty="0" smtClean="0"/>
              <a:t>2</a:t>
            </a:r>
          </a:p>
          <a:p>
            <a:pPr marL="342900"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b="1" dirty="0" err="1"/>
              <a:t>substr</a:t>
            </a:r>
            <a:r>
              <a:rPr lang="en-US" sz="2000" b="1" dirty="0"/>
              <a:t>(</a:t>
            </a:r>
            <a:r>
              <a:rPr lang="en-US" sz="2000" b="1" dirty="0" err="1"/>
              <a:t>string,start,length</a:t>
            </a:r>
            <a:r>
              <a:rPr lang="en-US" sz="2000" b="1" dirty="0"/>
              <a:t>) </a:t>
            </a:r>
            <a:r>
              <a:rPr lang="en-US" sz="2000" dirty="0"/>
              <a:t>function</a:t>
            </a:r>
            <a:r>
              <a:rPr lang="en-US" sz="2000" b="1" dirty="0"/>
              <a:t> </a:t>
            </a:r>
            <a:r>
              <a:rPr lang="en-US" sz="2000" dirty="0"/>
              <a:t>returns a part of a string</a:t>
            </a:r>
            <a:r>
              <a:rPr lang="en-US" sz="2000" dirty="0" smtClean="0"/>
              <a:t>.</a:t>
            </a:r>
          </a:p>
          <a:p>
            <a:pPr algn="l">
              <a:defRPr/>
            </a:pPr>
            <a:r>
              <a:rPr lang="en-US" sz="2000" dirty="0" smtClean="0"/>
              <a:t>	echo </a:t>
            </a:r>
            <a:r>
              <a:rPr lang="en-US" sz="2000" dirty="0" err="1"/>
              <a:t>substr</a:t>
            </a:r>
            <a:r>
              <a:rPr lang="en-US" sz="2000" dirty="0"/>
              <a:t>("Hello world",6</a:t>
            </a:r>
            <a:r>
              <a:rPr lang="en-US" sz="2000" dirty="0" smtClean="0"/>
              <a:t>); =&gt; world</a:t>
            </a:r>
          </a:p>
          <a:p>
            <a:pPr marL="342900"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b="1" dirty="0" err="1" smtClean="0"/>
              <a:t>htmlspecialchars</a:t>
            </a:r>
            <a:r>
              <a:rPr lang="en-US" sz="2000" b="1" dirty="0" smtClean="0"/>
              <a:t>(</a:t>
            </a:r>
            <a:r>
              <a:rPr lang="en-US" sz="2000" i="1" dirty="0" err="1"/>
              <a:t>string,flags,character-set,double_encode</a:t>
            </a:r>
            <a:r>
              <a:rPr lang="en-US" sz="2000" b="1" dirty="0" smtClean="0"/>
              <a:t>) </a:t>
            </a:r>
            <a:r>
              <a:rPr lang="en-US" sz="2000" dirty="0"/>
              <a:t>function converts some predefined </a:t>
            </a:r>
            <a:r>
              <a:rPr lang="en-US" sz="2000" dirty="0" smtClean="0"/>
              <a:t>characters (&amp;, “, ‘, &lt;,&gt;) </a:t>
            </a:r>
            <a:r>
              <a:rPr lang="en-US" sz="2000" dirty="0"/>
              <a:t>to HTML entities</a:t>
            </a:r>
            <a:r>
              <a:rPr lang="en-US" sz="2000" dirty="0" smtClean="0"/>
              <a:t>.</a:t>
            </a:r>
          </a:p>
          <a:p>
            <a:pPr algn="l">
              <a:defRPr/>
            </a:pPr>
            <a:r>
              <a:rPr lang="en-US" sz="2000" dirty="0" smtClean="0"/>
              <a:t>	$</a:t>
            </a:r>
            <a:r>
              <a:rPr lang="en-US" sz="2000" dirty="0" err="1"/>
              <a:t>str</a:t>
            </a:r>
            <a:r>
              <a:rPr lang="en-US" sz="2000" dirty="0"/>
              <a:t> = </a:t>
            </a:r>
            <a:r>
              <a:rPr lang="en-US" sz="2000" dirty="0" smtClean="0"/>
              <a:t>“String </a:t>
            </a:r>
            <a:r>
              <a:rPr lang="en-US" sz="2000" dirty="0"/>
              <a:t>&amp; </a:t>
            </a:r>
            <a:r>
              <a:rPr lang="en-US" sz="2000" dirty="0" smtClean="0"/>
              <a:t>‘Files'";</a:t>
            </a:r>
          </a:p>
          <a:p>
            <a:pPr algn="l">
              <a:defRPr/>
            </a:pPr>
            <a:r>
              <a:rPr lang="en-US" sz="2000" dirty="0" smtClean="0"/>
              <a:t>	echo </a:t>
            </a:r>
            <a:r>
              <a:rPr lang="en-US" sz="2000" dirty="0" err="1"/>
              <a:t>htmlspecialchars</a:t>
            </a:r>
            <a:r>
              <a:rPr lang="en-US" sz="2000" dirty="0"/>
              <a:t>($</a:t>
            </a:r>
            <a:r>
              <a:rPr lang="en-US" sz="2000" dirty="0" err="1"/>
              <a:t>str</a:t>
            </a:r>
            <a:r>
              <a:rPr lang="en-US" sz="2000" dirty="0"/>
              <a:t>, ENT_QUOTES);</a:t>
            </a:r>
          </a:p>
        </p:txBody>
      </p:sp>
    </p:spTree>
    <p:extLst>
      <p:ext uri="{BB962C8B-B14F-4D97-AF65-F5344CB8AC3E}">
        <p14:creationId xmlns:p14="http://schemas.microsoft.com/office/powerpoint/2010/main" val="21376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81994"/>
              </p:ext>
            </p:extLst>
          </p:nvPr>
        </p:nvGraphicFramePr>
        <p:xfrm>
          <a:off x="228600" y="1381919"/>
          <a:ext cx="9448800" cy="31562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459"/>
                <a:gridCol w="7072341"/>
              </a:tblGrid>
              <a:tr h="48151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400" kern="1200" dirty="0" smtClean="0"/>
                        <a:t>Target audience</a:t>
                      </a:r>
                      <a:endParaRPr lang="en-US" sz="14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Arial" pitchFamily="34" charset="0"/>
                        </a:rPr>
                        <a:t>Open for All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2797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Level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Segoe" panose="020B0502040504020203" pitchFamily="34" charset="0"/>
                          <a:ea typeface="+mn-ea"/>
                          <a:cs typeface="Arial" pitchFamily="34" charset="0"/>
                        </a:rPr>
                        <a:t>Level 1</a:t>
                      </a: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52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Pre-requisites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Basic knowledge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any programming language such as c or </a:t>
                      </a:r>
                      <a:r>
                        <a:rPr lang="en-US" sz="1200" baseline="0" dirty="0" err="1" smtClean="0">
                          <a:latin typeface="Segoe" panose="020B0502040504020203" pitchFamily="34" charset="0"/>
                          <a:cs typeface="Arial" pitchFamily="34" charset="0"/>
                        </a:rPr>
                        <a:t>c++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Training methods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PPT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and Interaction with audience.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6184">
                <a:tc>
                  <a:txBody>
                    <a:bodyPr/>
                    <a:lstStyle/>
                    <a:p>
                      <a:pPr marL="0" indent="137160" algn="l" defTabSz="914400" rtl="0" eaLnBrk="1" latinLnBrk="0" hangingPunct="1"/>
                      <a:r>
                        <a:rPr lang="en-US" sz="1200" kern="1200" dirty="0" smtClean="0"/>
                        <a:t>Evaluation</a:t>
                      </a:r>
                      <a:endParaRPr lang="en-US" sz="12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After completion</a:t>
                      </a:r>
                      <a:r>
                        <a:rPr lang="en-US" sz="1200" baseline="0" dirty="0" smtClean="0">
                          <a:latin typeface="Segoe" panose="020B0502040504020203" pitchFamily="34" charset="0"/>
                          <a:cs typeface="Arial" pitchFamily="34" charset="0"/>
                        </a:rPr>
                        <a:t> of Training program,.</a:t>
                      </a:r>
                      <a:endParaRPr lang="en-US" sz="1200" dirty="0">
                        <a:latin typeface="Segoe" panose="020B0502040504020203" pitchFamily="34" charset="0"/>
                        <a:cs typeface="Arial" pitchFamily="34" charset="0"/>
                      </a:endParaRPr>
                    </a:p>
                  </a:txBody>
                  <a:tcPr marT="45722" marB="45722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649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Refrance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hlinkClick r:id="rId2"/>
              </a:rPr>
              <a:t>https://www.w3schools.com/php/php_ref_string.asp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38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10873"/>
          <a:stretch/>
        </p:blipFill>
        <p:spPr bwMode="auto">
          <a:xfrm>
            <a:off x="0" y="511652"/>
            <a:ext cx="10058401" cy="51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429000" y="3703992"/>
            <a:ext cx="6629400" cy="12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1776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3733799" y="3939521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Handling</a:t>
            </a: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4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 Placeholder 8"/>
          <p:cNvSpPr txBox="1">
            <a:spLocks/>
          </p:cNvSpPr>
          <p:nvPr/>
        </p:nvSpPr>
        <p:spPr>
          <a:xfrm>
            <a:off x="1219200" y="1599137"/>
            <a:ext cx="6553200" cy="2144982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File Handling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File open/close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File read/write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File functions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File upload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Handling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File handling is an important part of any web application. You often need to open and process a file for different tasks</a:t>
            </a:r>
            <a:r>
              <a:rPr lang="en-US" sz="2000" dirty="0" smtClean="0"/>
              <a:t>.</a:t>
            </a:r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File handling in PHP is similar as file handling is done by using any programming language like C. PHP has many functions to work with normal files. </a:t>
            </a:r>
          </a:p>
        </p:txBody>
      </p:sp>
    </p:spTree>
    <p:extLst>
      <p:ext uri="{BB962C8B-B14F-4D97-AF65-F5344CB8AC3E}">
        <p14:creationId xmlns:p14="http://schemas.microsoft.com/office/powerpoint/2010/main" val="30368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Opening Modes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8" y="1305719"/>
            <a:ext cx="8901341" cy="3657600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1600" dirty="0"/>
              <a:t>Before we look how to open a file in PHP you need to know that a file can be opened in different modes. For example you can open a file in read only mode or in read and write modes. </a:t>
            </a:r>
            <a:endParaRPr lang="en-US" sz="1600" dirty="0" smtClean="0"/>
          </a:p>
          <a:p>
            <a:pPr algn="l">
              <a:defRPr/>
            </a:pPr>
            <a:endParaRPr lang="en-US" sz="2000" dirty="0" smtClean="0"/>
          </a:p>
          <a:p>
            <a:pPr algn="l">
              <a:defRPr/>
            </a:pPr>
            <a:r>
              <a:rPr lang="en-US" sz="2000" dirty="0" smtClean="0"/>
              <a:t>Modes</a:t>
            </a:r>
            <a:r>
              <a:rPr lang="en-US" sz="2000" dirty="0"/>
              <a:t>	</a:t>
            </a:r>
            <a:r>
              <a:rPr lang="en-US" sz="2000" dirty="0" smtClean="0"/>
              <a:t>Description</a:t>
            </a:r>
          </a:p>
          <a:p>
            <a:pPr algn="l">
              <a:defRPr/>
            </a:pPr>
            <a:endParaRPr lang="en-US" sz="2000" dirty="0"/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	Read only. Starts at the beginning of the file</a:t>
            </a:r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r+	Read/Write. Starts at the beginning of the file</a:t>
            </a:r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 smtClean="0"/>
              <a:t>w	Write </a:t>
            </a:r>
            <a:r>
              <a:rPr lang="en-US" sz="2000" dirty="0"/>
              <a:t>only. Opens and clears the contents of file; or creates a new file if it doesn’t exist</a:t>
            </a:r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w+	Read/Write. Opens and clears the contents of file; or creates a new file if it doesn’t exist</a:t>
            </a:r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	Append. Opens and writes to the end of the file or creates a new file if it doesn’t exist</a:t>
            </a:r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a+	Read/Append. Preserves file content by writing to the end of the file</a:t>
            </a:r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x	Write only. Creates a new file. Returns FALSE and an error if file already exists</a:t>
            </a:r>
          </a:p>
          <a:p>
            <a:pPr indent="-342900" algn="l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x+	Read/Write. Creates a new file. Returns FALSE and an error if file already exists</a:t>
            </a:r>
          </a:p>
        </p:txBody>
      </p:sp>
    </p:spTree>
    <p:extLst>
      <p:ext uri="{BB962C8B-B14F-4D97-AF65-F5344CB8AC3E}">
        <p14:creationId xmlns:p14="http://schemas.microsoft.com/office/powerpoint/2010/main" val="5390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File -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fopen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779" y="1229519"/>
            <a:ext cx="9052560" cy="3902186"/>
          </a:xfrm>
        </p:spPr>
        <p:txBody>
          <a:bodyPr/>
          <a:lstStyle/>
          <a:p>
            <a:r>
              <a:rPr lang="en-US" sz="2400" dirty="0"/>
              <a:t>The first parameter of </a:t>
            </a:r>
            <a:r>
              <a:rPr lang="en-US" sz="2400" dirty="0" err="1"/>
              <a:t>fopen</a:t>
            </a:r>
            <a:r>
              <a:rPr lang="en-US" sz="2400" dirty="0"/>
              <a:t>() contains the name of the file to be opened and the second parameter specifies in which mode the file should be opened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myfile</a:t>
            </a:r>
            <a:r>
              <a:rPr lang="en-US" sz="2400" dirty="0"/>
              <a:t> = </a:t>
            </a:r>
            <a:r>
              <a:rPr lang="en-US" sz="2400" dirty="0" err="1"/>
              <a:t>fopen</a:t>
            </a:r>
            <a:r>
              <a:rPr lang="en-US" sz="2400" dirty="0"/>
              <a:t>("webdictionary.txt", "r") or die("Unable to open file!");</a:t>
            </a:r>
          </a:p>
          <a:p>
            <a:pPr marL="0" indent="0">
              <a:buNone/>
            </a:pPr>
            <a:r>
              <a:rPr lang="en-US" sz="2400" dirty="0"/>
              <a:t>echo </a:t>
            </a:r>
            <a:r>
              <a:rPr lang="en-US" sz="2400" dirty="0" err="1"/>
              <a:t>fread</a:t>
            </a:r>
            <a:r>
              <a:rPr lang="en-US" sz="2400" dirty="0"/>
              <a:t>($</a:t>
            </a:r>
            <a:r>
              <a:rPr lang="en-US" sz="2400" dirty="0" err="1"/>
              <a:t>myfile,filesize</a:t>
            </a:r>
            <a:r>
              <a:rPr lang="en-US" sz="2400" dirty="0"/>
              <a:t>("webdictionary.txt"));</a:t>
            </a:r>
          </a:p>
          <a:p>
            <a:pPr marL="0" indent="0">
              <a:buNone/>
            </a:pPr>
            <a:r>
              <a:rPr lang="en-US" sz="2400" dirty="0" err="1"/>
              <a:t>fclose</a:t>
            </a:r>
            <a:r>
              <a:rPr lang="en-US" sz="2400" dirty="0"/>
              <a:t>($</a:t>
            </a:r>
            <a:r>
              <a:rPr lang="en-US" sz="2400" dirty="0" err="1"/>
              <a:t>myfile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139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to File -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fwrite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779" y="1229519"/>
            <a:ext cx="9052560" cy="3902186"/>
          </a:xfrm>
        </p:spPr>
        <p:txBody>
          <a:bodyPr/>
          <a:lstStyle/>
          <a:p>
            <a:r>
              <a:rPr lang="en-US" sz="2400" dirty="0"/>
              <a:t>The first parameter of </a:t>
            </a:r>
            <a:r>
              <a:rPr lang="en-US" sz="2400" dirty="0" err="1"/>
              <a:t>fwrite</a:t>
            </a:r>
            <a:r>
              <a:rPr lang="en-US" sz="2400" dirty="0"/>
              <a:t>() contains the name of the file to write to and the second parameter is the string to be written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myfile</a:t>
            </a:r>
            <a:r>
              <a:rPr lang="en-US" sz="2000" dirty="0"/>
              <a:t> = </a:t>
            </a:r>
            <a:r>
              <a:rPr lang="en-US" sz="2000" dirty="0" err="1"/>
              <a:t>fopen</a:t>
            </a:r>
            <a:r>
              <a:rPr lang="en-US" sz="2000" dirty="0"/>
              <a:t>("newfile.txt", "w") or die("Unable to open file!");</a:t>
            </a:r>
          </a:p>
          <a:p>
            <a:pPr marL="0" indent="0">
              <a:buNone/>
            </a:pPr>
            <a:r>
              <a:rPr lang="en-US" sz="2000" dirty="0"/>
              <a:t>$txt = </a:t>
            </a:r>
            <a:r>
              <a:rPr lang="en-US" sz="2000" dirty="0" smtClean="0"/>
              <a:t>“</a:t>
            </a:r>
            <a:r>
              <a:rPr lang="en-US" sz="2000" dirty="0" err="1" smtClean="0"/>
              <a:t>Cybage</a:t>
            </a:r>
            <a:r>
              <a:rPr lang="en-US" sz="2000" dirty="0" smtClean="0"/>
              <a:t>\n</a:t>
            </a:r>
            <a:r>
              <a:rPr lang="en-US" sz="2000" dirty="0"/>
              <a:t>";</a:t>
            </a:r>
          </a:p>
          <a:p>
            <a:pPr marL="0" indent="0">
              <a:buNone/>
            </a:pPr>
            <a:r>
              <a:rPr lang="en-US" sz="2000" dirty="0" err="1"/>
              <a:t>fwrite</a:t>
            </a:r>
            <a:r>
              <a:rPr lang="en-US" sz="2000" dirty="0"/>
              <a:t>($</a:t>
            </a:r>
            <a:r>
              <a:rPr lang="en-US" sz="2000" dirty="0" err="1"/>
              <a:t>myfile</a:t>
            </a:r>
            <a:r>
              <a:rPr lang="en-US" sz="2000" dirty="0"/>
              <a:t>, $txt);</a:t>
            </a:r>
          </a:p>
          <a:p>
            <a:pPr marL="0" indent="0">
              <a:buNone/>
            </a:pPr>
            <a:r>
              <a:rPr lang="en-US" sz="2000" dirty="0"/>
              <a:t>$txt = </a:t>
            </a:r>
            <a:r>
              <a:rPr lang="en-US" sz="2000" dirty="0" smtClean="0"/>
              <a:t>"</a:t>
            </a:r>
            <a:r>
              <a:rPr lang="en-US" sz="2000" dirty="0"/>
              <a:t> </a:t>
            </a:r>
            <a:r>
              <a:rPr lang="en-US" sz="2000" dirty="0" err="1"/>
              <a:t>Cybage</a:t>
            </a:r>
            <a:r>
              <a:rPr lang="en-US" sz="2000" dirty="0"/>
              <a:t>\n </a:t>
            </a:r>
            <a:r>
              <a:rPr lang="en-US" sz="2000" dirty="0" smtClean="0"/>
              <a:t>";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fwrite</a:t>
            </a:r>
            <a:r>
              <a:rPr lang="en-US" sz="2000" dirty="0"/>
              <a:t>($</a:t>
            </a:r>
            <a:r>
              <a:rPr lang="en-US" sz="2000" dirty="0" err="1"/>
              <a:t>myfile</a:t>
            </a:r>
            <a:r>
              <a:rPr lang="en-US" sz="2000" dirty="0"/>
              <a:t>, $txt);</a:t>
            </a:r>
          </a:p>
          <a:p>
            <a:pPr marL="0" indent="0">
              <a:buNone/>
            </a:pPr>
            <a:r>
              <a:rPr lang="en-US" sz="2000" dirty="0" err="1"/>
              <a:t>fclose</a:t>
            </a:r>
            <a:r>
              <a:rPr lang="en-US" sz="2000" dirty="0"/>
              <a:t>($</a:t>
            </a:r>
            <a:r>
              <a:rPr lang="en-US" sz="2000" dirty="0" err="1"/>
              <a:t>myfile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734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file I/O functions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9535972"/>
              </p:ext>
            </p:extLst>
          </p:nvPr>
        </p:nvGraphicFramePr>
        <p:xfrm>
          <a:off x="647698" y="1116935"/>
          <a:ext cx="8953502" cy="40456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676902"/>
                <a:gridCol w="3276600"/>
              </a:tblGrid>
              <a:tr h="384713">
                <a:tc>
                  <a:txBody>
                    <a:bodyPr/>
                    <a:lstStyle/>
                    <a:p>
                      <a:r>
                        <a:rPr lang="en-US" sz="2400" dirty="0"/>
                        <a:t>function name(s) 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category 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69248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2"/>
                        </a:rPr>
                        <a:t>file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3"/>
                        </a:rPr>
                        <a:t>file_get_contents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4"/>
                        </a:rPr>
                        <a:t>file_put_contents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reading/writing entire files </a:t>
                      </a:r>
                    </a:p>
                  </a:txBody>
                  <a:tcPr anchor="ctr"/>
                </a:tc>
              </a:tr>
              <a:tr h="130802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5"/>
                        </a:rPr>
                        <a:t>basename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6"/>
                        </a:rPr>
                        <a:t>file_exists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7"/>
                        </a:rPr>
                        <a:t>filesize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hlinkClick r:id="rId8"/>
                        </a:rPr>
                        <a:t>fileperms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9"/>
                        </a:rPr>
                        <a:t>filemtime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10"/>
                        </a:rPr>
                        <a:t>is_dir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hlinkClick r:id="rId11"/>
                        </a:rPr>
                        <a:t>is_readable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12"/>
                        </a:rPr>
                        <a:t>is_writable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13"/>
                        </a:rPr>
                        <a:t>disk_free_space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asking for information </a:t>
                      </a:r>
                    </a:p>
                  </a:txBody>
                  <a:tcPr anchor="ctr"/>
                </a:tc>
              </a:tr>
              <a:tr h="10002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14"/>
                        </a:rPr>
                        <a:t>copy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linkClick r:id="rId15"/>
                        </a:rPr>
                        <a:t>rename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hlinkClick r:id="rId16"/>
                        </a:rPr>
                        <a:t>unlink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hlinkClick r:id="rId17"/>
                        </a:rPr>
                        <a:t>chmod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18"/>
                        </a:rPr>
                        <a:t>chgrp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19"/>
                        </a:rPr>
                        <a:t>chown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20"/>
                        </a:rPr>
                        <a:t>mkdir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21"/>
                        </a:rPr>
                        <a:t>rmdir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manipulating files and directories </a:t>
                      </a:r>
                    </a:p>
                  </a:txBody>
                  <a:tcPr anchor="ctr"/>
                </a:tc>
              </a:tr>
              <a:tr h="38471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hlinkClick r:id="rId22"/>
                        </a:rPr>
                        <a:t>glob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hlinkClick r:id="rId23"/>
                        </a:rPr>
                        <a:t>scandir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reading directories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Reading/writing files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4125119"/>
            <a:ext cx="9052560" cy="930386"/>
          </a:xfrm>
        </p:spPr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400" dirty="0"/>
              <a:t> returns lines of a file as an array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returns entire contents of a file as a string</a:t>
            </a:r>
          </a:p>
          <a:p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823937"/>
              </p:ext>
            </p:extLst>
          </p:nvPr>
        </p:nvGraphicFramePr>
        <p:xfrm>
          <a:off x="533400" y="1153319"/>
          <a:ext cx="8991600" cy="2743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97200"/>
                <a:gridCol w="2997200"/>
                <a:gridCol w="2997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contents of foo.txt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file("foo.txt")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file_get_contents</a:t>
                      </a:r>
                      <a:r>
                        <a:rPr lang="en-US" sz="2400" dirty="0"/>
                        <a:t>("foo.txt")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Hello 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how </a:t>
                      </a:r>
                      <a:r>
                        <a:rPr lang="en-US" sz="2000" dirty="0"/>
                        <a:t>are 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you</a:t>
                      </a:r>
                      <a:r>
                        <a:rPr lang="en-US" sz="2000" dirty="0"/>
                        <a:t>? </a:t>
                      </a:r>
                      <a:endParaRPr lang="en-US" sz="2000" dirty="0" smtClean="0"/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I'm </a:t>
                      </a:r>
                      <a:r>
                        <a:rPr lang="en-US" sz="2000" dirty="0"/>
                        <a:t>fine 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array( 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 "</a:t>
                      </a:r>
                      <a:r>
                        <a:rPr lang="en-US" sz="2000" dirty="0"/>
                        <a:t>Hello\n", </a:t>
                      </a:r>
                      <a:r>
                        <a:rPr lang="en-US" sz="2000" dirty="0" smtClean="0"/>
                        <a:t>  #0 </a:t>
                      </a:r>
                    </a:p>
                    <a:p>
                      <a:r>
                        <a:rPr lang="en-US" sz="2000" dirty="0" smtClean="0"/>
                        <a:t> "</a:t>
                      </a:r>
                      <a:r>
                        <a:rPr lang="en-US" sz="2000" dirty="0"/>
                        <a:t>how are\n", </a:t>
                      </a:r>
                      <a:r>
                        <a:rPr lang="en-US" sz="2000" dirty="0" smtClean="0"/>
                        <a:t>#1              </a:t>
                      </a:r>
                    </a:p>
                    <a:p>
                      <a:r>
                        <a:rPr lang="en-US" sz="2000" dirty="0" smtClean="0"/>
                        <a:t> "</a:t>
                      </a:r>
                      <a:r>
                        <a:rPr lang="en-US" sz="2000" dirty="0"/>
                        <a:t>you?\n", </a:t>
                      </a:r>
                      <a:r>
                        <a:rPr lang="en-US" sz="2000" dirty="0" smtClean="0"/>
                        <a:t>   #2</a:t>
                      </a:r>
                    </a:p>
                    <a:p>
                      <a:r>
                        <a:rPr lang="en-US" sz="2000" dirty="0" smtClean="0"/>
                        <a:t> "\</a:t>
                      </a:r>
                      <a:r>
                        <a:rPr lang="en-US" sz="2000" dirty="0"/>
                        <a:t>n", </a:t>
                      </a:r>
                      <a:r>
                        <a:rPr lang="en-US" sz="2000" dirty="0" smtClean="0"/>
                        <a:t>       #3 </a:t>
                      </a:r>
                    </a:p>
                    <a:p>
                      <a:r>
                        <a:rPr lang="en-US" sz="2000" dirty="0" smtClean="0"/>
                        <a:t> "</a:t>
                      </a:r>
                      <a:r>
                        <a:rPr lang="en-US" sz="2000" dirty="0"/>
                        <a:t>I'm fine\n" </a:t>
                      </a:r>
                      <a:r>
                        <a:rPr lang="en-US" sz="2000" dirty="0" smtClean="0"/>
                        <a:t>#4 </a:t>
                      </a:r>
                      <a:r>
                        <a:rPr lang="en-US" sz="2000" dirty="0"/>
                        <a:t>) 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"Hello\n 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how </a:t>
                      </a:r>
                      <a:r>
                        <a:rPr lang="en-US" sz="2000" dirty="0"/>
                        <a:t>are\n 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you</a:t>
                      </a:r>
                      <a:r>
                        <a:rPr lang="en-US" sz="2000" dirty="0"/>
                        <a:t>?\n 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\</a:t>
                      </a:r>
                      <a:r>
                        <a:rPr lang="en-US" sz="2000" dirty="0"/>
                        <a:t>n 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I'm </a:t>
                      </a:r>
                      <a:r>
                        <a:rPr lang="en-US" sz="2000" dirty="0"/>
                        <a:t>fine\n" 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Reading/writing an entire file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711" y="3091989"/>
            <a:ext cx="9052560" cy="1795129"/>
          </a:xfrm>
        </p:spPr>
        <p:txBody>
          <a:bodyPr/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returns entire contents of a file as a string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writes a string into a file, replacing any prior contents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904" y="1153319"/>
            <a:ext cx="81534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reverse a file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$text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("poem.txt");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$text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($text);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("poem.txt", $text);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1104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10873"/>
          <a:stretch/>
        </p:blipFill>
        <p:spPr bwMode="auto">
          <a:xfrm>
            <a:off x="0" y="511652"/>
            <a:ext cx="10058401" cy="51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flipH="1">
            <a:off x="3429000" y="3703992"/>
            <a:ext cx="6629400" cy="125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1776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8"/>
          <p:cNvSpPr txBox="1">
            <a:spLocks/>
          </p:cNvSpPr>
          <p:nvPr/>
        </p:nvSpPr>
        <p:spPr>
          <a:xfrm>
            <a:off x="3733799" y="3939521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Handling</a:t>
            </a: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Appending to a file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7904" y="1153319"/>
            <a:ext cx="8153400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add a line to a file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new_text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“This is new text appended";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("poem.txt",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new_text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FILE_APPEND);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2982119"/>
            <a:ext cx="9052560" cy="20733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file function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6898" y="1136382"/>
            <a:ext cx="8229600" cy="23391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# display lines of file as a bulleted list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$lines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file("todolist.txt");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($lines as $line) {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?&gt;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	&lt;li&gt; &lt;?= $line ?&gt; &lt;/li&gt;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3744119"/>
            <a:ext cx="9052560" cy="1295400"/>
          </a:xfrm>
        </p:spPr>
        <p:txBody>
          <a:bodyPr/>
          <a:lstStyle/>
          <a:p>
            <a:r>
              <a:rPr lang="en-US" sz="2400" dirty="0"/>
              <a:t>file returns the lines of a file as an array of strings</a:t>
            </a:r>
          </a:p>
          <a:p>
            <a:pPr lvl="1"/>
            <a:r>
              <a:rPr lang="en-US" sz="2100" dirty="0"/>
              <a:t>each string ends with \n</a:t>
            </a:r>
          </a:p>
          <a:p>
            <a:pPr lvl="1"/>
            <a:r>
              <a:rPr lang="en-US" sz="2100" dirty="0"/>
              <a:t>to strip the \n off each line, use optional second parameter: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Fixed-length files, file and list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6898" y="1136382"/>
            <a:ext cx="8229600" cy="18466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list($name, $phone,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$pin)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file("personal.txt");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File :</a:t>
            </a:r>
          </a:p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Cybage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Software Pvt. Ltd.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020 6604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411014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3096419"/>
            <a:ext cx="9052560" cy="1295400"/>
          </a:xfrm>
        </p:spPr>
        <p:txBody>
          <a:bodyPr/>
          <a:lstStyle/>
          <a:p>
            <a:r>
              <a:rPr lang="en-US" sz="2400" dirty="0"/>
              <a:t>reads the file into an array of lines and unpacks the lines into variables</a:t>
            </a:r>
          </a:p>
          <a:p>
            <a:r>
              <a:rPr lang="en-US" sz="2400" dirty="0"/>
              <a:t>Need to know a file's exact length/format</a:t>
            </a:r>
          </a:p>
        </p:txBody>
      </p:sp>
    </p:spTree>
    <p:extLst>
      <p:ext uri="{BB962C8B-B14F-4D97-AF65-F5344CB8AC3E}">
        <p14:creationId xmlns:p14="http://schemas.microsoft.com/office/powerpoint/2010/main" val="22132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file operations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05719"/>
            <a:ext cx="9052560" cy="3086100"/>
          </a:xfrm>
        </p:spPr>
        <p:txBody>
          <a:bodyPr/>
          <a:lstStyle/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>
                <a:hlinkClick r:id="rId2"/>
              </a:rPr>
              <a:t>Copy</a:t>
            </a:r>
            <a:r>
              <a:rPr lang="en-US" sz="2000" dirty="0"/>
              <a:t>() — Copies file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>
                <a:hlinkClick r:id="rId3"/>
              </a:rPr>
              <a:t>unlink</a:t>
            </a:r>
            <a:r>
              <a:rPr lang="en-US" sz="2000" dirty="0"/>
              <a:t> — Deletes a file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 err="1">
                <a:hlinkClick r:id="rId4"/>
              </a:rPr>
              <a:t>file_exists</a:t>
            </a:r>
            <a:r>
              <a:rPr lang="en-US" sz="2000" dirty="0"/>
              <a:t>() - Checks whether a file or directory exists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 err="1">
                <a:hlinkClick r:id="rId5"/>
              </a:rPr>
              <a:t>Chmod</a:t>
            </a:r>
            <a:r>
              <a:rPr lang="en-US" sz="2000" dirty="0"/>
              <a:t>() — Changes file mode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 err="1">
                <a:hlinkClick r:id="rId6"/>
              </a:rPr>
              <a:t>Mkdir</a:t>
            </a:r>
            <a:r>
              <a:rPr lang="en-US" sz="2000" dirty="0"/>
              <a:t>() — Makes directory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 err="1">
                <a:hlinkClick r:id="rId7"/>
              </a:rPr>
              <a:t>Pathinfo</a:t>
            </a:r>
            <a:r>
              <a:rPr lang="en-US" sz="2000" dirty="0"/>
              <a:t>() - Returns information about a file path</a:t>
            </a:r>
          </a:p>
        </p:txBody>
      </p:sp>
    </p:spTree>
    <p:extLst>
      <p:ext uri="{BB962C8B-B14F-4D97-AF65-F5344CB8AC3E}">
        <p14:creationId xmlns:p14="http://schemas.microsoft.com/office/powerpoint/2010/main" val="13357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Pointers 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05719"/>
            <a:ext cx="9052560" cy="3086100"/>
          </a:xfrm>
        </p:spPr>
        <p:txBody>
          <a:bodyPr/>
          <a:lstStyle/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 err="1"/>
              <a:t>fseek</a:t>
            </a:r>
            <a:r>
              <a:rPr lang="en-US" sz="2000" dirty="0"/>
              <a:t> ($handle, $offset , $where)</a:t>
            </a:r>
          </a:p>
          <a:p>
            <a:pPr marL="1245733" lvl="3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1600" dirty="0"/>
              <a:t>$where : </a:t>
            </a:r>
            <a:endParaRPr lang="en-US" sz="2000" dirty="0"/>
          </a:p>
          <a:p>
            <a:pPr marL="1748516" lvl="4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1600" dirty="0"/>
              <a:t>SEEK_SET - Set position equal to offset bytes.</a:t>
            </a:r>
          </a:p>
          <a:p>
            <a:pPr marL="1748516" lvl="4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1600" dirty="0"/>
              <a:t>SEEK_CUR - Set position to current location plus offset.</a:t>
            </a:r>
          </a:p>
          <a:p>
            <a:pPr marL="1748516" lvl="4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1600" dirty="0"/>
              <a:t>SEEK_END - Set position to end-of-file plus offset.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2000" dirty="0"/>
              <a:t>rewind($handle) : </a:t>
            </a:r>
          </a:p>
          <a:p>
            <a:pPr marL="1245733" lvl="3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sz="1600" dirty="0"/>
              <a:t>Sets the file position indicator for handle to the beginning of the file stream. 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Upload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05719"/>
            <a:ext cx="9052560" cy="3086100"/>
          </a:xfrm>
        </p:spPr>
        <p:txBody>
          <a:bodyPr/>
          <a:lstStyle/>
          <a:p>
            <a:pPr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</a:rPr>
              <a:t>File input in Form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600" dirty="0" err="1">
                <a:solidFill>
                  <a:prstClr val="black"/>
                </a:solidFill>
              </a:rPr>
              <a:t>Enctype</a:t>
            </a:r>
            <a:r>
              <a:rPr lang="en-US" sz="1600" dirty="0">
                <a:solidFill>
                  <a:prstClr val="black"/>
                </a:solidFill>
              </a:rPr>
              <a:t> = "multipart/form-data" is used when a form requires binary data, like the contents of a file, to be uploaded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600" dirty="0">
                <a:solidFill>
                  <a:prstClr val="black"/>
                </a:solidFill>
              </a:rPr>
              <a:t>The type="file" attribute of the &lt;input&gt; tag.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</a:rPr>
              <a:t>$_FILES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600" dirty="0">
                <a:solidFill>
                  <a:prstClr val="black"/>
                </a:solidFill>
              </a:rPr>
              <a:t>By using the global PHP $_FILES array you can upload files from a client computer to the remote server.</a:t>
            </a: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400" dirty="0">
                <a:solidFill>
                  <a:prstClr val="black"/>
                </a:solidFill>
              </a:rPr>
              <a:t>$_FILES["file"]["name"] - the name of the uploaded file</a:t>
            </a: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400" dirty="0">
                <a:solidFill>
                  <a:prstClr val="black"/>
                </a:solidFill>
              </a:rPr>
              <a:t>$_FILES["file"]["size"] - the size in bytes of the uploaded file</a:t>
            </a:r>
          </a:p>
          <a:p>
            <a:pPr marL="1485900" lvl="2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400" dirty="0">
                <a:solidFill>
                  <a:prstClr val="black"/>
                </a:solidFill>
              </a:rPr>
              <a:t>$_FILES["file"]["</a:t>
            </a:r>
            <a:r>
              <a:rPr lang="en-US" sz="1400" dirty="0" err="1">
                <a:solidFill>
                  <a:prstClr val="black"/>
                </a:solidFill>
              </a:rPr>
              <a:t>tmp_name</a:t>
            </a:r>
            <a:r>
              <a:rPr lang="en-US" sz="1400" dirty="0">
                <a:solidFill>
                  <a:prstClr val="black"/>
                </a:solidFill>
              </a:rPr>
              <a:t>"] - the name of the temporary copy of the file stored on the server</a:t>
            </a:r>
          </a:p>
          <a:p>
            <a:pPr lvl="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move_uploaded_file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(string $filename , string $destination)</a:t>
            </a: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1085850" lvl="1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</a:rPr>
              <a:t> 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</a:rPr>
              <a:t>move_uploaded_file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</a:rPr>
              <a:t>($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</a:rPr>
              <a:t>tmp_name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</a:rPr>
              <a:t>, "$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 pitchFamily="34" charset="0"/>
              </a:rPr>
              <a:t>uploads_dir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</a:rPr>
              <a:t>/$name");</a:t>
            </a:r>
            <a:endParaRPr lang="en-US" sz="1400" dirty="0">
              <a:solidFill>
                <a:prstClr val="black"/>
              </a:solidFill>
            </a:endParaRP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31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Dealing With Directories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05719"/>
            <a:ext cx="9052560" cy="3086100"/>
          </a:xfrm>
        </p:spPr>
        <p:txBody>
          <a:bodyPr/>
          <a:lstStyle/>
          <a:p>
            <a:pPr indent="-342900">
              <a:buFont typeface="Wingdings" pitchFamily="2" charset="2"/>
              <a:buChar char="q"/>
              <a:defRPr/>
            </a:pPr>
            <a:r>
              <a:rPr lang="en-GB" sz="2000" dirty="0"/>
              <a:t>Open a directory</a:t>
            </a:r>
          </a:p>
          <a:p>
            <a:pPr lvl="1">
              <a:defRPr/>
            </a:pPr>
            <a:r>
              <a:rPr lang="en-GB" sz="2000" b="1" dirty="0"/>
              <a:t>$handle = </a:t>
            </a:r>
            <a:r>
              <a:rPr lang="en-GB" sz="2000" b="1" dirty="0" err="1">
                <a:solidFill>
                  <a:srgbClr val="0000FF"/>
                </a:solidFill>
              </a:rPr>
              <a:t>opendir</a:t>
            </a:r>
            <a:r>
              <a:rPr lang="en-GB" sz="2000" b="1" dirty="0"/>
              <a:t>('</a:t>
            </a:r>
            <a:r>
              <a:rPr lang="en-GB" sz="2000" b="1" dirty="0" err="1"/>
              <a:t>dirname</a:t>
            </a:r>
            <a:r>
              <a:rPr lang="en-GB" sz="2000" b="1" dirty="0"/>
              <a:t>');</a:t>
            </a:r>
          </a:p>
          <a:p>
            <a:pPr lvl="2">
              <a:defRPr/>
            </a:pPr>
            <a:r>
              <a:rPr lang="en-GB" sz="2000" b="1" dirty="0"/>
              <a:t>$handle</a:t>
            </a:r>
            <a:r>
              <a:rPr lang="en-GB" sz="2000" dirty="0"/>
              <a:t> 'points' to the directory</a:t>
            </a:r>
          </a:p>
          <a:p>
            <a:pPr indent="-342900">
              <a:buFont typeface="Wingdings" pitchFamily="2" charset="2"/>
              <a:buChar char="q"/>
              <a:defRPr/>
            </a:pPr>
            <a:r>
              <a:rPr lang="en-GB" sz="2000" dirty="0"/>
              <a:t>Read contents of directory</a:t>
            </a:r>
          </a:p>
          <a:p>
            <a:pPr lvl="1">
              <a:defRPr/>
            </a:pPr>
            <a:r>
              <a:rPr lang="en-GB" sz="2000" b="1" dirty="0" err="1">
                <a:solidFill>
                  <a:srgbClr val="0000FF"/>
                </a:solidFill>
              </a:rPr>
              <a:t>readdir</a:t>
            </a:r>
            <a:r>
              <a:rPr lang="en-GB" sz="2000" b="1" dirty="0"/>
              <a:t>($handle)</a:t>
            </a:r>
          </a:p>
          <a:p>
            <a:pPr lvl="2">
              <a:defRPr/>
            </a:pPr>
            <a:r>
              <a:rPr lang="en-GB" sz="2000" dirty="0"/>
              <a:t>Returns name of next file in directory</a:t>
            </a:r>
          </a:p>
          <a:p>
            <a:pPr lvl="2">
              <a:defRPr/>
            </a:pPr>
            <a:r>
              <a:rPr lang="en-GB" sz="2000" dirty="0"/>
              <a:t>Files are sorted as on filesystem</a:t>
            </a:r>
          </a:p>
          <a:p>
            <a:pPr indent="-342900">
              <a:buFont typeface="Wingdings" pitchFamily="2" charset="2"/>
              <a:buChar char="q"/>
              <a:defRPr/>
            </a:pPr>
            <a:r>
              <a:rPr lang="en-GB" sz="2000" dirty="0"/>
              <a:t>Close a directory</a:t>
            </a:r>
          </a:p>
          <a:p>
            <a:pPr lvl="1">
              <a:defRPr/>
            </a:pPr>
            <a:r>
              <a:rPr lang="en-GB" sz="2000" b="1" dirty="0" err="1">
                <a:solidFill>
                  <a:srgbClr val="0000FF"/>
                </a:solidFill>
              </a:rPr>
              <a:t>closedir</a:t>
            </a:r>
            <a:r>
              <a:rPr lang="en-GB" sz="2000" b="1" dirty="0"/>
              <a:t>($handle)</a:t>
            </a:r>
          </a:p>
          <a:p>
            <a:pPr lvl="2">
              <a:defRPr/>
            </a:pPr>
            <a:r>
              <a:rPr lang="en-GB" sz="2000" dirty="0"/>
              <a:t>Closes directory 'stream'</a:t>
            </a:r>
          </a:p>
          <a:p>
            <a:pPr marL="742950" lvl="2" indent="-342900">
              <a:lnSpc>
                <a:spcPct val="90000"/>
              </a:lnSpc>
              <a:buFont typeface="Wingdings" pitchFamily="2" charset="2"/>
              <a:buChar char="q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42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38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 Placeholder 8"/>
          <p:cNvSpPr txBox="1">
            <a:spLocks/>
          </p:cNvSpPr>
          <p:nvPr/>
        </p:nvSpPr>
        <p:spPr>
          <a:xfrm>
            <a:off x="1219200" y="1599137"/>
            <a:ext cx="6553200" cy="2144982"/>
          </a:xfrm>
          <a:prstGeom prst="rect">
            <a:avLst/>
          </a:prstGeom>
        </p:spPr>
        <p:txBody>
          <a:bodyPr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800" smtClean="0"/>
              <a:t>Syntax (Various ways of Specifying Strings).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180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800" smtClean="0"/>
              <a:t> Variable Parsing.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1800" smtClean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1800" smtClean="0"/>
              <a:t> Useful functions and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 string is series of characters. </a:t>
            </a:r>
          </a:p>
          <a:p>
            <a:pPr indent="-342900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In PHP, a character is the same as a byte.</a:t>
            </a:r>
          </a:p>
          <a:p>
            <a:pPr indent="-342900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dirty="0"/>
              <a:t>i.e. There are exactly 256 different characters possible.</a:t>
            </a:r>
          </a:p>
          <a:p>
            <a:pPr indent="-342900">
              <a:buFont typeface="Courier New" panose="02070309020205020404" pitchFamily="49" charset="0"/>
              <a:buChar char="o"/>
              <a:defRPr/>
            </a:pPr>
            <a:endParaRPr lang="en-US" sz="2000" dirty="0"/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A string literal can be specified in 4 different ways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en-US" sz="1600" dirty="0"/>
              <a:t>Single quoted 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en-US" sz="1600" dirty="0"/>
              <a:t>Double quoted 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en-US" sz="1600" dirty="0" err="1"/>
              <a:t>Heredoc</a:t>
            </a:r>
            <a:r>
              <a:rPr lang="en-US" sz="1600" dirty="0"/>
              <a:t> syntax 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r>
              <a:rPr lang="en-US" sz="1600" dirty="0" err="1"/>
              <a:t>Nowdoc</a:t>
            </a:r>
            <a:r>
              <a:rPr lang="en-US" sz="1600" dirty="0"/>
              <a:t> syntax (since PHP 5.3.0)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Strings….Single Quoted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The simplest way to specify a string is to enclose it in single quotes (the character ')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echo  ‘We have included string in quotes ’;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To specify a literal single quote, escape it with a backslash (</a:t>
            </a:r>
            <a:r>
              <a:rPr lang="en-US" sz="2000" b="1" i="1" dirty="0"/>
              <a:t>\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// Outputs: This is easy : "I'll do this for you.”</a:t>
            </a:r>
            <a:br>
              <a:rPr lang="en-US" sz="1600" dirty="0"/>
            </a:br>
            <a:r>
              <a:rPr lang="en-US" sz="1600" dirty="0"/>
              <a:t>echo ‘This is easy : "I\'ll do this for you.”’;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To specify a literal backslash, double it (</a:t>
            </a:r>
            <a:r>
              <a:rPr lang="en-US" sz="2000" b="1" i="1" dirty="0"/>
              <a:t>\\</a:t>
            </a:r>
            <a:r>
              <a:rPr lang="en-US" sz="20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Ex. echo “\\”;</a:t>
            </a:r>
          </a:p>
        </p:txBody>
      </p:sp>
    </p:spTree>
    <p:extLst>
      <p:ext uri="{BB962C8B-B14F-4D97-AF65-F5344CB8AC3E}">
        <p14:creationId xmlns:p14="http://schemas.microsoft.com/office/powerpoint/2010/main" val="29577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Strings….Single Quoted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The simplest way to specify a string is to enclose it in single quotes (the character ')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echo  ‘We have included string in quotes ’;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To specify a literal single quote, escape it with a backslash (</a:t>
            </a:r>
            <a:r>
              <a:rPr lang="en-US" sz="2000" b="1" i="1" dirty="0"/>
              <a:t>\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// Outputs: This is easy : "I'll do this for you.”</a:t>
            </a:r>
            <a:br>
              <a:rPr lang="en-US" sz="1600" dirty="0"/>
            </a:br>
            <a:r>
              <a:rPr lang="en-US" sz="1600" dirty="0"/>
              <a:t>echo ‘This is easy : "I\'ll do this for you.”’;</a:t>
            </a:r>
          </a:p>
          <a:p>
            <a:pPr marL="800100" lvl="1" indent="-342900">
              <a:buFont typeface="Courier New" pitchFamily="49" charset="0"/>
              <a:buChar char="o"/>
              <a:defRPr/>
            </a:pPr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To specify a literal backslash, double it (</a:t>
            </a:r>
            <a:r>
              <a:rPr lang="en-US" sz="2000" b="1" i="1" dirty="0"/>
              <a:t>\\</a:t>
            </a:r>
            <a:r>
              <a:rPr lang="en-US" sz="20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Ex. echo “\\”;</a:t>
            </a:r>
          </a:p>
        </p:txBody>
      </p:sp>
    </p:spTree>
    <p:extLst>
      <p:ext uri="{BB962C8B-B14F-4D97-AF65-F5344CB8AC3E}">
        <p14:creationId xmlns:p14="http://schemas.microsoft.com/office/powerpoint/2010/main" val="36271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Strings….  Double Quoted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1533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 algn="l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If the string is enclosed in double-quotes ("), PHP will interpret more escape sequences for special characters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1" y="1915319"/>
            <a:ext cx="679466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Heredocs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nowdocs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 defTabSz="9144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1600" b="1" dirty="0" err="1"/>
              <a:t>Heredocs</a:t>
            </a:r>
            <a:r>
              <a:rPr lang="en-US" sz="1600" b="1" dirty="0"/>
              <a:t> and </a:t>
            </a:r>
            <a:r>
              <a:rPr lang="en-US" sz="1600" b="1" dirty="0" err="1"/>
              <a:t>nowdocs</a:t>
            </a:r>
            <a:r>
              <a:rPr lang="en-US" sz="1600" dirty="0"/>
              <a:t> are the easiest and cleanest ways in </a:t>
            </a:r>
            <a:r>
              <a:rPr lang="en-US" sz="1600" b="1" dirty="0" err="1"/>
              <a:t>php</a:t>
            </a:r>
            <a:r>
              <a:rPr lang="en-US" sz="1600" dirty="0"/>
              <a:t> to use and format multiline strings. The only </a:t>
            </a:r>
            <a:r>
              <a:rPr lang="en-US" sz="1600" b="1" dirty="0"/>
              <a:t>difference between</a:t>
            </a:r>
            <a:r>
              <a:rPr lang="en-US" sz="1600" dirty="0"/>
              <a:t> a </a:t>
            </a:r>
            <a:r>
              <a:rPr lang="en-US" sz="1600" b="1" dirty="0" err="1"/>
              <a:t>heredoc</a:t>
            </a:r>
            <a:r>
              <a:rPr lang="en-US" sz="1600" dirty="0"/>
              <a:t> and a </a:t>
            </a:r>
            <a:r>
              <a:rPr lang="en-US" sz="1600" b="1" dirty="0" err="1"/>
              <a:t>nowdoc</a:t>
            </a:r>
            <a:r>
              <a:rPr lang="en-US" sz="1600" dirty="0"/>
              <a:t> is that a </a:t>
            </a:r>
            <a:r>
              <a:rPr lang="en-US" sz="1600" b="1" dirty="0" err="1"/>
              <a:t>heredoc</a:t>
            </a:r>
            <a:r>
              <a:rPr lang="en-US" sz="1600" dirty="0"/>
              <a:t> performs string interpolation, turning your variables into the string they represent, while a </a:t>
            </a:r>
            <a:r>
              <a:rPr lang="en-US" sz="1600" b="1" dirty="0" err="1"/>
              <a:t>nowdoc</a:t>
            </a:r>
            <a:r>
              <a:rPr lang="en-US" sz="1600" dirty="0"/>
              <a:t> does not.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Segoe UI 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1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1645</Words>
  <Application>Microsoft Office PowerPoint</Application>
  <PresentationFormat>Custom</PresentationFormat>
  <Paragraphs>326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Rishikesh Khodke</cp:lastModifiedBy>
  <cp:revision>115</cp:revision>
  <dcterms:created xsi:type="dcterms:W3CDTF">2018-01-05T05:23:08Z</dcterms:created>
  <dcterms:modified xsi:type="dcterms:W3CDTF">2019-10-22T11:26:51Z</dcterms:modified>
</cp:coreProperties>
</file>