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70" r:id="rId5"/>
    <p:sldId id="271" r:id="rId6"/>
    <p:sldId id="259" r:id="rId7"/>
    <p:sldId id="260" r:id="rId8"/>
    <p:sldId id="272" r:id="rId9"/>
    <p:sldId id="261" r:id="rId10"/>
    <p:sldId id="273" r:id="rId11"/>
    <p:sldId id="274" r:id="rId12"/>
    <p:sldId id="275" r:id="rId13"/>
    <p:sldId id="276" r:id="rId14"/>
    <p:sldId id="277" r:id="rId15"/>
    <p:sldId id="279" r:id="rId16"/>
    <p:sldId id="278" r:id="rId17"/>
    <p:sldId id="282" r:id="rId18"/>
    <p:sldId id="284" r:id="rId19"/>
    <p:sldId id="285" r:id="rId20"/>
    <p:sldId id="286" r:id="rId21"/>
    <p:sldId id="287" r:id="rId22"/>
    <p:sldId id="289" r:id="rId23"/>
    <p:sldId id="283" r:id="rId24"/>
    <p:sldId id="266" r:id="rId25"/>
    <p:sldId id="267" r:id="rId26"/>
    <p:sldId id="268" r:id="rId27"/>
    <p:sldId id="263" r:id="rId28"/>
    <p:sldId id="288" r:id="rId29"/>
    <p:sldId id="264" r:id="rId30"/>
    <p:sldId id="26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0"/>
    <p:restoredTop sz="94650"/>
  </p:normalViewPr>
  <p:slideViewPr>
    <p:cSldViewPr snapToGrid="0">
      <p:cViewPr varScale="1">
        <p:scale>
          <a:sx n="120" d="100"/>
          <a:sy n="120" d="100"/>
        </p:scale>
        <p:origin x="3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4F68E-6E75-BE45-9FE9-40868DA92D4F}" type="doc">
      <dgm:prSet loTypeId="urn:microsoft.com/office/officeart/2005/8/layout/vList3" loCatId="list" qsTypeId="urn:microsoft.com/office/officeart/2005/8/quickstyle/simple3" qsCatId="simple" csTypeId="urn:microsoft.com/office/officeart/2005/8/colors/accent3_5" csCatId="accent3" phldr="1"/>
      <dgm:spPr/>
      <dgm:t>
        <a:bodyPr/>
        <a:lstStyle/>
        <a:p>
          <a:endParaRPr lang="en-US"/>
        </a:p>
      </dgm:t>
    </dgm:pt>
    <dgm:pt modelId="{BF1CDE1A-1AC2-F740-9027-A66295F3F9C5}">
      <dgm:prSet phldrT="[Text]"/>
      <dgm:spPr/>
      <dgm:t>
        <a:bodyPr/>
        <a:lstStyle/>
        <a:p>
          <a:r>
            <a:rPr lang="en-US" dirty="0"/>
            <a:t>DATASET SOURCE</a:t>
          </a:r>
        </a:p>
      </dgm:t>
    </dgm:pt>
    <dgm:pt modelId="{D60932AA-4573-2D4B-8DDC-859795479B0D}" type="parTrans" cxnId="{80DD63B4-578E-8E45-AB15-405F8CA3EED0}">
      <dgm:prSet/>
      <dgm:spPr/>
      <dgm:t>
        <a:bodyPr/>
        <a:lstStyle/>
        <a:p>
          <a:endParaRPr lang="en-US"/>
        </a:p>
      </dgm:t>
    </dgm:pt>
    <dgm:pt modelId="{CF05642E-1B70-7C4F-AACA-C9071E556B2B}" type="sibTrans" cxnId="{80DD63B4-578E-8E45-AB15-405F8CA3EED0}">
      <dgm:prSet/>
      <dgm:spPr/>
      <dgm:t>
        <a:bodyPr/>
        <a:lstStyle/>
        <a:p>
          <a:endParaRPr lang="en-US"/>
        </a:p>
      </dgm:t>
    </dgm:pt>
    <dgm:pt modelId="{7B61F341-A275-DE46-BB11-DA1FC15CEDB7}">
      <dgm:prSet phldrT="[Text]"/>
      <dgm:spPr/>
      <dgm:t>
        <a:bodyPr/>
        <a:lstStyle/>
        <a:p>
          <a:r>
            <a:rPr lang="en-US" dirty="0"/>
            <a:t>DOWNLOAD FILES</a:t>
          </a:r>
        </a:p>
      </dgm:t>
    </dgm:pt>
    <dgm:pt modelId="{BD0F9064-5CB6-9D43-B8CD-DA4F5682731D}" type="parTrans" cxnId="{707D5694-33BA-0A4D-B70B-0F44C8157125}">
      <dgm:prSet/>
      <dgm:spPr/>
      <dgm:t>
        <a:bodyPr/>
        <a:lstStyle/>
        <a:p>
          <a:endParaRPr lang="en-US"/>
        </a:p>
      </dgm:t>
    </dgm:pt>
    <dgm:pt modelId="{8FEBF6DA-E8B8-D749-8B5C-D93551D0979B}" type="sibTrans" cxnId="{707D5694-33BA-0A4D-B70B-0F44C8157125}">
      <dgm:prSet/>
      <dgm:spPr/>
      <dgm:t>
        <a:bodyPr/>
        <a:lstStyle/>
        <a:p>
          <a:endParaRPr lang="en-US"/>
        </a:p>
      </dgm:t>
    </dgm:pt>
    <dgm:pt modelId="{1DFDADB7-B3F3-7243-8BC7-751296BE2570}">
      <dgm:prSet phldrT="[Text]"/>
      <dgm:spPr/>
      <dgm:t>
        <a:bodyPr/>
        <a:lstStyle/>
        <a:p>
          <a:r>
            <a:rPr lang="en-US" dirty="0"/>
            <a:t>VISUALIZE</a:t>
          </a:r>
        </a:p>
      </dgm:t>
    </dgm:pt>
    <dgm:pt modelId="{AC19A22A-5C64-1A41-A672-4EF93C186E0D}" type="parTrans" cxnId="{E892E923-FA63-4047-B9F8-1A48CDC402AC}">
      <dgm:prSet/>
      <dgm:spPr/>
      <dgm:t>
        <a:bodyPr/>
        <a:lstStyle/>
        <a:p>
          <a:endParaRPr lang="en-US"/>
        </a:p>
      </dgm:t>
    </dgm:pt>
    <dgm:pt modelId="{BC0D0667-5874-3A43-BB67-814A6EBDA8AC}" type="sibTrans" cxnId="{E892E923-FA63-4047-B9F8-1A48CDC402AC}">
      <dgm:prSet/>
      <dgm:spPr/>
      <dgm:t>
        <a:bodyPr/>
        <a:lstStyle/>
        <a:p>
          <a:endParaRPr lang="en-US"/>
        </a:p>
      </dgm:t>
    </dgm:pt>
    <dgm:pt modelId="{775974B6-530C-2949-983A-A92EFDD00A11}">
      <dgm:prSet phldrT="[Text]"/>
      <dgm:spPr/>
      <dgm:t>
        <a:bodyPr/>
        <a:lstStyle/>
        <a:p>
          <a:r>
            <a:rPr lang="en-US" dirty="0"/>
            <a:t>DATA CLEANING</a:t>
          </a:r>
        </a:p>
      </dgm:t>
    </dgm:pt>
    <dgm:pt modelId="{EE3B1AEF-C0BA-FB41-A268-4F5919694CF1}" type="parTrans" cxnId="{0700DA2E-2BC5-6C4E-878E-028E0095D6EB}">
      <dgm:prSet/>
      <dgm:spPr/>
      <dgm:t>
        <a:bodyPr/>
        <a:lstStyle/>
        <a:p>
          <a:endParaRPr lang="en-US"/>
        </a:p>
      </dgm:t>
    </dgm:pt>
    <dgm:pt modelId="{2B1ADBB4-2431-A249-8B0F-390000BE5523}" type="sibTrans" cxnId="{0700DA2E-2BC5-6C4E-878E-028E0095D6EB}">
      <dgm:prSet/>
      <dgm:spPr/>
      <dgm:t>
        <a:bodyPr/>
        <a:lstStyle/>
        <a:p>
          <a:endParaRPr lang="en-US"/>
        </a:p>
      </dgm:t>
    </dgm:pt>
    <dgm:pt modelId="{2B421211-795C-3A49-B9EB-6FD216337A72}">
      <dgm:prSet phldrT="[Text]"/>
      <dgm:spPr/>
      <dgm:t>
        <a:bodyPr/>
        <a:lstStyle/>
        <a:p>
          <a:r>
            <a:rPr lang="en-US" dirty="0"/>
            <a:t>STORE AND PROCESS DATA</a:t>
          </a:r>
        </a:p>
      </dgm:t>
    </dgm:pt>
    <dgm:pt modelId="{0C51157B-6D4A-264F-A79E-B056B7C0D981}" type="parTrans" cxnId="{C2F59BA9-E950-504D-8FD7-5CC4791B369F}">
      <dgm:prSet/>
      <dgm:spPr/>
      <dgm:t>
        <a:bodyPr/>
        <a:lstStyle/>
        <a:p>
          <a:endParaRPr lang="en-US"/>
        </a:p>
      </dgm:t>
    </dgm:pt>
    <dgm:pt modelId="{215B87A3-D9B3-D140-B867-75DF546D36A9}" type="sibTrans" cxnId="{C2F59BA9-E950-504D-8FD7-5CC4791B369F}">
      <dgm:prSet/>
      <dgm:spPr/>
      <dgm:t>
        <a:bodyPr/>
        <a:lstStyle/>
        <a:p>
          <a:endParaRPr lang="en-US"/>
        </a:p>
      </dgm:t>
    </dgm:pt>
    <dgm:pt modelId="{A3DD93A9-3551-8844-B8A0-E8CAEE395206}">
      <dgm:prSet phldrT="[Text]"/>
      <dgm:spPr/>
      <dgm:t>
        <a:bodyPr/>
        <a:lstStyle/>
        <a:p>
          <a:r>
            <a:rPr lang="en-US" dirty="0"/>
            <a:t>FEATURE EXTRACTION</a:t>
          </a:r>
        </a:p>
      </dgm:t>
    </dgm:pt>
    <dgm:pt modelId="{667D7639-561D-0240-8BE7-0EF1C3D8289E}" type="parTrans" cxnId="{19CFD26F-BBDC-8649-A4F6-9A48C5EEAEA1}">
      <dgm:prSet/>
      <dgm:spPr/>
      <dgm:t>
        <a:bodyPr/>
        <a:lstStyle/>
        <a:p>
          <a:endParaRPr lang="en-US"/>
        </a:p>
      </dgm:t>
    </dgm:pt>
    <dgm:pt modelId="{46821B3B-50EA-A740-BCDA-A320614AE892}" type="sibTrans" cxnId="{19CFD26F-BBDC-8649-A4F6-9A48C5EEAEA1}">
      <dgm:prSet/>
      <dgm:spPr/>
      <dgm:t>
        <a:bodyPr/>
        <a:lstStyle/>
        <a:p>
          <a:endParaRPr lang="en-US"/>
        </a:p>
      </dgm:t>
    </dgm:pt>
    <dgm:pt modelId="{FCD7F82E-5B38-254E-A054-BA9F9B373E4D}" type="pres">
      <dgm:prSet presAssocID="{98F4F68E-6E75-BE45-9FE9-40868DA92D4F}" presName="linearFlow" presStyleCnt="0">
        <dgm:presLayoutVars>
          <dgm:dir/>
          <dgm:resizeHandles val="exact"/>
        </dgm:presLayoutVars>
      </dgm:prSet>
      <dgm:spPr/>
    </dgm:pt>
    <dgm:pt modelId="{8B83FE94-85C0-5140-933F-4C00D2052248}" type="pres">
      <dgm:prSet presAssocID="{BF1CDE1A-1AC2-F740-9027-A66295F3F9C5}" presName="composite" presStyleCnt="0"/>
      <dgm:spPr/>
    </dgm:pt>
    <dgm:pt modelId="{D1F64F61-F559-FE43-865C-E0E186FC3752}" type="pres">
      <dgm:prSet presAssocID="{BF1CDE1A-1AC2-F740-9027-A66295F3F9C5}" presName="imgShp" presStyleLbl="fgImgPlace1" presStyleIdx="0" presStyleCnt="6"/>
      <dgm:spPr>
        <a:blipFill rotWithShape="1">
          <a:blip xmlns:r="http://schemas.openxmlformats.org/officeDocument/2006/relationships" r:embed="rId1"/>
          <a:srcRect/>
          <a:stretch>
            <a:fillRect/>
          </a:stretch>
        </a:blipFill>
      </dgm:spPr>
    </dgm:pt>
    <dgm:pt modelId="{74B1206D-8995-1C4B-ABB1-A772ACF167EA}" type="pres">
      <dgm:prSet presAssocID="{BF1CDE1A-1AC2-F740-9027-A66295F3F9C5}" presName="txShp" presStyleLbl="node1" presStyleIdx="0" presStyleCnt="6">
        <dgm:presLayoutVars>
          <dgm:bulletEnabled val="1"/>
        </dgm:presLayoutVars>
      </dgm:prSet>
      <dgm:spPr/>
    </dgm:pt>
    <dgm:pt modelId="{A95D836E-9FE1-E54B-B004-BDAFCB77B7ED}" type="pres">
      <dgm:prSet presAssocID="{CF05642E-1B70-7C4F-AACA-C9071E556B2B}" presName="spacing" presStyleCnt="0"/>
      <dgm:spPr/>
    </dgm:pt>
    <dgm:pt modelId="{64DEAB96-B3F3-CD4C-93A5-2024713F8535}" type="pres">
      <dgm:prSet presAssocID="{7B61F341-A275-DE46-BB11-DA1FC15CEDB7}" presName="composite" presStyleCnt="0"/>
      <dgm:spPr/>
    </dgm:pt>
    <dgm:pt modelId="{CB1F57FD-01D7-674B-B37A-E4F3E50C8C86}" type="pres">
      <dgm:prSet presAssocID="{7B61F341-A275-DE46-BB11-DA1FC15CEDB7}" presName="imgShp" presStyleLbl="fgImgPlace1" presStyleIdx="1" presStyleCnt="6"/>
      <dgm:spPr>
        <a:blipFill rotWithShape="1">
          <a:blip xmlns:r="http://schemas.openxmlformats.org/officeDocument/2006/relationships" r:embed="rId2"/>
          <a:srcRect/>
          <a:stretch>
            <a:fillRect l="-3000" r="-3000"/>
          </a:stretch>
        </a:blipFill>
      </dgm:spPr>
    </dgm:pt>
    <dgm:pt modelId="{B55D4C42-B6F2-5C40-A2EF-349224F35D08}" type="pres">
      <dgm:prSet presAssocID="{7B61F341-A275-DE46-BB11-DA1FC15CEDB7}" presName="txShp" presStyleLbl="node1" presStyleIdx="1" presStyleCnt="6">
        <dgm:presLayoutVars>
          <dgm:bulletEnabled val="1"/>
        </dgm:presLayoutVars>
      </dgm:prSet>
      <dgm:spPr/>
    </dgm:pt>
    <dgm:pt modelId="{B8D55A75-2A2C-D848-A8F4-2CCAB82B198F}" type="pres">
      <dgm:prSet presAssocID="{8FEBF6DA-E8B8-D749-8B5C-D93551D0979B}" presName="spacing" presStyleCnt="0"/>
      <dgm:spPr/>
    </dgm:pt>
    <dgm:pt modelId="{54BB0ECB-947D-DC4C-8FDD-54C12C873220}" type="pres">
      <dgm:prSet presAssocID="{775974B6-530C-2949-983A-A92EFDD00A11}" presName="composite" presStyleCnt="0"/>
      <dgm:spPr/>
    </dgm:pt>
    <dgm:pt modelId="{4CE03EC4-F4D9-F14D-B499-7CABD48E1E6C}" type="pres">
      <dgm:prSet presAssocID="{775974B6-530C-2949-983A-A92EFDD00A11}" presName="imgShp" presStyleLbl="fgImgPlace1" presStyleIdx="2" presStyleCnt="6"/>
      <dgm:spPr>
        <a:blipFill rotWithShape="1">
          <a:blip xmlns:r="http://schemas.openxmlformats.org/officeDocument/2006/relationships" r:embed="rId3"/>
          <a:srcRect/>
          <a:stretch>
            <a:fillRect l="-29000" r="-29000"/>
          </a:stretch>
        </a:blipFill>
      </dgm:spPr>
    </dgm:pt>
    <dgm:pt modelId="{767EF02C-26E4-C943-B904-1C3C5782343E}" type="pres">
      <dgm:prSet presAssocID="{775974B6-530C-2949-983A-A92EFDD00A11}" presName="txShp" presStyleLbl="node1" presStyleIdx="2" presStyleCnt="6">
        <dgm:presLayoutVars>
          <dgm:bulletEnabled val="1"/>
        </dgm:presLayoutVars>
      </dgm:prSet>
      <dgm:spPr/>
    </dgm:pt>
    <dgm:pt modelId="{7D52D633-F28C-1A46-9F3F-277E99DA833A}" type="pres">
      <dgm:prSet presAssocID="{2B1ADBB4-2431-A249-8B0F-390000BE5523}" presName="spacing" presStyleCnt="0"/>
      <dgm:spPr/>
    </dgm:pt>
    <dgm:pt modelId="{4E1EB47E-F3E4-0540-9716-35B2F71D68BC}" type="pres">
      <dgm:prSet presAssocID="{2B421211-795C-3A49-B9EB-6FD216337A72}" presName="composite" presStyleCnt="0"/>
      <dgm:spPr/>
    </dgm:pt>
    <dgm:pt modelId="{1356E918-C6CB-174E-BE99-4CC9781FF8A8}" type="pres">
      <dgm:prSet presAssocID="{2B421211-795C-3A49-B9EB-6FD216337A72}" presName="imgShp" presStyleLbl="fgImgPlace1" presStyleIdx="3" presStyleCnt="6"/>
      <dgm:spPr/>
    </dgm:pt>
    <dgm:pt modelId="{1ED6FA44-E983-EF40-A9E9-CEF01CF1891F}" type="pres">
      <dgm:prSet presAssocID="{2B421211-795C-3A49-B9EB-6FD216337A72}" presName="txShp" presStyleLbl="node1" presStyleIdx="3" presStyleCnt="6">
        <dgm:presLayoutVars>
          <dgm:bulletEnabled val="1"/>
        </dgm:presLayoutVars>
      </dgm:prSet>
      <dgm:spPr/>
    </dgm:pt>
    <dgm:pt modelId="{95922719-F8A1-E947-A7BB-D2ED1C431E0F}" type="pres">
      <dgm:prSet presAssocID="{215B87A3-D9B3-D140-B867-75DF546D36A9}" presName="spacing" presStyleCnt="0"/>
      <dgm:spPr/>
    </dgm:pt>
    <dgm:pt modelId="{ABD5F718-8ED7-C34C-8479-8476475F0A13}" type="pres">
      <dgm:prSet presAssocID="{A3DD93A9-3551-8844-B8A0-E8CAEE395206}" presName="composite" presStyleCnt="0"/>
      <dgm:spPr/>
    </dgm:pt>
    <dgm:pt modelId="{ED71E838-D626-6A4A-BF15-719DDE430A41}" type="pres">
      <dgm:prSet presAssocID="{A3DD93A9-3551-8844-B8A0-E8CAEE395206}" presName="imgShp" presStyleLbl="fgImgPlace1" presStyleIdx="4" presStyleCnt="6"/>
      <dgm:spPr/>
    </dgm:pt>
    <dgm:pt modelId="{AC3FCCF2-ABD7-6741-8D81-8DFF3202D3F4}" type="pres">
      <dgm:prSet presAssocID="{A3DD93A9-3551-8844-B8A0-E8CAEE395206}" presName="txShp" presStyleLbl="node1" presStyleIdx="4" presStyleCnt="6">
        <dgm:presLayoutVars>
          <dgm:bulletEnabled val="1"/>
        </dgm:presLayoutVars>
      </dgm:prSet>
      <dgm:spPr/>
    </dgm:pt>
    <dgm:pt modelId="{A9DBAE48-B3ED-7443-8F8F-50D0F45C52E6}" type="pres">
      <dgm:prSet presAssocID="{46821B3B-50EA-A740-BCDA-A320614AE892}" presName="spacing" presStyleCnt="0"/>
      <dgm:spPr/>
    </dgm:pt>
    <dgm:pt modelId="{849B4E4A-1664-DB40-9268-9B7C3F100E00}" type="pres">
      <dgm:prSet presAssocID="{1DFDADB7-B3F3-7243-8BC7-751296BE2570}" presName="composite" presStyleCnt="0"/>
      <dgm:spPr/>
    </dgm:pt>
    <dgm:pt modelId="{61B17CD9-02DB-7949-B80C-B79596D2522A}" type="pres">
      <dgm:prSet presAssocID="{1DFDADB7-B3F3-7243-8BC7-751296BE2570}" presName="imgShp" presStyleLbl="fgImgPlace1" presStyleIdx="5" presStyleCnt="6"/>
      <dgm:spPr>
        <a:blipFill rotWithShape="1">
          <a:blip xmlns:r="http://schemas.openxmlformats.org/officeDocument/2006/relationships" r:embed="rId4"/>
          <a:srcRect/>
          <a:stretch>
            <a:fillRect/>
          </a:stretch>
        </a:blipFill>
      </dgm:spPr>
    </dgm:pt>
    <dgm:pt modelId="{3AD77CB2-170E-284A-B083-A2BEE36577A8}" type="pres">
      <dgm:prSet presAssocID="{1DFDADB7-B3F3-7243-8BC7-751296BE2570}" presName="txShp" presStyleLbl="node1" presStyleIdx="5" presStyleCnt="6">
        <dgm:presLayoutVars>
          <dgm:bulletEnabled val="1"/>
        </dgm:presLayoutVars>
      </dgm:prSet>
      <dgm:spPr/>
    </dgm:pt>
  </dgm:ptLst>
  <dgm:cxnLst>
    <dgm:cxn modelId="{DCF9DC22-1F45-2149-8F67-D01C7F32FDE1}" type="presOf" srcId="{98F4F68E-6E75-BE45-9FE9-40868DA92D4F}" destId="{FCD7F82E-5B38-254E-A054-BA9F9B373E4D}" srcOrd="0" destOrd="0" presId="urn:microsoft.com/office/officeart/2005/8/layout/vList3"/>
    <dgm:cxn modelId="{E892E923-FA63-4047-B9F8-1A48CDC402AC}" srcId="{98F4F68E-6E75-BE45-9FE9-40868DA92D4F}" destId="{1DFDADB7-B3F3-7243-8BC7-751296BE2570}" srcOrd="5" destOrd="0" parTransId="{AC19A22A-5C64-1A41-A672-4EF93C186E0D}" sibTransId="{BC0D0667-5874-3A43-BB67-814A6EBDA8AC}"/>
    <dgm:cxn modelId="{0700DA2E-2BC5-6C4E-878E-028E0095D6EB}" srcId="{98F4F68E-6E75-BE45-9FE9-40868DA92D4F}" destId="{775974B6-530C-2949-983A-A92EFDD00A11}" srcOrd="2" destOrd="0" parTransId="{EE3B1AEF-C0BA-FB41-A268-4F5919694CF1}" sibTransId="{2B1ADBB4-2431-A249-8B0F-390000BE5523}"/>
    <dgm:cxn modelId="{DA82AA50-CE29-094D-A97F-0AA30BB17F87}" type="presOf" srcId="{A3DD93A9-3551-8844-B8A0-E8CAEE395206}" destId="{AC3FCCF2-ABD7-6741-8D81-8DFF3202D3F4}" srcOrd="0" destOrd="0" presId="urn:microsoft.com/office/officeart/2005/8/layout/vList3"/>
    <dgm:cxn modelId="{8F196568-3637-764C-9CD4-082B9A15B34C}" type="presOf" srcId="{1DFDADB7-B3F3-7243-8BC7-751296BE2570}" destId="{3AD77CB2-170E-284A-B083-A2BEE36577A8}" srcOrd="0" destOrd="0" presId="urn:microsoft.com/office/officeart/2005/8/layout/vList3"/>
    <dgm:cxn modelId="{19CFD26F-BBDC-8649-A4F6-9A48C5EEAEA1}" srcId="{98F4F68E-6E75-BE45-9FE9-40868DA92D4F}" destId="{A3DD93A9-3551-8844-B8A0-E8CAEE395206}" srcOrd="4" destOrd="0" parTransId="{667D7639-561D-0240-8BE7-0EF1C3D8289E}" sibTransId="{46821B3B-50EA-A740-BCDA-A320614AE892}"/>
    <dgm:cxn modelId="{18645080-6177-3943-AF56-1E0005DF2C0C}" type="presOf" srcId="{775974B6-530C-2949-983A-A92EFDD00A11}" destId="{767EF02C-26E4-C943-B904-1C3C5782343E}" srcOrd="0" destOrd="0" presId="urn:microsoft.com/office/officeart/2005/8/layout/vList3"/>
    <dgm:cxn modelId="{C6DFCE83-7A3A-AE4F-A5D1-ED8A82D2AB5B}" type="presOf" srcId="{BF1CDE1A-1AC2-F740-9027-A66295F3F9C5}" destId="{74B1206D-8995-1C4B-ABB1-A772ACF167EA}" srcOrd="0" destOrd="0" presId="urn:microsoft.com/office/officeart/2005/8/layout/vList3"/>
    <dgm:cxn modelId="{707D5694-33BA-0A4D-B70B-0F44C8157125}" srcId="{98F4F68E-6E75-BE45-9FE9-40868DA92D4F}" destId="{7B61F341-A275-DE46-BB11-DA1FC15CEDB7}" srcOrd="1" destOrd="0" parTransId="{BD0F9064-5CB6-9D43-B8CD-DA4F5682731D}" sibTransId="{8FEBF6DA-E8B8-D749-8B5C-D93551D0979B}"/>
    <dgm:cxn modelId="{63F06D96-1D75-0540-B58E-BEAE949B680B}" type="presOf" srcId="{7B61F341-A275-DE46-BB11-DA1FC15CEDB7}" destId="{B55D4C42-B6F2-5C40-A2EF-349224F35D08}" srcOrd="0" destOrd="0" presId="urn:microsoft.com/office/officeart/2005/8/layout/vList3"/>
    <dgm:cxn modelId="{C2F59BA9-E950-504D-8FD7-5CC4791B369F}" srcId="{98F4F68E-6E75-BE45-9FE9-40868DA92D4F}" destId="{2B421211-795C-3A49-B9EB-6FD216337A72}" srcOrd="3" destOrd="0" parTransId="{0C51157B-6D4A-264F-A79E-B056B7C0D981}" sibTransId="{215B87A3-D9B3-D140-B867-75DF546D36A9}"/>
    <dgm:cxn modelId="{80DD63B4-578E-8E45-AB15-405F8CA3EED0}" srcId="{98F4F68E-6E75-BE45-9FE9-40868DA92D4F}" destId="{BF1CDE1A-1AC2-F740-9027-A66295F3F9C5}" srcOrd="0" destOrd="0" parTransId="{D60932AA-4573-2D4B-8DDC-859795479B0D}" sibTransId="{CF05642E-1B70-7C4F-AACA-C9071E556B2B}"/>
    <dgm:cxn modelId="{B811FDBF-5F58-5547-8A0D-ACEBA0F6D4AA}" type="presOf" srcId="{2B421211-795C-3A49-B9EB-6FD216337A72}" destId="{1ED6FA44-E983-EF40-A9E9-CEF01CF1891F}" srcOrd="0" destOrd="0" presId="urn:microsoft.com/office/officeart/2005/8/layout/vList3"/>
    <dgm:cxn modelId="{4B17F311-4E5E-E54C-A921-E89A8E6F8AD3}" type="presParOf" srcId="{FCD7F82E-5B38-254E-A054-BA9F9B373E4D}" destId="{8B83FE94-85C0-5140-933F-4C00D2052248}" srcOrd="0" destOrd="0" presId="urn:microsoft.com/office/officeart/2005/8/layout/vList3"/>
    <dgm:cxn modelId="{EFF6CDB0-3272-AD43-A1A8-E06CCCC3C436}" type="presParOf" srcId="{8B83FE94-85C0-5140-933F-4C00D2052248}" destId="{D1F64F61-F559-FE43-865C-E0E186FC3752}" srcOrd="0" destOrd="0" presId="urn:microsoft.com/office/officeart/2005/8/layout/vList3"/>
    <dgm:cxn modelId="{7BCE0F65-9AD4-B84A-A927-11004350B270}" type="presParOf" srcId="{8B83FE94-85C0-5140-933F-4C00D2052248}" destId="{74B1206D-8995-1C4B-ABB1-A772ACF167EA}" srcOrd="1" destOrd="0" presId="urn:microsoft.com/office/officeart/2005/8/layout/vList3"/>
    <dgm:cxn modelId="{854BCD2F-3572-7B44-B736-ACC967ED2422}" type="presParOf" srcId="{FCD7F82E-5B38-254E-A054-BA9F9B373E4D}" destId="{A95D836E-9FE1-E54B-B004-BDAFCB77B7ED}" srcOrd="1" destOrd="0" presId="urn:microsoft.com/office/officeart/2005/8/layout/vList3"/>
    <dgm:cxn modelId="{8BA605D1-4B46-AB43-9EA2-EFB3781612D3}" type="presParOf" srcId="{FCD7F82E-5B38-254E-A054-BA9F9B373E4D}" destId="{64DEAB96-B3F3-CD4C-93A5-2024713F8535}" srcOrd="2" destOrd="0" presId="urn:microsoft.com/office/officeart/2005/8/layout/vList3"/>
    <dgm:cxn modelId="{1E0A8D43-8FDF-E941-BC71-8F2C9D15978E}" type="presParOf" srcId="{64DEAB96-B3F3-CD4C-93A5-2024713F8535}" destId="{CB1F57FD-01D7-674B-B37A-E4F3E50C8C86}" srcOrd="0" destOrd="0" presId="urn:microsoft.com/office/officeart/2005/8/layout/vList3"/>
    <dgm:cxn modelId="{33FD2173-17DE-2E40-ACFD-A580CE8F929A}" type="presParOf" srcId="{64DEAB96-B3F3-CD4C-93A5-2024713F8535}" destId="{B55D4C42-B6F2-5C40-A2EF-349224F35D08}" srcOrd="1" destOrd="0" presId="urn:microsoft.com/office/officeart/2005/8/layout/vList3"/>
    <dgm:cxn modelId="{53715FB4-B6C3-3F47-B870-8A5CC29C7107}" type="presParOf" srcId="{FCD7F82E-5B38-254E-A054-BA9F9B373E4D}" destId="{B8D55A75-2A2C-D848-A8F4-2CCAB82B198F}" srcOrd="3" destOrd="0" presId="urn:microsoft.com/office/officeart/2005/8/layout/vList3"/>
    <dgm:cxn modelId="{F259BCA3-507B-3446-AFAD-3EB2B3E59CE4}" type="presParOf" srcId="{FCD7F82E-5B38-254E-A054-BA9F9B373E4D}" destId="{54BB0ECB-947D-DC4C-8FDD-54C12C873220}" srcOrd="4" destOrd="0" presId="urn:microsoft.com/office/officeart/2005/8/layout/vList3"/>
    <dgm:cxn modelId="{823185B1-2F2F-8749-B4CC-676673607A7D}" type="presParOf" srcId="{54BB0ECB-947D-DC4C-8FDD-54C12C873220}" destId="{4CE03EC4-F4D9-F14D-B499-7CABD48E1E6C}" srcOrd="0" destOrd="0" presId="urn:microsoft.com/office/officeart/2005/8/layout/vList3"/>
    <dgm:cxn modelId="{75DDC356-5A12-9749-B8E0-42FE5E5CC8A5}" type="presParOf" srcId="{54BB0ECB-947D-DC4C-8FDD-54C12C873220}" destId="{767EF02C-26E4-C943-B904-1C3C5782343E}" srcOrd="1" destOrd="0" presId="urn:microsoft.com/office/officeart/2005/8/layout/vList3"/>
    <dgm:cxn modelId="{C120B17A-F0BB-B846-8B5E-0750A3702987}" type="presParOf" srcId="{FCD7F82E-5B38-254E-A054-BA9F9B373E4D}" destId="{7D52D633-F28C-1A46-9F3F-277E99DA833A}" srcOrd="5" destOrd="0" presId="urn:microsoft.com/office/officeart/2005/8/layout/vList3"/>
    <dgm:cxn modelId="{730CC5D6-0D67-E441-BD8F-BD2CE54832B1}" type="presParOf" srcId="{FCD7F82E-5B38-254E-A054-BA9F9B373E4D}" destId="{4E1EB47E-F3E4-0540-9716-35B2F71D68BC}" srcOrd="6" destOrd="0" presId="urn:microsoft.com/office/officeart/2005/8/layout/vList3"/>
    <dgm:cxn modelId="{D564D76C-BDDF-704E-952D-5C79BDCEEDCB}" type="presParOf" srcId="{4E1EB47E-F3E4-0540-9716-35B2F71D68BC}" destId="{1356E918-C6CB-174E-BE99-4CC9781FF8A8}" srcOrd="0" destOrd="0" presId="urn:microsoft.com/office/officeart/2005/8/layout/vList3"/>
    <dgm:cxn modelId="{584AAD47-2C02-F245-9255-782D615765B0}" type="presParOf" srcId="{4E1EB47E-F3E4-0540-9716-35B2F71D68BC}" destId="{1ED6FA44-E983-EF40-A9E9-CEF01CF1891F}" srcOrd="1" destOrd="0" presId="urn:microsoft.com/office/officeart/2005/8/layout/vList3"/>
    <dgm:cxn modelId="{7F167A18-B99D-5F46-810B-E4BE822E53B0}" type="presParOf" srcId="{FCD7F82E-5B38-254E-A054-BA9F9B373E4D}" destId="{95922719-F8A1-E947-A7BB-D2ED1C431E0F}" srcOrd="7" destOrd="0" presId="urn:microsoft.com/office/officeart/2005/8/layout/vList3"/>
    <dgm:cxn modelId="{4E3C0410-665D-0D47-9AE2-F6F5232E9CAF}" type="presParOf" srcId="{FCD7F82E-5B38-254E-A054-BA9F9B373E4D}" destId="{ABD5F718-8ED7-C34C-8479-8476475F0A13}" srcOrd="8" destOrd="0" presId="urn:microsoft.com/office/officeart/2005/8/layout/vList3"/>
    <dgm:cxn modelId="{5787D413-AAF4-5442-9D3D-55682756BECD}" type="presParOf" srcId="{ABD5F718-8ED7-C34C-8479-8476475F0A13}" destId="{ED71E838-D626-6A4A-BF15-719DDE430A41}" srcOrd="0" destOrd="0" presId="urn:microsoft.com/office/officeart/2005/8/layout/vList3"/>
    <dgm:cxn modelId="{19FA2007-ECD7-CD45-BDAE-29864B77EEF1}" type="presParOf" srcId="{ABD5F718-8ED7-C34C-8479-8476475F0A13}" destId="{AC3FCCF2-ABD7-6741-8D81-8DFF3202D3F4}" srcOrd="1" destOrd="0" presId="urn:microsoft.com/office/officeart/2005/8/layout/vList3"/>
    <dgm:cxn modelId="{46FB3DC7-785C-D74D-8397-6F3BDE0F3150}" type="presParOf" srcId="{FCD7F82E-5B38-254E-A054-BA9F9B373E4D}" destId="{A9DBAE48-B3ED-7443-8F8F-50D0F45C52E6}" srcOrd="9" destOrd="0" presId="urn:microsoft.com/office/officeart/2005/8/layout/vList3"/>
    <dgm:cxn modelId="{C2BB7EA9-C96A-D840-9500-5D0497592EE6}" type="presParOf" srcId="{FCD7F82E-5B38-254E-A054-BA9F9B373E4D}" destId="{849B4E4A-1664-DB40-9268-9B7C3F100E00}" srcOrd="10" destOrd="0" presId="urn:microsoft.com/office/officeart/2005/8/layout/vList3"/>
    <dgm:cxn modelId="{D1D7EDC0-C252-B048-B116-7EE260B2909B}" type="presParOf" srcId="{849B4E4A-1664-DB40-9268-9B7C3F100E00}" destId="{61B17CD9-02DB-7949-B80C-B79596D2522A}" srcOrd="0" destOrd="0" presId="urn:microsoft.com/office/officeart/2005/8/layout/vList3"/>
    <dgm:cxn modelId="{6BD5DD94-FE41-154D-9702-CF8809C44318}" type="presParOf" srcId="{849B4E4A-1664-DB40-9268-9B7C3F100E00}" destId="{3AD77CB2-170E-284A-B083-A2BEE36577A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1206D-8995-1C4B-ABB1-A772ACF167EA}">
      <dsp:nvSpPr>
        <dsp:cNvPr id="0" name=""/>
        <dsp:cNvSpPr/>
      </dsp:nvSpPr>
      <dsp:spPr>
        <a:xfrm rot="10800000">
          <a:off x="1513623" y="2228"/>
          <a:ext cx="5418632" cy="595119"/>
        </a:xfrm>
        <a:prstGeom prst="homePlate">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DATASET SOURCE</a:t>
          </a:r>
        </a:p>
      </dsp:txBody>
      <dsp:txXfrm rot="10800000">
        <a:off x="1662403" y="2228"/>
        <a:ext cx="5269852" cy="595119"/>
      </dsp:txXfrm>
    </dsp:sp>
    <dsp:sp modelId="{D1F64F61-F559-FE43-865C-E0E186FC3752}">
      <dsp:nvSpPr>
        <dsp:cNvPr id="0" name=""/>
        <dsp:cNvSpPr/>
      </dsp:nvSpPr>
      <dsp:spPr>
        <a:xfrm>
          <a:off x="1216063" y="2228"/>
          <a:ext cx="595119" cy="595119"/>
        </a:xfrm>
        <a:prstGeom prst="ellipse">
          <a:avLst/>
        </a:prstGeom>
        <a:blipFill rotWithShape="1">
          <a:blip xmlns:r="http://schemas.openxmlformats.org/officeDocument/2006/relationships" r:embed="rId1"/>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B55D4C42-B6F2-5C40-A2EF-349224F35D08}">
      <dsp:nvSpPr>
        <dsp:cNvPr id="0" name=""/>
        <dsp:cNvSpPr/>
      </dsp:nvSpPr>
      <dsp:spPr>
        <a:xfrm rot="10800000">
          <a:off x="1513623" y="774996"/>
          <a:ext cx="5418632" cy="595119"/>
        </a:xfrm>
        <a:prstGeom prst="homePlate">
          <a:avLst/>
        </a:prstGeom>
        <a:gradFill rotWithShape="0">
          <a:gsLst>
            <a:gs pos="0">
              <a:schemeClr val="accent3">
                <a:alpha val="90000"/>
                <a:hueOff val="0"/>
                <a:satOff val="0"/>
                <a:lumOff val="0"/>
                <a:alphaOff val="-8000"/>
                <a:lumMod val="110000"/>
                <a:satMod val="105000"/>
                <a:tint val="67000"/>
              </a:schemeClr>
            </a:gs>
            <a:gs pos="50000">
              <a:schemeClr val="accent3">
                <a:alpha val="90000"/>
                <a:hueOff val="0"/>
                <a:satOff val="0"/>
                <a:lumOff val="0"/>
                <a:alphaOff val="-8000"/>
                <a:lumMod val="105000"/>
                <a:satMod val="103000"/>
                <a:tint val="73000"/>
              </a:schemeClr>
            </a:gs>
            <a:gs pos="100000">
              <a:schemeClr val="accent3">
                <a:alpha val="90000"/>
                <a:hueOff val="0"/>
                <a:satOff val="0"/>
                <a:lumOff val="0"/>
                <a:alphaOff val="-8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DOWNLOAD FILES</a:t>
          </a:r>
        </a:p>
      </dsp:txBody>
      <dsp:txXfrm rot="10800000">
        <a:off x="1662403" y="774996"/>
        <a:ext cx="5269852" cy="595119"/>
      </dsp:txXfrm>
    </dsp:sp>
    <dsp:sp modelId="{CB1F57FD-01D7-674B-B37A-E4F3E50C8C86}">
      <dsp:nvSpPr>
        <dsp:cNvPr id="0" name=""/>
        <dsp:cNvSpPr/>
      </dsp:nvSpPr>
      <dsp:spPr>
        <a:xfrm>
          <a:off x="1216063" y="774996"/>
          <a:ext cx="595119" cy="595119"/>
        </a:xfrm>
        <a:prstGeom prst="ellipse">
          <a:avLst/>
        </a:prstGeom>
        <a:blipFill rotWithShape="1">
          <a:blip xmlns:r="http://schemas.openxmlformats.org/officeDocument/2006/relationships" r:embed="rId2"/>
          <a:srcRect/>
          <a:stretch>
            <a:fillRect l="-3000" r="-3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767EF02C-26E4-C943-B904-1C3C5782343E}">
      <dsp:nvSpPr>
        <dsp:cNvPr id="0" name=""/>
        <dsp:cNvSpPr/>
      </dsp:nvSpPr>
      <dsp:spPr>
        <a:xfrm rot="10800000">
          <a:off x="1513623" y="1547763"/>
          <a:ext cx="5418632" cy="595119"/>
        </a:xfrm>
        <a:prstGeom prst="homePlate">
          <a:avLst/>
        </a:prstGeom>
        <a:gradFill rotWithShape="0">
          <a:gsLst>
            <a:gs pos="0">
              <a:schemeClr val="accent3">
                <a:alpha val="90000"/>
                <a:hueOff val="0"/>
                <a:satOff val="0"/>
                <a:lumOff val="0"/>
                <a:alphaOff val="-16000"/>
                <a:lumMod val="110000"/>
                <a:satMod val="105000"/>
                <a:tint val="67000"/>
              </a:schemeClr>
            </a:gs>
            <a:gs pos="50000">
              <a:schemeClr val="accent3">
                <a:alpha val="90000"/>
                <a:hueOff val="0"/>
                <a:satOff val="0"/>
                <a:lumOff val="0"/>
                <a:alphaOff val="-16000"/>
                <a:lumMod val="105000"/>
                <a:satMod val="103000"/>
                <a:tint val="73000"/>
              </a:schemeClr>
            </a:gs>
            <a:gs pos="100000">
              <a:schemeClr val="accent3">
                <a:alpha val="90000"/>
                <a:hueOff val="0"/>
                <a:satOff val="0"/>
                <a:lumOff val="0"/>
                <a:alphaOff val="-16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CLEANING</a:t>
          </a:r>
        </a:p>
      </dsp:txBody>
      <dsp:txXfrm rot="10800000">
        <a:off x="1662403" y="1547763"/>
        <a:ext cx="5269852" cy="595119"/>
      </dsp:txXfrm>
    </dsp:sp>
    <dsp:sp modelId="{4CE03EC4-F4D9-F14D-B499-7CABD48E1E6C}">
      <dsp:nvSpPr>
        <dsp:cNvPr id="0" name=""/>
        <dsp:cNvSpPr/>
      </dsp:nvSpPr>
      <dsp:spPr>
        <a:xfrm>
          <a:off x="1216063" y="1547763"/>
          <a:ext cx="595119" cy="595119"/>
        </a:xfrm>
        <a:prstGeom prst="ellipse">
          <a:avLst/>
        </a:prstGeom>
        <a:blipFill rotWithShape="1">
          <a:blip xmlns:r="http://schemas.openxmlformats.org/officeDocument/2006/relationships" r:embed="rId3"/>
          <a:srcRect/>
          <a:stretch>
            <a:fillRect l="-29000" r="-29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ED6FA44-E983-EF40-A9E9-CEF01CF1891F}">
      <dsp:nvSpPr>
        <dsp:cNvPr id="0" name=""/>
        <dsp:cNvSpPr/>
      </dsp:nvSpPr>
      <dsp:spPr>
        <a:xfrm rot="10800000">
          <a:off x="1513623" y="2320531"/>
          <a:ext cx="5418632" cy="595119"/>
        </a:xfrm>
        <a:prstGeom prst="homePlate">
          <a:avLst/>
        </a:prstGeom>
        <a:gradFill rotWithShape="0">
          <a:gsLst>
            <a:gs pos="0">
              <a:schemeClr val="accent3">
                <a:alpha val="90000"/>
                <a:hueOff val="0"/>
                <a:satOff val="0"/>
                <a:lumOff val="0"/>
                <a:alphaOff val="-24000"/>
                <a:lumMod val="110000"/>
                <a:satMod val="105000"/>
                <a:tint val="67000"/>
              </a:schemeClr>
            </a:gs>
            <a:gs pos="50000">
              <a:schemeClr val="accent3">
                <a:alpha val="90000"/>
                <a:hueOff val="0"/>
                <a:satOff val="0"/>
                <a:lumOff val="0"/>
                <a:alphaOff val="-24000"/>
                <a:lumMod val="105000"/>
                <a:satMod val="103000"/>
                <a:tint val="73000"/>
              </a:schemeClr>
            </a:gs>
            <a:gs pos="100000">
              <a:schemeClr val="accent3">
                <a:alpha val="90000"/>
                <a:hueOff val="0"/>
                <a:satOff val="0"/>
                <a:lumOff val="0"/>
                <a:alphaOff val="-24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STORE AND PROCESS DATA</a:t>
          </a:r>
        </a:p>
      </dsp:txBody>
      <dsp:txXfrm rot="10800000">
        <a:off x="1662403" y="2320531"/>
        <a:ext cx="5269852" cy="595119"/>
      </dsp:txXfrm>
    </dsp:sp>
    <dsp:sp modelId="{1356E918-C6CB-174E-BE99-4CC9781FF8A8}">
      <dsp:nvSpPr>
        <dsp:cNvPr id="0" name=""/>
        <dsp:cNvSpPr/>
      </dsp:nvSpPr>
      <dsp:spPr>
        <a:xfrm>
          <a:off x="1216063" y="2320531"/>
          <a:ext cx="595119" cy="595119"/>
        </a:xfrm>
        <a:prstGeom prst="ellipse">
          <a:avLst/>
        </a:prstGeom>
        <a:solidFill>
          <a:schemeClr val="accent3">
            <a:tint val="50000"/>
            <a:alpha val="90000"/>
            <a:hueOff val="0"/>
            <a:satOff val="0"/>
            <a:lumOff val="5710"/>
            <a:alphaOff val="-2400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C3FCCF2-ABD7-6741-8D81-8DFF3202D3F4}">
      <dsp:nvSpPr>
        <dsp:cNvPr id="0" name=""/>
        <dsp:cNvSpPr/>
      </dsp:nvSpPr>
      <dsp:spPr>
        <a:xfrm rot="10800000">
          <a:off x="1513623" y="3093298"/>
          <a:ext cx="5418632" cy="595119"/>
        </a:xfrm>
        <a:prstGeom prst="homePlate">
          <a:avLst/>
        </a:prstGeom>
        <a:gradFill rotWithShape="0">
          <a:gsLst>
            <a:gs pos="0">
              <a:schemeClr val="accent3">
                <a:alpha val="90000"/>
                <a:hueOff val="0"/>
                <a:satOff val="0"/>
                <a:lumOff val="0"/>
                <a:alphaOff val="-32000"/>
                <a:lumMod val="110000"/>
                <a:satMod val="105000"/>
                <a:tint val="67000"/>
              </a:schemeClr>
            </a:gs>
            <a:gs pos="50000">
              <a:schemeClr val="accent3">
                <a:alpha val="90000"/>
                <a:hueOff val="0"/>
                <a:satOff val="0"/>
                <a:lumOff val="0"/>
                <a:alphaOff val="-32000"/>
                <a:lumMod val="105000"/>
                <a:satMod val="103000"/>
                <a:tint val="73000"/>
              </a:schemeClr>
            </a:gs>
            <a:gs pos="100000">
              <a:schemeClr val="accent3">
                <a:alpha val="90000"/>
                <a:hueOff val="0"/>
                <a:satOff val="0"/>
                <a:lumOff val="0"/>
                <a:alphaOff val="-32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FEATURE EXTRACTION</a:t>
          </a:r>
        </a:p>
      </dsp:txBody>
      <dsp:txXfrm rot="10800000">
        <a:off x="1662403" y="3093298"/>
        <a:ext cx="5269852" cy="595119"/>
      </dsp:txXfrm>
    </dsp:sp>
    <dsp:sp modelId="{ED71E838-D626-6A4A-BF15-719DDE430A41}">
      <dsp:nvSpPr>
        <dsp:cNvPr id="0" name=""/>
        <dsp:cNvSpPr/>
      </dsp:nvSpPr>
      <dsp:spPr>
        <a:xfrm>
          <a:off x="1216063" y="3093298"/>
          <a:ext cx="595119" cy="595119"/>
        </a:xfrm>
        <a:prstGeom prst="ellipse">
          <a:avLst/>
        </a:prstGeom>
        <a:solidFill>
          <a:schemeClr val="accent3">
            <a:tint val="50000"/>
            <a:alpha val="90000"/>
            <a:hueOff val="0"/>
            <a:satOff val="0"/>
            <a:lumOff val="7614"/>
            <a:alphaOff val="-3200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3AD77CB2-170E-284A-B083-A2BEE36577A8}">
      <dsp:nvSpPr>
        <dsp:cNvPr id="0" name=""/>
        <dsp:cNvSpPr/>
      </dsp:nvSpPr>
      <dsp:spPr>
        <a:xfrm rot="10800000">
          <a:off x="1513623" y="3866066"/>
          <a:ext cx="5418632" cy="595119"/>
        </a:xfrm>
        <a:prstGeom prst="homePlate">
          <a:avLst/>
        </a:prstGeom>
        <a:gradFill rotWithShape="0">
          <a:gsLst>
            <a:gs pos="0">
              <a:schemeClr val="accent3">
                <a:alpha val="90000"/>
                <a:hueOff val="0"/>
                <a:satOff val="0"/>
                <a:lumOff val="0"/>
                <a:alphaOff val="-40000"/>
                <a:lumMod val="110000"/>
                <a:satMod val="105000"/>
                <a:tint val="67000"/>
              </a:schemeClr>
            </a:gs>
            <a:gs pos="50000">
              <a:schemeClr val="accent3">
                <a:alpha val="90000"/>
                <a:hueOff val="0"/>
                <a:satOff val="0"/>
                <a:lumOff val="0"/>
                <a:alphaOff val="-40000"/>
                <a:lumMod val="105000"/>
                <a:satMod val="103000"/>
                <a:tint val="73000"/>
              </a:schemeClr>
            </a:gs>
            <a:gs pos="100000">
              <a:schemeClr val="accent3">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2431"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VISUALIZE</a:t>
          </a:r>
        </a:p>
      </dsp:txBody>
      <dsp:txXfrm rot="10800000">
        <a:off x="1662403" y="3866066"/>
        <a:ext cx="5269852" cy="595119"/>
      </dsp:txXfrm>
    </dsp:sp>
    <dsp:sp modelId="{61B17CD9-02DB-7949-B80C-B79596D2522A}">
      <dsp:nvSpPr>
        <dsp:cNvPr id="0" name=""/>
        <dsp:cNvSpPr/>
      </dsp:nvSpPr>
      <dsp:spPr>
        <a:xfrm>
          <a:off x="1216063" y="3866066"/>
          <a:ext cx="595119" cy="595119"/>
        </a:xfrm>
        <a:prstGeom prst="ellipse">
          <a:avLst/>
        </a:prstGeom>
        <a:blipFill rotWithShape="1">
          <a:blip xmlns:r="http://schemas.openxmlformats.org/officeDocument/2006/relationships" r:embed="rId4"/>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161F-BB0F-664C-A339-4A116E607033}" type="datetimeFigureOut">
              <a:rPr lang="en-US" smtClean="0"/>
              <a:t>5/11/20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A4A53-B442-0546-AE8A-8D2CA246D296}" type="slidenum">
              <a:rPr lang="en-US" smtClean="0"/>
              <a:t>‹#›</a:t>
            </a:fld>
            <a:endParaRPr lang="en-US" dirty="0"/>
          </a:p>
        </p:txBody>
      </p:sp>
    </p:spTree>
    <p:extLst>
      <p:ext uri="{BB962C8B-B14F-4D97-AF65-F5344CB8AC3E}">
        <p14:creationId xmlns:p14="http://schemas.microsoft.com/office/powerpoint/2010/main" val="1959305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A4A53-B442-0546-AE8A-8D2CA246D296}" type="slidenum">
              <a:rPr lang="en-US" smtClean="0"/>
              <a:t>8</a:t>
            </a:fld>
            <a:endParaRPr lang="en-US" dirty="0"/>
          </a:p>
        </p:txBody>
      </p:sp>
    </p:spTree>
    <p:extLst>
      <p:ext uri="{BB962C8B-B14F-4D97-AF65-F5344CB8AC3E}">
        <p14:creationId xmlns:p14="http://schemas.microsoft.com/office/powerpoint/2010/main" val="3467395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406304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67054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285019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145181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A6DE37-3025-4CB9-B4E9-C46ED5ED8F3E}" type="datetimeFigureOut">
              <a:rPr lang="en-US" smtClean="0"/>
              <a:t>5/11/20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67363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A6DE37-3025-4CB9-B4E9-C46ED5ED8F3E}" type="datetimeFigureOut">
              <a:rPr lang="en-US" smtClean="0"/>
              <a:t>5/11/20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857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A6DE37-3025-4CB9-B4E9-C46ED5ED8F3E}" type="datetimeFigureOut">
              <a:rPr lang="en-US" smtClean="0"/>
              <a:t>5/11/20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64626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A6DE37-3025-4CB9-B4E9-C46ED5ED8F3E}" type="datetimeFigureOut">
              <a:rPr lang="en-US" smtClean="0"/>
              <a:t>5/11/20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141143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6DE37-3025-4CB9-B4E9-C46ED5ED8F3E}" type="datetimeFigureOut">
              <a:rPr lang="en-US" smtClean="0"/>
              <a:t>5/11/20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44599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A6DE37-3025-4CB9-B4E9-C46ED5ED8F3E}" type="datetimeFigureOut">
              <a:rPr lang="en-US" smtClean="0"/>
              <a:t>5/11/20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200342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A6DE37-3025-4CB9-B4E9-C46ED5ED8F3E}" type="datetimeFigureOut">
              <a:rPr lang="en-US" smtClean="0"/>
              <a:t>5/11/20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3D4293-39EE-4A27-AD3E-EDC0B479309E}" type="slidenum">
              <a:rPr lang="en-US" smtClean="0"/>
              <a:t>‹#›</a:t>
            </a:fld>
            <a:endParaRPr lang="en-US" dirty="0"/>
          </a:p>
        </p:txBody>
      </p:sp>
    </p:spTree>
    <p:extLst>
      <p:ext uri="{BB962C8B-B14F-4D97-AF65-F5344CB8AC3E}">
        <p14:creationId xmlns:p14="http://schemas.microsoft.com/office/powerpoint/2010/main" val="382230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6DE37-3025-4CB9-B4E9-C46ED5ED8F3E}" type="datetimeFigureOut">
              <a:rPr lang="en-US" smtClean="0"/>
              <a:t>5/11/20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D4293-39EE-4A27-AD3E-EDC0B479309E}" type="slidenum">
              <a:rPr lang="en-US" smtClean="0"/>
              <a:t>‹#›</a:t>
            </a:fld>
            <a:endParaRPr lang="en-US" dirty="0"/>
          </a:p>
        </p:txBody>
      </p:sp>
    </p:spTree>
    <p:extLst>
      <p:ext uri="{BB962C8B-B14F-4D97-AF65-F5344CB8AC3E}">
        <p14:creationId xmlns:p14="http://schemas.microsoft.com/office/powerpoint/2010/main" val="336814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6">
            <a:extLst>
              <a:ext uri="{FF2B5EF4-FFF2-40B4-BE49-F238E27FC236}">
                <a16:creationId xmlns:a16="http://schemas.microsoft.com/office/drawing/2014/main" id="{968EB073-27D4-42DD-B533-EFFE0B20B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803871" y="0"/>
            <a:ext cx="638812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B4A4891-C013-E94E-A69F-677A167D3CEC}"/>
              </a:ext>
            </a:extLst>
          </p:cNvPr>
          <p:cNvSpPr/>
          <p:nvPr/>
        </p:nvSpPr>
        <p:spPr>
          <a:xfrm>
            <a:off x="6745735" y="320041"/>
            <a:ext cx="4806184" cy="3637373"/>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5600" b="1" cap="none" spc="50" dirty="0">
                <a:ln w="9525" cmpd="sng">
                  <a:solidFill>
                    <a:schemeClr val="accent1"/>
                  </a:solidFill>
                  <a:prstDash val="solid"/>
                </a:ln>
                <a:solidFill>
                  <a:schemeClr val="bg1"/>
                </a:solidFill>
                <a:effectLst>
                  <a:glow rad="38100">
                    <a:schemeClr val="accent1">
                      <a:alpha val="40000"/>
                    </a:schemeClr>
                  </a:glow>
                </a:effectLst>
                <a:latin typeface="+mj-lt"/>
                <a:ea typeface="+mj-ea"/>
                <a:cs typeface="+mj-cs"/>
              </a:rPr>
              <a:t>COVID-19 Research paper classification </a:t>
            </a:r>
          </a:p>
          <a:p>
            <a:pPr>
              <a:lnSpc>
                <a:spcPct val="90000"/>
              </a:lnSpc>
              <a:spcBef>
                <a:spcPct val="0"/>
              </a:spcBef>
              <a:spcAft>
                <a:spcPts val="600"/>
              </a:spcAft>
            </a:pPr>
            <a:r>
              <a:rPr lang="en-US" sz="5600" b="1" cap="none" spc="50" dirty="0">
                <a:ln w="9525" cmpd="sng">
                  <a:solidFill>
                    <a:schemeClr val="accent1"/>
                  </a:solidFill>
                  <a:prstDash val="solid"/>
                </a:ln>
                <a:solidFill>
                  <a:schemeClr val="bg1"/>
                </a:solidFill>
                <a:effectLst>
                  <a:glow rad="38100">
                    <a:schemeClr val="accent1">
                      <a:alpha val="40000"/>
                    </a:schemeClr>
                  </a:glow>
                </a:effectLst>
                <a:latin typeface="+mj-lt"/>
                <a:ea typeface="+mj-ea"/>
                <a:cs typeface="+mj-cs"/>
              </a:rPr>
              <a:t>using ML</a:t>
            </a:r>
          </a:p>
        </p:txBody>
      </p:sp>
      <p:pic>
        <p:nvPicPr>
          <p:cNvPr id="12" name="Picture 11">
            <a:extLst>
              <a:ext uri="{FF2B5EF4-FFF2-40B4-BE49-F238E27FC236}">
                <a16:creationId xmlns:a16="http://schemas.microsoft.com/office/drawing/2014/main" id="{49135C3C-095E-C747-9378-77311A2A59BB}"/>
              </a:ext>
            </a:extLst>
          </p:cNvPr>
          <p:cNvPicPr>
            <a:picLocks noChangeAspect="1"/>
          </p:cNvPicPr>
          <p:nvPr/>
        </p:nvPicPr>
        <p:blipFill rotWithShape="1">
          <a:blip r:embed="rId2">
            <a:extLst>
              <a:ext uri="{28A0092B-C50C-407E-A947-70E740481C1C}">
                <a14:useLocalDpi xmlns:a14="http://schemas.microsoft.com/office/drawing/2010/main" val="0"/>
              </a:ext>
            </a:extLst>
          </a:blip>
          <a:srcRect l="20949" r="19623" b="-1"/>
          <a:stretch/>
        </p:blipFill>
        <p:spPr>
          <a:xfrm>
            <a:off x="20" y="10"/>
            <a:ext cx="6105635" cy="6857990"/>
          </a:xfrm>
          <a:prstGeom prst="rect">
            <a:avLst/>
          </a:prstGeom>
        </p:spPr>
      </p:pic>
      <p:sp>
        <p:nvSpPr>
          <p:cNvPr id="6" name="TextBox 5"/>
          <p:cNvSpPr txBox="1"/>
          <p:nvPr/>
        </p:nvSpPr>
        <p:spPr>
          <a:xfrm>
            <a:off x="8218783" y="4277454"/>
            <a:ext cx="3333136" cy="2492990"/>
          </a:xfrm>
          <a:prstGeom prst="rect">
            <a:avLst/>
          </a:prstGeom>
          <a:noFill/>
        </p:spPr>
        <p:txBody>
          <a:bodyPr wrap="square" rtlCol="0">
            <a:spAutoFit/>
          </a:bodyPr>
          <a:lstStyle/>
          <a:p>
            <a:pPr>
              <a:spcAft>
                <a:spcPts val="600"/>
              </a:spcAft>
            </a:pPr>
            <a:r>
              <a:rPr lang="en-US" sz="2800" dirty="0">
                <a:solidFill>
                  <a:schemeClr val="bg1"/>
                </a:solidFill>
              </a:rPr>
              <a:t>SUBMITTED BY :</a:t>
            </a:r>
          </a:p>
          <a:p>
            <a:pPr>
              <a:spcAft>
                <a:spcPts val="600"/>
              </a:spcAft>
            </a:pPr>
            <a:r>
              <a:rPr lang="en-US" sz="2800" dirty="0">
                <a:solidFill>
                  <a:schemeClr val="bg1"/>
                </a:solidFill>
              </a:rPr>
              <a:t>Bita Faraji</a:t>
            </a:r>
          </a:p>
          <a:p>
            <a:pPr>
              <a:spcAft>
                <a:spcPts val="600"/>
              </a:spcAft>
            </a:pPr>
            <a:r>
              <a:rPr lang="en-US" sz="2800" dirty="0">
                <a:solidFill>
                  <a:schemeClr val="bg1"/>
                </a:solidFill>
              </a:rPr>
              <a:t>Sindhura Vemuri</a:t>
            </a:r>
          </a:p>
          <a:p>
            <a:pPr>
              <a:spcAft>
                <a:spcPts val="600"/>
              </a:spcAft>
            </a:pPr>
            <a:r>
              <a:rPr lang="en-US" sz="2800" dirty="0">
                <a:solidFill>
                  <a:schemeClr val="bg1"/>
                </a:solidFill>
              </a:rPr>
              <a:t>Yash Choksi</a:t>
            </a:r>
          </a:p>
          <a:p>
            <a:pPr>
              <a:spcAft>
                <a:spcPts val="600"/>
              </a:spcAft>
            </a:pPr>
            <a:endParaRPr lang="en-US" sz="2400" dirty="0">
              <a:solidFill>
                <a:schemeClr val="bg1"/>
              </a:solidFill>
            </a:endParaRPr>
          </a:p>
        </p:txBody>
      </p:sp>
      <p:sp>
        <p:nvSpPr>
          <p:cNvPr id="8" name="TextBox 7">
            <a:extLst>
              <a:ext uri="{FF2B5EF4-FFF2-40B4-BE49-F238E27FC236}">
                <a16:creationId xmlns:a16="http://schemas.microsoft.com/office/drawing/2014/main" id="{3B284BAD-BE2E-7441-A68E-3D3103C02842}"/>
              </a:ext>
            </a:extLst>
          </p:cNvPr>
          <p:cNvSpPr txBox="1"/>
          <p:nvPr/>
        </p:nvSpPr>
        <p:spPr>
          <a:xfrm>
            <a:off x="4660268" y="5319107"/>
            <a:ext cx="3333136" cy="1031051"/>
          </a:xfrm>
          <a:prstGeom prst="rect">
            <a:avLst/>
          </a:prstGeom>
          <a:noFill/>
        </p:spPr>
        <p:txBody>
          <a:bodyPr wrap="square" rtlCol="0">
            <a:spAutoFit/>
          </a:bodyPr>
          <a:lstStyle/>
          <a:p>
            <a:pPr>
              <a:spcAft>
                <a:spcPts val="600"/>
              </a:spcAft>
            </a:pPr>
            <a:r>
              <a:rPr lang="en-US" sz="2800" dirty="0">
                <a:solidFill>
                  <a:schemeClr val="bg1"/>
                </a:solidFill>
              </a:rPr>
              <a:t>GUIDED BY :</a:t>
            </a:r>
          </a:p>
          <a:p>
            <a:pPr>
              <a:spcAft>
                <a:spcPts val="600"/>
              </a:spcAft>
            </a:pPr>
            <a:r>
              <a:rPr lang="en-US" sz="2800" dirty="0">
                <a:solidFill>
                  <a:schemeClr val="bg1"/>
                </a:solidFill>
              </a:rPr>
              <a:t>Professor Woo</a:t>
            </a:r>
          </a:p>
        </p:txBody>
      </p:sp>
    </p:spTree>
    <p:extLst>
      <p:ext uri="{BB962C8B-B14F-4D97-AF65-F5344CB8AC3E}">
        <p14:creationId xmlns:p14="http://schemas.microsoft.com/office/powerpoint/2010/main" val="2976458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Decision Forest</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15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3964728"/>
            <a:ext cx="3241908" cy="2092881"/>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columns created by hashing those text</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97874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Logistic Regression</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9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3955957"/>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161619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Bayes Point Match</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20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4003458"/>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389486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dirty="0">
                <a:solidFill>
                  <a:srgbClr val="FFFFFF"/>
                </a:solidFill>
              </a:rPr>
              <a:t>Two-Class Boosted Decision Tree</a:t>
            </a:r>
          </a:p>
        </p:txBody>
      </p:sp>
      <p:sp>
        <p:nvSpPr>
          <p:cNvPr id="5" name="TextBox 4">
            <a:extLst>
              <a:ext uri="{FF2B5EF4-FFF2-40B4-BE49-F238E27FC236}">
                <a16:creationId xmlns:a16="http://schemas.microsoft.com/office/drawing/2014/main" id="{6C2E7F4C-9EA2-F842-B2EA-B7E78474C114}"/>
              </a:ext>
            </a:extLst>
          </p:cNvPr>
          <p:cNvSpPr txBox="1"/>
          <p:nvPr/>
        </p:nvSpPr>
        <p:spPr>
          <a:xfrm>
            <a:off x="1424904" y="2494450"/>
            <a:ext cx="4053545" cy="356315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solidFill>
                  <a:schemeClr val="bg1"/>
                </a:solidFill>
              </a:rPr>
              <a:t>1.9% Sample</a:t>
            </a:r>
          </a:p>
          <a:p>
            <a:pPr marL="342900" indent="-228600">
              <a:lnSpc>
                <a:spcPct val="90000"/>
              </a:lnSpc>
              <a:spcAft>
                <a:spcPts val="600"/>
              </a:spcAft>
              <a:buFont typeface="Arial" panose="020B0604020202020204" pitchFamily="34" charset="0"/>
              <a:buChar char="•"/>
            </a:pPr>
            <a:r>
              <a:rPr lang="en-US" sz="2400" b="1" dirty="0">
                <a:solidFill>
                  <a:schemeClr val="bg1"/>
                </a:solidFill>
              </a:rPr>
              <a:t>Time Taken : 28 Mins</a:t>
            </a:r>
          </a:p>
          <a:p>
            <a:pPr marL="342900" indent="-228600">
              <a:lnSpc>
                <a:spcPct val="90000"/>
              </a:lnSpc>
              <a:spcAft>
                <a:spcPts val="600"/>
              </a:spcAft>
              <a:buFont typeface="Arial" panose="020B0604020202020204" pitchFamily="34" charset="0"/>
              <a:buChar char="•"/>
            </a:pPr>
            <a:r>
              <a:rPr lang="en-US" sz="2400" b="1" dirty="0">
                <a:solidFill>
                  <a:schemeClr val="bg1"/>
                </a:solidFill>
              </a:rPr>
              <a:t>70:30 Split Train/Test</a:t>
            </a:r>
          </a:p>
        </p:txBody>
      </p:sp>
      <p:pic>
        <p:nvPicPr>
          <p:cNvPr id="8" name="Picture 7" descr="A close up of a map&#10;&#10;Description automatically generated">
            <a:extLst>
              <a:ext uri="{FF2B5EF4-FFF2-40B4-BE49-F238E27FC236}">
                <a16:creationId xmlns:a16="http://schemas.microsoft.com/office/drawing/2014/main" id="{BF8A067D-1B22-E947-8678-965346EA00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91" b="4272"/>
          <a:stretch/>
        </p:blipFill>
        <p:spPr>
          <a:xfrm>
            <a:off x="5252483" y="2336759"/>
            <a:ext cx="5858539" cy="4347022"/>
          </a:xfrm>
          <a:prstGeom prst="rect">
            <a:avLst/>
          </a:prstGeom>
        </p:spPr>
      </p:pic>
      <p:sp>
        <p:nvSpPr>
          <p:cNvPr id="6" name="TextBox 5">
            <a:extLst>
              <a:ext uri="{FF2B5EF4-FFF2-40B4-BE49-F238E27FC236}">
                <a16:creationId xmlns:a16="http://schemas.microsoft.com/office/drawing/2014/main" id="{5831360D-815A-F74D-AE6D-843BD4D4F457}"/>
              </a:ext>
            </a:extLst>
          </p:cNvPr>
          <p:cNvSpPr txBox="1"/>
          <p:nvPr/>
        </p:nvSpPr>
        <p:spPr>
          <a:xfrm>
            <a:off x="1564949" y="4015333"/>
            <a:ext cx="3241908" cy="1723549"/>
          </a:xfrm>
          <a:prstGeom prst="rect">
            <a:avLst/>
          </a:prstGeom>
          <a:solidFill>
            <a:schemeClr val="accent5">
              <a:lumMod val="75000"/>
            </a:schemeClr>
          </a:solidFill>
          <a:ln>
            <a:solidFill>
              <a:schemeClr val="bg1"/>
            </a:solidFill>
          </a:ln>
        </p:spPr>
        <p:txBody>
          <a:bodyPr wrap="square" rtlCol="0">
            <a:spAutoFit/>
          </a:bodyPr>
          <a:lstStyle/>
          <a:p>
            <a:pPr marL="342900" indent="-342900">
              <a:spcAft>
                <a:spcPts val="600"/>
              </a:spcAft>
              <a:buFont typeface="Arial" panose="020B0604020202020204" pitchFamily="34" charset="0"/>
              <a:buChar char="•"/>
            </a:pPr>
            <a:r>
              <a:rPr lang="en-US" sz="2400" b="1" dirty="0">
                <a:solidFill>
                  <a:schemeClr val="bg1"/>
                </a:solidFill>
              </a:rPr>
              <a:t>Processed_text</a:t>
            </a:r>
          </a:p>
          <a:p>
            <a:pPr marL="342900" indent="-342900">
              <a:spcAft>
                <a:spcPts val="600"/>
              </a:spcAft>
              <a:buFont typeface="Arial" panose="020B0604020202020204" pitchFamily="34" charset="0"/>
              <a:buChar char="•"/>
            </a:pPr>
            <a:r>
              <a:rPr lang="en-US" sz="2400" b="1" dirty="0">
                <a:solidFill>
                  <a:schemeClr val="bg1"/>
                </a:solidFill>
              </a:rPr>
              <a:t>1024 new hashed columns</a:t>
            </a:r>
          </a:p>
          <a:p>
            <a:pPr marL="342900" indent="-342900">
              <a:spcAft>
                <a:spcPts val="600"/>
              </a:spcAft>
              <a:buFont typeface="Arial" panose="020B0604020202020204" pitchFamily="34" charset="0"/>
              <a:buChar char="•"/>
            </a:pPr>
            <a:r>
              <a:rPr lang="en-US" sz="2400" b="1" dirty="0">
                <a:solidFill>
                  <a:schemeClr val="bg1"/>
                </a:solidFill>
              </a:rPr>
              <a:t>Target column y</a:t>
            </a:r>
          </a:p>
        </p:txBody>
      </p:sp>
    </p:spTree>
    <p:extLst>
      <p:ext uri="{BB962C8B-B14F-4D97-AF65-F5344CB8AC3E}">
        <p14:creationId xmlns:p14="http://schemas.microsoft.com/office/powerpoint/2010/main" val="386871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6" name="Table 5">
            <a:extLst>
              <a:ext uri="{FF2B5EF4-FFF2-40B4-BE49-F238E27FC236}">
                <a16:creationId xmlns:a16="http://schemas.microsoft.com/office/drawing/2014/main" id="{9A33E0B2-044B-414E-9122-28D9B64CB10E}"/>
              </a:ext>
            </a:extLst>
          </p:cNvPr>
          <p:cNvGraphicFramePr>
            <a:graphicFrameLocks noGrp="1"/>
          </p:cNvGraphicFramePr>
          <p:nvPr>
            <p:extLst>
              <p:ext uri="{D42A27DB-BD31-4B8C-83A1-F6EECF244321}">
                <p14:modId xmlns:p14="http://schemas.microsoft.com/office/powerpoint/2010/main" val="442901132"/>
              </p:ext>
            </p:extLst>
          </p:nvPr>
        </p:nvGraphicFramePr>
        <p:xfrm>
          <a:off x="141317" y="754911"/>
          <a:ext cx="11909364" cy="5922336"/>
        </p:xfrm>
        <a:graphic>
          <a:graphicData uri="http://schemas.openxmlformats.org/drawingml/2006/table">
            <a:tbl>
              <a:tblPr firstRow="1" bandRow="1">
                <a:tableStyleId>{93296810-A885-4BE3-A3E7-6D5BEEA58F35}</a:tableStyleId>
              </a:tblPr>
              <a:tblGrid>
                <a:gridCol w="3970752">
                  <a:extLst>
                    <a:ext uri="{9D8B030D-6E8A-4147-A177-3AD203B41FA5}">
                      <a16:colId xmlns:a16="http://schemas.microsoft.com/office/drawing/2014/main" val="1747684755"/>
                    </a:ext>
                  </a:extLst>
                </a:gridCol>
                <a:gridCol w="3970752">
                  <a:extLst>
                    <a:ext uri="{9D8B030D-6E8A-4147-A177-3AD203B41FA5}">
                      <a16:colId xmlns:a16="http://schemas.microsoft.com/office/drawing/2014/main" val="2305325753"/>
                    </a:ext>
                  </a:extLst>
                </a:gridCol>
                <a:gridCol w="3967860">
                  <a:extLst>
                    <a:ext uri="{9D8B030D-6E8A-4147-A177-3AD203B41FA5}">
                      <a16:colId xmlns:a16="http://schemas.microsoft.com/office/drawing/2014/main" val="3953993335"/>
                    </a:ext>
                  </a:extLst>
                </a:gridCol>
              </a:tblGrid>
              <a:tr h="1085787">
                <a:tc>
                  <a:txBody>
                    <a:bodyPr/>
                    <a:lstStyle/>
                    <a:p>
                      <a:endParaRPr 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t>Two Class Decision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Two Class 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789594">
                <a:tc>
                  <a:txBody>
                    <a:bodyPr/>
                    <a:lstStyle/>
                    <a:p>
                      <a:r>
                        <a:rPr lang="en-US" sz="2400" dirty="0">
                          <a:solidFill>
                            <a:schemeClr val="bg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1085787">
                <a:tc>
                  <a:txBody>
                    <a:bodyPr/>
                    <a:lstStyle/>
                    <a:p>
                      <a:r>
                        <a:rPr lang="en-US" sz="2400" dirty="0">
                          <a:solidFill>
                            <a:schemeClr val="accent6">
                              <a:lumMod val="40000"/>
                              <a:lumOff val="60000"/>
                            </a:schemeClr>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1085787">
                <a:tc>
                  <a:txBody>
                    <a:bodyPr/>
                    <a:lstStyle/>
                    <a:p>
                      <a:r>
                        <a:rPr lang="en-US" sz="2400" dirty="0">
                          <a:solidFill>
                            <a:schemeClr val="bg1"/>
                          </a:solidFill>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789594">
                <a:tc>
                  <a:txBody>
                    <a:bodyPr/>
                    <a:lstStyle/>
                    <a:p>
                      <a:r>
                        <a:rPr lang="en-US" sz="2400" dirty="0">
                          <a:solidFill>
                            <a:schemeClr val="bg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r h="1085787">
                <a:tc>
                  <a:txBody>
                    <a:bodyPr/>
                    <a:lstStyle/>
                    <a:p>
                      <a:r>
                        <a:rPr lang="en-US" sz="2400" dirty="0">
                          <a:solidFill>
                            <a:schemeClr val="bg1"/>
                          </a:solidFill>
                        </a:rPr>
                        <a:t>AUC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741499751"/>
                  </a:ext>
                </a:extLst>
              </a:tr>
            </a:tbl>
          </a:graphicData>
        </a:graphic>
      </p:graphicFrame>
    </p:spTree>
    <p:extLst>
      <p:ext uri="{BB962C8B-B14F-4D97-AF65-F5344CB8AC3E}">
        <p14:creationId xmlns:p14="http://schemas.microsoft.com/office/powerpoint/2010/main" val="69702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6" name="Table 5">
            <a:extLst>
              <a:ext uri="{FF2B5EF4-FFF2-40B4-BE49-F238E27FC236}">
                <a16:creationId xmlns:a16="http://schemas.microsoft.com/office/drawing/2014/main" id="{9A33E0B2-044B-414E-9122-28D9B64CB10E}"/>
              </a:ext>
            </a:extLst>
          </p:cNvPr>
          <p:cNvGraphicFramePr>
            <a:graphicFrameLocks noGrp="1"/>
          </p:cNvGraphicFramePr>
          <p:nvPr>
            <p:extLst>
              <p:ext uri="{D42A27DB-BD31-4B8C-83A1-F6EECF244321}">
                <p14:modId xmlns:p14="http://schemas.microsoft.com/office/powerpoint/2010/main" val="3003423734"/>
              </p:ext>
            </p:extLst>
          </p:nvPr>
        </p:nvGraphicFramePr>
        <p:xfrm>
          <a:off x="141317" y="754911"/>
          <a:ext cx="11909364" cy="5922336"/>
        </p:xfrm>
        <a:graphic>
          <a:graphicData uri="http://schemas.openxmlformats.org/drawingml/2006/table">
            <a:tbl>
              <a:tblPr firstRow="1" bandRow="1">
                <a:tableStyleId>{93296810-A885-4BE3-A3E7-6D5BEEA58F35}</a:tableStyleId>
              </a:tblPr>
              <a:tblGrid>
                <a:gridCol w="3970752">
                  <a:extLst>
                    <a:ext uri="{9D8B030D-6E8A-4147-A177-3AD203B41FA5}">
                      <a16:colId xmlns:a16="http://schemas.microsoft.com/office/drawing/2014/main" val="1747684755"/>
                    </a:ext>
                  </a:extLst>
                </a:gridCol>
                <a:gridCol w="3970752">
                  <a:extLst>
                    <a:ext uri="{9D8B030D-6E8A-4147-A177-3AD203B41FA5}">
                      <a16:colId xmlns:a16="http://schemas.microsoft.com/office/drawing/2014/main" val="2305325753"/>
                    </a:ext>
                  </a:extLst>
                </a:gridCol>
                <a:gridCol w="3967860">
                  <a:extLst>
                    <a:ext uri="{9D8B030D-6E8A-4147-A177-3AD203B41FA5}">
                      <a16:colId xmlns:a16="http://schemas.microsoft.com/office/drawing/2014/main" val="3953993335"/>
                    </a:ext>
                  </a:extLst>
                </a:gridCol>
              </a:tblGrid>
              <a:tr h="1085787">
                <a:tc>
                  <a:txBody>
                    <a:bodyPr/>
                    <a:lstStyle/>
                    <a:p>
                      <a:endParaRPr 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t>Two Class Bayes Point Match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Two Class Decision Forest Boosted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789594">
                <a:tc>
                  <a:txBody>
                    <a:bodyPr/>
                    <a:lstStyle/>
                    <a:p>
                      <a:r>
                        <a:rPr lang="en-US" sz="2400" dirty="0">
                          <a:solidFill>
                            <a:schemeClr val="bg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1085787">
                <a:tc>
                  <a:txBody>
                    <a:bodyPr/>
                    <a:lstStyle/>
                    <a:p>
                      <a:r>
                        <a:rPr lang="en-US" sz="2400" dirty="0">
                          <a:solidFill>
                            <a:schemeClr val="accent6">
                              <a:lumMod val="40000"/>
                              <a:lumOff val="60000"/>
                            </a:schemeClr>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0.959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1085787">
                <a:tc>
                  <a:txBody>
                    <a:bodyPr/>
                    <a:lstStyle/>
                    <a:p>
                      <a:r>
                        <a:rPr lang="en-US" sz="2400" dirty="0">
                          <a:solidFill>
                            <a:schemeClr val="bg1"/>
                          </a:solidFill>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789594">
                <a:tc>
                  <a:txBody>
                    <a:bodyPr/>
                    <a:lstStyle/>
                    <a:p>
                      <a:r>
                        <a:rPr lang="en-US" sz="2400" dirty="0">
                          <a:solidFill>
                            <a:schemeClr val="bg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r h="1085787">
                <a:tc>
                  <a:txBody>
                    <a:bodyPr/>
                    <a:lstStyle/>
                    <a:p>
                      <a:r>
                        <a:rPr lang="en-US" sz="2400" dirty="0">
                          <a:solidFill>
                            <a:schemeClr val="bg1"/>
                          </a:solidFill>
                        </a:rPr>
                        <a:t>AUC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741499751"/>
                  </a:ext>
                </a:extLst>
              </a:tr>
            </a:tbl>
          </a:graphicData>
        </a:graphic>
      </p:graphicFrame>
    </p:spTree>
    <p:extLst>
      <p:ext uri="{BB962C8B-B14F-4D97-AF65-F5344CB8AC3E}">
        <p14:creationId xmlns:p14="http://schemas.microsoft.com/office/powerpoint/2010/main" val="1945073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r>
              <a:rPr lang="en-US" sz="4800" b="1" u="sng" kern="1200" dirty="0">
                <a:solidFill>
                  <a:srgbClr val="FFFFFF"/>
                </a:solidFill>
                <a:latin typeface="+mj-lt"/>
                <a:ea typeface="+mj-ea"/>
                <a:cs typeface="+mj-cs"/>
              </a:rPr>
              <a:t>Comparison of Decision Forest and Logistic Regression</a:t>
            </a:r>
          </a:p>
        </p:txBody>
      </p:sp>
      <p:pic>
        <p:nvPicPr>
          <p:cNvPr id="9" name="Picture 8">
            <a:extLst>
              <a:ext uri="{FF2B5EF4-FFF2-40B4-BE49-F238E27FC236}">
                <a16:creationId xmlns:a16="http://schemas.microsoft.com/office/drawing/2014/main" id="{9F9B1496-BA46-3F4C-ACAD-BC4A2EC43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226" y="855784"/>
            <a:ext cx="7172003" cy="5334000"/>
          </a:xfrm>
          <a:prstGeom prst="rect">
            <a:avLst/>
          </a:prstGeom>
        </p:spPr>
      </p:pic>
    </p:spTree>
    <p:extLst>
      <p:ext uri="{BB962C8B-B14F-4D97-AF65-F5344CB8AC3E}">
        <p14:creationId xmlns:p14="http://schemas.microsoft.com/office/powerpoint/2010/main" val="1202434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r>
              <a:rPr lang="en-US" sz="4800" b="1" u="sng" kern="1200" dirty="0">
                <a:solidFill>
                  <a:srgbClr val="FFFFFF"/>
                </a:solidFill>
                <a:latin typeface="+mj-lt"/>
                <a:ea typeface="+mj-ea"/>
                <a:cs typeface="+mj-cs"/>
              </a:rPr>
              <a:t>Comparison of Two Class Bayes Point and Boosted Decision Tree</a:t>
            </a:r>
          </a:p>
        </p:txBody>
      </p:sp>
      <p:pic>
        <p:nvPicPr>
          <p:cNvPr id="9" name="Picture 8">
            <a:extLst>
              <a:ext uri="{FF2B5EF4-FFF2-40B4-BE49-F238E27FC236}">
                <a16:creationId xmlns:a16="http://schemas.microsoft.com/office/drawing/2014/main" id="{071027E0-95A0-B245-B923-50E2112E3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3692" y="742951"/>
            <a:ext cx="6783675" cy="5123023"/>
          </a:xfrm>
          <a:prstGeom prst="rect">
            <a:avLst/>
          </a:prstGeom>
        </p:spPr>
      </p:pic>
    </p:spTree>
    <p:extLst>
      <p:ext uri="{BB962C8B-B14F-4D97-AF65-F5344CB8AC3E}">
        <p14:creationId xmlns:p14="http://schemas.microsoft.com/office/powerpoint/2010/main" val="300240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55" name="Straight Connector 54">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b="1" u="sng" dirty="0">
                <a:solidFill>
                  <a:schemeClr val="accent1"/>
                </a:solidFill>
              </a:rPr>
              <a:t>Logistic Regression in Databricks</a:t>
            </a:r>
          </a:p>
        </p:txBody>
      </p:sp>
      <p:pic>
        <p:nvPicPr>
          <p:cNvPr id="5" name="Picture 4">
            <a:extLst>
              <a:ext uri="{FF2B5EF4-FFF2-40B4-BE49-F238E27FC236}">
                <a16:creationId xmlns:a16="http://schemas.microsoft.com/office/drawing/2014/main" id="{99E35D96-BC7E-D749-A1CA-94A8393C6DBB}"/>
              </a:ext>
            </a:extLst>
          </p:cNvPr>
          <p:cNvPicPr>
            <a:picLocks noChangeAspect="1"/>
          </p:cNvPicPr>
          <p:nvPr/>
        </p:nvPicPr>
        <p:blipFill rotWithShape="1">
          <a:blip r:embed="rId2">
            <a:extLst>
              <a:ext uri="{28A0092B-C50C-407E-A947-70E740481C1C}">
                <a14:useLocalDpi xmlns:a14="http://schemas.microsoft.com/office/drawing/2010/main" val="0"/>
              </a:ext>
            </a:extLst>
          </a:blip>
          <a:srcRect l="7818" r="54870" b="-1"/>
          <a:stretch/>
        </p:blipFill>
        <p:spPr>
          <a:xfrm>
            <a:off x="243840" y="256540"/>
            <a:ext cx="11704320" cy="3764276"/>
          </a:xfrm>
          <a:prstGeom prst="rect">
            <a:avLst/>
          </a:prstGeom>
        </p:spPr>
      </p:pic>
    </p:spTree>
    <p:extLst>
      <p:ext uri="{BB962C8B-B14F-4D97-AF65-F5344CB8AC3E}">
        <p14:creationId xmlns:p14="http://schemas.microsoft.com/office/powerpoint/2010/main" val="252261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7" name="Rectangle 5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6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Isosceles Triangle 6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creenshot of a cell phone&#10;&#10;Description automatically generated">
            <a:extLst>
              <a:ext uri="{FF2B5EF4-FFF2-40B4-BE49-F238E27FC236}">
                <a16:creationId xmlns:a16="http://schemas.microsoft.com/office/drawing/2014/main" id="{01948660-F7AB-CF40-B02A-EFF38DA95B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663" y="506816"/>
            <a:ext cx="10905066" cy="2699002"/>
          </a:xfrm>
          <a:prstGeom prst="rect">
            <a:avLst/>
          </a:prstGeom>
          <a:ln>
            <a:noFill/>
          </a:ln>
        </p:spPr>
      </p:pic>
      <p:sp>
        <p:nvSpPr>
          <p:cNvPr id="72" name="Isosceles Triangle 7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3759AA45-DBE0-2849-8754-CDF16308ED08}"/>
              </a:ext>
            </a:extLst>
          </p:cNvPr>
          <p:cNvSpPr>
            <a:spLocks noGrp="1"/>
          </p:cNvSpPr>
          <p:nvPr>
            <p:ph idx="1"/>
          </p:nvPr>
        </p:nvSpPr>
        <p:spPr>
          <a:xfrm>
            <a:off x="537663" y="3221869"/>
            <a:ext cx="10900144" cy="3093382"/>
          </a:xfrm>
        </p:spPr>
        <p:txBody>
          <a:bodyPr>
            <a:normAutofit/>
          </a:bodyPr>
          <a:lstStyle/>
          <a:p>
            <a:r>
              <a:rPr lang="en-US" dirty="0"/>
              <a:t>As you can see here number of nodes and depth and we have to reduce it here because this dataset is bigger than Azure ML. And efficiency is reduced significantly. </a:t>
            </a:r>
          </a:p>
          <a:p>
            <a:r>
              <a:rPr lang="en-US" dirty="0"/>
              <a:t>So computing environment is big impact. </a:t>
            </a:r>
          </a:p>
        </p:txBody>
      </p:sp>
    </p:spTree>
    <p:extLst>
      <p:ext uri="{BB962C8B-B14F-4D97-AF65-F5344CB8AC3E}">
        <p14:creationId xmlns:p14="http://schemas.microsoft.com/office/powerpoint/2010/main" val="78435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812800" y="647272"/>
            <a:ext cx="4328160" cy="678094"/>
          </a:xfrm>
        </p:spPr>
        <p:txBody>
          <a:bodyPr>
            <a:normAutofit/>
          </a:bodyPr>
          <a:lstStyle/>
          <a:p>
            <a:r>
              <a:rPr lang="en-US" sz="4000" b="1" u="sng" dirty="0">
                <a:solidFill>
                  <a:schemeClr val="bg1"/>
                </a:solidFill>
              </a:rPr>
              <a:t>INTRODUCTION</a:t>
            </a:r>
          </a:p>
        </p:txBody>
      </p:sp>
      <p:sp>
        <p:nvSpPr>
          <p:cNvPr id="6" name="Subtitle 5"/>
          <p:cNvSpPr>
            <a:spLocks noGrp="1"/>
          </p:cNvSpPr>
          <p:nvPr>
            <p:ph type="subTitle" idx="1"/>
          </p:nvPr>
        </p:nvSpPr>
        <p:spPr>
          <a:xfrm>
            <a:off x="0" y="1808252"/>
            <a:ext cx="12192000" cy="4962418"/>
          </a:xfrm>
        </p:spPr>
        <p:txBody>
          <a:bodyPr>
            <a:normAutofit/>
          </a:bodyPr>
          <a:lstStyle/>
          <a:p>
            <a:endParaRPr lang="en-US" dirty="0">
              <a:solidFill>
                <a:schemeClr val="bg1"/>
              </a:solidFill>
            </a:endParaRPr>
          </a:p>
          <a:p>
            <a:pPr algn="l"/>
            <a:r>
              <a:rPr lang="en-US" dirty="0">
                <a:solidFill>
                  <a:schemeClr val="bg1"/>
                </a:solidFill>
              </a:rPr>
              <a:t>                                 </a:t>
            </a:r>
          </a:p>
          <a:p>
            <a:pPr algn="l"/>
            <a:r>
              <a:rPr lang="en-US" dirty="0">
                <a:solidFill>
                  <a:schemeClr val="bg1"/>
                </a:solidFill>
              </a:rPr>
              <a:t>                                      </a:t>
            </a:r>
            <a:r>
              <a:rPr lang="en-US" sz="2800" dirty="0">
                <a:solidFill>
                  <a:schemeClr val="bg1"/>
                </a:solidFill>
              </a:rPr>
              <a:t>Immediate requirement                                    </a:t>
            </a:r>
            <a:r>
              <a:rPr lang="en-US" dirty="0">
                <a:solidFill>
                  <a:schemeClr val="bg1"/>
                </a:solidFill>
              </a:rPr>
              <a:t> </a:t>
            </a:r>
            <a:r>
              <a:rPr lang="en-US" sz="2800" dirty="0">
                <a:solidFill>
                  <a:schemeClr val="bg1"/>
                </a:solidFill>
              </a:rPr>
              <a:t>Data Cleaning</a:t>
            </a:r>
          </a:p>
          <a:p>
            <a:pPr algn="l"/>
            <a:endParaRPr lang="en-US" dirty="0">
              <a:solidFill>
                <a:schemeClr val="bg1"/>
              </a:solidFill>
            </a:endParaRPr>
          </a:p>
          <a:p>
            <a:pPr algn="l"/>
            <a:endParaRPr lang="en-US" dirty="0">
              <a:solidFill>
                <a:schemeClr val="bg1"/>
              </a:solidFill>
            </a:endParaRPr>
          </a:p>
          <a:p>
            <a:pPr algn="l"/>
            <a:r>
              <a:rPr lang="en-US" dirty="0">
                <a:solidFill>
                  <a:schemeClr val="bg1"/>
                </a:solidFill>
              </a:rPr>
              <a:t>                                </a:t>
            </a:r>
          </a:p>
          <a:p>
            <a:pPr algn="l"/>
            <a:r>
              <a:rPr lang="en-US" dirty="0">
                <a:solidFill>
                  <a:schemeClr val="bg1"/>
                </a:solidFill>
              </a:rPr>
              <a:t>                                  </a:t>
            </a:r>
          </a:p>
          <a:p>
            <a:pPr algn="l"/>
            <a:r>
              <a:rPr lang="en-US" dirty="0">
                <a:solidFill>
                  <a:schemeClr val="bg1"/>
                </a:solidFill>
              </a:rPr>
              <a:t>                                      </a:t>
            </a:r>
            <a:r>
              <a:rPr lang="en-US" sz="2800" dirty="0">
                <a:solidFill>
                  <a:schemeClr val="bg1"/>
                </a:solidFill>
              </a:rPr>
              <a:t>Arranging Data                                               Providing it to</a:t>
            </a:r>
          </a:p>
          <a:p>
            <a:pPr algn="l"/>
            <a:r>
              <a:rPr lang="en-US" dirty="0">
                <a:solidFill>
                  <a:schemeClr val="bg1"/>
                </a:solidFill>
              </a:rPr>
              <a:t>                                                                                                                             </a:t>
            </a:r>
            <a:r>
              <a:rPr lang="en-US" sz="2800" dirty="0">
                <a:solidFill>
                  <a:schemeClr val="bg1"/>
                </a:solidFill>
              </a:rPr>
              <a:t>medical professionals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036" y="2073063"/>
            <a:ext cx="2320775" cy="164716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037" y="4506658"/>
            <a:ext cx="2320775" cy="155886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269" y="2073063"/>
            <a:ext cx="2244853" cy="149507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3268" y="4506658"/>
            <a:ext cx="2172131" cy="1558862"/>
          </a:xfrm>
          <a:prstGeom prst="rect">
            <a:avLst/>
          </a:prstGeom>
        </p:spPr>
      </p:pic>
    </p:spTree>
    <p:extLst>
      <p:ext uri="{BB962C8B-B14F-4D97-AF65-F5344CB8AC3E}">
        <p14:creationId xmlns:p14="http://schemas.microsoft.com/office/powerpoint/2010/main" val="1888840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5CE47-7631-BC47-AD8C-FBF0B7432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269" y="1516722"/>
            <a:ext cx="10143460" cy="1464125"/>
          </a:xfrm>
          <a:prstGeom prst="rect">
            <a:avLst/>
          </a:prstGeom>
        </p:spPr>
      </p:pic>
      <p:sp>
        <p:nvSpPr>
          <p:cNvPr id="9" name="TextBox 8">
            <a:extLst>
              <a:ext uri="{FF2B5EF4-FFF2-40B4-BE49-F238E27FC236}">
                <a16:creationId xmlns:a16="http://schemas.microsoft.com/office/drawing/2014/main" id="{479F08FC-D8B7-6D4B-BACB-5389B67C9180}"/>
              </a:ext>
            </a:extLst>
          </p:cNvPr>
          <p:cNvSpPr txBox="1"/>
          <p:nvPr/>
        </p:nvSpPr>
        <p:spPr>
          <a:xfrm>
            <a:off x="2656367" y="700641"/>
            <a:ext cx="6879265" cy="553998"/>
          </a:xfrm>
          <a:prstGeom prst="rect">
            <a:avLst/>
          </a:prstGeom>
          <a:noFill/>
        </p:spPr>
        <p:txBody>
          <a:bodyPr wrap="square" rtlCol="0">
            <a:spAutoFit/>
          </a:bodyPr>
          <a:lstStyle/>
          <a:p>
            <a:r>
              <a:rPr lang="en-US" sz="3000" b="1" dirty="0">
                <a:solidFill>
                  <a:schemeClr val="bg1"/>
                </a:solidFill>
                <a:latin typeface="Corbel" panose="020B0503020204020204"/>
              </a:rPr>
              <a:t>Random Forest Classifier in Databricks</a:t>
            </a:r>
            <a:endParaRPr lang="en-US" sz="3000" b="1" dirty="0">
              <a:solidFill>
                <a:schemeClr val="bg1"/>
              </a:solidFill>
            </a:endParaRPr>
          </a:p>
        </p:txBody>
      </p:sp>
      <p:sp>
        <p:nvSpPr>
          <p:cNvPr id="11" name="TextBox 10">
            <a:extLst>
              <a:ext uri="{FF2B5EF4-FFF2-40B4-BE49-F238E27FC236}">
                <a16:creationId xmlns:a16="http://schemas.microsoft.com/office/drawing/2014/main" id="{CB6E7086-DEAA-D148-B343-6798F4A60DF1}"/>
              </a:ext>
            </a:extLst>
          </p:cNvPr>
          <p:cNvSpPr txBox="1"/>
          <p:nvPr/>
        </p:nvSpPr>
        <p:spPr>
          <a:xfrm>
            <a:off x="2656367" y="3242930"/>
            <a:ext cx="6879265" cy="553998"/>
          </a:xfrm>
          <a:prstGeom prst="rect">
            <a:avLst/>
          </a:prstGeom>
          <a:noFill/>
        </p:spPr>
        <p:txBody>
          <a:bodyPr wrap="square" rtlCol="0">
            <a:spAutoFit/>
          </a:bodyPr>
          <a:lstStyle/>
          <a:p>
            <a:pPr algn="ctr"/>
            <a:r>
              <a:rPr lang="en-US" sz="3000" b="1" dirty="0">
                <a:solidFill>
                  <a:schemeClr val="bg1"/>
                </a:solidFill>
                <a:latin typeface="Corbel" panose="020B0503020204020204"/>
              </a:rPr>
              <a:t>Naïve Bayes Classifier</a:t>
            </a:r>
            <a:endParaRPr lang="en-US" sz="3000" b="1" dirty="0">
              <a:solidFill>
                <a:schemeClr val="bg1"/>
              </a:solidFill>
            </a:endParaRPr>
          </a:p>
        </p:txBody>
      </p:sp>
      <p:pic>
        <p:nvPicPr>
          <p:cNvPr id="7" name="Picture 6">
            <a:extLst>
              <a:ext uri="{FF2B5EF4-FFF2-40B4-BE49-F238E27FC236}">
                <a16:creationId xmlns:a16="http://schemas.microsoft.com/office/drawing/2014/main" id="{4CE65CCD-F0FA-7D4C-9D1B-EDADEE84F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69" y="4164230"/>
            <a:ext cx="10143460" cy="1464125"/>
          </a:xfrm>
          <a:prstGeom prst="rect">
            <a:avLst/>
          </a:prstGeom>
        </p:spPr>
      </p:pic>
    </p:spTree>
    <p:extLst>
      <p:ext uri="{BB962C8B-B14F-4D97-AF65-F5344CB8AC3E}">
        <p14:creationId xmlns:p14="http://schemas.microsoft.com/office/powerpoint/2010/main" val="354872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TextBox 8">
            <a:extLst>
              <a:ext uri="{FF2B5EF4-FFF2-40B4-BE49-F238E27FC236}">
                <a16:creationId xmlns:a16="http://schemas.microsoft.com/office/drawing/2014/main" id="{479F08FC-D8B7-6D4B-BACB-5389B67C9180}"/>
              </a:ext>
            </a:extLst>
          </p:cNvPr>
          <p:cNvSpPr txBox="1"/>
          <p:nvPr/>
        </p:nvSpPr>
        <p:spPr>
          <a:xfrm>
            <a:off x="7559812" y="2723322"/>
            <a:ext cx="3510355" cy="223673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dirty="0">
                <a:solidFill>
                  <a:srgbClr val="FFFFFF"/>
                </a:solidFill>
                <a:latin typeface="+mj-lt"/>
                <a:ea typeface="+mj-ea"/>
                <a:cs typeface="+mj-cs"/>
              </a:rPr>
              <a:t>Cross Validation in Databricks</a:t>
            </a:r>
          </a:p>
        </p:txBody>
      </p:sp>
      <p:sp>
        <p:nvSpPr>
          <p:cNvPr id="18"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Picture 2">
            <a:extLst>
              <a:ext uri="{FF2B5EF4-FFF2-40B4-BE49-F238E27FC236}">
                <a16:creationId xmlns:a16="http://schemas.microsoft.com/office/drawing/2014/main" id="{64A69AEB-4CC6-3D4E-895B-007F5C76F5F8}"/>
              </a:ext>
            </a:extLst>
          </p:cNvPr>
          <p:cNvPicPr>
            <a:picLocks noChangeAspect="1"/>
          </p:cNvPicPr>
          <p:nvPr/>
        </p:nvPicPr>
        <p:blipFill rotWithShape="1">
          <a:blip r:embed="rId2">
            <a:extLst>
              <a:ext uri="{28A0092B-C50C-407E-A947-70E740481C1C}">
                <a14:useLocalDpi xmlns:a14="http://schemas.microsoft.com/office/drawing/2010/main" val="0"/>
              </a:ext>
            </a:extLst>
          </a:blip>
          <a:srcRect l="6528" r="77012"/>
          <a:stretch/>
        </p:blipFill>
        <p:spPr>
          <a:xfrm>
            <a:off x="770333" y="2132163"/>
            <a:ext cx="5635819" cy="3509504"/>
          </a:xfrm>
          <a:prstGeom prst="rect">
            <a:avLst/>
          </a:prstGeom>
        </p:spPr>
      </p:pic>
    </p:spTree>
    <p:extLst>
      <p:ext uri="{BB962C8B-B14F-4D97-AF65-F5344CB8AC3E}">
        <p14:creationId xmlns:p14="http://schemas.microsoft.com/office/powerpoint/2010/main" val="200218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352-87D1-844E-BCEB-F86B70B318E2}"/>
              </a:ext>
            </a:extLst>
          </p:cNvPr>
          <p:cNvSpPr txBox="1"/>
          <p:nvPr/>
        </p:nvSpPr>
        <p:spPr>
          <a:xfrm>
            <a:off x="141317" y="83953"/>
            <a:ext cx="2211186" cy="553998"/>
          </a:xfrm>
          <a:prstGeom prst="rect">
            <a:avLst/>
          </a:prstGeom>
          <a:noFill/>
        </p:spPr>
        <p:txBody>
          <a:bodyPr wrap="square" rtlCol="0">
            <a:spAutoFit/>
          </a:bodyPr>
          <a:lstStyle/>
          <a:p>
            <a:r>
              <a:rPr lang="en-US" sz="3000" b="1" dirty="0">
                <a:solidFill>
                  <a:schemeClr val="bg1"/>
                </a:solidFill>
              </a:rPr>
              <a:t>Comparison</a:t>
            </a:r>
          </a:p>
        </p:txBody>
      </p:sp>
      <p:graphicFrame>
        <p:nvGraphicFramePr>
          <p:cNvPr id="5" name="Table 4">
            <a:extLst>
              <a:ext uri="{FF2B5EF4-FFF2-40B4-BE49-F238E27FC236}">
                <a16:creationId xmlns:a16="http://schemas.microsoft.com/office/drawing/2014/main" id="{668D2C20-B4F4-BF45-BDB4-CDD4444B2FC8}"/>
              </a:ext>
            </a:extLst>
          </p:cNvPr>
          <p:cNvGraphicFramePr>
            <a:graphicFrameLocks noGrp="1"/>
          </p:cNvGraphicFramePr>
          <p:nvPr>
            <p:extLst>
              <p:ext uri="{D42A27DB-BD31-4B8C-83A1-F6EECF244321}">
                <p14:modId xmlns:p14="http://schemas.microsoft.com/office/powerpoint/2010/main" val="1598191639"/>
              </p:ext>
            </p:extLst>
          </p:nvPr>
        </p:nvGraphicFramePr>
        <p:xfrm>
          <a:off x="251187" y="796333"/>
          <a:ext cx="11540319" cy="5657628"/>
        </p:xfrm>
        <a:graphic>
          <a:graphicData uri="http://schemas.openxmlformats.org/drawingml/2006/table">
            <a:tbl>
              <a:tblPr firstRow="1" bandRow="1">
                <a:tableStyleId>{93296810-A885-4BE3-A3E7-6D5BEEA58F35}</a:tableStyleId>
              </a:tblPr>
              <a:tblGrid>
                <a:gridCol w="2309073">
                  <a:extLst>
                    <a:ext uri="{9D8B030D-6E8A-4147-A177-3AD203B41FA5}">
                      <a16:colId xmlns:a16="http://schemas.microsoft.com/office/drawing/2014/main" val="1747684755"/>
                    </a:ext>
                  </a:extLst>
                </a:gridCol>
                <a:gridCol w="2309073">
                  <a:extLst>
                    <a:ext uri="{9D8B030D-6E8A-4147-A177-3AD203B41FA5}">
                      <a16:colId xmlns:a16="http://schemas.microsoft.com/office/drawing/2014/main" val="2305325753"/>
                    </a:ext>
                  </a:extLst>
                </a:gridCol>
                <a:gridCol w="2307391">
                  <a:extLst>
                    <a:ext uri="{9D8B030D-6E8A-4147-A177-3AD203B41FA5}">
                      <a16:colId xmlns:a16="http://schemas.microsoft.com/office/drawing/2014/main" val="3953993335"/>
                    </a:ext>
                  </a:extLst>
                </a:gridCol>
                <a:gridCol w="2307391">
                  <a:extLst>
                    <a:ext uri="{9D8B030D-6E8A-4147-A177-3AD203B41FA5}">
                      <a16:colId xmlns:a16="http://schemas.microsoft.com/office/drawing/2014/main" val="1455570164"/>
                    </a:ext>
                  </a:extLst>
                </a:gridCol>
                <a:gridCol w="2307391">
                  <a:extLst>
                    <a:ext uri="{9D8B030D-6E8A-4147-A177-3AD203B41FA5}">
                      <a16:colId xmlns:a16="http://schemas.microsoft.com/office/drawing/2014/main" val="1583911286"/>
                    </a:ext>
                  </a:extLst>
                </a:gridCol>
              </a:tblGrid>
              <a:tr h="2308116">
                <a:tc>
                  <a:txBody>
                    <a:bodyPr/>
                    <a:lstStyle/>
                    <a:p>
                      <a:r>
                        <a:rPr lang="en-US" sz="1800" dirty="0">
                          <a:solidFill>
                            <a:schemeClr val="tx1"/>
                          </a:solidFill>
                        </a:rPr>
                        <a:t>AUC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dirty="0"/>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Decision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Naive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Random Forest Classifier &amp; Decision Forest Boosted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95582629"/>
                  </a:ext>
                </a:extLst>
              </a:tr>
              <a:tr h="705124">
                <a:tc rowSpan="2">
                  <a:txBody>
                    <a:bodyPr/>
                    <a:lstStyle/>
                    <a:p>
                      <a:r>
                        <a:rPr lang="en-US" sz="2400" dirty="0">
                          <a:solidFill>
                            <a:schemeClr val="bg1"/>
                          </a:solidFill>
                        </a:rPr>
                        <a:t>Oracle</a:t>
                      </a:r>
                      <a:endParaRPr lang="en-US" sz="2400" dirty="0">
                        <a:solidFill>
                          <a:schemeClr val="accent6">
                            <a:lumMod val="40000"/>
                            <a:lumOff val="6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05054363"/>
                  </a:ext>
                </a:extLst>
              </a:tr>
              <a:tr h="969632">
                <a:tc vMerge="1">
                  <a:txBody>
                    <a:bodyPr/>
                    <a:lstStyle/>
                    <a:p>
                      <a:endParaRPr lang="en-US" sz="2400" dirty="0">
                        <a:solidFill>
                          <a:schemeClr val="accent6">
                            <a:lumMod val="40000"/>
                            <a:lumOff val="6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32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45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22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accent6">
                              <a:lumMod val="40000"/>
                              <a:lumOff val="60000"/>
                            </a:schemeClr>
                          </a:solidFill>
                        </a:rPr>
                        <a:t>40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033108623"/>
                  </a:ext>
                </a:extLst>
              </a:tr>
              <a:tr h="969632">
                <a:tc rowSpan="2">
                  <a:txBody>
                    <a:bodyPr/>
                    <a:lstStyle/>
                    <a:p>
                      <a:r>
                        <a:rPr lang="en-US" sz="2400" dirty="0">
                          <a:solidFill>
                            <a:schemeClr val="bg1"/>
                          </a:solidFill>
                        </a:rPr>
                        <a:t>Azure 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0.977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009091"/>
                  </a:ext>
                </a:extLst>
              </a:tr>
              <a:tr h="705124">
                <a:tc vMerge="1">
                  <a:txBody>
                    <a:bodyPr/>
                    <a:lstStyle/>
                    <a:p>
                      <a:endParaRPr 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1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dirty="0">
                          <a:solidFill>
                            <a:schemeClr val="bg1"/>
                          </a:solidFill>
                        </a:rPr>
                        <a:t>3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2400">
                          <a:solidFill>
                            <a:schemeClr val="bg1"/>
                          </a:solidFill>
                        </a:rPr>
                        <a:t>7 </a:t>
                      </a:r>
                      <a:r>
                        <a:rPr lang="en-US" sz="2400" dirty="0">
                          <a:solidFill>
                            <a:schemeClr val="bg1"/>
                          </a:solidFill>
                        </a:rPr>
                        <a:t>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44171721"/>
                  </a:ext>
                </a:extLst>
              </a:tr>
            </a:tbl>
          </a:graphicData>
        </a:graphic>
      </p:graphicFrame>
    </p:spTree>
    <p:extLst>
      <p:ext uri="{BB962C8B-B14F-4D97-AF65-F5344CB8AC3E}">
        <p14:creationId xmlns:p14="http://schemas.microsoft.com/office/powerpoint/2010/main" val="1550228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21748D-8C66-304D-8579-4BE3E2C2995B}"/>
              </a:ext>
            </a:extLst>
          </p:cNvPr>
          <p:cNvSpPr txBox="1"/>
          <p:nvPr/>
        </p:nvSpPr>
        <p:spPr>
          <a:xfrm>
            <a:off x="173215" y="424195"/>
            <a:ext cx="6897436" cy="553998"/>
          </a:xfrm>
          <a:prstGeom prst="rect">
            <a:avLst/>
          </a:prstGeom>
          <a:noFill/>
        </p:spPr>
        <p:txBody>
          <a:bodyPr wrap="square" rtlCol="0">
            <a:spAutoFit/>
          </a:bodyPr>
          <a:lstStyle/>
          <a:p>
            <a:r>
              <a:rPr lang="en-US" sz="3000" b="1" dirty="0">
                <a:solidFill>
                  <a:schemeClr val="bg1"/>
                </a:solidFill>
                <a:latin typeface="Corbel" panose="020B0503020204020204"/>
              </a:rPr>
              <a:t>Conclusion of all models</a:t>
            </a:r>
            <a:endParaRPr lang="en-US" sz="3000" b="1" dirty="0">
              <a:solidFill>
                <a:schemeClr val="bg1"/>
              </a:solidFill>
            </a:endParaRPr>
          </a:p>
        </p:txBody>
      </p:sp>
      <p:sp>
        <p:nvSpPr>
          <p:cNvPr id="5" name="Content Placeholder 2">
            <a:extLst>
              <a:ext uri="{FF2B5EF4-FFF2-40B4-BE49-F238E27FC236}">
                <a16:creationId xmlns:a16="http://schemas.microsoft.com/office/drawing/2014/main" id="{F909477E-9BF1-2242-87AA-A9B661EA2538}"/>
              </a:ext>
            </a:extLst>
          </p:cNvPr>
          <p:cNvSpPr>
            <a:spLocks noGrp="1"/>
          </p:cNvSpPr>
          <p:nvPr>
            <p:ph idx="1"/>
          </p:nvPr>
        </p:nvSpPr>
        <p:spPr>
          <a:xfrm>
            <a:off x="838200" y="1105786"/>
            <a:ext cx="10900144" cy="5193414"/>
          </a:xfrm>
        </p:spPr>
        <p:txBody>
          <a:bodyPr>
            <a:normAutofit fontScale="92500" lnSpcReduction="10000"/>
          </a:bodyPr>
          <a:lstStyle/>
          <a:p>
            <a:r>
              <a:rPr lang="en-US" dirty="0">
                <a:solidFill>
                  <a:schemeClr val="bg1"/>
                </a:solidFill>
              </a:rPr>
              <a:t>By looking at comparison modules and tables we can clearly says that Two class Decision Forest Boosted tree is the best with all metric parameter</a:t>
            </a:r>
          </a:p>
          <a:p>
            <a:r>
              <a:rPr lang="en-US" dirty="0">
                <a:solidFill>
                  <a:schemeClr val="bg1"/>
                </a:solidFill>
              </a:rPr>
              <a:t>It’s very obvious that this model will perform best because it’s very complex as it’s containing most updated methods.</a:t>
            </a:r>
          </a:p>
          <a:p>
            <a:r>
              <a:rPr lang="en-US" dirty="0">
                <a:solidFill>
                  <a:schemeClr val="bg1"/>
                </a:solidFill>
              </a:rPr>
              <a:t>So far accuracy is highest in this model and if we want to go other than this model it would be Logistic Regression.</a:t>
            </a:r>
          </a:p>
          <a:p>
            <a:r>
              <a:rPr lang="en-US" dirty="0">
                <a:solidFill>
                  <a:schemeClr val="bg1"/>
                </a:solidFill>
              </a:rPr>
              <a:t>By looking at this Non-Boosted Decision Tree gives almost same after tuning hyper-parameter and I tuned that original value of number of trees from 10 to 30. </a:t>
            </a:r>
          </a:p>
          <a:p>
            <a:r>
              <a:rPr lang="en-US" dirty="0">
                <a:solidFill>
                  <a:schemeClr val="bg1"/>
                </a:solidFill>
              </a:rPr>
              <a:t>By keeping this in measure when we use actual dataset as this is just sample it will create very big issues.</a:t>
            </a:r>
          </a:p>
          <a:p>
            <a:r>
              <a:rPr lang="en-US" dirty="0">
                <a:solidFill>
                  <a:schemeClr val="bg1"/>
                </a:solidFill>
              </a:rPr>
              <a:t>We tried to implement this same with pyspark with full dataset and we get same types of errors of maximum heap.</a:t>
            </a:r>
          </a:p>
        </p:txBody>
      </p:sp>
    </p:spTree>
    <p:extLst>
      <p:ext uri="{BB962C8B-B14F-4D97-AF65-F5344CB8AC3E}">
        <p14:creationId xmlns:p14="http://schemas.microsoft.com/office/powerpoint/2010/main" val="175037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2" descr="Top 50 Authors">
            <a:extLst>
              <a:ext uri="{FF2B5EF4-FFF2-40B4-BE49-F238E27FC236}">
                <a16:creationId xmlns:a16="http://schemas.microsoft.com/office/drawing/2014/main" id="{6A6CF633-85CD-6846-80EF-889956FB7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44" y="0"/>
            <a:ext cx="11401778" cy="6858000"/>
          </a:xfrm>
          <a:prstGeom prst="rect">
            <a:avLst/>
          </a:prstGeom>
        </p:spPr>
      </p:pic>
    </p:spTree>
    <p:extLst>
      <p:ext uri="{BB962C8B-B14F-4D97-AF65-F5344CB8AC3E}">
        <p14:creationId xmlns:p14="http://schemas.microsoft.com/office/powerpoint/2010/main" val="4000261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3" descr="Top Journals">
            <a:extLst>
              <a:ext uri="{FF2B5EF4-FFF2-40B4-BE49-F238E27FC236}">
                <a16:creationId xmlns:a16="http://schemas.microsoft.com/office/drawing/2014/main" id="{4E0AEC7E-CAA6-2C4B-8215-F30E45AF3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17" y="0"/>
            <a:ext cx="11820293" cy="6858000"/>
          </a:xfrm>
          <a:prstGeom prst="rect">
            <a:avLst/>
          </a:prstGeom>
        </p:spPr>
      </p:pic>
    </p:spTree>
    <p:extLst>
      <p:ext uri="{BB962C8B-B14F-4D97-AF65-F5344CB8AC3E}">
        <p14:creationId xmlns:p14="http://schemas.microsoft.com/office/powerpoint/2010/main" val="8973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slide4" descr="Top 50 words">
            <a:extLst>
              <a:ext uri="{FF2B5EF4-FFF2-40B4-BE49-F238E27FC236}">
                <a16:creationId xmlns:a16="http://schemas.microsoft.com/office/drawing/2014/main" id="{A520E230-F122-B240-9336-7CF0BF357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021015" cy="6858000"/>
          </a:xfrm>
          <a:prstGeom prst="rect">
            <a:avLst/>
          </a:prstGeom>
        </p:spPr>
      </p:pic>
    </p:spTree>
    <p:extLst>
      <p:ext uri="{BB962C8B-B14F-4D97-AF65-F5344CB8AC3E}">
        <p14:creationId xmlns:p14="http://schemas.microsoft.com/office/powerpoint/2010/main" val="131958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CE45A9-CA2D-834E-8E84-08E912E4464B}"/>
              </a:ext>
            </a:extLst>
          </p:cNvPr>
          <p:cNvSpPr>
            <a:spLocks noGrp="1"/>
          </p:cNvSpPr>
          <p:nvPr>
            <p:ph type="title"/>
          </p:nvPr>
        </p:nvSpPr>
        <p:spPr>
          <a:xfrm>
            <a:off x="718686" y="5091762"/>
            <a:ext cx="10206613" cy="1264588"/>
          </a:xfrm>
        </p:spPr>
        <p:txBody>
          <a:bodyPr vert="horz" lIns="91440" tIns="45720" rIns="91440" bIns="45720" rtlCol="0" anchor="ctr">
            <a:normAutofit/>
          </a:bodyPr>
          <a:lstStyle/>
          <a:p>
            <a:r>
              <a:rPr lang="en-US" sz="3200" dirty="0">
                <a:solidFill>
                  <a:srgbClr val="FFFFFF"/>
                </a:solidFill>
              </a:rPr>
              <a:t>https://github.com/yashchks87/covid_19_nlp</a:t>
            </a:r>
          </a:p>
        </p:txBody>
      </p:sp>
      <p:pic>
        <p:nvPicPr>
          <p:cNvPr id="18" name="Content Placeholder 17">
            <a:extLst>
              <a:ext uri="{FF2B5EF4-FFF2-40B4-BE49-F238E27FC236}">
                <a16:creationId xmlns:a16="http://schemas.microsoft.com/office/drawing/2014/main" id="{CC166B28-FCFD-9A40-9252-AE41D1163426}"/>
              </a:ext>
            </a:extLst>
          </p:cNvPr>
          <p:cNvPicPr>
            <a:picLocks noGrp="1" noChangeAspect="1"/>
          </p:cNvPicPr>
          <p:nvPr>
            <p:ph idx="1"/>
          </p:nvPr>
        </p:nvPicPr>
        <p:blipFill rotWithShape="1">
          <a:blip r:embed="rId2"/>
          <a:srcRect t="17117" r="-1" b="14192"/>
          <a:stretch/>
        </p:blipFill>
        <p:spPr>
          <a:xfrm>
            <a:off x="320040" y="320040"/>
            <a:ext cx="11548872" cy="4462272"/>
          </a:xfrm>
          <a:prstGeom prst="rect">
            <a:avLst/>
          </a:prstGeom>
        </p:spPr>
      </p:pic>
      <p:cxnSp>
        <p:nvCxnSpPr>
          <p:cNvPr id="25" name="Straight Connector 24">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605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21EC93-1D85-4B45-BA79-82415A7F7C7A}"/>
              </a:ext>
            </a:extLst>
          </p:cNvPr>
          <p:cNvPicPr>
            <a:picLocks noChangeAspect="1"/>
          </p:cNvPicPr>
          <p:nvPr/>
        </p:nvPicPr>
        <p:blipFill rotWithShape="1">
          <a:blip r:embed="rId2">
            <a:extLst>
              <a:ext uri="{28A0092B-C50C-407E-A947-70E740481C1C}">
                <a14:useLocalDpi xmlns:a14="http://schemas.microsoft.com/office/drawing/2010/main" val="0"/>
              </a:ext>
            </a:extLst>
          </a:blip>
          <a:srcRect l="7019" t="9091" r="2072"/>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7B51B11D-BBCD-47C7-A599-1EDA2F22F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549726"/>
            <a:ext cx="11438793" cy="1844256"/>
          </a:xfrm>
          <a:prstGeom prst="rect">
            <a:avLst/>
          </a:prstGeom>
          <a:solidFill>
            <a:srgbClr val="404040">
              <a:alpha val="93000"/>
            </a:srgbClr>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CE45A9-CA2D-834E-8E84-08E912E4464B}"/>
              </a:ext>
            </a:extLst>
          </p:cNvPr>
          <p:cNvSpPr>
            <a:spLocks noGrp="1"/>
          </p:cNvSpPr>
          <p:nvPr>
            <p:ph type="title"/>
          </p:nvPr>
        </p:nvSpPr>
        <p:spPr>
          <a:xfrm>
            <a:off x="542544" y="4754880"/>
            <a:ext cx="11137392" cy="1639102"/>
          </a:xfrm>
        </p:spPr>
        <p:txBody>
          <a:bodyPr vert="horz" lIns="91440" tIns="45720" rIns="91440" bIns="45720" rtlCol="0" anchor="b">
            <a:normAutofit fontScale="90000"/>
          </a:bodyPr>
          <a:lstStyle/>
          <a:p>
            <a:pPr algn="ctr"/>
            <a:r>
              <a:rPr lang="en-US" dirty="0">
                <a:solidFill>
                  <a:schemeClr val="bg1"/>
                </a:solidFill>
              </a:rPr>
              <a:t>https://gallery.cortanaintelligence.com/Experiment/CIS5560Final</a:t>
            </a:r>
            <a:br>
              <a:rPr lang="en-US" dirty="0">
                <a:solidFill>
                  <a:schemeClr val="bg1"/>
                </a:solidFill>
              </a:rPr>
            </a:br>
            <a:endParaRPr lang="en-US" sz="4700" dirty="0">
              <a:solidFill>
                <a:schemeClr val="bg1"/>
              </a:solidFill>
            </a:endParaRPr>
          </a:p>
        </p:txBody>
      </p:sp>
      <p:cxnSp>
        <p:nvCxnSpPr>
          <p:cNvPr id="32" name="Straight Connector 31">
            <a:extLst>
              <a:ext uri="{FF2B5EF4-FFF2-40B4-BE49-F238E27FC236}">
                <a16:creationId xmlns:a16="http://schemas.microsoft.com/office/drawing/2014/main" id="{6A810F53-4CAC-492E-A2F9-C147AA509B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4243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263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A4D5-2D7B-F04A-AB3E-EE9284525A3A}"/>
              </a:ext>
            </a:extLst>
          </p:cNvPr>
          <p:cNvSpPr>
            <a:spLocks noGrp="1"/>
          </p:cNvSpPr>
          <p:nvPr>
            <p:ph type="title"/>
          </p:nvPr>
        </p:nvSpPr>
        <p:spPr>
          <a:xfrm>
            <a:off x="6537023" y="2476234"/>
            <a:ext cx="5006336" cy="1325563"/>
          </a:xfrm>
        </p:spPr>
        <p:txBody>
          <a:bodyPr>
            <a:normAutofit/>
          </a:bodyPr>
          <a:lstStyle/>
          <a:p>
            <a:r>
              <a:rPr lang="en-US" dirty="0"/>
              <a:t>QUESTIONS</a:t>
            </a:r>
          </a:p>
        </p:txBody>
      </p:sp>
      <p:sp>
        <p:nvSpPr>
          <p:cNvPr id="18" name="Freeform: Shape 1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Shape 12">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Questions">
            <a:extLst>
              <a:ext uri="{FF2B5EF4-FFF2-40B4-BE49-F238E27FC236}">
                <a16:creationId xmlns:a16="http://schemas.microsoft.com/office/drawing/2014/main" id="{9D45071A-134E-5D4D-89B8-1BA5FCE73F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4241" y="643466"/>
            <a:ext cx="4105275" cy="4105275"/>
          </a:xfrm>
          <a:prstGeom prst="rect">
            <a:avLst/>
          </a:prstGeom>
        </p:spPr>
      </p:pic>
    </p:spTree>
    <p:extLst>
      <p:ext uri="{BB962C8B-B14F-4D97-AF65-F5344CB8AC3E}">
        <p14:creationId xmlns:p14="http://schemas.microsoft.com/office/powerpoint/2010/main" val="28053722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GOALS</a:t>
            </a:r>
          </a:p>
        </p:txBody>
      </p:sp>
      <p:sp>
        <p:nvSpPr>
          <p:cNvPr id="3" name="Content Placeholder 2"/>
          <p:cNvSpPr>
            <a:spLocks noGrp="1"/>
          </p:cNvSpPr>
          <p:nvPr>
            <p:ph idx="1"/>
          </p:nvPr>
        </p:nvSpPr>
        <p:spPr>
          <a:xfrm>
            <a:off x="838200" y="1584960"/>
            <a:ext cx="6101080" cy="4714240"/>
          </a:xfrm>
        </p:spPr>
        <p:txBody>
          <a:bodyPr>
            <a:normAutofit/>
          </a:bodyPr>
          <a:lstStyle/>
          <a:p>
            <a:r>
              <a:rPr lang="en-US" sz="3600" dirty="0">
                <a:solidFill>
                  <a:schemeClr val="bg1"/>
                </a:solidFill>
              </a:rPr>
              <a:t> To provide accurate information for medical professionals from over around 33000 published papers and articles in different journals from all around the world using classification algorithms to identify them as useful or not useful.</a:t>
            </a:r>
            <a:endParaRPr lang="en-US"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9280" y="1910080"/>
            <a:ext cx="5080000" cy="3901440"/>
          </a:xfrm>
          <a:prstGeom prst="rect">
            <a:avLst/>
          </a:prstGeom>
        </p:spPr>
      </p:pic>
    </p:spTree>
    <p:extLst>
      <p:ext uri="{BB962C8B-B14F-4D97-AF65-F5344CB8AC3E}">
        <p14:creationId xmlns:p14="http://schemas.microsoft.com/office/powerpoint/2010/main" val="4166202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47BB-753D-3747-B79D-C016F4A7635A}"/>
              </a:ext>
            </a:extLst>
          </p:cNvPr>
          <p:cNvSpPr>
            <a:spLocks noGrp="1"/>
          </p:cNvSpPr>
          <p:nvPr>
            <p:ph type="title"/>
          </p:nvPr>
        </p:nvSpPr>
        <p:spPr>
          <a:xfrm>
            <a:off x="6096000" y="2920139"/>
            <a:ext cx="5314536" cy="1325563"/>
          </a:xfrm>
        </p:spPr>
        <p:txBody>
          <a:bodyPr>
            <a:normAutofit/>
          </a:bodyPr>
          <a:lstStyle/>
          <a:p>
            <a:r>
              <a:rPr lang="en-US" dirty="0"/>
              <a:t>THANK YOU</a:t>
            </a:r>
          </a:p>
        </p:txBody>
      </p:sp>
      <p:sp>
        <p:nvSpPr>
          <p:cNvPr id="11" name="Freeform: Shape 10">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Handshake">
            <a:extLst>
              <a:ext uri="{FF2B5EF4-FFF2-40B4-BE49-F238E27FC236}">
                <a16:creationId xmlns:a16="http://schemas.microsoft.com/office/drawing/2014/main" id="{B0C867B8-ECA7-1043-8425-23F2BD10E2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Tree>
    <p:extLst>
      <p:ext uri="{BB962C8B-B14F-4D97-AF65-F5344CB8AC3E}">
        <p14:creationId xmlns:p14="http://schemas.microsoft.com/office/powerpoint/2010/main" val="30954744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Dataset</a:t>
            </a:r>
          </a:p>
        </p:txBody>
      </p:sp>
      <p:sp>
        <p:nvSpPr>
          <p:cNvPr id="3" name="Content Placeholder 2"/>
          <p:cNvSpPr>
            <a:spLocks noGrp="1"/>
          </p:cNvSpPr>
          <p:nvPr>
            <p:ph idx="1"/>
          </p:nvPr>
        </p:nvSpPr>
        <p:spPr>
          <a:xfrm>
            <a:off x="838200" y="1584960"/>
            <a:ext cx="10900144" cy="4714240"/>
          </a:xfrm>
        </p:spPr>
        <p:txBody>
          <a:bodyPr>
            <a:normAutofit/>
          </a:bodyPr>
          <a:lstStyle/>
          <a:p>
            <a:r>
              <a:rPr lang="en-US" dirty="0">
                <a:solidFill>
                  <a:schemeClr val="bg1"/>
                </a:solidFill>
              </a:rPr>
              <a:t>In this serious pandemic situation it’s really urgent need that all medical and research community act towards it as soon as possible. And there is so this dataset is hosted by Kaggle.com and dataset contains more than 30,000 different research papers.</a:t>
            </a:r>
          </a:p>
          <a:p>
            <a:r>
              <a:rPr lang="en-US" dirty="0">
                <a:solidFill>
                  <a:schemeClr val="bg1"/>
                </a:solidFill>
              </a:rPr>
              <a:t>Every research paper is having few keywords and format of research paper is JSON which is provided by Allen institute of AI. The dataset is mostly comprised of Covid-19 and SARS-COV-2 and some other related to corona virus.</a:t>
            </a:r>
          </a:p>
          <a:p>
            <a:r>
              <a:rPr lang="en-US" dirty="0">
                <a:solidFill>
                  <a:schemeClr val="bg1"/>
                </a:solidFill>
              </a:rPr>
              <a:t>This is classical unsupervised machine learning algorithms and we created labels with clustering first and then we trained our models using pyspark algorithms.</a:t>
            </a:r>
          </a:p>
        </p:txBody>
      </p:sp>
    </p:spTree>
    <p:extLst>
      <p:ext uri="{BB962C8B-B14F-4D97-AF65-F5344CB8AC3E}">
        <p14:creationId xmlns:p14="http://schemas.microsoft.com/office/powerpoint/2010/main" val="7362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46371"/>
            <a:ext cx="10515600" cy="1325563"/>
          </a:xfrm>
        </p:spPr>
        <p:txBody>
          <a:bodyPr/>
          <a:lstStyle/>
          <a:p>
            <a:r>
              <a:rPr lang="en-US" b="1" u="sng" dirty="0">
                <a:solidFill>
                  <a:schemeClr val="bg1"/>
                </a:solidFill>
              </a:rPr>
              <a:t>Dataset Features</a:t>
            </a:r>
            <a:r>
              <a:rPr lang="en-US" b="1" dirty="0">
                <a:solidFill>
                  <a:schemeClr val="bg1"/>
                </a:solidFill>
              </a:rPr>
              <a:t>                           </a:t>
            </a:r>
            <a:r>
              <a:rPr lang="en-US" b="1" u="sng" dirty="0">
                <a:solidFill>
                  <a:schemeClr val="bg1"/>
                </a:solidFill>
              </a:rPr>
              <a:t>Target</a:t>
            </a:r>
          </a:p>
        </p:txBody>
      </p:sp>
      <p:graphicFrame>
        <p:nvGraphicFramePr>
          <p:cNvPr id="4" name="Table 3">
            <a:extLst>
              <a:ext uri="{FF2B5EF4-FFF2-40B4-BE49-F238E27FC236}">
                <a16:creationId xmlns:a16="http://schemas.microsoft.com/office/drawing/2014/main" id="{329134A5-DCAD-2345-9618-4C16B859C33B}"/>
              </a:ext>
            </a:extLst>
          </p:cNvPr>
          <p:cNvGraphicFramePr>
            <a:graphicFrameLocks noGrp="1"/>
          </p:cNvGraphicFramePr>
          <p:nvPr>
            <p:extLst>
              <p:ext uri="{D42A27DB-BD31-4B8C-83A1-F6EECF244321}">
                <p14:modId xmlns:p14="http://schemas.microsoft.com/office/powerpoint/2010/main" val="1655690797"/>
              </p:ext>
            </p:extLst>
          </p:nvPr>
        </p:nvGraphicFramePr>
        <p:xfrm>
          <a:off x="213831" y="1432049"/>
          <a:ext cx="6127592" cy="5014956"/>
        </p:xfrm>
        <a:graphic>
          <a:graphicData uri="http://schemas.openxmlformats.org/drawingml/2006/table">
            <a:tbl>
              <a:tblPr firstRow="1" bandRow="1">
                <a:tableStyleId>{073A0DAA-6AF3-43AB-8588-CEC1D06C72B9}</a:tableStyleId>
              </a:tblPr>
              <a:tblGrid>
                <a:gridCol w="3063796">
                  <a:extLst>
                    <a:ext uri="{9D8B030D-6E8A-4147-A177-3AD203B41FA5}">
                      <a16:colId xmlns:a16="http://schemas.microsoft.com/office/drawing/2014/main" val="556868540"/>
                    </a:ext>
                  </a:extLst>
                </a:gridCol>
                <a:gridCol w="3063796">
                  <a:extLst>
                    <a:ext uri="{9D8B030D-6E8A-4147-A177-3AD203B41FA5}">
                      <a16:colId xmlns:a16="http://schemas.microsoft.com/office/drawing/2014/main" val="2897240154"/>
                    </a:ext>
                  </a:extLst>
                </a:gridCol>
              </a:tblGrid>
              <a:tr h="703746">
                <a:tc>
                  <a:txBody>
                    <a:bodyPr/>
                    <a:lstStyle/>
                    <a:p>
                      <a:pPr algn="ctr"/>
                      <a:r>
                        <a:rPr lang="en-US" sz="2800" b="0" dirty="0">
                          <a:solidFill>
                            <a:schemeClr val="tx1"/>
                          </a:solidFill>
                        </a:rPr>
                        <a:t>Paper_id</a:t>
                      </a:r>
                    </a:p>
                    <a:p>
                      <a:pPr algn="ctr"/>
                      <a:endParaRPr lang="en-US" dirty="0"/>
                    </a:p>
                  </a:txBody>
                  <a:tcPr>
                    <a:solidFill>
                      <a:schemeClr val="bg1">
                        <a:lumMod val="65000"/>
                      </a:schemeClr>
                    </a:solidFill>
                  </a:tcPr>
                </a:tc>
                <a:tc>
                  <a:txBody>
                    <a:bodyPr/>
                    <a:lstStyle/>
                    <a:p>
                      <a:pPr algn="ctr"/>
                      <a:r>
                        <a:rPr lang="en-US" sz="2800" b="0" dirty="0">
                          <a:solidFill>
                            <a:schemeClr val="tx1"/>
                          </a:solidFill>
                        </a:rPr>
                        <a:t>Abstract_summary</a:t>
                      </a:r>
                    </a:p>
                  </a:txBody>
                  <a:tcPr>
                    <a:solidFill>
                      <a:schemeClr val="bg1">
                        <a:lumMod val="65000"/>
                      </a:schemeClr>
                    </a:solidFill>
                  </a:tcPr>
                </a:tc>
                <a:extLst>
                  <a:ext uri="{0D108BD9-81ED-4DB2-BD59-A6C34878D82A}">
                    <a16:rowId xmlns:a16="http://schemas.microsoft.com/office/drawing/2014/main" val="453474768"/>
                  </a:ext>
                </a:extLst>
              </a:tr>
              <a:tr h="703746">
                <a:tc>
                  <a:txBody>
                    <a:bodyPr/>
                    <a:lstStyle/>
                    <a:p>
                      <a:pPr algn="ctr"/>
                      <a:r>
                        <a:rPr lang="en-US" sz="2400" dirty="0"/>
                        <a:t>doi</a:t>
                      </a:r>
                    </a:p>
                  </a:txBody>
                  <a:tcPr>
                    <a:solidFill>
                      <a:schemeClr val="bg1">
                        <a:lumMod val="65000"/>
                      </a:schemeClr>
                    </a:solidFill>
                  </a:tcPr>
                </a:tc>
                <a:tc>
                  <a:txBody>
                    <a:bodyPr/>
                    <a:lstStyle/>
                    <a:p>
                      <a:pPr algn="ctr"/>
                      <a:r>
                        <a:rPr lang="en-US" sz="2400" dirty="0"/>
                        <a:t>Abstract_count</a:t>
                      </a:r>
                    </a:p>
                  </a:txBody>
                  <a:tcPr>
                    <a:solidFill>
                      <a:schemeClr val="bg1">
                        <a:lumMod val="65000"/>
                      </a:schemeClr>
                    </a:solidFill>
                  </a:tcPr>
                </a:tc>
                <a:extLst>
                  <a:ext uri="{0D108BD9-81ED-4DB2-BD59-A6C34878D82A}">
                    <a16:rowId xmlns:a16="http://schemas.microsoft.com/office/drawing/2014/main" val="2789678954"/>
                  </a:ext>
                </a:extLst>
              </a:tr>
              <a:tr h="703746">
                <a:tc>
                  <a:txBody>
                    <a:bodyPr/>
                    <a:lstStyle/>
                    <a:p>
                      <a:pPr algn="ctr"/>
                      <a:r>
                        <a:rPr lang="en-US" sz="2400" dirty="0"/>
                        <a:t>abstract</a:t>
                      </a:r>
                    </a:p>
                  </a:txBody>
                  <a:tcPr>
                    <a:solidFill>
                      <a:schemeClr val="bg1">
                        <a:lumMod val="65000"/>
                      </a:schemeClr>
                    </a:solidFill>
                  </a:tcPr>
                </a:tc>
                <a:tc>
                  <a:txBody>
                    <a:bodyPr/>
                    <a:lstStyle/>
                    <a:p>
                      <a:pPr algn="ctr"/>
                      <a:r>
                        <a:rPr lang="en-US" sz="2400" dirty="0"/>
                        <a:t>Body_count</a:t>
                      </a:r>
                    </a:p>
                  </a:txBody>
                  <a:tcPr>
                    <a:solidFill>
                      <a:schemeClr val="bg1">
                        <a:lumMod val="65000"/>
                      </a:schemeClr>
                    </a:solidFill>
                  </a:tcPr>
                </a:tc>
                <a:extLst>
                  <a:ext uri="{0D108BD9-81ED-4DB2-BD59-A6C34878D82A}">
                    <a16:rowId xmlns:a16="http://schemas.microsoft.com/office/drawing/2014/main" val="3926765218"/>
                  </a:ext>
                </a:extLst>
              </a:tr>
              <a:tr h="703746">
                <a:tc>
                  <a:txBody>
                    <a:bodyPr/>
                    <a:lstStyle/>
                    <a:p>
                      <a:pPr algn="ctr"/>
                      <a:r>
                        <a:rPr lang="en-US" sz="2400" dirty="0"/>
                        <a:t>body_text</a:t>
                      </a:r>
                    </a:p>
                  </a:txBody>
                  <a:tcPr>
                    <a:solidFill>
                      <a:schemeClr val="bg1">
                        <a:lumMod val="65000"/>
                      </a:schemeClr>
                    </a:solidFill>
                  </a:tcPr>
                </a:tc>
                <a:tc>
                  <a:txBody>
                    <a:bodyPr/>
                    <a:lstStyle/>
                    <a:p>
                      <a:pPr algn="ctr"/>
                      <a:r>
                        <a:rPr lang="en-US" sz="2400" dirty="0"/>
                        <a:t>Body_unique_words</a:t>
                      </a:r>
                    </a:p>
                  </a:txBody>
                  <a:tcPr>
                    <a:solidFill>
                      <a:schemeClr val="bg1">
                        <a:lumMod val="65000"/>
                      </a:schemeClr>
                    </a:solidFill>
                  </a:tcPr>
                </a:tc>
                <a:extLst>
                  <a:ext uri="{0D108BD9-81ED-4DB2-BD59-A6C34878D82A}">
                    <a16:rowId xmlns:a16="http://schemas.microsoft.com/office/drawing/2014/main" val="733408672"/>
                  </a:ext>
                </a:extLst>
              </a:tr>
              <a:tr h="703746">
                <a:tc>
                  <a:txBody>
                    <a:bodyPr/>
                    <a:lstStyle/>
                    <a:p>
                      <a:pPr algn="ctr"/>
                      <a:r>
                        <a:rPr lang="en-US" sz="2400" dirty="0"/>
                        <a:t>authors</a:t>
                      </a:r>
                    </a:p>
                  </a:txBody>
                  <a:tcPr>
                    <a:solidFill>
                      <a:schemeClr val="bg1">
                        <a:lumMod val="65000"/>
                      </a:schemeClr>
                    </a:solidFill>
                  </a:tcPr>
                </a:tc>
                <a:tc>
                  <a:txBody>
                    <a:bodyPr/>
                    <a:lstStyle/>
                    <a:p>
                      <a:pPr algn="ctr"/>
                      <a:r>
                        <a:rPr lang="en-US" sz="2400" dirty="0"/>
                        <a:t>languages</a:t>
                      </a:r>
                    </a:p>
                  </a:txBody>
                  <a:tcPr>
                    <a:solidFill>
                      <a:schemeClr val="bg1">
                        <a:lumMod val="65000"/>
                      </a:schemeClr>
                    </a:solidFill>
                  </a:tcPr>
                </a:tc>
                <a:extLst>
                  <a:ext uri="{0D108BD9-81ED-4DB2-BD59-A6C34878D82A}">
                    <a16:rowId xmlns:a16="http://schemas.microsoft.com/office/drawing/2014/main" val="1992830295"/>
                  </a:ext>
                </a:extLst>
              </a:tr>
              <a:tr h="703746">
                <a:tc>
                  <a:txBody>
                    <a:bodyPr/>
                    <a:lstStyle/>
                    <a:p>
                      <a:pPr algn="ctr"/>
                      <a:r>
                        <a:rPr lang="en-US" sz="2400" dirty="0"/>
                        <a:t>tiitle</a:t>
                      </a:r>
                    </a:p>
                  </a:txBody>
                  <a:tcPr>
                    <a:solidFill>
                      <a:schemeClr val="bg1">
                        <a:lumMod val="65000"/>
                      </a:schemeClr>
                    </a:solidFill>
                  </a:tcPr>
                </a:tc>
                <a:tc>
                  <a:txBody>
                    <a:bodyPr/>
                    <a:lstStyle/>
                    <a:p>
                      <a:pPr algn="ctr"/>
                      <a:r>
                        <a:rPr lang="en-US" sz="2400" dirty="0"/>
                        <a:t>Processed_text</a:t>
                      </a:r>
                    </a:p>
                  </a:txBody>
                  <a:tcPr>
                    <a:solidFill>
                      <a:schemeClr val="bg1">
                        <a:lumMod val="65000"/>
                      </a:schemeClr>
                    </a:solidFill>
                  </a:tcPr>
                </a:tc>
                <a:extLst>
                  <a:ext uri="{0D108BD9-81ED-4DB2-BD59-A6C34878D82A}">
                    <a16:rowId xmlns:a16="http://schemas.microsoft.com/office/drawing/2014/main" val="1867147390"/>
                  </a:ext>
                </a:extLst>
              </a:tr>
              <a:tr h="703746">
                <a:tc>
                  <a:txBody>
                    <a:bodyPr/>
                    <a:lstStyle/>
                    <a:p>
                      <a:pPr algn="ctr"/>
                      <a:r>
                        <a:rPr lang="en-US" sz="2400" dirty="0"/>
                        <a:t>journal</a:t>
                      </a:r>
                    </a:p>
                  </a:txBody>
                  <a:tcPr>
                    <a:solidFill>
                      <a:schemeClr val="bg1">
                        <a:lumMod val="65000"/>
                      </a:schemeClr>
                    </a:solidFill>
                  </a:tcPr>
                </a:tc>
                <a:tc>
                  <a:txBody>
                    <a:bodyPr/>
                    <a:lstStyle/>
                    <a:p>
                      <a:pPr algn="ctr"/>
                      <a:endParaRPr lang="en-US" sz="2400" dirty="0"/>
                    </a:p>
                  </a:txBody>
                  <a:tcPr>
                    <a:solidFill>
                      <a:schemeClr val="bg1">
                        <a:lumMod val="65000"/>
                      </a:schemeClr>
                    </a:solidFill>
                  </a:tcPr>
                </a:tc>
                <a:extLst>
                  <a:ext uri="{0D108BD9-81ED-4DB2-BD59-A6C34878D82A}">
                    <a16:rowId xmlns:a16="http://schemas.microsoft.com/office/drawing/2014/main" val="2147604296"/>
                  </a:ext>
                </a:extLst>
              </a:tr>
            </a:tbl>
          </a:graphicData>
        </a:graphic>
      </p:graphicFrame>
      <p:graphicFrame>
        <p:nvGraphicFramePr>
          <p:cNvPr id="5" name="Table 4">
            <a:extLst>
              <a:ext uri="{FF2B5EF4-FFF2-40B4-BE49-F238E27FC236}">
                <a16:creationId xmlns:a16="http://schemas.microsoft.com/office/drawing/2014/main" id="{BCD4AE88-37B9-9549-945A-B68A6DFF3076}"/>
              </a:ext>
            </a:extLst>
          </p:cNvPr>
          <p:cNvGraphicFramePr>
            <a:graphicFrameLocks noGrp="1"/>
          </p:cNvGraphicFramePr>
          <p:nvPr>
            <p:extLst>
              <p:ext uri="{D42A27DB-BD31-4B8C-83A1-F6EECF244321}">
                <p14:modId xmlns:p14="http://schemas.microsoft.com/office/powerpoint/2010/main" val="2451072578"/>
              </p:ext>
            </p:extLst>
          </p:nvPr>
        </p:nvGraphicFramePr>
        <p:xfrm>
          <a:off x="7363196" y="1432049"/>
          <a:ext cx="2968831" cy="560874"/>
        </p:xfrm>
        <a:graphic>
          <a:graphicData uri="http://schemas.openxmlformats.org/drawingml/2006/table">
            <a:tbl>
              <a:tblPr firstRow="1" bandRow="1">
                <a:tableStyleId>{073A0DAA-6AF3-43AB-8588-CEC1D06C72B9}</a:tableStyleId>
              </a:tblPr>
              <a:tblGrid>
                <a:gridCol w="2968831">
                  <a:extLst>
                    <a:ext uri="{9D8B030D-6E8A-4147-A177-3AD203B41FA5}">
                      <a16:colId xmlns:a16="http://schemas.microsoft.com/office/drawing/2014/main" val="2817898392"/>
                    </a:ext>
                  </a:extLst>
                </a:gridCol>
              </a:tblGrid>
              <a:tr h="560874">
                <a:tc>
                  <a:txBody>
                    <a:bodyPr/>
                    <a:lstStyle/>
                    <a:p>
                      <a:pPr algn="ctr"/>
                      <a:r>
                        <a:rPr lang="en-US" b="0" dirty="0">
                          <a:solidFill>
                            <a:schemeClr val="tx1"/>
                          </a:solidFill>
                        </a:rPr>
                        <a:t>y</a:t>
                      </a:r>
                    </a:p>
                  </a:txBody>
                  <a:tcPr>
                    <a:solidFill>
                      <a:schemeClr val="bg1">
                        <a:lumMod val="65000"/>
                      </a:schemeClr>
                    </a:solidFill>
                  </a:tcPr>
                </a:tc>
                <a:extLst>
                  <a:ext uri="{0D108BD9-81ED-4DB2-BD59-A6C34878D82A}">
                    <a16:rowId xmlns:a16="http://schemas.microsoft.com/office/drawing/2014/main" val="3009688263"/>
                  </a:ext>
                </a:extLst>
              </a:tr>
            </a:tbl>
          </a:graphicData>
        </a:graphic>
      </p:graphicFrame>
    </p:spTree>
    <p:extLst>
      <p:ext uri="{BB962C8B-B14F-4D97-AF65-F5344CB8AC3E}">
        <p14:creationId xmlns:p14="http://schemas.microsoft.com/office/powerpoint/2010/main" val="322178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ABOUT DATASET</a:t>
            </a:r>
          </a:p>
        </p:txBody>
      </p:sp>
      <p:sp>
        <p:nvSpPr>
          <p:cNvPr id="3" name="Content Placeholder 2"/>
          <p:cNvSpPr>
            <a:spLocks noGrp="1"/>
          </p:cNvSpPr>
          <p:nvPr>
            <p:ph idx="1"/>
          </p:nvPr>
        </p:nvSpPr>
        <p:spPr/>
        <p:txBody>
          <a:bodyPr/>
          <a:lstStyle/>
          <a:p>
            <a:r>
              <a:rPr lang="en-US" dirty="0">
                <a:solidFill>
                  <a:schemeClr val="bg1"/>
                </a:solidFill>
              </a:rPr>
              <a:t>Dataset URL </a:t>
            </a:r>
            <a:r>
              <a:rPr lang="en-US" u="sng" dirty="0">
                <a:solidFill>
                  <a:schemeClr val="accent1">
                    <a:lumMod val="75000"/>
                  </a:schemeClr>
                </a:solidFill>
              </a:rPr>
              <a:t>: https://www.kaggle.com/allen-institute-for-ai/CORD-19-research-challenge/</a:t>
            </a:r>
          </a:p>
          <a:p>
            <a:endParaRPr lang="en-US" dirty="0">
              <a:solidFill>
                <a:schemeClr val="bg1"/>
              </a:solidFill>
            </a:endParaRPr>
          </a:p>
          <a:p>
            <a:r>
              <a:rPr lang="en-US" dirty="0">
                <a:solidFill>
                  <a:schemeClr val="bg1"/>
                </a:solidFill>
              </a:rPr>
              <a:t>Dataset Size : 8GB</a:t>
            </a:r>
          </a:p>
          <a:p>
            <a:endParaRPr lang="en-US" dirty="0">
              <a:solidFill>
                <a:schemeClr val="bg1"/>
              </a:solidFill>
            </a:endParaRPr>
          </a:p>
          <a:p>
            <a:r>
              <a:rPr lang="en-US" dirty="0">
                <a:solidFill>
                  <a:schemeClr val="bg1"/>
                </a:solidFill>
              </a:rPr>
              <a:t>Data Format : JSON</a:t>
            </a:r>
          </a:p>
          <a:p>
            <a:endParaRPr lang="en-US" dirty="0">
              <a:solidFill>
                <a:schemeClr val="bg1"/>
              </a:solidFill>
            </a:endParaRPr>
          </a:p>
          <a:p>
            <a:r>
              <a:rPr lang="en-US" dirty="0">
                <a:solidFill>
                  <a:schemeClr val="bg1"/>
                </a:solidFill>
              </a:rPr>
              <a:t>Number of files in dataset: More than 33,000</a:t>
            </a:r>
          </a:p>
        </p:txBody>
      </p:sp>
    </p:spTree>
    <p:extLst>
      <p:ext uri="{BB962C8B-B14F-4D97-AF65-F5344CB8AC3E}">
        <p14:creationId xmlns:p14="http://schemas.microsoft.com/office/powerpoint/2010/main" val="326076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                </a:t>
            </a:r>
            <a:r>
              <a:rPr lang="en-US" b="1" u="sng" dirty="0">
                <a:solidFill>
                  <a:schemeClr val="bg1"/>
                </a:solidFill>
              </a:rPr>
              <a:t>TECHNICAL SPECIFICATION </a:t>
            </a:r>
          </a:p>
        </p:txBody>
      </p:sp>
      <p:sp>
        <p:nvSpPr>
          <p:cNvPr id="5" name="Content Placeholder 2">
            <a:extLst>
              <a:ext uri="{FF2B5EF4-FFF2-40B4-BE49-F238E27FC236}">
                <a16:creationId xmlns:a16="http://schemas.microsoft.com/office/drawing/2014/main" id="{EDDB6188-D759-124A-85AB-AFBB63170B6B}"/>
              </a:ext>
            </a:extLst>
          </p:cNvPr>
          <p:cNvSpPr>
            <a:spLocks noGrp="1"/>
          </p:cNvSpPr>
          <p:nvPr>
            <p:ph sz="half" idx="1"/>
          </p:nvPr>
        </p:nvSpPr>
        <p:spPr>
          <a:xfrm>
            <a:off x="302005" y="1479672"/>
            <a:ext cx="3458725" cy="3737369"/>
          </a:xfrm>
          <a:solidFill>
            <a:schemeClr val="tx1"/>
          </a:solidFill>
        </p:spPr>
        <p:txBody>
          <a:bodyPr>
            <a:normAutofit/>
          </a:bodyPr>
          <a:lstStyle/>
          <a:p>
            <a:pPr marL="91440" lvl="1" indent="-274320">
              <a:lnSpc>
                <a:spcPct val="90000"/>
              </a:lnSpc>
              <a:spcBef>
                <a:spcPts val="1200"/>
              </a:spcBef>
              <a:spcAft>
                <a:spcPts val="200"/>
              </a:spcAft>
              <a:buClr>
                <a:schemeClr val="accent1"/>
              </a:buClr>
              <a:buSzPct val="100000"/>
              <a:buFont typeface="Wingdings" panose="05000000000000000000" pitchFamily="2" charset="2"/>
              <a:buChar char="§"/>
            </a:pPr>
            <a:endParaRPr lang="en-US" sz="3100" dirty="0">
              <a:latin typeface="Tw Cen MT" panose="020B0602020104020603" pitchFamily="34" charset="0"/>
              <a:ea typeface="Lato" panose="020F0502020204030203" pitchFamily="34" charset="0"/>
              <a:cs typeface="Lato" panose="020F0502020204030203" pitchFamily="34" charset="0"/>
            </a:endParaRPr>
          </a:p>
          <a:p>
            <a:pPr marL="91440" lvl="1" indent="-274320">
              <a:lnSpc>
                <a:spcPct val="90000"/>
              </a:lnSpc>
              <a:spcBef>
                <a:spcPts val="1200"/>
              </a:spcBef>
              <a:spcAft>
                <a:spcPts val="200"/>
              </a:spcAft>
              <a:buClr>
                <a:schemeClr val="accent1"/>
              </a:buClr>
              <a:buSzPct val="100000"/>
              <a:buFont typeface="Wingdings" panose="05000000000000000000" pitchFamily="2" charset="2"/>
              <a:buChar char="§"/>
            </a:pPr>
            <a:endParaRPr lang="en-US" sz="3100" dirty="0">
              <a:solidFill>
                <a:schemeClr val="bg1"/>
              </a:solidFill>
              <a:latin typeface="Tw Cen MT" panose="020B0602020104020603" pitchFamily="34" charset="0"/>
              <a:ea typeface="Lato" panose="020F0502020204030203" pitchFamily="34" charset="0"/>
              <a:cs typeface="Lato" panose="020F0502020204030203" pitchFamily="34" charset="0"/>
            </a:endParaRP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Free Workspace</a:t>
            </a: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10 GB storage</a:t>
            </a:r>
          </a:p>
          <a:p>
            <a:pPr marL="514350" lvl="1" indent="-514350">
              <a:lnSpc>
                <a:spcPct val="90000"/>
              </a:lnSpc>
              <a:spcBef>
                <a:spcPts val="1200"/>
              </a:spcBef>
              <a:spcAft>
                <a:spcPts val="200"/>
              </a:spcAft>
              <a:buClr>
                <a:schemeClr val="bg1"/>
              </a:buClr>
              <a:buSzPct val="100000"/>
              <a:buFont typeface="Arial" panose="020B0604020202020204" pitchFamily="34" charset="0"/>
              <a:buChar char="•"/>
            </a:pPr>
            <a:r>
              <a:rPr lang="en-US" sz="2800" b="1" dirty="0">
                <a:solidFill>
                  <a:schemeClr val="bg1"/>
                </a:solidFill>
                <a:ea typeface="Lato" panose="020F0502020204030203" pitchFamily="34" charset="0"/>
                <a:cs typeface="Lato" panose="020F0502020204030203" pitchFamily="34" charset="0"/>
              </a:rPr>
              <a:t>Single node</a:t>
            </a:r>
          </a:p>
          <a:p>
            <a:endParaRPr lang="en-US" dirty="0"/>
          </a:p>
        </p:txBody>
      </p:sp>
      <p:sp>
        <p:nvSpPr>
          <p:cNvPr id="6" name="Content Placeholder 3">
            <a:extLst>
              <a:ext uri="{FF2B5EF4-FFF2-40B4-BE49-F238E27FC236}">
                <a16:creationId xmlns:a16="http://schemas.microsoft.com/office/drawing/2014/main" id="{56AD5BD9-223D-AD4A-82F8-B93564CE84C9}"/>
              </a:ext>
            </a:extLst>
          </p:cNvPr>
          <p:cNvSpPr txBox="1">
            <a:spLocks/>
          </p:cNvSpPr>
          <p:nvPr/>
        </p:nvSpPr>
        <p:spPr>
          <a:xfrm>
            <a:off x="4081922" y="1479672"/>
            <a:ext cx="3448838" cy="5261097"/>
          </a:xfrm>
          <a:prstGeom prst="rect">
            <a:avLst/>
          </a:prstGeom>
          <a:solidFill>
            <a:schemeClr val="tx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lvl="1" indent="-274320">
              <a:spcBef>
                <a:spcPts val="1200"/>
              </a:spcBef>
              <a:spcAft>
                <a:spcPts val="200"/>
              </a:spcAft>
              <a:buClr>
                <a:schemeClr val="accent1"/>
              </a:buClr>
              <a:buSzPct val="100000"/>
              <a:buFont typeface="Wingdings" panose="05000000000000000000" pitchFamily="2" charset="2"/>
              <a:buChar char="§"/>
            </a:pPr>
            <a:endParaRPr lang="en-US" sz="2800" dirty="0">
              <a:ea typeface="Lato" panose="020F0502020204030203" pitchFamily="34" charset="0"/>
              <a:cs typeface="Lato" panose="020F0502020204030203" pitchFamily="34" charset="0"/>
            </a:endParaRPr>
          </a:p>
          <a:p>
            <a:pPr marL="0" lvl="1" indent="0">
              <a:spcBef>
                <a:spcPts val="1200"/>
              </a:spcBef>
              <a:spcAft>
                <a:spcPts val="200"/>
              </a:spcAft>
              <a:buClr>
                <a:schemeClr val="bg1"/>
              </a:buClr>
              <a:buSzPct val="100000"/>
              <a:buNone/>
            </a:pPr>
            <a:endParaRPr lang="en-US" sz="2800" b="1" dirty="0">
              <a:solidFill>
                <a:schemeClr val="bg1"/>
              </a:solidFill>
            </a:endParaRPr>
          </a:p>
          <a:p>
            <a:pPr marL="571500" lvl="1" indent="-571500">
              <a:spcBef>
                <a:spcPts val="1200"/>
              </a:spcBef>
              <a:spcAft>
                <a:spcPts val="200"/>
              </a:spcAft>
              <a:buClr>
                <a:schemeClr val="bg1"/>
              </a:buClr>
              <a:buSzPct val="100000"/>
            </a:pPr>
            <a:r>
              <a:rPr lang="en-US" sz="2800" b="1" dirty="0">
                <a:solidFill>
                  <a:schemeClr val="bg1"/>
                </a:solidFill>
              </a:rPr>
              <a:t>Data Bricks Subscription</a:t>
            </a:r>
          </a:p>
          <a:p>
            <a:pPr marL="514350" lvl="1" indent="-514350">
              <a:spcBef>
                <a:spcPts val="1200"/>
              </a:spcBef>
              <a:spcAft>
                <a:spcPts val="200"/>
              </a:spcAft>
              <a:buClr>
                <a:schemeClr val="bg1"/>
              </a:buClr>
              <a:buSzPct val="100000"/>
            </a:pPr>
            <a:r>
              <a:rPr lang="en-US" sz="2800" b="1" dirty="0">
                <a:solidFill>
                  <a:schemeClr val="bg1"/>
                </a:solidFill>
              </a:rPr>
              <a:t>Cluster 5.2 (includes      Apache Spark 2.4.0, Scala 2.11)</a:t>
            </a:r>
          </a:p>
          <a:p>
            <a:pPr marL="514350" lvl="1" indent="-514350">
              <a:spcBef>
                <a:spcPts val="1200"/>
              </a:spcBef>
              <a:spcAft>
                <a:spcPts val="200"/>
              </a:spcAft>
              <a:buClr>
                <a:schemeClr val="bg1"/>
              </a:buClr>
              <a:buSzPct val="100000"/>
            </a:pPr>
            <a:r>
              <a:rPr lang="en-US" sz="2800" b="1" dirty="0">
                <a:solidFill>
                  <a:schemeClr val="bg1"/>
                </a:solidFill>
              </a:rPr>
              <a:t>6 GB Memory, 0.88 Cores, 1 DBU</a:t>
            </a:r>
          </a:p>
          <a:p>
            <a:pPr marL="514350" lvl="1" indent="-514350">
              <a:spcBef>
                <a:spcPts val="1200"/>
              </a:spcBef>
              <a:spcAft>
                <a:spcPts val="200"/>
              </a:spcAft>
              <a:buClr>
                <a:schemeClr val="bg1"/>
              </a:buClr>
              <a:buSzPct val="100000"/>
            </a:pPr>
            <a:r>
              <a:rPr lang="en-US" sz="2800" b="1" dirty="0">
                <a:solidFill>
                  <a:schemeClr val="bg1"/>
                </a:solidFill>
              </a:rPr>
              <a:t>Python Version 3</a:t>
            </a:r>
          </a:p>
          <a:p>
            <a:endParaRPr lang="en-US" dirty="0"/>
          </a:p>
        </p:txBody>
      </p:sp>
      <p:pic>
        <p:nvPicPr>
          <p:cNvPr id="7" name="Picture 31">
            <a:extLst>
              <a:ext uri="{FF2B5EF4-FFF2-40B4-BE49-F238E27FC236}">
                <a16:creationId xmlns:a16="http://schemas.microsoft.com/office/drawing/2014/main" id="{B95CCD87-31EE-374A-B0F0-9FFDEE17DBB8}"/>
              </a:ext>
            </a:extLst>
          </p:cNvPr>
          <p:cNvPicPr>
            <a:picLocks noChangeAspect="1"/>
          </p:cNvPicPr>
          <p:nvPr/>
        </p:nvPicPr>
        <p:blipFill rotWithShape="1">
          <a:blip r:embed="rId2"/>
          <a:srcRect t="17133" r="-2127" b="29982"/>
          <a:stretch/>
        </p:blipFill>
        <p:spPr>
          <a:xfrm>
            <a:off x="559982" y="1726241"/>
            <a:ext cx="2895143" cy="68422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15" descr="Image result for spark logo blue">
            <a:extLst>
              <a:ext uri="{FF2B5EF4-FFF2-40B4-BE49-F238E27FC236}">
                <a16:creationId xmlns:a16="http://schemas.microsoft.com/office/drawing/2014/main" id="{8A8E75EF-7AF5-E645-900C-67042C9D2E16}"/>
              </a:ext>
            </a:extLst>
          </p:cNvPr>
          <p:cNvPicPr>
            <a:picLocks noChangeAspect="1"/>
          </p:cNvPicPr>
          <p:nvPr/>
        </p:nvPicPr>
        <p:blipFill>
          <a:blip r:embed="rId3"/>
          <a:stretch>
            <a:fillRect/>
          </a:stretch>
        </p:blipFill>
        <p:spPr>
          <a:xfrm>
            <a:off x="4400854" y="1726241"/>
            <a:ext cx="2810973" cy="684223"/>
          </a:xfrm>
          <a:prstGeom prst="rect">
            <a:avLst/>
          </a:prstGeom>
        </p:spPr>
      </p:pic>
      <p:sp>
        <p:nvSpPr>
          <p:cNvPr id="9" name="Content Placeholder 3">
            <a:extLst>
              <a:ext uri="{FF2B5EF4-FFF2-40B4-BE49-F238E27FC236}">
                <a16:creationId xmlns:a16="http://schemas.microsoft.com/office/drawing/2014/main" id="{47D6D276-C14D-D84E-B8DF-495F2429BD13}"/>
              </a:ext>
            </a:extLst>
          </p:cNvPr>
          <p:cNvSpPr txBox="1">
            <a:spLocks/>
          </p:cNvSpPr>
          <p:nvPr/>
        </p:nvSpPr>
        <p:spPr>
          <a:xfrm>
            <a:off x="7890056" y="1515226"/>
            <a:ext cx="3448838" cy="3737370"/>
          </a:xfrm>
          <a:prstGeom prst="rect">
            <a:avLst/>
          </a:prstGeom>
          <a:solidFill>
            <a:schemeClr val="tx1"/>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lvl="1" indent="-274320">
              <a:spcBef>
                <a:spcPts val="1200"/>
              </a:spcBef>
              <a:spcAft>
                <a:spcPts val="200"/>
              </a:spcAft>
              <a:buClr>
                <a:schemeClr val="accent1"/>
              </a:buClr>
              <a:buSzPct val="100000"/>
              <a:buFont typeface="Wingdings" panose="05000000000000000000" pitchFamily="2" charset="2"/>
              <a:buChar char="§"/>
            </a:pPr>
            <a:endParaRPr lang="en-US" sz="3100" dirty="0">
              <a:latin typeface="Tw Cen MT" panose="020B0602020104020603" pitchFamily="34" charset="0"/>
              <a:ea typeface="Lato" panose="020F0502020204030203" pitchFamily="34" charset="0"/>
              <a:cs typeface="Lato" panose="020F0502020204030203" pitchFamily="34" charset="0"/>
            </a:endParaRPr>
          </a:p>
          <a:p>
            <a:pPr marL="91440" lvl="1" indent="-274320">
              <a:spcBef>
                <a:spcPts val="1200"/>
              </a:spcBef>
              <a:spcAft>
                <a:spcPts val="200"/>
              </a:spcAft>
              <a:buClr>
                <a:schemeClr val="accent1"/>
              </a:buClr>
              <a:buSzPct val="100000"/>
              <a:buFont typeface="Wingdings" panose="05000000000000000000" pitchFamily="2" charset="2"/>
              <a:buChar char="§"/>
            </a:pPr>
            <a:endParaRPr lang="en-US" sz="3200" dirty="0">
              <a:latin typeface="Tw Cen MT" panose="020B0602020104020603" pitchFamily="34" charset="0"/>
              <a:ea typeface="Lato" panose="020F0502020204030203" pitchFamily="34" charset="0"/>
              <a:cs typeface="Lato" panose="020F0502020204030203" pitchFamily="34" charset="0"/>
            </a:endParaRPr>
          </a:p>
          <a:p>
            <a:pPr marL="514350" lvl="1" indent="-514350">
              <a:spcBef>
                <a:spcPts val="1200"/>
              </a:spcBef>
              <a:spcAft>
                <a:spcPts val="200"/>
              </a:spcAft>
              <a:buClr>
                <a:schemeClr val="bg1"/>
              </a:buClr>
              <a:buSzPct val="100000"/>
            </a:pPr>
            <a:r>
              <a:rPr lang="en-US" sz="3000" b="1" dirty="0">
                <a:solidFill>
                  <a:schemeClr val="bg1"/>
                </a:solidFill>
              </a:rPr>
              <a:t>Cluster 5.2 (includes      Apache Spark 2.4)</a:t>
            </a:r>
          </a:p>
          <a:p>
            <a:pPr marL="514350" lvl="1" indent="-514350">
              <a:spcBef>
                <a:spcPts val="1200"/>
              </a:spcBef>
              <a:spcAft>
                <a:spcPts val="200"/>
              </a:spcAft>
              <a:buClr>
                <a:schemeClr val="bg1"/>
              </a:buClr>
              <a:buSzPct val="100000"/>
            </a:pPr>
            <a:r>
              <a:rPr lang="en-US" sz="3000" b="1" dirty="0">
                <a:solidFill>
                  <a:schemeClr val="bg1"/>
                </a:solidFill>
              </a:rPr>
              <a:t>2.20 GHz Memory, 802 GB Storage</a:t>
            </a:r>
          </a:p>
          <a:p>
            <a:pPr marL="514350" lvl="1" indent="-514350">
              <a:spcBef>
                <a:spcPts val="1200"/>
              </a:spcBef>
              <a:spcAft>
                <a:spcPts val="200"/>
              </a:spcAft>
              <a:buClr>
                <a:schemeClr val="bg1"/>
              </a:buClr>
              <a:buSzPct val="100000"/>
            </a:pPr>
            <a:r>
              <a:rPr lang="en-US" sz="3000" b="1" dirty="0">
                <a:solidFill>
                  <a:schemeClr val="bg1"/>
                </a:solidFill>
              </a:rPr>
              <a:t> Python Version 3</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EA6AEAF1-7A31-BB46-86D1-F5B43E8F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0296" y="1726241"/>
            <a:ext cx="2667443" cy="684223"/>
          </a:xfrm>
          <a:prstGeom prst="rect">
            <a:avLst/>
          </a:prstGeom>
        </p:spPr>
      </p:pic>
    </p:spTree>
    <p:extLst>
      <p:ext uri="{BB962C8B-B14F-4D97-AF65-F5344CB8AC3E}">
        <p14:creationId xmlns:p14="http://schemas.microsoft.com/office/powerpoint/2010/main" val="132701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8332" y="0"/>
            <a:ext cx="10515600" cy="1325563"/>
          </a:xfrm>
        </p:spPr>
        <p:txBody>
          <a:bodyPr/>
          <a:lstStyle/>
          <a:p>
            <a:r>
              <a:rPr lang="en-US" dirty="0">
                <a:solidFill>
                  <a:schemeClr val="bg1"/>
                </a:solidFill>
              </a:rPr>
              <a:t>Algorithms Used</a:t>
            </a:r>
            <a:endParaRPr lang="en-US" b="1" u="sng" dirty="0">
              <a:solidFill>
                <a:schemeClr val="bg1"/>
              </a:solidFill>
            </a:endParaRPr>
          </a:p>
        </p:txBody>
      </p:sp>
      <p:sp>
        <p:nvSpPr>
          <p:cNvPr id="9" name="Content Placeholder 2">
            <a:extLst>
              <a:ext uri="{FF2B5EF4-FFF2-40B4-BE49-F238E27FC236}">
                <a16:creationId xmlns:a16="http://schemas.microsoft.com/office/drawing/2014/main" id="{9D4E83FE-5B94-9F45-84D9-7512CCB741A6}"/>
              </a:ext>
            </a:extLst>
          </p:cNvPr>
          <p:cNvSpPr>
            <a:spLocks noGrp="1"/>
          </p:cNvSpPr>
          <p:nvPr>
            <p:ph idx="1"/>
          </p:nvPr>
        </p:nvSpPr>
        <p:spPr>
          <a:xfrm>
            <a:off x="438332" y="1070705"/>
            <a:ext cx="11140523" cy="5541109"/>
          </a:xfrm>
          <a:solidFill>
            <a:schemeClr val="tx1"/>
          </a:solidFill>
        </p:spPr>
        <p:txBody>
          <a:bodyPr>
            <a:noAutofit/>
          </a:bodyPr>
          <a:lstStyle/>
          <a:p>
            <a:pPr marL="0" indent="0">
              <a:buClr>
                <a:schemeClr val="accent1"/>
              </a:buClr>
              <a:buNone/>
            </a:pPr>
            <a:r>
              <a:rPr lang="en-US" b="1" u="sng" dirty="0">
                <a:solidFill>
                  <a:schemeClr val="accent1">
                    <a:lumMod val="75000"/>
                  </a:schemeClr>
                </a:solidFill>
                <a:highlight>
                  <a:srgbClr val="000000"/>
                </a:highlight>
              </a:rPr>
              <a:t>Azure ML</a:t>
            </a:r>
          </a:p>
          <a:p>
            <a:pPr>
              <a:buClr>
                <a:schemeClr val="bg1"/>
              </a:buClr>
            </a:pPr>
            <a:r>
              <a:rPr lang="en-US" b="1" dirty="0">
                <a:solidFill>
                  <a:schemeClr val="bg1"/>
                </a:solidFill>
              </a:rPr>
              <a:t>Logistic Regression</a:t>
            </a:r>
          </a:p>
          <a:p>
            <a:pPr>
              <a:buClr>
                <a:schemeClr val="bg1"/>
              </a:buClr>
            </a:pPr>
            <a:r>
              <a:rPr lang="en-US" b="1" dirty="0">
                <a:solidFill>
                  <a:schemeClr val="bg1"/>
                </a:solidFill>
              </a:rPr>
              <a:t>Decision Forest Classifier</a:t>
            </a:r>
          </a:p>
          <a:p>
            <a:pPr>
              <a:buClr>
                <a:schemeClr val="bg1"/>
              </a:buClr>
            </a:pPr>
            <a:r>
              <a:rPr lang="en-US" b="1" dirty="0">
                <a:solidFill>
                  <a:schemeClr val="bg1"/>
                </a:solidFill>
              </a:rPr>
              <a:t>Bayes point match classifier</a:t>
            </a:r>
          </a:p>
          <a:p>
            <a:pPr>
              <a:buClr>
                <a:schemeClr val="bg1"/>
              </a:buClr>
            </a:pPr>
            <a:r>
              <a:rPr lang="en-US" b="1" dirty="0">
                <a:solidFill>
                  <a:schemeClr val="bg1"/>
                </a:solidFill>
              </a:rPr>
              <a:t>Boosted Decision Tree</a:t>
            </a:r>
          </a:p>
          <a:p>
            <a:pPr marL="0" indent="0">
              <a:buClr>
                <a:schemeClr val="accent1"/>
              </a:buClr>
              <a:buNone/>
            </a:pPr>
            <a:r>
              <a:rPr lang="en-US" b="1" u="sng" dirty="0">
                <a:solidFill>
                  <a:schemeClr val="accent1">
                    <a:lumMod val="75000"/>
                  </a:schemeClr>
                </a:solidFill>
                <a:highlight>
                  <a:srgbClr val="000000"/>
                </a:highlight>
              </a:rPr>
              <a:t>Spark ML</a:t>
            </a:r>
          </a:p>
          <a:p>
            <a:pPr>
              <a:buClr>
                <a:schemeClr val="bg1"/>
              </a:buClr>
            </a:pPr>
            <a:r>
              <a:rPr lang="en-US" b="1" dirty="0">
                <a:solidFill>
                  <a:schemeClr val="bg1"/>
                </a:solidFill>
              </a:rPr>
              <a:t>Naïve Bayes</a:t>
            </a:r>
          </a:p>
          <a:p>
            <a:pPr>
              <a:buClr>
                <a:schemeClr val="bg1"/>
              </a:buClr>
            </a:pPr>
            <a:r>
              <a:rPr lang="en-US" b="1" dirty="0">
                <a:solidFill>
                  <a:schemeClr val="bg1"/>
                </a:solidFill>
              </a:rPr>
              <a:t>Logistic Regression</a:t>
            </a:r>
          </a:p>
          <a:p>
            <a:pPr>
              <a:buClr>
                <a:schemeClr val="bg1"/>
              </a:buClr>
            </a:pPr>
            <a:r>
              <a:rPr lang="en-US" b="1" dirty="0">
                <a:solidFill>
                  <a:schemeClr val="bg1"/>
                </a:solidFill>
              </a:rPr>
              <a:t>Decision Tree Classifier</a:t>
            </a:r>
          </a:p>
          <a:p>
            <a:pPr>
              <a:buClr>
                <a:schemeClr val="bg1"/>
              </a:buClr>
            </a:pPr>
            <a:r>
              <a:rPr lang="en-US" b="1" dirty="0">
                <a:solidFill>
                  <a:schemeClr val="bg1"/>
                </a:solidFill>
              </a:rPr>
              <a:t>Random Forest Classifier</a:t>
            </a:r>
          </a:p>
          <a:p>
            <a:pPr>
              <a:buClr>
                <a:schemeClr val="bg1"/>
              </a:buClr>
            </a:pPr>
            <a:r>
              <a:rPr lang="en-US" b="1" dirty="0">
                <a:solidFill>
                  <a:schemeClr val="bg1"/>
                </a:solidFill>
              </a:rPr>
              <a:t>Cross-validation in Logistic Regression</a:t>
            </a:r>
          </a:p>
        </p:txBody>
      </p:sp>
    </p:spTree>
    <p:extLst>
      <p:ext uri="{BB962C8B-B14F-4D97-AF65-F5344CB8AC3E}">
        <p14:creationId xmlns:p14="http://schemas.microsoft.com/office/powerpoint/2010/main" val="67622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a:solidFill>
                  <a:schemeClr val="bg1"/>
                </a:solidFill>
              </a:rPr>
              <a:t>FLOW CHART</a:t>
            </a:r>
          </a:p>
        </p:txBody>
      </p:sp>
      <p:graphicFrame>
        <p:nvGraphicFramePr>
          <p:cNvPr id="7" name="Content Placeholder 6">
            <a:extLst>
              <a:ext uri="{FF2B5EF4-FFF2-40B4-BE49-F238E27FC236}">
                <a16:creationId xmlns:a16="http://schemas.microsoft.com/office/drawing/2014/main" id="{199ED85E-4AF7-F94D-BA0E-0DDE6D933BBB}"/>
              </a:ext>
            </a:extLst>
          </p:cNvPr>
          <p:cNvGraphicFramePr>
            <a:graphicFrameLocks noGrp="1"/>
          </p:cNvGraphicFramePr>
          <p:nvPr>
            <p:ph idx="1"/>
            <p:extLst>
              <p:ext uri="{D42A27DB-BD31-4B8C-83A1-F6EECF244321}">
                <p14:modId xmlns:p14="http://schemas.microsoft.com/office/powerpoint/2010/main" val="2025622754"/>
              </p:ext>
            </p:extLst>
          </p:nvPr>
        </p:nvGraphicFramePr>
        <p:xfrm>
          <a:off x="2103120" y="1825625"/>
          <a:ext cx="8148320" cy="4463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231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805</Words>
  <Application>Microsoft Macintosh PowerPoint</Application>
  <PresentationFormat>Widescreen</PresentationFormat>
  <Paragraphs>191</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Corbel</vt:lpstr>
      <vt:lpstr>Tw Cen MT</vt:lpstr>
      <vt:lpstr>Wingdings</vt:lpstr>
      <vt:lpstr>Office Theme</vt:lpstr>
      <vt:lpstr>PowerPoint Presentation</vt:lpstr>
      <vt:lpstr>INTRODUCTION</vt:lpstr>
      <vt:lpstr>GOALS</vt:lpstr>
      <vt:lpstr>Dataset</vt:lpstr>
      <vt:lpstr>Dataset Features                           Target</vt:lpstr>
      <vt:lpstr>ABOUT DATASET</vt:lpstr>
      <vt:lpstr>                TECHNICAL SPECIFICATION </vt:lpstr>
      <vt:lpstr>Algorithms Used</vt:lpstr>
      <vt:lpstr>                             FLOW CHART</vt:lpstr>
      <vt:lpstr>Two-Class Decision Forest</vt:lpstr>
      <vt:lpstr>Two-Class Logistic Regression</vt:lpstr>
      <vt:lpstr>Two-Class Bayes Point Match</vt:lpstr>
      <vt:lpstr>Two-Class Boosted Decision Tree</vt:lpstr>
      <vt:lpstr>PowerPoint Presentation</vt:lpstr>
      <vt:lpstr>PowerPoint Presentation</vt:lpstr>
      <vt:lpstr>Comparison of Decision Forest and Logistic Regression</vt:lpstr>
      <vt:lpstr>Comparison of Two Class Bayes Point and Boosted Decision Tree</vt:lpstr>
      <vt:lpstr>Logistic Regression in Databricks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https://github.com/yashchks87/covid_19_nlp</vt:lpstr>
      <vt:lpstr>https://gallery.cortanaintelligence.com/Experiment/CIS5560Final </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Faraji Tabrizi, Bita sadat</dc:creator>
  <cp:lastModifiedBy>Choksi, Yash R</cp:lastModifiedBy>
  <cp:revision>13</cp:revision>
  <dcterms:created xsi:type="dcterms:W3CDTF">2020-05-11T17:41:47Z</dcterms:created>
  <dcterms:modified xsi:type="dcterms:W3CDTF">2020-05-11T19:59:35Z</dcterms:modified>
</cp:coreProperties>
</file>