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9" r:id="rId23"/>
    <p:sldId id="283" r:id="rId24"/>
    <p:sldId id="266" r:id="rId25"/>
    <p:sldId id="267" r:id="rId26"/>
    <p:sldId id="268" r:id="rId27"/>
    <p:sldId id="263" r:id="rId28"/>
    <p:sldId id="288"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629"/>
  </p:normalViewPr>
  <p:slideViewPr>
    <p:cSldViewPr snapToGrid="0">
      <p:cViewPr varScale="1">
        <p:scale>
          <a:sx n="108" d="100"/>
          <a:sy n="108" d="100"/>
        </p:scale>
        <p:origin x="8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5" name="Table 4">
            <a:extLst>
              <a:ext uri="{FF2B5EF4-FFF2-40B4-BE49-F238E27FC236}">
                <a16:creationId xmlns:a16="http://schemas.microsoft.com/office/drawing/2014/main" id="{668D2C20-B4F4-BF45-BDB4-CDD4444B2FC8}"/>
              </a:ext>
            </a:extLst>
          </p:cNvPr>
          <p:cNvGraphicFramePr>
            <a:graphicFrameLocks noGrp="1"/>
          </p:cNvGraphicFramePr>
          <p:nvPr>
            <p:extLst>
              <p:ext uri="{D42A27DB-BD31-4B8C-83A1-F6EECF244321}">
                <p14:modId xmlns:p14="http://schemas.microsoft.com/office/powerpoint/2010/main" val="1162269282"/>
              </p:ext>
            </p:extLst>
          </p:nvPr>
        </p:nvGraphicFramePr>
        <p:xfrm>
          <a:off x="558141" y="796332"/>
          <a:ext cx="11233366" cy="5877798"/>
        </p:xfrm>
        <a:graphic>
          <a:graphicData uri="http://schemas.openxmlformats.org/drawingml/2006/table">
            <a:tbl>
              <a:tblPr firstRow="1" bandRow="1">
                <a:tableStyleId>{93296810-A885-4BE3-A3E7-6D5BEEA58F35}</a:tableStyleId>
              </a:tblPr>
              <a:tblGrid>
                <a:gridCol w="1605268">
                  <a:extLst>
                    <a:ext uri="{9D8B030D-6E8A-4147-A177-3AD203B41FA5}">
                      <a16:colId xmlns:a16="http://schemas.microsoft.com/office/drawing/2014/main" val="1747684755"/>
                    </a:ext>
                  </a:extLst>
                </a:gridCol>
                <a:gridCol w="1605268">
                  <a:extLst>
                    <a:ext uri="{9D8B030D-6E8A-4147-A177-3AD203B41FA5}">
                      <a16:colId xmlns:a16="http://schemas.microsoft.com/office/drawing/2014/main" val="321614585"/>
                    </a:ext>
                  </a:extLst>
                </a:gridCol>
                <a:gridCol w="1605268">
                  <a:extLst>
                    <a:ext uri="{9D8B030D-6E8A-4147-A177-3AD203B41FA5}">
                      <a16:colId xmlns:a16="http://schemas.microsoft.com/office/drawing/2014/main" val="1486534188"/>
                    </a:ext>
                  </a:extLst>
                </a:gridCol>
                <a:gridCol w="1605268">
                  <a:extLst>
                    <a:ext uri="{9D8B030D-6E8A-4147-A177-3AD203B41FA5}">
                      <a16:colId xmlns:a16="http://schemas.microsoft.com/office/drawing/2014/main" val="2305325753"/>
                    </a:ext>
                  </a:extLst>
                </a:gridCol>
                <a:gridCol w="1604098">
                  <a:extLst>
                    <a:ext uri="{9D8B030D-6E8A-4147-A177-3AD203B41FA5}">
                      <a16:colId xmlns:a16="http://schemas.microsoft.com/office/drawing/2014/main" val="3953993335"/>
                    </a:ext>
                  </a:extLst>
                </a:gridCol>
                <a:gridCol w="1604098">
                  <a:extLst>
                    <a:ext uri="{9D8B030D-6E8A-4147-A177-3AD203B41FA5}">
                      <a16:colId xmlns:a16="http://schemas.microsoft.com/office/drawing/2014/main" val="1455570164"/>
                    </a:ext>
                  </a:extLst>
                </a:gridCol>
                <a:gridCol w="1604098">
                  <a:extLst>
                    <a:ext uri="{9D8B030D-6E8A-4147-A177-3AD203B41FA5}">
                      <a16:colId xmlns:a16="http://schemas.microsoft.com/office/drawing/2014/main" val="1583911286"/>
                    </a:ext>
                  </a:extLst>
                </a:gridCol>
              </a:tblGrid>
              <a:tr h="2000795">
                <a:tc>
                  <a:txBody>
                    <a:bodyPr/>
                    <a:lstStyle/>
                    <a:p>
                      <a:r>
                        <a:rPr lang="en-US" sz="1800" dirty="0">
                          <a:solidFill>
                            <a:schemeClr val="tx1"/>
                          </a:solidFill>
                        </a:rPr>
                        <a:t>AUC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solidFill>
                            <a:schemeClr val="bg1"/>
                          </a:solidFill>
                        </a:rPr>
                        <a:t>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Bisecting 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Random Forest Classifier &amp;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478875">
                <a:tc rowSpan="2">
                  <a:txBody>
                    <a:bodyPr/>
                    <a:lstStyle/>
                    <a:p>
                      <a:r>
                        <a:rPr lang="en-US" sz="2400" dirty="0">
                          <a:solidFill>
                            <a:schemeClr val="bg1"/>
                          </a:solidFill>
                        </a:rPr>
                        <a:t>Oracle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65851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45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40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658512">
                <a:tc rowSpan="2">
                  <a:txBody>
                    <a:bodyPr/>
                    <a:lstStyle/>
                    <a:p>
                      <a:r>
                        <a:rPr lang="en-US" sz="2400" dirty="0">
                          <a:solidFill>
                            <a:schemeClr val="bg1"/>
                          </a:solidFill>
                        </a:rPr>
                        <a:t>Data</a:t>
                      </a:r>
                      <a:r>
                        <a:rPr lang="en-US" sz="2400" dirty="0">
                          <a:solidFill>
                            <a:schemeClr val="accent6">
                              <a:lumMod val="40000"/>
                              <a:lumOff val="60000"/>
                            </a:schemeClr>
                          </a:solidFill>
                        </a:rPr>
                        <a:t> </a:t>
                      </a:r>
                      <a:r>
                        <a:rPr lang="en-US" sz="2400" dirty="0">
                          <a:solidFill>
                            <a:schemeClr val="bg1"/>
                          </a:solidFill>
                        </a:rPr>
                        <a:t>bricks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0.8303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591731394"/>
                  </a:ext>
                </a:extLst>
              </a:tr>
              <a:tr h="65851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7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8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8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14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32911001"/>
                  </a:ext>
                </a:extLst>
              </a:tr>
              <a:tr h="658512">
                <a:tc rowSpan="2">
                  <a:txBody>
                    <a:bodyPr/>
                    <a:lstStyle/>
                    <a:p>
                      <a:r>
                        <a:rPr lang="en-US" sz="2400" dirty="0">
                          <a:solidFill>
                            <a:schemeClr val="bg1"/>
                          </a:solidFill>
                        </a:rPr>
                        <a:t>Azure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0.479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478875">
                <a:tc vMerge="1">
                  <a:txBody>
                    <a:bodyPr/>
                    <a:lstStyle/>
                    <a:p>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17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bl>
          </a:graphicData>
        </a:graphic>
      </p:graphicFrame>
    </p:spTree>
    <p:extLst>
      <p:ext uri="{BB962C8B-B14F-4D97-AF65-F5344CB8AC3E}">
        <p14:creationId xmlns:p14="http://schemas.microsoft.com/office/powerpoint/2010/main" val="155022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https://gallery.cortanaintelligence.com/Experiment/CIS5560Final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1655690797"/>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b="0" dirty="0">
                          <a:solidFill>
                            <a:schemeClr val="tx1"/>
                          </a:solidFill>
                        </a:rPr>
                        <a:t>Paper_id</a:t>
                      </a:r>
                    </a:p>
                    <a:p>
                      <a:pPr algn="ctr"/>
                      <a:endParaRPr lang="en-US" dirty="0"/>
                    </a:p>
                  </a:txBody>
                  <a:tcPr>
                    <a:solidFill>
                      <a:schemeClr val="bg1">
                        <a:lumMod val="65000"/>
                      </a:schemeClr>
                    </a:solidFill>
                  </a:tcPr>
                </a:tc>
                <a:tc>
                  <a:txBody>
                    <a:bodyPr/>
                    <a:lstStyle/>
                    <a:p>
                      <a:pPr algn="ctr"/>
                      <a:r>
                        <a:rPr lang="en-US" sz="2800" b="0" dirty="0">
                          <a:solidFill>
                            <a:schemeClr val="tx1"/>
                          </a:solidFill>
                        </a:rPr>
                        <a:t>Abstract_summary</a:t>
                      </a:r>
                    </a:p>
                  </a:txBody>
                  <a:tcPr>
                    <a:solidFill>
                      <a:schemeClr val="bg1">
                        <a:lumMod val="65000"/>
                      </a:schemeClr>
                    </a:solidFill>
                  </a:tcPr>
                </a:tc>
                <a:extLst>
                  <a:ext uri="{0D108BD9-81ED-4DB2-BD59-A6C34878D82A}">
                    <a16:rowId xmlns:a16="http://schemas.microsoft.com/office/drawing/2014/main" val="453474768"/>
                  </a:ext>
                </a:extLst>
              </a:tr>
              <a:tr h="703746">
                <a:tc>
                  <a:txBody>
                    <a:bodyPr/>
                    <a:lstStyle/>
                    <a:p>
                      <a:pPr algn="ctr"/>
                      <a:r>
                        <a:rPr lang="en-US" sz="2400" dirty="0"/>
                        <a:t>doi</a:t>
                      </a:r>
                    </a:p>
                  </a:txBody>
                  <a:tcPr>
                    <a:solidFill>
                      <a:schemeClr val="bg1">
                        <a:lumMod val="65000"/>
                      </a:schemeClr>
                    </a:solidFill>
                  </a:tcPr>
                </a:tc>
                <a:tc>
                  <a:txBody>
                    <a:bodyPr/>
                    <a:lstStyle/>
                    <a:p>
                      <a:pPr algn="ctr"/>
                      <a:r>
                        <a:rPr lang="en-US" sz="2400" dirty="0"/>
                        <a:t>Abstract_count</a:t>
                      </a:r>
                    </a:p>
                  </a:txBody>
                  <a:tcPr>
                    <a:solidFill>
                      <a:schemeClr val="bg1">
                        <a:lumMod val="65000"/>
                      </a:schemeClr>
                    </a:solidFill>
                  </a:tcPr>
                </a:tc>
                <a:extLst>
                  <a:ext uri="{0D108BD9-81ED-4DB2-BD59-A6C34878D82A}">
                    <a16:rowId xmlns:a16="http://schemas.microsoft.com/office/drawing/2014/main" val="2789678954"/>
                  </a:ext>
                </a:extLst>
              </a:tr>
              <a:tr h="703746">
                <a:tc>
                  <a:txBody>
                    <a:bodyPr/>
                    <a:lstStyle/>
                    <a:p>
                      <a:pPr algn="ctr"/>
                      <a:r>
                        <a:rPr lang="en-US" sz="2400" dirty="0"/>
                        <a:t>abstract</a:t>
                      </a:r>
                    </a:p>
                  </a:txBody>
                  <a:tcPr>
                    <a:solidFill>
                      <a:schemeClr val="bg1">
                        <a:lumMod val="65000"/>
                      </a:schemeClr>
                    </a:solidFill>
                  </a:tcPr>
                </a:tc>
                <a:tc>
                  <a:txBody>
                    <a:bodyPr/>
                    <a:lstStyle/>
                    <a:p>
                      <a:pPr algn="ctr"/>
                      <a:r>
                        <a:rPr lang="en-US" sz="2400" dirty="0"/>
                        <a:t>Body_count</a:t>
                      </a:r>
                    </a:p>
                  </a:txBody>
                  <a:tcPr>
                    <a:solidFill>
                      <a:schemeClr val="bg1">
                        <a:lumMod val="65000"/>
                      </a:schemeClr>
                    </a:solidFill>
                  </a:tcPr>
                </a:tc>
                <a:extLst>
                  <a:ext uri="{0D108BD9-81ED-4DB2-BD59-A6C34878D82A}">
                    <a16:rowId xmlns:a16="http://schemas.microsoft.com/office/drawing/2014/main" val="3926765218"/>
                  </a:ext>
                </a:extLst>
              </a:tr>
              <a:tr h="703746">
                <a:tc>
                  <a:txBody>
                    <a:bodyPr/>
                    <a:lstStyle/>
                    <a:p>
                      <a:pPr algn="ctr"/>
                      <a:r>
                        <a:rPr lang="en-US" sz="2400" dirty="0"/>
                        <a:t>body_text</a:t>
                      </a:r>
                    </a:p>
                  </a:txBody>
                  <a:tcPr>
                    <a:solidFill>
                      <a:schemeClr val="bg1">
                        <a:lumMod val="65000"/>
                      </a:schemeClr>
                    </a:solidFill>
                  </a:tcPr>
                </a:tc>
                <a:tc>
                  <a:txBody>
                    <a:bodyPr/>
                    <a:lstStyle/>
                    <a:p>
                      <a:pPr algn="ctr"/>
                      <a:r>
                        <a:rPr lang="en-US" sz="2400" dirty="0"/>
                        <a:t>Body_unique_words</a:t>
                      </a:r>
                    </a:p>
                  </a:txBody>
                  <a:tcPr>
                    <a:solidFill>
                      <a:schemeClr val="bg1">
                        <a:lumMod val="65000"/>
                      </a:schemeClr>
                    </a:solidFill>
                  </a:tcPr>
                </a:tc>
                <a:extLst>
                  <a:ext uri="{0D108BD9-81ED-4DB2-BD59-A6C34878D82A}">
                    <a16:rowId xmlns:a16="http://schemas.microsoft.com/office/drawing/2014/main" val="733408672"/>
                  </a:ext>
                </a:extLst>
              </a:tr>
              <a:tr h="703746">
                <a:tc>
                  <a:txBody>
                    <a:bodyPr/>
                    <a:lstStyle/>
                    <a:p>
                      <a:pPr algn="ctr"/>
                      <a:r>
                        <a:rPr lang="en-US" sz="2400" dirty="0"/>
                        <a:t>authors</a:t>
                      </a:r>
                    </a:p>
                  </a:txBody>
                  <a:tcPr>
                    <a:solidFill>
                      <a:schemeClr val="bg1">
                        <a:lumMod val="65000"/>
                      </a:schemeClr>
                    </a:solidFill>
                  </a:tcPr>
                </a:tc>
                <a:tc>
                  <a:txBody>
                    <a:bodyPr/>
                    <a:lstStyle/>
                    <a:p>
                      <a:pPr algn="ctr"/>
                      <a:r>
                        <a:rPr lang="en-US" sz="2400" dirty="0"/>
                        <a:t>languages</a:t>
                      </a:r>
                    </a:p>
                  </a:txBody>
                  <a:tcPr>
                    <a:solidFill>
                      <a:schemeClr val="bg1">
                        <a:lumMod val="65000"/>
                      </a:schemeClr>
                    </a:solidFill>
                  </a:tcPr>
                </a:tc>
                <a:extLst>
                  <a:ext uri="{0D108BD9-81ED-4DB2-BD59-A6C34878D82A}">
                    <a16:rowId xmlns:a16="http://schemas.microsoft.com/office/drawing/2014/main" val="1992830295"/>
                  </a:ext>
                </a:extLst>
              </a:tr>
              <a:tr h="703746">
                <a:tc>
                  <a:txBody>
                    <a:bodyPr/>
                    <a:lstStyle/>
                    <a:p>
                      <a:pPr algn="ctr"/>
                      <a:r>
                        <a:rPr lang="en-US" sz="2400" dirty="0"/>
                        <a:t>tiitle</a:t>
                      </a:r>
                    </a:p>
                  </a:txBody>
                  <a:tcPr>
                    <a:solidFill>
                      <a:schemeClr val="bg1">
                        <a:lumMod val="65000"/>
                      </a:schemeClr>
                    </a:solidFill>
                  </a:tcPr>
                </a:tc>
                <a:tc>
                  <a:txBody>
                    <a:bodyPr/>
                    <a:lstStyle/>
                    <a:p>
                      <a:pPr algn="ctr"/>
                      <a:r>
                        <a:rPr lang="en-US" sz="2400" dirty="0"/>
                        <a:t>Processed_text</a:t>
                      </a:r>
                    </a:p>
                  </a:txBody>
                  <a:tcPr>
                    <a:solidFill>
                      <a:schemeClr val="bg1">
                        <a:lumMod val="65000"/>
                      </a:schemeClr>
                    </a:solidFill>
                  </a:tcPr>
                </a:tc>
                <a:extLst>
                  <a:ext uri="{0D108BD9-81ED-4DB2-BD59-A6C34878D82A}">
                    <a16:rowId xmlns:a16="http://schemas.microsoft.com/office/drawing/2014/main" val="1867147390"/>
                  </a:ext>
                </a:extLst>
              </a:tr>
              <a:tr h="703746">
                <a:tc>
                  <a:txBody>
                    <a:bodyPr/>
                    <a:lstStyle/>
                    <a:p>
                      <a:pPr algn="ctr"/>
                      <a:r>
                        <a:rPr lang="en-US" sz="2400" dirty="0"/>
                        <a:t>journal</a:t>
                      </a:r>
                    </a:p>
                  </a:txBody>
                  <a:tcPr>
                    <a:solidFill>
                      <a:schemeClr val="bg1">
                        <a:lumMod val="65000"/>
                      </a:schemeClr>
                    </a:solidFill>
                  </a:tcPr>
                </a:tc>
                <a:tc>
                  <a:txBody>
                    <a:bodyPr/>
                    <a:lstStyle/>
                    <a:p>
                      <a:pPr algn="ctr"/>
                      <a:endParaRPr lang="en-US" sz="2400" dirty="0"/>
                    </a:p>
                  </a:txBody>
                  <a:tcPr>
                    <a:solidFill>
                      <a:schemeClr val="bg1">
                        <a:lumMod val="65000"/>
                      </a:schemeClr>
                    </a:solidFill>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2451072578"/>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b="0" dirty="0">
                          <a:solidFill>
                            <a:schemeClr val="tx1"/>
                          </a:solidFill>
                        </a:rPr>
                        <a:t>y</a:t>
                      </a:r>
                    </a:p>
                  </a:txBody>
                  <a:tcPr>
                    <a:solidFill>
                      <a:schemeClr val="bg1">
                        <a:lumMod val="65000"/>
                      </a:schemeClr>
                    </a:solidFill>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u="sng" dirty="0">
                <a:solidFill>
                  <a:schemeClr val="accent1">
                    <a:lumMod val="75000"/>
                  </a:schemeClr>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u="sng" dirty="0">
                <a:solidFill>
                  <a:schemeClr val="accent1">
                    <a:lumMod val="75000"/>
                  </a:schemeClr>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839</Words>
  <Application>Microsoft Macintosh PowerPoint</Application>
  <PresentationFormat>Widescreen</PresentationFormat>
  <Paragraphs>214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Faraji Tabrizi, Bita sadat</cp:lastModifiedBy>
  <cp:revision>16</cp:revision>
  <dcterms:created xsi:type="dcterms:W3CDTF">2020-05-11T17:41:47Z</dcterms:created>
  <dcterms:modified xsi:type="dcterms:W3CDTF">2020-05-17T22:49:37Z</dcterms:modified>
</cp:coreProperties>
</file>