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bb3dc62f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bb3dc62f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99e1ed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99e1ed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4619525" y="232900"/>
            <a:ext cx="4328700" cy="1488300"/>
          </a:xfrm>
          <a:prstGeom prst="rect">
            <a:avLst/>
          </a:prstGeom>
          <a:effectLst>
            <a:outerShdw blurRad="185738" rotWithShape="0" algn="bl" dir="2580000" dist="142875">
              <a:srgbClr val="000000">
                <a:alpha val="7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accent1"/>
                </a:solidFill>
              </a:rPr>
              <a:t>Complaint Management System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182650" y="15960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Group-3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20704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8"/>
          <p:cNvGrpSpPr/>
          <p:nvPr/>
        </p:nvGrpSpPr>
        <p:grpSpPr>
          <a:xfrm>
            <a:off x="4891088" y="3168743"/>
            <a:ext cx="4159377" cy="1751681"/>
            <a:chOff x="4679200" y="2925700"/>
            <a:chExt cx="4366800" cy="1761900"/>
          </a:xfrm>
        </p:grpSpPr>
        <p:sp>
          <p:nvSpPr>
            <p:cNvPr id="207" name="Google Shape;207;p18"/>
            <p:cNvSpPr/>
            <p:nvPr/>
          </p:nvSpPr>
          <p:spPr>
            <a:xfrm>
              <a:off x="4679200" y="2925700"/>
              <a:ext cx="4366800" cy="1761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2FFB7"/>
                </a:solidFill>
              </a:endParaRPr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4764800" y="2962906"/>
              <a:ext cx="4099500" cy="168750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st="76200">
                <a:schemeClr val="dk1">
                  <a:alpha val="41000"/>
                </a:schemeClr>
              </a:outerShdw>
            </a:effectLst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solidFill>
                    <a:srgbClr val="0E2A47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Team</a:t>
              </a:r>
              <a:endParaRPr sz="2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F2F2F2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 </a:t>
              </a:r>
              <a:r>
                <a:rPr lang="es" sz="130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Saransh Bansal		</a:t>
              </a:r>
              <a:r>
                <a:rPr lang="es" sz="130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Abhay Gupta		 Aryansh Singla		Aayushmaan Jha</a:t>
              </a:r>
              <a:endParaRPr sz="13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30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 </a:t>
              </a:r>
              <a:r>
                <a:rPr lang="es" sz="130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Yash Sharma		</a:t>
              </a:r>
              <a:r>
                <a:rPr lang="es" sz="130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Vastav Bansal</a:t>
              </a:r>
              <a:endParaRPr sz="13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30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		 		Vishwas Garg</a:t>
              </a:r>
              <a:endParaRPr sz="13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Introduction</a:t>
            </a:r>
            <a:endParaRPr sz="3000"/>
          </a:p>
        </p:txBody>
      </p:sp>
      <p:sp>
        <p:nvSpPr>
          <p:cNvPr id="214" name="Google Shape;214;p19"/>
          <p:cNvSpPr txBox="1"/>
          <p:nvPr>
            <p:ph idx="1" type="subTitle"/>
          </p:nvPr>
        </p:nvSpPr>
        <p:spPr>
          <a:xfrm>
            <a:off x="4893700" y="253512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We have developed a portal for registering and managing complaints from the students. This consists of a login and signup portal for authentication.The complaints are then directed to the competent authorities.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15" name="Google Shape;215;p19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6" name="Google Shape;216;p19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17" name="Google Shape;217;p19"/>
            <p:cNvSpPr/>
            <p:nvPr/>
          </p:nvSpPr>
          <p:spPr>
            <a:xfrm>
              <a:off x="2429200" y="1820275"/>
              <a:ext cx="2493650" cy="3513550"/>
            </a:xfrm>
            <a:custGeom>
              <a:rect b="b" l="l" r="r" t="t"/>
              <a:pathLst>
                <a:path extrusionOk="0" h="140542" w="99746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60325" y="221250"/>
              <a:ext cx="7199950" cy="5116900"/>
            </a:xfrm>
            <a:custGeom>
              <a:rect b="b" l="l" r="r" t="t"/>
              <a:pathLst>
                <a:path extrusionOk="0" h="204676" w="287998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2472425" y="4158300"/>
              <a:ext cx="726075" cy="1175525"/>
            </a:xfrm>
            <a:custGeom>
              <a:rect b="b" l="l" r="r" t="t"/>
              <a:pathLst>
                <a:path extrusionOk="0" h="47021" w="29043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4054175" y="4408950"/>
              <a:ext cx="816800" cy="916225"/>
            </a:xfrm>
            <a:custGeom>
              <a:rect b="b" l="l" r="r" t="t"/>
              <a:pathLst>
                <a:path extrusionOk="0" h="36649" w="32672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9"/>
          <p:cNvSpPr txBox="1"/>
          <p:nvPr>
            <p:ph type="ctrTitle"/>
          </p:nvPr>
        </p:nvSpPr>
        <p:spPr>
          <a:xfrm>
            <a:off x="926825" y="3633750"/>
            <a:ext cx="2709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Complaint  Management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Technologies Used</a:t>
            </a:r>
            <a:endParaRPr/>
          </a:p>
        </p:txBody>
      </p:sp>
      <p:sp>
        <p:nvSpPr>
          <p:cNvPr id="227" name="Google Shape;227;p20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Nodemailer is a module for Node. js applications to allow easy as cake email sending.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0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0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 All the passwords are hashed using this module only.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0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0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Small data that are stored on a client side and sent to the client along with server requests.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20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3" name="Google Shape;233;p20"/>
          <p:cNvSpPr txBox="1"/>
          <p:nvPr>
            <p:ph idx="7" type="subTitle"/>
          </p:nvPr>
        </p:nvSpPr>
        <p:spPr>
          <a:xfrm>
            <a:off x="725750" y="2126975"/>
            <a:ext cx="225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Node JS framework that can help us in creating server-side web applications faster and smarter.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4" name="Google Shape;234;p20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5" name="Google Shape;235;p20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Object Data Modeling (ODM) library for MongoDB.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6" name="Google Shape;236;p20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7" name="Google Shape;237;p20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All the error or success notifications are done using flash only.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8" name="Google Shape;238;p20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9" name="Google Shape;239;p20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ExpressJS</a:t>
            </a:r>
            <a:endParaRPr/>
          </a:p>
        </p:txBody>
      </p:sp>
      <p:sp>
        <p:nvSpPr>
          <p:cNvPr id="240" name="Google Shape;240;p20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Mongoose</a:t>
            </a:r>
            <a:endParaRPr/>
          </a:p>
        </p:txBody>
      </p:sp>
      <p:sp>
        <p:nvSpPr>
          <p:cNvPr id="241" name="Google Shape;241;p20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Connect-Flash</a:t>
            </a:r>
            <a:endParaRPr/>
          </a:p>
        </p:txBody>
      </p:sp>
      <p:sp>
        <p:nvSpPr>
          <p:cNvPr id="242" name="Google Shape;242;p20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Nodemailer</a:t>
            </a:r>
            <a:endParaRPr/>
          </a:p>
        </p:txBody>
      </p:sp>
      <p:sp>
        <p:nvSpPr>
          <p:cNvPr id="243" name="Google Shape;243;p20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Bcrypt</a:t>
            </a:r>
            <a:endParaRPr/>
          </a:p>
        </p:txBody>
      </p:sp>
      <p:sp>
        <p:nvSpPr>
          <p:cNvPr id="244" name="Google Shape;244;p20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Cookie-Parser</a:t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20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7" name="Google Shape;247;p20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0"/>
          <p:cNvSpPr/>
          <p:nvPr/>
        </p:nvSpPr>
        <p:spPr>
          <a:xfrm>
            <a:off x="3574225" y="3928769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254" name="Google Shape;254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0"/>
          <p:cNvSpPr/>
          <p:nvPr/>
        </p:nvSpPr>
        <p:spPr>
          <a:xfrm>
            <a:off x="3519060" y="1954502"/>
            <a:ext cx="586510" cy="553340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5170325" y="3835197"/>
            <a:ext cx="311260" cy="334602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5129185" y="1982148"/>
            <a:ext cx="393571" cy="457173"/>
          </a:xfrm>
          <a:custGeom>
            <a:rect b="b" l="l" r="r" t="t"/>
            <a:pathLst>
              <a:path extrusionOk="0" h="96247" w="82857">
                <a:moveTo>
                  <a:pt x="41483" y="24151"/>
                </a:moveTo>
                <a:cubicBezTo>
                  <a:pt x="54736" y="24151"/>
                  <a:pt x="65469" y="34939"/>
                  <a:pt x="65469" y="48137"/>
                </a:cubicBezTo>
                <a:cubicBezTo>
                  <a:pt x="65469" y="61362"/>
                  <a:pt x="54736" y="72151"/>
                  <a:pt x="41483" y="72151"/>
                </a:cubicBezTo>
                <a:cubicBezTo>
                  <a:pt x="28231" y="72151"/>
                  <a:pt x="17497" y="61362"/>
                  <a:pt x="17497" y="48137"/>
                </a:cubicBezTo>
                <a:cubicBezTo>
                  <a:pt x="17497" y="34939"/>
                  <a:pt x="28285" y="24151"/>
                  <a:pt x="41483" y="24151"/>
                </a:cubicBezTo>
                <a:close/>
                <a:moveTo>
                  <a:pt x="41439" y="1"/>
                </a:moveTo>
                <a:cubicBezTo>
                  <a:pt x="39943" y="1"/>
                  <a:pt x="38444" y="548"/>
                  <a:pt x="37239" y="1644"/>
                </a:cubicBezTo>
                <a:lnTo>
                  <a:pt x="37184" y="1698"/>
                </a:lnTo>
                <a:cubicBezTo>
                  <a:pt x="29846" y="8817"/>
                  <a:pt x="21303" y="12459"/>
                  <a:pt x="10214" y="13062"/>
                </a:cubicBezTo>
                <a:cubicBezTo>
                  <a:pt x="4902" y="13390"/>
                  <a:pt x="685" y="17771"/>
                  <a:pt x="575" y="23056"/>
                </a:cubicBezTo>
                <a:cubicBezTo>
                  <a:pt x="575" y="24151"/>
                  <a:pt x="548" y="25109"/>
                  <a:pt x="493" y="26040"/>
                </a:cubicBezTo>
                <a:lnTo>
                  <a:pt x="493" y="26205"/>
                </a:lnTo>
                <a:cubicBezTo>
                  <a:pt x="274" y="37513"/>
                  <a:pt x="0" y="51532"/>
                  <a:pt x="4683" y="64320"/>
                </a:cubicBezTo>
                <a:cubicBezTo>
                  <a:pt x="7284" y="71329"/>
                  <a:pt x="11199" y="77408"/>
                  <a:pt x="16320" y="82419"/>
                </a:cubicBezTo>
                <a:cubicBezTo>
                  <a:pt x="22179" y="88141"/>
                  <a:pt x="29846" y="92659"/>
                  <a:pt x="39101" y="95863"/>
                </a:cubicBezTo>
                <a:cubicBezTo>
                  <a:pt x="39402" y="95973"/>
                  <a:pt x="39704" y="96082"/>
                  <a:pt x="40005" y="96109"/>
                </a:cubicBezTo>
                <a:cubicBezTo>
                  <a:pt x="40470" y="96219"/>
                  <a:pt x="40908" y="96246"/>
                  <a:pt x="41374" y="96246"/>
                </a:cubicBezTo>
                <a:cubicBezTo>
                  <a:pt x="41839" y="96246"/>
                  <a:pt x="42277" y="96192"/>
                  <a:pt x="42743" y="96109"/>
                </a:cubicBezTo>
                <a:cubicBezTo>
                  <a:pt x="43071" y="96027"/>
                  <a:pt x="43400" y="95973"/>
                  <a:pt x="43674" y="95863"/>
                </a:cubicBezTo>
                <a:cubicBezTo>
                  <a:pt x="52929" y="92659"/>
                  <a:pt x="60596" y="88087"/>
                  <a:pt x="66400" y="82391"/>
                </a:cubicBezTo>
                <a:cubicBezTo>
                  <a:pt x="71548" y="77381"/>
                  <a:pt x="75436" y="71247"/>
                  <a:pt x="78037" y="64237"/>
                </a:cubicBezTo>
                <a:cubicBezTo>
                  <a:pt x="82857" y="51505"/>
                  <a:pt x="82583" y="37431"/>
                  <a:pt x="82391" y="26123"/>
                </a:cubicBezTo>
                <a:lnTo>
                  <a:pt x="82391" y="26040"/>
                </a:lnTo>
                <a:cubicBezTo>
                  <a:pt x="82364" y="25109"/>
                  <a:pt x="82309" y="24124"/>
                  <a:pt x="82282" y="23056"/>
                </a:cubicBezTo>
                <a:cubicBezTo>
                  <a:pt x="82227" y="17771"/>
                  <a:pt x="77983" y="13390"/>
                  <a:pt x="72671" y="13062"/>
                </a:cubicBezTo>
                <a:cubicBezTo>
                  <a:pt x="61609" y="12459"/>
                  <a:pt x="53011" y="8817"/>
                  <a:pt x="45700" y="1698"/>
                </a:cubicBezTo>
                <a:lnTo>
                  <a:pt x="45618" y="1644"/>
                </a:lnTo>
                <a:cubicBezTo>
                  <a:pt x="44427" y="548"/>
                  <a:pt x="42935" y="1"/>
                  <a:pt x="414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3713262" y="2063350"/>
            <a:ext cx="198110" cy="282402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/>
          <p:nvPr/>
        </p:nvSpPr>
        <p:spPr>
          <a:xfrm flipH="1">
            <a:off x="7876326" y="2911750"/>
            <a:ext cx="601200" cy="5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64" name="Google Shape;264;p2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 Design</a:t>
            </a:r>
            <a:endParaRPr/>
          </a:p>
        </p:txBody>
      </p:sp>
      <p:cxnSp>
        <p:nvCxnSpPr>
          <p:cNvPr id="265" name="Google Shape;265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1"/>
          <p:cNvSpPr/>
          <p:nvPr/>
        </p:nvSpPr>
        <p:spPr>
          <a:xfrm>
            <a:off x="561225" y="1446276"/>
            <a:ext cx="4765397" cy="3557811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 txBox="1"/>
          <p:nvPr>
            <p:ph idx="4294967295" type="ctrTitle"/>
          </p:nvPr>
        </p:nvSpPr>
        <p:spPr>
          <a:xfrm>
            <a:off x="5770906" y="3077988"/>
            <a:ext cx="20760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ER Diagram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8" name="Google Shape;268;p21"/>
          <p:cNvSpPr/>
          <p:nvPr/>
        </p:nvSpPr>
        <p:spPr>
          <a:xfrm flipH="1">
            <a:off x="5492525" y="1776875"/>
            <a:ext cx="2217900" cy="542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69" name="Google Shape;269;p21"/>
          <p:cNvSpPr txBox="1"/>
          <p:nvPr>
            <p:ph idx="4294967295" type="ctrTitle"/>
          </p:nvPr>
        </p:nvSpPr>
        <p:spPr>
          <a:xfrm flipH="1">
            <a:off x="5819197" y="1755430"/>
            <a:ext cx="1979400" cy="196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52643"/>
                </a:solidFill>
              </a:rPr>
              <a:t>Implemented</a:t>
            </a:r>
            <a:r>
              <a:rPr lang="es" sz="1400">
                <a:solidFill>
                  <a:srgbClr val="052643"/>
                </a:solidFill>
              </a:rPr>
              <a:t> using MongoDB</a:t>
            </a:r>
            <a:endParaRPr sz="1400">
              <a:solidFill>
                <a:srgbClr val="052643"/>
              </a:solidFill>
            </a:endParaRPr>
          </a:p>
        </p:txBody>
      </p:sp>
      <p:sp>
        <p:nvSpPr>
          <p:cNvPr id="270" name="Google Shape;270;p21"/>
          <p:cNvSpPr/>
          <p:nvPr/>
        </p:nvSpPr>
        <p:spPr>
          <a:xfrm flipH="1">
            <a:off x="7874676" y="1755425"/>
            <a:ext cx="601200" cy="5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271" name="Google Shape;271;p21"/>
          <p:cNvGrpSpPr/>
          <p:nvPr/>
        </p:nvGrpSpPr>
        <p:grpSpPr>
          <a:xfrm rot="10800000">
            <a:off x="7977315" y="1921993"/>
            <a:ext cx="428460" cy="209579"/>
            <a:chOff x="1319675" y="779200"/>
            <a:chExt cx="2343875" cy="1270175"/>
          </a:xfrm>
        </p:grpSpPr>
        <p:sp>
          <p:nvSpPr>
            <p:cNvPr id="272" name="Google Shape;272;p21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75" name="Google Shape;275;p21"/>
          <p:cNvSpPr/>
          <p:nvPr/>
        </p:nvSpPr>
        <p:spPr>
          <a:xfrm>
            <a:off x="8078250" y="3064648"/>
            <a:ext cx="226595" cy="209553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21"/>
          <p:cNvSpPr/>
          <p:nvPr/>
        </p:nvSpPr>
        <p:spPr>
          <a:xfrm flipH="1">
            <a:off x="5492525" y="2904750"/>
            <a:ext cx="2217900" cy="542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77" name="Google Shape;277;p21"/>
          <p:cNvSpPr txBox="1"/>
          <p:nvPr>
            <p:ph idx="4294967295" type="ctrTitle"/>
          </p:nvPr>
        </p:nvSpPr>
        <p:spPr>
          <a:xfrm flipH="1">
            <a:off x="5867500" y="2957942"/>
            <a:ext cx="1979400" cy="4965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91A51"/>
                </a:solidFill>
              </a:rPr>
              <a:t>ER Diagram</a:t>
            </a:r>
            <a:endParaRPr sz="1600">
              <a:solidFill>
                <a:srgbClr val="091A51"/>
              </a:solidFill>
            </a:endParaRPr>
          </a:p>
        </p:txBody>
      </p:sp>
      <p:pic>
        <p:nvPicPr>
          <p:cNvPr id="278" name="Google Shape;2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648825"/>
            <a:ext cx="4280325" cy="25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 txBox="1"/>
          <p:nvPr>
            <p:ph idx="1" type="subTitle"/>
          </p:nvPr>
        </p:nvSpPr>
        <p:spPr>
          <a:xfrm>
            <a:off x="2843250" y="2069300"/>
            <a:ext cx="3457500" cy="1420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rgbClr val="161234"/>
                </a:solidFill>
                <a:latin typeface="Bree Serif"/>
                <a:ea typeface="Bree Serif"/>
                <a:cs typeface="Bree Serif"/>
                <a:sym typeface="Bree Serif"/>
              </a:rPr>
              <a:t>LIVE DEMO</a:t>
            </a:r>
            <a:endParaRPr b="1" sz="39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