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0" r:id="rId4"/>
    <p:sldId id="261" r:id="rId5"/>
    <p:sldId id="257" r:id="rId6"/>
    <p:sldId id="258" r:id="rId7"/>
    <p:sldId id="259" r:id="rId8"/>
    <p:sldId id="262"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p:nvPr>
            <p:ph type="title" hasCustomPrompt="1"/>
          </p:nvPr>
        </p:nvSpPr>
        <p:spPr>
          <a:xfrm>
            <a:off x="2387600" y="2298700"/>
            <a:ext cx="19621500" cy="4648200"/>
          </a:xfrm>
          <a:prstGeom prst="rect">
            <a:avLst/>
          </a:prstGeom>
        </p:spPr>
        <p:txBody>
          <a:bodyPr anchor="b"/>
          <a:lstStyle/>
          <a:p>
            <a:r>
              <a:t>Title Text</a:t>
            </a:r>
          </a:p>
        </p:txBody>
      </p:sp>
      <p:sp>
        <p:nvSpPr>
          <p:cNvPr id="12" name="Body Level One…"/>
          <p:cNvSpPr txBox="1"/>
          <p:nvPr>
            <p:ph type="body" sz="quarter" idx="1" hasCustomPrompt="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p:nvPr>
            <p:ph type="body" sz="quarter" idx="21"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b="1">
                <a:latin typeface="Helvetica"/>
                <a:ea typeface="Helvetica"/>
                <a:cs typeface="Helvetica"/>
                <a:sym typeface="Helvetica"/>
              </a:defRPr>
            </a:lvl1pPr>
          </a:lstStyle>
          <a:p>
            <a:r>
              <a:t>–Johnny Appleseed</a:t>
            </a:r>
          </a:p>
        </p:txBody>
      </p:sp>
      <p:sp>
        <p:nvSpPr>
          <p:cNvPr id="94" name="“Type a quote here.”"/>
          <p:cNvSpPr txBox="1"/>
          <p:nvPr>
            <p:ph type="body" sz="quarter" idx="22" hasCustomPrompt="1"/>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r>
              <a:t>“Type a quote here.”</a:t>
            </a:r>
          </a:p>
        </p:txBody>
      </p:sp>
      <p:sp>
        <p:nvSpPr>
          <p:cNvPr id="95"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p:txBody>
      </p:sp>
      <p:sp>
        <p:nvSpPr>
          <p:cNvPr id="103"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p:txBody>
      </p:sp>
      <p:sp>
        <p:nvSpPr>
          <p:cNvPr id="21" name="Title Text"/>
          <p:cNvSpPr txBox="1"/>
          <p:nvPr>
            <p:ph type="title" hasCustomPrompt="1"/>
          </p:nvPr>
        </p:nvSpPr>
        <p:spPr>
          <a:xfrm>
            <a:off x="2387600" y="9448800"/>
            <a:ext cx="19621500" cy="2006600"/>
          </a:xfrm>
          <a:prstGeom prst="rect">
            <a:avLst/>
          </a:prstGeom>
        </p:spPr>
        <p:txBody>
          <a:bodyPr anchor="b"/>
          <a:lstStyle/>
          <a:p>
            <a:r>
              <a:t>Title Text</a:t>
            </a:r>
          </a:p>
        </p:txBody>
      </p:sp>
      <p:sp>
        <p:nvSpPr>
          <p:cNvPr id="22" name="Body Level One…"/>
          <p:cNvSpPr txBox="1"/>
          <p:nvPr>
            <p:ph type="body" sz="quarter" idx="1" hasCustomPrompt="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p:nvPr>
            <p:ph type="title" hasCustomPrompt="1"/>
          </p:nvPr>
        </p:nvSpPr>
        <p:spPr>
          <a:xfrm>
            <a:off x="2387600" y="4533900"/>
            <a:ext cx="19621500" cy="4648200"/>
          </a:xfrm>
          <a:prstGeom prst="rect">
            <a:avLst/>
          </a:prstGeom>
        </p:spPr>
        <p:txBody>
          <a:bodyPr/>
          <a:lstStyle/>
          <a:p>
            <a:r>
              <a:t>Title Text</a:t>
            </a:r>
          </a:p>
        </p:txBody>
      </p:sp>
      <p:sp>
        <p:nvSpPr>
          <p:cNvPr id="31"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p:txBody>
      </p:sp>
      <p:sp>
        <p:nvSpPr>
          <p:cNvPr id="39" name="Title Text"/>
          <p:cNvSpPr txBox="1"/>
          <p:nvPr>
            <p:ph type="title" hasCustomPrompt="1"/>
          </p:nvPr>
        </p:nvSpPr>
        <p:spPr>
          <a:xfrm>
            <a:off x="1790700" y="1066800"/>
            <a:ext cx="10007600" cy="5626100"/>
          </a:xfrm>
          <a:prstGeom prst="rect">
            <a:avLst/>
          </a:prstGeom>
        </p:spPr>
        <p:txBody>
          <a:bodyPr anchor="b"/>
          <a:lstStyle>
            <a:lvl1pPr>
              <a:defRPr sz="8400"/>
            </a:lvl1pPr>
          </a:lstStyle>
          <a:p>
            <a:r>
              <a:t>Title Text</a:t>
            </a:r>
          </a:p>
        </p:txBody>
      </p:sp>
      <p:sp>
        <p:nvSpPr>
          <p:cNvPr id="40" name="Body Level One…"/>
          <p:cNvSpPr txBox="1"/>
          <p:nvPr>
            <p:ph type="body" sz="quarter" idx="1" hasCustomPrompt="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r>
              <a:t>Title Text</a:t>
            </a:r>
          </a:p>
        </p:txBody>
      </p:sp>
      <p:sp>
        <p:nvSpPr>
          <p:cNvPr id="4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p:nvPr>
            <p:ph type="title" hasCustomPrompt="1"/>
          </p:nvPr>
        </p:nvSpPr>
        <p:spPr>
          <a:prstGeom prst="rect">
            <a:avLst/>
          </a:prstGeom>
        </p:spPr>
        <p:txBody>
          <a:bodyPr/>
          <a:lstStyle/>
          <a:p>
            <a:r>
              <a:t>Title Text</a:t>
            </a:r>
          </a:p>
        </p:txBody>
      </p:sp>
      <p:sp>
        <p:nvSpPr>
          <p:cNvPr id="57"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p:txBody>
      </p:sp>
      <p:sp>
        <p:nvSpPr>
          <p:cNvPr id="66" name="Title Text"/>
          <p:cNvSpPr txBox="1"/>
          <p:nvPr>
            <p:ph type="title" hasCustomPrompt="1"/>
          </p:nvPr>
        </p:nvSpPr>
        <p:spPr>
          <a:prstGeom prst="rect">
            <a:avLst/>
          </a:prstGeom>
        </p:spPr>
        <p:txBody>
          <a:bodyPr/>
          <a:lstStyle/>
          <a:p>
            <a:r>
              <a:t>Title Text</a:t>
            </a:r>
          </a:p>
        </p:txBody>
      </p:sp>
      <p:sp>
        <p:nvSpPr>
          <p:cNvPr id="67" name="Body Level One…"/>
          <p:cNvSpPr txBox="1"/>
          <p:nvPr>
            <p:ph type="body" sz="half" idx="1" hasCustomPrompt="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p:nvPr>
            <p:ph type="body" idx="1" hasCustomPrompt="1"/>
          </p:nvPr>
        </p:nvSpPr>
        <p:spPr>
          <a:xfrm>
            <a:off x="1790700" y="1790700"/>
            <a:ext cx="208153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p:txBody>
      </p:sp>
      <p:sp>
        <p:nvSpPr>
          <p:cNvPr id="85" name="Image"/>
          <p:cNvSpPr/>
          <p:nvPr>
            <p:ph type="pic" idx="23"/>
          </p:nvPr>
        </p:nvSpPr>
        <p:spPr>
          <a:xfrm>
            <a:off x="1583266" y="-1879600"/>
            <a:ext cx="10414001" cy="15621000"/>
          </a:xfrm>
          <a:prstGeom prst="rect">
            <a:avLst/>
          </a:prstGeom>
        </p:spPr>
        <p:txBody>
          <a:bodyPr lIns="91439" tIns="45719" rIns="91439" bIns="45719" anchor="t">
            <a:noAutofit/>
          </a:bodyPr>
          <a:lstStyle/>
          <a:p/>
        </p:txBody>
      </p:sp>
      <p:sp>
        <p:nvSpPr>
          <p:cNvPr id="86" name="Slide Number"/>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p:spPr>
        <p:txBody>
          <a:bodyPr lIns="50800" tIns="50800" rIns="50800" bIns="50800" anchor="ctr">
            <a:normAutofit/>
          </a:bodyPr>
          <a:lstStyle/>
          <a:p>
            <a:r>
              <a:t>Title Text</a:t>
            </a:r>
          </a:p>
        </p:txBody>
      </p:sp>
      <p:sp>
        <p:nvSpPr>
          <p:cNvPr id="3" name="Body Level One…"/>
          <p:cNvSpPr txBox="1"/>
          <p:nvPr>
            <p:ph type="body" idx="1"/>
          </p:nvPr>
        </p:nvSpPr>
        <p:spPr>
          <a:xfrm>
            <a:off x="1790700" y="3644900"/>
            <a:ext cx="20815300" cy="88392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ocket…"/>
          <p:cNvSpPr txBox="1"/>
          <p:nvPr>
            <p:ph type="ctrTitle"/>
          </p:nvPr>
        </p:nvSpPr>
        <p:spPr>
          <a:xfrm>
            <a:off x="2381250" y="-64817"/>
            <a:ext cx="19621500" cy="4648201"/>
          </a:xfrm>
          <a:prstGeom prst="rect">
            <a:avLst/>
          </a:prstGeom>
        </p:spPr>
        <p:txBody>
          <a:bodyPr/>
          <a:lstStyle/>
          <a:p>
            <a:pPr>
              <a:defRPr sz="11500" b="1">
                <a:solidFill>
                  <a:schemeClr val="accent3">
                    <a:satOff val="-13806"/>
                    <a:lumOff val="19329"/>
                  </a:schemeClr>
                </a:solidFill>
                <a:latin typeface="Times New Roman" panose="02020603050405020304"/>
                <a:ea typeface="Times New Roman" panose="02020603050405020304"/>
                <a:cs typeface="Times New Roman" panose="02020603050405020304"/>
                <a:sym typeface="Times New Roman" panose="02020603050405020304"/>
              </a:defRPr>
            </a:pPr>
            <a:r>
              <a:t>Docket</a:t>
            </a:r>
          </a:p>
          <a:p>
            <a:pPr>
              <a:defRPr sz="11500" b="1">
                <a:solidFill>
                  <a:schemeClr val="accent3">
                    <a:satOff val="-13806"/>
                    <a:lumOff val="19329"/>
                  </a:schemeClr>
                </a:solidFill>
                <a:latin typeface="Times New Roman" panose="02020603050405020304"/>
                <a:ea typeface="Times New Roman" panose="02020603050405020304"/>
                <a:cs typeface="Times New Roman" panose="02020603050405020304"/>
                <a:sym typeface="Times New Roman" panose="02020603050405020304"/>
              </a:defRPr>
            </a:pPr>
            <a:r>
              <a:t>(Check list  Extension)</a:t>
            </a:r>
          </a:p>
        </p:txBody>
      </p:sp>
      <p:sp>
        <p:nvSpPr>
          <p:cNvPr id="120" name="By :…"/>
          <p:cNvSpPr txBox="1"/>
          <p:nvPr>
            <p:ph type="subTitle" sz="quarter" idx="1"/>
          </p:nvPr>
        </p:nvSpPr>
        <p:spPr>
          <a:xfrm>
            <a:off x="2474854" y="6722882"/>
            <a:ext cx="5497809" cy="3263060"/>
          </a:xfrm>
          <a:prstGeom prst="rect">
            <a:avLst/>
          </a:prstGeom>
        </p:spPr>
        <p:txBody>
          <a:bodyPr/>
          <a:lstStyle/>
          <a:p>
            <a:pPr algn="l" defTabSz="726440">
              <a:defRPr sz="5895" i="1">
                <a:latin typeface="Times New Roman" panose="02020603050405020304"/>
                <a:ea typeface="Times New Roman" panose="02020603050405020304"/>
                <a:cs typeface="Times New Roman" panose="02020603050405020304"/>
                <a:sym typeface="Times New Roman" panose="02020603050405020304"/>
              </a:defRPr>
            </a:pPr>
            <a:r>
              <a:t>By :</a:t>
            </a:r>
          </a:p>
          <a:p>
            <a:pPr algn="l" defTabSz="726440">
              <a:defRPr sz="5895" i="1">
                <a:latin typeface="Times New Roman" panose="02020603050405020304"/>
                <a:ea typeface="Times New Roman" panose="02020603050405020304"/>
                <a:cs typeface="Times New Roman" panose="02020603050405020304"/>
                <a:sym typeface="Times New Roman" panose="02020603050405020304"/>
              </a:defRPr>
            </a:pPr>
            <a:r>
              <a:t>Siddharth Dahiya</a:t>
            </a:r>
          </a:p>
          <a:p>
            <a:pPr algn="l" defTabSz="726440">
              <a:defRPr sz="5895" i="1">
                <a:latin typeface="Times New Roman" panose="02020603050405020304"/>
                <a:ea typeface="Times New Roman" panose="02020603050405020304"/>
                <a:cs typeface="Times New Roman" panose="02020603050405020304"/>
                <a:sym typeface="Times New Roman" panose="02020603050405020304"/>
              </a:defRPr>
            </a:pPr>
            <a:r>
              <a:t>Yash Dahiya</a:t>
            </a:r>
          </a:p>
        </p:txBody>
      </p:sp>
      <p:grpSp>
        <p:nvGrpSpPr>
          <p:cNvPr id="123" name="Image Gallery"/>
          <p:cNvGrpSpPr/>
          <p:nvPr/>
        </p:nvGrpSpPr>
        <p:grpSpPr>
          <a:xfrm>
            <a:off x="9852567" y="5113663"/>
            <a:ext cx="13705672" cy="8550592"/>
            <a:chOff x="0" y="0"/>
            <a:chExt cx="13705670" cy="8550591"/>
          </a:xfrm>
        </p:grpSpPr>
        <p:pic>
          <p:nvPicPr>
            <p:cNvPr id="121" name="Screenshot 2022-09-29 at 9.42.16 AM.png" descr="Screenshot 2022-09-29 at 9.42.16 AM.png"/>
            <p:cNvPicPr>
              <a:picLocks noChangeAspect="1"/>
            </p:cNvPicPr>
            <p:nvPr/>
          </p:nvPicPr>
          <p:blipFill>
            <a:blip r:embed="rId1"/>
            <a:srcRect l="795" r="795"/>
            <a:stretch>
              <a:fillRect/>
            </a:stretch>
          </p:blipFill>
          <p:spPr>
            <a:xfrm>
              <a:off x="0" y="0"/>
              <a:ext cx="13705671" cy="7864792"/>
            </a:xfrm>
            <a:prstGeom prst="rect">
              <a:avLst/>
            </a:prstGeom>
            <a:ln w="12700" cap="flat">
              <a:noFill/>
              <a:miter lim="400000"/>
              <a:headEnd/>
              <a:tailEnd/>
            </a:ln>
            <a:effectLst/>
          </p:spPr>
        </p:pic>
        <p:sp>
          <p:nvSpPr>
            <p:cNvPr id="122" name="To- Do list"/>
            <p:cNvSpPr/>
            <p:nvPr/>
          </p:nvSpPr>
          <p:spPr>
            <a:xfrm>
              <a:off x="0" y="7940991"/>
              <a:ext cx="13705671" cy="609601"/>
            </a:xfrm>
            <a:prstGeom prst="rect">
              <a:avLst/>
            </a:prstGeom>
            <a:noFill/>
            <a:ln w="12700" cap="flat">
              <a:noFill/>
              <a:miter lim="400000"/>
            </a:ln>
            <a:effectLst/>
          </p:spPr>
          <p:txBody>
            <a:bodyPr wrap="square" lIns="76200" tIns="76200" rIns="76200" bIns="76200" numCol="1" anchor="t">
              <a:noAutofit/>
            </a:bodyPr>
            <a:lstStyle>
              <a:lvl1pPr>
                <a:defRPr sz="3000"/>
              </a:lvl1pPr>
            </a:lstStyle>
            <a:p>
              <a:r>
                <a:t>To- Do list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Example"/>
          <p:cNvSpPr txBox="1"/>
          <p:nvPr>
            <p:ph type="title"/>
          </p:nvPr>
        </p:nvSpPr>
        <p:spPr>
          <a:xfrm>
            <a:off x="-156898" y="4947515"/>
            <a:ext cx="10998609" cy="2762464"/>
          </a:xfrm>
          <a:prstGeom prst="rect">
            <a:avLst/>
          </a:prstGeom>
        </p:spPr>
        <p:txBody>
          <a:bodyPr>
            <a:normAutofit fontScale="90000"/>
          </a:bodyPr>
          <a:lstStyle>
            <a:lvl1pPr>
              <a:defRPr sz="12100" b="1" u="sng">
                <a:solidFill>
                  <a:schemeClr val="accent3">
                    <a:satOff val="-13806"/>
                    <a:lumOff val="19329"/>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a:t>User </a:t>
            </a:r>
            <a:br>
              <a:rPr lang="en-US"/>
            </a:br>
            <a:r>
              <a:rPr lang="en-US"/>
              <a:t>Persona</a:t>
            </a:r>
            <a:endParaRPr lang="en-US"/>
          </a:p>
        </p:txBody>
      </p:sp>
      <p:grpSp>
        <p:nvGrpSpPr>
          <p:cNvPr id="142" name="Image Gallery"/>
          <p:cNvGrpSpPr/>
          <p:nvPr/>
        </p:nvGrpSpPr>
        <p:grpSpPr>
          <a:xfrm>
            <a:off x="9103463" y="491518"/>
            <a:ext cx="14628913" cy="13079929"/>
            <a:chOff x="0" y="0"/>
            <a:chExt cx="14628911" cy="13079926"/>
          </a:xfrm>
        </p:grpSpPr>
        <p:pic>
          <p:nvPicPr>
            <p:cNvPr id="140" name="Screenshot 2022-09-29 at 2.03.02 AM.png" descr="Screenshot 2022-09-29 at 2.03.02 AM.png"/>
            <p:cNvPicPr>
              <a:picLocks noChangeAspect="1"/>
            </p:cNvPicPr>
            <p:nvPr/>
          </p:nvPicPr>
          <p:blipFill>
            <a:blip r:embed="rId1"/>
            <a:srcRect r="666"/>
            <a:stretch>
              <a:fillRect/>
            </a:stretch>
          </p:blipFill>
          <p:spPr>
            <a:xfrm>
              <a:off x="0" y="0"/>
              <a:ext cx="14628912" cy="12313028"/>
            </a:xfrm>
            <a:prstGeom prst="rect">
              <a:avLst/>
            </a:prstGeom>
            <a:ln w="12700" cap="flat">
              <a:noFill/>
              <a:miter lim="400000"/>
              <a:headEnd/>
              <a:tailEnd/>
            </a:ln>
            <a:effectLst/>
          </p:spPr>
        </p:pic>
        <p:sp>
          <p:nvSpPr>
            <p:cNvPr id="141" name="Ideal user persona"/>
            <p:cNvSpPr/>
            <p:nvPr/>
          </p:nvSpPr>
          <p:spPr>
            <a:xfrm>
              <a:off x="0" y="12389227"/>
              <a:ext cx="14628912" cy="690700"/>
            </a:xfrm>
            <a:prstGeom prst="rect">
              <a:avLst/>
            </a:prstGeom>
            <a:noFill/>
            <a:ln w="12700" cap="flat">
              <a:noFill/>
              <a:miter lim="400000"/>
            </a:ln>
            <a:effectLst/>
          </p:spPr>
          <p:txBody>
            <a:bodyPr wrap="square" lIns="76200" tIns="76200" rIns="76200" bIns="76200" numCol="1" anchor="t">
              <a:noAutofit/>
            </a:bodyPr>
            <a:lstStyle>
              <a:lvl1pPr>
                <a:defRPr sz="3800" b="1">
                  <a:solidFill>
                    <a:srgbClr val="DCDEE0"/>
                  </a:solidFill>
                  <a:latin typeface="Times New Roman" panose="02020603050405020304"/>
                  <a:ea typeface="Times New Roman" panose="02020603050405020304"/>
                  <a:cs typeface="Times New Roman" panose="02020603050405020304"/>
                  <a:sym typeface="Times New Roman" panose="02020603050405020304"/>
                </a:defRPr>
              </a:lvl1pPr>
            </a:lstStyle>
            <a:p>
              <a:r>
                <a:t>Ideal user persona</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How will Docket help mark?"/>
          <p:cNvSpPr txBox="1"/>
          <p:nvPr>
            <p:ph type="title"/>
          </p:nvPr>
        </p:nvSpPr>
        <p:spPr>
          <a:xfrm>
            <a:off x="7687790" y="271703"/>
            <a:ext cx="9479637" cy="4252026"/>
          </a:xfrm>
          <a:prstGeom prst="rect">
            <a:avLst/>
          </a:prstGeom>
        </p:spPr>
        <p:txBody>
          <a:bodyPr/>
          <a:lstStyle>
            <a:lvl1pPr defTabSz="784225">
              <a:defRPr sz="10640" u="sng">
                <a:solidFill>
                  <a:schemeClr val="accent1"/>
                </a:solidFill>
                <a:latin typeface="Times New Roman" panose="02020603050405020304"/>
                <a:ea typeface="Times New Roman" panose="02020603050405020304"/>
                <a:cs typeface="Times New Roman" panose="02020603050405020304"/>
                <a:sym typeface="Times New Roman" panose="02020603050405020304"/>
              </a:defRPr>
            </a:lvl1pPr>
          </a:lstStyle>
          <a:p>
            <a:r>
              <a:t>How will Docket help mark?</a:t>
            </a:r>
          </a:p>
        </p:txBody>
      </p:sp>
      <p:sp>
        <p:nvSpPr>
          <p:cNvPr id="145" name="Motivates the team…"/>
          <p:cNvSpPr txBox="1"/>
          <p:nvPr/>
        </p:nvSpPr>
        <p:spPr>
          <a:xfrm>
            <a:off x="2033894" y="2998979"/>
            <a:ext cx="19785483" cy="10947401"/>
          </a:xfrm>
          <a:prstGeom prst="rect">
            <a:avLst/>
          </a:prstGeom>
          <a:ln w="12700">
            <a:miter lim="400000"/>
          </a:ln>
        </p:spPr>
        <p:txBody>
          <a:bodyPr lIns="50800" tIns="50800" rIns="50800" bIns="50800" anchor="ctr">
            <a:spAutoFit/>
          </a:bodyPr>
          <a:lstStyle/>
          <a:p>
            <a:pPr marL="609600" indent="-609600">
              <a:buSzPct val="75000"/>
              <a:buChar char="•"/>
              <a:defRPr b="1">
                <a:latin typeface="Times New Roman" panose="02020603050405020304"/>
                <a:ea typeface="Times New Roman" panose="02020603050405020304"/>
                <a:cs typeface="Times New Roman" panose="02020603050405020304"/>
                <a:sym typeface="Times New Roman" panose="02020603050405020304"/>
              </a:defRPr>
            </a:pPr>
          </a:p>
          <a:p>
            <a:pPr marL="609600" indent="-609600">
              <a:buSzPct val="75000"/>
              <a:buChar char="•"/>
              <a:defRPr b="1">
                <a:latin typeface="Times New Roman" panose="02020603050405020304"/>
                <a:ea typeface="Times New Roman" panose="02020603050405020304"/>
                <a:cs typeface="Times New Roman" panose="02020603050405020304"/>
                <a:sym typeface="Times New Roman" panose="02020603050405020304"/>
              </a:defRPr>
            </a:pPr>
          </a:p>
          <a:p>
            <a:pPr marL="609600" indent="-609600">
              <a:buSzPct val="75000"/>
              <a:buChar char="•"/>
              <a:defRPr b="1">
                <a:solidFill>
                  <a:schemeClr val="accent6">
                    <a:hueOff val="105381"/>
                    <a:satOff val="14341"/>
                    <a:lumOff val="10801"/>
                  </a:schemeClr>
                </a:solidFill>
                <a:latin typeface="Times New Roman" panose="02020603050405020304"/>
                <a:ea typeface="Times New Roman" panose="02020603050405020304"/>
                <a:cs typeface="Times New Roman" panose="02020603050405020304"/>
                <a:sym typeface="Times New Roman" panose="02020603050405020304"/>
              </a:defRPr>
            </a:pPr>
            <a:r>
              <a:t>Motivates the team</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By finishing items on a to-do list, team members often feel accomplished and motivated to continue working on other tasks to complete the project successfully.</a:t>
            </a:r>
          </a:p>
          <a:p>
            <a:pPr marL="609600" indent="-609600">
              <a:buSzPct val="75000"/>
              <a:buChar char="•"/>
              <a:defRPr b="1">
                <a:solidFill>
                  <a:schemeClr val="accent6">
                    <a:hueOff val="105381"/>
                    <a:satOff val="14341"/>
                    <a:lumOff val="10801"/>
                  </a:schemeClr>
                </a:solidFill>
                <a:latin typeface="Times New Roman" panose="02020603050405020304"/>
                <a:ea typeface="Times New Roman" panose="02020603050405020304"/>
                <a:cs typeface="Times New Roman" panose="02020603050405020304"/>
                <a:sym typeface="Times New Roman" panose="02020603050405020304"/>
              </a:defRPr>
            </a:pPr>
            <a:r>
              <a:t>Improves Productivity</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Having a to-do list can help team members see the various tasks they can complete to move a project forward, which can improve productivity among a team.</a:t>
            </a:r>
          </a:p>
          <a:p>
            <a:pPr marL="609600" indent="-609600">
              <a:buSzPct val="75000"/>
              <a:buChar char="•"/>
              <a:defRPr b="1">
                <a:solidFill>
                  <a:schemeClr val="accent6">
                    <a:hueOff val="105381"/>
                    <a:satOff val="14341"/>
                    <a:lumOff val="10801"/>
                  </a:schemeClr>
                </a:solidFill>
                <a:latin typeface="Times New Roman" panose="02020603050405020304"/>
                <a:ea typeface="Times New Roman" panose="02020603050405020304"/>
                <a:cs typeface="Times New Roman" panose="02020603050405020304"/>
                <a:sym typeface="Times New Roman" panose="02020603050405020304"/>
              </a:defRPr>
            </a:pPr>
            <a:r>
              <a:t>Delegating Tasks</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Writing a to-do list can help project managers understand all the tasks of a project so they can delegate these assignments effectively.</a:t>
            </a:r>
          </a:p>
          <a:p>
            <a:pPr marL="609600" indent="-609600">
              <a:buSzPct val="75000"/>
              <a:buChar char="•"/>
              <a:defRPr b="1">
                <a:solidFill>
                  <a:schemeClr val="accent6">
                    <a:hueOff val="105381"/>
                    <a:satOff val="14341"/>
                    <a:lumOff val="10801"/>
                  </a:schemeClr>
                </a:solidFill>
                <a:latin typeface="Times New Roman" panose="02020603050405020304"/>
                <a:ea typeface="Times New Roman" panose="02020603050405020304"/>
                <a:cs typeface="Times New Roman" panose="02020603050405020304"/>
                <a:sym typeface="Times New Roman" panose="02020603050405020304"/>
              </a:defRPr>
            </a:pPr>
            <a:r>
              <a:t>Analysing work</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By maintaining a to-do list, project managers can review and analyze the work their team has done on a project, which can help them identify best practices for future projects.</a:t>
            </a:r>
          </a:p>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ason for making Docket?"/>
          <p:cNvSpPr txBox="1"/>
          <p:nvPr>
            <p:ph type="title"/>
          </p:nvPr>
        </p:nvSpPr>
        <p:spPr>
          <a:prstGeom prst="rect">
            <a:avLst/>
          </a:prstGeom>
        </p:spPr>
        <p:txBody>
          <a:bodyPr/>
          <a:lstStyle>
            <a:lvl1pPr>
              <a:defRPr b="1">
                <a:solidFill>
                  <a:schemeClr val="accent3">
                    <a:satOff val="-13806"/>
                    <a:lumOff val="19329"/>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Reason for making Docket?</a:t>
            </a:r>
          </a:p>
        </p:txBody>
      </p:sp>
      <p:sp>
        <p:nvSpPr>
          <p:cNvPr id="126" name="Personal Experiences with people who spend a lot of time working on a desktop or laptop."/>
          <p:cNvSpPr txBox="1"/>
          <p:nvPr>
            <p:ph type="body" sz="half" idx="1"/>
          </p:nvPr>
        </p:nvSpPr>
        <p:spPr>
          <a:xfrm>
            <a:off x="1190496" y="2939787"/>
            <a:ext cx="13003339" cy="5433054"/>
          </a:xfrm>
          <a:prstGeom prst="rect">
            <a:avLst/>
          </a:prstGeom>
        </p:spPr>
        <p:txBody>
          <a:bodyPr/>
          <a:lstStyle>
            <a:lvl1pPr>
              <a:defRPr sz="6100">
                <a:solidFill>
                  <a:srgbClr val="DCDEE0"/>
                </a:solidFill>
                <a:latin typeface="Times New Roman" panose="02020603050405020304"/>
                <a:ea typeface="Times New Roman" panose="02020603050405020304"/>
                <a:cs typeface="Times New Roman" panose="02020603050405020304"/>
                <a:sym typeface="Times New Roman" panose="02020603050405020304"/>
              </a:defRPr>
            </a:lvl1pPr>
          </a:lstStyle>
          <a:p>
            <a:r>
              <a:t>Personal Experiences with people who spend a lot of time working on a desktop or laptop.</a:t>
            </a:r>
          </a:p>
        </p:txBody>
      </p:sp>
      <p:pic>
        <p:nvPicPr>
          <p:cNvPr id="127" name="Image" descr="Image"/>
          <p:cNvPicPr>
            <a:picLocks noChangeAspect="1"/>
          </p:cNvPicPr>
          <p:nvPr/>
        </p:nvPicPr>
        <p:blipFill>
          <a:blip r:embed="rId1"/>
          <a:stretch>
            <a:fillRect/>
          </a:stretch>
        </p:blipFill>
        <p:spPr>
          <a:xfrm>
            <a:off x="12655147" y="6101538"/>
            <a:ext cx="10945402" cy="7243281"/>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What is Docket?"/>
          <p:cNvSpPr txBox="1"/>
          <p:nvPr>
            <p:ph type="title"/>
          </p:nvPr>
        </p:nvSpPr>
        <p:spPr>
          <a:prstGeom prst="rect">
            <a:avLst/>
          </a:prstGeom>
        </p:spPr>
        <p:txBody>
          <a:bodyPr/>
          <a:lstStyle>
            <a:lvl1pPr>
              <a:defRPr b="1">
                <a:solidFill>
                  <a:schemeClr val="accent3">
                    <a:satOff val="-13806"/>
                    <a:lumOff val="19329"/>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What is Docket?</a:t>
            </a:r>
          </a:p>
        </p:txBody>
      </p:sp>
      <p:sp>
        <p:nvSpPr>
          <p:cNvPr id="130" name="While browsing use this extension to organise one’s work and life. It allows user to capture and order task as they come to mind. Also, it reminds deadlines and due date with respective lists.…"/>
          <p:cNvSpPr txBox="1"/>
          <p:nvPr/>
        </p:nvSpPr>
        <p:spPr>
          <a:xfrm>
            <a:off x="1939332" y="3165583"/>
            <a:ext cx="18960861" cy="4948189"/>
          </a:xfrm>
          <a:prstGeom prst="rect">
            <a:avLst/>
          </a:prstGeom>
          <a:ln w="12700">
            <a:miter lim="400000"/>
          </a:ln>
        </p:spPr>
        <p:txBody>
          <a:bodyPr lIns="50800" tIns="50800" rIns="50800" bIns="50800" anchor="ctr">
            <a:spAutoFit/>
          </a:bodyPr>
          <a:lstStyle/>
          <a:p>
            <a:pPr algn="just">
              <a:defRPr sz="56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While browsing use this extension to organise one’s work and life. It allows user to capture and order task as they come to mind. Also, it reminds deadlines and due date with respective lists. </a:t>
            </a:r>
          </a:p>
          <a:p>
            <a:pPr algn="just">
              <a:defRPr sz="5600">
                <a:latin typeface="Times New Roman" panose="02020603050405020304"/>
                <a:ea typeface="Times New Roman" panose="02020603050405020304"/>
                <a:cs typeface="Times New Roman" panose="02020603050405020304"/>
                <a:sym typeface="Times New Roman" panose="02020603050405020304"/>
              </a:defRPr>
            </a:pPr>
          </a:p>
          <a:p>
            <a:pPr algn="just">
              <a:defRPr sz="5600" i="1">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A list of errands and other tasks often written as memory aid, that one needs or intend to accomplish.</a:t>
            </a:r>
          </a:p>
        </p:txBody>
      </p:sp>
      <p:grpSp>
        <p:nvGrpSpPr>
          <p:cNvPr id="133" name="Image Gallery"/>
          <p:cNvGrpSpPr/>
          <p:nvPr/>
        </p:nvGrpSpPr>
        <p:grpSpPr>
          <a:xfrm>
            <a:off x="13538663" y="7426770"/>
            <a:ext cx="9138925" cy="6809315"/>
            <a:chOff x="0" y="0"/>
            <a:chExt cx="9138923" cy="6809314"/>
          </a:xfrm>
        </p:grpSpPr>
        <p:pic>
          <p:nvPicPr>
            <p:cNvPr id="131" name="Screenshot 2022-09-29 at 9.53.22 AM.png" descr="Screenshot 2022-09-29 at 9.53.22 AM.png"/>
            <p:cNvPicPr>
              <a:picLocks noChangeAspect="1"/>
            </p:cNvPicPr>
            <p:nvPr/>
          </p:nvPicPr>
          <p:blipFill>
            <a:blip r:embed="rId1"/>
            <a:srcRect t="991" b="991"/>
            <a:stretch>
              <a:fillRect/>
            </a:stretch>
          </p:blipFill>
          <p:spPr>
            <a:xfrm>
              <a:off x="0" y="0"/>
              <a:ext cx="9138924" cy="6123515"/>
            </a:xfrm>
            <a:prstGeom prst="rect">
              <a:avLst/>
            </a:prstGeom>
            <a:ln w="12700" cap="flat">
              <a:noFill/>
              <a:miter lim="400000"/>
              <a:headEnd/>
              <a:tailEnd/>
            </a:ln>
            <a:effectLst/>
          </p:spPr>
        </p:pic>
        <p:sp>
          <p:nvSpPr>
            <p:cNvPr id="132" name="Caption"/>
            <p:cNvSpPr/>
            <p:nvPr/>
          </p:nvSpPr>
          <p:spPr>
            <a:xfrm>
              <a:off x="0" y="6199714"/>
              <a:ext cx="9138924" cy="609601"/>
            </a:xfrm>
            <a:prstGeom prst="rect">
              <a:avLst/>
            </a:prstGeom>
            <a:noFill/>
            <a:ln w="12700" cap="flat">
              <a:noFill/>
              <a:miter lim="400000"/>
            </a:ln>
            <a:effectLst/>
          </p:spPr>
          <p:txBody>
            <a:bodyPr wrap="square" lIns="76200" tIns="76200" rIns="76200" bIns="76200" numCol="1" anchor="t">
              <a:noAutofit/>
            </a:bodyPr>
            <a:lstStyle>
              <a:lvl1pPr>
                <a:defRPr sz="3000"/>
              </a:lvl1pPr>
            </a:lstStyle>
            <a:p>
              <a:r>
                <a:t>Caption</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Why use Docket?"/>
          <p:cNvSpPr txBox="1"/>
          <p:nvPr>
            <p:ph type="title"/>
          </p:nvPr>
        </p:nvSpPr>
        <p:spPr>
          <a:prstGeom prst="rect">
            <a:avLst/>
          </a:prstGeom>
        </p:spPr>
        <p:txBody>
          <a:bodyPr/>
          <a:lstStyle>
            <a:lvl1pPr>
              <a:defRPr b="1">
                <a:solidFill>
                  <a:schemeClr val="accent3">
                    <a:satOff val="-13806"/>
                    <a:lumOff val="19329"/>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a:t>Conclusion for Docket</a:t>
            </a:r>
            <a:endParaRPr lang="en-US"/>
          </a:p>
        </p:txBody>
      </p:sp>
      <p:sp>
        <p:nvSpPr>
          <p:cNvPr id="136" name="It offers a way to increase productivity.…"/>
          <p:cNvSpPr txBox="1"/>
          <p:nvPr>
            <p:ph type="body" idx="1"/>
          </p:nvPr>
        </p:nvSpPr>
        <p:spPr>
          <a:xfrm>
            <a:off x="1392880" y="2837727"/>
            <a:ext cx="20815301" cy="8040546"/>
          </a:xfrm>
          <a:prstGeom prst="rect">
            <a:avLst/>
          </a:prstGeom>
        </p:spPr>
        <p:txBody>
          <a:bodyPr/>
          <a:lstStyle/>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offers a way to increase productivity.</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one from forgetting things.</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prioritise tasks and manage them efficiently.</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with using time wisely and improve time management as well as the workflow</a:t>
            </a:r>
          </a:p>
        </p:txBody>
      </p:sp>
      <p:pic>
        <p:nvPicPr>
          <p:cNvPr id="137" name="Image" descr="Image"/>
          <p:cNvPicPr>
            <a:picLocks noChangeAspect="1"/>
          </p:cNvPicPr>
          <p:nvPr/>
        </p:nvPicPr>
        <p:blipFill>
          <a:blip r:embed="rId1"/>
          <a:stretch>
            <a:fillRect/>
          </a:stretch>
        </p:blipFill>
        <p:spPr>
          <a:xfrm>
            <a:off x="18357228" y="868097"/>
            <a:ext cx="5080001" cy="4254501"/>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Questions?"/>
          <p:cNvSpPr txBox="1"/>
          <p:nvPr>
            <p:ph type="title"/>
          </p:nvPr>
        </p:nvSpPr>
        <p:spPr>
          <a:xfrm>
            <a:off x="6934613" y="4600459"/>
            <a:ext cx="11238289" cy="4515082"/>
          </a:xfrm>
          <a:prstGeom prst="rect">
            <a:avLst/>
          </a:prstGeom>
        </p:spPr>
        <p:txBody>
          <a:bodyPr/>
          <a:lstStyle/>
          <a:p>
            <a:r>
              <a:t>Questions?</a:t>
            </a:r>
          </a:p>
        </p:txBody>
      </p:sp>
      <p:sp>
        <p:nvSpPr>
          <p:cNvPr id="148" name="For more information refer to the below:…"/>
          <p:cNvSpPr txBox="1"/>
          <p:nvPr/>
        </p:nvSpPr>
        <p:spPr>
          <a:xfrm>
            <a:off x="2623439" y="9037085"/>
            <a:ext cx="19137123" cy="1676401"/>
          </a:xfrm>
          <a:prstGeom prst="rect">
            <a:avLst/>
          </a:prstGeom>
          <a:ln w="12700">
            <a:miter lim="400000"/>
          </a:ln>
        </p:spPr>
        <p:txBody>
          <a:bodyPr wrap="none" lIns="50800" tIns="50800" rIns="50800" bIns="50800" anchor="ctr">
            <a:spAutoFit/>
          </a:bodyPr>
          <a:lstStyle/>
          <a:p>
            <a:r>
              <a:t>For more information refer to the below:</a:t>
            </a:r>
          </a:p>
          <a:p>
            <a:r>
              <a:rPr u="sng"/>
              <a:t>https://github.com/yashdahiya0/CS4540-Mozilla-Project-Group-7</a:t>
            </a:r>
            <a:endParaRPr u="sng"/>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2"/>
                <a:lumOff val="-7112"/>
              </a:schemeClr>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2"/>
                <a:lumOff val="-7112"/>
              </a:schemeClr>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1598</Words>
  <Application>WPS Presentation</Application>
  <PresentationFormat/>
  <Paragraphs>50</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Helvetica Light</vt:lpstr>
      <vt:lpstr>Helvetica</vt:lpstr>
      <vt:lpstr>Helvetica Neue</vt:lpstr>
      <vt:lpstr>Times New Roman</vt:lpstr>
      <vt:lpstr>Microsoft YaHei</vt:lpstr>
      <vt:lpstr>Arial Unicode MS</vt:lpstr>
      <vt:lpstr>Gradient</vt:lpstr>
      <vt:lpstr>(Check list  Extension)</vt:lpstr>
      <vt:lpstr>Example</vt:lpstr>
      <vt:lpstr>How will Docket help mark?</vt:lpstr>
      <vt:lpstr>Reason for making Docket?</vt:lpstr>
      <vt:lpstr>What is Docket?</vt:lpstr>
      <vt:lpstr>Why use Docket?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Docket(Check list  Extension)</dc:title>
  <dc:creator/>
  <cp:lastModifiedBy>yashn</cp:lastModifiedBy>
  <cp:revision>2</cp:revision>
  <dcterms:created xsi:type="dcterms:W3CDTF">2022-10-02T01:56:27Z</dcterms:created>
  <dcterms:modified xsi:type="dcterms:W3CDTF">2022-10-02T01:56:57Z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331125148CFA47ACB0E33B74F213A251</vt:lpwstr>
  </property>
  <property fmtid="{D5CDD505-2E9C-101B-9397-08002B2CF9AE}" pid="3" name="KSOProductBuildVer">
    <vt:lpwstr>1033-11.2.0.11341</vt:lpwstr>
  </property>
</Properties>
</file>