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9"/>
          </a:solidFill>
        </a:fill>
      </a:tcStyle>
    </a:wholeTbl>
    <a:band2H>
      <a:tcTxStyle b="def" i="def"/>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ADB"/>
          </a:solidFill>
        </a:fill>
      </a:tcStyle>
    </a:wholeTbl>
    <a:band2H>
      <a:tcTxStyle b="def" i="def"/>
      <a:tcStyle>
        <a:tcBdr/>
        <a:fill>
          <a:solidFill>
            <a:srgbClr val="E6ED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7CB"/>
          </a:solidFill>
        </a:fill>
      </a:tcStyle>
    </a:wholeTbl>
    <a:band2H>
      <a:tcTxStyle b="def" i="def"/>
      <a:tcStyle>
        <a:tcBdr/>
        <a:fill>
          <a:solidFill>
            <a:srgbClr val="F3EC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FF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0000"/>
        </a:fontRef>
        <a:srgbClr val="FF0000"/>
      </a:tcTxStyle>
      <a:tcStyle>
        <a:tcBdr>
          <a:left>
            <a:ln w="12700" cap="flat">
              <a:noFill/>
              <a:miter lim="400000"/>
            </a:ln>
          </a:left>
          <a:right>
            <a:ln w="12700" cap="flat">
              <a:noFill/>
              <a:miter lim="400000"/>
            </a:ln>
          </a:right>
          <a:top>
            <a:ln w="508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b="def" i="def"/>
      <a:tcStyle>
        <a:tcBdr/>
        <a:fill>
          <a:solidFill>
            <a:srgbClr val="FF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hasCustomPrompt="1"/>
          </p:nvPr>
        </p:nvSpPr>
        <p:spPr>
          <a:xfrm>
            <a:off x="2387600" y="2298700"/>
            <a:ext cx="19621500" cy="4648200"/>
          </a:xfrm>
          <a:prstGeom prst="rect">
            <a:avLst/>
          </a:prstGeom>
        </p:spPr>
        <p:txBody>
          <a:bodyPr anchor="b"/>
          <a:lstStyle/>
          <a:p>
            <a:pPr/>
            <a:r>
              <a:t>Title Text</a:t>
            </a:r>
          </a:p>
        </p:txBody>
      </p:sp>
      <p:sp>
        <p:nvSpPr>
          <p:cNvPr id="12" name="Body Level One…"/>
          <p:cNvSpPr txBox="1"/>
          <p:nvPr>
            <p:ph type="body" sz="quarter" idx="1" hasCustomPrompt="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
            </a:r>
          </a:p>
          <a:p>
            <a:pPr lvl="2"/>
            <a:r>
              <a:t/>
            </a:r>
          </a:p>
          <a:p>
            <a:pPr lvl="3"/>
            <a:r>
              <a:t/>
            </a:r>
          </a:p>
          <a:p>
            <a:pPr lvl="4"/>
            <a:r>
              <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hasCustomPrompt="1"/>
          </p:nvPr>
        </p:nvSpPr>
        <p:spPr>
          <a:xfrm>
            <a:off x="2387600" y="8953500"/>
            <a:ext cx="19621500" cy="685800"/>
          </a:xfrm>
          <a:prstGeom prst="rect">
            <a:avLst/>
          </a:prstGeom>
        </p:spPr>
        <p:txBody>
          <a:bodyPr anchor="t"/>
          <a:lstStyle>
            <a:lvl1pPr marL="0" indent="0" algn="ctr">
              <a:spcBef>
                <a:spcPts val="0"/>
              </a:spcBef>
              <a:buSzTx/>
              <a:buNone/>
              <a:defRPr b="1" sz="3800">
                <a:latin typeface="+mn-lt"/>
                <a:ea typeface="+mn-ea"/>
                <a:cs typeface="+mn-cs"/>
                <a:sym typeface="Helvetica"/>
              </a:defRPr>
            </a:lvl1pPr>
            <a:lvl2pPr marL="1055076" indent="-445476" algn="ctr">
              <a:spcBef>
                <a:spcPts val="0"/>
              </a:spcBef>
              <a:defRPr b="1" sz="3800">
                <a:latin typeface="+mn-lt"/>
                <a:ea typeface="+mn-ea"/>
                <a:cs typeface="+mn-cs"/>
                <a:sym typeface="Helvetica"/>
              </a:defRPr>
            </a:lvl2pPr>
            <a:lvl3pPr marL="1664676" indent="-445476" algn="ctr">
              <a:spcBef>
                <a:spcPts val="0"/>
              </a:spcBef>
              <a:defRPr b="1" sz="3800">
                <a:latin typeface="+mn-lt"/>
                <a:ea typeface="+mn-ea"/>
                <a:cs typeface="+mn-cs"/>
                <a:sym typeface="Helvetica"/>
              </a:defRPr>
            </a:lvl3pPr>
            <a:lvl4pPr marL="2274276" indent="-445476" algn="ctr">
              <a:spcBef>
                <a:spcPts val="0"/>
              </a:spcBef>
              <a:defRPr b="1" sz="3800">
                <a:latin typeface="+mn-lt"/>
                <a:ea typeface="+mn-ea"/>
                <a:cs typeface="+mn-cs"/>
                <a:sym typeface="Helvetica"/>
              </a:defRPr>
            </a:lvl4pPr>
            <a:lvl5pPr marL="2883876" indent="-445476" algn="ctr">
              <a:spcBef>
                <a:spcPts val="0"/>
              </a:spcBef>
              <a:defRPr b="1" sz="3800">
                <a:latin typeface="+mn-lt"/>
                <a:ea typeface="+mn-ea"/>
                <a:cs typeface="+mn-cs"/>
                <a:sym typeface="Helvetica"/>
              </a:defRPr>
            </a:lvl5pPr>
          </a:lstStyle>
          <a:p>
            <a:pPr/>
            <a:r>
              <a:t>–Johnny Appleseed</a:t>
            </a:r>
          </a:p>
          <a:p>
            <a:pPr lvl="1"/>
            <a:r>
              <a:t/>
            </a:r>
          </a:p>
          <a:p>
            <a:pPr lvl="2"/>
            <a:r>
              <a:t/>
            </a:r>
          </a:p>
          <a:p>
            <a:pPr lvl="3"/>
            <a:r>
              <a:t/>
            </a:r>
          </a:p>
          <a:p>
            <a:pPr lvl="4"/>
            <a:r>
              <a:t/>
            </a:r>
          </a:p>
        </p:txBody>
      </p:sp>
      <p:sp>
        <p:nvSpPr>
          <p:cNvPr id="94" name="“Type a quote here.”"/>
          <p:cNvSpPr txBox="1"/>
          <p:nvPr>
            <p:ph type="body" sz="quarter" idx="21" hasCustomPrompt="1"/>
          </p:nvPr>
        </p:nvSpPr>
        <p:spPr>
          <a:xfrm>
            <a:off x="2387600" y="6007100"/>
            <a:ext cx="19621500" cy="952500"/>
          </a:xfrm>
          <a:prstGeom prst="rect">
            <a:avLst/>
          </a:prstGeom>
        </p:spPr>
        <p:txBody>
          <a:bodyPr/>
          <a:lstStyle>
            <a:lvl1pPr marL="0" indent="0" algn="ctr">
              <a:spcBef>
                <a:spcPts val="3400"/>
              </a:spcBef>
              <a:buSzTx/>
              <a:buNone/>
              <a:defRPr sz="5600"/>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47625" y="-2540000"/>
            <a:ext cx="24479250" cy="16319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2752725" y="-2489200"/>
            <a:ext cx="18840450" cy="12560300"/>
          </a:xfrm>
          <a:prstGeom prst="rect">
            <a:avLst/>
          </a:prstGeom>
        </p:spPr>
        <p:txBody>
          <a:bodyPr lIns="91439" tIns="45719" rIns="91439" bIns="45719" anchor="t">
            <a:noAutofit/>
          </a:bodyPr>
          <a:lstStyle/>
          <a:p>
            <a:pPr/>
          </a:p>
        </p:txBody>
      </p:sp>
      <p:sp>
        <p:nvSpPr>
          <p:cNvPr id="21" name="Title Text"/>
          <p:cNvSpPr txBox="1"/>
          <p:nvPr>
            <p:ph type="title" hasCustomPrompt="1"/>
          </p:nvPr>
        </p:nvSpPr>
        <p:spPr>
          <a:xfrm>
            <a:off x="2387600" y="9448800"/>
            <a:ext cx="19621500" cy="2006600"/>
          </a:xfrm>
          <a:prstGeom prst="rect">
            <a:avLst/>
          </a:prstGeom>
        </p:spPr>
        <p:txBody>
          <a:bodyPr anchor="b"/>
          <a:lstStyle/>
          <a:p>
            <a:pPr/>
            <a:r>
              <a:t>Title Text</a:t>
            </a:r>
          </a:p>
        </p:txBody>
      </p:sp>
      <p:sp>
        <p:nvSpPr>
          <p:cNvPr id="22" name="Body Level One…"/>
          <p:cNvSpPr txBox="1"/>
          <p:nvPr>
            <p:ph type="body" sz="quarter" idx="1" hasCustomPrompt="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
            </a:r>
          </a:p>
          <a:p>
            <a:pPr lvl="2"/>
            <a:r>
              <a:t/>
            </a:r>
          </a:p>
          <a:p>
            <a:pPr lvl="3"/>
            <a:r>
              <a:t/>
            </a:r>
          </a:p>
          <a:p>
            <a:pPr lvl="4"/>
            <a:r>
              <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hasCustomPrompt="1"/>
          </p:nvPr>
        </p:nvSpPr>
        <p:spPr>
          <a:xfrm>
            <a:off x="2387600" y="4533900"/>
            <a:ext cx="196215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12407900" y="-2159000"/>
            <a:ext cx="10337800" cy="15506702"/>
          </a:xfrm>
          <a:prstGeom prst="rect">
            <a:avLst/>
          </a:prstGeom>
        </p:spPr>
        <p:txBody>
          <a:bodyPr lIns="91439" tIns="45719" rIns="91439" bIns="45719" anchor="t">
            <a:noAutofit/>
          </a:bodyPr>
          <a:lstStyle/>
          <a:p>
            <a:pPr/>
          </a:p>
        </p:txBody>
      </p:sp>
      <p:sp>
        <p:nvSpPr>
          <p:cNvPr id="39" name="Title Text"/>
          <p:cNvSpPr txBox="1"/>
          <p:nvPr>
            <p:ph type="title" hasCustomPrompt="1"/>
          </p:nvPr>
        </p:nvSpPr>
        <p:spPr>
          <a:xfrm>
            <a:off x="1790700" y="1066800"/>
            <a:ext cx="10007600" cy="5626100"/>
          </a:xfrm>
          <a:prstGeom prst="rect">
            <a:avLst/>
          </a:prstGeom>
        </p:spPr>
        <p:txBody>
          <a:bodyPr anchor="b"/>
          <a:lstStyle>
            <a:lvl1pPr>
              <a:defRPr sz="8400"/>
            </a:lvl1pPr>
          </a:lstStyle>
          <a:p>
            <a:pPr/>
            <a:r>
              <a:t>Title Text</a:t>
            </a:r>
          </a:p>
        </p:txBody>
      </p:sp>
      <p:sp>
        <p:nvSpPr>
          <p:cNvPr id="40" name="Body Level One…"/>
          <p:cNvSpPr txBox="1"/>
          <p:nvPr>
            <p:ph type="body" sz="quarter" idx="1" hasCustomPrompt="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
            </a:r>
          </a:p>
          <a:p>
            <a:pPr lvl="2"/>
            <a:r>
              <a:t/>
            </a:r>
          </a:p>
          <a:p>
            <a:pPr lvl="3"/>
            <a:r>
              <a:t/>
            </a:r>
          </a:p>
          <a:p>
            <a:pPr lvl="4"/>
            <a:r>
              <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hasCustomPrompt="1"/>
          </p:nvPr>
        </p:nvSpPr>
        <p:spPr>
          <a:prstGeom prst="rect">
            <a:avLst/>
          </a:prstGeom>
        </p:spPr>
        <p:txBody>
          <a:bodyPr/>
          <a:lstStyle/>
          <a:p>
            <a:pPr/>
            <a:r>
              <a:t>Title Text</a:t>
            </a:r>
          </a:p>
        </p:txBody>
      </p:sp>
      <p:sp>
        <p:nvSpPr>
          <p:cNvPr id="49" name="Slide Number"/>
          <p:cNvSpPr txBox="1"/>
          <p:nvPr>
            <p:ph type="sldNum" sz="quarter" idx="2"/>
          </p:nvPr>
        </p:nvSpPr>
        <p:spPr>
          <a:xfrm>
            <a:off x="11955253" y="13004799"/>
            <a:ext cx="453238" cy="469901"/>
          </a:xfrm>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hasCustomPrompt="1"/>
          </p:nvPr>
        </p:nvSpPr>
        <p:spPr>
          <a:prstGeom prst="rect">
            <a:avLst/>
          </a:prstGeom>
        </p:spPr>
        <p:txBody>
          <a:bodyPr/>
          <a:lstStyle/>
          <a:p>
            <a:pPr/>
            <a:r>
              <a:t>Title Text</a:t>
            </a:r>
          </a:p>
        </p:txBody>
      </p:sp>
      <p:sp>
        <p:nvSpPr>
          <p:cNvPr id="57" name="Body Level One…"/>
          <p:cNvSpPr txBox="1"/>
          <p:nvPr>
            <p:ph type="body" idx="1" hasCustomPrompt="1"/>
          </p:nvPr>
        </p:nvSpPr>
        <p:spPr>
          <a:prstGeom prst="rect">
            <a:avLst/>
          </a:prstGeom>
        </p:spPr>
        <p:txBody>
          <a:bodyPr/>
          <a:lstStyle/>
          <a:p>
            <a:pPr/>
            <a:r>
              <a:t>Body Level One</a:t>
            </a:r>
          </a:p>
          <a:p>
            <a:pPr lvl="1"/>
            <a:r>
              <a:t/>
            </a:r>
          </a:p>
          <a:p>
            <a:pPr lvl="2"/>
            <a:r>
              <a:t/>
            </a:r>
          </a:p>
          <a:p>
            <a:pPr lvl="3"/>
            <a:r>
              <a:t/>
            </a:r>
          </a:p>
          <a:p>
            <a:pPr lvl="4"/>
            <a:r>
              <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12496800" y="-1485900"/>
            <a:ext cx="10193867" cy="15290800"/>
          </a:xfrm>
          <a:prstGeom prst="rect">
            <a:avLst/>
          </a:prstGeom>
        </p:spPr>
        <p:txBody>
          <a:bodyPr lIns="91439" tIns="45719" rIns="91439" bIns="45719" anchor="t">
            <a:noAutofit/>
          </a:bodyPr>
          <a:lstStyle/>
          <a:p>
            <a:pPr/>
          </a:p>
        </p:txBody>
      </p:sp>
      <p:sp>
        <p:nvSpPr>
          <p:cNvPr id="66" name="Title Text"/>
          <p:cNvSpPr txBox="1"/>
          <p:nvPr>
            <p:ph type="title" hasCustomPrompt="1"/>
          </p:nvPr>
        </p:nvSpPr>
        <p:spPr>
          <a:prstGeom prst="rect">
            <a:avLst/>
          </a:prstGeom>
        </p:spPr>
        <p:txBody>
          <a:bodyPr/>
          <a:lstStyle/>
          <a:p>
            <a:pPr/>
            <a:r>
              <a:t>Title Text</a:t>
            </a:r>
          </a:p>
        </p:txBody>
      </p:sp>
      <p:sp>
        <p:nvSpPr>
          <p:cNvPr id="67" name="Body Level One…"/>
          <p:cNvSpPr txBox="1"/>
          <p:nvPr>
            <p:ph type="body" sz="half" idx="1" hasCustomPrompt="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pPr/>
            <a:r>
              <a:t>Body Level One</a:t>
            </a:r>
          </a:p>
          <a:p>
            <a:pPr lvl="1"/>
            <a:r>
              <a:t/>
            </a:r>
          </a:p>
          <a:p>
            <a:pPr lvl="2"/>
            <a:r>
              <a:t/>
            </a:r>
          </a:p>
          <a:p>
            <a:pPr lvl="3"/>
            <a:r>
              <a:t/>
            </a:r>
          </a:p>
          <a:p>
            <a:pPr lvl="4"/>
            <a:r>
              <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hasCustomPrompt="1"/>
          </p:nvPr>
        </p:nvSpPr>
        <p:spPr>
          <a:xfrm>
            <a:off x="1790700" y="1790700"/>
            <a:ext cx="20815300" cy="10147300"/>
          </a:xfrm>
          <a:prstGeom prst="rect">
            <a:avLst/>
          </a:prstGeom>
        </p:spPr>
        <p:txBody>
          <a:bodyPr/>
          <a:lstStyle/>
          <a:p>
            <a:pPr/>
            <a:r>
              <a:t>Body Level One</a:t>
            </a:r>
          </a:p>
          <a:p>
            <a:pPr lvl="1"/>
            <a:r>
              <a:t/>
            </a:r>
          </a:p>
          <a:p>
            <a:pPr lvl="2"/>
            <a:r>
              <a:t/>
            </a:r>
          </a:p>
          <a:p>
            <a:pPr lvl="3"/>
            <a:r>
              <a:t/>
            </a:r>
          </a:p>
          <a:p>
            <a:pPr lvl="4"/>
            <a:r>
              <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21"/>
          </p:nvPr>
        </p:nvSpPr>
        <p:spPr>
          <a:xfrm>
            <a:off x="12344400" y="7112000"/>
            <a:ext cx="10439400" cy="6959601"/>
          </a:xfrm>
          <a:prstGeom prst="rect">
            <a:avLst/>
          </a:prstGeom>
        </p:spPr>
        <p:txBody>
          <a:bodyPr lIns="91439" tIns="45719" rIns="91439" bIns="45719" anchor="t">
            <a:noAutofit/>
          </a:bodyPr>
          <a:lstStyle/>
          <a:p>
            <a:pPr/>
          </a:p>
        </p:txBody>
      </p:sp>
      <p:sp>
        <p:nvSpPr>
          <p:cNvPr id="84" name="Image"/>
          <p:cNvSpPr/>
          <p:nvPr>
            <p:ph type="pic" sz="half" idx="22"/>
          </p:nvPr>
        </p:nvSpPr>
        <p:spPr>
          <a:xfrm>
            <a:off x="12407900" y="190500"/>
            <a:ext cx="10363200" cy="6908800"/>
          </a:xfrm>
          <a:prstGeom prst="rect">
            <a:avLst/>
          </a:prstGeom>
        </p:spPr>
        <p:txBody>
          <a:bodyPr lIns="91439" tIns="45719" rIns="91439" bIns="45719" anchor="t">
            <a:noAutofit/>
          </a:bodyPr>
          <a:lstStyle/>
          <a:p>
            <a:pPr/>
          </a:p>
        </p:txBody>
      </p:sp>
      <p:sp>
        <p:nvSpPr>
          <p:cNvPr id="85" name="Image"/>
          <p:cNvSpPr/>
          <p:nvPr>
            <p:ph type="pic" idx="23"/>
          </p:nvPr>
        </p:nvSpPr>
        <p:spPr>
          <a:xfrm>
            <a:off x="1583265" y="-1879600"/>
            <a:ext cx="10414002" cy="156210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hasCustomPrompt="1"/>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hasCustomPrompt="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
            </a:r>
          </a:p>
          <a:p>
            <a:pPr lvl="2"/>
            <a:r>
              <a:t/>
            </a:r>
          </a:p>
          <a:p>
            <a:pPr lvl="3"/>
            <a:r>
              <a:t/>
            </a:r>
          </a:p>
          <a:p>
            <a:pPr lvl="4"/>
            <a:r>
              <a:t/>
            </a:r>
          </a:p>
        </p:txBody>
      </p:sp>
      <p:sp>
        <p:nvSpPr>
          <p:cNvPr id="4" name="Slide Number"/>
          <p:cNvSpPr txBox="1"/>
          <p:nvPr>
            <p:ph type="sldNum" sz="quarter" idx="2"/>
          </p:nvPr>
        </p:nvSpPr>
        <p:spPr>
          <a:xfrm>
            <a:off x="11955253" y="13004800"/>
            <a:ext cx="453238" cy="469900"/>
          </a:xfrm>
          <a:prstGeom prst="rect">
            <a:avLst/>
          </a:prstGeom>
          <a:ln w="12700">
            <a:miter lim="400000"/>
          </a:ln>
        </p:spPr>
        <p:txBody>
          <a:bodyPr wrap="none" lIns="50800" tIns="50800" rIns="50800" bIns="50800">
            <a:spAutoFit/>
          </a:bodyPr>
          <a:lstStyle>
            <a:lvl1pPr>
              <a:defRPr sz="24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Helvetica Light"/>
          <a:ea typeface="Helvetica Light"/>
          <a:cs typeface="Helvetica Light"/>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Docket…"/>
          <p:cNvSpPr txBox="1"/>
          <p:nvPr>
            <p:ph type="ctrTitle"/>
          </p:nvPr>
        </p:nvSpPr>
        <p:spPr>
          <a:xfrm>
            <a:off x="2779069" y="289582"/>
            <a:ext cx="19621501" cy="3732175"/>
          </a:xfrm>
          <a:prstGeom prst="rect">
            <a:avLst/>
          </a:prstGeom>
        </p:spPr>
        <p:txBody>
          <a:bodyPr/>
          <a:lstStyle/>
          <a:p>
            <a:pPr>
              <a:defRPr b="1" sz="11500">
                <a:solidFill>
                  <a:srgbClr val="11DCE3"/>
                </a:solidFill>
                <a:latin typeface="Times New Roman"/>
                <a:ea typeface="Times New Roman"/>
                <a:cs typeface="Times New Roman"/>
                <a:sym typeface="Times New Roman"/>
              </a:defRPr>
            </a:pPr>
            <a:r>
              <a:t>Docket</a:t>
            </a:r>
          </a:p>
          <a:p>
            <a:pPr>
              <a:defRPr b="1" sz="11500">
                <a:solidFill>
                  <a:srgbClr val="11DCE3"/>
                </a:solidFill>
                <a:latin typeface="Times New Roman"/>
                <a:ea typeface="Times New Roman"/>
                <a:cs typeface="Times New Roman"/>
                <a:sym typeface="Times New Roman"/>
              </a:defRPr>
            </a:pPr>
            <a:r>
              <a:t>(Check list  Extension)</a:t>
            </a:r>
          </a:p>
        </p:txBody>
      </p:sp>
      <p:sp>
        <p:nvSpPr>
          <p:cNvPr id="120" name="By :…"/>
          <p:cNvSpPr txBox="1"/>
          <p:nvPr>
            <p:ph type="subTitle" sz="quarter" idx="1"/>
          </p:nvPr>
        </p:nvSpPr>
        <p:spPr>
          <a:xfrm>
            <a:off x="2474853" y="6722881"/>
            <a:ext cx="5497810" cy="3263061"/>
          </a:xfrm>
          <a:prstGeom prst="rect">
            <a:avLst/>
          </a:prstGeom>
        </p:spPr>
        <p:txBody>
          <a:bodyPr/>
          <a:lstStyle/>
          <a:p>
            <a:pPr algn="l" defTabSz="726440">
              <a:defRPr i="1" sz="5800">
                <a:latin typeface="Times New Roman"/>
                <a:ea typeface="Times New Roman"/>
                <a:cs typeface="Times New Roman"/>
                <a:sym typeface="Times New Roman"/>
              </a:defRPr>
            </a:pPr>
            <a:r>
              <a:t>By :</a:t>
            </a:r>
          </a:p>
          <a:p>
            <a:pPr algn="l" defTabSz="726440">
              <a:defRPr i="1" sz="5800">
                <a:latin typeface="Times New Roman"/>
                <a:ea typeface="Times New Roman"/>
                <a:cs typeface="Times New Roman"/>
                <a:sym typeface="Times New Roman"/>
              </a:defRPr>
            </a:pPr>
            <a:r>
              <a:t>Siddharth Dahiya</a:t>
            </a:r>
          </a:p>
          <a:p>
            <a:pPr algn="l" defTabSz="726440">
              <a:defRPr i="1" sz="5800">
                <a:latin typeface="Times New Roman"/>
                <a:ea typeface="Times New Roman"/>
                <a:cs typeface="Times New Roman"/>
                <a:sym typeface="Times New Roman"/>
              </a:defRPr>
            </a:pPr>
            <a:r>
              <a:t>Yash Dahiya</a:t>
            </a:r>
          </a:p>
        </p:txBody>
      </p:sp>
      <p:grpSp>
        <p:nvGrpSpPr>
          <p:cNvPr id="123" name="Image Gallery"/>
          <p:cNvGrpSpPr/>
          <p:nvPr/>
        </p:nvGrpSpPr>
        <p:grpSpPr>
          <a:xfrm>
            <a:off x="13657243" y="4945290"/>
            <a:ext cx="7700859" cy="9055083"/>
            <a:chOff x="0" y="0"/>
            <a:chExt cx="7700857" cy="9055082"/>
          </a:xfrm>
        </p:grpSpPr>
        <p:pic>
          <p:nvPicPr>
            <p:cNvPr id="121" name="Screenshot 2022-12-06 at 9.55.08 AM.png" descr="Screenshot 2022-12-06 at 9.55.08 AM.png"/>
            <p:cNvPicPr>
              <a:picLocks noChangeAspect="1"/>
            </p:cNvPicPr>
            <p:nvPr/>
          </p:nvPicPr>
          <p:blipFill>
            <a:blip r:embed="rId2">
              <a:extLst/>
            </a:blip>
            <a:srcRect l="0" t="1819" r="0" b="1819"/>
            <a:stretch>
              <a:fillRect/>
            </a:stretch>
          </p:blipFill>
          <p:spPr>
            <a:xfrm>
              <a:off x="0" y="0"/>
              <a:ext cx="7700858" cy="8039083"/>
            </a:xfrm>
            <a:prstGeom prst="rect">
              <a:avLst/>
            </a:prstGeom>
            <a:ln w="12700" cap="flat">
              <a:noFill/>
              <a:miter lim="400000"/>
            </a:ln>
            <a:effectLst/>
          </p:spPr>
        </p:pic>
        <p:sp>
          <p:nvSpPr>
            <p:cNvPr id="122" name="Caption"/>
            <p:cNvSpPr/>
            <p:nvPr/>
          </p:nvSpPr>
          <p:spPr>
            <a:xfrm>
              <a:off x="0" y="8115282"/>
              <a:ext cx="7700858"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trengths and Weakness"/>
          <p:cNvSpPr txBox="1"/>
          <p:nvPr>
            <p:ph type="title"/>
          </p:nvPr>
        </p:nvSpPr>
        <p:spPr>
          <a:prstGeom prst="rect">
            <a:avLst/>
          </a:prstGeom>
        </p:spPr>
        <p:txBody>
          <a:bodyPr/>
          <a:lstStyle>
            <a:lvl1pPr>
              <a:defRPr b="1" sz="12500">
                <a:solidFill>
                  <a:schemeClr val="accent1">
                    <a:satOff val="-39116"/>
                    <a:lumOff val="31078"/>
                  </a:schemeClr>
                </a:solidFill>
                <a:latin typeface="Times New Roman"/>
                <a:ea typeface="Times New Roman"/>
                <a:cs typeface="Times New Roman"/>
                <a:sym typeface="Times New Roman"/>
              </a:defRPr>
            </a:lvl1pPr>
          </a:lstStyle>
          <a:p>
            <a:pPr/>
            <a:r>
              <a:t>Strengths and Weakness</a:t>
            </a:r>
          </a:p>
        </p:txBody>
      </p:sp>
      <p:sp>
        <p:nvSpPr>
          <p:cNvPr id="170" name="Strengths…"/>
          <p:cNvSpPr txBox="1"/>
          <p:nvPr>
            <p:ph type="body" sz="half" idx="1"/>
          </p:nvPr>
        </p:nvSpPr>
        <p:spPr>
          <a:xfrm>
            <a:off x="1275874" y="3644900"/>
            <a:ext cx="13143014" cy="8839200"/>
          </a:xfrm>
          <a:prstGeom prst="rect">
            <a:avLst/>
          </a:prstGeom>
        </p:spPr>
        <p:txBody>
          <a:bodyPr/>
          <a:lstStyle/>
          <a:p>
            <a:pPr marL="591312" indent="-591312" algn="just" defTabSz="800735">
              <a:spcBef>
                <a:spcPts val="5700"/>
              </a:spcBef>
              <a:defRPr b="1" sz="5626">
                <a:solidFill>
                  <a:schemeClr val="accent2"/>
                </a:solidFill>
                <a:latin typeface="Times New Roman"/>
                <a:ea typeface="Times New Roman"/>
                <a:cs typeface="Times New Roman"/>
                <a:sym typeface="Times New Roman"/>
              </a:defRPr>
            </a:pPr>
            <a:r>
              <a:t>Strengths</a:t>
            </a:r>
          </a:p>
          <a:p>
            <a:pPr marL="0" indent="0" algn="just" defTabSz="800735">
              <a:spcBef>
                <a:spcPts val="5700"/>
              </a:spcBef>
              <a:buSzTx/>
              <a:buNone/>
              <a:defRPr sz="5044">
                <a:solidFill>
                  <a:srgbClr val="DDDDDD"/>
                </a:solidFill>
                <a:latin typeface="Times New Roman"/>
                <a:ea typeface="Times New Roman"/>
                <a:cs typeface="Times New Roman"/>
                <a:sym typeface="Times New Roman"/>
              </a:defRPr>
            </a:pPr>
            <a:r>
              <a:t>Simple, easy to use, efficient design, user friendly.</a:t>
            </a:r>
          </a:p>
          <a:p>
            <a:pPr marL="0" indent="0" algn="just" defTabSz="800735">
              <a:spcBef>
                <a:spcPts val="5700"/>
              </a:spcBef>
              <a:buSzTx/>
              <a:buNone/>
              <a:defRPr sz="5044">
                <a:solidFill>
                  <a:srgbClr val="DDDDDD"/>
                </a:solidFill>
                <a:latin typeface="Times New Roman"/>
                <a:ea typeface="Times New Roman"/>
                <a:cs typeface="Times New Roman"/>
                <a:sym typeface="Times New Roman"/>
              </a:defRPr>
            </a:pPr>
            <a:r>
              <a:t>Improves Productivity</a:t>
            </a:r>
          </a:p>
          <a:p>
            <a:pPr marL="591312" indent="-591312" algn="just" defTabSz="800735">
              <a:spcBef>
                <a:spcPts val="5700"/>
              </a:spcBef>
              <a:defRPr b="1" sz="5626">
                <a:solidFill>
                  <a:schemeClr val="accent2"/>
                </a:solidFill>
                <a:latin typeface="Times New Roman"/>
                <a:ea typeface="Times New Roman"/>
                <a:cs typeface="Times New Roman"/>
                <a:sym typeface="Times New Roman"/>
              </a:defRPr>
            </a:pPr>
            <a:r>
              <a:t>Weakness</a:t>
            </a:r>
          </a:p>
          <a:p>
            <a:pPr marL="0" indent="0" algn="just" defTabSz="800735">
              <a:spcBef>
                <a:spcPts val="5700"/>
              </a:spcBef>
              <a:buSzTx/>
              <a:buNone/>
              <a:defRPr sz="5044">
                <a:solidFill>
                  <a:srgbClr val="DDDDDD"/>
                </a:solidFill>
                <a:latin typeface="Times New Roman"/>
                <a:ea typeface="Times New Roman"/>
                <a:cs typeface="Times New Roman"/>
                <a:sym typeface="Times New Roman"/>
              </a:defRPr>
            </a:pPr>
            <a:r>
              <a:t>Readability Issues</a:t>
            </a:r>
          </a:p>
          <a:p>
            <a:pPr marL="0" indent="0" algn="just" defTabSz="800735">
              <a:spcBef>
                <a:spcPts val="5700"/>
              </a:spcBef>
              <a:buSzTx/>
              <a:buNone/>
              <a:defRPr sz="5044">
                <a:solidFill>
                  <a:srgbClr val="DDDDDD"/>
                </a:solidFill>
                <a:latin typeface="Times New Roman"/>
                <a:ea typeface="Times New Roman"/>
                <a:cs typeface="Times New Roman"/>
                <a:sym typeface="Times New Roman"/>
              </a:defRPr>
            </a:pPr>
            <a:r>
              <a:t>Better UI Design</a:t>
            </a:r>
          </a:p>
        </p:txBody>
      </p:sp>
      <p:grpSp>
        <p:nvGrpSpPr>
          <p:cNvPr id="173" name="Image Gallery"/>
          <p:cNvGrpSpPr/>
          <p:nvPr/>
        </p:nvGrpSpPr>
        <p:grpSpPr>
          <a:xfrm>
            <a:off x="15265821" y="3867954"/>
            <a:ext cx="8211051" cy="9409092"/>
            <a:chOff x="0" y="0"/>
            <a:chExt cx="8211049" cy="9409090"/>
          </a:xfrm>
        </p:grpSpPr>
        <p:pic>
          <p:nvPicPr>
            <p:cNvPr id="171" name="Screenshot 2022-12-06 at 9.55.56 AM.png" descr="Screenshot 2022-12-06 at 9.55.56 AM.png"/>
            <p:cNvPicPr>
              <a:picLocks noChangeAspect="1"/>
            </p:cNvPicPr>
            <p:nvPr/>
          </p:nvPicPr>
          <p:blipFill>
            <a:blip r:embed="rId2">
              <a:extLst/>
            </a:blip>
            <a:srcRect l="0" t="3411" r="0" b="3411"/>
            <a:stretch>
              <a:fillRect/>
            </a:stretch>
          </p:blipFill>
          <p:spPr>
            <a:xfrm>
              <a:off x="0" y="0"/>
              <a:ext cx="8211050" cy="8393091"/>
            </a:xfrm>
            <a:prstGeom prst="rect">
              <a:avLst/>
            </a:prstGeom>
            <a:ln w="12700" cap="flat">
              <a:noFill/>
              <a:miter lim="400000"/>
            </a:ln>
            <a:effectLst/>
          </p:spPr>
        </p:pic>
        <p:sp>
          <p:nvSpPr>
            <p:cNvPr id="172" name="Caption"/>
            <p:cNvSpPr/>
            <p:nvPr/>
          </p:nvSpPr>
          <p:spPr>
            <a:xfrm>
              <a:off x="0" y="8469290"/>
              <a:ext cx="8211050"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Decisions/Issues Dealt"/>
          <p:cNvSpPr txBox="1"/>
          <p:nvPr>
            <p:ph type="title"/>
          </p:nvPr>
        </p:nvSpPr>
        <p:spPr>
          <a:prstGeom prst="rect">
            <a:avLst/>
          </a:prstGeom>
        </p:spPr>
        <p:txBody>
          <a:bodyPr/>
          <a:lstStyle>
            <a:lvl1pPr>
              <a:defRPr b="1" sz="12500">
                <a:solidFill>
                  <a:schemeClr val="accent1">
                    <a:satOff val="-39116"/>
                    <a:lumOff val="31078"/>
                  </a:schemeClr>
                </a:solidFill>
                <a:latin typeface="Times New Roman"/>
                <a:ea typeface="Times New Roman"/>
                <a:cs typeface="Times New Roman"/>
                <a:sym typeface="Times New Roman"/>
              </a:defRPr>
            </a:lvl1pPr>
          </a:lstStyle>
          <a:p>
            <a:pPr/>
            <a:r>
              <a:t>Decisions/Issues Dealt</a:t>
            </a:r>
          </a:p>
        </p:txBody>
      </p:sp>
      <p:sp>
        <p:nvSpPr>
          <p:cNvPr id="176" name="Storage wasn’t always working or functioning properly.…"/>
          <p:cNvSpPr txBox="1"/>
          <p:nvPr>
            <p:ph type="body" idx="1"/>
          </p:nvPr>
        </p:nvSpPr>
        <p:spPr>
          <a:xfrm>
            <a:off x="1790700" y="3644900"/>
            <a:ext cx="20815300" cy="6876337"/>
          </a:xfrm>
          <a:prstGeom prst="rect">
            <a:avLst/>
          </a:prstGeom>
        </p:spPr>
        <p:txBody>
          <a:bodyPr/>
          <a:lstStyle/>
          <a:p>
            <a:pPr algn="just">
              <a:defRPr>
                <a:solidFill>
                  <a:srgbClr val="DDDDDD"/>
                </a:solidFill>
                <a:latin typeface="Times New Roman"/>
                <a:ea typeface="Times New Roman"/>
                <a:cs typeface="Times New Roman"/>
                <a:sym typeface="Times New Roman"/>
              </a:defRPr>
            </a:pPr>
            <a:r>
              <a:t>Storage wasn’t always working or functioning properly.</a:t>
            </a:r>
          </a:p>
          <a:p>
            <a:pPr algn="just">
              <a:defRPr>
                <a:solidFill>
                  <a:srgbClr val="DDDDDD"/>
                </a:solidFill>
                <a:latin typeface="Times New Roman"/>
                <a:ea typeface="Times New Roman"/>
                <a:cs typeface="Times New Roman"/>
                <a:sym typeface="Times New Roman"/>
              </a:defRPr>
            </a:pPr>
            <a:r>
              <a:t>Remove all (clear button) was always active irrespective of our preference.</a:t>
            </a:r>
          </a:p>
          <a:p>
            <a:pPr algn="just">
              <a:defRPr>
                <a:solidFill>
                  <a:srgbClr val="DDDDDD"/>
                </a:solidFill>
                <a:latin typeface="Times New Roman"/>
                <a:ea typeface="Times New Roman"/>
                <a:cs typeface="Times New Roman"/>
                <a:sym typeface="Times New Roman"/>
              </a:defRPr>
            </a:pPr>
            <a:r>
              <a:t>Redesigning and Remodelling.</a:t>
            </a:r>
          </a:p>
          <a:p>
            <a:pPr algn="just">
              <a:defRPr>
                <a:solidFill>
                  <a:srgbClr val="DDDDDD"/>
                </a:solidFill>
                <a:latin typeface="Times New Roman"/>
                <a:ea typeface="Times New Roman"/>
                <a:cs typeface="Times New Roman"/>
                <a:sym typeface="Times New Roman"/>
              </a:defRPr>
            </a:pPr>
            <a:r>
              <a:t>Cleaning bugs that were resulting in mismatch error.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hy use Docket?"/>
          <p:cNvSpPr txBox="1"/>
          <p:nvPr>
            <p:ph type="title"/>
          </p:nvPr>
        </p:nvSpPr>
        <p:spPr>
          <a:prstGeom prst="rect">
            <a:avLst/>
          </a:prstGeom>
        </p:spPr>
        <p:txBody>
          <a:bodyPr/>
          <a:lstStyle>
            <a:lvl1pPr>
              <a:defRPr b="1">
                <a:solidFill>
                  <a:srgbClr val="11DCE3"/>
                </a:solidFill>
                <a:latin typeface="Times New Roman"/>
                <a:ea typeface="Times New Roman"/>
                <a:cs typeface="Times New Roman"/>
                <a:sym typeface="Times New Roman"/>
              </a:defRPr>
            </a:lvl1pPr>
          </a:lstStyle>
          <a:p>
            <a:pPr/>
            <a:r>
              <a:t>Conclusion for Docket</a:t>
            </a:r>
          </a:p>
        </p:txBody>
      </p:sp>
      <p:sp>
        <p:nvSpPr>
          <p:cNvPr id="179" name="It offers a way to increase productivity.…"/>
          <p:cNvSpPr txBox="1"/>
          <p:nvPr>
            <p:ph type="body" idx="1"/>
          </p:nvPr>
        </p:nvSpPr>
        <p:spPr>
          <a:xfrm>
            <a:off x="1392880" y="2837726"/>
            <a:ext cx="20815302" cy="8040546"/>
          </a:xfrm>
          <a:prstGeom prst="rect">
            <a:avLst/>
          </a:prstGeom>
        </p:spPr>
        <p:txBody>
          <a:bodyPr/>
          <a:lstStyle/>
          <a:p>
            <a:pPr algn="just">
              <a:defRPr>
                <a:solidFill>
                  <a:srgbClr val="DCDEE0"/>
                </a:solidFill>
                <a:latin typeface="Times New Roman"/>
                <a:ea typeface="Times New Roman"/>
                <a:cs typeface="Times New Roman"/>
                <a:sym typeface="Times New Roman"/>
              </a:defRPr>
            </a:pPr>
            <a:r>
              <a:t>It offers a way to increase productivity.</a:t>
            </a:r>
          </a:p>
          <a:p>
            <a:pPr algn="just">
              <a:defRPr>
                <a:solidFill>
                  <a:srgbClr val="DCDEE0"/>
                </a:solidFill>
                <a:latin typeface="Times New Roman"/>
                <a:ea typeface="Times New Roman"/>
                <a:cs typeface="Times New Roman"/>
                <a:sym typeface="Times New Roman"/>
              </a:defRPr>
            </a:pPr>
            <a:r>
              <a:t>It helps one from forgetting things.</a:t>
            </a:r>
          </a:p>
          <a:p>
            <a:pPr algn="just">
              <a:defRPr>
                <a:solidFill>
                  <a:srgbClr val="DCDEE0"/>
                </a:solidFill>
                <a:latin typeface="Times New Roman"/>
                <a:ea typeface="Times New Roman"/>
                <a:cs typeface="Times New Roman"/>
                <a:sym typeface="Times New Roman"/>
              </a:defRPr>
            </a:pPr>
            <a:r>
              <a:t>It helps prioritise tasks and manage them efficiently.</a:t>
            </a:r>
          </a:p>
          <a:p>
            <a:pPr algn="just">
              <a:defRPr>
                <a:solidFill>
                  <a:srgbClr val="DCDEE0"/>
                </a:solidFill>
                <a:latin typeface="Times New Roman"/>
                <a:ea typeface="Times New Roman"/>
                <a:cs typeface="Times New Roman"/>
                <a:sym typeface="Times New Roman"/>
              </a:defRPr>
            </a:pPr>
            <a:r>
              <a:t>It helps with using time wisely and improve time management as well as the workflow</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Questions?"/>
          <p:cNvSpPr txBox="1"/>
          <p:nvPr>
            <p:ph type="title"/>
          </p:nvPr>
        </p:nvSpPr>
        <p:spPr>
          <a:xfrm>
            <a:off x="6934613" y="4600459"/>
            <a:ext cx="11238290" cy="4515083"/>
          </a:xfrm>
          <a:prstGeom prst="rect">
            <a:avLst/>
          </a:prstGeom>
        </p:spPr>
        <p:txBody>
          <a:bodyPr/>
          <a:lstStyle/>
          <a:p>
            <a:pPr/>
            <a:r>
              <a:t>Questions?</a:t>
            </a:r>
          </a:p>
        </p:txBody>
      </p:sp>
      <p:sp>
        <p:nvSpPr>
          <p:cNvPr id="182" name="For more information refer to the below:…"/>
          <p:cNvSpPr txBox="1"/>
          <p:nvPr/>
        </p:nvSpPr>
        <p:spPr>
          <a:xfrm>
            <a:off x="2623439" y="9037085"/>
            <a:ext cx="19137123" cy="167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FFFFFF"/>
                </a:solidFill>
              </a:defRPr>
            </a:pPr>
            <a:r>
              <a:t>For more information refer to the below:</a:t>
            </a:r>
          </a:p>
          <a:p>
            <a:pPr>
              <a:defRPr u="sng">
                <a:solidFill>
                  <a:srgbClr val="FFFFFF"/>
                </a:solidFill>
              </a:defRPr>
            </a:pPr>
            <a:r>
              <a:t>https://github.com/yashdahiya0/CS4540-Mozilla-Project-Group-7</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What is Docket?"/>
          <p:cNvSpPr txBox="1"/>
          <p:nvPr>
            <p:ph type="title"/>
          </p:nvPr>
        </p:nvSpPr>
        <p:spPr>
          <a:xfrm>
            <a:off x="1784350" y="-60332"/>
            <a:ext cx="20815300" cy="2984501"/>
          </a:xfrm>
          <a:prstGeom prst="rect">
            <a:avLst/>
          </a:prstGeom>
        </p:spPr>
        <p:txBody>
          <a:bodyPr/>
          <a:lstStyle>
            <a:lvl1pPr>
              <a:defRPr b="1">
                <a:solidFill>
                  <a:srgbClr val="11DCE3"/>
                </a:solidFill>
                <a:latin typeface="Times New Roman"/>
                <a:ea typeface="Times New Roman"/>
                <a:cs typeface="Times New Roman"/>
                <a:sym typeface="Times New Roman"/>
              </a:defRPr>
            </a:lvl1pPr>
          </a:lstStyle>
          <a:p>
            <a:pPr/>
            <a:r>
              <a:t>What is Docket?</a:t>
            </a:r>
          </a:p>
        </p:txBody>
      </p:sp>
      <p:sp>
        <p:nvSpPr>
          <p:cNvPr id="126" name="While browsing use this extension to organise one’s work and life. It allows user to capture and order task as they come to mind. Also, it reminds deadlines and due date with respective lists.…"/>
          <p:cNvSpPr txBox="1"/>
          <p:nvPr/>
        </p:nvSpPr>
        <p:spPr>
          <a:xfrm>
            <a:off x="1635117" y="2376184"/>
            <a:ext cx="21503453" cy="65737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5600">
                <a:solidFill>
                  <a:srgbClr val="DCDEE0"/>
                </a:solidFill>
                <a:latin typeface="Times New Roman"/>
                <a:ea typeface="Times New Roman"/>
                <a:cs typeface="Times New Roman"/>
                <a:sym typeface="Times New Roman"/>
              </a:defRPr>
            </a:pPr>
            <a:r>
              <a:t>Docket is practical for people who like to organize, plan, or do something later but forget about it later. It functions as a simple to-do list, preferred by most organizations for neat and orderly work. Since it also serves as a reminder for deadlines. Docket helps users manage their tasks while online browsing, researching, studying, shopping, and other activities.</a:t>
            </a:r>
          </a:p>
          <a:p>
            <a:pPr algn="just">
              <a:defRPr sz="5600">
                <a:solidFill>
                  <a:srgbClr val="FFFFFF"/>
                </a:solidFill>
                <a:latin typeface="Times New Roman"/>
                <a:ea typeface="Times New Roman"/>
                <a:cs typeface="Times New Roman"/>
                <a:sym typeface="Times New Roman"/>
              </a:defRPr>
            </a:pPr>
          </a:p>
          <a:p>
            <a:pPr algn="just">
              <a:defRPr i="1" sz="5600">
                <a:solidFill>
                  <a:srgbClr val="DCDEE0"/>
                </a:solidFill>
                <a:latin typeface="Times New Roman"/>
                <a:ea typeface="Times New Roman"/>
                <a:cs typeface="Times New Roman"/>
                <a:sym typeface="Times New Roman"/>
              </a:defRPr>
            </a:pPr>
            <a:r>
              <a:t>A list of errands and other tasks often written as memory aid, that one needs or intend to accomplish.</a:t>
            </a:r>
          </a:p>
        </p:txBody>
      </p:sp>
      <p:grpSp>
        <p:nvGrpSpPr>
          <p:cNvPr id="129" name="Image Gallery"/>
          <p:cNvGrpSpPr/>
          <p:nvPr/>
        </p:nvGrpSpPr>
        <p:grpSpPr>
          <a:xfrm>
            <a:off x="16409187" y="8141155"/>
            <a:ext cx="5750914" cy="6319788"/>
            <a:chOff x="0" y="0"/>
            <a:chExt cx="5750912" cy="6319787"/>
          </a:xfrm>
        </p:grpSpPr>
        <p:pic>
          <p:nvPicPr>
            <p:cNvPr id="127" name="Screenshot 2022-12-06 at 9.55.21 AM.png" descr="Screenshot 2022-12-06 at 9.55.21 AM.png"/>
            <p:cNvPicPr>
              <a:picLocks noChangeAspect="1"/>
            </p:cNvPicPr>
            <p:nvPr/>
          </p:nvPicPr>
          <p:blipFill>
            <a:blip r:embed="rId2">
              <a:extLst/>
            </a:blip>
            <a:srcRect l="0" t="8560" r="0" b="8560"/>
            <a:stretch>
              <a:fillRect/>
            </a:stretch>
          </p:blipFill>
          <p:spPr>
            <a:xfrm>
              <a:off x="0" y="0"/>
              <a:ext cx="5750913" cy="5303788"/>
            </a:xfrm>
            <a:prstGeom prst="rect">
              <a:avLst/>
            </a:prstGeom>
            <a:ln w="12700" cap="flat">
              <a:noFill/>
              <a:miter lim="400000"/>
            </a:ln>
            <a:effectLst/>
          </p:spPr>
        </p:pic>
        <p:sp>
          <p:nvSpPr>
            <p:cNvPr id="128" name="Caption"/>
            <p:cNvSpPr/>
            <p:nvPr/>
          </p:nvSpPr>
          <p:spPr>
            <a:xfrm>
              <a:off x="0" y="5379987"/>
              <a:ext cx="5750913"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Reason for making Docket?"/>
          <p:cNvSpPr txBox="1"/>
          <p:nvPr>
            <p:ph type="title"/>
          </p:nvPr>
        </p:nvSpPr>
        <p:spPr>
          <a:xfrm>
            <a:off x="1784350" y="-224140"/>
            <a:ext cx="20815300" cy="2984501"/>
          </a:xfrm>
          <a:prstGeom prst="rect">
            <a:avLst/>
          </a:prstGeom>
        </p:spPr>
        <p:txBody>
          <a:bodyPr/>
          <a:lstStyle>
            <a:lvl1pPr>
              <a:defRPr b="1">
                <a:solidFill>
                  <a:srgbClr val="11DCE3"/>
                </a:solidFill>
                <a:latin typeface="Times New Roman"/>
                <a:ea typeface="Times New Roman"/>
                <a:cs typeface="Times New Roman"/>
                <a:sym typeface="Times New Roman"/>
              </a:defRPr>
            </a:lvl1pPr>
          </a:lstStyle>
          <a:p>
            <a:pPr/>
            <a:r>
              <a:t>Reason for making Docket?</a:t>
            </a:r>
          </a:p>
        </p:txBody>
      </p:sp>
      <p:sp>
        <p:nvSpPr>
          <p:cNvPr id="132" name="Personal Experiences with people who spend a lot of time working on a desktop or laptop."/>
          <p:cNvSpPr txBox="1"/>
          <p:nvPr>
            <p:ph type="body" idx="1"/>
          </p:nvPr>
        </p:nvSpPr>
        <p:spPr>
          <a:xfrm>
            <a:off x="1190496" y="1535717"/>
            <a:ext cx="20968415" cy="6699917"/>
          </a:xfrm>
          <a:prstGeom prst="rect">
            <a:avLst/>
          </a:prstGeom>
        </p:spPr>
        <p:txBody>
          <a:bodyPr/>
          <a:lstStyle/>
          <a:p>
            <a:pPr>
              <a:defRPr sz="6100">
                <a:solidFill>
                  <a:srgbClr val="DCDEE0"/>
                </a:solidFill>
                <a:latin typeface="Times New Roman"/>
                <a:ea typeface="Times New Roman"/>
                <a:cs typeface="Times New Roman"/>
                <a:sym typeface="Times New Roman"/>
              </a:defRPr>
            </a:pPr>
            <a:r>
              <a:t>Docket will benefit most web users who like to plan, organise or do something later and not forget about it.</a:t>
            </a:r>
          </a:p>
          <a:p>
            <a:pPr>
              <a:defRPr sz="6100">
                <a:solidFill>
                  <a:srgbClr val="DCDEE0"/>
                </a:solidFill>
                <a:latin typeface="Times New Roman"/>
                <a:ea typeface="Times New Roman"/>
                <a:cs typeface="Times New Roman"/>
                <a:sym typeface="Times New Roman"/>
              </a:defRPr>
            </a:pPr>
            <a:r>
              <a:t>People use this concept frequently but mostly by writing it down. They will save time, space and energy by using Docket.</a:t>
            </a:r>
          </a:p>
        </p:txBody>
      </p:sp>
      <p:pic>
        <p:nvPicPr>
          <p:cNvPr id="133" name="Image" descr="Image"/>
          <p:cNvPicPr>
            <a:picLocks noChangeAspect="1"/>
          </p:cNvPicPr>
          <p:nvPr/>
        </p:nvPicPr>
        <p:blipFill>
          <a:blip r:embed="rId2">
            <a:extLst/>
          </a:blip>
          <a:stretch>
            <a:fillRect/>
          </a:stretch>
        </p:blipFill>
        <p:spPr>
          <a:xfrm>
            <a:off x="14107269" y="7062500"/>
            <a:ext cx="9493281" cy="6282320"/>
          </a:xfrm>
          <a:prstGeom prst="rect">
            <a:avLst/>
          </a:prstGeom>
          <a:ln w="12700">
            <a:miter lim="400000"/>
          </a:ln>
        </p:spPr>
      </p:pic>
      <p:grpSp>
        <p:nvGrpSpPr>
          <p:cNvPr id="136" name="Image Gallery"/>
          <p:cNvGrpSpPr/>
          <p:nvPr/>
        </p:nvGrpSpPr>
        <p:grpSpPr>
          <a:xfrm>
            <a:off x="4266550" y="7032788"/>
            <a:ext cx="6152480" cy="7357744"/>
            <a:chOff x="0" y="0"/>
            <a:chExt cx="6152479" cy="7357742"/>
          </a:xfrm>
        </p:grpSpPr>
        <p:pic>
          <p:nvPicPr>
            <p:cNvPr id="134" name="Screenshot 2022-12-06 at 9.55.29 AM.png" descr="Screenshot 2022-12-06 at 9.55.29 AM.png"/>
            <p:cNvPicPr>
              <a:picLocks noChangeAspect="1"/>
            </p:cNvPicPr>
            <p:nvPr/>
          </p:nvPicPr>
          <p:blipFill>
            <a:blip r:embed="rId3">
              <a:extLst/>
            </a:blip>
            <a:srcRect l="0" t="3403" r="0" b="3403"/>
            <a:stretch>
              <a:fillRect/>
            </a:stretch>
          </p:blipFill>
          <p:spPr>
            <a:xfrm>
              <a:off x="0" y="0"/>
              <a:ext cx="6152480" cy="6341743"/>
            </a:xfrm>
            <a:prstGeom prst="rect">
              <a:avLst/>
            </a:prstGeom>
            <a:ln w="12700" cap="flat">
              <a:noFill/>
              <a:miter lim="400000"/>
            </a:ln>
            <a:effectLst/>
          </p:spPr>
        </p:pic>
        <p:sp>
          <p:nvSpPr>
            <p:cNvPr id="135" name="Caption"/>
            <p:cNvSpPr/>
            <p:nvPr/>
          </p:nvSpPr>
          <p:spPr>
            <a:xfrm>
              <a:off x="0" y="6417942"/>
              <a:ext cx="6152480"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Example"/>
          <p:cNvSpPr txBox="1"/>
          <p:nvPr>
            <p:ph type="title"/>
          </p:nvPr>
        </p:nvSpPr>
        <p:spPr>
          <a:xfrm>
            <a:off x="-156899" y="4947515"/>
            <a:ext cx="10998611" cy="2762465"/>
          </a:xfrm>
          <a:prstGeom prst="rect">
            <a:avLst/>
          </a:prstGeom>
        </p:spPr>
        <p:txBody>
          <a:bodyPr/>
          <a:lstStyle/>
          <a:p>
            <a:pPr defTabSz="701675">
              <a:defRPr b="1" sz="9180" u="sng">
                <a:solidFill>
                  <a:srgbClr val="11DCE3"/>
                </a:solidFill>
                <a:latin typeface="Times New Roman"/>
                <a:ea typeface="Times New Roman"/>
                <a:cs typeface="Times New Roman"/>
                <a:sym typeface="Times New Roman"/>
              </a:defRPr>
            </a:pPr>
            <a:r>
              <a:t>User </a:t>
            </a:r>
            <a:br/>
            <a:r>
              <a:t>Persona</a:t>
            </a:r>
          </a:p>
        </p:txBody>
      </p:sp>
      <p:grpSp>
        <p:nvGrpSpPr>
          <p:cNvPr id="141" name="Image Gallery"/>
          <p:cNvGrpSpPr/>
          <p:nvPr/>
        </p:nvGrpSpPr>
        <p:grpSpPr>
          <a:xfrm>
            <a:off x="9103462" y="491518"/>
            <a:ext cx="14628916" cy="13079929"/>
            <a:chOff x="0" y="0"/>
            <a:chExt cx="14628914" cy="13079928"/>
          </a:xfrm>
        </p:grpSpPr>
        <p:pic>
          <p:nvPicPr>
            <p:cNvPr id="139" name="Screenshot 2022-09-29 at 2.03.02 AM.png" descr="Screenshot 2022-09-29 at 2.03.02 AM.png"/>
            <p:cNvPicPr>
              <a:picLocks noChangeAspect="1"/>
            </p:cNvPicPr>
            <p:nvPr/>
          </p:nvPicPr>
          <p:blipFill>
            <a:blip r:embed="rId2">
              <a:extLst/>
            </a:blip>
            <a:srcRect l="0" t="0" r="666" b="0"/>
            <a:stretch>
              <a:fillRect/>
            </a:stretch>
          </p:blipFill>
          <p:spPr>
            <a:xfrm>
              <a:off x="0" y="-1"/>
              <a:ext cx="14628914" cy="12313032"/>
            </a:xfrm>
            <a:prstGeom prst="rect">
              <a:avLst/>
            </a:prstGeom>
            <a:ln w="12700" cap="flat">
              <a:noFill/>
              <a:miter lim="400000"/>
            </a:ln>
            <a:effectLst/>
          </p:spPr>
        </p:pic>
        <p:sp>
          <p:nvSpPr>
            <p:cNvPr id="140" name="Ideal user persona"/>
            <p:cNvSpPr txBox="1"/>
            <p:nvPr/>
          </p:nvSpPr>
          <p:spPr>
            <a:xfrm>
              <a:off x="-1" y="12389229"/>
              <a:ext cx="14628916" cy="69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spAutoFit/>
            </a:bodyPr>
            <a:lstStyle>
              <a:lvl1pPr>
                <a:defRPr b="1" sz="3800">
                  <a:solidFill>
                    <a:srgbClr val="DCDEE0"/>
                  </a:solidFill>
                  <a:latin typeface="Times New Roman"/>
                  <a:ea typeface="Times New Roman"/>
                  <a:cs typeface="Times New Roman"/>
                  <a:sym typeface="Times New Roman"/>
                </a:defRPr>
              </a:lvl1pPr>
            </a:lstStyle>
            <a:p>
              <a:pPr/>
              <a:r>
                <a:t>Ideal user persona</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How will Docket help mark?"/>
          <p:cNvSpPr txBox="1"/>
          <p:nvPr>
            <p:ph type="title"/>
          </p:nvPr>
        </p:nvSpPr>
        <p:spPr>
          <a:xfrm>
            <a:off x="7687789" y="271702"/>
            <a:ext cx="9479638" cy="4252028"/>
          </a:xfrm>
          <a:prstGeom prst="rect">
            <a:avLst/>
          </a:prstGeom>
        </p:spPr>
        <p:txBody>
          <a:bodyPr/>
          <a:lstStyle>
            <a:lvl1pPr defTabSz="784225">
              <a:defRPr sz="10600" u="sng">
                <a:solidFill>
                  <a:schemeClr val="accent1"/>
                </a:solidFill>
                <a:latin typeface="Times New Roman"/>
                <a:ea typeface="Times New Roman"/>
                <a:cs typeface="Times New Roman"/>
                <a:sym typeface="Times New Roman"/>
              </a:defRPr>
            </a:lvl1pPr>
          </a:lstStyle>
          <a:p>
            <a:pPr/>
            <a:r>
              <a:t>How will Docket help mark?</a:t>
            </a:r>
          </a:p>
        </p:txBody>
      </p:sp>
      <p:sp>
        <p:nvSpPr>
          <p:cNvPr id="144" name="Motivates the team…"/>
          <p:cNvSpPr txBox="1"/>
          <p:nvPr/>
        </p:nvSpPr>
        <p:spPr>
          <a:xfrm>
            <a:off x="2033893" y="3498719"/>
            <a:ext cx="19785484" cy="99479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9600" indent="-609600">
              <a:buSzPct val="75000"/>
              <a:buChar char="•"/>
              <a:defRPr b="1">
                <a:solidFill>
                  <a:srgbClr val="FFFFFF"/>
                </a:solidFill>
                <a:latin typeface="Times New Roman"/>
                <a:ea typeface="Times New Roman"/>
                <a:cs typeface="Times New Roman"/>
                <a:sym typeface="Times New Roman"/>
              </a:defRPr>
            </a:pPr>
          </a:p>
          <a:p>
            <a:pPr marL="609600" indent="-609600">
              <a:buSzPct val="75000"/>
              <a:buChar char="•"/>
              <a:defRPr b="1">
                <a:solidFill>
                  <a:srgbClr val="FFFFFF"/>
                </a:solidFill>
                <a:latin typeface="Times New Roman"/>
                <a:ea typeface="Times New Roman"/>
                <a:cs typeface="Times New Roman"/>
                <a:sym typeface="Times New Roman"/>
              </a:defRPr>
            </a:pPr>
          </a:p>
          <a:p>
            <a:pPr marL="609600" indent="-609600">
              <a:buSzPct val="75000"/>
              <a:buChar char="•"/>
              <a:defRPr b="1">
                <a:solidFill>
                  <a:srgbClr val="E8A432"/>
                </a:solidFill>
                <a:latin typeface="Times New Roman"/>
                <a:ea typeface="Times New Roman"/>
                <a:cs typeface="Times New Roman"/>
                <a:sym typeface="Times New Roman"/>
              </a:defRPr>
            </a:pPr>
            <a:r>
              <a:t>Motivates the team</a:t>
            </a:r>
          </a:p>
          <a:p>
            <a:pPr marL="304800" indent="-304800" algn="just" defTabSz="457200">
              <a:defRPr sz="4000">
                <a:solidFill>
                  <a:srgbClr val="DCDEE0"/>
                </a:solidFill>
                <a:latin typeface="Times New Roman"/>
                <a:ea typeface="Times New Roman"/>
                <a:cs typeface="Times New Roman"/>
                <a:sym typeface="Times New Roman"/>
              </a:defRPr>
            </a:pPr>
            <a:r>
              <a:t>By finishing items on a to-do list, team members often feel accomplished and motivated to continue working on other tasks to complete the project successfully.</a:t>
            </a:r>
          </a:p>
          <a:p>
            <a:pPr marL="609600" indent="-609600">
              <a:buSzPct val="75000"/>
              <a:buChar char="•"/>
              <a:defRPr b="1">
                <a:solidFill>
                  <a:srgbClr val="E8A432"/>
                </a:solidFill>
                <a:latin typeface="Times New Roman"/>
                <a:ea typeface="Times New Roman"/>
                <a:cs typeface="Times New Roman"/>
                <a:sym typeface="Times New Roman"/>
              </a:defRPr>
            </a:pPr>
            <a:r>
              <a:t>Improves Productivity</a:t>
            </a:r>
          </a:p>
          <a:p>
            <a:pPr marL="304800" indent="-304800" algn="just" defTabSz="457200">
              <a:defRPr sz="4000">
                <a:solidFill>
                  <a:srgbClr val="DCDEE0"/>
                </a:solidFill>
                <a:latin typeface="Times New Roman"/>
                <a:ea typeface="Times New Roman"/>
                <a:cs typeface="Times New Roman"/>
                <a:sym typeface="Times New Roman"/>
              </a:defRPr>
            </a:pPr>
            <a:r>
              <a:t>Having a to-do list can help team members see the various tasks they can complete to move a project forward, which can improve productivity among a team.</a:t>
            </a:r>
          </a:p>
          <a:p>
            <a:pPr marL="609600" indent="-609600">
              <a:buSzPct val="75000"/>
              <a:buChar char="•"/>
              <a:defRPr b="1">
                <a:solidFill>
                  <a:srgbClr val="E8A432"/>
                </a:solidFill>
                <a:latin typeface="Times New Roman"/>
                <a:ea typeface="Times New Roman"/>
                <a:cs typeface="Times New Roman"/>
                <a:sym typeface="Times New Roman"/>
              </a:defRPr>
            </a:pPr>
            <a:r>
              <a:t>Delegating Tasks</a:t>
            </a:r>
          </a:p>
          <a:p>
            <a:pPr marL="304800" indent="-304800" algn="just" defTabSz="457200">
              <a:defRPr sz="4000">
                <a:solidFill>
                  <a:srgbClr val="DCDEE0"/>
                </a:solidFill>
                <a:latin typeface="Times New Roman"/>
                <a:ea typeface="Times New Roman"/>
                <a:cs typeface="Times New Roman"/>
                <a:sym typeface="Times New Roman"/>
              </a:defRPr>
            </a:pPr>
            <a:r>
              <a:t>Writing a to-do list can help project managers understand all the tasks of a project so they can delegate these assignments effectively.</a:t>
            </a:r>
          </a:p>
          <a:p>
            <a:pPr marL="609600" indent="-609600">
              <a:buSzPct val="75000"/>
              <a:buChar char="•"/>
              <a:defRPr b="1">
                <a:solidFill>
                  <a:srgbClr val="E8A432"/>
                </a:solidFill>
                <a:latin typeface="Times New Roman"/>
                <a:ea typeface="Times New Roman"/>
                <a:cs typeface="Times New Roman"/>
                <a:sym typeface="Times New Roman"/>
              </a:defRPr>
            </a:pPr>
            <a:r>
              <a:t>Analysing work</a:t>
            </a:r>
          </a:p>
          <a:p>
            <a:pPr marL="304800" indent="-304800" algn="just" defTabSz="457200">
              <a:defRPr sz="4000">
                <a:solidFill>
                  <a:srgbClr val="DCDEE0"/>
                </a:solidFill>
                <a:latin typeface="Times New Roman"/>
                <a:ea typeface="Times New Roman"/>
                <a:cs typeface="Times New Roman"/>
                <a:sym typeface="Times New Roman"/>
              </a:defRPr>
            </a:pPr>
            <a:r>
              <a:t>By maintaining a to-do list, project managers can review and analyze the work their team has done on a project, which can help them identify best practices for future projects.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Building Phase"/>
          <p:cNvSpPr txBox="1"/>
          <p:nvPr>
            <p:ph type="title"/>
          </p:nvPr>
        </p:nvSpPr>
        <p:spPr>
          <a:prstGeom prst="rect">
            <a:avLst/>
          </a:prstGeom>
        </p:spPr>
        <p:txBody>
          <a:bodyPr/>
          <a:lstStyle>
            <a:lvl1pPr>
              <a:defRPr b="1" sz="12500">
                <a:solidFill>
                  <a:schemeClr val="accent1">
                    <a:satOff val="-39116"/>
                    <a:lumOff val="31078"/>
                  </a:schemeClr>
                </a:solidFill>
                <a:latin typeface="Times New Roman"/>
                <a:ea typeface="Times New Roman"/>
                <a:cs typeface="Times New Roman"/>
                <a:sym typeface="Times New Roman"/>
              </a:defRPr>
            </a:lvl1pPr>
          </a:lstStyle>
          <a:p>
            <a:pPr/>
            <a:r>
              <a:t>Building Phase</a:t>
            </a:r>
          </a:p>
        </p:txBody>
      </p:sp>
      <p:sp>
        <p:nvSpPr>
          <p:cNvPr id="147" name="Design and requirements…"/>
          <p:cNvSpPr txBox="1"/>
          <p:nvPr>
            <p:ph type="body" sz="half" idx="1"/>
          </p:nvPr>
        </p:nvSpPr>
        <p:spPr>
          <a:xfrm>
            <a:off x="1439682" y="3176877"/>
            <a:ext cx="12978201" cy="9776618"/>
          </a:xfrm>
          <a:prstGeom prst="rect">
            <a:avLst/>
          </a:prstGeom>
        </p:spPr>
        <p:txBody>
          <a:bodyPr/>
          <a:lstStyle/>
          <a:p>
            <a:pPr marL="458804" indent="-458804" algn="just" defTabSz="544830">
              <a:spcBef>
                <a:spcPts val="3800"/>
              </a:spcBef>
              <a:buSzPct val="100000"/>
              <a:buAutoNum type="arabicPeriod" startAt="1"/>
              <a:defRPr b="1" sz="3828">
                <a:solidFill>
                  <a:schemeClr val="accent2"/>
                </a:solidFill>
                <a:latin typeface="Times New Roman"/>
                <a:ea typeface="Times New Roman"/>
                <a:cs typeface="Times New Roman"/>
                <a:sym typeface="Times New Roman"/>
              </a:defRPr>
            </a:pPr>
            <a:r>
              <a:t>Design and requirements</a:t>
            </a:r>
          </a:p>
          <a:p>
            <a:pPr marL="0" indent="0" algn="just" defTabSz="544830">
              <a:spcBef>
                <a:spcPts val="3800"/>
              </a:spcBef>
              <a:buSzTx/>
              <a:buNone/>
              <a:defRPr sz="3564">
                <a:solidFill>
                  <a:srgbClr val="DDDDDD"/>
                </a:solidFill>
                <a:latin typeface="Times New Roman"/>
                <a:ea typeface="Times New Roman"/>
                <a:cs typeface="Times New Roman"/>
                <a:sym typeface="Times New Roman"/>
              </a:defRPr>
            </a:pPr>
            <a:r>
              <a:t>This first step was to design the architecture and research the workable requirements of a to-do list from a similar API or extension.It tells us about the required permissions, structure of a to-do list extension, working API knowledge and management of browser site/tabs.</a:t>
            </a:r>
          </a:p>
          <a:p>
            <a:pPr marL="458804" indent="-458804" algn="just" defTabSz="544830">
              <a:spcBef>
                <a:spcPts val="3800"/>
              </a:spcBef>
              <a:buSzPct val="100000"/>
              <a:buAutoNum type="arabicPeriod" startAt="2"/>
              <a:defRPr b="1" sz="3828">
                <a:solidFill>
                  <a:schemeClr val="accent2"/>
                </a:solidFill>
                <a:latin typeface="Times New Roman"/>
                <a:ea typeface="Times New Roman"/>
                <a:cs typeface="Times New Roman"/>
                <a:sym typeface="Times New Roman"/>
              </a:defRPr>
            </a:pPr>
            <a:r>
              <a:t>Code and Development</a:t>
            </a:r>
          </a:p>
          <a:p>
            <a:pPr marL="0" indent="0" algn="just" defTabSz="544830">
              <a:spcBef>
                <a:spcPts val="3800"/>
              </a:spcBef>
              <a:buSzTx/>
              <a:buNone/>
              <a:defRPr sz="3564">
                <a:solidFill>
                  <a:srgbClr val="DDDDDD"/>
                </a:solidFill>
                <a:latin typeface="Times New Roman"/>
                <a:ea typeface="Times New Roman"/>
                <a:cs typeface="Times New Roman"/>
                <a:sym typeface="Times New Roman"/>
              </a:defRPr>
            </a:pPr>
            <a:r>
              <a:t>This phase was all about working on the prototype extension development. We applied the design knowledge to create an extension model that works with all functionality we mentioned.</a:t>
            </a:r>
          </a:p>
          <a:p>
            <a:pPr marL="458804" indent="-458804" algn="just" defTabSz="544830">
              <a:spcBef>
                <a:spcPts val="3800"/>
              </a:spcBef>
              <a:buSzPct val="100000"/>
              <a:buAutoNum type="arabicPeriod" startAt="3"/>
              <a:defRPr b="1" sz="3828">
                <a:solidFill>
                  <a:schemeClr val="accent2"/>
                </a:solidFill>
                <a:latin typeface="Times New Roman"/>
                <a:ea typeface="Times New Roman"/>
                <a:cs typeface="Times New Roman"/>
                <a:sym typeface="Times New Roman"/>
              </a:defRPr>
            </a:pPr>
            <a:r>
              <a:t>Customisation and Appearance</a:t>
            </a:r>
          </a:p>
          <a:p>
            <a:pPr marL="0" indent="0" algn="just" defTabSz="544830">
              <a:spcBef>
                <a:spcPts val="3800"/>
              </a:spcBef>
              <a:buSzTx/>
              <a:buNone/>
              <a:defRPr sz="3564">
                <a:solidFill>
                  <a:srgbClr val="DDDDDD"/>
                </a:solidFill>
                <a:latin typeface="Times New Roman"/>
                <a:ea typeface="Times New Roman"/>
                <a:cs typeface="Times New Roman"/>
                <a:sym typeface="Times New Roman"/>
              </a:defRPr>
            </a:pPr>
            <a:r>
              <a:t>We worked on the CSS and styles of extension to make it fancy and easier to use. We finally had the end product with a simple appearance that easy to use and compatible with most websites.</a:t>
            </a:r>
          </a:p>
        </p:txBody>
      </p:sp>
      <p:grpSp>
        <p:nvGrpSpPr>
          <p:cNvPr id="150" name="Image Gallery"/>
          <p:cNvGrpSpPr/>
          <p:nvPr/>
        </p:nvGrpSpPr>
        <p:grpSpPr>
          <a:xfrm>
            <a:off x="15426430" y="3811877"/>
            <a:ext cx="8261053" cy="9522618"/>
            <a:chOff x="0" y="0"/>
            <a:chExt cx="8261051" cy="9522617"/>
          </a:xfrm>
        </p:grpSpPr>
        <p:pic>
          <p:nvPicPr>
            <p:cNvPr id="148" name="Screenshot 2022-12-06 at 9.55.37 AM.png" descr="Screenshot 2022-12-06 at 9.55.37 AM.png"/>
            <p:cNvPicPr>
              <a:picLocks noChangeAspect="1"/>
            </p:cNvPicPr>
            <p:nvPr/>
          </p:nvPicPr>
          <p:blipFill>
            <a:blip r:embed="rId2">
              <a:extLst/>
            </a:blip>
            <a:srcRect l="0" t="3113" r="0" b="3113"/>
            <a:stretch>
              <a:fillRect/>
            </a:stretch>
          </p:blipFill>
          <p:spPr>
            <a:xfrm>
              <a:off x="0" y="0"/>
              <a:ext cx="8261052" cy="8506618"/>
            </a:xfrm>
            <a:prstGeom prst="rect">
              <a:avLst/>
            </a:prstGeom>
            <a:ln w="12700" cap="flat">
              <a:noFill/>
              <a:miter lim="400000"/>
            </a:ln>
            <a:effectLst/>
          </p:spPr>
        </p:pic>
        <p:sp>
          <p:nvSpPr>
            <p:cNvPr id="149" name="Caption"/>
            <p:cNvSpPr/>
            <p:nvPr/>
          </p:nvSpPr>
          <p:spPr>
            <a:xfrm>
              <a:off x="0" y="8582817"/>
              <a:ext cx="8261052"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ystem Architecture"/>
          <p:cNvSpPr txBox="1"/>
          <p:nvPr>
            <p:ph type="title"/>
          </p:nvPr>
        </p:nvSpPr>
        <p:spPr>
          <a:xfrm>
            <a:off x="1088665" y="4385887"/>
            <a:ext cx="11015429" cy="2984501"/>
          </a:xfrm>
          <a:prstGeom prst="rect">
            <a:avLst/>
          </a:prstGeom>
        </p:spPr>
        <p:txBody>
          <a:bodyPr/>
          <a:lstStyle>
            <a:lvl1pPr defTabSz="660400">
              <a:defRPr b="1" sz="10000">
                <a:solidFill>
                  <a:schemeClr val="accent1">
                    <a:satOff val="-39116"/>
                    <a:lumOff val="31078"/>
                  </a:schemeClr>
                </a:solidFill>
                <a:latin typeface="Times New Roman"/>
                <a:ea typeface="Times New Roman"/>
                <a:cs typeface="Times New Roman"/>
                <a:sym typeface="Times New Roman"/>
              </a:defRPr>
            </a:lvl1pPr>
          </a:lstStyle>
          <a:p>
            <a:pPr/>
            <a:r>
              <a:t>System Architecture</a:t>
            </a:r>
          </a:p>
        </p:txBody>
      </p:sp>
      <p:grpSp>
        <p:nvGrpSpPr>
          <p:cNvPr id="155" name="Image Gallery"/>
          <p:cNvGrpSpPr/>
          <p:nvPr/>
        </p:nvGrpSpPr>
        <p:grpSpPr>
          <a:xfrm>
            <a:off x="11682247" y="370381"/>
            <a:ext cx="9535227" cy="13991238"/>
            <a:chOff x="0" y="0"/>
            <a:chExt cx="9535225" cy="13991237"/>
          </a:xfrm>
        </p:grpSpPr>
        <p:pic>
          <p:nvPicPr>
            <p:cNvPr id="153" name="Screenshot 2022-12-06 at 10.18.01 AM.png" descr="Screenshot 2022-12-06 at 10.18.01 AM.png"/>
            <p:cNvPicPr>
              <a:picLocks noChangeAspect="1"/>
            </p:cNvPicPr>
            <p:nvPr/>
          </p:nvPicPr>
          <p:blipFill>
            <a:blip r:embed="rId2">
              <a:extLst/>
            </a:blip>
            <a:srcRect l="42" t="0" r="42" b="0"/>
            <a:stretch>
              <a:fillRect/>
            </a:stretch>
          </p:blipFill>
          <p:spPr>
            <a:xfrm>
              <a:off x="0" y="0"/>
              <a:ext cx="9535226" cy="12975238"/>
            </a:xfrm>
            <a:prstGeom prst="rect">
              <a:avLst/>
            </a:prstGeom>
            <a:ln w="12700" cap="flat">
              <a:noFill/>
              <a:miter lim="400000"/>
            </a:ln>
            <a:effectLst/>
          </p:spPr>
        </p:pic>
        <p:sp>
          <p:nvSpPr>
            <p:cNvPr id="154" name="Caption"/>
            <p:cNvSpPr/>
            <p:nvPr/>
          </p:nvSpPr>
          <p:spPr>
            <a:xfrm>
              <a:off x="0" y="13051437"/>
              <a:ext cx="9535226"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Versions of Docket"/>
          <p:cNvSpPr txBox="1"/>
          <p:nvPr>
            <p:ph type="title"/>
          </p:nvPr>
        </p:nvSpPr>
        <p:spPr>
          <a:xfrm>
            <a:off x="1463083" y="-247541"/>
            <a:ext cx="20815301" cy="2984501"/>
          </a:xfrm>
          <a:prstGeom prst="rect">
            <a:avLst/>
          </a:prstGeom>
        </p:spPr>
        <p:txBody>
          <a:bodyPr/>
          <a:lstStyle>
            <a:lvl1pPr>
              <a:defRPr b="1" sz="12500">
                <a:solidFill>
                  <a:schemeClr val="accent1">
                    <a:satOff val="-39116"/>
                    <a:lumOff val="31078"/>
                  </a:schemeClr>
                </a:solidFill>
                <a:latin typeface="Times New Roman"/>
                <a:ea typeface="Times New Roman"/>
                <a:cs typeface="Times New Roman"/>
                <a:sym typeface="Times New Roman"/>
              </a:defRPr>
            </a:lvl1pPr>
          </a:lstStyle>
          <a:p>
            <a:pPr/>
            <a:r>
              <a:t>Versions of Docket</a:t>
            </a:r>
          </a:p>
        </p:txBody>
      </p:sp>
      <p:sp>
        <p:nvSpPr>
          <p:cNvPr id="158" name="0.1.0-0.1.5…"/>
          <p:cNvSpPr txBox="1"/>
          <p:nvPr>
            <p:ph type="body" sz="half" idx="1"/>
          </p:nvPr>
        </p:nvSpPr>
        <p:spPr>
          <a:xfrm>
            <a:off x="1346078" y="2438400"/>
            <a:ext cx="12194353" cy="10586883"/>
          </a:xfrm>
          <a:prstGeom prst="rect">
            <a:avLst/>
          </a:prstGeom>
        </p:spPr>
        <p:txBody>
          <a:bodyPr/>
          <a:lstStyle/>
          <a:p>
            <a:pPr marL="432815" indent="-432815" algn="just" defTabSz="586104">
              <a:spcBef>
                <a:spcPts val="4100"/>
              </a:spcBef>
              <a:defRPr b="1" sz="4118">
                <a:solidFill>
                  <a:schemeClr val="accent2"/>
                </a:solidFill>
                <a:latin typeface="Times New Roman"/>
                <a:ea typeface="Times New Roman"/>
                <a:cs typeface="Times New Roman"/>
                <a:sym typeface="Times New Roman"/>
              </a:defRPr>
            </a:pPr>
            <a:r>
              <a:t>0.1.0-0.1.5</a:t>
            </a:r>
          </a:p>
          <a:p>
            <a:pPr marL="0" indent="0" algn="just" defTabSz="586104">
              <a:spcBef>
                <a:spcPts val="4100"/>
              </a:spcBef>
              <a:buSzTx/>
              <a:buNone/>
              <a:defRPr sz="3691">
                <a:solidFill>
                  <a:srgbClr val="DDDDDD"/>
                </a:solidFill>
                <a:latin typeface="Times New Roman"/>
                <a:ea typeface="Times New Roman"/>
                <a:cs typeface="Times New Roman"/>
                <a:sym typeface="Times New Roman"/>
              </a:defRPr>
            </a:pPr>
            <a:r>
              <a:t>Built base model files for docket using default template. Designing HTML , CSS and Javascript file for docket.</a:t>
            </a:r>
          </a:p>
          <a:p>
            <a:pPr marL="432815" indent="-432815" algn="just" defTabSz="586104">
              <a:spcBef>
                <a:spcPts val="4100"/>
              </a:spcBef>
              <a:defRPr b="1" sz="4118">
                <a:solidFill>
                  <a:schemeClr val="accent2"/>
                </a:solidFill>
                <a:latin typeface="Times New Roman"/>
                <a:ea typeface="Times New Roman"/>
                <a:cs typeface="Times New Roman"/>
                <a:sym typeface="Times New Roman"/>
              </a:defRPr>
            </a:pPr>
            <a:r>
              <a:t>0.2.0-0.2.5</a:t>
            </a:r>
          </a:p>
          <a:p>
            <a:pPr marL="0" indent="0" algn="just" defTabSz="586104">
              <a:spcBef>
                <a:spcPts val="4100"/>
              </a:spcBef>
              <a:buSzTx/>
              <a:buNone/>
              <a:defRPr sz="3691">
                <a:solidFill>
                  <a:srgbClr val="DDDDDD"/>
                </a:solidFill>
                <a:latin typeface="Times New Roman"/>
                <a:ea typeface="Times New Roman"/>
                <a:cs typeface="Times New Roman"/>
                <a:sym typeface="Times New Roman"/>
              </a:defRPr>
            </a:pPr>
            <a:r>
              <a:t>Adding different functionalities adding, deleting tasks. Checking and highlighting completion of a task. Remove unwanted tasks. Working storage permission so items stay inside the model and do not disappear after clicking outside. Creating flags for tasks such as done remove.</a:t>
            </a:r>
          </a:p>
          <a:p>
            <a:pPr marL="432815" indent="-432815" algn="just" defTabSz="586104">
              <a:spcBef>
                <a:spcPts val="4100"/>
              </a:spcBef>
              <a:defRPr b="1" sz="4118">
                <a:solidFill>
                  <a:schemeClr val="accent2"/>
                </a:solidFill>
                <a:latin typeface="Times New Roman"/>
                <a:ea typeface="Times New Roman"/>
                <a:cs typeface="Times New Roman"/>
                <a:sym typeface="Times New Roman"/>
              </a:defRPr>
            </a:pPr>
            <a:r>
              <a:t>0.3.0-0.3.4</a:t>
            </a:r>
          </a:p>
          <a:p>
            <a:pPr marL="0" indent="0" algn="just" defTabSz="586104">
              <a:spcBef>
                <a:spcPts val="4100"/>
              </a:spcBef>
              <a:buSzTx/>
              <a:buNone/>
              <a:defRPr sz="3691">
                <a:solidFill>
                  <a:srgbClr val="DDDDDD"/>
                </a:solidFill>
                <a:latin typeface="Times New Roman"/>
                <a:ea typeface="Times New Roman"/>
                <a:cs typeface="Times New Roman"/>
                <a:sym typeface="Times New Roman"/>
              </a:defRPr>
            </a:pPr>
            <a:r>
              <a:t>Adding remaining functionalities such as remove all button, priority enabled tasks, editing colour scheme to match the background for CSS. Worked on cleaning bugs that resulted in mismatch errors.</a:t>
            </a:r>
          </a:p>
        </p:txBody>
      </p:sp>
      <p:grpSp>
        <p:nvGrpSpPr>
          <p:cNvPr id="161" name="Image Gallery"/>
          <p:cNvGrpSpPr/>
          <p:nvPr/>
        </p:nvGrpSpPr>
        <p:grpSpPr>
          <a:xfrm>
            <a:off x="15325422" y="3787360"/>
            <a:ext cx="7238806" cy="8904962"/>
            <a:chOff x="0" y="0"/>
            <a:chExt cx="7238804" cy="8904961"/>
          </a:xfrm>
        </p:grpSpPr>
        <p:pic>
          <p:nvPicPr>
            <p:cNvPr id="159" name="Screenshot 2022-12-06 at 9.55.45 AM.png" descr="Screenshot 2022-12-06 at 9.55.45 AM.png"/>
            <p:cNvPicPr>
              <a:picLocks noChangeAspect="1"/>
            </p:cNvPicPr>
            <p:nvPr/>
          </p:nvPicPr>
          <p:blipFill>
            <a:blip r:embed="rId2">
              <a:extLst/>
            </a:blip>
            <a:srcRect l="0" t="513" r="0" b="513"/>
            <a:stretch>
              <a:fillRect/>
            </a:stretch>
          </p:blipFill>
          <p:spPr>
            <a:xfrm>
              <a:off x="0" y="0"/>
              <a:ext cx="7238805" cy="7888962"/>
            </a:xfrm>
            <a:prstGeom prst="rect">
              <a:avLst/>
            </a:prstGeom>
            <a:ln w="12700" cap="flat">
              <a:noFill/>
              <a:miter lim="400000"/>
            </a:ln>
            <a:effectLst/>
          </p:spPr>
        </p:pic>
        <p:sp>
          <p:nvSpPr>
            <p:cNvPr id="160" name="Caption"/>
            <p:cNvSpPr/>
            <p:nvPr/>
          </p:nvSpPr>
          <p:spPr>
            <a:xfrm>
              <a:off x="0" y="7965161"/>
              <a:ext cx="7238805"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Functionalities of Docket"/>
          <p:cNvSpPr txBox="1"/>
          <p:nvPr>
            <p:ph type="title"/>
          </p:nvPr>
        </p:nvSpPr>
        <p:spPr>
          <a:prstGeom prst="rect">
            <a:avLst/>
          </a:prstGeom>
        </p:spPr>
        <p:txBody>
          <a:bodyPr/>
          <a:lstStyle>
            <a:lvl1pPr>
              <a:defRPr b="1" sz="12500">
                <a:solidFill>
                  <a:schemeClr val="accent1">
                    <a:satOff val="-39116"/>
                    <a:lumOff val="31078"/>
                  </a:schemeClr>
                </a:solidFill>
                <a:latin typeface="Times New Roman"/>
                <a:ea typeface="Times New Roman"/>
                <a:cs typeface="Times New Roman"/>
                <a:sym typeface="Times New Roman"/>
              </a:defRPr>
            </a:lvl1pPr>
          </a:lstStyle>
          <a:p>
            <a:pPr/>
            <a:r>
              <a:t>Functionalities of Docket</a:t>
            </a:r>
          </a:p>
        </p:txBody>
      </p:sp>
      <p:sp>
        <p:nvSpPr>
          <p:cNvPr id="164" name="Input and Adding Tasks…"/>
          <p:cNvSpPr txBox="1"/>
          <p:nvPr>
            <p:ph type="body" sz="half" idx="1"/>
          </p:nvPr>
        </p:nvSpPr>
        <p:spPr>
          <a:xfrm>
            <a:off x="1790700" y="3644900"/>
            <a:ext cx="12619961" cy="8839200"/>
          </a:xfrm>
          <a:prstGeom prst="rect">
            <a:avLst/>
          </a:prstGeom>
        </p:spPr>
        <p:txBody>
          <a:bodyPr/>
          <a:lstStyle/>
          <a:p>
            <a:pPr marL="579119" indent="-579119" algn="just" defTabSz="784225">
              <a:spcBef>
                <a:spcPts val="5600"/>
              </a:spcBef>
              <a:defRPr sz="4940">
                <a:solidFill>
                  <a:srgbClr val="DDDDDD"/>
                </a:solidFill>
                <a:latin typeface="Times New Roman"/>
                <a:ea typeface="Times New Roman"/>
                <a:cs typeface="Times New Roman"/>
                <a:sym typeface="Times New Roman"/>
              </a:defRPr>
            </a:pPr>
            <a:r>
              <a:t>Input and Adding Tasks</a:t>
            </a:r>
          </a:p>
          <a:p>
            <a:pPr marL="579119" indent="-579119" algn="just" defTabSz="784225">
              <a:spcBef>
                <a:spcPts val="5600"/>
              </a:spcBef>
              <a:defRPr sz="4940">
                <a:solidFill>
                  <a:srgbClr val="DDDDDD"/>
                </a:solidFill>
                <a:latin typeface="Times New Roman"/>
                <a:ea typeface="Times New Roman"/>
                <a:cs typeface="Times New Roman"/>
                <a:sym typeface="Times New Roman"/>
              </a:defRPr>
            </a:pPr>
            <a:r>
              <a:t>Checking or Highlighting Completion of Tasks</a:t>
            </a:r>
          </a:p>
          <a:p>
            <a:pPr marL="579119" indent="-579119" algn="just" defTabSz="784225">
              <a:spcBef>
                <a:spcPts val="5600"/>
              </a:spcBef>
              <a:defRPr sz="4940">
                <a:solidFill>
                  <a:srgbClr val="DDDDDD"/>
                </a:solidFill>
                <a:latin typeface="Times New Roman"/>
                <a:ea typeface="Times New Roman"/>
                <a:cs typeface="Times New Roman"/>
                <a:sym typeface="Times New Roman"/>
              </a:defRPr>
            </a:pPr>
            <a:r>
              <a:t>Remove completed/unwanted Tasks</a:t>
            </a:r>
          </a:p>
          <a:p>
            <a:pPr marL="579119" indent="-579119" algn="just" defTabSz="784225">
              <a:spcBef>
                <a:spcPts val="5600"/>
              </a:spcBef>
              <a:defRPr sz="4940">
                <a:solidFill>
                  <a:srgbClr val="DDDDDD"/>
                </a:solidFill>
                <a:latin typeface="Times New Roman"/>
                <a:ea typeface="Times New Roman"/>
                <a:cs typeface="Times New Roman"/>
                <a:sym typeface="Times New Roman"/>
              </a:defRPr>
            </a:pPr>
            <a:r>
              <a:t>Remove all button</a:t>
            </a:r>
          </a:p>
          <a:p>
            <a:pPr marL="579119" indent="-579119" algn="just" defTabSz="784225">
              <a:spcBef>
                <a:spcPts val="5600"/>
              </a:spcBef>
              <a:defRPr sz="4940">
                <a:solidFill>
                  <a:srgbClr val="DDDDDD"/>
                </a:solidFill>
                <a:latin typeface="Times New Roman"/>
                <a:ea typeface="Times New Roman"/>
                <a:cs typeface="Times New Roman"/>
                <a:sym typeface="Times New Roman"/>
              </a:defRPr>
            </a:pPr>
            <a:r>
              <a:t>Priority Enabled Tasks</a:t>
            </a:r>
          </a:p>
          <a:p>
            <a:pPr marL="579119" indent="-579119" algn="just" defTabSz="784225">
              <a:spcBef>
                <a:spcPts val="5600"/>
              </a:spcBef>
              <a:defRPr sz="4940">
                <a:solidFill>
                  <a:srgbClr val="DDDDDD"/>
                </a:solidFill>
                <a:latin typeface="Times New Roman"/>
                <a:ea typeface="Times New Roman"/>
                <a:cs typeface="Times New Roman"/>
                <a:sym typeface="Times New Roman"/>
              </a:defRPr>
            </a:pPr>
            <a:r>
              <a:t>Editing color scheme to match background for CSS</a:t>
            </a:r>
          </a:p>
        </p:txBody>
      </p:sp>
      <p:grpSp>
        <p:nvGrpSpPr>
          <p:cNvPr id="167" name="Image Gallery"/>
          <p:cNvGrpSpPr/>
          <p:nvPr/>
        </p:nvGrpSpPr>
        <p:grpSpPr>
          <a:xfrm>
            <a:off x="14878972" y="3816155"/>
            <a:ext cx="9112726" cy="8242690"/>
            <a:chOff x="0" y="0"/>
            <a:chExt cx="9112725" cy="8242689"/>
          </a:xfrm>
        </p:grpSpPr>
        <p:pic>
          <p:nvPicPr>
            <p:cNvPr id="165" name="Screenshot 2022-12-06 at 9.56.07 AM.png" descr="Screenshot 2022-12-06 at 9.56.07 AM.png"/>
            <p:cNvPicPr>
              <a:picLocks noChangeAspect="1"/>
            </p:cNvPicPr>
            <p:nvPr/>
          </p:nvPicPr>
          <p:blipFill>
            <a:blip r:embed="rId2">
              <a:extLst/>
            </a:blip>
            <a:srcRect l="0" t="45" r="0" b="45"/>
            <a:stretch>
              <a:fillRect/>
            </a:stretch>
          </p:blipFill>
          <p:spPr>
            <a:xfrm>
              <a:off x="0" y="0"/>
              <a:ext cx="9112726" cy="7226690"/>
            </a:xfrm>
            <a:prstGeom prst="rect">
              <a:avLst/>
            </a:prstGeom>
            <a:ln w="12700" cap="flat">
              <a:noFill/>
              <a:miter lim="400000"/>
            </a:ln>
            <a:effectLst/>
          </p:spPr>
        </p:pic>
        <p:sp>
          <p:nvSpPr>
            <p:cNvPr id="166" name="Caption"/>
            <p:cNvSpPr/>
            <p:nvPr/>
          </p:nvSpPr>
          <p:spPr>
            <a:xfrm>
              <a:off x="0" y="7302889"/>
              <a:ext cx="9112726"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FFFF"/>
      </a:dk1>
      <a:lt1>
        <a:srgbClr val="FF0000"/>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