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2387600" y="2298700"/>
            <a:ext cx="19621500" cy="4648200"/>
          </a:xfrm>
          <a:prstGeom prst="rect">
            <a:avLst/>
          </a:prstGeom>
        </p:spPr>
        <p:txBody>
          <a:bodyPr anchor="b"/>
          <a:lstStyle/>
          <a:p>
            <a:r>
              <a:t>Title Text</a:t>
            </a:r>
          </a:p>
        </p:txBody>
      </p:sp>
      <p:sp>
        <p:nvSpPr>
          <p:cNvPr id="12" name="Body Level One…"/>
          <p:cNvSpPr txBox="1"/>
          <p:nvPr>
            <p:ph type="body" sz="quarter" idx="1" hasCustomPrompt="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p>
          <a:p>
            <a:pPr lvl="2"/>
          </a:p>
          <a:p>
            <a:pPr lvl="3"/>
          </a:p>
          <a:p>
            <a:pPr lvl="4"/>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b="1">
                <a:latin typeface="+mn-lt"/>
                <a:ea typeface="+mn-ea"/>
                <a:cs typeface="+mn-cs"/>
                <a:sym typeface="Helvetica"/>
              </a:defRPr>
            </a:lvl1pPr>
            <a:lvl2pPr marL="1055370" indent="-445770" algn="ctr">
              <a:spcBef>
                <a:spcPts val="0"/>
              </a:spcBef>
              <a:defRPr sz="3800" b="1">
                <a:latin typeface="+mn-lt"/>
                <a:ea typeface="+mn-ea"/>
                <a:cs typeface="+mn-cs"/>
                <a:sym typeface="Helvetica"/>
              </a:defRPr>
            </a:lvl2pPr>
            <a:lvl3pPr marL="1664970" indent="-445770" algn="ctr">
              <a:spcBef>
                <a:spcPts val="0"/>
              </a:spcBef>
              <a:defRPr sz="3800" b="1">
                <a:latin typeface="+mn-lt"/>
                <a:ea typeface="+mn-ea"/>
                <a:cs typeface="+mn-cs"/>
                <a:sym typeface="Helvetica"/>
              </a:defRPr>
            </a:lvl3pPr>
            <a:lvl4pPr marL="2274570" indent="-445770" algn="ctr">
              <a:spcBef>
                <a:spcPts val="0"/>
              </a:spcBef>
              <a:defRPr sz="3800" b="1">
                <a:latin typeface="+mn-lt"/>
                <a:ea typeface="+mn-ea"/>
                <a:cs typeface="+mn-cs"/>
                <a:sym typeface="Helvetica"/>
              </a:defRPr>
            </a:lvl4pPr>
            <a:lvl5pPr marL="2884170" indent="-445770" algn="ctr">
              <a:spcBef>
                <a:spcPts val="0"/>
              </a:spcBef>
              <a:defRPr sz="3800" b="1">
                <a:latin typeface="+mn-lt"/>
                <a:ea typeface="+mn-ea"/>
                <a:cs typeface="+mn-cs"/>
                <a:sym typeface="Helvetica"/>
              </a:defRPr>
            </a:lvl5pPr>
          </a:lstStyle>
          <a:p>
            <a:r>
              <a:t>–Johnny Appleseed</a:t>
            </a:r>
          </a:p>
          <a:p>
            <a:pPr lvl="1"/>
          </a:p>
          <a:p>
            <a:pPr lvl="2"/>
          </a:p>
          <a:p>
            <a:pPr lvl="3"/>
          </a:p>
          <a:p>
            <a:pPr lvl="4"/>
          </a:p>
        </p:txBody>
      </p:sp>
      <p:sp>
        <p:nvSpPr>
          <p:cNvPr id="94" name="“Type a quote here.”"/>
          <p:cNvSpPr txBox="1"/>
          <p:nvPr>
            <p:ph type="body" sz="quarter" idx="21" hasCustomPrompt="1"/>
          </p:nvPr>
        </p:nvSpPr>
        <p:spPr>
          <a:xfrm>
            <a:off x="2387600" y="6007100"/>
            <a:ext cx="19621500" cy="952500"/>
          </a:xfrm>
          <a:prstGeom prst="rect">
            <a:avLst/>
          </a:prstGeom>
        </p:spPr>
        <p:txBody>
          <a:bodyPr/>
          <a:lstStyle>
            <a:lvl1pPr marL="0" indent="0" algn="ctr">
              <a:spcBef>
                <a:spcPts val="3400"/>
              </a:spcBef>
              <a:buSzTx/>
              <a:buNone/>
              <a:defRPr sz="5600"/>
            </a:lvl1pPr>
          </a:lstStyle>
          <a:p>
            <a:r>
              <a:t>“Type a quote here.”</a:t>
            </a:r>
          </a:p>
        </p:txBody>
      </p:sp>
      <p:sp>
        <p:nvSpPr>
          <p:cNvPr id="9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p:txBody>
      </p:sp>
      <p:sp>
        <p:nvSpPr>
          <p:cNvPr id="10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p:txBody>
      </p:sp>
      <p:sp>
        <p:nvSpPr>
          <p:cNvPr id="21" name="Title Text"/>
          <p:cNvSpPr txBox="1"/>
          <p:nvPr>
            <p:ph type="title" hasCustomPrompt="1"/>
          </p:nvPr>
        </p:nvSpPr>
        <p:spPr>
          <a:xfrm>
            <a:off x="2387600" y="9448800"/>
            <a:ext cx="19621500" cy="2006600"/>
          </a:xfrm>
          <a:prstGeom prst="rect">
            <a:avLst/>
          </a:prstGeom>
        </p:spPr>
        <p:txBody>
          <a:bodyPr anchor="b"/>
          <a:lstStyle/>
          <a:p>
            <a:r>
              <a:t>Title Text</a:t>
            </a:r>
          </a:p>
        </p:txBody>
      </p:sp>
      <p:sp>
        <p:nvSpPr>
          <p:cNvPr id="22" name="Body Level One…"/>
          <p:cNvSpPr txBox="1"/>
          <p:nvPr>
            <p:ph type="body" sz="quarter" idx="1" hasCustomPrompt="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p>
          <a:p>
            <a:pPr lvl="2"/>
          </a:p>
          <a:p>
            <a:pPr lvl="3"/>
          </a:p>
          <a:p>
            <a:pPr lvl="4"/>
          </a:p>
        </p:txBody>
      </p:sp>
      <p:sp>
        <p:nvSpPr>
          <p:cNvPr id="2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p:nvPr>
            <p:ph type="title" hasCustomPrompt="1"/>
          </p:nvPr>
        </p:nvSpPr>
        <p:spPr>
          <a:xfrm>
            <a:off x="2387600" y="4533900"/>
            <a:ext cx="19621500" cy="4648200"/>
          </a:xfrm>
          <a:prstGeom prst="rect">
            <a:avLst/>
          </a:prstGeom>
        </p:spPr>
        <p:txBody>
          <a:bodyPr/>
          <a:lstStyle/>
          <a:p>
            <a:r>
              <a:t>Title Text</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p:txBody>
      </p:sp>
      <p:sp>
        <p:nvSpPr>
          <p:cNvPr id="39" name="Title Text"/>
          <p:cNvSpPr txBox="1"/>
          <p:nvPr>
            <p:ph type="title" hasCustomPrompt="1"/>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p:nvPr>
            <p:ph type="body" sz="quarter" idx="1" hasCustomPrompt="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p>
          <a:p>
            <a:pPr lvl="2"/>
          </a:p>
          <a:p>
            <a:pPr lvl="3"/>
          </a:p>
          <a:p>
            <a:pPr lvl="4"/>
          </a:p>
        </p:txBody>
      </p:sp>
      <p:sp>
        <p:nvSpPr>
          <p:cNvPr id="4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r>
              <a:t>Title Text</a:t>
            </a:r>
          </a:p>
        </p:txBody>
      </p:sp>
      <p:sp>
        <p:nvSpPr>
          <p:cNvPr id="49" name="Slide Number"/>
          <p:cNvSpPr txBox="1"/>
          <p:nvPr>
            <p:ph type="sldNum" sz="quarter" idx="2"/>
          </p:nvPr>
        </p:nvSpPr>
        <p:spPr>
          <a:xfrm>
            <a:off x="11955253" y="13004799"/>
            <a:ext cx="453238" cy="469901"/>
          </a:xfrm>
          <a:prstGeom prst="rect">
            <a:avLst/>
          </a:prstGeom>
        </p:spPr>
        <p:txBody>
          <a:bodyPr anchor="b"/>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r>
              <a:t>Title Text</a:t>
            </a:r>
          </a:p>
        </p:txBody>
      </p:sp>
      <p:sp>
        <p:nvSpPr>
          <p:cNvPr id="57" name="Body Level One…"/>
          <p:cNvSpPr txBox="1"/>
          <p:nvPr>
            <p:ph type="body" idx="1" hasCustomPrompt="1"/>
          </p:nvPr>
        </p:nvSpPr>
        <p:spPr>
          <a:prstGeom prst="rect">
            <a:avLst/>
          </a:prstGeom>
        </p:spPr>
        <p:txBody>
          <a:bodyPr/>
          <a:lstStyle/>
          <a:p>
            <a:r>
              <a:t>Body Level One</a:t>
            </a:r>
          </a:p>
          <a:p>
            <a:pPr lvl="1"/>
          </a:p>
          <a:p>
            <a:pPr lvl="2"/>
          </a:p>
          <a:p>
            <a:pPr lvl="3"/>
          </a:p>
          <a:p>
            <a:pPr lvl="4"/>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p:txBody>
      </p:sp>
      <p:sp>
        <p:nvSpPr>
          <p:cNvPr id="66" name="Title Text"/>
          <p:cNvSpPr txBox="1"/>
          <p:nvPr>
            <p:ph type="title" hasCustomPrompt="1"/>
          </p:nvPr>
        </p:nvSpPr>
        <p:spPr>
          <a:prstGeom prst="rect">
            <a:avLst/>
          </a:prstGeom>
        </p:spPr>
        <p:txBody>
          <a:bodyPr/>
          <a:lstStyle/>
          <a:p>
            <a:r>
              <a:t>Title Text</a:t>
            </a:r>
          </a:p>
        </p:txBody>
      </p:sp>
      <p:sp>
        <p:nvSpPr>
          <p:cNvPr id="67" name="Body Level One…"/>
          <p:cNvSpPr txBox="1"/>
          <p:nvPr>
            <p:ph type="body" sz="half" idx="1" hasCustomPrompt="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p>
          <a:p>
            <a:pPr lvl="2"/>
          </a:p>
          <a:p>
            <a:pPr lvl="3"/>
          </a:p>
          <a:p>
            <a:pPr lvl="4"/>
          </a:p>
        </p:txBody>
      </p:sp>
      <p:sp>
        <p:nvSpPr>
          <p:cNvPr id="6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1790700" y="1790700"/>
            <a:ext cx="20815300" cy="10147300"/>
          </a:xfrm>
          <a:prstGeom prst="rect">
            <a:avLst/>
          </a:prstGeom>
        </p:spPr>
        <p:txBody>
          <a:bodyPr/>
          <a:lstStyle/>
          <a:p>
            <a:r>
              <a:t>Body Level One</a:t>
            </a:r>
          </a:p>
          <a:p>
            <a:pPr lvl="1"/>
          </a:p>
          <a:p>
            <a:pPr lvl="2"/>
          </a:p>
          <a:p>
            <a:pPr lvl="3"/>
          </a:p>
          <a:p>
            <a:pPr lvl="4"/>
          </a:p>
        </p:txBody>
      </p:sp>
      <p:sp>
        <p:nvSpPr>
          <p:cNvPr id="7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p:txBody>
      </p:sp>
      <p:sp>
        <p:nvSpPr>
          <p:cNvPr id="85" name="Image"/>
          <p:cNvSpPr/>
          <p:nvPr>
            <p:ph type="pic" idx="23"/>
          </p:nvPr>
        </p:nvSpPr>
        <p:spPr>
          <a:xfrm>
            <a:off x="1583265" y="-1879600"/>
            <a:ext cx="10414002" cy="15621000"/>
          </a:xfrm>
          <a:prstGeom prst="rect">
            <a:avLst/>
          </a:prstGeom>
        </p:spPr>
        <p:txBody>
          <a:bodyPr lIns="91439" tIns="45719" rIns="91439" bIns="45719" anchor="t">
            <a:noAutofit/>
          </a:bodyPr>
          <a:lstStyle/>
          <a:p/>
        </p:txBody>
      </p:sp>
      <p:sp>
        <p:nvSpPr>
          <p:cNvPr id="8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p:nvPr>
            <p:ph type="title" hasCustomPrompt="1"/>
          </p:nvPr>
        </p:nvSpPr>
        <p:spPr>
          <a:xfrm>
            <a:off x="1790700" y="571500"/>
            <a:ext cx="20815300" cy="2984500"/>
          </a:xfrm>
          <a:prstGeom prst="rect">
            <a:avLst/>
          </a:prstGeom>
          <a:ln w="12700">
            <a:miter lim="400000"/>
          </a:ln>
        </p:spPr>
        <p:txBody>
          <a:bodyPr lIns="50800" tIns="50800" rIns="50800" bIns="50800" anchor="ctr">
            <a:normAutofit/>
          </a:bodyPr>
          <a:lstStyle/>
          <a:p>
            <a:r>
              <a:t>Title Text</a:t>
            </a:r>
          </a:p>
        </p:txBody>
      </p:sp>
      <p:sp>
        <p:nvSpPr>
          <p:cNvPr id="3" name="Body Level One…"/>
          <p:cNvSpPr txBox="1"/>
          <p:nvPr>
            <p:ph type="body" idx="1" hasCustomPrompt="1"/>
          </p:nvPr>
        </p:nvSpPr>
        <p:spPr>
          <a:xfrm>
            <a:off x="1790700" y="3644900"/>
            <a:ext cx="20815300" cy="8839200"/>
          </a:xfrm>
          <a:prstGeom prst="rect">
            <a:avLst/>
          </a:prstGeom>
          <a:ln w="12700">
            <a:miter lim="400000"/>
          </a:ln>
        </p:spPr>
        <p:txBody>
          <a:bodyPr lIns="50800" tIns="50800" rIns="50800" bIns="50800" anchor="ctr">
            <a:normAutofit/>
          </a:bodyPr>
          <a:lstStyle/>
          <a:p>
            <a:r>
              <a:t>Body Level One</a:t>
            </a:r>
          </a:p>
          <a:p>
            <a:pPr lvl="1"/>
          </a:p>
          <a:p>
            <a:pPr lvl="2"/>
          </a:p>
          <a:p>
            <a:pPr lvl="3"/>
          </a:p>
          <a:p>
            <a:pPr lvl="4"/>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spAutoFit/>
          </a:bodyPr>
          <a:lstStyle>
            <a:lvl1pPr>
              <a:defRPr sz="2400">
                <a:solidFill>
                  <a:srgbClr val="FFFFFF"/>
                </a:solidFill>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1pPr>
      <a:lvl2pPr marL="1219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2pPr>
      <a:lvl3pPr marL="1828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3pPr>
      <a:lvl4pPr marL="2438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4pPr>
      <a:lvl5pPr marL="30480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5pPr>
      <a:lvl6pPr marL="3657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6pPr>
      <a:lvl7pPr marL="4267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7pPr>
      <a:lvl8pPr marL="4876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8pPr>
      <a:lvl9pPr marL="5486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ocket…"/>
          <p:cNvSpPr txBox="1"/>
          <p:nvPr>
            <p:ph type="ctrTitle"/>
          </p:nvPr>
        </p:nvSpPr>
        <p:spPr>
          <a:xfrm>
            <a:off x="2779069" y="289582"/>
            <a:ext cx="19621501" cy="3732175"/>
          </a:xfrm>
          <a:prstGeom prst="rect">
            <a:avLst/>
          </a:prstGeom>
        </p:spPr>
        <p:txBody>
          <a:bodyPr/>
          <a:lstStyle/>
          <a:p>
            <a:pPr>
              <a:defRPr sz="11500" b="1">
                <a:solidFill>
                  <a:srgbClr val="11DCE3"/>
                </a:solidFill>
                <a:latin typeface="Times New Roman" panose="02020603050405020304"/>
                <a:ea typeface="Times New Roman" panose="02020603050405020304"/>
                <a:cs typeface="Times New Roman" panose="02020603050405020304"/>
                <a:sym typeface="Times New Roman" panose="02020603050405020304"/>
              </a:defRPr>
            </a:pPr>
            <a:r>
              <a:t>Docket</a:t>
            </a:r>
          </a:p>
          <a:p>
            <a:pPr>
              <a:defRPr sz="11500" b="1">
                <a:solidFill>
                  <a:srgbClr val="11DCE3"/>
                </a:solidFill>
                <a:latin typeface="Times New Roman" panose="02020603050405020304"/>
                <a:ea typeface="Times New Roman" panose="02020603050405020304"/>
                <a:cs typeface="Times New Roman" panose="02020603050405020304"/>
                <a:sym typeface="Times New Roman" panose="02020603050405020304"/>
              </a:defRPr>
            </a:pPr>
            <a:r>
              <a:t>(Check list  Extension)</a:t>
            </a:r>
          </a:p>
        </p:txBody>
      </p:sp>
      <p:sp>
        <p:nvSpPr>
          <p:cNvPr id="120" name="By :…"/>
          <p:cNvSpPr txBox="1"/>
          <p:nvPr>
            <p:ph type="subTitle" sz="quarter" idx="1"/>
          </p:nvPr>
        </p:nvSpPr>
        <p:spPr>
          <a:xfrm>
            <a:off x="2474853" y="6722881"/>
            <a:ext cx="5497810" cy="3263061"/>
          </a:xfrm>
          <a:prstGeom prst="rect">
            <a:avLst/>
          </a:prstGeom>
        </p:spPr>
        <p:txBody>
          <a:bodyPr/>
          <a:lstStyle/>
          <a:p>
            <a:pPr algn="l" defTabSz="726440">
              <a:defRPr sz="5800" i="1">
                <a:latin typeface="Times New Roman" panose="02020603050405020304"/>
                <a:ea typeface="Times New Roman" panose="02020603050405020304"/>
                <a:cs typeface="Times New Roman" panose="02020603050405020304"/>
                <a:sym typeface="Times New Roman" panose="02020603050405020304"/>
              </a:defRPr>
            </a:pPr>
            <a:r>
              <a:t>By :</a:t>
            </a:r>
          </a:p>
          <a:p>
            <a:pPr algn="l" defTabSz="726440">
              <a:defRPr sz="5800" i="1">
                <a:latin typeface="Times New Roman" panose="02020603050405020304"/>
                <a:ea typeface="Times New Roman" panose="02020603050405020304"/>
                <a:cs typeface="Times New Roman" panose="02020603050405020304"/>
                <a:sym typeface="Times New Roman" panose="02020603050405020304"/>
              </a:defRPr>
            </a:pPr>
            <a:r>
              <a:t>Siddharth Dahiya</a:t>
            </a:r>
          </a:p>
          <a:p>
            <a:pPr algn="l" defTabSz="726440">
              <a:defRPr sz="5800" i="1">
                <a:latin typeface="Times New Roman" panose="02020603050405020304"/>
                <a:ea typeface="Times New Roman" panose="02020603050405020304"/>
                <a:cs typeface="Times New Roman" panose="02020603050405020304"/>
                <a:sym typeface="Times New Roman" panose="02020603050405020304"/>
              </a:defRPr>
            </a:pPr>
            <a:r>
              <a:t>Yash Dahiya</a:t>
            </a:r>
          </a:p>
        </p:txBody>
      </p:sp>
      <p:pic>
        <p:nvPicPr>
          <p:cNvPr id="121" name="Screenshot 2022-12-06 at 9.55.08 AM.png" descr="Screenshot 2022-12-06 at 9.55.08 AM.png"/>
          <p:cNvPicPr>
            <a:picLocks noChangeAspect="1"/>
          </p:cNvPicPr>
          <p:nvPr/>
        </p:nvPicPr>
        <p:blipFill>
          <a:blip r:embed="rId1"/>
          <a:srcRect t="1819" b="1819"/>
          <a:stretch>
            <a:fillRect/>
          </a:stretch>
        </p:blipFill>
        <p:spPr>
          <a:xfrm>
            <a:off x="13560425" y="4481830"/>
            <a:ext cx="7700645" cy="8039100"/>
          </a:xfrm>
          <a:prstGeom prst="rect">
            <a:avLst/>
          </a:prstGeom>
          <a:ln w="12700" cap="flat">
            <a:noFill/>
            <a:miter lim="400000"/>
            <a:headEnd/>
            <a:tailEnd/>
          </a:ln>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rengths and Weakness"/>
          <p:cNvSpPr txBox="1"/>
          <p:nvPr>
            <p:ph type="title"/>
          </p:nvPr>
        </p:nvSpPr>
        <p:spPr>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Strengths and Weakness</a:t>
            </a:r>
          </a:p>
        </p:txBody>
      </p:sp>
      <p:sp>
        <p:nvSpPr>
          <p:cNvPr id="170" name="Strengths…"/>
          <p:cNvSpPr txBox="1"/>
          <p:nvPr>
            <p:ph type="body" sz="half" idx="1"/>
          </p:nvPr>
        </p:nvSpPr>
        <p:spPr>
          <a:xfrm>
            <a:off x="1275874" y="3644900"/>
            <a:ext cx="13143014" cy="8839200"/>
          </a:xfrm>
          <a:prstGeom prst="rect">
            <a:avLst/>
          </a:prstGeom>
        </p:spPr>
        <p:txBody>
          <a:bodyPr/>
          <a:lstStyle/>
          <a:p>
            <a:pPr marL="591185" indent="-591185" algn="just" defTabSz="800735">
              <a:spcBef>
                <a:spcPts val="5700"/>
              </a:spcBef>
              <a:defRPr sz="5625"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Strengths</a:t>
            </a:r>
          </a:p>
          <a:p>
            <a:pPr marL="0" indent="0" algn="just" defTabSz="800735">
              <a:spcBef>
                <a:spcPts val="5700"/>
              </a:spcBef>
              <a:buSzTx/>
              <a:buNone/>
              <a:defRPr sz="504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Simple, easy to use, efficient design, user friendly.</a:t>
            </a:r>
          </a:p>
          <a:p>
            <a:pPr marL="0" indent="0" algn="just" defTabSz="800735">
              <a:spcBef>
                <a:spcPts val="5700"/>
              </a:spcBef>
              <a:buSzTx/>
              <a:buNone/>
              <a:defRPr sz="504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Improves Productivity</a:t>
            </a:r>
            <a:r>
              <a:rPr lang="en-US"/>
              <a:t>.</a:t>
            </a:r>
          </a:p>
          <a:p>
            <a:pPr marL="591185" indent="-591185" algn="just" defTabSz="800735">
              <a:spcBef>
                <a:spcPts val="5700"/>
              </a:spcBef>
              <a:defRPr sz="5625"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Weakness</a:t>
            </a:r>
          </a:p>
          <a:p>
            <a:pPr marL="0" indent="0" algn="just" defTabSz="800735">
              <a:spcBef>
                <a:spcPts val="5700"/>
              </a:spcBef>
              <a:buSzTx/>
              <a:buNone/>
              <a:defRPr sz="504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rPr lang="en-US"/>
              <a:t>Temporary Storage. </a:t>
            </a:r>
            <a:endParaRPr lang="en-US"/>
          </a:p>
        </p:txBody>
      </p:sp>
      <p:pic>
        <p:nvPicPr>
          <p:cNvPr id="171" name="Screenshot 2022-12-06 at 9.55.56 AM.png" descr="Screenshot 2022-12-06 at 9.55.56 AM.png"/>
          <p:cNvPicPr>
            <a:picLocks noChangeAspect="1"/>
          </p:cNvPicPr>
          <p:nvPr/>
        </p:nvPicPr>
        <p:blipFill>
          <a:blip r:embed="rId1"/>
          <a:srcRect t="3411" b="3411"/>
          <a:stretch>
            <a:fillRect/>
          </a:stretch>
        </p:blipFill>
        <p:spPr>
          <a:xfrm>
            <a:off x="15266035" y="3867785"/>
            <a:ext cx="8211185" cy="8392795"/>
          </a:xfrm>
          <a:prstGeom prst="rect">
            <a:avLst/>
          </a:prstGeom>
          <a:ln w="12700" cap="flat">
            <a:noFill/>
            <a:miter lim="400000"/>
            <a:headEnd/>
            <a:tailEnd/>
          </a:ln>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Why use Docket?"/>
          <p:cNvSpPr txBox="1"/>
          <p:nvPr>
            <p:ph type="title"/>
          </p:nvPr>
        </p:nvSpPr>
        <p:spPr>
          <a:prstGeom prst="rect">
            <a:avLst/>
          </a:prstGeom>
        </p:spPr>
        <p:txBody>
          <a:bodyPr/>
          <a:lstStyle>
            <a:lvl1pPr>
              <a:defRPr b="1">
                <a:solidFill>
                  <a:srgbClr val="11DCE3"/>
                </a:solidFill>
                <a:latin typeface="Times New Roman" panose="02020603050405020304"/>
                <a:ea typeface="Times New Roman" panose="02020603050405020304"/>
                <a:cs typeface="Times New Roman" panose="02020603050405020304"/>
                <a:sym typeface="Times New Roman" panose="02020603050405020304"/>
              </a:defRPr>
            </a:lvl1pPr>
          </a:lstStyle>
          <a:p>
            <a:r>
              <a:t>Conclusion for Docket</a:t>
            </a:r>
          </a:p>
        </p:txBody>
      </p:sp>
      <p:sp>
        <p:nvSpPr>
          <p:cNvPr id="179" name="It offers a way to increase productivity.…"/>
          <p:cNvSpPr txBox="1"/>
          <p:nvPr>
            <p:ph type="body" idx="1"/>
          </p:nvPr>
        </p:nvSpPr>
        <p:spPr>
          <a:xfrm>
            <a:off x="1392880" y="2837726"/>
            <a:ext cx="20815302" cy="8040546"/>
          </a:xfrm>
          <a:prstGeom prst="rect">
            <a:avLst/>
          </a:prstGeom>
        </p:spPr>
        <p:txBody>
          <a:bodyPr/>
          <a:lstStyle/>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offers a way to increase productivity.</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one from forgetting things</a:t>
            </a:r>
            <a:r>
              <a:rPr lang="en-US"/>
              <a:t>, while using the browser.</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prioritise tasks and manage them efficiently.</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with using time wisely and improve time management as well as the workflow</a:t>
            </a:r>
            <a:r>
              <a:rPr lang="en-US"/>
              <a:t>.</a:t>
            </a:r>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Questions?"/>
          <p:cNvSpPr txBox="1"/>
          <p:nvPr>
            <p:ph type="title"/>
          </p:nvPr>
        </p:nvSpPr>
        <p:spPr>
          <a:xfrm>
            <a:off x="6934613" y="4600459"/>
            <a:ext cx="11238290" cy="4515083"/>
          </a:xfrm>
          <a:prstGeom prst="rect">
            <a:avLst/>
          </a:prstGeom>
        </p:spPr>
        <p:txBody>
          <a:bodyPr/>
          <a:lstStyle/>
          <a:p>
            <a:r>
              <a:rPr lang="en-US"/>
              <a:t>Live Demo</a:t>
            </a:r>
            <a:endParaRPr lang="en-US"/>
          </a:p>
        </p:txBody>
      </p:sp>
      <p:sp>
        <p:nvSpPr>
          <p:cNvPr id="182" name="For more information refer to the below:…"/>
          <p:cNvSpPr txBox="1"/>
          <p:nvPr/>
        </p:nvSpPr>
        <p:spPr>
          <a:xfrm>
            <a:off x="2623439" y="9037085"/>
            <a:ext cx="19137123" cy="1676401"/>
          </a:xfrm>
          <a:prstGeom prst="rect">
            <a:avLst/>
          </a:prstGeom>
          <a:ln w="12700">
            <a:miter lim="400000"/>
          </a:ln>
        </p:spPr>
        <p:txBody>
          <a:bodyPr wrap="none" lIns="50800" tIns="50800" rIns="50800" bIns="50800" anchor="ctr">
            <a:spAutoFit/>
          </a:bodyPr>
          <a:lstStyle/>
          <a:p>
            <a:pPr>
              <a:defRPr>
                <a:solidFill>
                  <a:srgbClr val="FFFFFF"/>
                </a:solidFill>
              </a:defRPr>
            </a:pPr>
            <a:r>
              <a:t>For more information refer to the below:</a:t>
            </a:r>
          </a:p>
          <a:p>
            <a:pPr>
              <a:defRPr u="sng">
                <a:solidFill>
                  <a:srgbClr val="FFFFFF"/>
                </a:solidFill>
              </a:defRPr>
            </a:pPr>
            <a:r>
              <a:t>https://github.com/yashdahiya0/CS4540-Mozilla-Project-Group-7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What is Docket?"/>
          <p:cNvSpPr txBox="1"/>
          <p:nvPr>
            <p:ph type="title"/>
          </p:nvPr>
        </p:nvSpPr>
        <p:spPr>
          <a:xfrm>
            <a:off x="1784350" y="-60332"/>
            <a:ext cx="20815300" cy="2984501"/>
          </a:xfrm>
          <a:prstGeom prst="rect">
            <a:avLst/>
          </a:prstGeom>
        </p:spPr>
        <p:txBody>
          <a:bodyPr/>
          <a:lstStyle>
            <a:lvl1pPr>
              <a:defRPr b="1">
                <a:solidFill>
                  <a:srgbClr val="11DCE3"/>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About Docket</a:t>
            </a:r>
            <a:endParaRPr lang="en-US"/>
          </a:p>
        </p:txBody>
      </p:sp>
      <p:sp>
        <p:nvSpPr>
          <p:cNvPr id="126" name="While browsing use this extension to organise one’s work and life. It allows user to capture and order task as they come to mind. Also, it reminds deadlines and due date with respective lists.…"/>
          <p:cNvSpPr txBox="1"/>
          <p:nvPr/>
        </p:nvSpPr>
        <p:spPr>
          <a:xfrm>
            <a:off x="1635117" y="2376184"/>
            <a:ext cx="21503453" cy="6573789"/>
          </a:xfrm>
          <a:prstGeom prst="rect">
            <a:avLst/>
          </a:prstGeom>
          <a:ln w="12700">
            <a:miter lim="400000"/>
          </a:ln>
        </p:spPr>
        <p:txBody>
          <a:bodyPr lIns="50800" tIns="50800" rIns="50800" bIns="50800" anchor="ctr">
            <a:spAutoFit/>
          </a:bodyPr>
          <a:lstStyle/>
          <a:p>
            <a:pPr algn="just">
              <a:defRPr sz="56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Docket is practical for people who like to organize, plan, or do something later but forget about it later. It functions as a simple to-do list, preferred by most organizations for neat and orderly work. Since it also serves as a reminder for deadlines. Docket helps users manage their tasks while online browsing, researching, studying, shopping, and other activities.</a:t>
            </a:r>
          </a:p>
          <a:p>
            <a:pPr algn="just">
              <a:defRPr sz="5600">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a:p>
            <a:pPr algn="just">
              <a:defRPr sz="5600" i="1">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A list of errands and other tasks often written as memory aid, that one needs or intend to accomplish.</a:t>
            </a:r>
          </a:p>
        </p:txBody>
      </p:sp>
      <p:pic>
        <p:nvPicPr>
          <p:cNvPr id="127" name="Screenshot 2022-12-06 at 9.55.21 AM.png" descr="Screenshot 2022-12-06 at 9.55.21 AM.png"/>
          <p:cNvPicPr>
            <a:picLocks noChangeAspect="1"/>
          </p:cNvPicPr>
          <p:nvPr/>
        </p:nvPicPr>
        <p:blipFill>
          <a:blip r:embed="rId1"/>
          <a:srcRect t="8560" b="8560"/>
          <a:stretch>
            <a:fillRect/>
          </a:stretch>
        </p:blipFill>
        <p:spPr>
          <a:xfrm>
            <a:off x="16409035" y="8141335"/>
            <a:ext cx="5751195" cy="5303520"/>
          </a:xfrm>
          <a:prstGeom prst="rect">
            <a:avLst/>
          </a:prstGeom>
          <a:ln w="12700" cap="flat">
            <a:noFill/>
            <a:miter lim="400000"/>
            <a:headEnd/>
            <a:tailEnd/>
          </a:ln>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ason for making Docket?"/>
          <p:cNvSpPr txBox="1"/>
          <p:nvPr>
            <p:ph type="title"/>
          </p:nvPr>
        </p:nvSpPr>
        <p:spPr>
          <a:xfrm>
            <a:off x="1784350" y="-224140"/>
            <a:ext cx="20815300" cy="2984501"/>
          </a:xfrm>
          <a:prstGeom prst="rect">
            <a:avLst/>
          </a:prstGeom>
        </p:spPr>
        <p:txBody>
          <a:bodyPr/>
          <a:lstStyle>
            <a:lvl1pPr>
              <a:defRPr b="1">
                <a:solidFill>
                  <a:srgbClr val="11DCE3"/>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Inspiration for Docket</a:t>
            </a:r>
            <a:endParaRPr lang="en-US"/>
          </a:p>
        </p:txBody>
      </p:sp>
      <p:sp>
        <p:nvSpPr>
          <p:cNvPr id="132" name="Personal Experiences with people who spend a lot of time working on a desktop or laptop."/>
          <p:cNvSpPr txBox="1"/>
          <p:nvPr>
            <p:ph type="body" idx="1"/>
          </p:nvPr>
        </p:nvSpPr>
        <p:spPr>
          <a:xfrm>
            <a:off x="1190496" y="1535717"/>
            <a:ext cx="20968415" cy="6699917"/>
          </a:xfrm>
          <a:prstGeom prst="rect">
            <a:avLst/>
          </a:prstGeom>
        </p:spPr>
        <p:txBody>
          <a:bodyPr/>
          <a:lstStyle/>
          <a:p>
            <a:pPr>
              <a:defRPr sz="61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Docket will benefit most web users who like to plan, organise or do something later and not forget about it.</a:t>
            </a:r>
          </a:p>
          <a:p>
            <a:pPr>
              <a:defRPr sz="61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People use this concept frequently but mostly by writing it down. They will save time, space and energy by using Docket.</a:t>
            </a:r>
          </a:p>
        </p:txBody>
      </p:sp>
      <p:pic>
        <p:nvPicPr>
          <p:cNvPr id="133" name="Image" descr="Image"/>
          <p:cNvPicPr>
            <a:picLocks noChangeAspect="1"/>
          </p:cNvPicPr>
          <p:nvPr/>
        </p:nvPicPr>
        <p:blipFill>
          <a:blip r:embed="rId1"/>
          <a:stretch>
            <a:fillRect/>
          </a:stretch>
        </p:blipFill>
        <p:spPr>
          <a:xfrm>
            <a:off x="14107269" y="7062500"/>
            <a:ext cx="9493281" cy="6282320"/>
          </a:xfrm>
          <a:prstGeom prst="rect">
            <a:avLst/>
          </a:prstGeom>
          <a:ln w="12700">
            <a:miter lim="400000"/>
            <a:headEnd/>
            <a:tailEnd/>
          </a:ln>
        </p:spPr>
      </p:pic>
      <p:pic>
        <p:nvPicPr>
          <p:cNvPr id="134" name="Screenshot 2022-12-06 at 9.55.29 AM.png" descr="Screenshot 2022-12-06 at 9.55.29 AM.png"/>
          <p:cNvPicPr>
            <a:picLocks noChangeAspect="1"/>
          </p:cNvPicPr>
          <p:nvPr/>
        </p:nvPicPr>
        <p:blipFill>
          <a:blip r:embed="rId2"/>
          <a:srcRect t="3403" b="3403"/>
          <a:stretch>
            <a:fillRect/>
          </a:stretch>
        </p:blipFill>
        <p:spPr>
          <a:xfrm>
            <a:off x="4266565" y="7032625"/>
            <a:ext cx="6152515" cy="6341745"/>
          </a:xfrm>
          <a:prstGeom prst="rect">
            <a:avLst/>
          </a:prstGeom>
          <a:ln w="12700" cap="flat">
            <a:noFill/>
            <a:miter lim="400000"/>
            <a:headEnd/>
            <a:tailEn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Example"/>
          <p:cNvSpPr txBox="1"/>
          <p:nvPr>
            <p:ph type="title"/>
          </p:nvPr>
        </p:nvSpPr>
        <p:spPr>
          <a:xfrm>
            <a:off x="-156899" y="4947515"/>
            <a:ext cx="10998611" cy="2762465"/>
          </a:xfrm>
          <a:prstGeom prst="rect">
            <a:avLst/>
          </a:prstGeom>
        </p:spPr>
        <p:txBody>
          <a:bodyPr/>
          <a:lstStyle/>
          <a:p>
            <a:pPr defTabSz="701675">
              <a:defRPr sz="9180" b="1" u="sng">
                <a:solidFill>
                  <a:srgbClr val="11DCE3"/>
                </a:solidFill>
                <a:latin typeface="Times New Roman" panose="02020603050405020304"/>
                <a:ea typeface="Times New Roman" panose="02020603050405020304"/>
                <a:cs typeface="Times New Roman" panose="02020603050405020304"/>
                <a:sym typeface="Times New Roman" panose="02020603050405020304"/>
              </a:defRPr>
            </a:pPr>
            <a:r>
              <a:t>User </a:t>
            </a:r>
            <a:br/>
            <a:r>
              <a:t>Persona</a:t>
            </a:r>
          </a:p>
        </p:txBody>
      </p:sp>
      <p:grpSp>
        <p:nvGrpSpPr>
          <p:cNvPr id="141" name="Image Gallery"/>
          <p:cNvGrpSpPr/>
          <p:nvPr/>
        </p:nvGrpSpPr>
        <p:grpSpPr>
          <a:xfrm>
            <a:off x="9103462" y="491518"/>
            <a:ext cx="14628916" cy="13079929"/>
            <a:chOff x="0" y="0"/>
            <a:chExt cx="14628914" cy="13079928"/>
          </a:xfrm>
        </p:grpSpPr>
        <p:pic>
          <p:nvPicPr>
            <p:cNvPr id="139" name="Screenshot 2022-09-29 at 2.03.02 AM.png" descr="Screenshot 2022-09-29 at 2.03.02 AM.png"/>
            <p:cNvPicPr>
              <a:picLocks noChangeAspect="1"/>
            </p:cNvPicPr>
            <p:nvPr/>
          </p:nvPicPr>
          <p:blipFill>
            <a:blip r:embed="rId1"/>
            <a:srcRect r="666"/>
            <a:stretch>
              <a:fillRect/>
            </a:stretch>
          </p:blipFill>
          <p:spPr>
            <a:xfrm>
              <a:off x="0" y="-1"/>
              <a:ext cx="14628914" cy="12313032"/>
            </a:xfrm>
            <a:prstGeom prst="rect">
              <a:avLst/>
            </a:prstGeom>
            <a:ln w="12700" cap="flat">
              <a:noFill/>
              <a:miter lim="400000"/>
              <a:headEnd/>
              <a:tailEnd/>
            </a:ln>
            <a:effectLst/>
          </p:spPr>
        </p:pic>
        <p:sp>
          <p:nvSpPr>
            <p:cNvPr id="140" name="Ideal user persona"/>
            <p:cNvSpPr txBox="1"/>
            <p:nvPr/>
          </p:nvSpPr>
          <p:spPr>
            <a:xfrm>
              <a:off x="-1" y="12389229"/>
              <a:ext cx="14628916" cy="690700"/>
            </a:xfrm>
            <a:prstGeom prst="rect">
              <a:avLst/>
            </a:prstGeom>
            <a:noFill/>
            <a:ln w="12700" cap="flat">
              <a:noFill/>
              <a:miter lim="400000"/>
            </a:ln>
            <a:effectLst/>
          </p:spPr>
          <p:txBody>
            <a:bodyPr wrap="square" lIns="76200" tIns="76200" rIns="76200" bIns="76200" numCol="1" anchor="t">
              <a:spAutoFit/>
            </a:bodyPr>
            <a:lstStyle>
              <a:lvl1pPr>
                <a:defRPr sz="3800" b="1">
                  <a:solidFill>
                    <a:srgbClr val="DCDEE0"/>
                  </a:solidFill>
                  <a:latin typeface="Times New Roman" panose="02020603050405020304"/>
                  <a:ea typeface="Times New Roman" panose="02020603050405020304"/>
                  <a:cs typeface="Times New Roman" panose="02020603050405020304"/>
                  <a:sym typeface="Times New Roman" panose="02020603050405020304"/>
                </a:defRPr>
              </a:lvl1pPr>
            </a:lstStyle>
            <a:p>
              <a:r>
                <a:t>Ideal user persona</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How will Docket help mark?"/>
          <p:cNvSpPr txBox="1"/>
          <p:nvPr>
            <p:ph type="title"/>
          </p:nvPr>
        </p:nvSpPr>
        <p:spPr>
          <a:xfrm>
            <a:off x="7687789" y="271702"/>
            <a:ext cx="9479638" cy="4252028"/>
          </a:xfrm>
          <a:prstGeom prst="rect">
            <a:avLst/>
          </a:prstGeom>
        </p:spPr>
        <p:txBody>
          <a:bodyPr/>
          <a:lstStyle>
            <a:lvl1pPr defTabSz="784225">
              <a:defRPr sz="10600" u="sng">
                <a:solidFill>
                  <a:schemeClr val="accent1"/>
                </a:solidFill>
                <a:latin typeface="Times New Roman" panose="02020603050405020304"/>
                <a:ea typeface="Times New Roman" panose="02020603050405020304"/>
                <a:cs typeface="Times New Roman" panose="02020603050405020304"/>
                <a:sym typeface="Times New Roman" panose="02020603050405020304"/>
              </a:defRPr>
            </a:lvl1pPr>
          </a:lstStyle>
          <a:p>
            <a:r>
              <a:t>How will Docket help mark?</a:t>
            </a:r>
          </a:p>
        </p:txBody>
      </p:sp>
      <p:sp>
        <p:nvSpPr>
          <p:cNvPr id="144" name="Motivates the team…"/>
          <p:cNvSpPr txBox="1"/>
          <p:nvPr/>
        </p:nvSpPr>
        <p:spPr>
          <a:xfrm>
            <a:off x="2033893" y="3498719"/>
            <a:ext cx="19785484" cy="9947921"/>
          </a:xfrm>
          <a:prstGeom prst="rect">
            <a:avLst/>
          </a:prstGeom>
          <a:ln w="12700">
            <a:miter lim="400000"/>
          </a:ln>
        </p:spPr>
        <p:txBody>
          <a:bodyPr lIns="50800" tIns="50800" rIns="50800" bIns="50800" anchor="ctr">
            <a:spAutoFit/>
          </a:bodyPr>
          <a:lstStyle/>
          <a:p>
            <a:pPr marL="609600" indent="-609600">
              <a:buSzPct val="75000"/>
              <a:buChar char="•"/>
              <a:defRPr b="1">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a:p>
            <a:pPr marL="609600" indent="-609600">
              <a:buSzPct val="75000"/>
              <a:buChar char="•"/>
              <a:defRPr b="1">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Motivates the team</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By finishing items on a to-do list, team members often feel accomplished and motivated to continue working on other tasks to complete the project successfully.</a:t>
            </a: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Improves Productivity</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Having a to-do list can help team members see the various tasks they can complete to move a project forward, which can improve productivity among a team.</a:t>
            </a: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Delegating Tasks</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Writing a to-do list can help project managers understand all the tasks of a project so they can delegate these assignments effectively.</a:t>
            </a: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Analysing work</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By maintaining a to-do list, project managers can review and analyze the work their team has done on a project, which can help them identify best practices for future projects.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Building Phase"/>
          <p:cNvSpPr txBox="1"/>
          <p:nvPr>
            <p:ph type="title"/>
          </p:nvPr>
        </p:nvSpPr>
        <p:spPr>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Building Phase</a:t>
            </a:r>
          </a:p>
        </p:txBody>
      </p:sp>
      <p:sp>
        <p:nvSpPr>
          <p:cNvPr id="147" name="Design and requirements…"/>
          <p:cNvSpPr txBox="1"/>
          <p:nvPr>
            <p:ph type="body" sz="half" idx="1"/>
          </p:nvPr>
        </p:nvSpPr>
        <p:spPr>
          <a:xfrm>
            <a:off x="1439682" y="3176877"/>
            <a:ext cx="12978201" cy="9776618"/>
          </a:xfrm>
          <a:prstGeom prst="rect">
            <a:avLst/>
          </a:prstGeom>
        </p:spPr>
        <p:txBody>
          <a:bodyPr/>
          <a:lstStyle/>
          <a:p>
            <a:pPr marL="459105" indent="-459105" algn="just" defTabSz="544830">
              <a:spcBef>
                <a:spcPts val="3800"/>
              </a:spcBef>
              <a:buSzPct val="100000"/>
              <a:buAutoNum type="arabicPeriod"/>
              <a:defRPr sz="383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Design and requirements</a:t>
            </a:r>
          </a:p>
          <a:p>
            <a:pPr marL="0" indent="0" algn="just" defTabSz="544830">
              <a:spcBef>
                <a:spcPts val="3800"/>
              </a:spcBef>
              <a:buSzTx/>
              <a:buNone/>
              <a:defRPr sz="356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This first step was to design the architecture and research the workable requirements of a to-do list from a similar API or extension.It tells us about the required permissions, structure of a to-do list extension, working API knowledge and management of browser site/tabs.</a:t>
            </a:r>
          </a:p>
          <a:p>
            <a:pPr marL="459105" indent="-459105" algn="just" defTabSz="544830">
              <a:spcBef>
                <a:spcPts val="3800"/>
              </a:spcBef>
              <a:buSzPct val="100000"/>
              <a:buAutoNum type="arabicPeriod" startAt="2"/>
              <a:defRPr sz="383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Code and Development</a:t>
            </a:r>
          </a:p>
          <a:p>
            <a:pPr marL="0" indent="0" algn="just" defTabSz="544830">
              <a:spcBef>
                <a:spcPts val="3800"/>
              </a:spcBef>
              <a:buSzTx/>
              <a:buNone/>
              <a:defRPr sz="356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This phase was all about working on the prototype extension development. We applied the design knowledge to create an extension model that works with all functionality we mentioned.</a:t>
            </a:r>
          </a:p>
          <a:p>
            <a:pPr marL="459105" indent="-459105" algn="just" defTabSz="544830">
              <a:spcBef>
                <a:spcPts val="3800"/>
              </a:spcBef>
              <a:buSzPct val="100000"/>
              <a:buAutoNum type="arabicPeriod" startAt="3"/>
              <a:defRPr sz="383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Customisation and Appearance</a:t>
            </a:r>
          </a:p>
          <a:p>
            <a:pPr marL="0" indent="0" algn="just" defTabSz="544830">
              <a:spcBef>
                <a:spcPts val="3800"/>
              </a:spcBef>
              <a:buSzTx/>
              <a:buNone/>
              <a:defRPr sz="356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We worked on the CSS and styles of extension to make it fancy and easier to use. We finally had the end product with a simple appearance that easy to use and compatible with most websites.</a:t>
            </a:r>
          </a:p>
        </p:txBody>
      </p:sp>
      <p:pic>
        <p:nvPicPr>
          <p:cNvPr id="148" name="Screenshot 2022-12-06 at 9.55.37 AM.png" descr="Screenshot 2022-12-06 at 9.55.37 AM.png"/>
          <p:cNvPicPr>
            <a:picLocks noChangeAspect="1"/>
          </p:cNvPicPr>
          <p:nvPr/>
        </p:nvPicPr>
        <p:blipFill>
          <a:blip r:embed="rId1"/>
          <a:srcRect t="3113" b="3113"/>
          <a:stretch>
            <a:fillRect/>
          </a:stretch>
        </p:blipFill>
        <p:spPr>
          <a:xfrm>
            <a:off x="15426690" y="3811905"/>
            <a:ext cx="8261350" cy="8506460"/>
          </a:xfrm>
          <a:prstGeom prst="rect">
            <a:avLst/>
          </a:prstGeom>
          <a:ln w="12700" cap="flat">
            <a:noFill/>
            <a:miter lim="400000"/>
            <a:headEnd/>
            <a:tailEnd/>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ystem Architecture"/>
          <p:cNvSpPr txBox="1"/>
          <p:nvPr>
            <p:ph type="title"/>
          </p:nvPr>
        </p:nvSpPr>
        <p:spPr>
          <a:xfrm>
            <a:off x="1088665" y="4385887"/>
            <a:ext cx="11015429" cy="2984501"/>
          </a:xfrm>
          <a:prstGeom prst="rect">
            <a:avLst/>
          </a:prstGeom>
        </p:spPr>
        <p:txBody>
          <a:bodyPr/>
          <a:lstStyle>
            <a:lvl1pPr defTabSz="660400">
              <a:defRPr sz="100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System Architecture</a:t>
            </a:r>
          </a:p>
        </p:txBody>
      </p:sp>
      <p:pic>
        <p:nvPicPr>
          <p:cNvPr id="153" name="Screenshot 2022-12-06 at 10.18.01 AM.png" descr="Screenshot 2022-12-06 at 10.18.01 AM.png"/>
          <p:cNvPicPr>
            <a:picLocks noChangeAspect="1"/>
          </p:cNvPicPr>
          <p:nvPr/>
        </p:nvPicPr>
        <p:blipFill>
          <a:blip r:embed="rId1"/>
          <a:srcRect l="42" r="42"/>
          <a:stretch>
            <a:fillRect/>
          </a:stretch>
        </p:blipFill>
        <p:spPr>
          <a:xfrm>
            <a:off x="11682095" y="370205"/>
            <a:ext cx="9535160" cy="12974955"/>
          </a:xfrm>
          <a:prstGeom prst="rect">
            <a:avLst/>
          </a:prstGeom>
          <a:ln w="12700" cap="flat">
            <a:noFill/>
            <a:miter lim="400000"/>
            <a:headEnd/>
            <a:tailEnd/>
          </a:ln>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Versions of Docket"/>
          <p:cNvSpPr txBox="1"/>
          <p:nvPr>
            <p:ph type="title"/>
          </p:nvPr>
        </p:nvSpPr>
        <p:spPr>
          <a:xfrm>
            <a:off x="1463083" y="-247541"/>
            <a:ext cx="20815301" cy="2984501"/>
          </a:xfrm>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Versions of Docket</a:t>
            </a:r>
          </a:p>
        </p:txBody>
      </p:sp>
      <p:sp>
        <p:nvSpPr>
          <p:cNvPr id="158" name="0.1.0-0.1.5…"/>
          <p:cNvSpPr txBox="1"/>
          <p:nvPr>
            <p:ph type="body" sz="half" idx="1"/>
          </p:nvPr>
        </p:nvSpPr>
        <p:spPr>
          <a:xfrm>
            <a:off x="1346078" y="2438400"/>
            <a:ext cx="12194353" cy="10586883"/>
          </a:xfrm>
          <a:prstGeom prst="rect">
            <a:avLst/>
          </a:prstGeom>
        </p:spPr>
        <p:txBody>
          <a:bodyPr>
            <a:normAutofit lnSpcReduction="10000"/>
          </a:bodyPr>
          <a:lstStyle/>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0.1.0</a:t>
            </a:r>
            <a:r>
              <a:rPr lang="en-US"/>
              <a:t> </a:t>
            </a:r>
            <a:r>
              <a:t>-</a:t>
            </a:r>
            <a:r>
              <a:rPr lang="en-US"/>
              <a:t> </a:t>
            </a:r>
            <a:r>
              <a:t>0.1.5</a:t>
            </a:r>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Built base model files for docket using default template. Designing HTML , CSS and Javascript file for docket.</a:t>
            </a:r>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0.2.0</a:t>
            </a:r>
            <a:r>
              <a:rPr lang="en-US"/>
              <a:t> </a:t>
            </a:r>
            <a:r>
              <a:t>-</a:t>
            </a:r>
            <a:r>
              <a:rPr lang="en-US"/>
              <a:t> </a:t>
            </a:r>
            <a:r>
              <a:t>0.2.5</a:t>
            </a:r>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Adding different functionalities adding, deleting tasks. Checking and highlighting completion of a task. Remove unwanted tasks. Working storage permission so items stay inside the model and do not disappear after clicking outside. Creating flags for tasks such as done remove.</a:t>
            </a:r>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0.3.0</a:t>
            </a:r>
            <a:r>
              <a:rPr lang="en-US"/>
              <a:t> </a:t>
            </a:r>
            <a:r>
              <a:t>-</a:t>
            </a:r>
            <a:r>
              <a:rPr lang="en-US"/>
              <a:t> </a:t>
            </a:r>
            <a:r>
              <a:t>0.3.</a:t>
            </a:r>
            <a:r>
              <a:rPr lang="en-US"/>
              <a:t>3</a:t>
            </a:r>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Adding remaining functionalities such as remove all button, priority enabled tasks, editing colour scheme to match the background for CSS. Worked on cleaning bugs that resulted in mismatch errors.</a:t>
            </a:r>
          </a:p>
        </p:txBody>
      </p:sp>
      <p:pic>
        <p:nvPicPr>
          <p:cNvPr id="159" name="Screenshot 2022-12-06 at 9.55.45 AM.png" descr="Screenshot 2022-12-06 at 9.55.45 AM.png"/>
          <p:cNvPicPr>
            <a:picLocks noChangeAspect="1"/>
          </p:cNvPicPr>
          <p:nvPr/>
        </p:nvPicPr>
        <p:blipFill>
          <a:blip r:embed="rId1"/>
          <a:srcRect t="513" b="513"/>
          <a:stretch>
            <a:fillRect/>
          </a:stretch>
        </p:blipFill>
        <p:spPr>
          <a:xfrm>
            <a:off x="15325725" y="3787140"/>
            <a:ext cx="7239000" cy="7889240"/>
          </a:xfrm>
          <a:prstGeom prst="rect">
            <a:avLst/>
          </a:prstGeom>
          <a:ln w="12700" cap="flat">
            <a:noFill/>
            <a:miter lim="4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unctionalities of Docket"/>
          <p:cNvSpPr txBox="1"/>
          <p:nvPr>
            <p:ph type="title"/>
          </p:nvPr>
        </p:nvSpPr>
        <p:spPr>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Functionalities of Docket</a:t>
            </a:r>
          </a:p>
        </p:txBody>
      </p:sp>
      <p:sp>
        <p:nvSpPr>
          <p:cNvPr id="164" name="Input and Adding Tasks…"/>
          <p:cNvSpPr txBox="1"/>
          <p:nvPr>
            <p:ph type="body" sz="half" idx="1"/>
          </p:nvPr>
        </p:nvSpPr>
        <p:spPr>
          <a:xfrm>
            <a:off x="1790700" y="3644900"/>
            <a:ext cx="12619961" cy="8839200"/>
          </a:xfrm>
          <a:prstGeom prst="rect">
            <a:avLst/>
          </a:prstGeom>
        </p:spPr>
        <p:txBody>
          <a:bodyPr>
            <a:normAutofit lnSpcReduction="10000"/>
          </a:bodyPr>
          <a:lstStyle/>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Input and Adding Tasks</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Checking or Highlighting Completion of Tasks</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Remove completed/unwanted Tasks</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Remove all button</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Priority Enabled Tasks</a:t>
            </a:r>
            <a:r>
              <a:rPr lang="en-US"/>
              <a:t> are Saved.</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rPr lang="en-US"/>
              <a:t>Different color schemes.</a:t>
            </a:r>
            <a:endParaRPr lang="en-US"/>
          </a:p>
        </p:txBody>
      </p:sp>
      <p:pic>
        <p:nvPicPr>
          <p:cNvPr id="165" name="Screenshot 2022-12-06 at 9.56.07 AM.png" descr="Screenshot 2022-12-06 at 9.56.07 AM.png"/>
          <p:cNvPicPr>
            <a:picLocks noChangeAspect="1"/>
          </p:cNvPicPr>
          <p:nvPr/>
        </p:nvPicPr>
        <p:blipFill>
          <a:blip r:embed="rId1"/>
          <a:srcRect t="45" b="45"/>
          <a:stretch>
            <a:fillRect/>
          </a:stretch>
        </p:blipFill>
        <p:spPr>
          <a:xfrm>
            <a:off x="14856460" y="3803650"/>
            <a:ext cx="9112885" cy="7226935"/>
          </a:xfrm>
          <a:prstGeom prst="rect">
            <a:avLst/>
          </a:prstGeom>
          <a:ln w="12700" cap="flat">
            <a:noFill/>
            <a:miter lim="400000"/>
            <a:headEnd/>
            <a:tailEnd/>
          </a:ln>
          <a:effectLst/>
        </p:spPr>
      </p:pic>
    </p:spTree>
  </p:cSld>
  <p:clrMapOvr>
    <a:masterClrMapping/>
  </p:clrMapOvr>
  <p:transition spd="med"/>
</p:sld>
</file>

<file path=ppt/theme/theme1.xml><?xml version="1.0" encoding="utf-8"?>
<a:theme xmlns:a="http://schemas.openxmlformats.org/drawingml/2006/main"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3633</Words>
  <Application>WPS Presentation</Application>
  <PresentationFormat/>
  <Paragraphs>83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Helvetica Light</vt:lpstr>
      <vt:lpstr>Helvetica</vt:lpstr>
      <vt:lpstr>Helvetica Neue</vt:lpstr>
      <vt:lpstr>Times New Roman</vt:lpstr>
      <vt:lpstr>Microsoft YaHei</vt:lpstr>
      <vt:lpstr>Arial Unicode MS</vt:lpstr>
      <vt:lpstr>Gradient</vt:lpstr>
      <vt:lpstr>(Check list  Extension)</vt:lpstr>
      <vt:lpstr>What is Docket?</vt:lpstr>
      <vt:lpstr>Reason for making Docket?</vt:lpstr>
      <vt:lpstr>User  Persona</vt:lpstr>
      <vt:lpstr>How will Docket help mark?</vt:lpstr>
      <vt:lpstr>Building Phase</vt:lpstr>
      <vt:lpstr>System Architecture</vt:lpstr>
      <vt:lpstr>Versions of Docket</vt:lpstr>
      <vt:lpstr>Functionalities of Docket</vt:lpstr>
      <vt:lpstr>Strengths and Weakness</vt:lpstr>
      <vt:lpstr>Conclusion for Docket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Docket(Check list  Extension)</dc:title>
  <dc:creator/>
  <cp:lastModifiedBy>yashn</cp:lastModifiedBy>
  <cp:revision>6</cp:revision>
  <dcterms:created xsi:type="dcterms:W3CDTF">2022-12-06T19:02:13Z</dcterms:created>
  <dcterms:modified xsi:type="dcterms:W3CDTF">2022-12-06T19:06:51Z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254B4671D32347E2A57108F432EAEDD0</vt:lpwstr>
  </property>
  <property fmtid="{D5CDD505-2E9C-101B-9397-08002B2CF9AE}" pid="3" name="KSOProductBuildVer">
    <vt:lpwstr>1033-11.2.0.11417</vt:lpwstr>
  </property>
</Properties>
</file>