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7772400" cy="11010900"/>
  <p:notesSz cx="7772400" cy="11010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413379"/>
            <a:ext cx="6606540" cy="2312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6166104"/>
            <a:ext cx="5440680" cy="275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MENTOR </a:t>
            </a:r>
            <a:r>
              <a:rPr dirty="0" spc="20"/>
              <a:t>:- </a:t>
            </a:r>
            <a:r>
              <a:rPr dirty="0" spc="10"/>
              <a:t>JEETENDRA</a:t>
            </a:r>
            <a:r>
              <a:rPr dirty="0" spc="-80"/>
              <a:t> </a:t>
            </a:r>
            <a:r>
              <a:rPr dirty="0" spc="-35"/>
              <a:t>ARYA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MOB </a:t>
            </a:r>
            <a:r>
              <a:rPr dirty="0" spc="20"/>
              <a:t>:- </a:t>
            </a:r>
            <a:r>
              <a:rPr dirty="0" spc="15"/>
              <a:t>7077 6066</a:t>
            </a:r>
            <a:r>
              <a:rPr dirty="0" spc="-135"/>
              <a:t> </a:t>
            </a:r>
            <a:r>
              <a:rPr dirty="0" spc="15"/>
              <a:t>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0433F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MENTOR </a:t>
            </a:r>
            <a:r>
              <a:rPr dirty="0" spc="20"/>
              <a:t>:- </a:t>
            </a:r>
            <a:r>
              <a:rPr dirty="0" spc="10"/>
              <a:t>JEETENDRA</a:t>
            </a:r>
            <a:r>
              <a:rPr dirty="0" spc="-80"/>
              <a:t> </a:t>
            </a:r>
            <a:r>
              <a:rPr dirty="0" spc="-35"/>
              <a:t>ARYA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MOB </a:t>
            </a:r>
            <a:r>
              <a:rPr dirty="0" spc="20"/>
              <a:t>:- </a:t>
            </a:r>
            <a:r>
              <a:rPr dirty="0" spc="15"/>
              <a:t>7077 6066</a:t>
            </a:r>
            <a:r>
              <a:rPr dirty="0" spc="-135"/>
              <a:t> </a:t>
            </a:r>
            <a:r>
              <a:rPr dirty="0" spc="15"/>
              <a:t>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0433F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532507"/>
            <a:ext cx="3380994" cy="7267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532507"/>
            <a:ext cx="3380994" cy="7267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MENTOR </a:t>
            </a:r>
            <a:r>
              <a:rPr dirty="0" spc="20"/>
              <a:t>:- </a:t>
            </a:r>
            <a:r>
              <a:rPr dirty="0" spc="10"/>
              <a:t>JEETENDRA</a:t>
            </a:r>
            <a:r>
              <a:rPr dirty="0" spc="-80"/>
              <a:t> </a:t>
            </a:r>
            <a:r>
              <a:rPr dirty="0" spc="-35"/>
              <a:t>ARYA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MOB </a:t>
            </a:r>
            <a:r>
              <a:rPr dirty="0" spc="20"/>
              <a:t>:- </a:t>
            </a:r>
            <a:r>
              <a:rPr dirty="0" spc="15"/>
              <a:t>7077 6066</a:t>
            </a:r>
            <a:r>
              <a:rPr dirty="0" spc="-135"/>
              <a:t> </a:t>
            </a:r>
            <a:r>
              <a:rPr dirty="0" spc="15"/>
              <a:t>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8464" y="10000290"/>
            <a:ext cx="1148596" cy="527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0433F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MENTOR </a:t>
            </a:r>
            <a:r>
              <a:rPr dirty="0" spc="20"/>
              <a:t>:- </a:t>
            </a:r>
            <a:r>
              <a:rPr dirty="0" spc="10"/>
              <a:t>JEETENDRA</a:t>
            </a:r>
            <a:r>
              <a:rPr dirty="0" spc="-80"/>
              <a:t> </a:t>
            </a:r>
            <a:r>
              <a:rPr dirty="0" spc="-35"/>
              <a:t>ARYA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MOB </a:t>
            </a:r>
            <a:r>
              <a:rPr dirty="0" spc="20"/>
              <a:t>:- </a:t>
            </a:r>
            <a:r>
              <a:rPr dirty="0" spc="15"/>
              <a:t>7077 6066</a:t>
            </a:r>
            <a:r>
              <a:rPr dirty="0" spc="-135"/>
              <a:t> </a:t>
            </a:r>
            <a:r>
              <a:rPr dirty="0" spc="15"/>
              <a:t>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MENTOR </a:t>
            </a:r>
            <a:r>
              <a:rPr dirty="0" spc="20"/>
              <a:t>:- </a:t>
            </a:r>
            <a:r>
              <a:rPr dirty="0" spc="10"/>
              <a:t>JEETENDRA</a:t>
            </a:r>
            <a:r>
              <a:rPr dirty="0" spc="-80"/>
              <a:t> </a:t>
            </a:r>
            <a:r>
              <a:rPr dirty="0" spc="-35"/>
              <a:t>ARYA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MOB </a:t>
            </a:r>
            <a:r>
              <a:rPr dirty="0" spc="20"/>
              <a:t>:- </a:t>
            </a:r>
            <a:r>
              <a:rPr dirty="0" spc="15"/>
              <a:t>7077 6066</a:t>
            </a:r>
            <a:r>
              <a:rPr dirty="0" spc="-135"/>
              <a:t> </a:t>
            </a:r>
            <a:r>
              <a:rPr dirty="0" spc="15"/>
              <a:t>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532" y="716833"/>
            <a:ext cx="1993900" cy="62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0433F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8832" y="1897589"/>
            <a:ext cx="6334734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58493" y="10369340"/>
            <a:ext cx="211899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MENTOR </a:t>
            </a:r>
            <a:r>
              <a:rPr dirty="0" spc="20"/>
              <a:t>:- </a:t>
            </a:r>
            <a:r>
              <a:rPr dirty="0" spc="10"/>
              <a:t>JEETENDRA</a:t>
            </a:r>
            <a:r>
              <a:rPr dirty="0" spc="-80"/>
              <a:t> </a:t>
            </a:r>
            <a:r>
              <a:rPr dirty="0" spc="-35"/>
              <a:t>ARYA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46236" y="10369340"/>
            <a:ext cx="142557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MOB </a:t>
            </a:r>
            <a:r>
              <a:rPr dirty="0" spc="20"/>
              <a:t>:- </a:t>
            </a:r>
            <a:r>
              <a:rPr dirty="0" spc="15"/>
              <a:t>7077 6066</a:t>
            </a:r>
            <a:r>
              <a:rPr dirty="0" spc="-135"/>
              <a:t> </a:t>
            </a:r>
            <a:r>
              <a:rPr dirty="0" spc="15"/>
              <a:t>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10240137"/>
            <a:ext cx="1787652" cy="550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7.jpg"/><Relationship Id="rId4" Type="http://schemas.openxmlformats.org/officeDocument/2006/relationships/image" Target="../media/image2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jp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jp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971" y="112661"/>
            <a:ext cx="7650480" cy="10861675"/>
            <a:chOff x="51971" y="112661"/>
            <a:chExt cx="7650480" cy="10861675"/>
          </a:xfrm>
        </p:grpSpPr>
        <p:sp>
          <p:nvSpPr>
            <p:cNvPr id="3" name="object 3"/>
            <p:cNvSpPr/>
            <p:nvPr/>
          </p:nvSpPr>
          <p:spPr>
            <a:xfrm>
              <a:off x="51971" y="112661"/>
              <a:ext cx="7644824" cy="6934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3302" y="7011495"/>
              <a:ext cx="7628596" cy="396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8834" y="414490"/>
              <a:ext cx="979169" cy="1402715"/>
            </a:xfrm>
            <a:custGeom>
              <a:avLst/>
              <a:gdLst/>
              <a:ahLst/>
              <a:cxnLst/>
              <a:rect l="l" t="t" r="r" b="b"/>
              <a:pathLst>
                <a:path w="979169" h="1402714">
                  <a:moveTo>
                    <a:pt x="928160" y="1249692"/>
                  </a:moveTo>
                  <a:lnTo>
                    <a:pt x="68146" y="1249692"/>
                  </a:lnTo>
                  <a:lnTo>
                    <a:pt x="17338" y="1402334"/>
                  </a:lnTo>
                  <a:lnTo>
                    <a:pt x="978973" y="1402334"/>
                  </a:lnTo>
                  <a:lnTo>
                    <a:pt x="928160" y="1249692"/>
                  </a:lnTo>
                  <a:close/>
                </a:path>
                <a:path w="979169" h="1402714">
                  <a:moveTo>
                    <a:pt x="396920" y="0"/>
                  </a:moveTo>
                  <a:lnTo>
                    <a:pt x="247018" y="50482"/>
                  </a:lnTo>
                  <a:lnTo>
                    <a:pt x="301009" y="210807"/>
                  </a:lnTo>
                  <a:lnTo>
                    <a:pt x="262492" y="223748"/>
                  </a:lnTo>
                  <a:lnTo>
                    <a:pt x="276647" y="265671"/>
                  </a:lnTo>
                  <a:lnTo>
                    <a:pt x="278910" y="281531"/>
                  </a:lnTo>
                  <a:lnTo>
                    <a:pt x="275503" y="296681"/>
                  </a:lnTo>
                  <a:lnTo>
                    <a:pt x="267072" y="309798"/>
                  </a:lnTo>
                  <a:lnTo>
                    <a:pt x="254261" y="319557"/>
                  </a:lnTo>
                  <a:lnTo>
                    <a:pt x="214338" y="342742"/>
                  </a:lnTo>
                  <a:lnTo>
                    <a:pt x="177020" y="369619"/>
                  </a:lnTo>
                  <a:lnTo>
                    <a:pt x="142558" y="399935"/>
                  </a:lnTo>
                  <a:lnTo>
                    <a:pt x="111207" y="433439"/>
                  </a:lnTo>
                  <a:lnTo>
                    <a:pt x="83216" y="469879"/>
                  </a:lnTo>
                  <a:lnTo>
                    <a:pt x="58840" y="509006"/>
                  </a:lnTo>
                  <a:lnTo>
                    <a:pt x="38330" y="550565"/>
                  </a:lnTo>
                  <a:lnTo>
                    <a:pt x="21939" y="594308"/>
                  </a:lnTo>
                  <a:lnTo>
                    <a:pt x="9919" y="639982"/>
                  </a:lnTo>
                  <a:lnTo>
                    <a:pt x="2521" y="687335"/>
                  </a:lnTo>
                  <a:lnTo>
                    <a:pt x="0" y="736117"/>
                  </a:lnTo>
                  <a:lnTo>
                    <a:pt x="2588" y="785562"/>
                  </a:lnTo>
                  <a:lnTo>
                    <a:pt x="10178" y="833536"/>
                  </a:lnTo>
                  <a:lnTo>
                    <a:pt x="22508" y="879777"/>
                  </a:lnTo>
                  <a:lnTo>
                    <a:pt x="39318" y="924023"/>
                  </a:lnTo>
                  <a:lnTo>
                    <a:pt x="60345" y="966012"/>
                  </a:lnTo>
                  <a:lnTo>
                    <a:pt x="85328" y="1005482"/>
                  </a:lnTo>
                  <a:lnTo>
                    <a:pt x="114004" y="1042171"/>
                  </a:lnTo>
                  <a:lnTo>
                    <a:pt x="146114" y="1075816"/>
                  </a:lnTo>
                  <a:lnTo>
                    <a:pt x="181395" y="1106157"/>
                  </a:lnTo>
                  <a:lnTo>
                    <a:pt x="198283" y="1123961"/>
                  </a:lnTo>
                  <a:lnTo>
                    <a:pt x="208843" y="1145457"/>
                  </a:lnTo>
                  <a:lnTo>
                    <a:pt x="212456" y="1169058"/>
                  </a:lnTo>
                  <a:lnTo>
                    <a:pt x="208500" y="1193177"/>
                  </a:lnTo>
                  <a:lnTo>
                    <a:pt x="189626" y="1249692"/>
                  </a:lnTo>
                  <a:lnTo>
                    <a:pt x="525642" y="1249692"/>
                  </a:lnTo>
                  <a:lnTo>
                    <a:pt x="478674" y="1108684"/>
                  </a:lnTo>
                  <a:lnTo>
                    <a:pt x="498795" y="1101877"/>
                  </a:lnTo>
                  <a:lnTo>
                    <a:pt x="352477" y="1101877"/>
                  </a:lnTo>
                  <a:lnTo>
                    <a:pt x="336852" y="1098735"/>
                  </a:lnTo>
                  <a:lnTo>
                    <a:pt x="324084" y="1090160"/>
                  </a:lnTo>
                  <a:lnTo>
                    <a:pt x="315472" y="1077429"/>
                  </a:lnTo>
                  <a:lnTo>
                    <a:pt x="312313" y="1061821"/>
                  </a:lnTo>
                  <a:lnTo>
                    <a:pt x="315471" y="1046197"/>
                  </a:lnTo>
                  <a:lnTo>
                    <a:pt x="324083" y="1033432"/>
                  </a:lnTo>
                  <a:lnTo>
                    <a:pt x="336850" y="1024822"/>
                  </a:lnTo>
                  <a:lnTo>
                    <a:pt x="352477" y="1021664"/>
                  </a:lnTo>
                  <a:lnTo>
                    <a:pt x="449669" y="1021664"/>
                  </a:lnTo>
                  <a:lnTo>
                    <a:pt x="428764" y="958943"/>
                  </a:lnTo>
                  <a:lnTo>
                    <a:pt x="266904" y="958943"/>
                  </a:lnTo>
                  <a:lnTo>
                    <a:pt x="248186" y="958263"/>
                  </a:lnTo>
                  <a:lnTo>
                    <a:pt x="203842" y="911794"/>
                  </a:lnTo>
                  <a:lnTo>
                    <a:pt x="181373" y="872235"/>
                  </a:lnTo>
                  <a:lnTo>
                    <a:pt x="164668" y="829425"/>
                  </a:lnTo>
                  <a:lnTo>
                    <a:pt x="154257" y="783880"/>
                  </a:lnTo>
                  <a:lnTo>
                    <a:pt x="150668" y="736117"/>
                  </a:lnTo>
                  <a:lnTo>
                    <a:pt x="154754" y="685159"/>
                  </a:lnTo>
                  <a:lnTo>
                    <a:pt x="166585" y="636761"/>
                  </a:lnTo>
                  <a:lnTo>
                    <a:pt x="185517" y="591561"/>
                  </a:lnTo>
                  <a:lnTo>
                    <a:pt x="210911" y="550197"/>
                  </a:lnTo>
                  <a:lnTo>
                    <a:pt x="242123" y="513309"/>
                  </a:lnTo>
                  <a:lnTo>
                    <a:pt x="278513" y="481533"/>
                  </a:lnTo>
                  <a:lnTo>
                    <a:pt x="301095" y="471974"/>
                  </a:lnTo>
                  <a:lnTo>
                    <a:pt x="598035" y="471974"/>
                  </a:lnTo>
                  <a:lnTo>
                    <a:pt x="494812" y="160324"/>
                  </a:lnTo>
                  <a:lnTo>
                    <a:pt x="450910" y="160324"/>
                  </a:lnTo>
                  <a:lnTo>
                    <a:pt x="396920" y="0"/>
                  </a:lnTo>
                  <a:close/>
                </a:path>
                <a:path w="979169" h="1402714">
                  <a:moveTo>
                    <a:pt x="703357" y="1093203"/>
                  </a:moveTo>
                  <a:lnTo>
                    <a:pt x="524435" y="1093203"/>
                  </a:lnTo>
                  <a:lnTo>
                    <a:pt x="533214" y="1118997"/>
                  </a:lnTo>
                  <a:lnTo>
                    <a:pt x="548307" y="1126481"/>
                  </a:lnTo>
                  <a:lnTo>
                    <a:pt x="582210" y="1125326"/>
                  </a:lnTo>
                  <a:lnTo>
                    <a:pt x="629995" y="1116148"/>
                  </a:lnTo>
                  <a:lnTo>
                    <a:pt x="686737" y="1099566"/>
                  </a:lnTo>
                  <a:lnTo>
                    <a:pt x="703357" y="1093203"/>
                  </a:lnTo>
                  <a:close/>
                </a:path>
                <a:path w="979169" h="1402714">
                  <a:moveTo>
                    <a:pt x="449669" y="1021664"/>
                  </a:moveTo>
                  <a:lnTo>
                    <a:pt x="352477" y="1021664"/>
                  </a:lnTo>
                  <a:lnTo>
                    <a:pt x="368086" y="1024822"/>
                  </a:lnTo>
                  <a:lnTo>
                    <a:pt x="380815" y="1033432"/>
                  </a:lnTo>
                  <a:lnTo>
                    <a:pt x="389389" y="1046197"/>
                  </a:lnTo>
                  <a:lnTo>
                    <a:pt x="392530" y="1061821"/>
                  </a:lnTo>
                  <a:lnTo>
                    <a:pt x="389388" y="1077429"/>
                  </a:lnTo>
                  <a:lnTo>
                    <a:pt x="380814" y="1090160"/>
                  </a:lnTo>
                  <a:lnTo>
                    <a:pt x="368084" y="1098735"/>
                  </a:lnTo>
                  <a:lnTo>
                    <a:pt x="352477" y="1101877"/>
                  </a:lnTo>
                  <a:lnTo>
                    <a:pt x="498795" y="1101877"/>
                  </a:lnTo>
                  <a:lnTo>
                    <a:pt x="524435" y="1093203"/>
                  </a:lnTo>
                  <a:lnTo>
                    <a:pt x="703357" y="1093203"/>
                  </a:lnTo>
                  <a:lnTo>
                    <a:pt x="741962" y="1078424"/>
                  </a:lnTo>
                  <a:lnTo>
                    <a:pt x="785598" y="1056801"/>
                  </a:lnTo>
                  <a:lnTo>
                    <a:pt x="813328" y="1037193"/>
                  </a:lnTo>
                  <a:lnTo>
                    <a:pt x="816742" y="1030325"/>
                  </a:lnTo>
                  <a:lnTo>
                    <a:pt x="452556" y="1030325"/>
                  </a:lnTo>
                  <a:lnTo>
                    <a:pt x="449669" y="1021664"/>
                  </a:lnTo>
                  <a:close/>
                </a:path>
                <a:path w="979169" h="1402714">
                  <a:moveTo>
                    <a:pt x="785830" y="918057"/>
                  </a:moveTo>
                  <a:lnTo>
                    <a:pt x="452556" y="1030325"/>
                  </a:lnTo>
                  <a:lnTo>
                    <a:pt x="816742" y="1030325"/>
                  </a:lnTo>
                  <a:lnTo>
                    <a:pt x="820832" y="1022096"/>
                  </a:lnTo>
                  <a:lnTo>
                    <a:pt x="785830" y="918057"/>
                  </a:lnTo>
                  <a:close/>
                </a:path>
                <a:path w="979169" h="1402714">
                  <a:moveTo>
                    <a:pt x="356597" y="842832"/>
                  </a:moveTo>
                  <a:lnTo>
                    <a:pt x="331628" y="850799"/>
                  </a:lnTo>
                  <a:lnTo>
                    <a:pt x="314836" y="873620"/>
                  </a:lnTo>
                  <a:lnTo>
                    <a:pt x="294754" y="933983"/>
                  </a:lnTo>
                  <a:lnTo>
                    <a:pt x="283745" y="950544"/>
                  </a:lnTo>
                  <a:lnTo>
                    <a:pt x="266904" y="958943"/>
                  </a:lnTo>
                  <a:lnTo>
                    <a:pt x="428764" y="958943"/>
                  </a:lnTo>
                  <a:lnTo>
                    <a:pt x="425672" y="949667"/>
                  </a:lnTo>
                  <a:lnTo>
                    <a:pt x="657996" y="871423"/>
                  </a:lnTo>
                  <a:lnTo>
                    <a:pt x="399554" y="871423"/>
                  </a:lnTo>
                  <a:lnTo>
                    <a:pt x="381865" y="849710"/>
                  </a:lnTo>
                  <a:lnTo>
                    <a:pt x="356597" y="842832"/>
                  </a:lnTo>
                  <a:close/>
                </a:path>
                <a:path w="979169" h="1402714">
                  <a:moveTo>
                    <a:pt x="822915" y="728764"/>
                  </a:moveTo>
                  <a:lnTo>
                    <a:pt x="399554" y="871423"/>
                  </a:lnTo>
                  <a:lnTo>
                    <a:pt x="657996" y="871423"/>
                  </a:lnTo>
                  <a:lnTo>
                    <a:pt x="849255" y="807008"/>
                  </a:lnTo>
                  <a:lnTo>
                    <a:pt x="822915" y="728764"/>
                  </a:lnTo>
                  <a:close/>
                </a:path>
                <a:path w="979169" h="1402714">
                  <a:moveTo>
                    <a:pt x="591525" y="620014"/>
                  </a:moveTo>
                  <a:lnTo>
                    <a:pt x="455410" y="620014"/>
                  </a:lnTo>
                  <a:lnTo>
                    <a:pt x="505560" y="768934"/>
                  </a:lnTo>
                  <a:lnTo>
                    <a:pt x="627807" y="727671"/>
                  </a:lnTo>
                  <a:lnTo>
                    <a:pt x="591525" y="620014"/>
                  </a:lnTo>
                  <a:close/>
                </a:path>
                <a:path w="979169" h="1402714">
                  <a:moveTo>
                    <a:pt x="598035" y="471974"/>
                  </a:moveTo>
                  <a:lnTo>
                    <a:pt x="301095" y="471974"/>
                  </a:lnTo>
                  <a:lnTo>
                    <a:pt x="324418" y="473778"/>
                  </a:lnTo>
                  <a:lnTo>
                    <a:pt x="344595" y="485685"/>
                  </a:lnTo>
                  <a:lnTo>
                    <a:pt x="357743" y="506437"/>
                  </a:lnTo>
                  <a:lnTo>
                    <a:pt x="371571" y="551764"/>
                  </a:lnTo>
                  <a:lnTo>
                    <a:pt x="348222" y="566190"/>
                  </a:lnTo>
                  <a:lnTo>
                    <a:pt x="332499" y="587602"/>
                  </a:lnTo>
                  <a:lnTo>
                    <a:pt x="325750" y="613316"/>
                  </a:lnTo>
                  <a:lnTo>
                    <a:pt x="329322" y="640651"/>
                  </a:lnTo>
                  <a:lnTo>
                    <a:pt x="335906" y="660285"/>
                  </a:lnTo>
                  <a:lnTo>
                    <a:pt x="455410" y="620014"/>
                  </a:lnTo>
                  <a:lnTo>
                    <a:pt x="591525" y="620014"/>
                  </a:lnTo>
                  <a:lnTo>
                    <a:pt x="577658" y="578866"/>
                  </a:lnTo>
                  <a:lnTo>
                    <a:pt x="693541" y="539800"/>
                  </a:lnTo>
                  <a:lnTo>
                    <a:pt x="686956" y="520153"/>
                  </a:lnTo>
                  <a:lnTo>
                    <a:pt x="673182" y="496164"/>
                  </a:lnTo>
                  <a:lnTo>
                    <a:pt x="652110" y="479759"/>
                  </a:lnTo>
                  <a:lnTo>
                    <a:pt x="636000" y="475056"/>
                  </a:lnTo>
                  <a:lnTo>
                    <a:pt x="599056" y="475056"/>
                  </a:lnTo>
                  <a:lnTo>
                    <a:pt x="598035" y="471974"/>
                  </a:lnTo>
                  <a:close/>
                </a:path>
                <a:path w="979169" h="1402714">
                  <a:moveTo>
                    <a:pt x="626486" y="472278"/>
                  </a:moveTo>
                  <a:lnTo>
                    <a:pt x="599056" y="475056"/>
                  </a:lnTo>
                  <a:lnTo>
                    <a:pt x="636000" y="475056"/>
                  </a:lnTo>
                  <a:lnTo>
                    <a:pt x="626486" y="472278"/>
                  </a:lnTo>
                  <a:close/>
                </a:path>
                <a:path w="979169" h="1402714">
                  <a:moveTo>
                    <a:pt x="490416" y="147053"/>
                  </a:moveTo>
                  <a:lnTo>
                    <a:pt x="450910" y="160324"/>
                  </a:lnTo>
                  <a:lnTo>
                    <a:pt x="494812" y="160324"/>
                  </a:lnTo>
                  <a:lnTo>
                    <a:pt x="490416" y="147053"/>
                  </a:lnTo>
                  <a:close/>
                </a:path>
              </a:pathLst>
            </a:custGeom>
            <a:solidFill>
              <a:srgbClr val="CA4E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62096" y="8958631"/>
              <a:ext cx="1198671" cy="16916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99454" y="8984945"/>
              <a:ext cx="1119505" cy="1613535"/>
            </a:xfrm>
            <a:custGeom>
              <a:avLst/>
              <a:gdLst/>
              <a:ahLst/>
              <a:cxnLst/>
              <a:rect l="l" t="t" r="r" b="b"/>
              <a:pathLst>
                <a:path w="1119504" h="1613534">
                  <a:moveTo>
                    <a:pt x="700244" y="82422"/>
                  </a:moveTo>
                  <a:lnTo>
                    <a:pt x="419295" y="82422"/>
                  </a:lnTo>
                  <a:lnTo>
                    <a:pt x="419295" y="417309"/>
                  </a:lnTo>
                  <a:lnTo>
                    <a:pt x="2354" y="1552434"/>
                  </a:lnTo>
                  <a:lnTo>
                    <a:pt x="0" y="1574420"/>
                  </a:lnTo>
                  <a:lnTo>
                    <a:pt x="7772" y="1593962"/>
                  </a:lnTo>
                  <a:lnTo>
                    <a:pt x="23491" y="1607959"/>
                  </a:lnTo>
                  <a:lnTo>
                    <a:pt x="44962" y="1613311"/>
                  </a:lnTo>
                  <a:lnTo>
                    <a:pt x="1074576" y="1613311"/>
                  </a:lnTo>
                  <a:lnTo>
                    <a:pt x="1096030" y="1607957"/>
                  </a:lnTo>
                  <a:lnTo>
                    <a:pt x="1111701" y="1593960"/>
                  </a:lnTo>
                  <a:lnTo>
                    <a:pt x="1119430" y="1574420"/>
                  </a:lnTo>
                  <a:lnTo>
                    <a:pt x="1117058" y="1552434"/>
                  </a:lnTo>
                  <a:lnTo>
                    <a:pt x="1099933" y="1505798"/>
                  </a:lnTo>
                  <a:lnTo>
                    <a:pt x="478032" y="1505798"/>
                  </a:lnTo>
                  <a:lnTo>
                    <a:pt x="478032" y="1477566"/>
                  </a:lnTo>
                  <a:lnTo>
                    <a:pt x="1089567" y="1477566"/>
                  </a:lnTo>
                  <a:lnTo>
                    <a:pt x="1071517" y="1428409"/>
                  </a:lnTo>
                  <a:lnTo>
                    <a:pt x="551260" y="1428409"/>
                  </a:lnTo>
                  <a:lnTo>
                    <a:pt x="551387" y="1400177"/>
                  </a:lnTo>
                  <a:lnTo>
                    <a:pt x="1061150" y="1400177"/>
                  </a:lnTo>
                  <a:lnTo>
                    <a:pt x="1043100" y="1351022"/>
                  </a:lnTo>
                  <a:lnTo>
                    <a:pt x="551387" y="1351022"/>
                  </a:lnTo>
                  <a:lnTo>
                    <a:pt x="551387" y="1322788"/>
                  </a:lnTo>
                  <a:lnTo>
                    <a:pt x="1032733" y="1322788"/>
                  </a:lnTo>
                  <a:lnTo>
                    <a:pt x="1014683" y="1273633"/>
                  </a:lnTo>
                  <a:lnTo>
                    <a:pt x="551387" y="1273633"/>
                  </a:lnTo>
                  <a:lnTo>
                    <a:pt x="551387" y="1245400"/>
                  </a:lnTo>
                  <a:lnTo>
                    <a:pt x="1004316" y="1245400"/>
                  </a:lnTo>
                  <a:lnTo>
                    <a:pt x="986266" y="1196244"/>
                  </a:lnTo>
                  <a:lnTo>
                    <a:pt x="478286" y="1196244"/>
                  </a:lnTo>
                  <a:lnTo>
                    <a:pt x="478286" y="1168011"/>
                  </a:lnTo>
                  <a:lnTo>
                    <a:pt x="975899" y="1168011"/>
                  </a:lnTo>
                  <a:lnTo>
                    <a:pt x="957850" y="1118856"/>
                  </a:lnTo>
                  <a:lnTo>
                    <a:pt x="551514" y="1118856"/>
                  </a:lnTo>
                  <a:lnTo>
                    <a:pt x="551514" y="1090622"/>
                  </a:lnTo>
                  <a:lnTo>
                    <a:pt x="947482" y="1090622"/>
                  </a:lnTo>
                  <a:lnTo>
                    <a:pt x="929433" y="1041467"/>
                  </a:lnTo>
                  <a:lnTo>
                    <a:pt x="551641" y="1041467"/>
                  </a:lnTo>
                  <a:lnTo>
                    <a:pt x="551641" y="1013233"/>
                  </a:lnTo>
                  <a:lnTo>
                    <a:pt x="919065" y="1013233"/>
                  </a:lnTo>
                  <a:lnTo>
                    <a:pt x="900970" y="963952"/>
                  </a:lnTo>
                  <a:lnTo>
                    <a:pt x="551641" y="963952"/>
                  </a:lnTo>
                  <a:lnTo>
                    <a:pt x="551641" y="935845"/>
                  </a:lnTo>
                  <a:lnTo>
                    <a:pt x="890649" y="935845"/>
                  </a:lnTo>
                  <a:lnTo>
                    <a:pt x="872553" y="886564"/>
                  </a:lnTo>
                  <a:lnTo>
                    <a:pt x="478540" y="886564"/>
                  </a:lnTo>
                  <a:lnTo>
                    <a:pt x="478540" y="858456"/>
                  </a:lnTo>
                  <a:lnTo>
                    <a:pt x="862232" y="858456"/>
                  </a:lnTo>
                  <a:lnTo>
                    <a:pt x="844136" y="809175"/>
                  </a:lnTo>
                  <a:lnTo>
                    <a:pt x="551768" y="809175"/>
                  </a:lnTo>
                  <a:lnTo>
                    <a:pt x="551768" y="781067"/>
                  </a:lnTo>
                  <a:lnTo>
                    <a:pt x="833815" y="781067"/>
                  </a:lnTo>
                  <a:lnTo>
                    <a:pt x="815719" y="731786"/>
                  </a:lnTo>
                  <a:lnTo>
                    <a:pt x="551895" y="731786"/>
                  </a:lnTo>
                  <a:lnTo>
                    <a:pt x="551895" y="703554"/>
                  </a:lnTo>
                  <a:lnTo>
                    <a:pt x="805352" y="703554"/>
                  </a:lnTo>
                  <a:lnTo>
                    <a:pt x="787300" y="654392"/>
                  </a:lnTo>
                  <a:lnTo>
                    <a:pt x="551895" y="654392"/>
                  </a:lnTo>
                  <a:lnTo>
                    <a:pt x="551895" y="626160"/>
                  </a:lnTo>
                  <a:lnTo>
                    <a:pt x="776934" y="626160"/>
                  </a:lnTo>
                  <a:lnTo>
                    <a:pt x="758886" y="577011"/>
                  </a:lnTo>
                  <a:lnTo>
                    <a:pt x="478781" y="577011"/>
                  </a:lnTo>
                  <a:lnTo>
                    <a:pt x="478781" y="548779"/>
                  </a:lnTo>
                  <a:lnTo>
                    <a:pt x="748519" y="548779"/>
                  </a:lnTo>
                  <a:lnTo>
                    <a:pt x="700244" y="417309"/>
                  </a:lnTo>
                  <a:lnTo>
                    <a:pt x="700244" y="82422"/>
                  </a:lnTo>
                  <a:close/>
                </a:path>
                <a:path w="1119504" h="1613534">
                  <a:moveTo>
                    <a:pt x="1089567" y="1477566"/>
                  </a:moveTo>
                  <a:lnTo>
                    <a:pt x="640744" y="1477566"/>
                  </a:lnTo>
                  <a:lnTo>
                    <a:pt x="640744" y="1505798"/>
                  </a:lnTo>
                  <a:lnTo>
                    <a:pt x="1099933" y="1505798"/>
                  </a:lnTo>
                  <a:lnTo>
                    <a:pt x="1089567" y="1477566"/>
                  </a:lnTo>
                  <a:close/>
                </a:path>
                <a:path w="1119504" h="1613534">
                  <a:moveTo>
                    <a:pt x="1061150" y="1400177"/>
                  </a:moveTo>
                  <a:lnTo>
                    <a:pt x="640871" y="1400177"/>
                  </a:lnTo>
                  <a:lnTo>
                    <a:pt x="640744" y="1428409"/>
                  </a:lnTo>
                  <a:lnTo>
                    <a:pt x="1071517" y="1428409"/>
                  </a:lnTo>
                  <a:lnTo>
                    <a:pt x="1061150" y="1400177"/>
                  </a:lnTo>
                  <a:close/>
                </a:path>
                <a:path w="1119504" h="1613534">
                  <a:moveTo>
                    <a:pt x="1032733" y="1322788"/>
                  </a:moveTo>
                  <a:lnTo>
                    <a:pt x="640871" y="1322788"/>
                  </a:lnTo>
                  <a:lnTo>
                    <a:pt x="640871" y="1351022"/>
                  </a:lnTo>
                  <a:lnTo>
                    <a:pt x="1043100" y="1351022"/>
                  </a:lnTo>
                  <a:lnTo>
                    <a:pt x="1032733" y="1322788"/>
                  </a:lnTo>
                  <a:close/>
                </a:path>
                <a:path w="1119504" h="1613534">
                  <a:moveTo>
                    <a:pt x="1004316" y="1245400"/>
                  </a:moveTo>
                  <a:lnTo>
                    <a:pt x="640998" y="1245400"/>
                  </a:lnTo>
                  <a:lnTo>
                    <a:pt x="640871" y="1273633"/>
                  </a:lnTo>
                  <a:lnTo>
                    <a:pt x="1014683" y="1273633"/>
                  </a:lnTo>
                  <a:lnTo>
                    <a:pt x="1004316" y="1245400"/>
                  </a:lnTo>
                  <a:close/>
                </a:path>
                <a:path w="1119504" h="1613534">
                  <a:moveTo>
                    <a:pt x="975899" y="1168011"/>
                  </a:moveTo>
                  <a:lnTo>
                    <a:pt x="640998" y="1168011"/>
                  </a:lnTo>
                  <a:lnTo>
                    <a:pt x="640998" y="1196244"/>
                  </a:lnTo>
                  <a:lnTo>
                    <a:pt x="986266" y="1196244"/>
                  </a:lnTo>
                  <a:lnTo>
                    <a:pt x="975899" y="1168011"/>
                  </a:lnTo>
                  <a:close/>
                </a:path>
                <a:path w="1119504" h="1613534">
                  <a:moveTo>
                    <a:pt x="947482" y="1090622"/>
                  </a:moveTo>
                  <a:lnTo>
                    <a:pt x="641125" y="1090622"/>
                  </a:lnTo>
                  <a:lnTo>
                    <a:pt x="640998" y="1118856"/>
                  </a:lnTo>
                  <a:lnTo>
                    <a:pt x="957850" y="1118856"/>
                  </a:lnTo>
                  <a:lnTo>
                    <a:pt x="947482" y="1090622"/>
                  </a:lnTo>
                  <a:close/>
                </a:path>
                <a:path w="1119504" h="1613534">
                  <a:moveTo>
                    <a:pt x="919065" y="1013233"/>
                  </a:moveTo>
                  <a:lnTo>
                    <a:pt x="641125" y="1013233"/>
                  </a:lnTo>
                  <a:lnTo>
                    <a:pt x="641125" y="1041467"/>
                  </a:lnTo>
                  <a:lnTo>
                    <a:pt x="929433" y="1041467"/>
                  </a:lnTo>
                  <a:lnTo>
                    <a:pt x="919065" y="1013233"/>
                  </a:lnTo>
                  <a:close/>
                </a:path>
                <a:path w="1119504" h="1613534">
                  <a:moveTo>
                    <a:pt x="890649" y="935845"/>
                  </a:moveTo>
                  <a:lnTo>
                    <a:pt x="641125" y="935845"/>
                  </a:lnTo>
                  <a:lnTo>
                    <a:pt x="641125" y="963952"/>
                  </a:lnTo>
                  <a:lnTo>
                    <a:pt x="900970" y="963952"/>
                  </a:lnTo>
                  <a:lnTo>
                    <a:pt x="890649" y="935845"/>
                  </a:lnTo>
                  <a:close/>
                </a:path>
                <a:path w="1119504" h="1613534">
                  <a:moveTo>
                    <a:pt x="862232" y="858456"/>
                  </a:moveTo>
                  <a:lnTo>
                    <a:pt x="641252" y="858456"/>
                  </a:lnTo>
                  <a:lnTo>
                    <a:pt x="641252" y="886564"/>
                  </a:lnTo>
                  <a:lnTo>
                    <a:pt x="872553" y="886564"/>
                  </a:lnTo>
                  <a:lnTo>
                    <a:pt x="862232" y="858456"/>
                  </a:lnTo>
                  <a:close/>
                </a:path>
                <a:path w="1119504" h="1613534">
                  <a:moveTo>
                    <a:pt x="833815" y="781067"/>
                  </a:moveTo>
                  <a:lnTo>
                    <a:pt x="641252" y="781067"/>
                  </a:lnTo>
                  <a:lnTo>
                    <a:pt x="641252" y="809175"/>
                  </a:lnTo>
                  <a:lnTo>
                    <a:pt x="844136" y="809175"/>
                  </a:lnTo>
                  <a:lnTo>
                    <a:pt x="833815" y="781067"/>
                  </a:lnTo>
                  <a:close/>
                </a:path>
                <a:path w="1119504" h="1613534">
                  <a:moveTo>
                    <a:pt x="805352" y="703554"/>
                  </a:moveTo>
                  <a:lnTo>
                    <a:pt x="641379" y="703554"/>
                  </a:lnTo>
                  <a:lnTo>
                    <a:pt x="641379" y="731786"/>
                  </a:lnTo>
                  <a:lnTo>
                    <a:pt x="815719" y="731786"/>
                  </a:lnTo>
                  <a:lnTo>
                    <a:pt x="805352" y="703554"/>
                  </a:lnTo>
                  <a:close/>
                </a:path>
                <a:path w="1119504" h="1613534">
                  <a:moveTo>
                    <a:pt x="776934" y="626160"/>
                  </a:moveTo>
                  <a:lnTo>
                    <a:pt x="641379" y="626160"/>
                  </a:lnTo>
                  <a:lnTo>
                    <a:pt x="641379" y="654392"/>
                  </a:lnTo>
                  <a:lnTo>
                    <a:pt x="787300" y="654392"/>
                  </a:lnTo>
                  <a:lnTo>
                    <a:pt x="776934" y="626160"/>
                  </a:lnTo>
                  <a:close/>
                </a:path>
                <a:path w="1119504" h="1613534">
                  <a:moveTo>
                    <a:pt x="748519" y="548779"/>
                  </a:moveTo>
                  <a:lnTo>
                    <a:pt x="641506" y="548779"/>
                  </a:lnTo>
                  <a:lnTo>
                    <a:pt x="641506" y="577011"/>
                  </a:lnTo>
                  <a:lnTo>
                    <a:pt x="758886" y="577011"/>
                  </a:lnTo>
                  <a:lnTo>
                    <a:pt x="748519" y="548779"/>
                  </a:lnTo>
                  <a:close/>
                </a:path>
                <a:path w="1119504" h="1613534">
                  <a:moveTo>
                    <a:pt x="719650" y="0"/>
                  </a:moveTo>
                  <a:lnTo>
                    <a:pt x="399889" y="0"/>
                  </a:lnTo>
                  <a:lnTo>
                    <a:pt x="383863" y="3246"/>
                  </a:lnTo>
                  <a:lnTo>
                    <a:pt x="370757" y="12090"/>
                  </a:lnTo>
                  <a:lnTo>
                    <a:pt x="361911" y="25192"/>
                  </a:lnTo>
                  <a:lnTo>
                    <a:pt x="358665" y="41211"/>
                  </a:lnTo>
                  <a:lnTo>
                    <a:pt x="361911" y="57230"/>
                  </a:lnTo>
                  <a:lnTo>
                    <a:pt x="370757" y="70332"/>
                  </a:lnTo>
                  <a:lnTo>
                    <a:pt x="383863" y="79176"/>
                  </a:lnTo>
                  <a:lnTo>
                    <a:pt x="399889" y="82422"/>
                  </a:lnTo>
                  <a:lnTo>
                    <a:pt x="719650" y="82422"/>
                  </a:lnTo>
                  <a:lnTo>
                    <a:pt x="735669" y="79176"/>
                  </a:lnTo>
                  <a:lnTo>
                    <a:pt x="748771" y="70332"/>
                  </a:lnTo>
                  <a:lnTo>
                    <a:pt x="757615" y="57230"/>
                  </a:lnTo>
                  <a:lnTo>
                    <a:pt x="760861" y="41211"/>
                  </a:lnTo>
                  <a:lnTo>
                    <a:pt x="757615" y="25192"/>
                  </a:lnTo>
                  <a:lnTo>
                    <a:pt x="748771" y="12090"/>
                  </a:lnTo>
                  <a:lnTo>
                    <a:pt x="735669" y="3246"/>
                  </a:lnTo>
                  <a:lnTo>
                    <a:pt x="719650" y="0"/>
                  </a:lnTo>
                  <a:close/>
                </a:path>
              </a:pathLst>
            </a:custGeom>
            <a:solidFill>
              <a:srgbClr val="FACA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58802" y="8814656"/>
              <a:ext cx="1537131" cy="1721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96031" y="8845863"/>
              <a:ext cx="1458595" cy="1638300"/>
            </a:xfrm>
            <a:custGeom>
              <a:avLst/>
              <a:gdLst/>
              <a:ahLst/>
              <a:cxnLst/>
              <a:rect l="l" t="t" r="r" b="b"/>
              <a:pathLst>
                <a:path w="1458595" h="1638300">
                  <a:moveTo>
                    <a:pt x="540899" y="1270000"/>
                  </a:moveTo>
                  <a:lnTo>
                    <a:pt x="472650" y="1270000"/>
                  </a:lnTo>
                  <a:lnTo>
                    <a:pt x="480493" y="1295400"/>
                  </a:lnTo>
                  <a:lnTo>
                    <a:pt x="488901" y="1333500"/>
                  </a:lnTo>
                  <a:lnTo>
                    <a:pt x="497883" y="1358900"/>
                  </a:lnTo>
                  <a:lnTo>
                    <a:pt x="507448" y="1397000"/>
                  </a:lnTo>
                  <a:lnTo>
                    <a:pt x="534987" y="1460500"/>
                  </a:lnTo>
                  <a:lnTo>
                    <a:pt x="563599" y="1524000"/>
                  </a:lnTo>
                  <a:lnTo>
                    <a:pt x="621991" y="1600200"/>
                  </a:lnTo>
                  <a:lnTo>
                    <a:pt x="650744" y="1625600"/>
                  </a:lnTo>
                  <a:lnTo>
                    <a:pt x="678517" y="1638300"/>
                  </a:lnTo>
                  <a:lnTo>
                    <a:pt x="779634" y="1638300"/>
                  </a:lnTo>
                  <a:lnTo>
                    <a:pt x="807407" y="1625600"/>
                  </a:lnTo>
                  <a:lnTo>
                    <a:pt x="836160" y="1600200"/>
                  </a:lnTo>
                  <a:lnTo>
                    <a:pt x="855640" y="1574800"/>
                  </a:lnTo>
                  <a:lnTo>
                    <a:pt x="702095" y="1574800"/>
                  </a:lnTo>
                  <a:lnTo>
                    <a:pt x="675046" y="1562100"/>
                  </a:lnTo>
                  <a:lnTo>
                    <a:pt x="648346" y="1524000"/>
                  </a:lnTo>
                  <a:lnTo>
                    <a:pt x="622411" y="1485900"/>
                  </a:lnTo>
                  <a:lnTo>
                    <a:pt x="597659" y="1447800"/>
                  </a:lnTo>
                  <a:lnTo>
                    <a:pt x="574506" y="1384300"/>
                  </a:lnTo>
                  <a:lnTo>
                    <a:pt x="553369" y="1320800"/>
                  </a:lnTo>
                  <a:lnTo>
                    <a:pt x="540899" y="1270000"/>
                  </a:lnTo>
                  <a:close/>
                </a:path>
                <a:path w="1458595" h="1638300">
                  <a:moveTo>
                    <a:pt x="904056" y="1168400"/>
                  </a:moveTo>
                  <a:lnTo>
                    <a:pt x="729075" y="1168400"/>
                  </a:lnTo>
                  <a:lnTo>
                    <a:pt x="778472" y="1193800"/>
                  </a:lnTo>
                  <a:lnTo>
                    <a:pt x="827432" y="1206500"/>
                  </a:lnTo>
                  <a:lnTo>
                    <a:pt x="875813" y="1231900"/>
                  </a:lnTo>
                  <a:lnTo>
                    <a:pt x="923474" y="1244600"/>
                  </a:lnTo>
                  <a:lnTo>
                    <a:pt x="904774" y="1320800"/>
                  </a:lnTo>
                  <a:lnTo>
                    <a:pt x="883639" y="1384300"/>
                  </a:lnTo>
                  <a:lnTo>
                    <a:pt x="860489" y="1447800"/>
                  </a:lnTo>
                  <a:lnTo>
                    <a:pt x="835738" y="1485900"/>
                  </a:lnTo>
                  <a:lnTo>
                    <a:pt x="809805" y="1524000"/>
                  </a:lnTo>
                  <a:lnTo>
                    <a:pt x="783105" y="1562100"/>
                  </a:lnTo>
                  <a:lnTo>
                    <a:pt x="756056" y="1574800"/>
                  </a:lnTo>
                  <a:lnTo>
                    <a:pt x="855640" y="1574800"/>
                  </a:lnTo>
                  <a:lnTo>
                    <a:pt x="894552" y="1524000"/>
                  </a:lnTo>
                  <a:lnTo>
                    <a:pt x="923164" y="1460500"/>
                  </a:lnTo>
                  <a:lnTo>
                    <a:pt x="950703" y="1397000"/>
                  </a:lnTo>
                  <a:lnTo>
                    <a:pt x="960288" y="1358900"/>
                  </a:lnTo>
                  <a:lnTo>
                    <a:pt x="969313" y="1333500"/>
                  </a:lnTo>
                  <a:lnTo>
                    <a:pt x="977766" y="1295400"/>
                  </a:lnTo>
                  <a:lnTo>
                    <a:pt x="985628" y="1270000"/>
                  </a:lnTo>
                  <a:lnTo>
                    <a:pt x="1404876" y="1270000"/>
                  </a:lnTo>
                  <a:lnTo>
                    <a:pt x="1417321" y="1257300"/>
                  </a:lnTo>
                  <a:lnTo>
                    <a:pt x="1428945" y="1244600"/>
                  </a:lnTo>
                  <a:lnTo>
                    <a:pt x="1161256" y="1244600"/>
                  </a:lnTo>
                  <a:lnTo>
                    <a:pt x="1110744" y="1231900"/>
                  </a:lnTo>
                  <a:lnTo>
                    <a:pt x="1056455" y="1219200"/>
                  </a:lnTo>
                  <a:lnTo>
                    <a:pt x="998722" y="1206500"/>
                  </a:lnTo>
                  <a:lnTo>
                    <a:pt x="1002971" y="1181100"/>
                  </a:lnTo>
                  <a:lnTo>
                    <a:pt x="936454" y="1181100"/>
                  </a:lnTo>
                  <a:lnTo>
                    <a:pt x="904056" y="1168400"/>
                  </a:lnTo>
                  <a:close/>
                </a:path>
                <a:path w="1458595" h="1638300">
                  <a:moveTo>
                    <a:pt x="272378" y="330200"/>
                  </a:moveTo>
                  <a:lnTo>
                    <a:pt x="155952" y="330200"/>
                  </a:lnTo>
                  <a:lnTo>
                    <a:pt x="112778" y="342900"/>
                  </a:lnTo>
                  <a:lnTo>
                    <a:pt x="78329" y="355600"/>
                  </a:lnTo>
                  <a:lnTo>
                    <a:pt x="51631" y="368300"/>
                  </a:lnTo>
                  <a:lnTo>
                    <a:pt x="31707" y="393700"/>
                  </a:lnTo>
                  <a:lnTo>
                    <a:pt x="17583" y="406400"/>
                  </a:lnTo>
                  <a:lnTo>
                    <a:pt x="7434" y="431800"/>
                  </a:lnTo>
                  <a:lnTo>
                    <a:pt x="1076" y="457200"/>
                  </a:lnTo>
                  <a:lnTo>
                    <a:pt x="0" y="495300"/>
                  </a:lnTo>
                  <a:lnTo>
                    <a:pt x="5693" y="533400"/>
                  </a:lnTo>
                  <a:lnTo>
                    <a:pt x="19646" y="571500"/>
                  </a:lnTo>
                  <a:lnTo>
                    <a:pt x="43347" y="622300"/>
                  </a:lnTo>
                  <a:lnTo>
                    <a:pt x="78286" y="673100"/>
                  </a:lnTo>
                  <a:lnTo>
                    <a:pt x="125952" y="736600"/>
                  </a:lnTo>
                  <a:lnTo>
                    <a:pt x="146640" y="749300"/>
                  </a:lnTo>
                  <a:lnTo>
                    <a:pt x="168591" y="774700"/>
                  </a:lnTo>
                  <a:lnTo>
                    <a:pt x="191759" y="800100"/>
                  </a:lnTo>
                  <a:lnTo>
                    <a:pt x="216097" y="825500"/>
                  </a:lnTo>
                  <a:lnTo>
                    <a:pt x="191764" y="850900"/>
                  </a:lnTo>
                  <a:lnTo>
                    <a:pt x="146642" y="889000"/>
                  </a:lnTo>
                  <a:lnTo>
                    <a:pt x="78286" y="977900"/>
                  </a:lnTo>
                  <a:lnTo>
                    <a:pt x="43347" y="1028700"/>
                  </a:lnTo>
                  <a:lnTo>
                    <a:pt x="19646" y="1079500"/>
                  </a:lnTo>
                  <a:lnTo>
                    <a:pt x="5693" y="1117600"/>
                  </a:lnTo>
                  <a:lnTo>
                    <a:pt x="0" y="1155700"/>
                  </a:lnTo>
                  <a:lnTo>
                    <a:pt x="1076" y="1181100"/>
                  </a:lnTo>
                  <a:lnTo>
                    <a:pt x="17583" y="1231900"/>
                  </a:lnTo>
                  <a:lnTo>
                    <a:pt x="78229" y="1295400"/>
                  </a:lnTo>
                  <a:lnTo>
                    <a:pt x="132984" y="1308100"/>
                  </a:lnTo>
                  <a:lnTo>
                    <a:pt x="208388" y="1320800"/>
                  </a:lnTo>
                  <a:lnTo>
                    <a:pt x="238852" y="1308100"/>
                  </a:lnTo>
                  <a:lnTo>
                    <a:pt x="308315" y="1308100"/>
                  </a:lnTo>
                  <a:lnTo>
                    <a:pt x="347580" y="1295400"/>
                  </a:lnTo>
                  <a:lnTo>
                    <a:pt x="377854" y="1295400"/>
                  </a:lnTo>
                  <a:lnTo>
                    <a:pt x="408834" y="1282700"/>
                  </a:lnTo>
                  <a:lnTo>
                    <a:pt x="440454" y="1282700"/>
                  </a:lnTo>
                  <a:lnTo>
                    <a:pt x="472650" y="1270000"/>
                  </a:lnTo>
                  <a:lnTo>
                    <a:pt x="540899" y="1270000"/>
                  </a:lnTo>
                  <a:lnTo>
                    <a:pt x="534664" y="1244600"/>
                  </a:lnTo>
                  <a:lnTo>
                    <a:pt x="161077" y="1244600"/>
                  </a:lnTo>
                  <a:lnTo>
                    <a:pt x="122287" y="1231900"/>
                  </a:lnTo>
                  <a:lnTo>
                    <a:pt x="93001" y="1219200"/>
                  </a:lnTo>
                  <a:lnTo>
                    <a:pt x="73946" y="1206500"/>
                  </a:lnTo>
                  <a:lnTo>
                    <a:pt x="65491" y="1168400"/>
                  </a:lnTo>
                  <a:lnTo>
                    <a:pt x="67611" y="1143000"/>
                  </a:lnTo>
                  <a:lnTo>
                    <a:pt x="79963" y="1104900"/>
                  </a:lnTo>
                  <a:lnTo>
                    <a:pt x="102206" y="1054100"/>
                  </a:lnTo>
                  <a:lnTo>
                    <a:pt x="133999" y="1003300"/>
                  </a:lnTo>
                  <a:lnTo>
                    <a:pt x="175000" y="952500"/>
                  </a:lnTo>
                  <a:lnTo>
                    <a:pt x="195566" y="939800"/>
                  </a:lnTo>
                  <a:lnTo>
                    <a:pt x="217466" y="914400"/>
                  </a:lnTo>
                  <a:lnTo>
                    <a:pt x="240637" y="889000"/>
                  </a:lnTo>
                  <a:lnTo>
                    <a:pt x="265017" y="863600"/>
                  </a:lnTo>
                  <a:lnTo>
                    <a:pt x="369437" y="863600"/>
                  </a:lnTo>
                  <a:lnTo>
                    <a:pt x="341384" y="850900"/>
                  </a:lnTo>
                  <a:lnTo>
                    <a:pt x="314332" y="825500"/>
                  </a:lnTo>
                  <a:lnTo>
                    <a:pt x="341384" y="800100"/>
                  </a:lnTo>
                  <a:lnTo>
                    <a:pt x="369437" y="774700"/>
                  </a:lnTo>
                  <a:lnTo>
                    <a:pt x="265017" y="774700"/>
                  </a:lnTo>
                  <a:lnTo>
                    <a:pt x="217466" y="736600"/>
                  </a:lnTo>
                  <a:lnTo>
                    <a:pt x="134000" y="635000"/>
                  </a:lnTo>
                  <a:lnTo>
                    <a:pt x="102209" y="584200"/>
                  </a:lnTo>
                  <a:lnTo>
                    <a:pt x="79967" y="546100"/>
                  </a:lnTo>
                  <a:lnTo>
                    <a:pt x="67616" y="508000"/>
                  </a:lnTo>
                  <a:lnTo>
                    <a:pt x="65496" y="469900"/>
                  </a:lnTo>
                  <a:lnTo>
                    <a:pt x="73946" y="444500"/>
                  </a:lnTo>
                  <a:lnTo>
                    <a:pt x="92997" y="419100"/>
                  </a:lnTo>
                  <a:lnTo>
                    <a:pt x="122277" y="406400"/>
                  </a:lnTo>
                  <a:lnTo>
                    <a:pt x="161066" y="393700"/>
                  </a:lnTo>
                  <a:lnTo>
                    <a:pt x="534664" y="393700"/>
                  </a:lnTo>
                  <a:lnTo>
                    <a:pt x="538405" y="381000"/>
                  </a:lnTo>
                  <a:lnTo>
                    <a:pt x="472650" y="381000"/>
                  </a:lnTo>
                  <a:lnTo>
                    <a:pt x="408834" y="355600"/>
                  </a:lnTo>
                  <a:lnTo>
                    <a:pt x="377854" y="355600"/>
                  </a:lnTo>
                  <a:lnTo>
                    <a:pt x="347580" y="342900"/>
                  </a:lnTo>
                  <a:lnTo>
                    <a:pt x="272378" y="330200"/>
                  </a:lnTo>
                  <a:close/>
                </a:path>
                <a:path w="1458595" h="1638300">
                  <a:moveTo>
                    <a:pt x="1404876" y="1270000"/>
                  </a:moveTo>
                  <a:lnTo>
                    <a:pt x="985628" y="1270000"/>
                  </a:lnTo>
                  <a:lnTo>
                    <a:pt x="1017802" y="1282700"/>
                  </a:lnTo>
                  <a:lnTo>
                    <a:pt x="1049376" y="1282700"/>
                  </a:lnTo>
                  <a:lnTo>
                    <a:pt x="1080311" y="1295400"/>
                  </a:lnTo>
                  <a:lnTo>
                    <a:pt x="1110571" y="1295400"/>
                  </a:lnTo>
                  <a:lnTo>
                    <a:pt x="1149861" y="1308100"/>
                  </a:lnTo>
                  <a:lnTo>
                    <a:pt x="1219408" y="1308100"/>
                  </a:lnTo>
                  <a:lnTo>
                    <a:pt x="1249890" y="1320800"/>
                  </a:lnTo>
                  <a:lnTo>
                    <a:pt x="1325271" y="1308100"/>
                  </a:lnTo>
                  <a:lnTo>
                    <a:pt x="1379985" y="1295400"/>
                  </a:lnTo>
                  <a:lnTo>
                    <a:pt x="1404876" y="1270000"/>
                  </a:lnTo>
                  <a:close/>
                </a:path>
                <a:path w="1458595" h="1638300">
                  <a:moveTo>
                    <a:pt x="369437" y="863600"/>
                  </a:moveTo>
                  <a:lnTo>
                    <a:pt x="265017" y="863600"/>
                  </a:lnTo>
                  <a:lnTo>
                    <a:pt x="304189" y="901700"/>
                  </a:lnTo>
                  <a:lnTo>
                    <a:pt x="345324" y="927100"/>
                  </a:lnTo>
                  <a:lnTo>
                    <a:pt x="388295" y="965200"/>
                  </a:lnTo>
                  <a:lnTo>
                    <a:pt x="432975" y="990600"/>
                  </a:lnTo>
                  <a:lnTo>
                    <a:pt x="437687" y="1054100"/>
                  </a:lnTo>
                  <a:lnTo>
                    <a:pt x="443678" y="1104900"/>
                  </a:lnTo>
                  <a:lnTo>
                    <a:pt x="450931" y="1155700"/>
                  </a:lnTo>
                  <a:lnTo>
                    <a:pt x="459429" y="1206500"/>
                  </a:lnTo>
                  <a:lnTo>
                    <a:pt x="401709" y="1219200"/>
                  </a:lnTo>
                  <a:lnTo>
                    <a:pt x="347451" y="1231900"/>
                  </a:lnTo>
                  <a:lnTo>
                    <a:pt x="296974" y="1244600"/>
                  </a:lnTo>
                  <a:lnTo>
                    <a:pt x="534664" y="1244600"/>
                  </a:lnTo>
                  <a:lnTo>
                    <a:pt x="582332" y="1231900"/>
                  </a:lnTo>
                  <a:lnTo>
                    <a:pt x="630717" y="1206500"/>
                  </a:lnTo>
                  <a:lnTo>
                    <a:pt x="679678" y="1193800"/>
                  </a:lnTo>
                  <a:lnTo>
                    <a:pt x="704377" y="1181100"/>
                  </a:lnTo>
                  <a:lnTo>
                    <a:pt x="521697" y="1181100"/>
                  </a:lnTo>
                  <a:lnTo>
                    <a:pt x="515950" y="1143000"/>
                  </a:lnTo>
                  <a:lnTo>
                    <a:pt x="510736" y="1117600"/>
                  </a:lnTo>
                  <a:lnTo>
                    <a:pt x="506090" y="1079500"/>
                  </a:lnTo>
                  <a:lnTo>
                    <a:pt x="502050" y="1041400"/>
                  </a:lnTo>
                  <a:lnTo>
                    <a:pt x="640482" y="1041400"/>
                  </a:lnTo>
                  <a:lnTo>
                    <a:pt x="581010" y="1016000"/>
                  </a:lnTo>
                  <a:lnTo>
                    <a:pt x="552079" y="990600"/>
                  </a:lnTo>
                  <a:lnTo>
                    <a:pt x="523657" y="977900"/>
                  </a:lnTo>
                  <a:lnTo>
                    <a:pt x="495764" y="952500"/>
                  </a:lnTo>
                  <a:lnTo>
                    <a:pt x="494058" y="927100"/>
                  </a:lnTo>
                  <a:lnTo>
                    <a:pt x="493642" y="914400"/>
                  </a:lnTo>
                  <a:lnTo>
                    <a:pt x="428352" y="914400"/>
                  </a:lnTo>
                  <a:lnTo>
                    <a:pt x="398442" y="889000"/>
                  </a:lnTo>
                  <a:lnTo>
                    <a:pt x="369437" y="863600"/>
                  </a:lnTo>
                  <a:close/>
                </a:path>
                <a:path w="1458595" h="1638300">
                  <a:moveTo>
                    <a:pt x="1289555" y="863600"/>
                  </a:moveTo>
                  <a:lnTo>
                    <a:pt x="1193133" y="863600"/>
                  </a:lnTo>
                  <a:lnTo>
                    <a:pt x="1217514" y="889000"/>
                  </a:lnTo>
                  <a:lnTo>
                    <a:pt x="1240684" y="914400"/>
                  </a:lnTo>
                  <a:lnTo>
                    <a:pt x="1262580" y="939800"/>
                  </a:lnTo>
                  <a:lnTo>
                    <a:pt x="1283138" y="952500"/>
                  </a:lnTo>
                  <a:lnTo>
                    <a:pt x="1324144" y="1003300"/>
                  </a:lnTo>
                  <a:lnTo>
                    <a:pt x="1355938" y="1054100"/>
                  </a:lnTo>
                  <a:lnTo>
                    <a:pt x="1378180" y="1104900"/>
                  </a:lnTo>
                  <a:lnTo>
                    <a:pt x="1390531" y="1143000"/>
                  </a:lnTo>
                  <a:lnTo>
                    <a:pt x="1392648" y="1168400"/>
                  </a:lnTo>
                  <a:lnTo>
                    <a:pt x="1384192" y="1206500"/>
                  </a:lnTo>
                  <a:lnTo>
                    <a:pt x="1365168" y="1219200"/>
                  </a:lnTo>
                  <a:lnTo>
                    <a:pt x="1335934" y="1231900"/>
                  </a:lnTo>
                  <a:lnTo>
                    <a:pt x="1297187" y="1244600"/>
                  </a:lnTo>
                  <a:lnTo>
                    <a:pt x="1428945" y="1244600"/>
                  </a:lnTo>
                  <a:lnTo>
                    <a:pt x="1440568" y="1231900"/>
                  </a:lnTo>
                  <a:lnTo>
                    <a:pt x="1450717" y="1206500"/>
                  </a:lnTo>
                  <a:lnTo>
                    <a:pt x="1457073" y="1181100"/>
                  </a:lnTo>
                  <a:lnTo>
                    <a:pt x="1458148" y="1155700"/>
                  </a:lnTo>
                  <a:lnTo>
                    <a:pt x="1452453" y="1117600"/>
                  </a:lnTo>
                  <a:lnTo>
                    <a:pt x="1438500" y="1079500"/>
                  </a:lnTo>
                  <a:lnTo>
                    <a:pt x="1414798" y="1028700"/>
                  </a:lnTo>
                  <a:lnTo>
                    <a:pt x="1379861" y="977900"/>
                  </a:lnTo>
                  <a:lnTo>
                    <a:pt x="1332198" y="914400"/>
                  </a:lnTo>
                  <a:lnTo>
                    <a:pt x="1311509" y="889000"/>
                  </a:lnTo>
                  <a:lnTo>
                    <a:pt x="1289555" y="863600"/>
                  </a:lnTo>
                  <a:close/>
                </a:path>
                <a:path w="1458595" h="1638300">
                  <a:moveTo>
                    <a:pt x="640482" y="1041400"/>
                  </a:moveTo>
                  <a:lnTo>
                    <a:pt x="502050" y="1041400"/>
                  </a:lnTo>
                  <a:lnTo>
                    <a:pt x="520720" y="1054100"/>
                  </a:lnTo>
                  <a:lnTo>
                    <a:pt x="558690" y="1079500"/>
                  </a:lnTo>
                  <a:lnTo>
                    <a:pt x="577945" y="1079500"/>
                  </a:lnTo>
                  <a:lnTo>
                    <a:pt x="655365" y="1130300"/>
                  </a:lnTo>
                  <a:lnTo>
                    <a:pt x="587226" y="1155700"/>
                  </a:lnTo>
                  <a:lnTo>
                    <a:pt x="521697" y="1181100"/>
                  </a:lnTo>
                  <a:lnTo>
                    <a:pt x="704377" y="1181100"/>
                  </a:lnTo>
                  <a:lnTo>
                    <a:pt x="729075" y="1168400"/>
                  </a:lnTo>
                  <a:lnTo>
                    <a:pt x="904056" y="1168400"/>
                  </a:lnTo>
                  <a:lnTo>
                    <a:pt x="837261" y="1143000"/>
                  </a:lnTo>
                  <a:lnTo>
                    <a:pt x="802913" y="1130300"/>
                  </a:lnTo>
                  <a:lnTo>
                    <a:pt x="860978" y="1092200"/>
                  </a:lnTo>
                  <a:lnTo>
                    <a:pt x="729075" y="1092200"/>
                  </a:lnTo>
                  <a:lnTo>
                    <a:pt x="670287" y="1066800"/>
                  </a:lnTo>
                  <a:lnTo>
                    <a:pt x="640482" y="1041400"/>
                  </a:lnTo>
                  <a:close/>
                </a:path>
                <a:path w="1458595" h="1638300">
                  <a:moveTo>
                    <a:pt x="1021406" y="1041400"/>
                  </a:moveTo>
                  <a:lnTo>
                    <a:pt x="956088" y="1041400"/>
                  </a:lnTo>
                  <a:lnTo>
                    <a:pt x="952056" y="1079500"/>
                  </a:lnTo>
                  <a:lnTo>
                    <a:pt x="947414" y="1117600"/>
                  </a:lnTo>
                  <a:lnTo>
                    <a:pt x="942201" y="1143000"/>
                  </a:lnTo>
                  <a:lnTo>
                    <a:pt x="936454" y="1181100"/>
                  </a:lnTo>
                  <a:lnTo>
                    <a:pt x="1002971" y="1181100"/>
                  </a:lnTo>
                  <a:lnTo>
                    <a:pt x="1007220" y="1155700"/>
                  </a:lnTo>
                  <a:lnTo>
                    <a:pt x="1014473" y="1104900"/>
                  </a:lnTo>
                  <a:lnTo>
                    <a:pt x="1020464" y="1054100"/>
                  </a:lnTo>
                  <a:lnTo>
                    <a:pt x="1021406" y="1041400"/>
                  </a:lnTo>
                  <a:close/>
                </a:path>
                <a:path w="1458595" h="1638300">
                  <a:moveTo>
                    <a:pt x="880332" y="558800"/>
                  </a:moveTo>
                  <a:lnTo>
                    <a:pt x="729075" y="558800"/>
                  </a:lnTo>
                  <a:lnTo>
                    <a:pt x="817667" y="596900"/>
                  </a:lnTo>
                  <a:lnTo>
                    <a:pt x="847719" y="622300"/>
                  </a:lnTo>
                  <a:lnTo>
                    <a:pt x="906136" y="647700"/>
                  </a:lnTo>
                  <a:lnTo>
                    <a:pt x="934601" y="673100"/>
                  </a:lnTo>
                  <a:lnTo>
                    <a:pt x="962514" y="685800"/>
                  </a:lnTo>
                  <a:lnTo>
                    <a:pt x="964198" y="723900"/>
                  </a:lnTo>
                  <a:lnTo>
                    <a:pt x="965400" y="749300"/>
                  </a:lnTo>
                  <a:lnTo>
                    <a:pt x="966122" y="787400"/>
                  </a:lnTo>
                  <a:lnTo>
                    <a:pt x="966362" y="825500"/>
                  </a:lnTo>
                  <a:lnTo>
                    <a:pt x="966102" y="863600"/>
                  </a:lnTo>
                  <a:lnTo>
                    <a:pt x="964091" y="927100"/>
                  </a:lnTo>
                  <a:lnTo>
                    <a:pt x="934499" y="977900"/>
                  </a:lnTo>
                  <a:lnTo>
                    <a:pt x="906077" y="990600"/>
                  </a:lnTo>
                  <a:lnTo>
                    <a:pt x="877143" y="1016000"/>
                  </a:lnTo>
                  <a:lnTo>
                    <a:pt x="817667" y="1041400"/>
                  </a:lnTo>
                  <a:lnTo>
                    <a:pt x="787859" y="1066800"/>
                  </a:lnTo>
                  <a:lnTo>
                    <a:pt x="729075" y="1092200"/>
                  </a:lnTo>
                  <a:lnTo>
                    <a:pt x="860978" y="1092200"/>
                  </a:lnTo>
                  <a:lnTo>
                    <a:pt x="880332" y="1079500"/>
                  </a:lnTo>
                  <a:lnTo>
                    <a:pt x="899568" y="1079500"/>
                  </a:lnTo>
                  <a:lnTo>
                    <a:pt x="937445" y="1054100"/>
                  </a:lnTo>
                  <a:lnTo>
                    <a:pt x="956088" y="1041400"/>
                  </a:lnTo>
                  <a:lnTo>
                    <a:pt x="1021406" y="1041400"/>
                  </a:lnTo>
                  <a:lnTo>
                    <a:pt x="1025176" y="990600"/>
                  </a:lnTo>
                  <a:lnTo>
                    <a:pt x="1069856" y="965200"/>
                  </a:lnTo>
                  <a:lnTo>
                    <a:pt x="1112827" y="927100"/>
                  </a:lnTo>
                  <a:lnTo>
                    <a:pt x="1133394" y="914400"/>
                  </a:lnTo>
                  <a:lnTo>
                    <a:pt x="1029799" y="914400"/>
                  </a:lnTo>
                  <a:lnTo>
                    <a:pt x="1030520" y="889000"/>
                  </a:lnTo>
                  <a:lnTo>
                    <a:pt x="1031040" y="863600"/>
                  </a:lnTo>
                  <a:lnTo>
                    <a:pt x="1031356" y="850900"/>
                  </a:lnTo>
                  <a:lnTo>
                    <a:pt x="1031356" y="800100"/>
                  </a:lnTo>
                  <a:lnTo>
                    <a:pt x="1031040" y="774700"/>
                  </a:lnTo>
                  <a:lnTo>
                    <a:pt x="1030520" y="762000"/>
                  </a:lnTo>
                  <a:lnTo>
                    <a:pt x="1029799" y="736600"/>
                  </a:lnTo>
                  <a:lnTo>
                    <a:pt x="1140377" y="736600"/>
                  </a:lnTo>
                  <a:lnTo>
                    <a:pt x="1112954" y="711200"/>
                  </a:lnTo>
                  <a:lnTo>
                    <a:pt x="1069983" y="685800"/>
                  </a:lnTo>
                  <a:lnTo>
                    <a:pt x="1025303" y="647700"/>
                  </a:lnTo>
                  <a:lnTo>
                    <a:pt x="1021753" y="609600"/>
                  </a:lnTo>
                  <a:lnTo>
                    <a:pt x="956088" y="609600"/>
                  </a:lnTo>
                  <a:lnTo>
                    <a:pt x="918606" y="584200"/>
                  </a:lnTo>
                  <a:lnTo>
                    <a:pt x="880332" y="558800"/>
                  </a:lnTo>
                  <a:close/>
                </a:path>
                <a:path w="1458595" h="1638300">
                  <a:moveTo>
                    <a:pt x="493433" y="736600"/>
                  </a:moveTo>
                  <a:lnTo>
                    <a:pt x="428352" y="736600"/>
                  </a:lnTo>
                  <a:lnTo>
                    <a:pt x="427629" y="762000"/>
                  </a:lnTo>
                  <a:lnTo>
                    <a:pt x="427104" y="774700"/>
                  </a:lnTo>
                  <a:lnTo>
                    <a:pt x="426784" y="800100"/>
                  </a:lnTo>
                  <a:lnTo>
                    <a:pt x="426784" y="850900"/>
                  </a:lnTo>
                  <a:lnTo>
                    <a:pt x="427104" y="863600"/>
                  </a:lnTo>
                  <a:lnTo>
                    <a:pt x="427629" y="889000"/>
                  </a:lnTo>
                  <a:lnTo>
                    <a:pt x="428352" y="914400"/>
                  </a:lnTo>
                  <a:lnTo>
                    <a:pt x="493642" y="914400"/>
                  </a:lnTo>
                  <a:lnTo>
                    <a:pt x="492808" y="889000"/>
                  </a:lnTo>
                  <a:lnTo>
                    <a:pt x="492038" y="863600"/>
                  </a:lnTo>
                  <a:lnTo>
                    <a:pt x="491776" y="825500"/>
                  </a:lnTo>
                  <a:lnTo>
                    <a:pt x="492038" y="787400"/>
                  </a:lnTo>
                  <a:lnTo>
                    <a:pt x="492808" y="749300"/>
                  </a:lnTo>
                  <a:lnTo>
                    <a:pt x="493433" y="736600"/>
                  </a:lnTo>
                  <a:close/>
                </a:path>
                <a:path w="1458595" h="1638300">
                  <a:moveTo>
                    <a:pt x="763173" y="736600"/>
                  </a:moveTo>
                  <a:lnTo>
                    <a:pt x="694973" y="736600"/>
                  </a:lnTo>
                  <a:lnTo>
                    <a:pt x="679216" y="749300"/>
                  </a:lnTo>
                  <a:lnTo>
                    <a:pt x="665004" y="762000"/>
                  </a:lnTo>
                  <a:lnTo>
                    <a:pt x="645087" y="787400"/>
                  </a:lnTo>
                  <a:lnTo>
                    <a:pt x="638448" y="825500"/>
                  </a:lnTo>
                  <a:lnTo>
                    <a:pt x="645087" y="850900"/>
                  </a:lnTo>
                  <a:lnTo>
                    <a:pt x="665004" y="889000"/>
                  </a:lnTo>
                  <a:lnTo>
                    <a:pt x="694981" y="901700"/>
                  </a:lnTo>
                  <a:lnTo>
                    <a:pt x="729075" y="914400"/>
                  </a:lnTo>
                  <a:lnTo>
                    <a:pt x="763170" y="901700"/>
                  </a:lnTo>
                  <a:lnTo>
                    <a:pt x="793147" y="889000"/>
                  </a:lnTo>
                  <a:lnTo>
                    <a:pt x="813064" y="850900"/>
                  </a:lnTo>
                  <a:lnTo>
                    <a:pt x="819703" y="825500"/>
                  </a:lnTo>
                  <a:lnTo>
                    <a:pt x="813064" y="787400"/>
                  </a:lnTo>
                  <a:lnTo>
                    <a:pt x="793147" y="762000"/>
                  </a:lnTo>
                  <a:lnTo>
                    <a:pt x="778930" y="749300"/>
                  </a:lnTo>
                  <a:lnTo>
                    <a:pt x="763173" y="736600"/>
                  </a:lnTo>
                  <a:close/>
                </a:path>
                <a:path w="1458595" h="1638300">
                  <a:moveTo>
                    <a:pt x="1140377" y="736600"/>
                  </a:moveTo>
                  <a:lnTo>
                    <a:pt x="1029799" y="736600"/>
                  </a:lnTo>
                  <a:lnTo>
                    <a:pt x="1059709" y="762000"/>
                  </a:lnTo>
                  <a:lnTo>
                    <a:pt x="1088714" y="774700"/>
                  </a:lnTo>
                  <a:lnTo>
                    <a:pt x="1116767" y="800100"/>
                  </a:lnTo>
                  <a:lnTo>
                    <a:pt x="1143819" y="825500"/>
                  </a:lnTo>
                  <a:lnTo>
                    <a:pt x="1116767" y="850900"/>
                  </a:lnTo>
                  <a:lnTo>
                    <a:pt x="1088714" y="863600"/>
                  </a:lnTo>
                  <a:lnTo>
                    <a:pt x="1059709" y="889000"/>
                  </a:lnTo>
                  <a:lnTo>
                    <a:pt x="1029799" y="914400"/>
                  </a:lnTo>
                  <a:lnTo>
                    <a:pt x="1133394" y="914400"/>
                  </a:lnTo>
                  <a:lnTo>
                    <a:pt x="1153962" y="901700"/>
                  </a:lnTo>
                  <a:lnTo>
                    <a:pt x="1193133" y="863600"/>
                  </a:lnTo>
                  <a:lnTo>
                    <a:pt x="1289555" y="863600"/>
                  </a:lnTo>
                  <a:lnTo>
                    <a:pt x="1266387" y="850900"/>
                  </a:lnTo>
                  <a:lnTo>
                    <a:pt x="1242054" y="825500"/>
                  </a:lnTo>
                  <a:lnTo>
                    <a:pt x="1266387" y="800100"/>
                  </a:lnTo>
                  <a:lnTo>
                    <a:pt x="1289555" y="774700"/>
                  </a:lnTo>
                  <a:lnTo>
                    <a:pt x="1193260" y="774700"/>
                  </a:lnTo>
                  <a:lnTo>
                    <a:pt x="1154089" y="749300"/>
                  </a:lnTo>
                  <a:lnTo>
                    <a:pt x="1140377" y="736600"/>
                  </a:lnTo>
                  <a:close/>
                </a:path>
                <a:path w="1458595" h="1638300">
                  <a:moveTo>
                    <a:pt x="534664" y="393700"/>
                  </a:moveTo>
                  <a:lnTo>
                    <a:pt x="250598" y="393700"/>
                  </a:lnTo>
                  <a:lnTo>
                    <a:pt x="296974" y="406400"/>
                  </a:lnTo>
                  <a:lnTo>
                    <a:pt x="347451" y="419100"/>
                  </a:lnTo>
                  <a:lnTo>
                    <a:pt x="401709" y="431800"/>
                  </a:lnTo>
                  <a:lnTo>
                    <a:pt x="459429" y="444500"/>
                  </a:lnTo>
                  <a:lnTo>
                    <a:pt x="450931" y="495300"/>
                  </a:lnTo>
                  <a:lnTo>
                    <a:pt x="443678" y="546100"/>
                  </a:lnTo>
                  <a:lnTo>
                    <a:pt x="437687" y="596900"/>
                  </a:lnTo>
                  <a:lnTo>
                    <a:pt x="432975" y="647700"/>
                  </a:lnTo>
                  <a:lnTo>
                    <a:pt x="388295" y="685800"/>
                  </a:lnTo>
                  <a:lnTo>
                    <a:pt x="345324" y="711200"/>
                  </a:lnTo>
                  <a:lnTo>
                    <a:pt x="304189" y="749300"/>
                  </a:lnTo>
                  <a:lnTo>
                    <a:pt x="265017" y="774700"/>
                  </a:lnTo>
                  <a:lnTo>
                    <a:pt x="369437" y="774700"/>
                  </a:lnTo>
                  <a:lnTo>
                    <a:pt x="398442" y="762000"/>
                  </a:lnTo>
                  <a:lnTo>
                    <a:pt x="428352" y="736600"/>
                  </a:lnTo>
                  <a:lnTo>
                    <a:pt x="493433" y="736600"/>
                  </a:lnTo>
                  <a:lnTo>
                    <a:pt x="494058" y="723900"/>
                  </a:lnTo>
                  <a:lnTo>
                    <a:pt x="495764" y="685800"/>
                  </a:lnTo>
                  <a:lnTo>
                    <a:pt x="523657" y="673100"/>
                  </a:lnTo>
                  <a:lnTo>
                    <a:pt x="552079" y="647700"/>
                  </a:lnTo>
                  <a:lnTo>
                    <a:pt x="610432" y="622300"/>
                  </a:lnTo>
                  <a:lnTo>
                    <a:pt x="625458" y="609600"/>
                  </a:lnTo>
                  <a:lnTo>
                    <a:pt x="502050" y="609600"/>
                  </a:lnTo>
                  <a:lnTo>
                    <a:pt x="506090" y="571500"/>
                  </a:lnTo>
                  <a:lnTo>
                    <a:pt x="510736" y="533400"/>
                  </a:lnTo>
                  <a:lnTo>
                    <a:pt x="515950" y="495300"/>
                  </a:lnTo>
                  <a:lnTo>
                    <a:pt x="521697" y="469900"/>
                  </a:lnTo>
                  <a:lnTo>
                    <a:pt x="704377" y="469900"/>
                  </a:lnTo>
                  <a:lnTo>
                    <a:pt x="630717" y="431800"/>
                  </a:lnTo>
                  <a:lnTo>
                    <a:pt x="582332" y="419100"/>
                  </a:lnTo>
                  <a:lnTo>
                    <a:pt x="534664" y="393700"/>
                  </a:lnTo>
                  <a:close/>
                </a:path>
                <a:path w="1458595" h="1638300">
                  <a:moveTo>
                    <a:pt x="1426440" y="393700"/>
                  </a:moveTo>
                  <a:lnTo>
                    <a:pt x="1297176" y="393700"/>
                  </a:lnTo>
                  <a:lnTo>
                    <a:pt x="1335924" y="406400"/>
                  </a:lnTo>
                  <a:lnTo>
                    <a:pt x="1365164" y="419100"/>
                  </a:lnTo>
                  <a:lnTo>
                    <a:pt x="1384192" y="444500"/>
                  </a:lnTo>
                  <a:lnTo>
                    <a:pt x="1392648" y="469900"/>
                  </a:lnTo>
                  <a:lnTo>
                    <a:pt x="1390531" y="508000"/>
                  </a:lnTo>
                  <a:lnTo>
                    <a:pt x="1378180" y="546100"/>
                  </a:lnTo>
                  <a:lnTo>
                    <a:pt x="1355938" y="584200"/>
                  </a:lnTo>
                  <a:lnTo>
                    <a:pt x="1324144" y="635000"/>
                  </a:lnTo>
                  <a:lnTo>
                    <a:pt x="1262600" y="711200"/>
                  </a:lnTo>
                  <a:lnTo>
                    <a:pt x="1217621" y="762000"/>
                  </a:lnTo>
                  <a:lnTo>
                    <a:pt x="1193260" y="774700"/>
                  </a:lnTo>
                  <a:lnTo>
                    <a:pt x="1289555" y="774700"/>
                  </a:lnTo>
                  <a:lnTo>
                    <a:pt x="1311509" y="749300"/>
                  </a:lnTo>
                  <a:lnTo>
                    <a:pt x="1332198" y="736600"/>
                  </a:lnTo>
                  <a:lnTo>
                    <a:pt x="1379865" y="673100"/>
                  </a:lnTo>
                  <a:lnTo>
                    <a:pt x="1414804" y="622300"/>
                  </a:lnTo>
                  <a:lnTo>
                    <a:pt x="1438505" y="571500"/>
                  </a:lnTo>
                  <a:lnTo>
                    <a:pt x="1452458" y="533400"/>
                  </a:lnTo>
                  <a:lnTo>
                    <a:pt x="1458151" y="495300"/>
                  </a:lnTo>
                  <a:lnTo>
                    <a:pt x="1457075" y="457200"/>
                  </a:lnTo>
                  <a:lnTo>
                    <a:pt x="1450717" y="431800"/>
                  </a:lnTo>
                  <a:lnTo>
                    <a:pt x="1440568" y="406400"/>
                  </a:lnTo>
                  <a:lnTo>
                    <a:pt x="1426440" y="393700"/>
                  </a:lnTo>
                  <a:close/>
                </a:path>
                <a:path w="1458595" h="1638300">
                  <a:moveTo>
                    <a:pt x="841642" y="533400"/>
                  </a:moveTo>
                  <a:lnTo>
                    <a:pt x="616641" y="533400"/>
                  </a:lnTo>
                  <a:lnTo>
                    <a:pt x="539607" y="584200"/>
                  </a:lnTo>
                  <a:lnTo>
                    <a:pt x="502050" y="609600"/>
                  </a:lnTo>
                  <a:lnTo>
                    <a:pt x="625458" y="609600"/>
                  </a:lnTo>
                  <a:lnTo>
                    <a:pt x="640484" y="596900"/>
                  </a:lnTo>
                  <a:lnTo>
                    <a:pt x="729075" y="558800"/>
                  </a:lnTo>
                  <a:lnTo>
                    <a:pt x="880332" y="558800"/>
                  </a:lnTo>
                  <a:lnTo>
                    <a:pt x="841642" y="533400"/>
                  </a:lnTo>
                  <a:close/>
                </a:path>
                <a:path w="1458595" h="1638300">
                  <a:moveTo>
                    <a:pt x="1002978" y="469900"/>
                  </a:moveTo>
                  <a:lnTo>
                    <a:pt x="936454" y="469900"/>
                  </a:lnTo>
                  <a:lnTo>
                    <a:pt x="942201" y="495300"/>
                  </a:lnTo>
                  <a:lnTo>
                    <a:pt x="947414" y="533400"/>
                  </a:lnTo>
                  <a:lnTo>
                    <a:pt x="952056" y="571500"/>
                  </a:lnTo>
                  <a:lnTo>
                    <a:pt x="956088" y="609600"/>
                  </a:lnTo>
                  <a:lnTo>
                    <a:pt x="1021753" y="609600"/>
                  </a:lnTo>
                  <a:lnTo>
                    <a:pt x="1020569" y="596900"/>
                  </a:lnTo>
                  <a:lnTo>
                    <a:pt x="1014532" y="546100"/>
                  </a:lnTo>
                  <a:lnTo>
                    <a:pt x="1007235" y="495300"/>
                  </a:lnTo>
                  <a:lnTo>
                    <a:pt x="1002978" y="469900"/>
                  </a:lnTo>
                  <a:close/>
                </a:path>
                <a:path w="1458595" h="1638300">
                  <a:moveTo>
                    <a:pt x="704377" y="469900"/>
                  </a:moveTo>
                  <a:lnTo>
                    <a:pt x="554109" y="469900"/>
                  </a:lnTo>
                  <a:lnTo>
                    <a:pt x="587226" y="495300"/>
                  </a:lnTo>
                  <a:lnTo>
                    <a:pt x="655365" y="520700"/>
                  </a:lnTo>
                  <a:lnTo>
                    <a:pt x="636005" y="533400"/>
                  </a:lnTo>
                  <a:lnTo>
                    <a:pt x="822279" y="533400"/>
                  </a:lnTo>
                  <a:lnTo>
                    <a:pt x="802913" y="520700"/>
                  </a:lnTo>
                  <a:lnTo>
                    <a:pt x="870993" y="495300"/>
                  </a:lnTo>
                  <a:lnTo>
                    <a:pt x="887528" y="482600"/>
                  </a:lnTo>
                  <a:lnTo>
                    <a:pt x="729075" y="482600"/>
                  </a:lnTo>
                  <a:lnTo>
                    <a:pt x="704377" y="469900"/>
                  </a:lnTo>
                  <a:close/>
                </a:path>
                <a:path w="1458595" h="1638300">
                  <a:moveTo>
                    <a:pt x="850770" y="63500"/>
                  </a:moveTo>
                  <a:lnTo>
                    <a:pt x="729075" y="63500"/>
                  </a:lnTo>
                  <a:lnTo>
                    <a:pt x="783105" y="88900"/>
                  </a:lnTo>
                  <a:lnTo>
                    <a:pt x="809805" y="114300"/>
                  </a:lnTo>
                  <a:lnTo>
                    <a:pt x="835738" y="152400"/>
                  </a:lnTo>
                  <a:lnTo>
                    <a:pt x="860489" y="203200"/>
                  </a:lnTo>
                  <a:lnTo>
                    <a:pt x="883639" y="254000"/>
                  </a:lnTo>
                  <a:lnTo>
                    <a:pt x="904774" y="330200"/>
                  </a:lnTo>
                  <a:lnTo>
                    <a:pt x="923474" y="393700"/>
                  </a:lnTo>
                  <a:lnTo>
                    <a:pt x="875813" y="419100"/>
                  </a:lnTo>
                  <a:lnTo>
                    <a:pt x="827432" y="431800"/>
                  </a:lnTo>
                  <a:lnTo>
                    <a:pt x="729075" y="482600"/>
                  </a:lnTo>
                  <a:lnTo>
                    <a:pt x="887528" y="482600"/>
                  </a:lnTo>
                  <a:lnTo>
                    <a:pt x="904063" y="469900"/>
                  </a:lnTo>
                  <a:lnTo>
                    <a:pt x="1002978" y="469900"/>
                  </a:lnTo>
                  <a:lnTo>
                    <a:pt x="998722" y="444500"/>
                  </a:lnTo>
                  <a:lnTo>
                    <a:pt x="1056455" y="431800"/>
                  </a:lnTo>
                  <a:lnTo>
                    <a:pt x="1110744" y="419100"/>
                  </a:lnTo>
                  <a:lnTo>
                    <a:pt x="1161256" y="406400"/>
                  </a:lnTo>
                  <a:lnTo>
                    <a:pt x="1207660" y="393700"/>
                  </a:lnTo>
                  <a:lnTo>
                    <a:pt x="1426440" y="393700"/>
                  </a:lnTo>
                  <a:lnTo>
                    <a:pt x="1416476" y="381000"/>
                  </a:lnTo>
                  <a:lnTo>
                    <a:pt x="985628" y="381000"/>
                  </a:lnTo>
                  <a:lnTo>
                    <a:pt x="977766" y="342900"/>
                  </a:lnTo>
                  <a:lnTo>
                    <a:pt x="969313" y="317500"/>
                  </a:lnTo>
                  <a:lnTo>
                    <a:pt x="960288" y="279400"/>
                  </a:lnTo>
                  <a:lnTo>
                    <a:pt x="950703" y="254000"/>
                  </a:lnTo>
                  <a:lnTo>
                    <a:pt x="923164" y="177800"/>
                  </a:lnTo>
                  <a:lnTo>
                    <a:pt x="894552" y="127000"/>
                  </a:lnTo>
                  <a:lnTo>
                    <a:pt x="865379" y="76200"/>
                  </a:lnTo>
                  <a:lnTo>
                    <a:pt x="850770" y="63500"/>
                  </a:lnTo>
                  <a:close/>
                </a:path>
                <a:path w="1458595" h="1638300">
                  <a:moveTo>
                    <a:pt x="753352" y="0"/>
                  </a:moveTo>
                  <a:lnTo>
                    <a:pt x="704799" y="0"/>
                  </a:lnTo>
                  <a:lnTo>
                    <a:pt x="678517" y="12700"/>
                  </a:lnTo>
                  <a:lnTo>
                    <a:pt x="650744" y="25400"/>
                  </a:lnTo>
                  <a:lnTo>
                    <a:pt x="621991" y="50800"/>
                  </a:lnTo>
                  <a:lnTo>
                    <a:pt x="592772" y="76200"/>
                  </a:lnTo>
                  <a:lnTo>
                    <a:pt x="563599" y="127000"/>
                  </a:lnTo>
                  <a:lnTo>
                    <a:pt x="534987" y="177800"/>
                  </a:lnTo>
                  <a:lnTo>
                    <a:pt x="507448" y="254000"/>
                  </a:lnTo>
                  <a:lnTo>
                    <a:pt x="497883" y="279400"/>
                  </a:lnTo>
                  <a:lnTo>
                    <a:pt x="488901" y="317500"/>
                  </a:lnTo>
                  <a:lnTo>
                    <a:pt x="480493" y="342900"/>
                  </a:lnTo>
                  <a:lnTo>
                    <a:pt x="472650" y="381000"/>
                  </a:lnTo>
                  <a:lnTo>
                    <a:pt x="538405" y="381000"/>
                  </a:lnTo>
                  <a:lnTo>
                    <a:pt x="553369" y="330200"/>
                  </a:lnTo>
                  <a:lnTo>
                    <a:pt x="574506" y="254000"/>
                  </a:lnTo>
                  <a:lnTo>
                    <a:pt x="597659" y="203200"/>
                  </a:lnTo>
                  <a:lnTo>
                    <a:pt x="622411" y="152400"/>
                  </a:lnTo>
                  <a:lnTo>
                    <a:pt x="648346" y="114300"/>
                  </a:lnTo>
                  <a:lnTo>
                    <a:pt x="675046" y="88900"/>
                  </a:lnTo>
                  <a:lnTo>
                    <a:pt x="729075" y="63500"/>
                  </a:lnTo>
                  <a:lnTo>
                    <a:pt x="850770" y="63500"/>
                  </a:lnTo>
                  <a:lnTo>
                    <a:pt x="836160" y="50800"/>
                  </a:lnTo>
                  <a:lnTo>
                    <a:pt x="807407" y="25400"/>
                  </a:lnTo>
                  <a:lnTo>
                    <a:pt x="779634" y="12700"/>
                  </a:lnTo>
                  <a:lnTo>
                    <a:pt x="753352" y="0"/>
                  </a:lnTo>
                  <a:close/>
                </a:path>
                <a:path w="1458595" h="1638300">
                  <a:moveTo>
                    <a:pt x="1302190" y="330200"/>
                  </a:moveTo>
                  <a:lnTo>
                    <a:pt x="1185769" y="330200"/>
                  </a:lnTo>
                  <a:lnTo>
                    <a:pt x="1110571" y="342900"/>
                  </a:lnTo>
                  <a:lnTo>
                    <a:pt x="1080311" y="355600"/>
                  </a:lnTo>
                  <a:lnTo>
                    <a:pt x="1049376" y="355600"/>
                  </a:lnTo>
                  <a:lnTo>
                    <a:pt x="985628" y="381000"/>
                  </a:lnTo>
                  <a:lnTo>
                    <a:pt x="1416476" y="381000"/>
                  </a:lnTo>
                  <a:lnTo>
                    <a:pt x="1406513" y="368300"/>
                  </a:lnTo>
                  <a:lnTo>
                    <a:pt x="1379813" y="355600"/>
                  </a:lnTo>
                  <a:lnTo>
                    <a:pt x="1345364" y="342900"/>
                  </a:lnTo>
                  <a:lnTo>
                    <a:pt x="1302190" y="330200"/>
                  </a:lnTo>
                  <a:close/>
                </a:path>
              </a:pathLst>
            </a:custGeom>
            <a:solidFill>
              <a:srgbClr val="FACA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8828" y="483539"/>
              <a:ext cx="6875780" cy="5812155"/>
            </a:xfrm>
            <a:custGeom>
              <a:avLst/>
              <a:gdLst/>
              <a:ahLst/>
              <a:cxnLst/>
              <a:rect l="l" t="t" r="r" b="b"/>
              <a:pathLst>
                <a:path w="6875780" h="5812155">
                  <a:moveTo>
                    <a:pt x="894283" y="3360712"/>
                  </a:moveTo>
                  <a:lnTo>
                    <a:pt x="770166" y="3360712"/>
                  </a:lnTo>
                  <a:lnTo>
                    <a:pt x="769213" y="3386112"/>
                  </a:lnTo>
                  <a:lnTo>
                    <a:pt x="766394" y="3411512"/>
                  </a:lnTo>
                  <a:lnTo>
                    <a:pt x="761784" y="3436912"/>
                  </a:lnTo>
                  <a:lnTo>
                    <a:pt x="755408" y="3449612"/>
                  </a:lnTo>
                  <a:lnTo>
                    <a:pt x="718261" y="3449612"/>
                  </a:lnTo>
                  <a:lnTo>
                    <a:pt x="718261" y="3525812"/>
                  </a:lnTo>
                  <a:lnTo>
                    <a:pt x="692264" y="3563912"/>
                  </a:lnTo>
                  <a:lnTo>
                    <a:pt x="661593" y="3589312"/>
                  </a:lnTo>
                  <a:lnTo>
                    <a:pt x="626503" y="3614712"/>
                  </a:lnTo>
                  <a:lnTo>
                    <a:pt x="587273" y="3652812"/>
                  </a:lnTo>
                  <a:lnTo>
                    <a:pt x="544169" y="3678212"/>
                  </a:lnTo>
                  <a:lnTo>
                    <a:pt x="497471" y="3690912"/>
                  </a:lnTo>
                  <a:lnTo>
                    <a:pt x="447421" y="3716312"/>
                  </a:lnTo>
                  <a:lnTo>
                    <a:pt x="447040" y="3703612"/>
                  </a:lnTo>
                  <a:lnTo>
                    <a:pt x="446659" y="3716312"/>
                  </a:lnTo>
                  <a:lnTo>
                    <a:pt x="396633" y="3690912"/>
                  </a:lnTo>
                  <a:lnTo>
                    <a:pt x="349948" y="3678212"/>
                  </a:lnTo>
                  <a:lnTo>
                    <a:pt x="306882" y="3652812"/>
                  </a:lnTo>
                  <a:lnTo>
                    <a:pt x="267690" y="3614712"/>
                  </a:lnTo>
                  <a:lnTo>
                    <a:pt x="232638" y="3589312"/>
                  </a:lnTo>
                  <a:lnTo>
                    <a:pt x="201993" y="3563912"/>
                  </a:lnTo>
                  <a:lnTo>
                    <a:pt x="176022" y="3525812"/>
                  </a:lnTo>
                  <a:lnTo>
                    <a:pt x="718261" y="3525812"/>
                  </a:lnTo>
                  <a:lnTo>
                    <a:pt x="718261" y="3449612"/>
                  </a:lnTo>
                  <a:lnTo>
                    <a:pt x="138671" y="3449612"/>
                  </a:lnTo>
                  <a:lnTo>
                    <a:pt x="132308" y="3436912"/>
                  </a:lnTo>
                  <a:lnTo>
                    <a:pt x="127685" y="3411512"/>
                  </a:lnTo>
                  <a:lnTo>
                    <a:pt x="124879" y="3386112"/>
                  </a:lnTo>
                  <a:lnTo>
                    <a:pt x="123926" y="3360712"/>
                  </a:lnTo>
                  <a:lnTo>
                    <a:pt x="0" y="3360712"/>
                  </a:lnTo>
                  <a:lnTo>
                    <a:pt x="2628" y="3411512"/>
                  </a:lnTo>
                  <a:lnTo>
                    <a:pt x="10401" y="3449612"/>
                  </a:lnTo>
                  <a:lnTo>
                    <a:pt x="23114" y="3500412"/>
                  </a:lnTo>
                  <a:lnTo>
                    <a:pt x="40563" y="3538512"/>
                  </a:lnTo>
                  <a:lnTo>
                    <a:pt x="62560" y="3576612"/>
                  </a:lnTo>
                  <a:lnTo>
                    <a:pt x="88912" y="3614712"/>
                  </a:lnTo>
                  <a:lnTo>
                    <a:pt x="119418" y="3652812"/>
                  </a:lnTo>
                  <a:lnTo>
                    <a:pt x="153873" y="3690912"/>
                  </a:lnTo>
                  <a:lnTo>
                    <a:pt x="192100" y="3716312"/>
                  </a:lnTo>
                  <a:lnTo>
                    <a:pt x="233895" y="3741712"/>
                  </a:lnTo>
                  <a:lnTo>
                    <a:pt x="279069" y="3779812"/>
                  </a:lnTo>
                  <a:lnTo>
                    <a:pt x="233895" y="3805212"/>
                  </a:lnTo>
                  <a:lnTo>
                    <a:pt x="192100" y="3830612"/>
                  </a:lnTo>
                  <a:lnTo>
                    <a:pt x="153873" y="3856012"/>
                  </a:lnTo>
                  <a:lnTo>
                    <a:pt x="119418" y="3894112"/>
                  </a:lnTo>
                  <a:lnTo>
                    <a:pt x="88912" y="3932212"/>
                  </a:lnTo>
                  <a:lnTo>
                    <a:pt x="62560" y="3970312"/>
                  </a:lnTo>
                  <a:lnTo>
                    <a:pt x="40563" y="4008412"/>
                  </a:lnTo>
                  <a:lnTo>
                    <a:pt x="23114" y="4046512"/>
                  </a:lnTo>
                  <a:lnTo>
                    <a:pt x="10401" y="4097312"/>
                  </a:lnTo>
                  <a:lnTo>
                    <a:pt x="2628" y="4135412"/>
                  </a:lnTo>
                  <a:lnTo>
                    <a:pt x="0" y="4186212"/>
                  </a:lnTo>
                  <a:lnTo>
                    <a:pt x="2641" y="4224312"/>
                  </a:lnTo>
                  <a:lnTo>
                    <a:pt x="10414" y="4275112"/>
                  </a:lnTo>
                  <a:lnTo>
                    <a:pt x="23126" y="4313212"/>
                  </a:lnTo>
                  <a:lnTo>
                    <a:pt x="40601" y="4351312"/>
                  </a:lnTo>
                  <a:lnTo>
                    <a:pt x="62623" y="4389412"/>
                  </a:lnTo>
                  <a:lnTo>
                    <a:pt x="89001" y="4427512"/>
                  </a:lnTo>
                  <a:lnTo>
                    <a:pt x="119557" y="4465612"/>
                  </a:lnTo>
                  <a:lnTo>
                    <a:pt x="154063" y="4503712"/>
                  </a:lnTo>
                  <a:lnTo>
                    <a:pt x="192341" y="4541812"/>
                  </a:lnTo>
                  <a:lnTo>
                    <a:pt x="234213" y="4567212"/>
                  </a:lnTo>
                  <a:lnTo>
                    <a:pt x="279450" y="4592612"/>
                  </a:lnTo>
                  <a:lnTo>
                    <a:pt x="234213" y="4618012"/>
                  </a:lnTo>
                  <a:lnTo>
                    <a:pt x="192341" y="4643412"/>
                  </a:lnTo>
                  <a:lnTo>
                    <a:pt x="154063" y="4681512"/>
                  </a:lnTo>
                  <a:lnTo>
                    <a:pt x="119557" y="4706912"/>
                  </a:lnTo>
                  <a:lnTo>
                    <a:pt x="89001" y="4745012"/>
                  </a:lnTo>
                  <a:lnTo>
                    <a:pt x="62623" y="4783112"/>
                  </a:lnTo>
                  <a:lnTo>
                    <a:pt x="40601" y="4821212"/>
                  </a:lnTo>
                  <a:lnTo>
                    <a:pt x="23126" y="4872012"/>
                  </a:lnTo>
                  <a:lnTo>
                    <a:pt x="10414" y="4910112"/>
                  </a:lnTo>
                  <a:lnTo>
                    <a:pt x="2641" y="4960912"/>
                  </a:lnTo>
                  <a:lnTo>
                    <a:pt x="0" y="4999012"/>
                  </a:lnTo>
                  <a:lnTo>
                    <a:pt x="2641" y="5049812"/>
                  </a:lnTo>
                  <a:lnTo>
                    <a:pt x="10452" y="5087912"/>
                  </a:lnTo>
                  <a:lnTo>
                    <a:pt x="23228" y="5126012"/>
                  </a:lnTo>
                  <a:lnTo>
                    <a:pt x="40767" y="5176812"/>
                  </a:lnTo>
                  <a:lnTo>
                    <a:pt x="62877" y="5214912"/>
                  </a:lnTo>
                  <a:lnTo>
                    <a:pt x="89357" y="5253012"/>
                  </a:lnTo>
                  <a:lnTo>
                    <a:pt x="120002" y="5291112"/>
                  </a:lnTo>
                  <a:lnTo>
                    <a:pt x="154635" y="5316512"/>
                  </a:lnTo>
                  <a:lnTo>
                    <a:pt x="193040" y="5354612"/>
                  </a:lnTo>
                  <a:lnTo>
                    <a:pt x="235038" y="5380012"/>
                  </a:lnTo>
                  <a:lnTo>
                    <a:pt x="280403" y="5405412"/>
                  </a:lnTo>
                  <a:lnTo>
                    <a:pt x="235038" y="5430812"/>
                  </a:lnTo>
                  <a:lnTo>
                    <a:pt x="193040" y="5468912"/>
                  </a:lnTo>
                  <a:lnTo>
                    <a:pt x="154635" y="5494312"/>
                  </a:lnTo>
                  <a:lnTo>
                    <a:pt x="120002" y="5532412"/>
                  </a:lnTo>
                  <a:lnTo>
                    <a:pt x="89357" y="5570512"/>
                  </a:lnTo>
                  <a:lnTo>
                    <a:pt x="62877" y="5608612"/>
                  </a:lnTo>
                  <a:lnTo>
                    <a:pt x="40767" y="5646712"/>
                  </a:lnTo>
                  <a:lnTo>
                    <a:pt x="23228" y="5684812"/>
                  </a:lnTo>
                  <a:lnTo>
                    <a:pt x="10452" y="5735612"/>
                  </a:lnTo>
                  <a:lnTo>
                    <a:pt x="2641" y="5773712"/>
                  </a:lnTo>
                  <a:lnTo>
                    <a:pt x="0" y="5811812"/>
                  </a:lnTo>
                  <a:lnTo>
                    <a:pt x="123926" y="5811812"/>
                  </a:lnTo>
                  <a:lnTo>
                    <a:pt x="124968" y="5799112"/>
                  </a:lnTo>
                  <a:lnTo>
                    <a:pt x="128041" y="5773712"/>
                  </a:lnTo>
                  <a:lnTo>
                    <a:pt x="133070" y="5748312"/>
                  </a:lnTo>
                  <a:lnTo>
                    <a:pt x="140017" y="5722912"/>
                  </a:lnTo>
                  <a:lnTo>
                    <a:pt x="754075" y="5722912"/>
                  </a:lnTo>
                  <a:lnTo>
                    <a:pt x="761009" y="5748312"/>
                  </a:lnTo>
                  <a:lnTo>
                    <a:pt x="766051" y="5773712"/>
                  </a:lnTo>
                  <a:lnTo>
                    <a:pt x="769124" y="5799112"/>
                  </a:lnTo>
                  <a:lnTo>
                    <a:pt x="770166" y="5811812"/>
                  </a:lnTo>
                  <a:lnTo>
                    <a:pt x="894283" y="5811812"/>
                  </a:lnTo>
                  <a:lnTo>
                    <a:pt x="891628" y="5773712"/>
                  </a:lnTo>
                  <a:lnTo>
                    <a:pt x="883805" y="5735612"/>
                  </a:lnTo>
                  <a:lnTo>
                    <a:pt x="871029" y="5684812"/>
                  </a:lnTo>
                  <a:lnTo>
                    <a:pt x="853465" y="5646712"/>
                  </a:lnTo>
                  <a:lnTo>
                    <a:pt x="831342" y="5608612"/>
                  </a:lnTo>
                  <a:lnTo>
                    <a:pt x="804837" y="5570512"/>
                  </a:lnTo>
                  <a:lnTo>
                    <a:pt x="774166" y="5532412"/>
                  </a:lnTo>
                  <a:lnTo>
                    <a:pt x="739508" y="5494312"/>
                  </a:lnTo>
                  <a:lnTo>
                    <a:pt x="715759" y="5478627"/>
                  </a:lnTo>
                  <a:lnTo>
                    <a:pt x="715759" y="5646712"/>
                  </a:lnTo>
                  <a:lnTo>
                    <a:pt x="178320" y="5646712"/>
                  </a:lnTo>
                  <a:lnTo>
                    <a:pt x="204406" y="5621312"/>
                  </a:lnTo>
                  <a:lnTo>
                    <a:pt x="235013" y="5583212"/>
                  </a:lnTo>
                  <a:lnTo>
                    <a:pt x="269900" y="5557812"/>
                  </a:lnTo>
                  <a:lnTo>
                    <a:pt x="308800" y="5532412"/>
                  </a:lnTo>
                  <a:lnTo>
                    <a:pt x="351459" y="5507012"/>
                  </a:lnTo>
                  <a:lnTo>
                    <a:pt x="397624" y="5494312"/>
                  </a:lnTo>
                  <a:lnTo>
                    <a:pt x="447040" y="5468912"/>
                  </a:lnTo>
                  <a:lnTo>
                    <a:pt x="496455" y="5494312"/>
                  </a:lnTo>
                  <a:lnTo>
                    <a:pt x="542620" y="5507012"/>
                  </a:lnTo>
                  <a:lnTo>
                    <a:pt x="585279" y="5532412"/>
                  </a:lnTo>
                  <a:lnTo>
                    <a:pt x="624179" y="5557812"/>
                  </a:lnTo>
                  <a:lnTo>
                    <a:pt x="659066" y="5583212"/>
                  </a:lnTo>
                  <a:lnTo>
                    <a:pt x="689686" y="5621312"/>
                  </a:lnTo>
                  <a:lnTo>
                    <a:pt x="715759" y="5646712"/>
                  </a:lnTo>
                  <a:lnTo>
                    <a:pt x="715759" y="5478627"/>
                  </a:lnTo>
                  <a:lnTo>
                    <a:pt x="701078" y="5468912"/>
                  </a:lnTo>
                  <a:lnTo>
                    <a:pt x="659066" y="5430812"/>
                  </a:lnTo>
                  <a:lnTo>
                    <a:pt x="613676" y="5405412"/>
                  </a:lnTo>
                  <a:lnTo>
                    <a:pt x="659066" y="5380012"/>
                  </a:lnTo>
                  <a:lnTo>
                    <a:pt x="701078" y="5354612"/>
                  </a:lnTo>
                  <a:lnTo>
                    <a:pt x="713892" y="5341912"/>
                  </a:lnTo>
                  <a:lnTo>
                    <a:pt x="739508" y="5316512"/>
                  </a:lnTo>
                  <a:lnTo>
                    <a:pt x="774166" y="5291112"/>
                  </a:lnTo>
                  <a:lnTo>
                    <a:pt x="804837" y="5253012"/>
                  </a:lnTo>
                  <a:lnTo>
                    <a:pt x="831342" y="5214912"/>
                  </a:lnTo>
                  <a:lnTo>
                    <a:pt x="853465" y="5176812"/>
                  </a:lnTo>
                  <a:lnTo>
                    <a:pt x="862241" y="5151412"/>
                  </a:lnTo>
                  <a:lnTo>
                    <a:pt x="871029" y="5126012"/>
                  </a:lnTo>
                  <a:lnTo>
                    <a:pt x="883805" y="5087912"/>
                  </a:lnTo>
                  <a:lnTo>
                    <a:pt x="891628" y="5049812"/>
                  </a:lnTo>
                  <a:lnTo>
                    <a:pt x="894283" y="4999012"/>
                  </a:lnTo>
                  <a:lnTo>
                    <a:pt x="891641" y="4960912"/>
                  </a:lnTo>
                  <a:lnTo>
                    <a:pt x="883843" y="4910112"/>
                  </a:lnTo>
                  <a:lnTo>
                    <a:pt x="871105" y="4872012"/>
                  </a:lnTo>
                  <a:lnTo>
                    <a:pt x="857986" y="4833912"/>
                  </a:lnTo>
                  <a:lnTo>
                    <a:pt x="853617" y="4821212"/>
                  </a:lnTo>
                  <a:lnTo>
                    <a:pt x="831570" y="4783112"/>
                  </a:lnTo>
                  <a:lnTo>
                    <a:pt x="805154" y="4745012"/>
                  </a:lnTo>
                  <a:lnTo>
                    <a:pt x="774585" y="4706912"/>
                  </a:lnTo>
                  <a:lnTo>
                    <a:pt x="770166" y="4703673"/>
                  </a:lnTo>
                  <a:lnTo>
                    <a:pt x="770166" y="4999012"/>
                  </a:lnTo>
                  <a:lnTo>
                    <a:pt x="769315" y="5024412"/>
                  </a:lnTo>
                  <a:lnTo>
                    <a:pt x="766775" y="5037112"/>
                  </a:lnTo>
                  <a:lnTo>
                    <a:pt x="762571" y="5062512"/>
                  </a:lnTo>
                  <a:lnTo>
                    <a:pt x="756754" y="5087912"/>
                  </a:lnTo>
                  <a:lnTo>
                    <a:pt x="720750" y="5087912"/>
                  </a:lnTo>
                  <a:lnTo>
                    <a:pt x="720750" y="5151412"/>
                  </a:lnTo>
                  <a:lnTo>
                    <a:pt x="694817" y="5189512"/>
                  </a:lnTo>
                  <a:lnTo>
                    <a:pt x="664032" y="5227612"/>
                  </a:lnTo>
                  <a:lnTo>
                    <a:pt x="628650" y="5253012"/>
                  </a:lnTo>
                  <a:lnTo>
                    <a:pt x="588987" y="5278412"/>
                  </a:lnTo>
                  <a:lnTo>
                    <a:pt x="545312" y="5303812"/>
                  </a:lnTo>
                  <a:lnTo>
                    <a:pt x="497890" y="5329212"/>
                  </a:lnTo>
                  <a:lnTo>
                    <a:pt x="447040" y="5341912"/>
                  </a:lnTo>
                  <a:lnTo>
                    <a:pt x="396201" y="5329212"/>
                  </a:lnTo>
                  <a:lnTo>
                    <a:pt x="348818" y="5303812"/>
                  </a:lnTo>
                  <a:lnTo>
                    <a:pt x="305181" y="5278412"/>
                  </a:lnTo>
                  <a:lnTo>
                    <a:pt x="265544" y="5253012"/>
                  </a:lnTo>
                  <a:lnTo>
                    <a:pt x="230212" y="5227612"/>
                  </a:lnTo>
                  <a:lnTo>
                    <a:pt x="199453" y="5189512"/>
                  </a:lnTo>
                  <a:lnTo>
                    <a:pt x="173532" y="5151412"/>
                  </a:lnTo>
                  <a:lnTo>
                    <a:pt x="720750" y="5151412"/>
                  </a:lnTo>
                  <a:lnTo>
                    <a:pt x="720750" y="5087912"/>
                  </a:lnTo>
                  <a:lnTo>
                    <a:pt x="137528" y="5087912"/>
                  </a:lnTo>
                  <a:lnTo>
                    <a:pt x="131673" y="5062512"/>
                  </a:lnTo>
                  <a:lnTo>
                    <a:pt x="127406" y="5037112"/>
                  </a:lnTo>
                  <a:lnTo>
                    <a:pt x="124802" y="5024412"/>
                  </a:lnTo>
                  <a:lnTo>
                    <a:pt x="123926" y="4999012"/>
                  </a:lnTo>
                  <a:lnTo>
                    <a:pt x="124929" y="4973612"/>
                  </a:lnTo>
                  <a:lnTo>
                    <a:pt x="127889" y="4960912"/>
                  </a:lnTo>
                  <a:lnTo>
                    <a:pt x="132753" y="4935512"/>
                  </a:lnTo>
                  <a:lnTo>
                    <a:pt x="139433" y="4910112"/>
                  </a:lnTo>
                  <a:lnTo>
                    <a:pt x="754837" y="4910112"/>
                  </a:lnTo>
                  <a:lnTo>
                    <a:pt x="761492" y="4935512"/>
                  </a:lnTo>
                  <a:lnTo>
                    <a:pt x="766279" y="4960912"/>
                  </a:lnTo>
                  <a:lnTo>
                    <a:pt x="769188" y="4973612"/>
                  </a:lnTo>
                  <a:lnTo>
                    <a:pt x="770166" y="4999012"/>
                  </a:lnTo>
                  <a:lnTo>
                    <a:pt x="770166" y="4703673"/>
                  </a:lnTo>
                  <a:lnTo>
                    <a:pt x="740054" y="4681512"/>
                  </a:lnTo>
                  <a:lnTo>
                    <a:pt x="716915" y="4658499"/>
                  </a:lnTo>
                  <a:lnTo>
                    <a:pt x="716915" y="4833912"/>
                  </a:lnTo>
                  <a:lnTo>
                    <a:pt x="177355" y="4833912"/>
                  </a:lnTo>
                  <a:lnTo>
                    <a:pt x="203403" y="4808512"/>
                  </a:lnTo>
                  <a:lnTo>
                    <a:pt x="234048" y="4770412"/>
                  </a:lnTo>
                  <a:lnTo>
                    <a:pt x="269011" y="4745012"/>
                  </a:lnTo>
                  <a:lnTo>
                    <a:pt x="308063" y="4719612"/>
                  </a:lnTo>
                  <a:lnTo>
                    <a:pt x="350913" y="4694212"/>
                  </a:lnTo>
                  <a:lnTo>
                    <a:pt x="397332" y="4668812"/>
                  </a:lnTo>
                  <a:lnTo>
                    <a:pt x="447040" y="4656112"/>
                  </a:lnTo>
                  <a:lnTo>
                    <a:pt x="496760" y="4668812"/>
                  </a:lnTo>
                  <a:lnTo>
                    <a:pt x="543204" y="4694212"/>
                  </a:lnTo>
                  <a:lnTo>
                    <a:pt x="586105" y="4719612"/>
                  </a:lnTo>
                  <a:lnTo>
                    <a:pt x="625182" y="4745012"/>
                  </a:lnTo>
                  <a:lnTo>
                    <a:pt x="660196" y="4770412"/>
                  </a:lnTo>
                  <a:lnTo>
                    <a:pt x="690854" y="4808512"/>
                  </a:lnTo>
                  <a:lnTo>
                    <a:pt x="716915" y="4833912"/>
                  </a:lnTo>
                  <a:lnTo>
                    <a:pt x="716915" y="4658499"/>
                  </a:lnTo>
                  <a:lnTo>
                    <a:pt x="714514" y="4656112"/>
                  </a:lnTo>
                  <a:lnTo>
                    <a:pt x="701751" y="4643412"/>
                  </a:lnTo>
                  <a:lnTo>
                    <a:pt x="659879" y="4618012"/>
                  </a:lnTo>
                  <a:lnTo>
                    <a:pt x="614629" y="4592612"/>
                  </a:lnTo>
                  <a:lnTo>
                    <a:pt x="659879" y="4567212"/>
                  </a:lnTo>
                  <a:lnTo>
                    <a:pt x="701751" y="4541812"/>
                  </a:lnTo>
                  <a:lnTo>
                    <a:pt x="740054" y="4503712"/>
                  </a:lnTo>
                  <a:lnTo>
                    <a:pt x="774598" y="4465612"/>
                  </a:lnTo>
                  <a:lnTo>
                    <a:pt x="805167" y="4427512"/>
                  </a:lnTo>
                  <a:lnTo>
                    <a:pt x="831570" y="4389412"/>
                  </a:lnTo>
                  <a:lnTo>
                    <a:pt x="853617" y="4351312"/>
                  </a:lnTo>
                  <a:lnTo>
                    <a:pt x="859447" y="4338612"/>
                  </a:lnTo>
                  <a:lnTo>
                    <a:pt x="871105" y="4313212"/>
                  </a:lnTo>
                  <a:lnTo>
                    <a:pt x="883843" y="4275112"/>
                  </a:lnTo>
                  <a:lnTo>
                    <a:pt x="885799" y="4262412"/>
                  </a:lnTo>
                  <a:lnTo>
                    <a:pt x="891641" y="4224312"/>
                  </a:lnTo>
                  <a:lnTo>
                    <a:pt x="894283" y="4186212"/>
                  </a:lnTo>
                  <a:lnTo>
                    <a:pt x="891641" y="4135412"/>
                  </a:lnTo>
                  <a:lnTo>
                    <a:pt x="883869" y="4097312"/>
                  </a:lnTo>
                  <a:lnTo>
                    <a:pt x="871169" y="4046512"/>
                  </a:lnTo>
                  <a:lnTo>
                    <a:pt x="859536" y="4021112"/>
                  </a:lnTo>
                  <a:lnTo>
                    <a:pt x="853719" y="4008412"/>
                  </a:lnTo>
                  <a:lnTo>
                    <a:pt x="831710" y="3970312"/>
                  </a:lnTo>
                  <a:lnTo>
                    <a:pt x="805370" y="3932212"/>
                  </a:lnTo>
                  <a:lnTo>
                    <a:pt x="774865" y="3894112"/>
                  </a:lnTo>
                  <a:lnTo>
                    <a:pt x="770166" y="3888930"/>
                  </a:lnTo>
                  <a:lnTo>
                    <a:pt x="770166" y="4186212"/>
                  </a:lnTo>
                  <a:lnTo>
                    <a:pt x="769251" y="4198912"/>
                  </a:lnTo>
                  <a:lnTo>
                    <a:pt x="766559" y="4224312"/>
                  </a:lnTo>
                  <a:lnTo>
                    <a:pt x="762114" y="4249712"/>
                  </a:lnTo>
                  <a:lnTo>
                    <a:pt x="755992" y="4262412"/>
                  </a:lnTo>
                  <a:lnTo>
                    <a:pt x="719404" y="4262412"/>
                  </a:lnTo>
                  <a:lnTo>
                    <a:pt x="719404" y="4338612"/>
                  </a:lnTo>
                  <a:lnTo>
                    <a:pt x="693420" y="4376712"/>
                  </a:lnTo>
                  <a:lnTo>
                    <a:pt x="662673" y="4402112"/>
                  </a:lnTo>
                  <a:lnTo>
                    <a:pt x="627430" y="4440212"/>
                  </a:lnTo>
                  <a:lnTo>
                    <a:pt x="587959" y="4465612"/>
                  </a:lnTo>
                  <a:lnTo>
                    <a:pt x="544563" y="4491012"/>
                  </a:lnTo>
                  <a:lnTo>
                    <a:pt x="497497" y="4503712"/>
                  </a:lnTo>
                  <a:lnTo>
                    <a:pt x="447040" y="4529112"/>
                  </a:lnTo>
                  <a:lnTo>
                    <a:pt x="396608" y="4503712"/>
                  </a:lnTo>
                  <a:lnTo>
                    <a:pt x="349567" y="4491012"/>
                  </a:lnTo>
                  <a:lnTo>
                    <a:pt x="306197" y="4465612"/>
                  </a:lnTo>
                  <a:lnTo>
                    <a:pt x="266776" y="4440212"/>
                  </a:lnTo>
                  <a:lnTo>
                    <a:pt x="231571" y="4402112"/>
                  </a:lnTo>
                  <a:lnTo>
                    <a:pt x="200837" y="4376712"/>
                  </a:lnTo>
                  <a:lnTo>
                    <a:pt x="174866" y="4338612"/>
                  </a:lnTo>
                  <a:lnTo>
                    <a:pt x="719404" y="4338612"/>
                  </a:lnTo>
                  <a:lnTo>
                    <a:pt x="719404" y="4262412"/>
                  </a:lnTo>
                  <a:lnTo>
                    <a:pt x="138290" y="4262412"/>
                  </a:lnTo>
                  <a:lnTo>
                    <a:pt x="132130" y="4249712"/>
                  </a:lnTo>
                  <a:lnTo>
                    <a:pt x="127622" y="4224312"/>
                  </a:lnTo>
                  <a:lnTo>
                    <a:pt x="124866" y="4198912"/>
                  </a:lnTo>
                  <a:lnTo>
                    <a:pt x="123926" y="4186212"/>
                  </a:lnTo>
                  <a:lnTo>
                    <a:pt x="124879" y="4160812"/>
                  </a:lnTo>
                  <a:lnTo>
                    <a:pt x="127685" y="4135412"/>
                  </a:lnTo>
                  <a:lnTo>
                    <a:pt x="132308" y="4122712"/>
                  </a:lnTo>
                  <a:lnTo>
                    <a:pt x="138671" y="4097312"/>
                  </a:lnTo>
                  <a:lnTo>
                    <a:pt x="755408" y="4097312"/>
                  </a:lnTo>
                  <a:lnTo>
                    <a:pt x="761784" y="4122712"/>
                  </a:lnTo>
                  <a:lnTo>
                    <a:pt x="766394" y="4135412"/>
                  </a:lnTo>
                  <a:lnTo>
                    <a:pt x="769213" y="4160812"/>
                  </a:lnTo>
                  <a:lnTo>
                    <a:pt x="770166" y="4186212"/>
                  </a:lnTo>
                  <a:lnTo>
                    <a:pt x="770166" y="3888930"/>
                  </a:lnTo>
                  <a:lnTo>
                    <a:pt x="740397" y="3856012"/>
                  </a:lnTo>
                  <a:lnTo>
                    <a:pt x="721283" y="3843312"/>
                  </a:lnTo>
                  <a:lnTo>
                    <a:pt x="718261" y="3841305"/>
                  </a:lnTo>
                  <a:lnTo>
                    <a:pt x="718261" y="4021112"/>
                  </a:lnTo>
                  <a:lnTo>
                    <a:pt x="175831" y="4021112"/>
                  </a:lnTo>
                  <a:lnTo>
                    <a:pt x="201841" y="3983012"/>
                  </a:lnTo>
                  <a:lnTo>
                    <a:pt x="232549" y="3957612"/>
                  </a:lnTo>
                  <a:lnTo>
                    <a:pt x="267677" y="3932212"/>
                  </a:lnTo>
                  <a:lnTo>
                    <a:pt x="306959" y="3906812"/>
                  </a:lnTo>
                  <a:lnTo>
                    <a:pt x="350126" y="3881412"/>
                  </a:lnTo>
                  <a:lnTo>
                    <a:pt x="396913" y="3856012"/>
                  </a:lnTo>
                  <a:lnTo>
                    <a:pt x="447040" y="3843312"/>
                  </a:lnTo>
                  <a:lnTo>
                    <a:pt x="497179" y="3856012"/>
                  </a:lnTo>
                  <a:lnTo>
                    <a:pt x="543953" y="3881412"/>
                  </a:lnTo>
                  <a:lnTo>
                    <a:pt x="587121" y="3906812"/>
                  </a:lnTo>
                  <a:lnTo>
                    <a:pt x="626414" y="3932212"/>
                  </a:lnTo>
                  <a:lnTo>
                    <a:pt x="661543" y="3957612"/>
                  </a:lnTo>
                  <a:lnTo>
                    <a:pt x="692238" y="3983012"/>
                  </a:lnTo>
                  <a:lnTo>
                    <a:pt x="718261" y="4021112"/>
                  </a:lnTo>
                  <a:lnTo>
                    <a:pt x="718261" y="3841305"/>
                  </a:lnTo>
                  <a:lnTo>
                    <a:pt x="702170" y="3830612"/>
                  </a:lnTo>
                  <a:lnTo>
                    <a:pt x="660374" y="3805212"/>
                  </a:lnTo>
                  <a:lnTo>
                    <a:pt x="615213" y="3779812"/>
                  </a:lnTo>
                  <a:lnTo>
                    <a:pt x="660374" y="3741712"/>
                  </a:lnTo>
                  <a:lnTo>
                    <a:pt x="702170" y="3716312"/>
                  </a:lnTo>
                  <a:lnTo>
                    <a:pt x="740397" y="3690912"/>
                  </a:lnTo>
                  <a:lnTo>
                    <a:pt x="774865" y="3652812"/>
                  </a:lnTo>
                  <a:lnTo>
                    <a:pt x="805370" y="3614712"/>
                  </a:lnTo>
                  <a:lnTo>
                    <a:pt x="831710" y="3576612"/>
                  </a:lnTo>
                  <a:lnTo>
                    <a:pt x="853719" y="3538512"/>
                  </a:lnTo>
                  <a:lnTo>
                    <a:pt x="859536" y="3525812"/>
                  </a:lnTo>
                  <a:lnTo>
                    <a:pt x="871169" y="3500412"/>
                  </a:lnTo>
                  <a:lnTo>
                    <a:pt x="883869" y="3449612"/>
                  </a:lnTo>
                  <a:lnTo>
                    <a:pt x="891641" y="3411512"/>
                  </a:lnTo>
                  <a:lnTo>
                    <a:pt x="894283" y="3360712"/>
                  </a:lnTo>
                  <a:close/>
                </a:path>
                <a:path w="6875780" h="5812155">
                  <a:moveTo>
                    <a:pt x="6832828" y="203200"/>
                  </a:moveTo>
                  <a:lnTo>
                    <a:pt x="6831089" y="165100"/>
                  </a:lnTo>
                  <a:lnTo>
                    <a:pt x="6820230" y="127000"/>
                  </a:lnTo>
                  <a:lnTo>
                    <a:pt x="6800697" y="88900"/>
                  </a:lnTo>
                  <a:lnTo>
                    <a:pt x="6772910" y="50800"/>
                  </a:lnTo>
                  <a:lnTo>
                    <a:pt x="6737286" y="25400"/>
                  </a:lnTo>
                  <a:lnTo>
                    <a:pt x="6729108" y="20942"/>
                  </a:lnTo>
                  <a:lnTo>
                    <a:pt x="6729108" y="190500"/>
                  </a:lnTo>
                  <a:lnTo>
                    <a:pt x="6728511" y="203200"/>
                  </a:lnTo>
                  <a:lnTo>
                    <a:pt x="6724536" y="215900"/>
                  </a:lnTo>
                  <a:lnTo>
                    <a:pt x="6717284" y="241300"/>
                  </a:lnTo>
                  <a:lnTo>
                    <a:pt x="6703085" y="254000"/>
                  </a:lnTo>
                  <a:lnTo>
                    <a:pt x="6684873" y="266700"/>
                  </a:lnTo>
                  <a:lnTo>
                    <a:pt x="6663715" y="279400"/>
                  </a:lnTo>
                  <a:lnTo>
                    <a:pt x="6606972" y="279400"/>
                  </a:lnTo>
                  <a:lnTo>
                    <a:pt x="6596507" y="266700"/>
                  </a:lnTo>
                  <a:lnTo>
                    <a:pt x="6582308" y="254000"/>
                  </a:lnTo>
                  <a:lnTo>
                    <a:pt x="6570535" y="241300"/>
                  </a:lnTo>
                  <a:lnTo>
                    <a:pt x="6561468" y="228600"/>
                  </a:lnTo>
                  <a:lnTo>
                    <a:pt x="6555359" y="215900"/>
                  </a:lnTo>
                  <a:lnTo>
                    <a:pt x="6552539" y="203200"/>
                  </a:lnTo>
                  <a:lnTo>
                    <a:pt x="6553136" y="177800"/>
                  </a:lnTo>
                  <a:lnTo>
                    <a:pt x="6557111" y="165100"/>
                  </a:lnTo>
                  <a:lnTo>
                    <a:pt x="6564376" y="152400"/>
                  </a:lnTo>
                  <a:lnTo>
                    <a:pt x="6578562" y="127000"/>
                  </a:lnTo>
                  <a:lnTo>
                    <a:pt x="6596786" y="114300"/>
                  </a:lnTo>
                  <a:lnTo>
                    <a:pt x="6617944" y="101600"/>
                  </a:lnTo>
                  <a:lnTo>
                    <a:pt x="6663804" y="101600"/>
                  </a:lnTo>
                  <a:lnTo>
                    <a:pt x="6674675" y="114300"/>
                  </a:lnTo>
                  <a:lnTo>
                    <a:pt x="6685153" y="114300"/>
                  </a:lnTo>
                  <a:lnTo>
                    <a:pt x="6720179" y="152400"/>
                  </a:lnTo>
                  <a:lnTo>
                    <a:pt x="6729108" y="190500"/>
                  </a:lnTo>
                  <a:lnTo>
                    <a:pt x="6729108" y="20942"/>
                  </a:lnTo>
                  <a:lnTo>
                    <a:pt x="6714033" y="12700"/>
                  </a:lnTo>
                  <a:lnTo>
                    <a:pt x="6690030" y="12700"/>
                  </a:lnTo>
                  <a:lnTo>
                    <a:pt x="6665595" y="0"/>
                  </a:lnTo>
                  <a:lnTo>
                    <a:pt x="6641008" y="0"/>
                  </a:lnTo>
                  <a:lnTo>
                    <a:pt x="6591973" y="12700"/>
                  </a:lnTo>
                  <a:lnTo>
                    <a:pt x="6546151" y="25400"/>
                  </a:lnTo>
                  <a:lnTo>
                    <a:pt x="6506096" y="50800"/>
                  </a:lnTo>
                  <a:lnTo>
                    <a:pt x="6474346" y="101600"/>
                  </a:lnTo>
                  <a:lnTo>
                    <a:pt x="6454673" y="139700"/>
                  </a:lnTo>
                  <a:lnTo>
                    <a:pt x="6448361" y="190500"/>
                  </a:lnTo>
                  <a:lnTo>
                    <a:pt x="6454737" y="241300"/>
                  </a:lnTo>
                  <a:lnTo>
                    <a:pt x="6473126" y="292100"/>
                  </a:lnTo>
                  <a:lnTo>
                    <a:pt x="6502882" y="330200"/>
                  </a:lnTo>
                  <a:lnTo>
                    <a:pt x="6430531" y="457200"/>
                  </a:lnTo>
                  <a:lnTo>
                    <a:pt x="6418897" y="444500"/>
                  </a:lnTo>
                  <a:lnTo>
                    <a:pt x="6382575" y="444500"/>
                  </a:lnTo>
                  <a:lnTo>
                    <a:pt x="6331585" y="457200"/>
                  </a:lnTo>
                  <a:lnTo>
                    <a:pt x="6285763" y="469900"/>
                  </a:lnTo>
                  <a:lnTo>
                    <a:pt x="6246901" y="508000"/>
                  </a:lnTo>
                  <a:lnTo>
                    <a:pt x="6216802" y="546100"/>
                  </a:lnTo>
                  <a:lnTo>
                    <a:pt x="6197295" y="584200"/>
                  </a:lnTo>
                  <a:lnTo>
                    <a:pt x="6000928" y="584200"/>
                  </a:lnTo>
                  <a:lnTo>
                    <a:pt x="5981408" y="546100"/>
                  </a:lnTo>
                  <a:lnTo>
                    <a:pt x="5951321" y="508000"/>
                  </a:lnTo>
                  <a:lnTo>
                    <a:pt x="5912447" y="469900"/>
                  </a:lnTo>
                  <a:lnTo>
                    <a:pt x="5866625" y="457200"/>
                  </a:lnTo>
                  <a:lnTo>
                    <a:pt x="5815647" y="444500"/>
                  </a:lnTo>
                  <a:lnTo>
                    <a:pt x="5779313" y="444500"/>
                  </a:lnTo>
                  <a:lnTo>
                    <a:pt x="5767692" y="457200"/>
                  </a:lnTo>
                  <a:lnTo>
                    <a:pt x="5695340" y="330200"/>
                  </a:lnTo>
                  <a:lnTo>
                    <a:pt x="5725084" y="292100"/>
                  </a:lnTo>
                  <a:lnTo>
                    <a:pt x="5729681" y="279400"/>
                  </a:lnTo>
                  <a:lnTo>
                    <a:pt x="5743473" y="241300"/>
                  </a:lnTo>
                  <a:lnTo>
                    <a:pt x="5749849" y="190500"/>
                  </a:lnTo>
                  <a:lnTo>
                    <a:pt x="5743537" y="139700"/>
                  </a:lnTo>
                  <a:lnTo>
                    <a:pt x="5723877" y="101600"/>
                  </a:lnTo>
                  <a:lnTo>
                    <a:pt x="5692114" y="50800"/>
                  </a:lnTo>
                  <a:lnTo>
                    <a:pt x="5652059" y="25400"/>
                  </a:lnTo>
                  <a:lnTo>
                    <a:pt x="5645696" y="23647"/>
                  </a:lnTo>
                  <a:lnTo>
                    <a:pt x="5645696" y="203200"/>
                  </a:lnTo>
                  <a:lnTo>
                    <a:pt x="5642864" y="215900"/>
                  </a:lnTo>
                  <a:lnTo>
                    <a:pt x="5636755" y="228600"/>
                  </a:lnTo>
                  <a:lnTo>
                    <a:pt x="5627725" y="241300"/>
                  </a:lnTo>
                  <a:lnTo>
                    <a:pt x="5616003" y="254000"/>
                  </a:lnTo>
                  <a:lnTo>
                    <a:pt x="5601830" y="266700"/>
                  </a:lnTo>
                  <a:lnTo>
                    <a:pt x="5591353" y="279400"/>
                  </a:lnTo>
                  <a:lnTo>
                    <a:pt x="5534596" y="279400"/>
                  </a:lnTo>
                  <a:lnTo>
                    <a:pt x="5513387" y="266700"/>
                  </a:lnTo>
                  <a:lnTo>
                    <a:pt x="5495137" y="254000"/>
                  </a:lnTo>
                  <a:lnTo>
                    <a:pt x="5480926" y="241300"/>
                  </a:lnTo>
                  <a:lnTo>
                    <a:pt x="5473687" y="215900"/>
                  </a:lnTo>
                  <a:lnTo>
                    <a:pt x="5469763" y="203200"/>
                  </a:lnTo>
                  <a:lnTo>
                    <a:pt x="5472036" y="165100"/>
                  </a:lnTo>
                  <a:lnTo>
                    <a:pt x="5498884" y="127000"/>
                  </a:lnTo>
                  <a:lnTo>
                    <a:pt x="5513070" y="114300"/>
                  </a:lnTo>
                  <a:lnTo>
                    <a:pt x="5523547" y="114300"/>
                  </a:lnTo>
                  <a:lnTo>
                    <a:pt x="5534469" y="101600"/>
                  </a:lnTo>
                  <a:lnTo>
                    <a:pt x="5580380" y="101600"/>
                  </a:lnTo>
                  <a:lnTo>
                    <a:pt x="5601551" y="114300"/>
                  </a:lnTo>
                  <a:lnTo>
                    <a:pt x="5619762" y="127000"/>
                  </a:lnTo>
                  <a:lnTo>
                    <a:pt x="5633961" y="152400"/>
                  </a:lnTo>
                  <a:lnTo>
                    <a:pt x="5641187" y="165100"/>
                  </a:lnTo>
                  <a:lnTo>
                    <a:pt x="5645124" y="177800"/>
                  </a:lnTo>
                  <a:lnTo>
                    <a:pt x="5645696" y="203200"/>
                  </a:lnTo>
                  <a:lnTo>
                    <a:pt x="5645696" y="23647"/>
                  </a:lnTo>
                  <a:lnTo>
                    <a:pt x="5606237" y="12700"/>
                  </a:lnTo>
                  <a:lnTo>
                    <a:pt x="5557215" y="0"/>
                  </a:lnTo>
                  <a:lnTo>
                    <a:pt x="5532615" y="0"/>
                  </a:lnTo>
                  <a:lnTo>
                    <a:pt x="5508180" y="12700"/>
                  </a:lnTo>
                  <a:lnTo>
                    <a:pt x="5484177" y="12700"/>
                  </a:lnTo>
                  <a:lnTo>
                    <a:pt x="5425313" y="50800"/>
                  </a:lnTo>
                  <a:lnTo>
                    <a:pt x="5397538" y="88900"/>
                  </a:lnTo>
                  <a:lnTo>
                    <a:pt x="5378018" y="127000"/>
                  </a:lnTo>
                  <a:lnTo>
                    <a:pt x="5367198" y="165100"/>
                  </a:lnTo>
                  <a:lnTo>
                    <a:pt x="5365470" y="203200"/>
                  </a:lnTo>
                  <a:lnTo>
                    <a:pt x="5373268" y="254000"/>
                  </a:lnTo>
                  <a:lnTo>
                    <a:pt x="5391010" y="292100"/>
                  </a:lnTo>
                  <a:lnTo>
                    <a:pt x="5422773" y="330200"/>
                  </a:lnTo>
                  <a:lnTo>
                    <a:pt x="5462829" y="355600"/>
                  </a:lnTo>
                  <a:lnTo>
                    <a:pt x="5508637" y="381000"/>
                  </a:lnTo>
                  <a:lnTo>
                    <a:pt x="5605411" y="381000"/>
                  </a:lnTo>
                  <a:lnTo>
                    <a:pt x="5677763" y="508000"/>
                  </a:lnTo>
                  <a:lnTo>
                    <a:pt x="5655005" y="533400"/>
                  </a:lnTo>
                  <a:lnTo>
                    <a:pt x="5637835" y="558800"/>
                  </a:lnTo>
                  <a:lnTo>
                    <a:pt x="5626989" y="596900"/>
                  </a:lnTo>
                  <a:lnTo>
                    <a:pt x="5623217" y="635000"/>
                  </a:lnTo>
                  <a:lnTo>
                    <a:pt x="5626989" y="673100"/>
                  </a:lnTo>
                  <a:lnTo>
                    <a:pt x="5637835" y="711200"/>
                  </a:lnTo>
                  <a:lnTo>
                    <a:pt x="5655005" y="749300"/>
                  </a:lnTo>
                  <a:lnTo>
                    <a:pt x="5677763" y="774700"/>
                  </a:lnTo>
                  <a:lnTo>
                    <a:pt x="5645683" y="831011"/>
                  </a:lnTo>
                  <a:lnTo>
                    <a:pt x="5645683" y="1079500"/>
                  </a:lnTo>
                  <a:lnTo>
                    <a:pt x="5645124" y="1092200"/>
                  </a:lnTo>
                  <a:lnTo>
                    <a:pt x="5633961" y="1130300"/>
                  </a:lnTo>
                  <a:lnTo>
                    <a:pt x="5601551" y="1155700"/>
                  </a:lnTo>
                  <a:lnTo>
                    <a:pt x="5580380" y="1168400"/>
                  </a:lnTo>
                  <a:lnTo>
                    <a:pt x="5523547" y="1168400"/>
                  </a:lnTo>
                  <a:lnTo>
                    <a:pt x="5513070" y="1155700"/>
                  </a:lnTo>
                  <a:lnTo>
                    <a:pt x="5498884" y="1155700"/>
                  </a:lnTo>
                  <a:lnTo>
                    <a:pt x="5487162" y="1143000"/>
                  </a:lnTo>
                  <a:lnTo>
                    <a:pt x="5478132" y="1117600"/>
                  </a:lnTo>
                  <a:lnTo>
                    <a:pt x="5472036" y="1104900"/>
                  </a:lnTo>
                  <a:lnTo>
                    <a:pt x="5469191" y="1092200"/>
                  </a:lnTo>
                  <a:lnTo>
                    <a:pt x="5469763" y="1066800"/>
                  </a:lnTo>
                  <a:lnTo>
                    <a:pt x="5473687" y="1054100"/>
                  </a:lnTo>
                  <a:lnTo>
                    <a:pt x="5480926" y="1041400"/>
                  </a:lnTo>
                  <a:lnTo>
                    <a:pt x="5495137" y="1016000"/>
                  </a:lnTo>
                  <a:lnTo>
                    <a:pt x="5513387" y="1003300"/>
                  </a:lnTo>
                  <a:lnTo>
                    <a:pt x="5534596" y="1003300"/>
                  </a:lnTo>
                  <a:lnTo>
                    <a:pt x="5557672" y="990600"/>
                  </a:lnTo>
                  <a:lnTo>
                    <a:pt x="5569229" y="990600"/>
                  </a:lnTo>
                  <a:lnTo>
                    <a:pt x="5580469" y="1003300"/>
                  </a:lnTo>
                  <a:lnTo>
                    <a:pt x="5601830" y="1003300"/>
                  </a:lnTo>
                  <a:lnTo>
                    <a:pt x="5636755" y="1041400"/>
                  </a:lnTo>
                  <a:lnTo>
                    <a:pt x="5645683" y="1079500"/>
                  </a:lnTo>
                  <a:lnTo>
                    <a:pt x="5645683" y="831011"/>
                  </a:lnTo>
                  <a:lnTo>
                    <a:pt x="5605411" y="901700"/>
                  </a:lnTo>
                  <a:lnTo>
                    <a:pt x="5593537" y="889000"/>
                  </a:lnTo>
                  <a:lnTo>
                    <a:pt x="5557672" y="889000"/>
                  </a:lnTo>
                  <a:lnTo>
                    <a:pt x="5508637" y="901700"/>
                  </a:lnTo>
                  <a:lnTo>
                    <a:pt x="5462829" y="914400"/>
                  </a:lnTo>
                  <a:lnTo>
                    <a:pt x="5422773" y="952500"/>
                  </a:lnTo>
                  <a:lnTo>
                    <a:pt x="5391010" y="990600"/>
                  </a:lnTo>
                  <a:lnTo>
                    <a:pt x="5373268" y="1028700"/>
                  </a:lnTo>
                  <a:lnTo>
                    <a:pt x="5365470" y="1066800"/>
                  </a:lnTo>
                  <a:lnTo>
                    <a:pt x="5367198" y="1117600"/>
                  </a:lnTo>
                  <a:lnTo>
                    <a:pt x="5378018" y="1155700"/>
                  </a:lnTo>
                  <a:lnTo>
                    <a:pt x="5397538" y="1193800"/>
                  </a:lnTo>
                  <a:lnTo>
                    <a:pt x="5460936" y="1244600"/>
                  </a:lnTo>
                  <a:lnTo>
                    <a:pt x="5508180" y="1270000"/>
                  </a:lnTo>
                  <a:lnTo>
                    <a:pt x="5606237" y="1270000"/>
                  </a:lnTo>
                  <a:lnTo>
                    <a:pt x="5652059" y="1257300"/>
                  </a:lnTo>
                  <a:lnTo>
                    <a:pt x="5692114" y="1219200"/>
                  </a:lnTo>
                  <a:lnTo>
                    <a:pt x="5723877" y="1181100"/>
                  </a:lnTo>
                  <a:lnTo>
                    <a:pt x="5728792" y="1168400"/>
                  </a:lnTo>
                  <a:lnTo>
                    <a:pt x="5743537" y="1130300"/>
                  </a:lnTo>
                  <a:lnTo>
                    <a:pt x="5749849" y="1079500"/>
                  </a:lnTo>
                  <a:lnTo>
                    <a:pt x="5743473" y="1028700"/>
                  </a:lnTo>
                  <a:lnTo>
                    <a:pt x="5725084" y="990600"/>
                  </a:lnTo>
                  <a:lnTo>
                    <a:pt x="5695340" y="952500"/>
                  </a:lnTo>
                  <a:lnTo>
                    <a:pt x="5724271" y="901700"/>
                  </a:lnTo>
                  <a:lnTo>
                    <a:pt x="5767692" y="825500"/>
                  </a:lnTo>
                  <a:lnTo>
                    <a:pt x="5866625" y="825500"/>
                  </a:lnTo>
                  <a:lnTo>
                    <a:pt x="5912447" y="800100"/>
                  </a:lnTo>
                  <a:lnTo>
                    <a:pt x="5951309" y="774700"/>
                  </a:lnTo>
                  <a:lnTo>
                    <a:pt x="5981408" y="736600"/>
                  </a:lnTo>
                  <a:lnTo>
                    <a:pt x="6000928" y="685800"/>
                  </a:lnTo>
                  <a:lnTo>
                    <a:pt x="6197295" y="685800"/>
                  </a:lnTo>
                  <a:lnTo>
                    <a:pt x="6216802" y="736600"/>
                  </a:lnTo>
                  <a:lnTo>
                    <a:pt x="6246901" y="774700"/>
                  </a:lnTo>
                  <a:lnTo>
                    <a:pt x="6285763" y="800100"/>
                  </a:lnTo>
                  <a:lnTo>
                    <a:pt x="6331585" y="825500"/>
                  </a:lnTo>
                  <a:lnTo>
                    <a:pt x="6430531" y="825500"/>
                  </a:lnTo>
                  <a:lnTo>
                    <a:pt x="6502882" y="952500"/>
                  </a:lnTo>
                  <a:lnTo>
                    <a:pt x="6473126" y="990600"/>
                  </a:lnTo>
                  <a:lnTo>
                    <a:pt x="6454737" y="1028700"/>
                  </a:lnTo>
                  <a:lnTo>
                    <a:pt x="6448361" y="1079500"/>
                  </a:lnTo>
                  <a:lnTo>
                    <a:pt x="6454673" y="1130300"/>
                  </a:lnTo>
                  <a:lnTo>
                    <a:pt x="6474346" y="1181100"/>
                  </a:lnTo>
                  <a:lnTo>
                    <a:pt x="6506096" y="1219200"/>
                  </a:lnTo>
                  <a:lnTo>
                    <a:pt x="6546151" y="1257300"/>
                  </a:lnTo>
                  <a:lnTo>
                    <a:pt x="6591973" y="1270000"/>
                  </a:lnTo>
                  <a:lnTo>
                    <a:pt x="6690030" y="1270000"/>
                  </a:lnTo>
                  <a:lnTo>
                    <a:pt x="6737286" y="1244600"/>
                  </a:lnTo>
                  <a:lnTo>
                    <a:pt x="6772910" y="1219200"/>
                  </a:lnTo>
                  <a:lnTo>
                    <a:pt x="6813728" y="1168400"/>
                  </a:lnTo>
                  <a:lnTo>
                    <a:pt x="6831089" y="1117600"/>
                  </a:lnTo>
                  <a:lnTo>
                    <a:pt x="6832828" y="1066800"/>
                  </a:lnTo>
                  <a:lnTo>
                    <a:pt x="6825043" y="1028700"/>
                  </a:lnTo>
                  <a:lnTo>
                    <a:pt x="6807327" y="990600"/>
                  </a:lnTo>
                  <a:lnTo>
                    <a:pt x="6775551" y="952500"/>
                  </a:lnTo>
                  <a:lnTo>
                    <a:pt x="6735496" y="914400"/>
                  </a:lnTo>
                  <a:lnTo>
                    <a:pt x="6729108" y="912634"/>
                  </a:lnTo>
                  <a:lnTo>
                    <a:pt x="6729108" y="1092200"/>
                  </a:lnTo>
                  <a:lnTo>
                    <a:pt x="6726301" y="1104900"/>
                  </a:lnTo>
                  <a:lnTo>
                    <a:pt x="6720179" y="1117600"/>
                  </a:lnTo>
                  <a:lnTo>
                    <a:pt x="6711112" y="1143000"/>
                  </a:lnTo>
                  <a:lnTo>
                    <a:pt x="6699339" y="1155700"/>
                  </a:lnTo>
                  <a:lnTo>
                    <a:pt x="6685153" y="1155700"/>
                  </a:lnTo>
                  <a:lnTo>
                    <a:pt x="6674675" y="1168400"/>
                  </a:lnTo>
                  <a:lnTo>
                    <a:pt x="6617944" y="1168400"/>
                  </a:lnTo>
                  <a:lnTo>
                    <a:pt x="6578562" y="1143000"/>
                  </a:lnTo>
                  <a:lnTo>
                    <a:pt x="6553136" y="1092200"/>
                  </a:lnTo>
                  <a:lnTo>
                    <a:pt x="6552539" y="1079500"/>
                  </a:lnTo>
                  <a:lnTo>
                    <a:pt x="6555359" y="1066800"/>
                  </a:lnTo>
                  <a:lnTo>
                    <a:pt x="6561468" y="1041400"/>
                  </a:lnTo>
                  <a:lnTo>
                    <a:pt x="6570535" y="1028700"/>
                  </a:lnTo>
                  <a:lnTo>
                    <a:pt x="6582308" y="1016000"/>
                  </a:lnTo>
                  <a:lnTo>
                    <a:pt x="6596507" y="1003300"/>
                  </a:lnTo>
                  <a:lnTo>
                    <a:pt x="6617843" y="1003300"/>
                  </a:lnTo>
                  <a:lnTo>
                    <a:pt x="6629082" y="990600"/>
                  </a:lnTo>
                  <a:lnTo>
                    <a:pt x="6640665" y="990600"/>
                  </a:lnTo>
                  <a:lnTo>
                    <a:pt x="6663715" y="1003300"/>
                  </a:lnTo>
                  <a:lnTo>
                    <a:pt x="6684873" y="1003300"/>
                  </a:lnTo>
                  <a:lnTo>
                    <a:pt x="6703085" y="1016000"/>
                  </a:lnTo>
                  <a:lnTo>
                    <a:pt x="6717284" y="1041400"/>
                  </a:lnTo>
                  <a:lnTo>
                    <a:pt x="6724536" y="1054100"/>
                  </a:lnTo>
                  <a:lnTo>
                    <a:pt x="6728511" y="1066800"/>
                  </a:lnTo>
                  <a:lnTo>
                    <a:pt x="6729108" y="1092200"/>
                  </a:lnTo>
                  <a:lnTo>
                    <a:pt x="6729108" y="912634"/>
                  </a:lnTo>
                  <a:lnTo>
                    <a:pt x="6689687" y="901700"/>
                  </a:lnTo>
                  <a:lnTo>
                    <a:pt x="6640665" y="889000"/>
                  </a:lnTo>
                  <a:lnTo>
                    <a:pt x="6604787" y="889000"/>
                  </a:lnTo>
                  <a:lnTo>
                    <a:pt x="6592925" y="901700"/>
                  </a:lnTo>
                  <a:lnTo>
                    <a:pt x="6520459" y="774700"/>
                  </a:lnTo>
                  <a:lnTo>
                    <a:pt x="6543205" y="749300"/>
                  </a:lnTo>
                  <a:lnTo>
                    <a:pt x="6560375" y="711200"/>
                  </a:lnTo>
                  <a:lnTo>
                    <a:pt x="6567602" y="685800"/>
                  </a:lnTo>
                  <a:lnTo>
                    <a:pt x="6571221" y="673100"/>
                  </a:lnTo>
                  <a:lnTo>
                    <a:pt x="6575006" y="635000"/>
                  </a:lnTo>
                  <a:lnTo>
                    <a:pt x="6571221" y="596900"/>
                  </a:lnTo>
                  <a:lnTo>
                    <a:pt x="6567602" y="584200"/>
                  </a:lnTo>
                  <a:lnTo>
                    <a:pt x="6560375" y="558800"/>
                  </a:lnTo>
                  <a:lnTo>
                    <a:pt x="6543205" y="533400"/>
                  </a:lnTo>
                  <a:lnTo>
                    <a:pt x="6520459" y="508000"/>
                  </a:lnTo>
                  <a:lnTo>
                    <a:pt x="6549441" y="457200"/>
                  </a:lnTo>
                  <a:lnTo>
                    <a:pt x="6592925" y="381000"/>
                  </a:lnTo>
                  <a:lnTo>
                    <a:pt x="6689687" y="381000"/>
                  </a:lnTo>
                  <a:lnTo>
                    <a:pt x="6735496" y="355600"/>
                  </a:lnTo>
                  <a:lnTo>
                    <a:pt x="6775551" y="330200"/>
                  </a:lnTo>
                  <a:lnTo>
                    <a:pt x="6807327" y="292100"/>
                  </a:lnTo>
                  <a:lnTo>
                    <a:pt x="6813232" y="279400"/>
                  </a:lnTo>
                  <a:lnTo>
                    <a:pt x="6825043" y="254000"/>
                  </a:lnTo>
                  <a:lnTo>
                    <a:pt x="6832828" y="203200"/>
                  </a:lnTo>
                  <a:close/>
                </a:path>
                <a:path w="6875780" h="5812155">
                  <a:moveTo>
                    <a:pt x="6875678" y="3416541"/>
                  </a:moveTo>
                  <a:lnTo>
                    <a:pt x="6871233" y="3394621"/>
                  </a:lnTo>
                  <a:lnTo>
                    <a:pt x="6859143" y="3376701"/>
                  </a:lnTo>
                  <a:lnTo>
                    <a:pt x="6841223" y="3364623"/>
                  </a:lnTo>
                  <a:lnTo>
                    <a:pt x="6819303" y="3360178"/>
                  </a:lnTo>
                  <a:lnTo>
                    <a:pt x="6381509" y="3360178"/>
                  </a:lnTo>
                  <a:lnTo>
                    <a:pt x="6359576" y="3364623"/>
                  </a:lnTo>
                  <a:lnTo>
                    <a:pt x="6341656" y="3376701"/>
                  </a:lnTo>
                  <a:lnTo>
                    <a:pt x="6329578" y="3394621"/>
                  </a:lnTo>
                  <a:lnTo>
                    <a:pt x="6325146" y="3416541"/>
                  </a:lnTo>
                  <a:lnTo>
                    <a:pt x="6329578" y="3438474"/>
                  </a:lnTo>
                  <a:lnTo>
                    <a:pt x="6341656" y="3456394"/>
                  </a:lnTo>
                  <a:lnTo>
                    <a:pt x="6359576" y="3468484"/>
                  </a:lnTo>
                  <a:lnTo>
                    <a:pt x="6381509" y="3472916"/>
                  </a:lnTo>
                  <a:lnTo>
                    <a:pt x="6408077" y="3472916"/>
                  </a:lnTo>
                  <a:lnTo>
                    <a:pt x="6408077" y="5376913"/>
                  </a:lnTo>
                  <a:lnTo>
                    <a:pt x="6413144" y="5421007"/>
                  </a:lnTo>
                  <a:lnTo>
                    <a:pt x="6427610" y="5461470"/>
                  </a:lnTo>
                  <a:lnTo>
                    <a:pt x="6450304" y="5497169"/>
                  </a:lnTo>
                  <a:lnTo>
                    <a:pt x="6480073" y="5526938"/>
                  </a:lnTo>
                  <a:lnTo>
                    <a:pt x="6515760" y="5549633"/>
                  </a:lnTo>
                  <a:lnTo>
                    <a:pt x="6556222" y="5564098"/>
                  </a:lnTo>
                  <a:lnTo>
                    <a:pt x="6600317" y="5569166"/>
                  </a:lnTo>
                  <a:lnTo>
                    <a:pt x="6644399" y="5564098"/>
                  </a:lnTo>
                  <a:lnTo>
                    <a:pt x="6684861" y="5549633"/>
                  </a:lnTo>
                  <a:lnTo>
                    <a:pt x="6720560" y="5526938"/>
                  </a:lnTo>
                  <a:lnTo>
                    <a:pt x="6750329" y="5497169"/>
                  </a:lnTo>
                  <a:lnTo>
                    <a:pt x="6773024" y="5461470"/>
                  </a:lnTo>
                  <a:lnTo>
                    <a:pt x="6787489" y="5421007"/>
                  </a:lnTo>
                  <a:lnTo>
                    <a:pt x="6792569" y="5376913"/>
                  </a:lnTo>
                  <a:lnTo>
                    <a:pt x="6792569" y="5338711"/>
                  </a:lnTo>
                  <a:lnTo>
                    <a:pt x="6545148" y="5338711"/>
                  </a:lnTo>
                  <a:lnTo>
                    <a:pt x="6545148" y="5299989"/>
                  </a:lnTo>
                  <a:lnTo>
                    <a:pt x="6792569" y="5299989"/>
                  </a:lnTo>
                  <a:lnTo>
                    <a:pt x="6792569" y="5206593"/>
                  </a:lnTo>
                  <a:lnTo>
                    <a:pt x="6659435" y="5206593"/>
                  </a:lnTo>
                  <a:lnTo>
                    <a:pt x="6659435" y="5168049"/>
                  </a:lnTo>
                  <a:lnTo>
                    <a:pt x="6792569" y="5168049"/>
                  </a:lnTo>
                  <a:lnTo>
                    <a:pt x="6792569" y="5074666"/>
                  </a:lnTo>
                  <a:lnTo>
                    <a:pt x="6659435" y="5074666"/>
                  </a:lnTo>
                  <a:lnTo>
                    <a:pt x="6659435" y="5035943"/>
                  </a:lnTo>
                  <a:lnTo>
                    <a:pt x="6792569" y="5035943"/>
                  </a:lnTo>
                  <a:lnTo>
                    <a:pt x="6792569" y="4942560"/>
                  </a:lnTo>
                  <a:lnTo>
                    <a:pt x="6659435" y="4942560"/>
                  </a:lnTo>
                  <a:lnTo>
                    <a:pt x="6659435" y="4904003"/>
                  </a:lnTo>
                  <a:lnTo>
                    <a:pt x="6792569" y="4904003"/>
                  </a:lnTo>
                  <a:lnTo>
                    <a:pt x="6792569" y="4810620"/>
                  </a:lnTo>
                  <a:lnTo>
                    <a:pt x="6545148" y="4810620"/>
                  </a:lnTo>
                  <a:lnTo>
                    <a:pt x="6545148" y="4771898"/>
                  </a:lnTo>
                  <a:lnTo>
                    <a:pt x="6792569" y="4771898"/>
                  </a:lnTo>
                  <a:lnTo>
                    <a:pt x="6792569" y="4678515"/>
                  </a:lnTo>
                  <a:lnTo>
                    <a:pt x="6659435" y="4678515"/>
                  </a:lnTo>
                  <a:lnTo>
                    <a:pt x="6659435" y="4639957"/>
                  </a:lnTo>
                  <a:lnTo>
                    <a:pt x="6792569" y="4639957"/>
                  </a:lnTo>
                  <a:lnTo>
                    <a:pt x="6792569" y="4546574"/>
                  </a:lnTo>
                  <a:lnTo>
                    <a:pt x="6659435" y="4546574"/>
                  </a:lnTo>
                  <a:lnTo>
                    <a:pt x="6659435" y="4507852"/>
                  </a:lnTo>
                  <a:lnTo>
                    <a:pt x="6792569" y="4507852"/>
                  </a:lnTo>
                  <a:lnTo>
                    <a:pt x="6792569" y="4414469"/>
                  </a:lnTo>
                  <a:lnTo>
                    <a:pt x="6659435" y="4414469"/>
                  </a:lnTo>
                  <a:lnTo>
                    <a:pt x="6659435" y="4375912"/>
                  </a:lnTo>
                  <a:lnTo>
                    <a:pt x="6792569" y="4375912"/>
                  </a:lnTo>
                  <a:lnTo>
                    <a:pt x="6792569" y="4282529"/>
                  </a:lnTo>
                  <a:lnTo>
                    <a:pt x="6545148" y="4282529"/>
                  </a:lnTo>
                  <a:lnTo>
                    <a:pt x="6545148" y="4243806"/>
                  </a:lnTo>
                  <a:lnTo>
                    <a:pt x="6792569" y="4243806"/>
                  </a:lnTo>
                  <a:lnTo>
                    <a:pt x="6792569" y="4150423"/>
                  </a:lnTo>
                  <a:lnTo>
                    <a:pt x="6659435" y="4150423"/>
                  </a:lnTo>
                  <a:lnTo>
                    <a:pt x="6659435" y="4111866"/>
                  </a:lnTo>
                  <a:lnTo>
                    <a:pt x="6792569" y="4111866"/>
                  </a:lnTo>
                  <a:lnTo>
                    <a:pt x="6792569" y="4018496"/>
                  </a:lnTo>
                  <a:lnTo>
                    <a:pt x="6659435" y="4018496"/>
                  </a:lnTo>
                  <a:lnTo>
                    <a:pt x="6659435" y="3979773"/>
                  </a:lnTo>
                  <a:lnTo>
                    <a:pt x="6792569" y="3979773"/>
                  </a:lnTo>
                  <a:lnTo>
                    <a:pt x="6792569" y="3886377"/>
                  </a:lnTo>
                  <a:lnTo>
                    <a:pt x="6659435" y="3886377"/>
                  </a:lnTo>
                  <a:lnTo>
                    <a:pt x="6659435" y="3847820"/>
                  </a:lnTo>
                  <a:lnTo>
                    <a:pt x="6792569" y="3847820"/>
                  </a:lnTo>
                  <a:lnTo>
                    <a:pt x="6792569" y="3754437"/>
                  </a:lnTo>
                  <a:lnTo>
                    <a:pt x="6545148" y="3754437"/>
                  </a:lnTo>
                  <a:lnTo>
                    <a:pt x="6545148" y="3715715"/>
                  </a:lnTo>
                  <a:lnTo>
                    <a:pt x="6792569" y="3715715"/>
                  </a:lnTo>
                  <a:lnTo>
                    <a:pt x="6792569" y="3472916"/>
                  </a:lnTo>
                  <a:lnTo>
                    <a:pt x="6819303" y="3472916"/>
                  </a:lnTo>
                  <a:lnTo>
                    <a:pt x="6841223" y="3468484"/>
                  </a:lnTo>
                  <a:lnTo>
                    <a:pt x="6859143" y="3456394"/>
                  </a:lnTo>
                  <a:lnTo>
                    <a:pt x="6871233" y="3438474"/>
                  </a:lnTo>
                  <a:lnTo>
                    <a:pt x="6875678" y="3416541"/>
                  </a:lnTo>
                  <a:close/>
                </a:path>
              </a:pathLst>
            </a:custGeom>
            <a:solidFill>
              <a:srgbClr val="CA4E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1930" y="8886271"/>
              <a:ext cx="1654098" cy="16499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8834" y="8912580"/>
              <a:ext cx="1576070" cy="1571625"/>
            </a:xfrm>
            <a:custGeom>
              <a:avLst/>
              <a:gdLst/>
              <a:ahLst/>
              <a:cxnLst/>
              <a:rect l="l" t="t" r="r" b="b"/>
              <a:pathLst>
                <a:path w="1576070" h="1571625">
                  <a:moveTo>
                    <a:pt x="64390" y="0"/>
                  </a:moveTo>
                  <a:lnTo>
                    <a:pt x="6341" y="0"/>
                  </a:lnTo>
                  <a:lnTo>
                    <a:pt x="0" y="6337"/>
                  </a:lnTo>
                  <a:lnTo>
                    <a:pt x="0" y="1565118"/>
                  </a:lnTo>
                  <a:lnTo>
                    <a:pt x="6341" y="1571583"/>
                  </a:lnTo>
                  <a:lnTo>
                    <a:pt x="1569421" y="1571583"/>
                  </a:lnTo>
                  <a:lnTo>
                    <a:pt x="1575758" y="1565118"/>
                  </a:lnTo>
                  <a:lnTo>
                    <a:pt x="1575758" y="1507191"/>
                  </a:lnTo>
                  <a:lnTo>
                    <a:pt x="1569422" y="1500851"/>
                  </a:lnTo>
                  <a:lnTo>
                    <a:pt x="77072" y="1500850"/>
                  </a:lnTo>
                  <a:lnTo>
                    <a:pt x="70732" y="1494386"/>
                  </a:lnTo>
                  <a:lnTo>
                    <a:pt x="70731" y="6337"/>
                  </a:lnTo>
                  <a:lnTo>
                    <a:pt x="64390" y="0"/>
                  </a:lnTo>
                  <a:close/>
                </a:path>
                <a:path w="1576070" h="1571625">
                  <a:moveTo>
                    <a:pt x="887469" y="1439082"/>
                  </a:moveTo>
                  <a:lnTo>
                    <a:pt x="848175" y="1439082"/>
                  </a:lnTo>
                  <a:lnTo>
                    <a:pt x="848175" y="1500850"/>
                  </a:lnTo>
                  <a:lnTo>
                    <a:pt x="77073" y="1500851"/>
                  </a:lnTo>
                  <a:lnTo>
                    <a:pt x="1569422" y="1500851"/>
                  </a:lnTo>
                  <a:lnTo>
                    <a:pt x="887469" y="1500850"/>
                  </a:lnTo>
                  <a:lnTo>
                    <a:pt x="887469" y="1439082"/>
                  </a:lnTo>
                  <a:close/>
                </a:path>
                <a:path w="1576070" h="1571625">
                  <a:moveTo>
                    <a:pt x="866349" y="375399"/>
                  </a:moveTo>
                  <a:lnTo>
                    <a:pt x="812629" y="388315"/>
                  </a:lnTo>
                  <a:lnTo>
                    <a:pt x="774265" y="418704"/>
                  </a:lnTo>
                  <a:lnTo>
                    <a:pt x="749186" y="454025"/>
                  </a:lnTo>
                  <a:lnTo>
                    <a:pt x="720316" y="518998"/>
                  </a:lnTo>
                  <a:lnTo>
                    <a:pt x="706724" y="560505"/>
                  </a:lnTo>
                  <a:lnTo>
                    <a:pt x="694016" y="605927"/>
                  </a:lnTo>
                  <a:lnTo>
                    <a:pt x="681662" y="654935"/>
                  </a:lnTo>
                  <a:lnTo>
                    <a:pt x="657053" y="757599"/>
                  </a:lnTo>
                  <a:lnTo>
                    <a:pt x="644000" y="809878"/>
                  </a:lnTo>
                  <a:lnTo>
                    <a:pt x="629644" y="863285"/>
                  </a:lnTo>
                  <a:lnTo>
                    <a:pt x="613654" y="917069"/>
                  </a:lnTo>
                  <a:lnTo>
                    <a:pt x="595698" y="970480"/>
                  </a:lnTo>
                  <a:lnTo>
                    <a:pt x="574893" y="1024699"/>
                  </a:lnTo>
                  <a:lnTo>
                    <a:pt x="552639" y="1075675"/>
                  </a:lnTo>
                  <a:lnTo>
                    <a:pt x="528958" y="1123370"/>
                  </a:lnTo>
                  <a:lnTo>
                    <a:pt x="503872" y="1167749"/>
                  </a:lnTo>
                  <a:lnTo>
                    <a:pt x="477400" y="1208776"/>
                  </a:lnTo>
                  <a:lnTo>
                    <a:pt x="449565" y="1246412"/>
                  </a:lnTo>
                  <a:lnTo>
                    <a:pt x="420387" y="1280623"/>
                  </a:lnTo>
                  <a:lnTo>
                    <a:pt x="389887" y="1311371"/>
                  </a:lnTo>
                  <a:lnTo>
                    <a:pt x="352735" y="1342736"/>
                  </a:lnTo>
                  <a:lnTo>
                    <a:pt x="313811" y="1369325"/>
                  </a:lnTo>
                  <a:lnTo>
                    <a:pt x="273163" y="1391119"/>
                  </a:lnTo>
                  <a:lnTo>
                    <a:pt x="230840" y="1408101"/>
                  </a:lnTo>
                  <a:lnTo>
                    <a:pt x="186891" y="1420253"/>
                  </a:lnTo>
                  <a:lnTo>
                    <a:pt x="141364" y="1427557"/>
                  </a:lnTo>
                  <a:lnTo>
                    <a:pt x="94308" y="1429995"/>
                  </a:lnTo>
                  <a:lnTo>
                    <a:pt x="94308" y="1485009"/>
                  </a:lnTo>
                  <a:lnTo>
                    <a:pt x="137022" y="1483233"/>
                  </a:lnTo>
                  <a:lnTo>
                    <a:pt x="178590" y="1477918"/>
                  </a:lnTo>
                  <a:lnTo>
                    <a:pt x="218987" y="1469088"/>
                  </a:lnTo>
                  <a:lnTo>
                    <a:pt x="258189" y="1456765"/>
                  </a:lnTo>
                  <a:lnTo>
                    <a:pt x="296170" y="1440972"/>
                  </a:lnTo>
                  <a:lnTo>
                    <a:pt x="332905" y="1421732"/>
                  </a:lnTo>
                  <a:lnTo>
                    <a:pt x="368369" y="1399066"/>
                  </a:lnTo>
                  <a:lnTo>
                    <a:pt x="402535" y="1372999"/>
                  </a:lnTo>
                  <a:lnTo>
                    <a:pt x="435380" y="1343551"/>
                  </a:lnTo>
                  <a:lnTo>
                    <a:pt x="466878" y="1310747"/>
                  </a:lnTo>
                  <a:lnTo>
                    <a:pt x="497003" y="1274609"/>
                  </a:lnTo>
                  <a:lnTo>
                    <a:pt x="525731" y="1235158"/>
                  </a:lnTo>
                  <a:lnTo>
                    <a:pt x="553036" y="1192419"/>
                  </a:lnTo>
                  <a:lnTo>
                    <a:pt x="578892" y="1146413"/>
                  </a:lnTo>
                  <a:lnTo>
                    <a:pt x="603275" y="1097163"/>
                  </a:lnTo>
                  <a:lnTo>
                    <a:pt x="626160" y="1044692"/>
                  </a:lnTo>
                  <a:lnTo>
                    <a:pt x="647520" y="989022"/>
                  </a:lnTo>
                  <a:lnTo>
                    <a:pt x="663094" y="943215"/>
                  </a:lnTo>
                  <a:lnTo>
                    <a:pt x="677168" y="897249"/>
                  </a:lnTo>
                  <a:lnTo>
                    <a:pt x="689952" y="851526"/>
                  </a:lnTo>
                  <a:lnTo>
                    <a:pt x="701658" y="806449"/>
                  </a:lnTo>
                  <a:lnTo>
                    <a:pt x="712494" y="762422"/>
                  </a:lnTo>
                  <a:lnTo>
                    <a:pt x="722673" y="719848"/>
                  </a:lnTo>
                  <a:lnTo>
                    <a:pt x="738815" y="652890"/>
                  </a:lnTo>
                  <a:lnTo>
                    <a:pt x="754883" y="591736"/>
                  </a:lnTo>
                  <a:lnTo>
                    <a:pt x="771798" y="538026"/>
                  </a:lnTo>
                  <a:lnTo>
                    <a:pt x="790481" y="493399"/>
                  </a:lnTo>
                  <a:lnTo>
                    <a:pt x="811854" y="459494"/>
                  </a:lnTo>
                  <a:lnTo>
                    <a:pt x="866349" y="430402"/>
                  </a:lnTo>
                  <a:lnTo>
                    <a:pt x="967659" y="430402"/>
                  </a:lnTo>
                  <a:lnTo>
                    <a:pt x="967192" y="429588"/>
                  </a:lnTo>
                  <a:lnTo>
                    <a:pt x="938318" y="399376"/>
                  </a:lnTo>
                  <a:lnTo>
                    <a:pt x="904775" y="381367"/>
                  </a:lnTo>
                  <a:lnTo>
                    <a:pt x="866349" y="375399"/>
                  </a:lnTo>
                  <a:close/>
                </a:path>
                <a:path w="1576070" h="1571625">
                  <a:moveTo>
                    <a:pt x="967659" y="430402"/>
                  </a:moveTo>
                  <a:lnTo>
                    <a:pt x="866349" y="430402"/>
                  </a:lnTo>
                  <a:lnTo>
                    <a:pt x="893226" y="436310"/>
                  </a:lnTo>
                  <a:lnTo>
                    <a:pt x="915740" y="453608"/>
                  </a:lnTo>
                  <a:lnTo>
                    <a:pt x="951430" y="519844"/>
                  </a:lnTo>
                  <a:lnTo>
                    <a:pt x="966478" y="567513"/>
                  </a:lnTo>
                  <a:lnTo>
                    <a:pt x="980909" y="624038"/>
                  </a:lnTo>
                  <a:lnTo>
                    <a:pt x="995660" y="688784"/>
                  </a:lnTo>
                  <a:lnTo>
                    <a:pt x="1006418" y="736903"/>
                  </a:lnTo>
                  <a:lnTo>
                    <a:pt x="1018082" y="786673"/>
                  </a:lnTo>
                  <a:lnTo>
                    <a:pt x="1031098" y="837641"/>
                  </a:lnTo>
                  <a:lnTo>
                    <a:pt x="1045913" y="889353"/>
                  </a:lnTo>
                  <a:lnTo>
                    <a:pt x="1062971" y="941357"/>
                  </a:lnTo>
                  <a:lnTo>
                    <a:pt x="1082719" y="993198"/>
                  </a:lnTo>
                  <a:lnTo>
                    <a:pt x="1108823" y="1053129"/>
                  </a:lnTo>
                  <a:lnTo>
                    <a:pt x="1136355" y="1109642"/>
                  </a:lnTo>
                  <a:lnTo>
                    <a:pt x="1165209" y="1162629"/>
                  </a:lnTo>
                  <a:lnTo>
                    <a:pt x="1195278" y="1211986"/>
                  </a:lnTo>
                  <a:lnTo>
                    <a:pt x="1226456" y="1257606"/>
                  </a:lnTo>
                  <a:lnTo>
                    <a:pt x="1258635" y="1299384"/>
                  </a:lnTo>
                  <a:lnTo>
                    <a:pt x="1291710" y="1337213"/>
                  </a:lnTo>
                  <a:lnTo>
                    <a:pt x="1325574" y="1370988"/>
                  </a:lnTo>
                  <a:lnTo>
                    <a:pt x="1360120" y="1400604"/>
                  </a:lnTo>
                  <a:lnTo>
                    <a:pt x="1395242" y="1425953"/>
                  </a:lnTo>
                  <a:lnTo>
                    <a:pt x="1430834" y="1446931"/>
                  </a:lnTo>
                  <a:lnTo>
                    <a:pt x="1466787" y="1463432"/>
                  </a:lnTo>
                  <a:lnTo>
                    <a:pt x="1502997" y="1475349"/>
                  </a:lnTo>
                  <a:lnTo>
                    <a:pt x="1575758" y="1485009"/>
                  </a:lnTo>
                  <a:lnTo>
                    <a:pt x="1575758" y="1429995"/>
                  </a:lnTo>
                  <a:lnTo>
                    <a:pt x="1529679" y="1425146"/>
                  </a:lnTo>
                  <a:lnTo>
                    <a:pt x="1483005" y="1410736"/>
                  </a:lnTo>
                  <a:lnTo>
                    <a:pt x="1436150" y="1386975"/>
                  </a:lnTo>
                  <a:lnTo>
                    <a:pt x="1389527" y="1354070"/>
                  </a:lnTo>
                  <a:lnTo>
                    <a:pt x="1343552" y="1312231"/>
                  </a:lnTo>
                  <a:lnTo>
                    <a:pt x="1314353" y="1280531"/>
                  </a:lnTo>
                  <a:lnTo>
                    <a:pt x="1285810" y="1245447"/>
                  </a:lnTo>
                  <a:lnTo>
                    <a:pt x="1258015" y="1207127"/>
                  </a:lnTo>
                  <a:lnTo>
                    <a:pt x="1231063" y="1165721"/>
                  </a:lnTo>
                  <a:lnTo>
                    <a:pt x="1205047" y="1121376"/>
                  </a:lnTo>
                  <a:lnTo>
                    <a:pt x="1180061" y="1074242"/>
                  </a:lnTo>
                  <a:lnTo>
                    <a:pt x="1156200" y="1024467"/>
                  </a:lnTo>
                  <a:lnTo>
                    <a:pt x="1133557" y="972200"/>
                  </a:lnTo>
                  <a:lnTo>
                    <a:pt x="1114616" y="922404"/>
                  </a:lnTo>
                  <a:lnTo>
                    <a:pt x="1098185" y="872178"/>
                  </a:lnTo>
                  <a:lnTo>
                    <a:pt x="1083758" y="821651"/>
                  </a:lnTo>
                  <a:lnTo>
                    <a:pt x="1071203" y="772415"/>
                  </a:lnTo>
                  <a:lnTo>
                    <a:pt x="1059829" y="723868"/>
                  </a:lnTo>
                  <a:lnTo>
                    <a:pt x="1049318" y="676871"/>
                  </a:lnTo>
                  <a:lnTo>
                    <a:pt x="1036063" y="617928"/>
                  </a:lnTo>
                  <a:lnTo>
                    <a:pt x="1022716" y="563762"/>
                  </a:lnTo>
                  <a:lnTo>
                    <a:pt x="1008243" y="514973"/>
                  </a:lnTo>
                  <a:lnTo>
                    <a:pt x="991609" y="472160"/>
                  </a:lnTo>
                  <a:lnTo>
                    <a:pt x="967659" y="430402"/>
                  </a:lnTo>
                  <a:close/>
                </a:path>
                <a:path w="1576070" h="1571625">
                  <a:moveTo>
                    <a:pt x="885259" y="1279812"/>
                  </a:moveTo>
                  <a:lnTo>
                    <a:pt x="845966" y="1279812"/>
                  </a:lnTo>
                  <a:lnTo>
                    <a:pt x="845966" y="1353369"/>
                  </a:lnTo>
                  <a:lnTo>
                    <a:pt x="885259" y="1353369"/>
                  </a:lnTo>
                  <a:lnTo>
                    <a:pt x="885259" y="1279812"/>
                  </a:lnTo>
                  <a:close/>
                </a:path>
                <a:path w="1576070" h="1571625">
                  <a:moveTo>
                    <a:pt x="887469" y="1122997"/>
                  </a:moveTo>
                  <a:lnTo>
                    <a:pt x="848175" y="1122997"/>
                  </a:lnTo>
                  <a:lnTo>
                    <a:pt x="848175" y="1196554"/>
                  </a:lnTo>
                  <a:lnTo>
                    <a:pt x="887469" y="1196554"/>
                  </a:lnTo>
                  <a:lnTo>
                    <a:pt x="887469" y="1122997"/>
                  </a:lnTo>
                  <a:close/>
                </a:path>
                <a:path w="1576070" h="1571625">
                  <a:moveTo>
                    <a:pt x="885259" y="968884"/>
                  </a:moveTo>
                  <a:lnTo>
                    <a:pt x="845966" y="968884"/>
                  </a:lnTo>
                  <a:lnTo>
                    <a:pt x="845966" y="1042441"/>
                  </a:lnTo>
                  <a:lnTo>
                    <a:pt x="885259" y="1042441"/>
                  </a:lnTo>
                  <a:lnTo>
                    <a:pt x="885259" y="968884"/>
                  </a:lnTo>
                  <a:close/>
                </a:path>
                <a:path w="1576070" h="1571625">
                  <a:moveTo>
                    <a:pt x="887469" y="821651"/>
                  </a:moveTo>
                  <a:lnTo>
                    <a:pt x="848175" y="821651"/>
                  </a:lnTo>
                  <a:lnTo>
                    <a:pt x="848175" y="895327"/>
                  </a:lnTo>
                  <a:lnTo>
                    <a:pt x="887469" y="895327"/>
                  </a:lnTo>
                  <a:lnTo>
                    <a:pt x="887469" y="821651"/>
                  </a:lnTo>
                  <a:close/>
                </a:path>
                <a:path w="1576070" h="1571625">
                  <a:moveTo>
                    <a:pt x="885259" y="647890"/>
                  </a:moveTo>
                  <a:lnTo>
                    <a:pt x="845966" y="647890"/>
                  </a:lnTo>
                  <a:lnTo>
                    <a:pt x="845966" y="721448"/>
                  </a:lnTo>
                  <a:lnTo>
                    <a:pt x="885259" y="721448"/>
                  </a:lnTo>
                  <a:lnTo>
                    <a:pt x="885259" y="647890"/>
                  </a:lnTo>
                  <a:close/>
                </a:path>
                <a:path w="1576070" h="1571625">
                  <a:moveTo>
                    <a:pt x="887469" y="486892"/>
                  </a:moveTo>
                  <a:lnTo>
                    <a:pt x="848175" y="486892"/>
                  </a:lnTo>
                  <a:lnTo>
                    <a:pt x="848175" y="560450"/>
                  </a:lnTo>
                  <a:lnTo>
                    <a:pt x="887469" y="560450"/>
                  </a:lnTo>
                  <a:lnTo>
                    <a:pt x="887469" y="486892"/>
                  </a:lnTo>
                  <a:close/>
                </a:path>
              </a:pathLst>
            </a:custGeom>
            <a:solidFill>
              <a:srgbClr val="FACA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56268" y="477774"/>
              <a:ext cx="2160905" cy="875030"/>
            </a:xfrm>
            <a:custGeom>
              <a:avLst/>
              <a:gdLst/>
              <a:ahLst/>
              <a:cxnLst/>
              <a:rect l="l" t="t" r="r" b="b"/>
              <a:pathLst>
                <a:path w="2160904" h="875030">
                  <a:moveTo>
                    <a:pt x="1228774" y="481380"/>
                  </a:moveTo>
                  <a:lnTo>
                    <a:pt x="1081112" y="481380"/>
                  </a:lnTo>
                  <a:lnTo>
                    <a:pt x="1103063" y="484839"/>
                  </a:lnTo>
                  <a:lnTo>
                    <a:pt x="1122178" y="494839"/>
                  </a:lnTo>
                  <a:lnTo>
                    <a:pt x="1137644" y="510816"/>
                  </a:lnTo>
                  <a:lnTo>
                    <a:pt x="1148651" y="532206"/>
                  </a:lnTo>
                  <a:lnTo>
                    <a:pt x="1164167" y="573456"/>
                  </a:lnTo>
                  <a:lnTo>
                    <a:pt x="1180911" y="613657"/>
                  </a:lnTo>
                  <a:lnTo>
                    <a:pt x="1199438" y="652418"/>
                  </a:lnTo>
                  <a:lnTo>
                    <a:pt x="1220306" y="689348"/>
                  </a:lnTo>
                  <a:lnTo>
                    <a:pt x="1244071" y="724053"/>
                  </a:lnTo>
                  <a:lnTo>
                    <a:pt x="1271288" y="756143"/>
                  </a:lnTo>
                  <a:lnTo>
                    <a:pt x="1302514" y="785226"/>
                  </a:lnTo>
                  <a:lnTo>
                    <a:pt x="1338306" y="810909"/>
                  </a:lnTo>
                  <a:lnTo>
                    <a:pt x="1379219" y="832801"/>
                  </a:lnTo>
                  <a:lnTo>
                    <a:pt x="1425811" y="850511"/>
                  </a:lnTo>
                  <a:lnTo>
                    <a:pt x="1478637" y="863645"/>
                  </a:lnTo>
                  <a:lnTo>
                    <a:pt x="1538253" y="871813"/>
                  </a:lnTo>
                  <a:lnTo>
                    <a:pt x="1605216" y="874623"/>
                  </a:lnTo>
                  <a:lnTo>
                    <a:pt x="1611122" y="874623"/>
                  </a:lnTo>
                  <a:lnTo>
                    <a:pt x="1666858" y="870965"/>
                  </a:lnTo>
                  <a:lnTo>
                    <a:pt x="1718946" y="861127"/>
                  </a:lnTo>
                  <a:lnTo>
                    <a:pt x="1767338" y="845589"/>
                  </a:lnTo>
                  <a:lnTo>
                    <a:pt x="1811983" y="824833"/>
                  </a:lnTo>
                  <a:lnTo>
                    <a:pt x="1852832" y="799343"/>
                  </a:lnTo>
                  <a:lnTo>
                    <a:pt x="1875339" y="781253"/>
                  </a:lnTo>
                  <a:lnTo>
                    <a:pt x="1604200" y="781253"/>
                  </a:lnTo>
                  <a:lnTo>
                    <a:pt x="1542553" y="778175"/>
                  </a:lnTo>
                  <a:lnTo>
                    <a:pt x="1488864" y="769283"/>
                  </a:lnTo>
                  <a:lnTo>
                    <a:pt x="1442410" y="755084"/>
                  </a:lnTo>
                  <a:lnTo>
                    <a:pt x="1402464" y="736087"/>
                  </a:lnTo>
                  <a:lnTo>
                    <a:pt x="1368313" y="712807"/>
                  </a:lnTo>
                  <a:lnTo>
                    <a:pt x="1339222" y="685747"/>
                  </a:lnTo>
                  <a:lnTo>
                    <a:pt x="1314471" y="655418"/>
                  </a:lnTo>
                  <a:lnTo>
                    <a:pt x="1293337" y="622330"/>
                  </a:lnTo>
                  <a:lnTo>
                    <a:pt x="1275096" y="586993"/>
                  </a:lnTo>
                  <a:lnTo>
                    <a:pt x="1259023" y="549915"/>
                  </a:lnTo>
                  <a:lnTo>
                    <a:pt x="1244396" y="511606"/>
                  </a:lnTo>
                  <a:lnTo>
                    <a:pt x="1243317" y="509447"/>
                  </a:lnTo>
                  <a:lnTo>
                    <a:pt x="1242771" y="506196"/>
                  </a:lnTo>
                  <a:lnTo>
                    <a:pt x="1241691" y="503504"/>
                  </a:lnTo>
                  <a:lnTo>
                    <a:pt x="1228774" y="481380"/>
                  </a:lnTo>
                  <a:close/>
                </a:path>
                <a:path w="2160904" h="875030">
                  <a:moveTo>
                    <a:pt x="1688452" y="0"/>
                  </a:moveTo>
                  <a:lnTo>
                    <a:pt x="473786" y="0"/>
                  </a:lnTo>
                  <a:lnTo>
                    <a:pt x="425118" y="7352"/>
                  </a:lnTo>
                  <a:lnTo>
                    <a:pt x="379266" y="19600"/>
                  </a:lnTo>
                  <a:lnTo>
                    <a:pt x="336402" y="36624"/>
                  </a:lnTo>
                  <a:lnTo>
                    <a:pt x="296696" y="58305"/>
                  </a:lnTo>
                  <a:lnTo>
                    <a:pt x="260316" y="84524"/>
                  </a:lnTo>
                  <a:lnTo>
                    <a:pt x="227435" y="115162"/>
                  </a:lnTo>
                  <a:lnTo>
                    <a:pt x="198221" y="150101"/>
                  </a:lnTo>
                  <a:lnTo>
                    <a:pt x="177438" y="182100"/>
                  </a:lnTo>
                  <a:lnTo>
                    <a:pt x="159893" y="216128"/>
                  </a:lnTo>
                  <a:lnTo>
                    <a:pt x="30225" y="216128"/>
                  </a:lnTo>
                  <a:lnTo>
                    <a:pt x="18432" y="218498"/>
                  </a:lnTo>
                  <a:lnTo>
                    <a:pt x="8831" y="224958"/>
                  </a:lnTo>
                  <a:lnTo>
                    <a:pt x="2367" y="234559"/>
                  </a:lnTo>
                  <a:lnTo>
                    <a:pt x="0" y="246341"/>
                  </a:lnTo>
                  <a:lnTo>
                    <a:pt x="101" y="498601"/>
                  </a:lnTo>
                  <a:lnTo>
                    <a:pt x="2367" y="509883"/>
                  </a:lnTo>
                  <a:lnTo>
                    <a:pt x="8831" y="519488"/>
                  </a:lnTo>
                  <a:lnTo>
                    <a:pt x="18436" y="525952"/>
                  </a:lnTo>
                  <a:lnTo>
                    <a:pt x="30225" y="528320"/>
                  </a:lnTo>
                  <a:lnTo>
                    <a:pt x="132372" y="528320"/>
                  </a:lnTo>
                  <a:lnTo>
                    <a:pt x="145263" y="573456"/>
                  </a:lnTo>
                  <a:lnTo>
                    <a:pt x="162291" y="617233"/>
                  </a:lnTo>
                  <a:lnTo>
                    <a:pt x="183406" y="659167"/>
                  </a:lnTo>
                  <a:lnTo>
                    <a:pt x="208561" y="698776"/>
                  </a:lnTo>
                  <a:lnTo>
                    <a:pt x="237707" y="735579"/>
                  </a:lnTo>
                  <a:lnTo>
                    <a:pt x="270795" y="769092"/>
                  </a:lnTo>
                  <a:lnTo>
                    <a:pt x="307779" y="798835"/>
                  </a:lnTo>
                  <a:lnTo>
                    <a:pt x="348608" y="824325"/>
                  </a:lnTo>
                  <a:lnTo>
                    <a:pt x="393236" y="845081"/>
                  </a:lnTo>
                  <a:lnTo>
                    <a:pt x="441614" y="860619"/>
                  </a:lnTo>
                  <a:lnTo>
                    <a:pt x="493694" y="870457"/>
                  </a:lnTo>
                  <a:lnTo>
                    <a:pt x="549427" y="874115"/>
                  </a:lnTo>
                  <a:lnTo>
                    <a:pt x="555498" y="874115"/>
                  </a:lnTo>
                  <a:lnTo>
                    <a:pt x="613306" y="872031"/>
                  </a:lnTo>
                  <a:lnTo>
                    <a:pt x="666858" y="865749"/>
                  </a:lnTo>
                  <a:lnTo>
                    <a:pt x="716268" y="855230"/>
                  </a:lnTo>
                  <a:lnTo>
                    <a:pt x="761651" y="840430"/>
                  </a:lnTo>
                  <a:lnTo>
                    <a:pt x="803122" y="821309"/>
                  </a:lnTo>
                  <a:lnTo>
                    <a:pt x="840796" y="797825"/>
                  </a:lnTo>
                  <a:lnTo>
                    <a:pt x="860996" y="781253"/>
                  </a:lnTo>
                  <a:lnTo>
                    <a:pt x="553313" y="781253"/>
                  </a:lnTo>
                  <a:lnTo>
                    <a:pt x="496051" y="776312"/>
                  </a:lnTo>
                  <a:lnTo>
                    <a:pt x="443767" y="763150"/>
                  </a:lnTo>
                  <a:lnTo>
                    <a:pt x="396582" y="742635"/>
                  </a:lnTo>
                  <a:lnTo>
                    <a:pt x="354622" y="715637"/>
                  </a:lnTo>
                  <a:lnTo>
                    <a:pt x="318009" y="683025"/>
                  </a:lnTo>
                  <a:lnTo>
                    <a:pt x="286867" y="645667"/>
                  </a:lnTo>
                  <a:lnTo>
                    <a:pt x="262394" y="609276"/>
                  </a:lnTo>
                  <a:lnTo>
                    <a:pt x="242473" y="568005"/>
                  </a:lnTo>
                  <a:lnTo>
                    <a:pt x="227612" y="522558"/>
                  </a:lnTo>
                  <a:lnTo>
                    <a:pt x="218322" y="473637"/>
                  </a:lnTo>
                  <a:lnTo>
                    <a:pt x="215112" y="421944"/>
                  </a:lnTo>
                  <a:lnTo>
                    <a:pt x="219317" y="363044"/>
                  </a:lnTo>
                  <a:lnTo>
                    <a:pt x="231403" y="307822"/>
                  </a:lnTo>
                  <a:lnTo>
                    <a:pt x="250581" y="257363"/>
                  </a:lnTo>
                  <a:lnTo>
                    <a:pt x="276059" y="212750"/>
                  </a:lnTo>
                  <a:lnTo>
                    <a:pt x="276059" y="212204"/>
                  </a:lnTo>
                  <a:lnTo>
                    <a:pt x="276567" y="211734"/>
                  </a:lnTo>
                  <a:lnTo>
                    <a:pt x="278193" y="209575"/>
                  </a:lnTo>
                  <a:lnTo>
                    <a:pt x="279806" y="207340"/>
                  </a:lnTo>
                  <a:lnTo>
                    <a:pt x="281978" y="204647"/>
                  </a:lnTo>
                  <a:lnTo>
                    <a:pt x="309359" y="172780"/>
                  </a:lnTo>
                  <a:lnTo>
                    <a:pt x="340398" y="147408"/>
                  </a:lnTo>
                  <a:lnTo>
                    <a:pt x="374103" y="126122"/>
                  </a:lnTo>
                  <a:lnTo>
                    <a:pt x="411056" y="109650"/>
                  </a:lnTo>
                  <a:lnTo>
                    <a:pt x="451049" y="98547"/>
                  </a:lnTo>
                  <a:lnTo>
                    <a:pt x="493877" y="93370"/>
                  </a:lnTo>
                  <a:lnTo>
                    <a:pt x="1906266" y="88137"/>
                  </a:lnTo>
                  <a:lnTo>
                    <a:pt x="1902154" y="84290"/>
                  </a:lnTo>
                  <a:lnTo>
                    <a:pt x="1865766" y="58081"/>
                  </a:lnTo>
                  <a:lnTo>
                    <a:pt x="1826003" y="36456"/>
                  </a:lnTo>
                  <a:lnTo>
                    <a:pt x="1783064" y="19507"/>
                  </a:lnTo>
                  <a:lnTo>
                    <a:pt x="1737148" y="7324"/>
                  </a:lnTo>
                  <a:lnTo>
                    <a:pt x="1688452" y="0"/>
                  </a:lnTo>
                  <a:close/>
                </a:path>
                <a:path w="2160904" h="875030">
                  <a:moveTo>
                    <a:pt x="1083818" y="393242"/>
                  </a:moveTo>
                  <a:lnTo>
                    <a:pt x="1083310" y="393242"/>
                  </a:lnTo>
                  <a:lnTo>
                    <a:pt x="1038754" y="399192"/>
                  </a:lnTo>
                  <a:lnTo>
                    <a:pt x="993451" y="418520"/>
                  </a:lnTo>
                  <a:lnTo>
                    <a:pt x="952300" y="453448"/>
                  </a:lnTo>
                  <a:lnTo>
                    <a:pt x="920203" y="506196"/>
                  </a:lnTo>
                  <a:lnTo>
                    <a:pt x="919670" y="508355"/>
                  </a:lnTo>
                  <a:lnTo>
                    <a:pt x="919099" y="509981"/>
                  </a:lnTo>
                  <a:lnTo>
                    <a:pt x="918019" y="511606"/>
                  </a:lnTo>
                  <a:lnTo>
                    <a:pt x="903524" y="549915"/>
                  </a:lnTo>
                  <a:lnTo>
                    <a:pt x="887558" y="586993"/>
                  </a:lnTo>
                  <a:lnTo>
                    <a:pt x="869395" y="622330"/>
                  </a:lnTo>
                  <a:lnTo>
                    <a:pt x="848314" y="655418"/>
                  </a:lnTo>
                  <a:lnTo>
                    <a:pt x="823589" y="685747"/>
                  </a:lnTo>
                  <a:lnTo>
                    <a:pt x="794497" y="712807"/>
                  </a:lnTo>
                  <a:lnTo>
                    <a:pt x="760315" y="736089"/>
                  </a:lnTo>
                  <a:lnTo>
                    <a:pt x="720318" y="755084"/>
                  </a:lnTo>
                  <a:lnTo>
                    <a:pt x="673782" y="769283"/>
                  </a:lnTo>
                  <a:lnTo>
                    <a:pt x="619985" y="778175"/>
                  </a:lnTo>
                  <a:lnTo>
                    <a:pt x="558203" y="781253"/>
                  </a:lnTo>
                  <a:lnTo>
                    <a:pt x="860996" y="781253"/>
                  </a:lnTo>
                  <a:lnTo>
                    <a:pt x="906981" y="735479"/>
                  </a:lnTo>
                  <a:lnTo>
                    <a:pt x="934389" y="697976"/>
                  </a:lnTo>
                  <a:lnTo>
                    <a:pt x="957808" y="658163"/>
                  </a:lnTo>
                  <a:lnTo>
                    <a:pt x="978031" y="616773"/>
                  </a:lnTo>
                  <a:lnTo>
                    <a:pt x="995851" y="574543"/>
                  </a:lnTo>
                  <a:lnTo>
                    <a:pt x="1012063" y="532206"/>
                  </a:lnTo>
                  <a:lnTo>
                    <a:pt x="1025359" y="508534"/>
                  </a:lnTo>
                  <a:lnTo>
                    <a:pt x="1042739" y="492810"/>
                  </a:lnTo>
                  <a:lnTo>
                    <a:pt x="1062044" y="484078"/>
                  </a:lnTo>
                  <a:lnTo>
                    <a:pt x="1081112" y="481380"/>
                  </a:lnTo>
                  <a:lnTo>
                    <a:pt x="1228774" y="481380"/>
                  </a:lnTo>
                  <a:lnTo>
                    <a:pt x="1214595" y="457097"/>
                  </a:lnTo>
                  <a:lnTo>
                    <a:pt x="1178156" y="422436"/>
                  </a:lnTo>
                  <a:lnTo>
                    <a:pt x="1134017" y="400744"/>
                  </a:lnTo>
                  <a:lnTo>
                    <a:pt x="1083818" y="393242"/>
                  </a:lnTo>
                  <a:close/>
                </a:path>
                <a:path w="2160904" h="875030">
                  <a:moveTo>
                    <a:pt x="1906266" y="88137"/>
                  </a:moveTo>
                  <a:lnTo>
                    <a:pt x="1081455" y="88137"/>
                  </a:lnTo>
                  <a:lnTo>
                    <a:pt x="1145611" y="88174"/>
                  </a:lnTo>
                  <a:lnTo>
                    <a:pt x="1209129" y="88282"/>
                  </a:lnTo>
                  <a:lnTo>
                    <a:pt x="1271373" y="88462"/>
                  </a:lnTo>
                  <a:lnTo>
                    <a:pt x="1331705" y="88715"/>
                  </a:lnTo>
                  <a:lnTo>
                    <a:pt x="1389487" y="89041"/>
                  </a:lnTo>
                  <a:lnTo>
                    <a:pt x="1444082" y="89439"/>
                  </a:lnTo>
                  <a:lnTo>
                    <a:pt x="1494852" y="89911"/>
                  </a:lnTo>
                  <a:lnTo>
                    <a:pt x="1541161" y="90455"/>
                  </a:lnTo>
                  <a:lnTo>
                    <a:pt x="1582371" y="91074"/>
                  </a:lnTo>
                  <a:lnTo>
                    <a:pt x="1617845" y="91765"/>
                  </a:lnTo>
                  <a:lnTo>
                    <a:pt x="1646945" y="92531"/>
                  </a:lnTo>
                  <a:lnTo>
                    <a:pt x="1669034" y="93370"/>
                  </a:lnTo>
                  <a:lnTo>
                    <a:pt x="1709535" y="98161"/>
                  </a:lnTo>
                  <a:lnTo>
                    <a:pt x="1747497" y="108213"/>
                  </a:lnTo>
                  <a:lnTo>
                    <a:pt x="1782826" y="123127"/>
                  </a:lnTo>
                  <a:lnTo>
                    <a:pt x="1847652" y="167172"/>
                  </a:lnTo>
                  <a:lnTo>
                    <a:pt x="1876366" y="198101"/>
                  </a:lnTo>
                  <a:lnTo>
                    <a:pt x="1901013" y="234559"/>
                  </a:lnTo>
                  <a:lnTo>
                    <a:pt x="1921152" y="275979"/>
                  </a:lnTo>
                  <a:lnTo>
                    <a:pt x="1936168" y="321542"/>
                  </a:lnTo>
                  <a:lnTo>
                    <a:pt x="1945565" y="370597"/>
                  </a:lnTo>
                  <a:lnTo>
                    <a:pt x="1948814" y="422452"/>
                  </a:lnTo>
                  <a:lnTo>
                    <a:pt x="1944593" y="479464"/>
                  </a:lnTo>
                  <a:lnTo>
                    <a:pt x="1933043" y="533120"/>
                  </a:lnTo>
                  <a:lnTo>
                    <a:pt x="1914858" y="582416"/>
                  </a:lnTo>
                  <a:lnTo>
                    <a:pt x="1890730" y="626346"/>
                  </a:lnTo>
                  <a:lnTo>
                    <a:pt x="1861350" y="663905"/>
                  </a:lnTo>
                  <a:lnTo>
                    <a:pt x="1830436" y="696533"/>
                  </a:lnTo>
                  <a:lnTo>
                    <a:pt x="1794995" y="724822"/>
                  </a:lnTo>
                  <a:lnTo>
                    <a:pt x="1755086" y="748106"/>
                  </a:lnTo>
                  <a:lnTo>
                    <a:pt x="1710762" y="765716"/>
                  </a:lnTo>
                  <a:lnTo>
                    <a:pt x="1662082" y="776988"/>
                  </a:lnTo>
                  <a:lnTo>
                    <a:pt x="1609102" y="781253"/>
                  </a:lnTo>
                  <a:lnTo>
                    <a:pt x="1875339" y="781253"/>
                  </a:lnTo>
                  <a:lnTo>
                    <a:pt x="1922945" y="736087"/>
                  </a:lnTo>
                  <a:lnTo>
                    <a:pt x="1952110" y="699284"/>
                  </a:lnTo>
                  <a:lnTo>
                    <a:pt x="1977282" y="659675"/>
                  </a:lnTo>
                  <a:lnTo>
                    <a:pt x="1998410" y="617741"/>
                  </a:lnTo>
                  <a:lnTo>
                    <a:pt x="2015447" y="573964"/>
                  </a:lnTo>
                  <a:lnTo>
                    <a:pt x="2028342" y="528827"/>
                  </a:lnTo>
                  <a:lnTo>
                    <a:pt x="2130488" y="528827"/>
                  </a:lnTo>
                  <a:lnTo>
                    <a:pt x="2142278" y="526460"/>
                  </a:lnTo>
                  <a:lnTo>
                    <a:pt x="2151883" y="519996"/>
                  </a:lnTo>
                  <a:lnTo>
                    <a:pt x="2158347" y="510391"/>
                  </a:lnTo>
                  <a:lnTo>
                    <a:pt x="2160714" y="498601"/>
                  </a:lnTo>
                  <a:lnTo>
                    <a:pt x="2160653" y="246341"/>
                  </a:lnTo>
                  <a:lnTo>
                    <a:pt x="2159271" y="234757"/>
                  </a:lnTo>
                  <a:lnTo>
                    <a:pt x="2153254" y="225007"/>
                  </a:lnTo>
                  <a:lnTo>
                    <a:pt x="2143779" y="218495"/>
                  </a:lnTo>
                  <a:lnTo>
                    <a:pt x="2132012" y="216128"/>
                  </a:lnTo>
                  <a:lnTo>
                    <a:pt x="2002345" y="216128"/>
                  </a:lnTo>
                  <a:lnTo>
                    <a:pt x="1993847" y="198894"/>
                  </a:lnTo>
                  <a:lnTo>
                    <a:pt x="1984595" y="182100"/>
                  </a:lnTo>
                  <a:lnTo>
                    <a:pt x="1974636" y="165813"/>
                  </a:lnTo>
                  <a:lnTo>
                    <a:pt x="1964016" y="150101"/>
                  </a:lnTo>
                  <a:lnTo>
                    <a:pt x="1934971" y="114994"/>
                  </a:lnTo>
                  <a:lnTo>
                    <a:pt x="1906266" y="88137"/>
                  </a:lnTo>
                  <a:close/>
                </a:path>
              </a:pathLst>
            </a:custGeom>
            <a:solidFill>
              <a:srgbClr val="CA4E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08517" y="8555596"/>
              <a:ext cx="561975" cy="185420"/>
            </a:xfrm>
            <a:custGeom>
              <a:avLst/>
              <a:gdLst/>
              <a:ahLst/>
              <a:cxnLst/>
              <a:rect l="l" t="t" r="r" b="b"/>
              <a:pathLst>
                <a:path w="561975" h="185420">
                  <a:moveTo>
                    <a:pt x="61386" y="5014"/>
                  </a:moveTo>
                  <a:lnTo>
                    <a:pt x="11826" y="25266"/>
                  </a:lnTo>
                  <a:lnTo>
                    <a:pt x="0" y="68897"/>
                  </a:lnTo>
                  <a:lnTo>
                    <a:pt x="1764" y="84156"/>
                  </a:lnTo>
                  <a:lnTo>
                    <a:pt x="38608" y="134287"/>
                  </a:lnTo>
                  <a:lnTo>
                    <a:pt x="88836" y="159219"/>
                  </a:lnTo>
                  <a:lnTo>
                    <a:pt x="161767" y="180440"/>
                  </a:lnTo>
                  <a:lnTo>
                    <a:pt x="206084" y="184967"/>
                  </a:lnTo>
                  <a:lnTo>
                    <a:pt x="239792" y="170508"/>
                  </a:lnTo>
                  <a:lnTo>
                    <a:pt x="280898" y="134772"/>
                  </a:lnTo>
                  <a:lnTo>
                    <a:pt x="522199" y="134772"/>
                  </a:lnTo>
                  <a:lnTo>
                    <a:pt x="523176" y="134287"/>
                  </a:lnTo>
                  <a:lnTo>
                    <a:pt x="549675" y="107610"/>
                  </a:lnTo>
                  <a:lnTo>
                    <a:pt x="559896" y="84434"/>
                  </a:lnTo>
                  <a:lnTo>
                    <a:pt x="68169" y="84434"/>
                  </a:lnTo>
                  <a:lnTo>
                    <a:pt x="36577" y="82357"/>
                  </a:lnTo>
                  <a:lnTo>
                    <a:pt x="28708" y="78809"/>
                  </a:lnTo>
                  <a:lnTo>
                    <a:pt x="25932" y="69861"/>
                  </a:lnTo>
                  <a:lnTo>
                    <a:pt x="25886" y="68897"/>
                  </a:lnTo>
                  <a:lnTo>
                    <a:pt x="25679" y="52260"/>
                  </a:lnTo>
                  <a:lnTo>
                    <a:pt x="25274" y="32282"/>
                  </a:lnTo>
                  <a:lnTo>
                    <a:pt x="28106" y="21975"/>
                  </a:lnTo>
                  <a:lnTo>
                    <a:pt x="36846" y="18058"/>
                  </a:lnTo>
                  <a:lnTo>
                    <a:pt x="54165" y="17246"/>
                  </a:lnTo>
                  <a:lnTo>
                    <a:pt x="64513" y="16242"/>
                  </a:lnTo>
                  <a:lnTo>
                    <a:pt x="79920" y="16242"/>
                  </a:lnTo>
                  <a:lnTo>
                    <a:pt x="77715" y="12253"/>
                  </a:lnTo>
                  <a:lnTo>
                    <a:pt x="71388" y="6523"/>
                  </a:lnTo>
                  <a:lnTo>
                    <a:pt x="61386" y="5014"/>
                  </a:lnTo>
                  <a:close/>
                </a:path>
                <a:path w="561975" h="185420">
                  <a:moveTo>
                    <a:pt x="522199" y="134772"/>
                  </a:moveTo>
                  <a:lnTo>
                    <a:pt x="280898" y="134772"/>
                  </a:lnTo>
                  <a:lnTo>
                    <a:pt x="339484" y="165108"/>
                  </a:lnTo>
                  <a:lnTo>
                    <a:pt x="402326" y="170565"/>
                  </a:lnTo>
                  <a:lnTo>
                    <a:pt x="452466" y="164238"/>
                  </a:lnTo>
                  <a:lnTo>
                    <a:pt x="472947" y="159219"/>
                  </a:lnTo>
                  <a:lnTo>
                    <a:pt x="522199" y="134772"/>
                  </a:lnTo>
                  <a:close/>
                </a:path>
                <a:path w="561975" h="185420">
                  <a:moveTo>
                    <a:pt x="234022" y="0"/>
                  </a:moveTo>
                  <a:lnTo>
                    <a:pt x="224148" y="673"/>
                  </a:lnTo>
                  <a:lnTo>
                    <a:pt x="214676" y="2632"/>
                  </a:lnTo>
                  <a:lnTo>
                    <a:pt x="205681" y="5786"/>
                  </a:lnTo>
                  <a:lnTo>
                    <a:pt x="197243" y="10045"/>
                  </a:lnTo>
                  <a:lnTo>
                    <a:pt x="197115" y="10045"/>
                  </a:lnTo>
                  <a:lnTo>
                    <a:pt x="194919" y="11493"/>
                  </a:lnTo>
                  <a:lnTo>
                    <a:pt x="193979" y="12090"/>
                  </a:lnTo>
                  <a:lnTo>
                    <a:pt x="193014" y="12649"/>
                  </a:lnTo>
                  <a:lnTo>
                    <a:pt x="192112" y="13296"/>
                  </a:lnTo>
                  <a:lnTo>
                    <a:pt x="186169" y="17106"/>
                  </a:lnTo>
                  <a:lnTo>
                    <a:pt x="97124" y="73842"/>
                  </a:lnTo>
                  <a:lnTo>
                    <a:pt x="80994" y="82097"/>
                  </a:lnTo>
                  <a:lnTo>
                    <a:pt x="68169" y="84434"/>
                  </a:lnTo>
                  <a:lnTo>
                    <a:pt x="559896" y="84434"/>
                  </a:lnTo>
                  <a:lnTo>
                    <a:pt x="560019" y="84156"/>
                  </a:lnTo>
                  <a:lnTo>
                    <a:pt x="560118" y="83299"/>
                  </a:lnTo>
                  <a:lnTo>
                    <a:pt x="509816" y="83299"/>
                  </a:lnTo>
                  <a:lnTo>
                    <a:pt x="487369" y="80382"/>
                  </a:lnTo>
                  <a:lnTo>
                    <a:pt x="464126" y="71291"/>
                  </a:lnTo>
                  <a:lnTo>
                    <a:pt x="445909" y="61685"/>
                  </a:lnTo>
                  <a:lnTo>
                    <a:pt x="438543" y="57226"/>
                  </a:lnTo>
                  <a:lnTo>
                    <a:pt x="375606" y="17106"/>
                  </a:lnTo>
                  <a:lnTo>
                    <a:pt x="280898" y="17106"/>
                  </a:lnTo>
                  <a:lnTo>
                    <a:pt x="270868" y="10045"/>
                  </a:lnTo>
                  <a:lnTo>
                    <a:pt x="197243" y="10045"/>
                  </a:lnTo>
                  <a:lnTo>
                    <a:pt x="270796" y="9994"/>
                  </a:lnTo>
                  <a:lnTo>
                    <a:pt x="259341" y="4538"/>
                  </a:lnTo>
                  <a:lnTo>
                    <a:pt x="247056" y="1167"/>
                  </a:lnTo>
                  <a:lnTo>
                    <a:pt x="234022" y="0"/>
                  </a:lnTo>
                  <a:close/>
                </a:path>
                <a:path w="561975" h="185420">
                  <a:moveTo>
                    <a:pt x="539286" y="17073"/>
                  </a:moveTo>
                  <a:lnTo>
                    <a:pt x="504691" y="17073"/>
                  </a:lnTo>
                  <a:lnTo>
                    <a:pt x="507631" y="17246"/>
                  </a:lnTo>
                  <a:lnTo>
                    <a:pt x="524735" y="22915"/>
                  </a:lnTo>
                  <a:lnTo>
                    <a:pt x="533117" y="34929"/>
                  </a:lnTo>
                  <a:lnTo>
                    <a:pt x="535874" y="46855"/>
                  </a:lnTo>
                  <a:lnTo>
                    <a:pt x="536105" y="52260"/>
                  </a:lnTo>
                  <a:lnTo>
                    <a:pt x="532142" y="69861"/>
                  </a:lnTo>
                  <a:lnTo>
                    <a:pt x="523089" y="79114"/>
                  </a:lnTo>
                  <a:lnTo>
                    <a:pt x="513971" y="82700"/>
                  </a:lnTo>
                  <a:lnTo>
                    <a:pt x="509816" y="83299"/>
                  </a:lnTo>
                  <a:lnTo>
                    <a:pt x="560118" y="83299"/>
                  </a:lnTo>
                  <a:lnTo>
                    <a:pt x="561784" y="68897"/>
                  </a:lnTo>
                  <a:lnTo>
                    <a:pt x="558185" y="44960"/>
                  </a:lnTo>
                  <a:lnTo>
                    <a:pt x="548525" y="25842"/>
                  </a:lnTo>
                  <a:lnTo>
                    <a:pt x="539286" y="17073"/>
                  </a:lnTo>
                  <a:close/>
                </a:path>
                <a:path w="561975" h="185420">
                  <a:moveTo>
                    <a:pt x="79920" y="16242"/>
                  </a:moveTo>
                  <a:lnTo>
                    <a:pt x="64513" y="16242"/>
                  </a:lnTo>
                  <a:lnTo>
                    <a:pt x="71085" y="16598"/>
                  </a:lnTo>
                  <a:lnTo>
                    <a:pt x="76689" y="18936"/>
                  </a:lnTo>
                  <a:lnTo>
                    <a:pt x="84137" y="23875"/>
                  </a:lnTo>
                  <a:lnTo>
                    <a:pt x="79920" y="16242"/>
                  </a:lnTo>
                  <a:close/>
                </a:path>
                <a:path w="561975" h="185420">
                  <a:moveTo>
                    <a:pt x="517855" y="6057"/>
                  </a:moveTo>
                  <a:lnTo>
                    <a:pt x="499078" y="6864"/>
                  </a:lnTo>
                  <a:lnTo>
                    <a:pt x="486644" y="13209"/>
                  </a:lnTo>
                  <a:lnTo>
                    <a:pt x="479764" y="20432"/>
                  </a:lnTo>
                  <a:lnTo>
                    <a:pt x="477646" y="23875"/>
                  </a:lnTo>
                  <a:lnTo>
                    <a:pt x="487566" y="19212"/>
                  </a:lnTo>
                  <a:lnTo>
                    <a:pt x="497292" y="17337"/>
                  </a:lnTo>
                  <a:lnTo>
                    <a:pt x="504691" y="17073"/>
                  </a:lnTo>
                  <a:lnTo>
                    <a:pt x="539286" y="17073"/>
                  </a:lnTo>
                  <a:lnTo>
                    <a:pt x="534513" y="12542"/>
                  </a:lnTo>
                  <a:lnTo>
                    <a:pt x="517855" y="6057"/>
                  </a:lnTo>
                  <a:close/>
                </a:path>
                <a:path w="561975" h="185420">
                  <a:moveTo>
                    <a:pt x="327761" y="0"/>
                  </a:moveTo>
                  <a:lnTo>
                    <a:pt x="314733" y="1167"/>
                  </a:lnTo>
                  <a:lnTo>
                    <a:pt x="302448" y="4538"/>
                  </a:lnTo>
                  <a:lnTo>
                    <a:pt x="291105" y="9917"/>
                  </a:lnTo>
                  <a:lnTo>
                    <a:pt x="280898" y="17106"/>
                  </a:lnTo>
                  <a:lnTo>
                    <a:pt x="375606" y="17106"/>
                  </a:lnTo>
                  <a:lnTo>
                    <a:pt x="369561" y="13209"/>
                  </a:lnTo>
                  <a:lnTo>
                    <a:pt x="368769" y="12649"/>
                  </a:lnTo>
                  <a:lnTo>
                    <a:pt x="367817" y="12090"/>
                  </a:lnTo>
                  <a:lnTo>
                    <a:pt x="364665" y="10045"/>
                  </a:lnTo>
                  <a:lnTo>
                    <a:pt x="356115" y="5786"/>
                  </a:lnTo>
                  <a:lnTo>
                    <a:pt x="347119" y="2632"/>
                  </a:lnTo>
                  <a:lnTo>
                    <a:pt x="337642" y="673"/>
                  </a:lnTo>
                  <a:lnTo>
                    <a:pt x="327761" y="0"/>
                  </a:lnTo>
                  <a:close/>
                </a:path>
                <a:path w="561975" h="185420">
                  <a:moveTo>
                    <a:pt x="364591" y="9994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845830" y="6079861"/>
            <a:ext cx="4082415" cy="272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47065">
              <a:lnSpc>
                <a:spcPct val="137400"/>
              </a:lnSpc>
              <a:spcBef>
                <a:spcPts val="100"/>
              </a:spcBef>
            </a:pPr>
            <a:r>
              <a:rPr dirty="0" sz="3700" spc="270">
                <a:latin typeface="Verdana"/>
                <a:cs typeface="Verdana"/>
              </a:rPr>
              <a:t>REACTION  </a:t>
            </a:r>
            <a:r>
              <a:rPr dirty="0" sz="3700" spc="250">
                <a:latin typeface="Verdana"/>
                <a:cs typeface="Verdana"/>
              </a:rPr>
              <a:t>IN</a:t>
            </a:r>
            <a:r>
              <a:rPr dirty="0" sz="3700" spc="465">
                <a:latin typeface="Verdana"/>
                <a:cs typeface="Verdana"/>
              </a:rPr>
              <a:t>T</a:t>
            </a:r>
            <a:r>
              <a:rPr dirty="0" sz="3700" spc="480">
                <a:latin typeface="Verdana"/>
                <a:cs typeface="Verdana"/>
              </a:rPr>
              <a:t>E</a:t>
            </a:r>
            <a:r>
              <a:rPr dirty="0" sz="3700" spc="240">
                <a:latin typeface="Verdana"/>
                <a:cs typeface="Verdana"/>
              </a:rPr>
              <a:t>RM</a:t>
            </a:r>
            <a:r>
              <a:rPr dirty="0" sz="3700" spc="200">
                <a:latin typeface="Verdana"/>
                <a:cs typeface="Verdana"/>
              </a:rPr>
              <a:t>E</a:t>
            </a:r>
            <a:r>
              <a:rPr dirty="0" sz="3700" spc="-265">
                <a:latin typeface="Verdana"/>
                <a:cs typeface="Verdana"/>
              </a:rPr>
              <a:t>D</a:t>
            </a:r>
            <a:r>
              <a:rPr dirty="0" sz="3700" spc="645">
                <a:latin typeface="Verdana"/>
                <a:cs typeface="Verdana"/>
              </a:rPr>
              <a:t>I</a:t>
            </a:r>
            <a:r>
              <a:rPr dirty="0" sz="3700" spc="-100">
                <a:latin typeface="Verdana"/>
                <a:cs typeface="Verdana"/>
              </a:rPr>
              <a:t>A</a:t>
            </a:r>
            <a:r>
              <a:rPr dirty="0" sz="3700" spc="470">
                <a:latin typeface="Verdana"/>
                <a:cs typeface="Verdana"/>
              </a:rPr>
              <a:t>TE</a:t>
            </a:r>
            <a:endParaRPr sz="3700">
              <a:latin typeface="Verdana"/>
              <a:cs typeface="Verdana"/>
            </a:endParaRPr>
          </a:p>
          <a:p>
            <a:pPr marL="974725" marR="213360">
              <a:lnSpc>
                <a:spcPct val="114199"/>
              </a:lnSpc>
              <a:spcBef>
                <a:spcPts val="2090"/>
              </a:spcBef>
              <a:tabLst>
                <a:tab pos="2721610" algn="l"/>
                <a:tab pos="3124835" algn="l"/>
              </a:tabLst>
            </a:pPr>
            <a:r>
              <a:rPr dirty="0" sz="2550" spc="-125">
                <a:solidFill>
                  <a:srgbClr val="FFFFFF"/>
                </a:solidFill>
                <a:latin typeface="Trebuchet MS"/>
                <a:cs typeface="Trebuchet MS"/>
              </a:rPr>
              <a:t>JEETEND</a:t>
            </a:r>
            <a:r>
              <a:rPr dirty="0" sz="255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550" spc="1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5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550" spc="34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5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550" spc="1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550" spc="-1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550" spc="-27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550" spc="7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2550" spc="-135">
                <a:solidFill>
                  <a:srgbClr val="FFFFFF"/>
                </a:solidFill>
                <a:latin typeface="Trebuchet MS"/>
                <a:cs typeface="Trebuchet MS"/>
              </a:rPr>
              <a:t>7077 </a:t>
            </a:r>
            <a:r>
              <a:rPr dirty="0" sz="2550" spc="85">
                <a:solidFill>
                  <a:srgbClr val="FFFFFF"/>
                </a:solidFill>
                <a:latin typeface="Trebuchet MS"/>
                <a:cs typeface="Trebuchet MS"/>
              </a:rPr>
              <a:t>6066</a:t>
            </a:r>
            <a:r>
              <a:rPr dirty="0" sz="2550" spc="-3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260">
                <a:solidFill>
                  <a:srgbClr val="FFFFFF"/>
                </a:solidFill>
                <a:latin typeface="Trebuchet MS"/>
                <a:cs typeface="Trebuchet MS"/>
              </a:rPr>
              <a:t>22</a:t>
            </a:r>
            <a:endParaRPr sz="25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84426" y="1277162"/>
            <a:ext cx="4549775" cy="7120255"/>
            <a:chOff x="1784426" y="1277162"/>
            <a:chExt cx="4549775" cy="7120255"/>
          </a:xfrm>
        </p:grpSpPr>
        <p:sp>
          <p:nvSpPr>
            <p:cNvPr id="17" name="object 17"/>
            <p:cNvSpPr/>
            <p:nvPr/>
          </p:nvSpPr>
          <p:spPr>
            <a:xfrm>
              <a:off x="2080611" y="7983041"/>
              <a:ext cx="418465" cy="414655"/>
            </a:xfrm>
            <a:custGeom>
              <a:avLst/>
              <a:gdLst/>
              <a:ahLst/>
              <a:cxnLst/>
              <a:rect l="l" t="t" r="r" b="b"/>
              <a:pathLst>
                <a:path w="418464" h="414654">
                  <a:moveTo>
                    <a:pt x="44644" y="29425"/>
                  </a:moveTo>
                  <a:lnTo>
                    <a:pt x="17345" y="52283"/>
                  </a:lnTo>
                  <a:lnTo>
                    <a:pt x="3798" y="71224"/>
                  </a:lnTo>
                  <a:lnTo>
                    <a:pt x="0" y="96437"/>
                  </a:lnTo>
                  <a:lnTo>
                    <a:pt x="1947" y="138112"/>
                  </a:lnTo>
                  <a:lnTo>
                    <a:pt x="19693" y="183671"/>
                  </a:lnTo>
                  <a:lnTo>
                    <a:pt x="65978" y="249504"/>
                  </a:lnTo>
                  <a:lnTo>
                    <a:pt x="115879" y="300164"/>
                  </a:lnTo>
                  <a:lnTo>
                    <a:pt x="177295" y="354060"/>
                  </a:lnTo>
                  <a:lnTo>
                    <a:pt x="228988" y="389223"/>
                  </a:lnTo>
                  <a:lnTo>
                    <a:pt x="264637" y="408345"/>
                  </a:lnTo>
                  <a:lnTo>
                    <a:pt x="277918" y="414121"/>
                  </a:lnTo>
                  <a:lnTo>
                    <a:pt x="324894" y="409416"/>
                  </a:lnTo>
                  <a:lnTo>
                    <a:pt x="358936" y="394520"/>
                  </a:lnTo>
                  <a:lnTo>
                    <a:pt x="379650" y="378751"/>
                  </a:lnTo>
                  <a:lnTo>
                    <a:pt x="386643" y="371424"/>
                  </a:lnTo>
                  <a:lnTo>
                    <a:pt x="309267" y="314817"/>
                  </a:lnTo>
                  <a:lnTo>
                    <a:pt x="255790" y="314817"/>
                  </a:lnTo>
                  <a:lnTo>
                    <a:pt x="239177" y="312443"/>
                  </a:lnTo>
                  <a:lnTo>
                    <a:pt x="223664" y="302132"/>
                  </a:lnTo>
                  <a:lnTo>
                    <a:pt x="113936" y="192417"/>
                  </a:lnTo>
                  <a:lnTo>
                    <a:pt x="103632" y="176902"/>
                  </a:lnTo>
                  <a:lnTo>
                    <a:pt x="101261" y="160285"/>
                  </a:lnTo>
                  <a:lnTo>
                    <a:pt x="106224" y="144027"/>
                  </a:lnTo>
                  <a:lnTo>
                    <a:pt x="117923" y="129590"/>
                  </a:lnTo>
                  <a:lnTo>
                    <a:pt x="44644" y="29425"/>
                  </a:lnTo>
                  <a:close/>
                </a:path>
                <a:path w="418464" h="414654">
                  <a:moveTo>
                    <a:pt x="325670" y="256070"/>
                  </a:moveTo>
                  <a:lnTo>
                    <a:pt x="318748" y="257098"/>
                  </a:lnTo>
                  <a:lnTo>
                    <a:pt x="315485" y="258927"/>
                  </a:lnTo>
                  <a:lnTo>
                    <a:pt x="292345" y="290207"/>
                  </a:lnTo>
                  <a:lnTo>
                    <a:pt x="392472" y="363524"/>
                  </a:lnTo>
                  <a:lnTo>
                    <a:pt x="417897" y="329196"/>
                  </a:lnTo>
                  <a:lnTo>
                    <a:pt x="416348" y="320420"/>
                  </a:lnTo>
                  <a:lnTo>
                    <a:pt x="409934" y="315671"/>
                  </a:lnTo>
                  <a:lnTo>
                    <a:pt x="332376" y="259118"/>
                  </a:lnTo>
                  <a:lnTo>
                    <a:pt x="329340" y="256870"/>
                  </a:lnTo>
                  <a:lnTo>
                    <a:pt x="325670" y="256070"/>
                  </a:lnTo>
                  <a:close/>
                </a:path>
                <a:path w="418464" h="414654">
                  <a:moveTo>
                    <a:pt x="286478" y="298145"/>
                  </a:moveTo>
                  <a:lnTo>
                    <a:pt x="272043" y="309851"/>
                  </a:lnTo>
                  <a:lnTo>
                    <a:pt x="255790" y="314817"/>
                  </a:lnTo>
                  <a:lnTo>
                    <a:pt x="309267" y="314817"/>
                  </a:lnTo>
                  <a:lnTo>
                    <a:pt x="286478" y="298145"/>
                  </a:lnTo>
                  <a:close/>
                </a:path>
                <a:path w="418464" h="414654">
                  <a:moveTo>
                    <a:pt x="92879" y="0"/>
                  </a:moveTo>
                  <a:lnTo>
                    <a:pt x="85729" y="126"/>
                  </a:lnTo>
                  <a:lnTo>
                    <a:pt x="83075" y="990"/>
                  </a:lnTo>
                  <a:lnTo>
                    <a:pt x="52556" y="23571"/>
                  </a:lnTo>
                  <a:lnTo>
                    <a:pt x="125823" y="123736"/>
                  </a:lnTo>
                  <a:lnTo>
                    <a:pt x="160151" y="98310"/>
                  </a:lnTo>
                  <a:lnTo>
                    <a:pt x="161434" y="89738"/>
                  </a:lnTo>
                  <a:lnTo>
                    <a:pt x="156925" y="83667"/>
                  </a:lnTo>
                  <a:lnTo>
                    <a:pt x="100397" y="6108"/>
                  </a:lnTo>
                  <a:lnTo>
                    <a:pt x="97438" y="2095"/>
                  </a:lnTo>
                  <a:lnTo>
                    <a:pt x="92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84426" y="1277162"/>
              <a:ext cx="4549482" cy="56224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439806" y="9333489"/>
            <a:ext cx="8147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Arial"/>
                <a:cs typeface="Arial"/>
              </a:rPr>
              <a:t>FEEEBEat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7656665"/>
            <a:ext cx="7767955" cy="3342004"/>
            <a:chOff x="0" y="7656665"/>
            <a:chExt cx="7767955" cy="3342004"/>
          </a:xfrm>
        </p:grpSpPr>
        <p:sp>
          <p:nvSpPr>
            <p:cNvPr id="21" name="object 21"/>
            <p:cNvSpPr/>
            <p:nvPr/>
          </p:nvSpPr>
          <p:spPr>
            <a:xfrm>
              <a:off x="0" y="7656665"/>
              <a:ext cx="7760970" cy="3277235"/>
            </a:xfrm>
            <a:custGeom>
              <a:avLst/>
              <a:gdLst/>
              <a:ahLst/>
              <a:cxnLst/>
              <a:rect l="l" t="t" r="r" b="b"/>
              <a:pathLst>
                <a:path w="7760970" h="3277234">
                  <a:moveTo>
                    <a:pt x="7760894" y="151803"/>
                  </a:moveTo>
                  <a:lnTo>
                    <a:pt x="7753147" y="103822"/>
                  </a:lnTo>
                  <a:lnTo>
                    <a:pt x="7731595" y="62153"/>
                  </a:lnTo>
                  <a:lnTo>
                    <a:pt x="7698740" y="29298"/>
                  </a:lnTo>
                  <a:lnTo>
                    <a:pt x="7657274" y="7861"/>
                  </a:lnTo>
                  <a:lnTo>
                    <a:pt x="7657274" y="295770"/>
                  </a:lnTo>
                  <a:lnTo>
                    <a:pt x="7657274" y="3236595"/>
                  </a:lnTo>
                  <a:lnTo>
                    <a:pt x="141744" y="3236595"/>
                  </a:lnTo>
                  <a:lnTo>
                    <a:pt x="141744" y="303606"/>
                  </a:lnTo>
                  <a:lnTo>
                    <a:pt x="7609091" y="303606"/>
                  </a:lnTo>
                  <a:lnTo>
                    <a:pt x="7657071" y="295871"/>
                  </a:lnTo>
                  <a:lnTo>
                    <a:pt x="7657274" y="295770"/>
                  </a:lnTo>
                  <a:lnTo>
                    <a:pt x="7657274" y="7861"/>
                  </a:lnTo>
                  <a:lnTo>
                    <a:pt x="7657071" y="7747"/>
                  </a:lnTo>
                  <a:lnTo>
                    <a:pt x="7609091" y="0"/>
                  </a:lnTo>
                  <a:lnTo>
                    <a:pt x="121513" y="0"/>
                  </a:lnTo>
                  <a:lnTo>
                    <a:pt x="73533" y="7747"/>
                  </a:lnTo>
                  <a:lnTo>
                    <a:pt x="31851" y="29298"/>
                  </a:lnTo>
                  <a:lnTo>
                    <a:pt x="0" y="61150"/>
                  </a:lnTo>
                  <a:lnTo>
                    <a:pt x="0" y="242468"/>
                  </a:lnTo>
                  <a:lnTo>
                    <a:pt x="31851" y="274320"/>
                  </a:lnTo>
                  <a:lnTo>
                    <a:pt x="73533" y="295871"/>
                  </a:lnTo>
                  <a:lnTo>
                    <a:pt x="101269" y="300355"/>
                  </a:lnTo>
                  <a:lnTo>
                    <a:pt x="101269" y="3256838"/>
                  </a:lnTo>
                  <a:lnTo>
                    <a:pt x="102857" y="3264712"/>
                  </a:lnTo>
                  <a:lnTo>
                    <a:pt x="107200" y="3271151"/>
                  </a:lnTo>
                  <a:lnTo>
                    <a:pt x="113626" y="3275482"/>
                  </a:lnTo>
                  <a:lnTo>
                    <a:pt x="121513" y="3277082"/>
                  </a:lnTo>
                  <a:lnTo>
                    <a:pt x="7677518" y="3277082"/>
                  </a:lnTo>
                  <a:lnTo>
                    <a:pt x="7685392" y="3275482"/>
                  </a:lnTo>
                  <a:lnTo>
                    <a:pt x="7691831" y="3271151"/>
                  </a:lnTo>
                  <a:lnTo>
                    <a:pt x="7696162" y="3264712"/>
                  </a:lnTo>
                  <a:lnTo>
                    <a:pt x="7697762" y="3256838"/>
                  </a:lnTo>
                  <a:lnTo>
                    <a:pt x="7697762" y="3236595"/>
                  </a:lnTo>
                  <a:lnTo>
                    <a:pt x="7697762" y="274828"/>
                  </a:lnTo>
                  <a:lnTo>
                    <a:pt x="7698740" y="274320"/>
                  </a:lnTo>
                  <a:lnTo>
                    <a:pt x="7731595" y="241465"/>
                  </a:lnTo>
                  <a:lnTo>
                    <a:pt x="7753147" y="199796"/>
                  </a:lnTo>
                  <a:lnTo>
                    <a:pt x="7760894" y="151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7828922"/>
              <a:ext cx="7767916" cy="31691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001" y="332969"/>
            <a:ext cx="5323840" cy="66548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2077720" algn="l"/>
                <a:tab pos="3583304" algn="l"/>
              </a:tabLst>
            </a:pPr>
            <a:r>
              <a:rPr dirty="0" sz="2250" spc="-160">
                <a:solidFill>
                  <a:srgbClr val="017B76"/>
                </a:solidFill>
                <a:latin typeface="Trebuchet MS"/>
                <a:cs typeface="Trebuchet MS"/>
              </a:rPr>
              <a:t>EL</a:t>
            </a:r>
            <a:r>
              <a:rPr dirty="0" sz="2250" spc="-195">
                <a:solidFill>
                  <a:srgbClr val="017B76"/>
                </a:solidFill>
                <a:latin typeface="Trebuchet MS"/>
                <a:cs typeface="Trebuchet MS"/>
              </a:rPr>
              <a:t>E</a:t>
            </a:r>
            <a:r>
              <a:rPr dirty="0" sz="2250" spc="70">
                <a:solidFill>
                  <a:srgbClr val="017B76"/>
                </a:solidFill>
                <a:latin typeface="Trebuchet MS"/>
                <a:cs typeface="Trebuchet MS"/>
              </a:rPr>
              <a:t>C</a:t>
            </a:r>
            <a:r>
              <a:rPr dirty="0" sz="2250" spc="-125">
                <a:solidFill>
                  <a:srgbClr val="017B76"/>
                </a:solidFill>
                <a:latin typeface="Trebuchet MS"/>
                <a:cs typeface="Trebuchet MS"/>
              </a:rPr>
              <a:t>T</a:t>
            </a:r>
            <a:r>
              <a:rPr dirty="0" sz="2250" spc="-140">
                <a:solidFill>
                  <a:srgbClr val="017B76"/>
                </a:solidFill>
                <a:latin typeface="Trebuchet MS"/>
                <a:cs typeface="Trebuchet MS"/>
              </a:rPr>
              <a:t>R</a:t>
            </a:r>
            <a:r>
              <a:rPr dirty="0" sz="2250" spc="10">
                <a:solidFill>
                  <a:srgbClr val="017B76"/>
                </a:solidFill>
                <a:latin typeface="Trebuchet MS"/>
                <a:cs typeface="Trebuchet MS"/>
              </a:rPr>
              <a:t>OPHILIC</a:t>
            </a:r>
            <a:r>
              <a:rPr dirty="0" sz="2250">
                <a:solidFill>
                  <a:srgbClr val="017B76"/>
                </a:solidFill>
                <a:latin typeface="Trebuchet MS"/>
                <a:cs typeface="Trebuchet MS"/>
              </a:rPr>
              <a:t>	</a:t>
            </a:r>
            <a:r>
              <a:rPr dirty="0" sz="2250" spc="45">
                <a:solidFill>
                  <a:srgbClr val="017B76"/>
                </a:solidFill>
                <a:latin typeface="Trebuchet MS"/>
                <a:cs typeface="Trebuchet MS"/>
              </a:rPr>
              <a:t>A</a:t>
            </a:r>
            <a:r>
              <a:rPr dirty="0" sz="2250" spc="30">
                <a:solidFill>
                  <a:srgbClr val="017B76"/>
                </a:solidFill>
                <a:latin typeface="Trebuchet MS"/>
                <a:cs typeface="Trebuchet MS"/>
              </a:rPr>
              <a:t>R</a:t>
            </a:r>
            <a:r>
              <a:rPr dirty="0" sz="2250" spc="150">
                <a:solidFill>
                  <a:srgbClr val="017B76"/>
                </a:solidFill>
                <a:latin typeface="Trebuchet MS"/>
                <a:cs typeface="Trebuchet MS"/>
              </a:rPr>
              <a:t>OM</a:t>
            </a:r>
            <a:r>
              <a:rPr dirty="0" sz="2250" spc="-85">
                <a:solidFill>
                  <a:srgbClr val="017B76"/>
                </a:solidFill>
                <a:latin typeface="Trebuchet MS"/>
                <a:cs typeface="Trebuchet MS"/>
              </a:rPr>
              <a:t>A</a:t>
            </a:r>
            <a:r>
              <a:rPr dirty="0" sz="2250" spc="-60">
                <a:solidFill>
                  <a:srgbClr val="017B76"/>
                </a:solidFill>
                <a:latin typeface="Trebuchet MS"/>
                <a:cs typeface="Trebuchet MS"/>
              </a:rPr>
              <a:t>TIC</a:t>
            </a:r>
            <a:r>
              <a:rPr dirty="0" sz="2250">
                <a:solidFill>
                  <a:srgbClr val="017B76"/>
                </a:solidFill>
                <a:latin typeface="Trebuchet MS"/>
                <a:cs typeface="Trebuchet MS"/>
              </a:rPr>
              <a:t>	</a:t>
            </a:r>
            <a:r>
              <a:rPr dirty="0" sz="2250" spc="-45">
                <a:solidFill>
                  <a:srgbClr val="017B76"/>
                </a:solidFill>
                <a:latin typeface="Trebuchet MS"/>
                <a:cs typeface="Trebuchet MS"/>
              </a:rPr>
              <a:t>SU</a:t>
            </a:r>
            <a:r>
              <a:rPr dirty="0" sz="2250" spc="-60">
                <a:solidFill>
                  <a:srgbClr val="017B76"/>
                </a:solidFill>
                <a:latin typeface="Trebuchet MS"/>
                <a:cs typeface="Trebuchet MS"/>
              </a:rPr>
              <a:t>B</a:t>
            </a:r>
            <a:r>
              <a:rPr dirty="0" sz="2250" spc="-170">
                <a:solidFill>
                  <a:srgbClr val="017B76"/>
                </a:solidFill>
                <a:latin typeface="Trebuchet MS"/>
                <a:cs typeface="Trebuchet MS"/>
              </a:rPr>
              <a:t>S</a:t>
            </a:r>
            <a:r>
              <a:rPr dirty="0" sz="2250" spc="-75">
                <a:solidFill>
                  <a:srgbClr val="017B76"/>
                </a:solidFill>
                <a:latin typeface="Trebuchet MS"/>
                <a:cs typeface="Trebuchet MS"/>
              </a:rPr>
              <a:t>TITUTION</a:t>
            </a: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NOTE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004D7F"/>
                </a:solidFill>
                <a:latin typeface="Arial"/>
                <a:cs typeface="Arial"/>
              </a:rPr>
              <a:t>Three </a:t>
            </a:r>
            <a:r>
              <a:rPr dirty="0" sz="1300" spc="20" b="1">
                <a:solidFill>
                  <a:srgbClr val="004D7F"/>
                </a:solidFill>
                <a:latin typeface="Arial"/>
                <a:cs typeface="Arial"/>
              </a:rPr>
              <a:t>step</a:t>
            </a:r>
            <a:r>
              <a:rPr dirty="0" sz="1300" spc="-3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300" spc="30" b="1">
                <a:solidFill>
                  <a:srgbClr val="004D7F"/>
                </a:solidFill>
                <a:latin typeface="Arial"/>
                <a:cs typeface="Arial"/>
              </a:rPr>
              <a:t>Mechanism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4258" y="390423"/>
            <a:ext cx="1290320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-20">
                <a:solidFill>
                  <a:srgbClr val="017B76"/>
                </a:solidFill>
                <a:latin typeface="Trebuchet MS"/>
                <a:cs typeface="Trebuchet MS"/>
              </a:rPr>
              <a:t>REACTION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276" y="1004087"/>
            <a:ext cx="4575810" cy="537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2105" indent="-31115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32740" algn="l"/>
              </a:tabLst>
            </a:pPr>
            <a:r>
              <a:rPr dirty="0" sz="1100" spc="150">
                <a:solidFill>
                  <a:srgbClr val="004D7F"/>
                </a:solidFill>
                <a:latin typeface="Courier New"/>
                <a:cs typeface="Courier New"/>
              </a:rPr>
              <a:t>Generation of</a:t>
            </a:r>
            <a:r>
              <a:rPr dirty="0" sz="1100" spc="14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100" spc="150">
                <a:solidFill>
                  <a:srgbClr val="004D7F"/>
                </a:solidFill>
                <a:latin typeface="Courier New"/>
                <a:cs typeface="Courier New"/>
              </a:rPr>
              <a:t>Electrophile</a:t>
            </a:r>
            <a:endParaRPr sz="1100">
              <a:latin typeface="Courier New"/>
              <a:cs typeface="Courier New"/>
            </a:endParaRPr>
          </a:p>
          <a:p>
            <a:pPr marL="322580" indent="-31051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23215" algn="l"/>
              </a:tabLst>
            </a:pPr>
            <a:r>
              <a:rPr dirty="0" sz="1100" spc="150">
                <a:solidFill>
                  <a:srgbClr val="004D7F"/>
                </a:solidFill>
                <a:latin typeface="Courier New"/>
                <a:cs typeface="Courier New"/>
              </a:rPr>
              <a:t>Attacking of benzene ring on</a:t>
            </a:r>
            <a:r>
              <a:rPr dirty="0" sz="1100" spc="19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100" spc="150">
                <a:solidFill>
                  <a:srgbClr val="004D7F"/>
                </a:solidFill>
                <a:latin typeface="Courier New"/>
                <a:cs typeface="Courier New"/>
              </a:rPr>
              <a:t>Electrophile</a:t>
            </a:r>
            <a:endParaRPr sz="1100">
              <a:latin typeface="Courier New"/>
              <a:cs typeface="Courier New"/>
            </a:endParaRPr>
          </a:p>
          <a:p>
            <a:pPr marL="322580" indent="-31051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23215" algn="l"/>
              </a:tabLst>
            </a:pPr>
            <a:r>
              <a:rPr dirty="0" sz="1100" spc="150">
                <a:solidFill>
                  <a:srgbClr val="004D7F"/>
                </a:solidFill>
                <a:latin typeface="Courier New"/>
                <a:cs typeface="Courier New"/>
              </a:rPr>
              <a:t>Removal of</a:t>
            </a:r>
            <a:r>
              <a:rPr dirty="0" sz="1100" spc="14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100" spc="150">
                <a:solidFill>
                  <a:srgbClr val="004D7F"/>
                </a:solidFill>
                <a:latin typeface="Courier New"/>
                <a:cs typeface="Courier New"/>
              </a:rPr>
              <a:t>Proton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001" y="1722209"/>
            <a:ext cx="2476500" cy="379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91465" marR="5080" indent="-279400">
              <a:lnSpc>
                <a:spcPct val="107800"/>
              </a:lnSpc>
              <a:spcBef>
                <a:spcPts val="25"/>
              </a:spcBef>
              <a:tabLst>
                <a:tab pos="1463675" algn="l"/>
              </a:tabLst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1.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FRIDEL CRAFT`S </a:t>
            </a: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ALKYLATION </a:t>
            </a:r>
            <a:r>
              <a:rPr dirty="0" baseline="5050" sz="1650" spc="15" b="1">
                <a:latin typeface="Arial"/>
                <a:cs typeface="Arial"/>
              </a:rPr>
              <a:t> 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6 </a:t>
            </a:r>
            <a:r>
              <a:rPr dirty="0" sz="750" spc="200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48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R-Cl	+ anhy</a:t>
            </a:r>
            <a:r>
              <a:rPr dirty="0" baseline="5050" sz="1650" spc="-120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AlCl</a:t>
            </a:r>
            <a:r>
              <a:rPr dirty="0" sz="750" spc="10" b="1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3590" y="1902954"/>
            <a:ext cx="137287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405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-R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001" y="2100847"/>
            <a:ext cx="2401570" cy="58991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48285" marR="5080" indent="-248285">
              <a:lnSpc>
                <a:spcPct val="107800"/>
              </a:lnSpc>
              <a:spcBef>
                <a:spcPts val="25"/>
              </a:spcBef>
              <a:buAutoNum type="arabicPeriod" startAt="2"/>
              <a:tabLst>
                <a:tab pos="248285" algn="l"/>
              </a:tabLst>
            </a:pP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FRIDEL CRAFT`S </a:t>
            </a: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ACYLATION </a:t>
            </a:r>
            <a:r>
              <a:rPr dirty="0" baseline="5050" sz="1650" spc="15" b="1">
                <a:latin typeface="Arial"/>
                <a:cs typeface="Arial"/>
              </a:rPr>
              <a:t> 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6 </a:t>
            </a:r>
            <a:r>
              <a:rPr dirty="0" baseline="5050" sz="1650" spc="22" b="1">
                <a:latin typeface="Arial"/>
                <a:cs typeface="Arial"/>
              </a:rPr>
              <a:t>+ R-CO-Cl + anhy</a:t>
            </a:r>
            <a:r>
              <a:rPr dirty="0" baseline="5050" sz="1650" spc="-24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AlCl3</a:t>
            </a:r>
            <a:endParaRPr baseline="5050" sz="1650">
              <a:latin typeface="Arial"/>
              <a:cs typeface="Arial"/>
            </a:endParaRPr>
          </a:p>
          <a:p>
            <a:pPr marL="247650" indent="-235585">
              <a:lnSpc>
                <a:spcPct val="100000"/>
              </a:lnSpc>
              <a:spcBef>
                <a:spcPts val="345"/>
              </a:spcBef>
              <a:buAutoNum type="arabicPeriod" startAt="2"/>
              <a:tabLst>
                <a:tab pos="248285" algn="l"/>
              </a:tabLst>
            </a:pPr>
            <a:r>
              <a:rPr dirty="0" sz="1100" spc="5" b="1">
                <a:solidFill>
                  <a:srgbClr val="B51700"/>
                </a:solidFill>
                <a:latin typeface="Arial"/>
                <a:cs typeface="Arial"/>
              </a:rPr>
              <a:t>NITRATION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4190" y="2281592"/>
            <a:ext cx="163639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434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-CO-R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7659" y="2673298"/>
            <a:ext cx="60706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82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2</a:t>
            </a:r>
            <a:r>
              <a:rPr dirty="0" baseline="5050" sz="1650" spc="15" b="1">
                <a:latin typeface="Arial"/>
                <a:cs typeface="Arial"/>
              </a:rPr>
              <a:t>SO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001" y="2647742"/>
            <a:ext cx="1414780" cy="81343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91465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6   </a:t>
            </a: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15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HNO</a:t>
            </a:r>
            <a:r>
              <a:rPr dirty="0" sz="750" spc="15" b="1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  <a:p>
            <a:pPr marL="248285" marR="20955" indent="-248285">
              <a:lnSpc>
                <a:spcPct val="107800"/>
              </a:lnSpc>
              <a:spcBef>
                <a:spcPts val="135"/>
              </a:spcBef>
              <a:buAutoNum type="arabicPeriod" startAt="4"/>
              <a:tabLst>
                <a:tab pos="248285" algn="l"/>
              </a:tabLst>
            </a:pP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SULPHON</a:t>
            </a:r>
            <a:r>
              <a:rPr dirty="0" sz="1100" spc="-65" b="1">
                <a:solidFill>
                  <a:srgbClr val="B51700"/>
                </a:solidFill>
                <a:latin typeface="Arial"/>
                <a:cs typeface="Arial"/>
              </a:rPr>
              <a:t>A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TION 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6 </a:t>
            </a: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spc="15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SO</a:t>
            </a:r>
            <a:r>
              <a:rPr dirty="0" sz="650" spc="15" b="1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  <a:p>
            <a:pPr marL="247650" indent="-235585">
              <a:lnSpc>
                <a:spcPct val="100000"/>
              </a:lnSpc>
              <a:spcBef>
                <a:spcPts val="340"/>
              </a:spcBef>
              <a:buAutoNum type="arabicPeriod" startAt="4"/>
              <a:tabLst>
                <a:tab pos="248285" algn="l"/>
              </a:tabLst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HALOGENATION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7882" y="2673298"/>
            <a:ext cx="153797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405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-NO</a:t>
            </a:r>
            <a:r>
              <a:rPr dirty="0" sz="750" spc="10" b="1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5514" y="3051948"/>
            <a:ext cx="167386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</a:t>
            </a:r>
            <a:r>
              <a:rPr dirty="0" baseline="5050" sz="1650" spc="-12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SO</a:t>
            </a:r>
            <a:r>
              <a:rPr dirty="0" sz="750" spc="15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292" y="3443642"/>
            <a:ext cx="1795145" cy="537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114"/>
              </a:spcBef>
              <a:tabLst>
                <a:tab pos="862330" algn="l"/>
              </a:tabLst>
            </a:pP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6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15" b="1">
                <a:latin typeface="Arial"/>
                <a:cs typeface="Arial"/>
              </a:rPr>
              <a:t>Cl</a:t>
            </a:r>
            <a:r>
              <a:rPr dirty="0" sz="750" spc="10" b="1">
                <a:latin typeface="Arial"/>
                <a:cs typeface="Arial"/>
              </a:rPr>
              <a:t>2 </a:t>
            </a:r>
            <a:r>
              <a:rPr dirty="0" baseline="5050" sz="1650" spc="22" b="1">
                <a:latin typeface="Arial"/>
                <a:cs typeface="Arial"/>
              </a:rPr>
              <a:t>+ anhy </a:t>
            </a:r>
            <a:r>
              <a:rPr dirty="0" baseline="5050" sz="1650" spc="15" b="1">
                <a:latin typeface="Arial"/>
                <a:cs typeface="Arial"/>
              </a:rPr>
              <a:t>AlCl</a:t>
            </a:r>
            <a:r>
              <a:rPr dirty="0" sz="750" spc="10" b="1">
                <a:latin typeface="Arial"/>
                <a:cs typeface="Arial"/>
              </a:rPr>
              <a:t>3 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6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15" b="1">
                <a:latin typeface="Arial"/>
                <a:cs typeface="Arial"/>
              </a:rPr>
              <a:t>Br</a:t>
            </a:r>
            <a:r>
              <a:rPr dirty="0" sz="750" spc="10" b="1">
                <a:latin typeface="Arial"/>
                <a:cs typeface="Arial"/>
              </a:rPr>
              <a:t>2 </a:t>
            </a:r>
            <a:r>
              <a:rPr dirty="0" baseline="5050" sz="1650" spc="22" b="1">
                <a:latin typeface="Arial"/>
                <a:cs typeface="Arial"/>
              </a:rPr>
              <a:t>+ anhy </a:t>
            </a:r>
            <a:r>
              <a:rPr dirty="0" baseline="5050" sz="1650" spc="15" b="1">
                <a:latin typeface="Arial"/>
                <a:cs typeface="Arial"/>
              </a:rPr>
              <a:t>FeBr</a:t>
            </a:r>
            <a:r>
              <a:rPr dirty="0" sz="750" spc="10" b="1">
                <a:latin typeface="Arial"/>
                <a:cs typeface="Arial"/>
              </a:rPr>
              <a:t>2 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6 </a:t>
            </a:r>
            <a:r>
              <a:rPr dirty="0" sz="750" spc="200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487" b="1">
                <a:latin typeface="Arial"/>
                <a:cs typeface="Arial"/>
              </a:rPr>
              <a:t> </a:t>
            </a:r>
            <a:r>
              <a:rPr dirty="0" baseline="5050" sz="1650" spc="7" b="1">
                <a:latin typeface="Arial"/>
                <a:cs typeface="Arial"/>
              </a:rPr>
              <a:t>I</a:t>
            </a:r>
            <a:r>
              <a:rPr dirty="0" sz="750" spc="5" b="1">
                <a:latin typeface="Arial"/>
                <a:cs typeface="Arial"/>
              </a:rPr>
              <a:t>2	</a:t>
            </a: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45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HNO</a:t>
            </a:r>
            <a:r>
              <a:rPr dirty="0" sz="750" spc="15" b="1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5270" y="3432632"/>
            <a:ext cx="851535" cy="537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25" b="1">
                <a:latin typeface="Arial"/>
                <a:cs typeface="Arial"/>
              </a:rPr>
              <a:t>—————&gt;</a:t>
            </a:r>
            <a:endParaRPr sz="11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15"/>
              </a:spcBef>
            </a:pPr>
            <a:r>
              <a:rPr dirty="0" sz="1100" spc="25" b="1">
                <a:latin typeface="Arial"/>
                <a:cs typeface="Arial"/>
              </a:rPr>
              <a:t>—————&gt;</a:t>
            </a:r>
            <a:endParaRPr sz="11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15"/>
              </a:spcBef>
            </a:pPr>
            <a:r>
              <a:rPr dirty="0" sz="1100" spc="25" b="1">
                <a:latin typeface="Arial"/>
                <a:cs typeface="Arial"/>
              </a:rPr>
              <a:t>—————&gt;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6962" y="3443642"/>
            <a:ext cx="568325" cy="537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33655" marR="5080" indent="-21590">
              <a:lnSpc>
                <a:spcPct val="101200"/>
              </a:lnSpc>
              <a:spcBef>
                <a:spcPts val="114"/>
              </a:spcBef>
            </a:pP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-Cl  </a:t>
            </a:r>
            <a:r>
              <a:rPr dirty="0" baseline="5050" sz="1650" spc="30" b="1">
                <a:latin typeface="Arial"/>
                <a:cs typeface="Arial"/>
              </a:rPr>
              <a:t>C</a:t>
            </a:r>
            <a:r>
              <a:rPr dirty="0" sz="750" b="1">
                <a:latin typeface="Arial"/>
                <a:cs typeface="Arial"/>
              </a:rPr>
              <a:t>6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-Br 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-I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9001" y="3967963"/>
            <a:ext cx="6946900" cy="498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2600" marR="5080" indent="-470534">
              <a:lnSpc>
                <a:spcPct val="102800"/>
              </a:lnSpc>
              <a:spcBef>
                <a:spcPts val="95"/>
              </a:spcBef>
            </a:pPr>
            <a:r>
              <a:rPr dirty="0" sz="1000" spc="15" b="1">
                <a:latin typeface="Arial"/>
                <a:cs typeface="Arial"/>
              </a:rPr>
              <a:t>Note </a:t>
            </a:r>
            <a:r>
              <a:rPr dirty="0" sz="1000" spc="5" b="1">
                <a:latin typeface="Arial"/>
                <a:cs typeface="Arial"/>
              </a:rPr>
              <a:t>:- </a:t>
            </a:r>
            <a:r>
              <a:rPr dirty="0" sz="1000" spc="10" b="1">
                <a:solidFill>
                  <a:srgbClr val="004D7F"/>
                </a:solidFill>
                <a:latin typeface="Arial"/>
                <a:cs typeface="Arial"/>
              </a:rPr>
              <a:t>Phenylalkyl ethers </a:t>
            </a:r>
            <a:r>
              <a:rPr dirty="0" sz="1000" spc="15" b="1">
                <a:solidFill>
                  <a:srgbClr val="004D7F"/>
                </a:solidFill>
                <a:latin typeface="Arial"/>
                <a:cs typeface="Arial"/>
              </a:rPr>
              <a:t>undergo </a:t>
            </a:r>
            <a:r>
              <a:rPr dirty="0" sz="1000" spc="10" b="1">
                <a:solidFill>
                  <a:srgbClr val="004D7F"/>
                </a:solidFill>
                <a:latin typeface="Arial"/>
                <a:cs typeface="Arial"/>
              </a:rPr>
              <a:t>usual halogenation in the </a:t>
            </a:r>
            <a:r>
              <a:rPr dirty="0" sz="1000" spc="15" b="1">
                <a:solidFill>
                  <a:srgbClr val="004D7F"/>
                </a:solidFill>
                <a:latin typeface="Arial"/>
                <a:cs typeface="Arial"/>
              </a:rPr>
              <a:t>benzene </a:t>
            </a:r>
            <a:r>
              <a:rPr dirty="0" sz="1000" spc="10" b="1">
                <a:solidFill>
                  <a:srgbClr val="004D7F"/>
                </a:solidFill>
                <a:latin typeface="Arial"/>
                <a:cs typeface="Arial"/>
              </a:rPr>
              <a:t>ring, </a:t>
            </a:r>
            <a:r>
              <a:rPr dirty="0" sz="1000" spc="10" b="1" i="1">
                <a:solidFill>
                  <a:srgbClr val="004D7F"/>
                </a:solidFill>
                <a:latin typeface="Arial"/>
                <a:cs typeface="Arial"/>
              </a:rPr>
              <a:t>e.g.</a:t>
            </a:r>
            <a:r>
              <a:rPr dirty="0" sz="1000" spc="10" b="1">
                <a:solidFill>
                  <a:srgbClr val="004D7F"/>
                </a:solidFill>
                <a:latin typeface="Arial"/>
                <a:cs typeface="Arial"/>
              </a:rPr>
              <a:t>, anisole </a:t>
            </a:r>
            <a:r>
              <a:rPr dirty="0" sz="1000" spc="15" b="1">
                <a:solidFill>
                  <a:srgbClr val="004D7F"/>
                </a:solidFill>
                <a:latin typeface="Arial"/>
                <a:cs typeface="Arial"/>
              </a:rPr>
              <a:t>undergoes </a:t>
            </a:r>
            <a:r>
              <a:rPr dirty="0" sz="1000" spc="10" b="1">
                <a:solidFill>
                  <a:srgbClr val="004D7F"/>
                </a:solidFill>
                <a:latin typeface="Arial"/>
                <a:cs typeface="Arial"/>
              </a:rPr>
              <a:t>bromination  with </a:t>
            </a:r>
            <a:r>
              <a:rPr dirty="0" sz="1000" spc="15" b="1">
                <a:solidFill>
                  <a:srgbClr val="004D7F"/>
                </a:solidFill>
                <a:latin typeface="Arial"/>
                <a:cs typeface="Arial"/>
              </a:rPr>
              <a:t>bromine </a:t>
            </a:r>
            <a:r>
              <a:rPr dirty="0" sz="1000" spc="10" b="1">
                <a:solidFill>
                  <a:srgbClr val="004D7F"/>
                </a:solidFill>
                <a:latin typeface="Arial"/>
                <a:cs typeface="Arial"/>
              </a:rPr>
              <a:t>in ethanoic acid </a:t>
            </a:r>
            <a:r>
              <a:rPr dirty="0" sz="1000" spc="15" b="1">
                <a:solidFill>
                  <a:srgbClr val="004D7F"/>
                </a:solidFill>
                <a:latin typeface="Arial"/>
                <a:cs typeface="Arial"/>
              </a:rPr>
              <a:t>even </a:t>
            </a:r>
            <a:r>
              <a:rPr dirty="0" sz="1000" spc="10" b="1">
                <a:solidFill>
                  <a:srgbClr val="004D7F"/>
                </a:solidFill>
                <a:latin typeface="Arial"/>
                <a:cs typeface="Arial"/>
              </a:rPr>
              <a:t>in the </a:t>
            </a:r>
            <a:r>
              <a:rPr dirty="0" sz="1000" spc="15" b="1">
                <a:solidFill>
                  <a:srgbClr val="004D7F"/>
                </a:solidFill>
                <a:latin typeface="Arial"/>
                <a:cs typeface="Arial"/>
              </a:rPr>
              <a:t>absence </a:t>
            </a:r>
            <a:r>
              <a:rPr dirty="0" sz="1000" spc="10" b="1">
                <a:solidFill>
                  <a:srgbClr val="004D7F"/>
                </a:solidFill>
                <a:latin typeface="Arial"/>
                <a:cs typeface="Arial"/>
              </a:rPr>
              <a:t>of iron </a:t>
            </a:r>
            <a:r>
              <a:rPr dirty="0" sz="1000" spc="5" b="1">
                <a:solidFill>
                  <a:srgbClr val="004D7F"/>
                </a:solidFill>
                <a:latin typeface="Arial"/>
                <a:cs typeface="Arial"/>
              </a:rPr>
              <a:t>(III) </a:t>
            </a:r>
            <a:r>
              <a:rPr dirty="0" sz="1000" spc="15" b="1">
                <a:solidFill>
                  <a:srgbClr val="004D7F"/>
                </a:solidFill>
                <a:latin typeface="Arial"/>
                <a:cs typeface="Arial"/>
              </a:rPr>
              <a:t>bromide</a:t>
            </a:r>
            <a:r>
              <a:rPr dirty="0" sz="1000" spc="-5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4D7F"/>
                </a:solidFill>
                <a:latin typeface="Arial"/>
                <a:cs typeface="Arial"/>
              </a:rPr>
              <a:t>catalyst.</a:t>
            </a:r>
            <a:endParaRPr sz="1000">
              <a:latin typeface="Arial"/>
              <a:cs typeface="Arial"/>
            </a:endParaRPr>
          </a:p>
          <a:p>
            <a:pPr marL="172085">
              <a:lnSpc>
                <a:spcPts val="1255"/>
              </a:lnSpc>
            </a:pPr>
            <a:r>
              <a:rPr dirty="0" sz="1100" spc="150">
                <a:solidFill>
                  <a:srgbClr val="B51700"/>
                </a:solidFill>
                <a:latin typeface="Courier New"/>
                <a:cs typeface="Courier New"/>
              </a:rPr>
              <a:t>LEARN</a:t>
            </a:r>
            <a:r>
              <a:rPr dirty="0" sz="1100" spc="145">
                <a:solidFill>
                  <a:srgbClr val="B51700"/>
                </a:solidFill>
                <a:latin typeface="Courier New"/>
                <a:cs typeface="Courier New"/>
              </a:rPr>
              <a:t> </a:t>
            </a:r>
            <a:r>
              <a:rPr dirty="0" sz="1100" spc="150">
                <a:solidFill>
                  <a:srgbClr val="B51700"/>
                </a:solidFill>
                <a:latin typeface="Courier New"/>
                <a:cs typeface="Courier New"/>
              </a:rPr>
              <a:t>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229" y="4414505"/>
            <a:ext cx="754380" cy="7569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45160" algn="l"/>
              </a:tabLst>
            </a:pP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Phenol	</a:t>
            </a:r>
            <a:r>
              <a:rPr dirty="0" sz="1100" spc="35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endParaRPr sz="11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220"/>
              </a:spcBef>
              <a:tabLst>
                <a:tab pos="654685" algn="l"/>
              </a:tabLst>
            </a:pP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Phenol</a:t>
            </a: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	</a:t>
            </a:r>
            <a:r>
              <a:rPr dirty="0" sz="1100" spc="35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endParaRPr sz="11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20"/>
              </a:spcBef>
              <a:tabLst>
                <a:tab pos="643255" algn="l"/>
              </a:tabLst>
            </a:pPr>
            <a:r>
              <a:rPr dirty="0" sz="1100" spc="-5" b="1">
                <a:solidFill>
                  <a:srgbClr val="004D7F"/>
                </a:solidFill>
                <a:latin typeface="Arial"/>
                <a:cs typeface="Arial"/>
              </a:rPr>
              <a:t>Aniline	</a:t>
            </a:r>
            <a:r>
              <a:rPr dirty="0" sz="1100" spc="35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endParaRPr sz="11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5"/>
              </a:spcBef>
              <a:tabLst>
                <a:tab pos="643255" algn="l"/>
              </a:tabLst>
            </a:pPr>
            <a:r>
              <a:rPr dirty="0" sz="1100" spc="-5" b="1">
                <a:solidFill>
                  <a:srgbClr val="004D7F"/>
                </a:solidFill>
                <a:latin typeface="Arial"/>
                <a:cs typeface="Arial"/>
              </a:rPr>
              <a:t>Aniline	</a:t>
            </a:r>
            <a:r>
              <a:rPr dirty="0" sz="1100" spc="35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6414" y="4424893"/>
            <a:ext cx="875030" cy="7569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315"/>
              </a:spcBef>
              <a:tabLst>
                <a:tab pos="464184" algn="l"/>
              </a:tabLst>
            </a:pPr>
            <a:r>
              <a:rPr dirty="0" baseline="5050" sz="1650" spc="7" b="1">
                <a:solidFill>
                  <a:srgbClr val="004D7F"/>
                </a:solidFill>
                <a:latin typeface="Arial"/>
                <a:cs typeface="Arial"/>
              </a:rPr>
              <a:t>Br</a:t>
            </a:r>
            <a:r>
              <a:rPr dirty="0" sz="750" spc="5" b="1">
                <a:solidFill>
                  <a:srgbClr val="004D7F"/>
                </a:solidFill>
                <a:latin typeface="Arial"/>
                <a:cs typeface="Arial"/>
              </a:rPr>
              <a:t>2	</a:t>
            </a:r>
            <a:r>
              <a:rPr dirty="0" baseline="5050" sz="1650" spc="52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r>
              <a:rPr dirty="0" baseline="5050" sz="1650" spc="-127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baseline="5050" sz="1650" spc="30" b="1">
                <a:solidFill>
                  <a:srgbClr val="004D7F"/>
                </a:solidFill>
                <a:latin typeface="Arial"/>
                <a:cs typeface="Arial"/>
              </a:rPr>
              <a:t>H</a:t>
            </a:r>
            <a:r>
              <a:rPr dirty="0" sz="750" spc="20" b="1">
                <a:solidFill>
                  <a:srgbClr val="004D7F"/>
                </a:solidFill>
                <a:latin typeface="Arial"/>
                <a:cs typeface="Arial"/>
              </a:rPr>
              <a:t>2</a:t>
            </a:r>
            <a:r>
              <a:rPr dirty="0" baseline="5050" sz="1650" spc="30" b="1">
                <a:solidFill>
                  <a:srgbClr val="004D7F"/>
                </a:solidFill>
                <a:latin typeface="Arial"/>
                <a:cs typeface="Arial"/>
              </a:rPr>
              <a:t>O</a:t>
            </a:r>
            <a:endParaRPr baseline="5050" sz="165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220"/>
              </a:spcBef>
              <a:tabLst>
                <a:tab pos="473075" algn="l"/>
              </a:tabLst>
            </a:pPr>
            <a:r>
              <a:rPr dirty="0" baseline="5050" sz="1650" spc="7" b="1">
                <a:solidFill>
                  <a:srgbClr val="004D7F"/>
                </a:solidFill>
                <a:latin typeface="Arial"/>
                <a:cs typeface="Arial"/>
              </a:rPr>
              <a:t>Br</a:t>
            </a:r>
            <a:r>
              <a:rPr dirty="0" sz="750" spc="5" b="1">
                <a:solidFill>
                  <a:srgbClr val="004D7F"/>
                </a:solidFill>
                <a:latin typeface="Arial"/>
                <a:cs typeface="Arial"/>
              </a:rPr>
              <a:t>2	</a:t>
            </a:r>
            <a:r>
              <a:rPr dirty="0" baseline="5050" sz="1650" spc="52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r>
              <a:rPr dirty="0" baseline="5050" sz="1650" spc="-142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baseline="5050" sz="1650" spc="22" b="1">
                <a:solidFill>
                  <a:srgbClr val="004D7F"/>
                </a:solidFill>
                <a:latin typeface="Arial"/>
                <a:cs typeface="Arial"/>
              </a:rPr>
              <a:t>CS</a:t>
            </a:r>
            <a:r>
              <a:rPr dirty="0" sz="750" spc="15" b="1">
                <a:solidFill>
                  <a:srgbClr val="004D7F"/>
                </a:solidFill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62280" algn="l"/>
              </a:tabLst>
            </a:pPr>
            <a:r>
              <a:rPr dirty="0" baseline="5050" sz="1650" spc="7" b="1">
                <a:solidFill>
                  <a:srgbClr val="004D7F"/>
                </a:solidFill>
                <a:latin typeface="Arial"/>
                <a:cs typeface="Arial"/>
              </a:rPr>
              <a:t>Br</a:t>
            </a:r>
            <a:r>
              <a:rPr dirty="0" sz="750" spc="5" b="1">
                <a:solidFill>
                  <a:srgbClr val="004D7F"/>
                </a:solidFill>
                <a:latin typeface="Arial"/>
                <a:cs typeface="Arial"/>
              </a:rPr>
              <a:t>2	</a:t>
            </a:r>
            <a:r>
              <a:rPr dirty="0" baseline="5050" sz="1650" spc="52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r>
              <a:rPr dirty="0" baseline="5050" sz="1650" spc="-127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baseline="5050" sz="1650" spc="30" b="1">
                <a:solidFill>
                  <a:srgbClr val="004D7F"/>
                </a:solidFill>
                <a:latin typeface="Arial"/>
                <a:cs typeface="Arial"/>
              </a:rPr>
              <a:t>H</a:t>
            </a:r>
            <a:r>
              <a:rPr dirty="0" sz="750" spc="20" b="1">
                <a:solidFill>
                  <a:srgbClr val="004D7F"/>
                </a:solidFill>
                <a:latin typeface="Arial"/>
                <a:cs typeface="Arial"/>
              </a:rPr>
              <a:t>2</a:t>
            </a:r>
            <a:r>
              <a:rPr dirty="0" baseline="5050" sz="1650" spc="30" b="1">
                <a:solidFill>
                  <a:srgbClr val="004D7F"/>
                </a:solidFill>
                <a:latin typeface="Arial"/>
                <a:cs typeface="Arial"/>
              </a:rPr>
              <a:t>O</a:t>
            </a:r>
            <a:endParaRPr baseline="5050"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62280" algn="l"/>
              </a:tabLst>
            </a:pPr>
            <a:r>
              <a:rPr dirty="0" baseline="5050" sz="1650" spc="7" b="1">
                <a:solidFill>
                  <a:srgbClr val="004D7F"/>
                </a:solidFill>
                <a:latin typeface="Arial"/>
                <a:cs typeface="Arial"/>
              </a:rPr>
              <a:t>Br</a:t>
            </a:r>
            <a:r>
              <a:rPr dirty="0" sz="750" spc="5" b="1">
                <a:solidFill>
                  <a:srgbClr val="004D7F"/>
                </a:solidFill>
                <a:latin typeface="Arial"/>
                <a:cs typeface="Arial"/>
              </a:rPr>
              <a:t>2	</a:t>
            </a:r>
            <a:r>
              <a:rPr dirty="0" baseline="5050" sz="1650" spc="52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r>
              <a:rPr dirty="0" baseline="5050" sz="1650" spc="-142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baseline="5050" sz="1650" spc="22" b="1">
                <a:solidFill>
                  <a:srgbClr val="004D7F"/>
                </a:solidFill>
                <a:latin typeface="Arial"/>
                <a:cs typeface="Arial"/>
              </a:rPr>
              <a:t>CS</a:t>
            </a:r>
            <a:r>
              <a:rPr dirty="0" sz="750" spc="15" b="1">
                <a:solidFill>
                  <a:srgbClr val="004D7F"/>
                </a:solidFill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4018" y="4414505"/>
            <a:ext cx="2284095" cy="7569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315"/>
              </a:spcBef>
            </a:pPr>
            <a:r>
              <a:rPr dirty="0" sz="1100" spc="30" b="1">
                <a:solidFill>
                  <a:srgbClr val="004D7F"/>
                </a:solidFill>
                <a:latin typeface="Arial"/>
                <a:cs typeface="Arial"/>
              </a:rPr>
              <a:t>————&gt; </a:t>
            </a: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2,4,6-Tribromo</a:t>
            </a:r>
            <a:r>
              <a:rPr dirty="0" sz="1100" spc="-7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004D7F"/>
                </a:solidFill>
                <a:latin typeface="Arial"/>
                <a:cs typeface="Arial"/>
              </a:rPr>
              <a:t>phenol</a:t>
            </a:r>
            <a:endParaRPr sz="11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220"/>
              </a:spcBef>
            </a:pPr>
            <a:r>
              <a:rPr dirty="0" sz="1100" spc="30" b="1">
                <a:solidFill>
                  <a:srgbClr val="004D7F"/>
                </a:solidFill>
                <a:latin typeface="Arial"/>
                <a:cs typeface="Arial"/>
              </a:rPr>
              <a:t>————&gt; </a:t>
            </a:r>
            <a:r>
              <a:rPr dirty="0" sz="1100" spc="25" b="1">
                <a:solidFill>
                  <a:srgbClr val="004D7F"/>
                </a:solidFill>
                <a:latin typeface="Arial"/>
                <a:cs typeface="Arial"/>
              </a:rPr>
              <a:t>4-Bromo</a:t>
            </a:r>
            <a:r>
              <a:rPr dirty="0" sz="1100" spc="-5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004D7F"/>
                </a:solidFill>
                <a:latin typeface="Arial"/>
                <a:cs typeface="Arial"/>
              </a:rPr>
              <a:t>phenol</a:t>
            </a:r>
            <a:endParaRPr sz="11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0"/>
              </a:spcBef>
            </a:pPr>
            <a:r>
              <a:rPr dirty="0" sz="1100" spc="30" b="1">
                <a:solidFill>
                  <a:srgbClr val="004D7F"/>
                </a:solidFill>
                <a:latin typeface="Arial"/>
                <a:cs typeface="Arial"/>
              </a:rPr>
              <a:t>————&gt;  </a:t>
            </a: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2,4,6-Tribromo</a:t>
            </a:r>
            <a:r>
              <a:rPr dirty="0" sz="1100" spc="-7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4D7F"/>
                </a:solidFill>
                <a:latin typeface="Arial"/>
                <a:cs typeface="Arial"/>
              </a:rPr>
              <a:t>aniline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 spc="30" b="1">
                <a:solidFill>
                  <a:srgbClr val="004D7F"/>
                </a:solidFill>
                <a:latin typeface="Arial"/>
                <a:cs typeface="Arial"/>
              </a:rPr>
              <a:t>————&gt;  </a:t>
            </a: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2,4,6-Tribromo</a:t>
            </a:r>
            <a:r>
              <a:rPr dirty="0" sz="1100" spc="-7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4D7F"/>
                </a:solidFill>
                <a:latin typeface="Arial"/>
                <a:cs typeface="Arial"/>
              </a:rPr>
              <a:t>aniline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566" y="5169179"/>
            <a:ext cx="133413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5" b="1">
                <a:solidFill>
                  <a:srgbClr val="004D7F"/>
                </a:solidFill>
                <a:latin typeface="Arial"/>
                <a:cs typeface="Arial"/>
              </a:rPr>
              <a:t>4-sulphonyl</a:t>
            </a:r>
            <a:r>
              <a:rPr dirty="0" sz="1100" spc="-4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Phenol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6257" y="5179568"/>
            <a:ext cx="839469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52" b="1">
                <a:solidFill>
                  <a:srgbClr val="004D7F"/>
                </a:solidFill>
                <a:latin typeface="Arial"/>
                <a:cs typeface="Arial"/>
              </a:rPr>
              <a:t>+ </a:t>
            </a:r>
            <a:r>
              <a:rPr dirty="0" baseline="5050" sz="1650" spc="7" b="1">
                <a:solidFill>
                  <a:srgbClr val="004D7F"/>
                </a:solidFill>
                <a:latin typeface="Arial"/>
                <a:cs typeface="Arial"/>
              </a:rPr>
              <a:t>Br</a:t>
            </a:r>
            <a:r>
              <a:rPr dirty="0" sz="750" spc="5" b="1">
                <a:solidFill>
                  <a:srgbClr val="004D7F"/>
                </a:solidFill>
                <a:latin typeface="Arial"/>
                <a:cs typeface="Arial"/>
              </a:rPr>
              <a:t>2 </a:t>
            </a:r>
            <a:r>
              <a:rPr dirty="0" baseline="5050" sz="1650" spc="52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r>
              <a:rPr dirty="0" baseline="5050" sz="1650" spc="-179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baseline="5050" sz="1650" spc="30" b="1">
                <a:solidFill>
                  <a:srgbClr val="004D7F"/>
                </a:solidFill>
                <a:latin typeface="Arial"/>
                <a:cs typeface="Arial"/>
              </a:rPr>
              <a:t>H</a:t>
            </a:r>
            <a:r>
              <a:rPr dirty="0" sz="750" spc="20" b="1">
                <a:solidFill>
                  <a:srgbClr val="004D7F"/>
                </a:solidFill>
                <a:latin typeface="Arial"/>
                <a:cs typeface="Arial"/>
              </a:rPr>
              <a:t>2</a:t>
            </a:r>
            <a:r>
              <a:rPr dirty="0" baseline="5050" sz="1650" spc="30" b="1">
                <a:solidFill>
                  <a:srgbClr val="004D7F"/>
                </a:solidFill>
                <a:latin typeface="Arial"/>
                <a:cs typeface="Arial"/>
              </a:rPr>
              <a:t>O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566" y="5349303"/>
            <a:ext cx="251523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27835" algn="l"/>
              </a:tabLst>
            </a:pPr>
            <a:r>
              <a:rPr dirty="0" baseline="5050" sz="1650" spc="22" b="1">
                <a:solidFill>
                  <a:srgbClr val="004D7F"/>
                </a:solidFill>
                <a:latin typeface="Arial"/>
                <a:cs typeface="Arial"/>
              </a:rPr>
              <a:t>4-carboxyl </a:t>
            </a:r>
            <a:r>
              <a:rPr dirty="0" baseline="5050" sz="1650" spc="15" b="1">
                <a:solidFill>
                  <a:srgbClr val="004D7F"/>
                </a:solidFill>
                <a:latin typeface="Arial"/>
                <a:cs typeface="Arial"/>
              </a:rPr>
              <a:t>Phenol	</a:t>
            </a:r>
            <a:r>
              <a:rPr dirty="0" baseline="5050" sz="1650" spc="52" b="1">
                <a:solidFill>
                  <a:srgbClr val="004D7F"/>
                </a:solidFill>
                <a:latin typeface="Arial"/>
                <a:cs typeface="Arial"/>
              </a:rPr>
              <a:t>+ </a:t>
            </a:r>
            <a:r>
              <a:rPr dirty="0" baseline="5050" sz="1650" spc="7" b="1">
                <a:solidFill>
                  <a:srgbClr val="004D7F"/>
                </a:solidFill>
                <a:latin typeface="Arial"/>
                <a:cs typeface="Arial"/>
              </a:rPr>
              <a:t>Br</a:t>
            </a:r>
            <a:r>
              <a:rPr dirty="0" sz="750" spc="5" b="1">
                <a:solidFill>
                  <a:srgbClr val="004D7F"/>
                </a:solidFill>
                <a:latin typeface="Arial"/>
                <a:cs typeface="Arial"/>
              </a:rPr>
              <a:t>2 </a:t>
            </a:r>
            <a:r>
              <a:rPr dirty="0" baseline="5050" sz="1650" spc="52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r>
              <a:rPr dirty="0" baseline="5050" sz="1650" spc="-7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baseline="5050" sz="1650" spc="30" b="1">
                <a:solidFill>
                  <a:srgbClr val="004D7F"/>
                </a:solidFill>
                <a:latin typeface="Arial"/>
                <a:cs typeface="Arial"/>
              </a:rPr>
              <a:t>H</a:t>
            </a:r>
            <a:r>
              <a:rPr dirty="0" sz="750" spc="20" b="1">
                <a:solidFill>
                  <a:srgbClr val="004D7F"/>
                </a:solidFill>
                <a:latin typeface="Arial"/>
                <a:cs typeface="Arial"/>
              </a:rPr>
              <a:t>2</a:t>
            </a:r>
            <a:r>
              <a:rPr dirty="0" baseline="5050" sz="1650" spc="30" b="1">
                <a:solidFill>
                  <a:srgbClr val="004D7F"/>
                </a:solidFill>
                <a:latin typeface="Arial"/>
                <a:cs typeface="Arial"/>
              </a:rPr>
              <a:t>O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9505" y="5169179"/>
            <a:ext cx="3124835" cy="537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30" b="1">
                <a:solidFill>
                  <a:srgbClr val="004D7F"/>
                </a:solidFill>
                <a:latin typeface="Arial"/>
                <a:cs typeface="Arial"/>
              </a:rPr>
              <a:t>————&gt;  </a:t>
            </a: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2,4,6-Tribromo</a:t>
            </a:r>
            <a:r>
              <a:rPr dirty="0" sz="1100" spc="-8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004D7F"/>
                </a:solidFill>
                <a:latin typeface="Arial"/>
                <a:cs typeface="Arial"/>
              </a:rPr>
              <a:t>phenol</a:t>
            </a:r>
            <a:endParaRPr sz="11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15"/>
              </a:spcBef>
            </a:pPr>
            <a:r>
              <a:rPr dirty="0" sz="1100" spc="30" b="1">
                <a:solidFill>
                  <a:srgbClr val="004D7F"/>
                </a:solidFill>
                <a:latin typeface="Arial"/>
                <a:cs typeface="Arial"/>
              </a:rPr>
              <a:t>————&gt;  </a:t>
            </a: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2,4,6-Tribromo</a:t>
            </a:r>
            <a:r>
              <a:rPr dirty="0" sz="1100" spc="-8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004D7F"/>
                </a:solidFill>
                <a:latin typeface="Arial"/>
                <a:cs typeface="Arial"/>
              </a:rPr>
              <a:t>phenol</a:t>
            </a:r>
            <a:endParaRPr sz="11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15"/>
              </a:spcBef>
            </a:pPr>
            <a:r>
              <a:rPr dirty="0" sz="1100" spc="30" b="1">
                <a:solidFill>
                  <a:srgbClr val="004D7F"/>
                </a:solidFill>
                <a:latin typeface="Arial"/>
                <a:cs typeface="Arial"/>
              </a:rPr>
              <a:t>————&gt; </a:t>
            </a: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2,4,6-Tribromo-3-sulphonyl</a:t>
            </a:r>
            <a:r>
              <a:rPr dirty="0" sz="1100" spc="-2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004D7F"/>
                </a:solidFill>
                <a:latin typeface="Arial"/>
                <a:cs typeface="Arial"/>
              </a:rPr>
              <a:t>phenol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001" y="5440639"/>
            <a:ext cx="2754630" cy="94488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745"/>
              </a:spcBef>
            </a:pPr>
            <a:r>
              <a:rPr dirty="0" baseline="5050" sz="1650" b="1">
                <a:solidFill>
                  <a:srgbClr val="004D7F"/>
                </a:solidFill>
                <a:latin typeface="Arial"/>
                <a:cs typeface="Arial"/>
              </a:rPr>
              <a:t>2,3,4-Trisulphonyl </a:t>
            </a:r>
            <a:r>
              <a:rPr dirty="0" baseline="5050" sz="1650" spc="15" b="1">
                <a:solidFill>
                  <a:srgbClr val="004D7F"/>
                </a:solidFill>
                <a:latin typeface="Arial"/>
                <a:cs typeface="Arial"/>
              </a:rPr>
              <a:t>Phenol </a:t>
            </a:r>
            <a:r>
              <a:rPr dirty="0" baseline="5050" sz="1650" spc="52" b="1">
                <a:solidFill>
                  <a:srgbClr val="004D7F"/>
                </a:solidFill>
                <a:latin typeface="Arial"/>
                <a:cs typeface="Arial"/>
              </a:rPr>
              <a:t>+ </a:t>
            </a:r>
            <a:r>
              <a:rPr dirty="0" baseline="5050" sz="1650" spc="7" b="1">
                <a:solidFill>
                  <a:srgbClr val="004D7F"/>
                </a:solidFill>
                <a:latin typeface="Arial"/>
                <a:cs typeface="Arial"/>
              </a:rPr>
              <a:t>Br</a:t>
            </a:r>
            <a:r>
              <a:rPr dirty="0" sz="750" spc="5" b="1">
                <a:solidFill>
                  <a:srgbClr val="004D7F"/>
                </a:solidFill>
                <a:latin typeface="Arial"/>
                <a:cs typeface="Arial"/>
              </a:rPr>
              <a:t>2 </a:t>
            </a:r>
            <a:r>
              <a:rPr dirty="0" baseline="5050" sz="1650" spc="52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r>
              <a:rPr dirty="0" baseline="5050" sz="1650" spc="-262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baseline="5050" sz="1650" spc="30" b="1">
                <a:solidFill>
                  <a:srgbClr val="004D7F"/>
                </a:solidFill>
                <a:latin typeface="Arial"/>
                <a:cs typeface="Arial"/>
              </a:rPr>
              <a:t>H</a:t>
            </a:r>
            <a:r>
              <a:rPr dirty="0" sz="750" spc="20" b="1">
                <a:solidFill>
                  <a:srgbClr val="004D7F"/>
                </a:solidFill>
                <a:latin typeface="Arial"/>
                <a:cs typeface="Arial"/>
              </a:rPr>
              <a:t>2</a:t>
            </a:r>
            <a:r>
              <a:rPr dirty="0" baseline="5050" sz="1650" spc="30" b="1">
                <a:solidFill>
                  <a:srgbClr val="004D7F"/>
                </a:solidFill>
                <a:latin typeface="Arial"/>
                <a:cs typeface="Arial"/>
              </a:rPr>
              <a:t>O</a:t>
            </a:r>
            <a:endParaRPr baseline="5050" sz="1650">
              <a:latin typeface="Arial"/>
              <a:cs typeface="Arial"/>
            </a:endParaRPr>
          </a:p>
          <a:p>
            <a:pPr marL="248285" marR="339090" indent="-248285">
              <a:lnSpc>
                <a:spcPct val="107800"/>
              </a:lnSpc>
              <a:spcBef>
                <a:spcPts val="555"/>
              </a:spcBef>
              <a:buAutoNum type="arabicPeriod" startAt="6"/>
              <a:tabLst>
                <a:tab pos="248285" algn="l"/>
              </a:tabLst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GATTERMAN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KOCH</a:t>
            </a:r>
            <a:r>
              <a:rPr dirty="0" sz="1100" spc="-6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REACTION </a:t>
            </a:r>
            <a:r>
              <a:rPr dirty="0" baseline="5050" sz="1650" spc="30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6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30" b="1">
                <a:latin typeface="Arial"/>
                <a:cs typeface="Arial"/>
              </a:rPr>
              <a:t>CO </a:t>
            </a:r>
            <a:r>
              <a:rPr dirty="0" baseline="5050" sz="1650" spc="22" b="1">
                <a:latin typeface="Arial"/>
                <a:cs typeface="Arial"/>
              </a:rPr>
              <a:t>+ HCl + anhy</a:t>
            </a:r>
            <a:r>
              <a:rPr dirty="0" baseline="5050" sz="1650" spc="-254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AlCl</a:t>
            </a:r>
            <a:r>
              <a:rPr dirty="0" sz="750" spc="10" b="1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  <a:p>
            <a:pPr marL="247650" indent="-235585">
              <a:lnSpc>
                <a:spcPct val="100000"/>
              </a:lnSpc>
              <a:spcBef>
                <a:spcPts val="545"/>
              </a:spcBef>
              <a:buAutoNum type="arabicPeriod" startAt="6"/>
              <a:tabLst>
                <a:tab pos="248285" algn="l"/>
              </a:tabLst>
            </a:pP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AZO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COUPLING</a:t>
            </a:r>
            <a:r>
              <a:rPr dirty="0" sz="1100" spc="-2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95050" y="5950533"/>
            <a:ext cx="158877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390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C</a:t>
            </a:r>
            <a:r>
              <a:rPr dirty="0" sz="750" spc="15" b="1">
                <a:latin typeface="Arial"/>
                <a:cs typeface="Arial"/>
              </a:rPr>
              <a:t>6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spc="15" b="1">
                <a:latin typeface="Arial"/>
                <a:cs typeface="Arial"/>
              </a:rPr>
              <a:t>5</a:t>
            </a:r>
            <a:r>
              <a:rPr dirty="0" baseline="5050" sz="1650" spc="22" b="1">
                <a:latin typeface="Arial"/>
                <a:cs typeface="Arial"/>
              </a:rPr>
              <a:t>-CHO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0901" y="6303628"/>
            <a:ext cx="4946015" cy="8655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640"/>
              </a:spcBef>
              <a:tabLst>
                <a:tab pos="2818130" algn="l"/>
              </a:tabLst>
            </a:pP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-NN</a:t>
            </a:r>
            <a:r>
              <a:rPr dirty="0" baseline="25925" sz="1125" spc="15" b="1">
                <a:latin typeface="Arial"/>
                <a:cs typeface="Arial"/>
              </a:rPr>
              <a:t>+</a:t>
            </a:r>
            <a:r>
              <a:rPr dirty="0" baseline="5050" sz="1650" spc="15" b="1">
                <a:latin typeface="Arial"/>
                <a:cs typeface="Arial"/>
              </a:rPr>
              <a:t>Cl</a:t>
            </a:r>
            <a:r>
              <a:rPr dirty="0" baseline="25925" sz="1125" spc="15" b="1">
                <a:latin typeface="Arial"/>
                <a:cs typeface="Arial"/>
              </a:rPr>
              <a:t>-   </a:t>
            </a:r>
            <a:r>
              <a:rPr dirty="0" baseline="25925" sz="1125" spc="135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+  Ph-OH	</a:t>
            </a: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465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-NN-C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4</a:t>
            </a:r>
            <a:r>
              <a:rPr dirty="0" baseline="5050" sz="1650" spc="15" b="1">
                <a:latin typeface="Arial"/>
                <a:cs typeface="Arial"/>
              </a:rPr>
              <a:t>-OH</a:t>
            </a:r>
            <a:endParaRPr baseline="5050" sz="16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45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8.</a:t>
            </a:r>
            <a:r>
              <a:rPr dirty="0" sz="1100" spc="28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DIAZOTISATION</a:t>
            </a:r>
            <a:endParaRPr sz="1100">
              <a:latin typeface="Arial"/>
              <a:cs typeface="Arial"/>
            </a:endParaRPr>
          </a:p>
          <a:p>
            <a:pPr marL="329565" marR="443230">
              <a:lnSpc>
                <a:spcPts val="1460"/>
              </a:lnSpc>
              <a:spcBef>
                <a:spcPts val="35"/>
              </a:spcBef>
            </a:pP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-NH</a:t>
            </a:r>
            <a:r>
              <a:rPr dirty="0" sz="750" spc="10" b="1">
                <a:latin typeface="Arial"/>
                <a:cs typeface="Arial"/>
              </a:rPr>
              <a:t>2 </a:t>
            </a:r>
            <a:r>
              <a:rPr dirty="0" baseline="5050" sz="1650" spc="22" b="1">
                <a:latin typeface="Arial"/>
                <a:cs typeface="Arial"/>
              </a:rPr>
              <a:t>+ NaNO</a:t>
            </a:r>
            <a:r>
              <a:rPr dirty="0" sz="750" spc="15" b="1">
                <a:latin typeface="Arial"/>
                <a:cs typeface="Arial"/>
              </a:rPr>
              <a:t>2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15" b="1">
                <a:latin typeface="Arial"/>
                <a:cs typeface="Arial"/>
              </a:rPr>
              <a:t>dil. </a:t>
            </a:r>
            <a:r>
              <a:rPr dirty="0" baseline="5050" sz="1650" spc="22" b="1">
                <a:latin typeface="Arial"/>
                <a:cs typeface="Arial"/>
              </a:rPr>
              <a:t>HCl </a:t>
            </a:r>
            <a:r>
              <a:rPr dirty="0" baseline="5050" sz="1650" spc="15" b="1">
                <a:latin typeface="Arial"/>
                <a:cs typeface="Arial"/>
              </a:rPr>
              <a:t>(0-5 </a:t>
            </a:r>
            <a:r>
              <a:rPr dirty="0" baseline="25925" sz="1125" spc="30" b="1">
                <a:latin typeface="Arial"/>
                <a:cs typeface="Arial"/>
              </a:rPr>
              <a:t>o</a:t>
            </a:r>
            <a:r>
              <a:rPr dirty="0" baseline="5050" sz="1650" spc="30" b="1">
                <a:latin typeface="Arial"/>
                <a:cs typeface="Arial"/>
              </a:rPr>
              <a:t>C)—————&gt;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-NN</a:t>
            </a:r>
            <a:r>
              <a:rPr dirty="0" baseline="25925" sz="1125" spc="15" b="1">
                <a:latin typeface="Arial"/>
                <a:cs typeface="Arial"/>
              </a:rPr>
              <a:t>+</a:t>
            </a:r>
            <a:r>
              <a:rPr dirty="0" baseline="5050" sz="1650" spc="15" b="1">
                <a:latin typeface="Arial"/>
                <a:cs typeface="Arial"/>
              </a:rPr>
              <a:t>Cl</a:t>
            </a:r>
            <a:r>
              <a:rPr dirty="0" baseline="25925" sz="1125" spc="15" b="1">
                <a:latin typeface="Arial"/>
                <a:cs typeface="Arial"/>
              </a:rPr>
              <a:t>-  </a:t>
            </a:r>
            <a:r>
              <a:rPr dirty="0" sz="1100" spc="10" b="1">
                <a:solidFill>
                  <a:srgbClr val="99195E"/>
                </a:solidFill>
                <a:latin typeface="Arial"/>
                <a:cs typeface="Arial"/>
              </a:rPr>
              <a:t>8a. SANDMAYER</a:t>
            </a:r>
            <a:r>
              <a:rPr dirty="0" sz="1100" spc="-5" b="1">
                <a:solidFill>
                  <a:srgbClr val="99195E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99195E"/>
                </a:solidFill>
                <a:latin typeface="Arial"/>
                <a:cs typeface="Arial"/>
              </a:rPr>
              <a:t>REACTION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2285" y="7151751"/>
            <a:ext cx="876935" cy="537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38100" marR="30480">
              <a:lnSpc>
                <a:spcPct val="101200"/>
              </a:lnSpc>
              <a:spcBef>
                <a:spcPts val="114"/>
              </a:spcBef>
            </a:pPr>
            <a:r>
              <a:rPr dirty="0" baseline="5050" sz="1650" spc="30" b="1">
                <a:latin typeface="Arial"/>
                <a:cs typeface="Arial"/>
              </a:rPr>
              <a:t>C</a:t>
            </a:r>
            <a:r>
              <a:rPr dirty="0" sz="750" b="1">
                <a:latin typeface="Arial"/>
                <a:cs typeface="Arial"/>
              </a:rPr>
              <a:t>6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5</a:t>
            </a:r>
            <a:r>
              <a:rPr dirty="0" baseline="5050" sz="1650" spc="22" b="1">
                <a:latin typeface="Arial"/>
                <a:cs typeface="Arial"/>
              </a:rPr>
              <a:t>-N</a:t>
            </a:r>
            <a:r>
              <a:rPr dirty="0" baseline="5050" sz="1650" spc="22" b="1">
                <a:latin typeface="Arial"/>
                <a:cs typeface="Arial"/>
              </a:rPr>
              <a:t>N</a:t>
            </a:r>
            <a:r>
              <a:rPr dirty="0" baseline="25925" sz="1125" b="1">
                <a:latin typeface="Arial"/>
                <a:cs typeface="Arial"/>
              </a:rPr>
              <a:t>+</a:t>
            </a:r>
            <a:r>
              <a:rPr dirty="0" baseline="5050" sz="1650" spc="22" b="1">
                <a:latin typeface="Arial"/>
                <a:cs typeface="Arial"/>
              </a:rPr>
              <a:t>Cl</a:t>
            </a:r>
            <a:r>
              <a:rPr dirty="0" baseline="25925" sz="1125" b="1">
                <a:latin typeface="Arial"/>
                <a:cs typeface="Arial"/>
              </a:rPr>
              <a:t>-  </a:t>
            </a:r>
            <a:r>
              <a:rPr dirty="0" baseline="5050" sz="1650" spc="30" b="1">
                <a:latin typeface="Arial"/>
                <a:cs typeface="Arial"/>
              </a:rPr>
              <a:t>C</a:t>
            </a:r>
            <a:r>
              <a:rPr dirty="0" sz="750" b="1">
                <a:latin typeface="Arial"/>
                <a:cs typeface="Arial"/>
              </a:rPr>
              <a:t>6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5</a:t>
            </a:r>
            <a:r>
              <a:rPr dirty="0" baseline="5050" sz="1650" spc="22" b="1">
                <a:latin typeface="Arial"/>
                <a:cs typeface="Arial"/>
              </a:rPr>
              <a:t>-N</a:t>
            </a:r>
            <a:r>
              <a:rPr dirty="0" baseline="5050" sz="1650" spc="22" b="1">
                <a:latin typeface="Arial"/>
                <a:cs typeface="Arial"/>
              </a:rPr>
              <a:t>N</a:t>
            </a:r>
            <a:r>
              <a:rPr dirty="0" baseline="25925" sz="1125" b="1">
                <a:latin typeface="Arial"/>
                <a:cs typeface="Arial"/>
              </a:rPr>
              <a:t>+</a:t>
            </a:r>
            <a:r>
              <a:rPr dirty="0" baseline="5050" sz="1650" spc="22" b="1">
                <a:latin typeface="Arial"/>
                <a:cs typeface="Arial"/>
              </a:rPr>
              <a:t>Cl</a:t>
            </a:r>
            <a:r>
              <a:rPr dirty="0" baseline="25925" sz="1125" b="1">
                <a:latin typeface="Arial"/>
                <a:cs typeface="Arial"/>
              </a:rPr>
              <a:t>-  </a:t>
            </a:r>
            <a:r>
              <a:rPr dirty="0" baseline="5050" sz="1650" spc="30" b="1">
                <a:latin typeface="Arial"/>
                <a:cs typeface="Arial"/>
              </a:rPr>
              <a:t>C</a:t>
            </a:r>
            <a:r>
              <a:rPr dirty="0" sz="750" b="1">
                <a:latin typeface="Arial"/>
                <a:cs typeface="Arial"/>
              </a:rPr>
              <a:t>6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5</a:t>
            </a:r>
            <a:r>
              <a:rPr dirty="0" baseline="5050" sz="1650" spc="22" b="1">
                <a:latin typeface="Arial"/>
                <a:cs typeface="Arial"/>
              </a:rPr>
              <a:t>-N</a:t>
            </a:r>
            <a:r>
              <a:rPr dirty="0" baseline="5050" sz="1650" spc="22" b="1">
                <a:latin typeface="Arial"/>
                <a:cs typeface="Arial"/>
              </a:rPr>
              <a:t>N</a:t>
            </a:r>
            <a:r>
              <a:rPr dirty="0" baseline="25925" sz="1125" b="1">
                <a:latin typeface="Arial"/>
                <a:cs typeface="Arial"/>
              </a:rPr>
              <a:t>+</a:t>
            </a:r>
            <a:r>
              <a:rPr dirty="0" baseline="5050" sz="1650" spc="22" b="1">
                <a:latin typeface="Arial"/>
                <a:cs typeface="Arial"/>
              </a:rPr>
              <a:t>Cl</a:t>
            </a:r>
            <a:r>
              <a:rPr dirty="0" baseline="25925" sz="1125" b="1">
                <a:latin typeface="Arial"/>
                <a:cs typeface="Arial"/>
              </a:rPr>
              <a:t>-</a:t>
            </a:r>
            <a:endParaRPr baseline="25925" sz="112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18081" y="7140740"/>
            <a:ext cx="1102995" cy="537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5" b="1">
                <a:latin typeface="Arial"/>
                <a:cs typeface="Arial"/>
              </a:rPr>
              <a:t>+  CuCl   +</a:t>
            </a:r>
            <a:r>
              <a:rPr dirty="0" sz="1100" spc="21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HCl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 spc="15" b="1">
                <a:latin typeface="Arial"/>
                <a:cs typeface="Arial"/>
              </a:rPr>
              <a:t>+  CuBr   +</a:t>
            </a:r>
            <a:r>
              <a:rPr dirty="0" sz="1100" spc="-10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HBr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 spc="15" b="1">
                <a:latin typeface="Arial"/>
                <a:cs typeface="Arial"/>
              </a:rPr>
              <a:t>+ </a:t>
            </a:r>
            <a:r>
              <a:rPr dirty="0" sz="1100" spc="20" b="1">
                <a:latin typeface="Arial"/>
                <a:cs typeface="Arial"/>
              </a:rPr>
              <a:t>CuCN </a:t>
            </a:r>
            <a:r>
              <a:rPr dirty="0" sz="1100" spc="15" b="1">
                <a:latin typeface="Arial"/>
                <a:cs typeface="Arial"/>
              </a:rPr>
              <a:t>+</a:t>
            </a:r>
            <a:r>
              <a:rPr dirty="0" sz="1100" spc="-114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HCN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8846" y="7140740"/>
            <a:ext cx="843280" cy="537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30"/>
              </a:spcBef>
            </a:pPr>
            <a:r>
              <a:rPr dirty="0" sz="1100" spc="25" b="1">
                <a:latin typeface="Arial"/>
                <a:cs typeface="Arial"/>
              </a:rPr>
              <a:t>—————&gt;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 spc="25" b="1">
                <a:latin typeface="Arial"/>
                <a:cs typeface="Arial"/>
              </a:rPr>
              <a:t>—————&gt;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15"/>
              </a:spcBef>
            </a:pPr>
            <a:r>
              <a:rPr dirty="0" sz="1100" spc="25" b="1">
                <a:latin typeface="Arial"/>
                <a:cs typeface="Arial"/>
              </a:rPr>
              <a:t>—————&gt;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0537" y="7151751"/>
            <a:ext cx="610870" cy="537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 indent="7620">
              <a:lnSpc>
                <a:spcPct val="101200"/>
              </a:lnSpc>
              <a:spcBef>
                <a:spcPts val="114"/>
              </a:spcBef>
            </a:pP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-Cl  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-Br  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-CN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0192" y="7649959"/>
            <a:ext cx="4045585" cy="8877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99195E"/>
                </a:solidFill>
                <a:latin typeface="Arial"/>
                <a:cs typeface="Arial"/>
              </a:rPr>
              <a:t>8b. GATTERMAN</a:t>
            </a:r>
            <a:r>
              <a:rPr dirty="0" sz="1100" spc="-5" b="1">
                <a:solidFill>
                  <a:srgbClr val="99195E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99195E"/>
                </a:solidFill>
                <a:latin typeface="Arial"/>
                <a:cs typeface="Arial"/>
              </a:rPr>
              <a:t>REACTION</a:t>
            </a:r>
            <a:endParaRPr sz="1100">
              <a:latin typeface="Arial"/>
              <a:cs typeface="Arial"/>
            </a:endParaRPr>
          </a:p>
          <a:p>
            <a:pPr marL="289560" marR="43180">
              <a:lnSpc>
                <a:spcPct val="101200"/>
              </a:lnSpc>
              <a:spcBef>
                <a:spcPts val="85"/>
              </a:spcBef>
            </a:pP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-NN</a:t>
            </a:r>
            <a:r>
              <a:rPr dirty="0" baseline="25925" sz="1125" spc="15" b="1">
                <a:latin typeface="Arial"/>
                <a:cs typeface="Arial"/>
              </a:rPr>
              <a:t>+</a:t>
            </a:r>
            <a:r>
              <a:rPr dirty="0" baseline="5050" sz="1650" spc="15" b="1">
                <a:latin typeface="Arial"/>
                <a:cs typeface="Arial"/>
              </a:rPr>
              <a:t>Cl</a:t>
            </a:r>
            <a:r>
              <a:rPr dirty="0" baseline="25925" sz="1125" spc="15" b="1">
                <a:latin typeface="Arial"/>
                <a:cs typeface="Arial"/>
              </a:rPr>
              <a:t>-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30" b="1">
                <a:latin typeface="Arial"/>
                <a:cs typeface="Arial"/>
              </a:rPr>
              <a:t>Cu </a:t>
            </a:r>
            <a:r>
              <a:rPr dirty="0" baseline="5050" sz="1650" spc="22" b="1">
                <a:latin typeface="Arial"/>
                <a:cs typeface="Arial"/>
              </a:rPr>
              <a:t>Powder + HCl </a:t>
            </a:r>
            <a:r>
              <a:rPr dirty="0" baseline="5050" sz="1650" spc="37" b="1">
                <a:latin typeface="Arial"/>
                <a:cs typeface="Arial"/>
              </a:rPr>
              <a:t>—————&gt;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-Cl  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-NN</a:t>
            </a:r>
            <a:r>
              <a:rPr dirty="0" baseline="25925" sz="1125" spc="15" b="1">
                <a:latin typeface="Arial"/>
                <a:cs typeface="Arial"/>
              </a:rPr>
              <a:t>+</a:t>
            </a:r>
            <a:r>
              <a:rPr dirty="0" baseline="5050" sz="1650" spc="15" b="1">
                <a:latin typeface="Arial"/>
                <a:cs typeface="Arial"/>
              </a:rPr>
              <a:t>Cl</a:t>
            </a:r>
            <a:r>
              <a:rPr dirty="0" baseline="25925" sz="1125" spc="15" b="1">
                <a:latin typeface="Arial"/>
                <a:cs typeface="Arial"/>
              </a:rPr>
              <a:t>-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30" b="1">
                <a:latin typeface="Arial"/>
                <a:cs typeface="Arial"/>
              </a:rPr>
              <a:t>Cu </a:t>
            </a:r>
            <a:r>
              <a:rPr dirty="0" baseline="5050" sz="1650" spc="22" b="1">
                <a:latin typeface="Arial"/>
                <a:cs typeface="Arial"/>
              </a:rPr>
              <a:t>Powder + HBr </a:t>
            </a: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345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-Br</a:t>
            </a:r>
            <a:endParaRPr baseline="5050" sz="1650">
              <a:latin typeface="Arial"/>
              <a:cs typeface="Arial"/>
            </a:endParaRPr>
          </a:p>
          <a:p>
            <a:pPr marL="50800">
              <a:lnSpc>
                <a:spcPts val="1250"/>
              </a:lnSpc>
            </a:pPr>
            <a:r>
              <a:rPr dirty="0" sz="1100" spc="10" b="1">
                <a:solidFill>
                  <a:srgbClr val="99195E"/>
                </a:solidFill>
                <a:latin typeface="Arial"/>
                <a:cs typeface="Arial"/>
              </a:rPr>
              <a:t>8c. </a:t>
            </a:r>
            <a:r>
              <a:rPr dirty="0" sz="1100" spc="20" b="1">
                <a:solidFill>
                  <a:srgbClr val="99195E"/>
                </a:solidFill>
                <a:latin typeface="Arial"/>
                <a:cs typeface="Arial"/>
              </a:rPr>
              <a:t>BALZ-SCHIEMANN</a:t>
            </a:r>
            <a:r>
              <a:rPr dirty="0" sz="1100" spc="-5" b="1">
                <a:solidFill>
                  <a:srgbClr val="99195E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99195E"/>
                </a:solidFill>
                <a:latin typeface="Arial"/>
                <a:cs typeface="Arial"/>
              </a:rPr>
              <a:t>REACTION</a:t>
            </a:r>
            <a:endParaRPr sz="1100">
              <a:latin typeface="Arial"/>
              <a:cs typeface="Arial"/>
            </a:endParaRPr>
          </a:p>
          <a:p>
            <a:pPr marL="321310">
              <a:lnSpc>
                <a:spcPct val="100000"/>
              </a:lnSpc>
              <a:spcBef>
                <a:spcPts val="105"/>
              </a:spcBef>
              <a:tabLst>
                <a:tab pos="1431290" algn="l"/>
                <a:tab pos="2578100" algn="l"/>
              </a:tabLst>
            </a:pP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-NN</a:t>
            </a:r>
            <a:r>
              <a:rPr dirty="0" baseline="25925" sz="1125" spc="15" b="1">
                <a:latin typeface="Arial"/>
                <a:cs typeface="Arial"/>
              </a:rPr>
              <a:t>+</a:t>
            </a:r>
            <a:r>
              <a:rPr dirty="0" baseline="5050" sz="1650" spc="15" b="1">
                <a:latin typeface="Arial"/>
                <a:cs typeface="Arial"/>
              </a:rPr>
              <a:t>Cl</a:t>
            </a:r>
            <a:r>
              <a:rPr dirty="0" baseline="25925" sz="1125" spc="15" b="1">
                <a:latin typeface="Arial"/>
                <a:cs typeface="Arial"/>
              </a:rPr>
              <a:t>- </a:t>
            </a:r>
            <a:r>
              <a:rPr dirty="0" baseline="25925" sz="1125" spc="150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+	HBF</a:t>
            </a:r>
            <a:r>
              <a:rPr dirty="0" sz="750" spc="15" b="1">
                <a:latin typeface="Arial"/>
                <a:cs typeface="Arial"/>
              </a:rPr>
              <a:t>4	</a:t>
            </a: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450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-F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2766" y="8498637"/>
            <a:ext cx="77597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20" b="1">
                <a:solidFill>
                  <a:srgbClr val="99195E"/>
                </a:solidFill>
                <a:latin typeface="Arial"/>
                <a:cs typeface="Arial"/>
              </a:rPr>
              <a:t>REACTION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906" y="8498637"/>
            <a:ext cx="1116330" cy="887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6860" marR="30480" indent="-239395">
              <a:lnSpc>
                <a:spcPct val="102899"/>
              </a:lnSpc>
              <a:spcBef>
                <a:spcPts val="90"/>
              </a:spcBef>
            </a:pPr>
            <a:r>
              <a:rPr dirty="0" sz="1100" spc="10" b="1">
                <a:solidFill>
                  <a:srgbClr val="99195E"/>
                </a:solidFill>
                <a:latin typeface="Arial"/>
                <a:cs typeface="Arial"/>
              </a:rPr>
              <a:t>8d. </a:t>
            </a:r>
            <a:r>
              <a:rPr dirty="0" sz="1100" spc="20" b="1">
                <a:solidFill>
                  <a:srgbClr val="99195E"/>
                </a:solidFill>
                <a:latin typeface="Arial"/>
                <a:cs typeface="Arial"/>
              </a:rPr>
              <a:t>NORMAL  </a:t>
            </a:r>
            <a:r>
              <a:rPr dirty="0" baseline="5050" sz="1650" spc="30" b="1">
                <a:latin typeface="Arial"/>
                <a:cs typeface="Arial"/>
              </a:rPr>
              <a:t>C</a:t>
            </a:r>
            <a:r>
              <a:rPr dirty="0" sz="750" b="1">
                <a:latin typeface="Arial"/>
                <a:cs typeface="Arial"/>
              </a:rPr>
              <a:t>6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5</a:t>
            </a:r>
            <a:r>
              <a:rPr dirty="0" baseline="5050" sz="1650" spc="22" b="1">
                <a:latin typeface="Arial"/>
                <a:cs typeface="Arial"/>
              </a:rPr>
              <a:t>-N</a:t>
            </a:r>
            <a:r>
              <a:rPr dirty="0" baseline="5050" sz="1650" spc="22" b="1">
                <a:latin typeface="Arial"/>
                <a:cs typeface="Arial"/>
              </a:rPr>
              <a:t>N</a:t>
            </a:r>
            <a:r>
              <a:rPr dirty="0" baseline="25925" sz="1125" b="1">
                <a:latin typeface="Arial"/>
                <a:cs typeface="Arial"/>
              </a:rPr>
              <a:t>+</a:t>
            </a:r>
            <a:r>
              <a:rPr dirty="0" baseline="5050" sz="1650" spc="22" b="1">
                <a:latin typeface="Arial"/>
                <a:cs typeface="Arial"/>
              </a:rPr>
              <a:t>Cl</a:t>
            </a:r>
            <a:r>
              <a:rPr dirty="0" baseline="25925" sz="1125" b="1">
                <a:latin typeface="Arial"/>
                <a:cs typeface="Arial"/>
              </a:rPr>
              <a:t>-  </a:t>
            </a:r>
            <a:r>
              <a:rPr dirty="0" baseline="5050" sz="1650" spc="30" b="1">
                <a:latin typeface="Arial"/>
                <a:cs typeface="Arial"/>
              </a:rPr>
              <a:t>C</a:t>
            </a:r>
            <a:r>
              <a:rPr dirty="0" sz="750" b="1">
                <a:latin typeface="Arial"/>
                <a:cs typeface="Arial"/>
              </a:rPr>
              <a:t>6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5</a:t>
            </a:r>
            <a:r>
              <a:rPr dirty="0" baseline="5050" sz="1650" spc="22" b="1">
                <a:latin typeface="Arial"/>
                <a:cs typeface="Arial"/>
              </a:rPr>
              <a:t>-N</a:t>
            </a:r>
            <a:r>
              <a:rPr dirty="0" baseline="5050" sz="1650" spc="22" b="1">
                <a:latin typeface="Arial"/>
                <a:cs typeface="Arial"/>
              </a:rPr>
              <a:t>N</a:t>
            </a:r>
            <a:r>
              <a:rPr dirty="0" baseline="25925" sz="1125" b="1">
                <a:latin typeface="Arial"/>
                <a:cs typeface="Arial"/>
              </a:rPr>
              <a:t>+</a:t>
            </a:r>
            <a:r>
              <a:rPr dirty="0" baseline="5050" sz="1650" spc="22" b="1">
                <a:latin typeface="Arial"/>
                <a:cs typeface="Arial"/>
              </a:rPr>
              <a:t>Cl</a:t>
            </a:r>
            <a:r>
              <a:rPr dirty="0" baseline="25925" sz="1125" b="1">
                <a:latin typeface="Arial"/>
                <a:cs typeface="Arial"/>
              </a:rPr>
              <a:t>-  </a:t>
            </a:r>
            <a:r>
              <a:rPr dirty="0" baseline="5050" sz="1650" spc="30" b="1">
                <a:latin typeface="Arial"/>
                <a:cs typeface="Arial"/>
              </a:rPr>
              <a:t>C</a:t>
            </a:r>
            <a:r>
              <a:rPr dirty="0" sz="750" b="1">
                <a:latin typeface="Arial"/>
                <a:cs typeface="Arial"/>
              </a:rPr>
              <a:t>6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5</a:t>
            </a:r>
            <a:r>
              <a:rPr dirty="0" baseline="5050" sz="1650" spc="22" b="1">
                <a:latin typeface="Arial"/>
                <a:cs typeface="Arial"/>
              </a:rPr>
              <a:t>-N</a:t>
            </a:r>
            <a:r>
              <a:rPr dirty="0" baseline="5050" sz="1650" spc="22" b="1">
                <a:latin typeface="Arial"/>
                <a:cs typeface="Arial"/>
              </a:rPr>
              <a:t>N</a:t>
            </a:r>
            <a:r>
              <a:rPr dirty="0" baseline="25925" sz="1125" b="1">
                <a:latin typeface="Arial"/>
                <a:cs typeface="Arial"/>
              </a:rPr>
              <a:t>+</a:t>
            </a:r>
            <a:r>
              <a:rPr dirty="0" baseline="5050" sz="1650" spc="22" b="1">
                <a:latin typeface="Arial"/>
                <a:cs typeface="Arial"/>
              </a:rPr>
              <a:t>Cl</a:t>
            </a:r>
            <a:r>
              <a:rPr dirty="0" baseline="25925" sz="1125" b="1">
                <a:latin typeface="Arial"/>
                <a:cs typeface="Arial"/>
              </a:rPr>
              <a:t>-  </a:t>
            </a:r>
            <a:r>
              <a:rPr dirty="0" baseline="5050" sz="1650" spc="30" b="1">
                <a:latin typeface="Arial"/>
                <a:cs typeface="Arial"/>
              </a:rPr>
              <a:t>C</a:t>
            </a:r>
            <a:r>
              <a:rPr dirty="0" sz="750" b="1">
                <a:latin typeface="Arial"/>
                <a:cs typeface="Arial"/>
              </a:rPr>
              <a:t>6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5</a:t>
            </a:r>
            <a:r>
              <a:rPr dirty="0" baseline="5050" sz="1650" spc="22" b="1">
                <a:latin typeface="Arial"/>
                <a:cs typeface="Arial"/>
              </a:rPr>
              <a:t>-N</a:t>
            </a:r>
            <a:r>
              <a:rPr dirty="0" baseline="5050" sz="1650" spc="22" b="1">
                <a:latin typeface="Arial"/>
                <a:cs typeface="Arial"/>
              </a:rPr>
              <a:t>N</a:t>
            </a:r>
            <a:r>
              <a:rPr dirty="0" baseline="25925" sz="1125" b="1">
                <a:latin typeface="Arial"/>
                <a:cs typeface="Arial"/>
              </a:rPr>
              <a:t>+</a:t>
            </a:r>
            <a:r>
              <a:rPr dirty="0" baseline="5050" sz="1650" spc="22" b="1">
                <a:latin typeface="Arial"/>
                <a:cs typeface="Arial"/>
              </a:rPr>
              <a:t>Cl</a:t>
            </a:r>
            <a:r>
              <a:rPr dirty="0" baseline="25925" sz="1125" b="1">
                <a:latin typeface="Arial"/>
                <a:cs typeface="Arial"/>
              </a:rPr>
              <a:t>-</a:t>
            </a:r>
            <a:endParaRPr baseline="25925" sz="1125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57980" y="8679382"/>
            <a:ext cx="846455" cy="695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5904" algn="l"/>
              </a:tabLst>
            </a:pPr>
            <a:r>
              <a:rPr dirty="0" baseline="5050" sz="1650" spc="22" b="1">
                <a:latin typeface="Arial"/>
                <a:cs typeface="Arial"/>
              </a:rPr>
              <a:t>+	H</a:t>
            </a:r>
            <a:r>
              <a:rPr dirty="0" sz="750" spc="15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O</a:t>
            </a:r>
            <a:endParaRPr baseline="5050"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55904" algn="l"/>
              </a:tabLst>
            </a:pPr>
            <a:r>
              <a:rPr dirty="0" baseline="5050" sz="1650" spc="22" b="1">
                <a:latin typeface="Arial"/>
                <a:cs typeface="Arial"/>
              </a:rPr>
              <a:t>+	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2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-OH</a:t>
            </a:r>
            <a:endParaRPr baseline="5050" sz="16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  <a:spcBef>
                <a:spcPts val="15"/>
              </a:spcBef>
              <a:tabLst>
                <a:tab pos="255904" algn="l"/>
              </a:tabLst>
            </a:pPr>
            <a:r>
              <a:rPr dirty="0" baseline="5050" sz="1650" spc="22" b="1">
                <a:latin typeface="Arial"/>
                <a:cs typeface="Arial"/>
              </a:rPr>
              <a:t>+	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3</a:t>
            </a:r>
            <a:r>
              <a:rPr dirty="0" baseline="5050" sz="1650" spc="15" b="1">
                <a:latin typeface="Arial"/>
                <a:cs typeface="Arial"/>
              </a:rPr>
              <a:t>PO</a:t>
            </a:r>
            <a:r>
              <a:rPr dirty="0" sz="750" spc="10" b="1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  <a:tabLst>
                <a:tab pos="255904" algn="l"/>
              </a:tabLst>
            </a:pPr>
            <a:r>
              <a:rPr dirty="0" sz="1100" spc="15" b="1">
                <a:latin typeface="Arial"/>
                <a:cs typeface="Arial"/>
              </a:rPr>
              <a:t>+	KI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57458" y="8679382"/>
            <a:ext cx="1495425" cy="7073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419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-OH</a:t>
            </a:r>
            <a:endParaRPr baseline="5050"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375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20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450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-I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9001" y="9425661"/>
            <a:ext cx="4184650" cy="537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9. </a:t>
            </a:r>
            <a:r>
              <a:rPr dirty="0" sz="1100" spc="25" b="1">
                <a:solidFill>
                  <a:srgbClr val="B51700"/>
                </a:solidFill>
                <a:latin typeface="Arial"/>
                <a:cs typeface="Arial"/>
              </a:rPr>
              <a:t>DOW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PROCESS </a:t>
            </a: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(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Benzyne</a:t>
            </a:r>
            <a:r>
              <a:rPr dirty="0" sz="1100" spc="-9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Mechanism)</a:t>
            </a:r>
            <a:endParaRPr sz="1100">
              <a:latin typeface="Arial"/>
              <a:cs typeface="Arial"/>
            </a:endParaRPr>
          </a:p>
          <a:p>
            <a:pPr marL="247650">
              <a:lnSpc>
                <a:spcPts val="1285"/>
              </a:lnSpc>
              <a:spcBef>
                <a:spcPts val="105"/>
              </a:spcBef>
              <a:tabLst>
                <a:tab pos="2712085" algn="l"/>
              </a:tabLst>
            </a:pP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-Cl  </a:t>
            </a:r>
            <a:r>
              <a:rPr dirty="0" baseline="5050" sz="1650" spc="22" b="1">
                <a:latin typeface="Arial"/>
                <a:cs typeface="Arial"/>
              </a:rPr>
              <a:t>+  </a:t>
            </a:r>
            <a:r>
              <a:rPr dirty="0" baseline="5050" sz="1650" spc="15" b="1">
                <a:latin typeface="Arial"/>
                <a:cs typeface="Arial"/>
              </a:rPr>
              <a:t>alc.</a:t>
            </a:r>
            <a:r>
              <a:rPr dirty="0" baseline="5050" sz="1650" spc="22" b="1">
                <a:latin typeface="Arial"/>
                <a:cs typeface="Arial"/>
              </a:rPr>
              <a:t> </a:t>
            </a:r>
            <a:r>
              <a:rPr dirty="0" baseline="5050" sz="1650" spc="30" b="1">
                <a:latin typeface="Arial"/>
                <a:cs typeface="Arial"/>
              </a:rPr>
              <a:t>KOH	</a:t>
            </a: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419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5</a:t>
            </a:r>
            <a:r>
              <a:rPr dirty="0" baseline="5050" sz="1650" spc="15" b="1">
                <a:latin typeface="Arial"/>
                <a:cs typeface="Arial"/>
              </a:rPr>
              <a:t>-OH</a:t>
            </a:r>
            <a:endParaRPr baseline="5050" sz="16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Note:- </a:t>
            </a:r>
            <a:r>
              <a:rPr dirty="0" sz="1100" spc="15" b="1">
                <a:solidFill>
                  <a:srgbClr val="004D7F"/>
                </a:solidFill>
                <a:latin typeface="Arial"/>
                <a:cs typeface="Arial"/>
              </a:rPr>
              <a:t>Nucleophilic Reactions </a:t>
            </a: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of </a:t>
            </a:r>
            <a:r>
              <a:rPr dirty="0" sz="1100" spc="15" b="1">
                <a:solidFill>
                  <a:srgbClr val="004D7F"/>
                </a:solidFill>
                <a:latin typeface="Arial"/>
                <a:cs typeface="Arial"/>
              </a:rPr>
              <a:t>Benzene</a:t>
            </a:r>
            <a:r>
              <a:rPr dirty="0" sz="1100" spc="-2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100" spc="10" b="1">
                <a:solidFill>
                  <a:srgbClr val="004D7F"/>
                </a:solidFill>
                <a:latin typeface="Arial"/>
                <a:cs typeface="Arial"/>
              </a:rPr>
              <a:t>Derivatives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6307" y="10205899"/>
            <a:ext cx="2340401" cy="351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20575" y="10219311"/>
            <a:ext cx="1866004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MENTOR </a:t>
            </a:r>
            <a:r>
              <a:rPr dirty="0" spc="20"/>
              <a:t>:- </a:t>
            </a:r>
            <a:r>
              <a:rPr dirty="0" spc="10"/>
              <a:t>JEETENDRA</a:t>
            </a:r>
            <a:r>
              <a:rPr dirty="0" spc="-80"/>
              <a:t> </a:t>
            </a:r>
            <a:r>
              <a:rPr dirty="0" spc="-35"/>
              <a:t>ARYA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MOB </a:t>
            </a:r>
            <a:r>
              <a:rPr dirty="0" spc="20"/>
              <a:t>:- </a:t>
            </a:r>
            <a:r>
              <a:rPr dirty="0" spc="15"/>
              <a:t>7077 6066</a:t>
            </a:r>
            <a:r>
              <a:rPr dirty="0" spc="-135"/>
              <a:t> </a:t>
            </a:r>
            <a:r>
              <a:rPr dirty="0" spc="15"/>
              <a:t>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32" y="703777"/>
            <a:ext cx="6210300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25">
                <a:solidFill>
                  <a:srgbClr val="017100"/>
                </a:solidFill>
              </a:rPr>
              <a:t>NUCLEOPHILIC </a:t>
            </a:r>
            <a:r>
              <a:rPr dirty="0" sz="2750" spc="-85">
                <a:solidFill>
                  <a:srgbClr val="017100"/>
                </a:solidFill>
              </a:rPr>
              <a:t>SUBSTITUTION</a:t>
            </a:r>
            <a:r>
              <a:rPr dirty="0" sz="2750" spc="-225">
                <a:solidFill>
                  <a:srgbClr val="017100"/>
                </a:solidFill>
              </a:rPr>
              <a:t> </a:t>
            </a:r>
            <a:r>
              <a:rPr dirty="0" sz="2750" spc="-15">
                <a:solidFill>
                  <a:srgbClr val="017100"/>
                </a:solidFill>
              </a:rPr>
              <a:t>REACTION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718832" y="1356613"/>
            <a:ext cx="5535295" cy="3860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dirty="0" sz="2350" spc="10" b="1">
                <a:solidFill>
                  <a:srgbClr val="B51700"/>
                </a:solidFill>
                <a:latin typeface="Arial"/>
                <a:cs typeface="Arial"/>
              </a:rPr>
              <a:t>S</a:t>
            </a:r>
            <a:r>
              <a:rPr dirty="0" baseline="-5376" sz="2325" spc="15" b="1">
                <a:solidFill>
                  <a:srgbClr val="B51700"/>
                </a:solidFill>
                <a:latin typeface="Arial"/>
                <a:cs typeface="Arial"/>
              </a:rPr>
              <a:t>N</a:t>
            </a:r>
            <a:r>
              <a:rPr dirty="0" baseline="19713" sz="2325" spc="15" b="1">
                <a:solidFill>
                  <a:srgbClr val="B51700"/>
                </a:solidFill>
                <a:latin typeface="Arial"/>
                <a:cs typeface="Arial"/>
              </a:rPr>
              <a:t>1 </a:t>
            </a:r>
            <a:r>
              <a:rPr dirty="0" sz="2350" spc="-85" b="1">
                <a:solidFill>
                  <a:srgbClr val="004D7F"/>
                </a:solidFill>
                <a:latin typeface="Arial"/>
                <a:cs typeface="Arial"/>
              </a:rPr>
              <a:t>( </a:t>
            </a:r>
            <a:r>
              <a:rPr dirty="0" sz="1950" b="1">
                <a:solidFill>
                  <a:srgbClr val="004D7F"/>
                </a:solidFill>
                <a:latin typeface="Arial"/>
                <a:cs typeface="Arial"/>
              </a:rPr>
              <a:t>Unimolecular </a:t>
            </a:r>
            <a:r>
              <a:rPr dirty="0" sz="1950" spc="-10" b="1">
                <a:solidFill>
                  <a:srgbClr val="004D7F"/>
                </a:solidFill>
                <a:latin typeface="Arial"/>
                <a:cs typeface="Arial"/>
              </a:rPr>
              <a:t>Nucleophilic </a:t>
            </a:r>
            <a:r>
              <a:rPr dirty="0" sz="1950" spc="-15" b="1">
                <a:solidFill>
                  <a:srgbClr val="004D7F"/>
                </a:solidFill>
                <a:latin typeface="Arial"/>
                <a:cs typeface="Arial"/>
              </a:rPr>
              <a:t>Substitution</a:t>
            </a:r>
            <a:r>
              <a:rPr dirty="0" sz="1950" spc="1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2350" spc="-85" b="1">
                <a:solidFill>
                  <a:srgbClr val="004D7F"/>
                </a:solidFill>
                <a:latin typeface="Arial"/>
                <a:cs typeface="Arial"/>
              </a:rPr>
              <a:t>)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713" y="3661864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713" y="3857711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2713" y="4053570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2713" y="4249416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2713" y="4445263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2713" y="4641123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3432" y="3615435"/>
            <a:ext cx="6301740" cy="1780539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285750" marR="43180">
              <a:lnSpc>
                <a:spcPct val="107100"/>
              </a:lnSpc>
              <a:spcBef>
                <a:spcPts val="30"/>
              </a:spcBef>
            </a:pPr>
            <a:r>
              <a:rPr dirty="0" sz="1200" spc="25" b="1">
                <a:latin typeface="Arial"/>
                <a:cs typeface="Arial"/>
              </a:rPr>
              <a:t>Departure </a:t>
            </a:r>
            <a:r>
              <a:rPr dirty="0" sz="1200" spc="15" b="1">
                <a:latin typeface="Arial"/>
                <a:cs typeface="Arial"/>
              </a:rPr>
              <a:t>of </a:t>
            </a:r>
            <a:r>
              <a:rPr dirty="0" sz="1200" spc="5" b="1">
                <a:latin typeface="Arial"/>
                <a:cs typeface="Arial"/>
              </a:rPr>
              <a:t>leaving group </a:t>
            </a:r>
            <a:r>
              <a:rPr dirty="0" sz="1200" spc="30" b="1">
                <a:latin typeface="Arial"/>
                <a:cs typeface="Arial"/>
              </a:rPr>
              <a:t>takes </a:t>
            </a:r>
            <a:r>
              <a:rPr dirty="0" sz="1200" spc="25" b="1">
                <a:latin typeface="Arial"/>
                <a:cs typeface="Arial"/>
              </a:rPr>
              <a:t>place </a:t>
            </a:r>
            <a:r>
              <a:rPr dirty="0" sz="1200" spc="10" b="1">
                <a:latin typeface="Arial"/>
                <a:cs typeface="Arial"/>
              </a:rPr>
              <a:t>first </a:t>
            </a:r>
            <a:r>
              <a:rPr dirty="0" sz="1200" spc="5" b="1">
                <a:latin typeface="Arial"/>
                <a:cs typeface="Arial"/>
              </a:rPr>
              <a:t>, </a:t>
            </a:r>
            <a:r>
              <a:rPr dirty="0" sz="1200" spc="15" b="1">
                <a:latin typeface="Arial"/>
                <a:cs typeface="Arial"/>
              </a:rPr>
              <a:t>then </a:t>
            </a:r>
            <a:r>
              <a:rPr dirty="0" sz="1200" spc="20" b="1">
                <a:latin typeface="Arial"/>
                <a:cs typeface="Arial"/>
              </a:rPr>
              <a:t>the </a:t>
            </a:r>
            <a:r>
              <a:rPr dirty="0" sz="1200" spc="5" b="1">
                <a:latin typeface="Arial"/>
                <a:cs typeface="Arial"/>
              </a:rPr>
              <a:t>arrival </a:t>
            </a:r>
            <a:r>
              <a:rPr dirty="0" sz="1200" spc="15" b="1">
                <a:latin typeface="Arial"/>
                <a:cs typeface="Arial"/>
              </a:rPr>
              <a:t>of </a:t>
            </a:r>
            <a:r>
              <a:rPr dirty="0" sz="1200" spc="35" b="1">
                <a:latin typeface="Arial"/>
                <a:cs typeface="Arial"/>
              </a:rPr>
              <a:t>Nu</a:t>
            </a:r>
            <a:r>
              <a:rPr dirty="0" baseline="20833" sz="1200" spc="52" b="1">
                <a:latin typeface="Arial"/>
                <a:cs typeface="Arial"/>
              </a:rPr>
              <a:t>- </a:t>
            </a:r>
            <a:r>
              <a:rPr dirty="0" sz="1200" spc="30" b="1">
                <a:latin typeface="Arial"/>
                <a:cs typeface="Arial"/>
              </a:rPr>
              <a:t>takes </a:t>
            </a:r>
            <a:r>
              <a:rPr dirty="0" sz="1200" spc="25" b="1">
                <a:latin typeface="Arial"/>
                <a:cs typeface="Arial"/>
              </a:rPr>
              <a:t>place </a:t>
            </a:r>
            <a:r>
              <a:rPr dirty="0" sz="1200" spc="5" b="1">
                <a:latin typeface="Arial"/>
                <a:cs typeface="Arial"/>
              </a:rPr>
              <a:t>.  </a:t>
            </a:r>
            <a:r>
              <a:rPr dirty="0" sz="1200" spc="30" b="1">
                <a:latin typeface="Arial"/>
                <a:cs typeface="Arial"/>
              </a:rPr>
              <a:t>It </a:t>
            </a:r>
            <a:r>
              <a:rPr dirty="0" sz="1200" spc="-10" b="1">
                <a:latin typeface="Arial"/>
                <a:cs typeface="Arial"/>
              </a:rPr>
              <a:t>is </a:t>
            </a:r>
            <a:r>
              <a:rPr dirty="0" sz="1200" spc="40" b="1">
                <a:latin typeface="Arial"/>
                <a:cs typeface="Arial"/>
              </a:rPr>
              <a:t>two </a:t>
            </a:r>
            <a:r>
              <a:rPr dirty="0" sz="1200" spc="20" b="1">
                <a:latin typeface="Arial"/>
                <a:cs typeface="Arial"/>
              </a:rPr>
              <a:t>step </a:t>
            </a:r>
            <a:r>
              <a:rPr dirty="0" sz="1200" spc="15" b="1">
                <a:latin typeface="Arial"/>
                <a:cs typeface="Arial"/>
              </a:rPr>
              <a:t>reaction</a:t>
            </a:r>
            <a:r>
              <a:rPr dirty="0" sz="1200" spc="-6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85750" marR="2952750">
              <a:lnSpc>
                <a:spcPct val="107100"/>
              </a:lnSpc>
            </a:pPr>
            <a:r>
              <a:rPr dirty="0" sz="1200" spc="35" b="1">
                <a:latin typeface="Arial"/>
                <a:cs typeface="Arial"/>
              </a:rPr>
              <a:t>Rate </a:t>
            </a:r>
            <a:r>
              <a:rPr dirty="0" sz="1200" spc="-10" b="1">
                <a:latin typeface="Arial"/>
                <a:cs typeface="Arial"/>
              </a:rPr>
              <a:t>is </a:t>
            </a:r>
            <a:r>
              <a:rPr dirty="0" sz="1200" spc="5" b="1">
                <a:latin typeface="Arial"/>
                <a:cs typeface="Arial"/>
              </a:rPr>
              <a:t>directly </a:t>
            </a:r>
            <a:r>
              <a:rPr dirty="0" sz="1200" spc="10" b="1">
                <a:latin typeface="Arial"/>
                <a:cs typeface="Arial"/>
              </a:rPr>
              <a:t>proportional </a:t>
            </a:r>
            <a:r>
              <a:rPr dirty="0" sz="1200" spc="25" b="1">
                <a:latin typeface="Arial"/>
                <a:cs typeface="Arial"/>
              </a:rPr>
              <a:t>to </a:t>
            </a:r>
            <a:r>
              <a:rPr dirty="0" sz="1200" spc="10" b="1">
                <a:latin typeface="Arial"/>
                <a:cs typeface="Arial"/>
              </a:rPr>
              <a:t>[ </a:t>
            </a:r>
            <a:r>
              <a:rPr dirty="0" sz="1200" spc="35" b="1">
                <a:latin typeface="Arial"/>
                <a:cs typeface="Arial"/>
              </a:rPr>
              <a:t>R-Lg </a:t>
            </a:r>
            <a:r>
              <a:rPr dirty="0" sz="1200" spc="10" b="1">
                <a:latin typeface="Arial"/>
                <a:cs typeface="Arial"/>
              </a:rPr>
              <a:t>]</a:t>
            </a:r>
            <a:r>
              <a:rPr dirty="0" baseline="20833" sz="1200" spc="15" b="1">
                <a:latin typeface="Arial"/>
                <a:cs typeface="Arial"/>
              </a:rPr>
              <a:t>1 </a:t>
            </a:r>
            <a:r>
              <a:rPr dirty="0" sz="1200" spc="5" b="1">
                <a:latin typeface="Arial"/>
                <a:cs typeface="Arial"/>
              </a:rPr>
              <a:t>.  </a:t>
            </a:r>
            <a:r>
              <a:rPr dirty="0" sz="1200" spc="15" b="1">
                <a:latin typeface="Arial"/>
                <a:cs typeface="Arial"/>
              </a:rPr>
              <a:t>Molecularity </a:t>
            </a:r>
            <a:r>
              <a:rPr dirty="0" sz="1200" spc="35" b="1">
                <a:latin typeface="Arial"/>
                <a:cs typeface="Arial"/>
              </a:rPr>
              <a:t>=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15" b="1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dirty="0" sz="1200" spc="30" b="1">
                <a:latin typeface="Arial"/>
                <a:cs typeface="Arial"/>
              </a:rPr>
              <a:t>It </a:t>
            </a:r>
            <a:r>
              <a:rPr dirty="0" sz="1200" spc="10" b="1">
                <a:latin typeface="Arial"/>
                <a:cs typeface="Arial"/>
              </a:rPr>
              <a:t>follows 1</a:t>
            </a:r>
            <a:r>
              <a:rPr dirty="0" baseline="20833" sz="1200" spc="15" b="1">
                <a:latin typeface="Arial"/>
                <a:cs typeface="Arial"/>
              </a:rPr>
              <a:t>st </a:t>
            </a:r>
            <a:r>
              <a:rPr dirty="0" sz="1200" spc="15" b="1">
                <a:latin typeface="Arial"/>
                <a:cs typeface="Arial"/>
              </a:rPr>
              <a:t>Order </a:t>
            </a:r>
            <a:r>
              <a:rPr dirty="0" sz="1200" spc="10" b="1">
                <a:latin typeface="Arial"/>
                <a:cs typeface="Arial"/>
              </a:rPr>
              <a:t>Kinetics</a:t>
            </a:r>
            <a:r>
              <a:rPr dirty="0" sz="1200" spc="-16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105"/>
              </a:spcBef>
            </a:pPr>
            <a:r>
              <a:rPr dirty="0" sz="1200" spc="20" b="1">
                <a:latin typeface="Arial"/>
                <a:cs typeface="Arial"/>
              </a:rPr>
              <a:t>Carbocation </a:t>
            </a:r>
            <a:r>
              <a:rPr dirty="0" sz="1200" spc="5" b="1">
                <a:latin typeface="Arial"/>
                <a:cs typeface="Arial"/>
              </a:rPr>
              <a:t>will </a:t>
            </a:r>
            <a:r>
              <a:rPr dirty="0" sz="1200" spc="20" b="1">
                <a:latin typeface="Arial"/>
                <a:cs typeface="Arial"/>
              </a:rPr>
              <a:t>form </a:t>
            </a:r>
            <a:r>
              <a:rPr dirty="0" sz="1200" spc="-10" b="1">
                <a:latin typeface="Arial"/>
                <a:cs typeface="Arial"/>
              </a:rPr>
              <a:t>in </a:t>
            </a:r>
            <a:r>
              <a:rPr dirty="0" sz="1200" spc="15" b="1">
                <a:latin typeface="Arial"/>
                <a:cs typeface="Arial"/>
              </a:rPr>
              <a:t>1st </a:t>
            </a:r>
            <a:r>
              <a:rPr dirty="0" sz="1200" spc="20" b="1">
                <a:latin typeface="Arial"/>
                <a:cs typeface="Arial"/>
              </a:rPr>
              <a:t>step and </a:t>
            </a:r>
            <a:r>
              <a:rPr dirty="0" sz="1200" spc="25" b="1">
                <a:latin typeface="Arial"/>
                <a:cs typeface="Arial"/>
              </a:rPr>
              <a:t>Rearrangement can </a:t>
            </a:r>
            <a:r>
              <a:rPr dirty="0" sz="1200" spc="30" b="1">
                <a:latin typeface="Arial"/>
                <a:cs typeface="Arial"/>
              </a:rPr>
              <a:t>be </a:t>
            </a:r>
            <a:r>
              <a:rPr dirty="0" sz="1200" spc="5" b="1">
                <a:latin typeface="Arial"/>
                <a:cs typeface="Arial"/>
              </a:rPr>
              <a:t>possible</a:t>
            </a:r>
            <a:r>
              <a:rPr dirty="0" sz="1200" spc="-10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50800" marR="193040">
              <a:lnSpc>
                <a:spcPct val="107100"/>
              </a:lnSpc>
            </a:pPr>
            <a:r>
              <a:rPr dirty="0" sz="1200" spc="35" b="1">
                <a:latin typeface="Arial"/>
                <a:cs typeface="Arial"/>
              </a:rPr>
              <a:t>Note </a:t>
            </a:r>
            <a:r>
              <a:rPr dirty="0" sz="1200" spc="20" b="1">
                <a:latin typeface="Arial"/>
                <a:cs typeface="Arial"/>
              </a:rPr>
              <a:t>:- </a:t>
            </a:r>
            <a:r>
              <a:rPr dirty="0" sz="1200" spc="35" b="1">
                <a:latin typeface="Arial"/>
                <a:cs typeface="Arial"/>
              </a:rPr>
              <a:t>UP </a:t>
            </a:r>
            <a:r>
              <a:rPr dirty="0" sz="1200" spc="-25" b="1">
                <a:latin typeface="Arial"/>
                <a:cs typeface="Arial"/>
              </a:rPr>
              <a:t>&amp; </a:t>
            </a:r>
            <a:r>
              <a:rPr dirty="0" sz="1200" spc="35" b="1">
                <a:latin typeface="Arial"/>
                <a:cs typeface="Arial"/>
              </a:rPr>
              <a:t>DOWN attack </a:t>
            </a:r>
            <a:r>
              <a:rPr dirty="0" sz="1200" spc="5" b="1">
                <a:latin typeface="Arial"/>
                <a:cs typeface="Arial"/>
              </a:rPr>
              <a:t>possible </a:t>
            </a:r>
            <a:r>
              <a:rPr dirty="0" sz="1200" spc="35" b="1">
                <a:latin typeface="Arial"/>
                <a:cs typeface="Arial"/>
              </a:rPr>
              <a:t>at </a:t>
            </a:r>
            <a:r>
              <a:rPr dirty="0" sz="1200" spc="20" b="1">
                <a:latin typeface="Arial"/>
                <a:cs typeface="Arial"/>
              </a:rPr>
              <a:t>carbocation due </a:t>
            </a:r>
            <a:r>
              <a:rPr dirty="0" sz="1200" spc="25" b="1">
                <a:latin typeface="Arial"/>
                <a:cs typeface="Arial"/>
              </a:rPr>
              <a:t>to </a:t>
            </a:r>
            <a:r>
              <a:rPr dirty="0" sz="1200" spc="5" b="1">
                <a:latin typeface="Arial"/>
                <a:cs typeface="Arial"/>
              </a:rPr>
              <a:t>sp</a:t>
            </a:r>
            <a:r>
              <a:rPr dirty="0" baseline="20833" sz="1200" spc="7" b="1">
                <a:latin typeface="Arial"/>
                <a:cs typeface="Arial"/>
              </a:rPr>
              <a:t>2 </a:t>
            </a:r>
            <a:r>
              <a:rPr dirty="0" sz="1200" spc="5" b="1">
                <a:latin typeface="Arial"/>
                <a:cs typeface="Arial"/>
              </a:rPr>
              <a:t>hybridised </a:t>
            </a:r>
            <a:r>
              <a:rPr dirty="0" sz="1200" spc="20" b="1">
                <a:latin typeface="Arial"/>
                <a:cs typeface="Arial"/>
              </a:rPr>
              <a:t>centre </a:t>
            </a:r>
            <a:r>
              <a:rPr dirty="0" sz="1200" spc="5" b="1">
                <a:latin typeface="Arial"/>
                <a:cs typeface="Arial"/>
              </a:rPr>
              <a:t>.  </a:t>
            </a:r>
            <a:r>
              <a:rPr dirty="0" sz="1200" spc="35" b="1">
                <a:latin typeface="Arial"/>
                <a:cs typeface="Arial"/>
              </a:rPr>
              <a:t>Note </a:t>
            </a:r>
            <a:r>
              <a:rPr dirty="0" sz="1200" spc="20" b="1">
                <a:latin typeface="Arial"/>
                <a:cs typeface="Arial"/>
              </a:rPr>
              <a:t>:- </a:t>
            </a:r>
            <a:r>
              <a:rPr dirty="0" sz="1200" spc="15" b="1">
                <a:latin typeface="Arial"/>
                <a:cs typeface="Arial"/>
              </a:rPr>
              <a:t>Inverted product </a:t>
            </a:r>
            <a:r>
              <a:rPr dirty="0" sz="1200" spc="20" b="1">
                <a:latin typeface="Arial"/>
                <a:cs typeface="Arial"/>
              </a:rPr>
              <a:t>dominated </a:t>
            </a:r>
            <a:r>
              <a:rPr dirty="0" sz="1200" spc="10" b="1">
                <a:latin typeface="Arial"/>
                <a:cs typeface="Arial"/>
              </a:rPr>
              <a:t>over </a:t>
            </a:r>
            <a:r>
              <a:rPr dirty="0" sz="1200" spc="25" b="1">
                <a:latin typeface="Arial"/>
                <a:cs typeface="Arial"/>
              </a:rPr>
              <a:t>Retented </a:t>
            </a:r>
            <a:r>
              <a:rPr dirty="0" sz="1200" spc="15" b="1">
                <a:latin typeface="Arial"/>
                <a:cs typeface="Arial"/>
              </a:rPr>
              <a:t>product</a:t>
            </a:r>
            <a:r>
              <a:rPr dirty="0" sz="1200" spc="-9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132" y="5560884"/>
            <a:ext cx="5673725" cy="3860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2350" spc="10" b="1">
                <a:solidFill>
                  <a:srgbClr val="B51700"/>
                </a:solidFill>
                <a:latin typeface="Arial"/>
                <a:cs typeface="Arial"/>
              </a:rPr>
              <a:t>S</a:t>
            </a:r>
            <a:r>
              <a:rPr dirty="0" baseline="-5376" sz="2325" spc="15" b="1">
                <a:solidFill>
                  <a:srgbClr val="B51700"/>
                </a:solidFill>
                <a:latin typeface="Arial"/>
                <a:cs typeface="Arial"/>
              </a:rPr>
              <a:t>N</a:t>
            </a:r>
            <a:r>
              <a:rPr dirty="0" baseline="19713" sz="2325" spc="15" b="1">
                <a:solidFill>
                  <a:srgbClr val="B51700"/>
                </a:solidFill>
                <a:latin typeface="Arial"/>
                <a:cs typeface="Arial"/>
              </a:rPr>
              <a:t>2 </a:t>
            </a:r>
            <a:r>
              <a:rPr dirty="0" sz="2350" spc="-85" b="1">
                <a:solidFill>
                  <a:srgbClr val="004D7F"/>
                </a:solidFill>
                <a:latin typeface="Arial"/>
                <a:cs typeface="Arial"/>
              </a:rPr>
              <a:t>( </a:t>
            </a:r>
            <a:r>
              <a:rPr dirty="0" sz="2350" spc="5" b="1">
                <a:solidFill>
                  <a:srgbClr val="004D7F"/>
                </a:solidFill>
                <a:latin typeface="Arial"/>
                <a:cs typeface="Arial"/>
              </a:rPr>
              <a:t>bimolecular </a:t>
            </a:r>
            <a:r>
              <a:rPr dirty="0" sz="1950" spc="-10" b="1">
                <a:solidFill>
                  <a:srgbClr val="004D7F"/>
                </a:solidFill>
                <a:latin typeface="Arial"/>
                <a:cs typeface="Arial"/>
              </a:rPr>
              <a:t>Nucleophilic </a:t>
            </a:r>
            <a:r>
              <a:rPr dirty="0" sz="1950" spc="-15" b="1">
                <a:solidFill>
                  <a:srgbClr val="004D7F"/>
                </a:solidFill>
                <a:latin typeface="Arial"/>
                <a:cs typeface="Arial"/>
              </a:rPr>
              <a:t>Substitution</a:t>
            </a:r>
            <a:r>
              <a:rPr dirty="0" sz="1950" spc="-11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2350" spc="-85" b="1">
                <a:solidFill>
                  <a:srgbClr val="004D7F"/>
                </a:solidFill>
                <a:latin typeface="Arial"/>
                <a:cs typeface="Arial"/>
              </a:rPr>
              <a:t>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2713" y="8192551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2713" y="8388398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2713" y="8584244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2713" y="8780091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2713" y="8975950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2713" y="9171797"/>
            <a:ext cx="99607" cy="10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93432" y="8146109"/>
            <a:ext cx="5633720" cy="179197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285750" marR="43180">
              <a:lnSpc>
                <a:spcPct val="107100"/>
              </a:lnSpc>
              <a:spcBef>
                <a:spcPts val="30"/>
              </a:spcBef>
            </a:pPr>
            <a:r>
              <a:rPr dirty="0" sz="1200" spc="25" b="1">
                <a:latin typeface="Arial"/>
                <a:cs typeface="Arial"/>
              </a:rPr>
              <a:t>Departure </a:t>
            </a:r>
            <a:r>
              <a:rPr dirty="0" sz="1200" spc="15" b="1">
                <a:latin typeface="Arial"/>
                <a:cs typeface="Arial"/>
              </a:rPr>
              <a:t>of </a:t>
            </a:r>
            <a:r>
              <a:rPr dirty="0" sz="1200" spc="5" b="1">
                <a:latin typeface="Arial"/>
                <a:cs typeface="Arial"/>
              </a:rPr>
              <a:t>leaving group </a:t>
            </a:r>
            <a:r>
              <a:rPr dirty="0" sz="1200" spc="-25" b="1">
                <a:latin typeface="Arial"/>
                <a:cs typeface="Arial"/>
              </a:rPr>
              <a:t>&amp; </a:t>
            </a:r>
            <a:r>
              <a:rPr dirty="0" sz="1200" spc="5" b="1">
                <a:latin typeface="Arial"/>
                <a:cs typeface="Arial"/>
              </a:rPr>
              <a:t>arrival </a:t>
            </a:r>
            <a:r>
              <a:rPr dirty="0" sz="1200" spc="15" b="1">
                <a:latin typeface="Arial"/>
                <a:cs typeface="Arial"/>
              </a:rPr>
              <a:t>of </a:t>
            </a:r>
            <a:r>
              <a:rPr dirty="0" sz="1200" spc="35" b="1">
                <a:latin typeface="Arial"/>
                <a:cs typeface="Arial"/>
              </a:rPr>
              <a:t>Nu</a:t>
            </a:r>
            <a:r>
              <a:rPr dirty="0" baseline="20833" sz="1200" spc="52" b="1">
                <a:latin typeface="Arial"/>
                <a:cs typeface="Arial"/>
              </a:rPr>
              <a:t>- </a:t>
            </a:r>
            <a:r>
              <a:rPr dirty="0" sz="1200" spc="30" b="1">
                <a:latin typeface="Arial"/>
                <a:cs typeface="Arial"/>
              </a:rPr>
              <a:t>takes </a:t>
            </a:r>
            <a:r>
              <a:rPr dirty="0" sz="1200" spc="25" b="1">
                <a:latin typeface="Arial"/>
                <a:cs typeface="Arial"/>
              </a:rPr>
              <a:t>place </a:t>
            </a:r>
            <a:r>
              <a:rPr dirty="0" sz="1200" spc="5" b="1">
                <a:latin typeface="Arial"/>
                <a:cs typeface="Arial"/>
              </a:rPr>
              <a:t>simultaneously .  </a:t>
            </a:r>
            <a:r>
              <a:rPr dirty="0" sz="1200" spc="30" b="1">
                <a:latin typeface="Arial"/>
                <a:cs typeface="Arial"/>
              </a:rPr>
              <a:t>It </a:t>
            </a:r>
            <a:r>
              <a:rPr dirty="0" sz="1200" spc="-10" b="1">
                <a:latin typeface="Arial"/>
                <a:cs typeface="Arial"/>
              </a:rPr>
              <a:t>is </a:t>
            </a:r>
            <a:r>
              <a:rPr dirty="0" sz="1200" spc="20" b="1">
                <a:latin typeface="Arial"/>
                <a:cs typeface="Arial"/>
              </a:rPr>
              <a:t>one step </a:t>
            </a:r>
            <a:r>
              <a:rPr dirty="0" sz="1200" spc="15" b="1">
                <a:latin typeface="Arial"/>
                <a:cs typeface="Arial"/>
              </a:rPr>
              <a:t>reaction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85750" marR="1739900">
              <a:lnSpc>
                <a:spcPct val="107100"/>
              </a:lnSpc>
            </a:pPr>
            <a:r>
              <a:rPr dirty="0" sz="1200" spc="35" b="1">
                <a:latin typeface="Arial"/>
                <a:cs typeface="Arial"/>
              </a:rPr>
              <a:t>Rate </a:t>
            </a:r>
            <a:r>
              <a:rPr dirty="0" sz="1200" spc="-10" b="1">
                <a:latin typeface="Arial"/>
                <a:cs typeface="Arial"/>
              </a:rPr>
              <a:t>is </a:t>
            </a:r>
            <a:r>
              <a:rPr dirty="0" sz="1200" spc="5" b="1">
                <a:latin typeface="Arial"/>
                <a:cs typeface="Arial"/>
              </a:rPr>
              <a:t>directly </a:t>
            </a:r>
            <a:r>
              <a:rPr dirty="0" sz="1200" spc="10" b="1">
                <a:latin typeface="Arial"/>
                <a:cs typeface="Arial"/>
              </a:rPr>
              <a:t>proportional </a:t>
            </a:r>
            <a:r>
              <a:rPr dirty="0" sz="1200" spc="25" b="1">
                <a:latin typeface="Arial"/>
                <a:cs typeface="Arial"/>
              </a:rPr>
              <a:t>to </a:t>
            </a:r>
            <a:r>
              <a:rPr dirty="0" sz="1200" spc="10" b="1">
                <a:latin typeface="Arial"/>
                <a:cs typeface="Arial"/>
              </a:rPr>
              <a:t>[ </a:t>
            </a:r>
            <a:r>
              <a:rPr dirty="0" sz="1200" spc="35" b="1">
                <a:latin typeface="Arial"/>
                <a:cs typeface="Arial"/>
              </a:rPr>
              <a:t>R-Lg </a:t>
            </a:r>
            <a:r>
              <a:rPr dirty="0" sz="1200" spc="10" b="1">
                <a:latin typeface="Arial"/>
                <a:cs typeface="Arial"/>
              </a:rPr>
              <a:t>]</a:t>
            </a:r>
            <a:r>
              <a:rPr dirty="0" baseline="20833" sz="1200" spc="15" b="1">
                <a:latin typeface="Arial"/>
                <a:cs typeface="Arial"/>
              </a:rPr>
              <a:t>1 </a:t>
            </a:r>
            <a:r>
              <a:rPr dirty="0" sz="1200" spc="10" b="1">
                <a:latin typeface="Arial"/>
                <a:cs typeface="Arial"/>
              </a:rPr>
              <a:t>[ </a:t>
            </a:r>
            <a:r>
              <a:rPr dirty="0" sz="1200" spc="35" b="1">
                <a:latin typeface="Arial"/>
                <a:cs typeface="Arial"/>
              </a:rPr>
              <a:t>Nu</a:t>
            </a:r>
            <a:r>
              <a:rPr dirty="0" baseline="20833" sz="1200" spc="52" b="1">
                <a:latin typeface="Arial"/>
                <a:cs typeface="Arial"/>
              </a:rPr>
              <a:t>- </a:t>
            </a:r>
            <a:r>
              <a:rPr dirty="0" sz="1200" spc="10" b="1">
                <a:latin typeface="Arial"/>
                <a:cs typeface="Arial"/>
              </a:rPr>
              <a:t>]</a:t>
            </a:r>
            <a:r>
              <a:rPr dirty="0" baseline="20833" sz="1200" spc="15" b="1">
                <a:latin typeface="Arial"/>
                <a:cs typeface="Arial"/>
              </a:rPr>
              <a:t>1 </a:t>
            </a:r>
            <a:r>
              <a:rPr dirty="0" sz="1200" spc="5" b="1">
                <a:latin typeface="Arial"/>
                <a:cs typeface="Arial"/>
              </a:rPr>
              <a:t>.  </a:t>
            </a:r>
            <a:r>
              <a:rPr dirty="0" sz="1200" spc="15" b="1">
                <a:latin typeface="Arial"/>
                <a:cs typeface="Arial"/>
              </a:rPr>
              <a:t>Molecularity </a:t>
            </a:r>
            <a:r>
              <a:rPr dirty="0" sz="1200" spc="35" b="1">
                <a:latin typeface="Arial"/>
                <a:cs typeface="Arial"/>
              </a:rPr>
              <a:t>=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15" b="1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dirty="0" sz="1200" spc="30" b="1">
                <a:latin typeface="Arial"/>
                <a:cs typeface="Arial"/>
              </a:rPr>
              <a:t>It </a:t>
            </a:r>
            <a:r>
              <a:rPr dirty="0" sz="1200" spc="10" b="1">
                <a:latin typeface="Arial"/>
                <a:cs typeface="Arial"/>
              </a:rPr>
              <a:t>follows 2</a:t>
            </a:r>
            <a:r>
              <a:rPr dirty="0" baseline="20833" sz="1200" spc="15" b="1">
                <a:latin typeface="Arial"/>
                <a:cs typeface="Arial"/>
              </a:rPr>
              <a:t>nd </a:t>
            </a:r>
            <a:r>
              <a:rPr dirty="0" sz="1200" spc="15" b="1">
                <a:latin typeface="Arial"/>
                <a:cs typeface="Arial"/>
              </a:rPr>
              <a:t>Order </a:t>
            </a:r>
            <a:r>
              <a:rPr dirty="0" sz="1200" spc="10" b="1">
                <a:latin typeface="Arial"/>
                <a:cs typeface="Arial"/>
              </a:rPr>
              <a:t>Kinetics</a:t>
            </a:r>
            <a:r>
              <a:rPr dirty="0" sz="1200" spc="-16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105"/>
              </a:spcBef>
            </a:pPr>
            <a:r>
              <a:rPr dirty="0" sz="1200" spc="30" b="1">
                <a:latin typeface="Arial"/>
                <a:cs typeface="Arial"/>
              </a:rPr>
              <a:t>No </a:t>
            </a:r>
            <a:r>
              <a:rPr dirty="0" sz="1200" spc="20" b="1">
                <a:latin typeface="Arial"/>
                <a:cs typeface="Arial"/>
              </a:rPr>
              <a:t>carbocation </a:t>
            </a:r>
            <a:r>
              <a:rPr dirty="0" sz="1200" spc="5" b="1">
                <a:latin typeface="Arial"/>
                <a:cs typeface="Arial"/>
              </a:rPr>
              <a:t>will </a:t>
            </a:r>
            <a:r>
              <a:rPr dirty="0" sz="1200" spc="20" b="1">
                <a:latin typeface="Arial"/>
                <a:cs typeface="Arial"/>
              </a:rPr>
              <a:t>form </a:t>
            </a:r>
            <a:r>
              <a:rPr dirty="0" sz="1200" spc="5" b="1">
                <a:latin typeface="Arial"/>
                <a:cs typeface="Arial"/>
              </a:rPr>
              <a:t>, </a:t>
            </a:r>
            <a:r>
              <a:rPr dirty="0" sz="1200" spc="15" b="1">
                <a:latin typeface="Arial"/>
                <a:cs typeface="Arial"/>
              </a:rPr>
              <a:t>therefore </a:t>
            </a:r>
            <a:r>
              <a:rPr dirty="0" sz="1200" spc="5" b="1">
                <a:latin typeface="Arial"/>
                <a:cs typeface="Arial"/>
              </a:rPr>
              <a:t>no </a:t>
            </a:r>
            <a:r>
              <a:rPr dirty="0" sz="1200" spc="20" b="1">
                <a:latin typeface="Arial"/>
                <a:cs typeface="Arial"/>
              </a:rPr>
              <a:t>rearrangement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1200" spc="35" b="1">
                <a:latin typeface="Arial"/>
                <a:cs typeface="Arial"/>
              </a:rPr>
              <a:t>Note </a:t>
            </a:r>
            <a:r>
              <a:rPr dirty="0" sz="1200" spc="20" b="1">
                <a:latin typeface="Arial"/>
                <a:cs typeface="Arial"/>
              </a:rPr>
              <a:t>:- </a:t>
            </a:r>
            <a:r>
              <a:rPr dirty="0" sz="1200" spc="-5" b="1">
                <a:latin typeface="Arial"/>
                <a:cs typeface="Arial"/>
              </a:rPr>
              <a:t>Only </a:t>
            </a:r>
            <a:r>
              <a:rPr dirty="0" sz="1200" spc="15" b="1">
                <a:latin typeface="Arial"/>
                <a:cs typeface="Arial"/>
              </a:rPr>
              <a:t>INVERTED product </a:t>
            </a:r>
            <a:r>
              <a:rPr dirty="0" sz="1200" spc="5" b="1">
                <a:latin typeface="Arial"/>
                <a:cs typeface="Arial"/>
              </a:rPr>
              <a:t>will </a:t>
            </a:r>
            <a:r>
              <a:rPr dirty="0" sz="1200" spc="20" b="1">
                <a:latin typeface="Arial"/>
                <a:cs typeface="Arial"/>
              </a:rPr>
              <a:t>form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dirty="0" baseline="4629" sz="1800" spc="52" b="1">
                <a:latin typeface="Arial"/>
                <a:cs typeface="Arial"/>
              </a:rPr>
              <a:t>Note </a:t>
            </a:r>
            <a:r>
              <a:rPr dirty="0" baseline="4629" sz="1800" spc="30" b="1">
                <a:latin typeface="Arial"/>
                <a:cs typeface="Arial"/>
              </a:rPr>
              <a:t>:- </a:t>
            </a:r>
            <a:r>
              <a:rPr dirty="0" baseline="4629" sz="1800" spc="-7" b="1">
                <a:latin typeface="Arial"/>
                <a:cs typeface="Arial"/>
              </a:rPr>
              <a:t>Only </a:t>
            </a:r>
            <a:r>
              <a:rPr dirty="0" baseline="4629" sz="1800" spc="52" b="1">
                <a:latin typeface="Arial"/>
                <a:cs typeface="Arial"/>
              </a:rPr>
              <a:t>back </a:t>
            </a:r>
            <a:r>
              <a:rPr dirty="0" baseline="4629" sz="1800" spc="15" b="1">
                <a:latin typeface="Arial"/>
                <a:cs typeface="Arial"/>
              </a:rPr>
              <a:t>side </a:t>
            </a:r>
            <a:r>
              <a:rPr dirty="0" baseline="4629" sz="1800" spc="52" b="1">
                <a:latin typeface="Arial"/>
                <a:cs typeface="Arial"/>
              </a:rPr>
              <a:t>attack </a:t>
            </a:r>
            <a:r>
              <a:rPr dirty="0" baseline="4629" sz="1800" spc="-15" b="1">
                <a:latin typeface="Arial"/>
                <a:cs typeface="Arial"/>
              </a:rPr>
              <a:t>is </a:t>
            </a:r>
            <a:r>
              <a:rPr dirty="0" baseline="4629" sz="1800" spc="7" b="1">
                <a:latin typeface="Arial"/>
                <a:cs typeface="Arial"/>
              </a:rPr>
              <a:t>possible </a:t>
            </a:r>
            <a:r>
              <a:rPr dirty="0" baseline="4629" sz="1800" spc="-15" b="1">
                <a:latin typeface="Arial"/>
                <a:cs typeface="Arial"/>
              </a:rPr>
              <a:t>in </a:t>
            </a:r>
            <a:r>
              <a:rPr dirty="0" baseline="4629" sz="1800" spc="37" b="1">
                <a:latin typeface="Arial"/>
                <a:cs typeface="Arial"/>
              </a:rPr>
              <a:t>case </a:t>
            </a:r>
            <a:r>
              <a:rPr dirty="0" baseline="4629" sz="1800" spc="22" b="1">
                <a:latin typeface="Arial"/>
                <a:cs typeface="Arial"/>
              </a:rPr>
              <a:t>of </a:t>
            </a:r>
            <a:r>
              <a:rPr dirty="0" baseline="4629" sz="1800" spc="15" b="1">
                <a:latin typeface="Arial"/>
                <a:cs typeface="Arial"/>
              </a:rPr>
              <a:t>S</a:t>
            </a:r>
            <a:r>
              <a:rPr dirty="0" sz="800" spc="10" b="1">
                <a:latin typeface="Arial"/>
                <a:cs typeface="Arial"/>
              </a:rPr>
              <a:t>N</a:t>
            </a:r>
            <a:r>
              <a:rPr dirty="0" baseline="27777" sz="1200" spc="15" b="1">
                <a:latin typeface="Arial"/>
                <a:cs typeface="Arial"/>
              </a:rPr>
              <a:t>2</a:t>
            </a:r>
            <a:r>
              <a:rPr dirty="0" baseline="27777" sz="1200" spc="22" b="1">
                <a:latin typeface="Arial"/>
                <a:cs typeface="Arial"/>
              </a:rPr>
              <a:t> </a:t>
            </a:r>
            <a:r>
              <a:rPr dirty="0" baseline="4629" sz="1800" spc="7" b="1">
                <a:latin typeface="Arial"/>
                <a:cs typeface="Arial"/>
              </a:rPr>
              <a:t>.</a:t>
            </a:r>
            <a:endParaRPr baseline="4629"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3677" y="1927031"/>
            <a:ext cx="6188710" cy="1523365"/>
            <a:chOff x="803677" y="1927031"/>
            <a:chExt cx="6188710" cy="1523365"/>
          </a:xfrm>
        </p:grpSpPr>
        <p:sp>
          <p:nvSpPr>
            <p:cNvPr id="20" name="object 20"/>
            <p:cNvSpPr/>
            <p:nvPr/>
          </p:nvSpPr>
          <p:spPr>
            <a:xfrm>
              <a:off x="803677" y="1927031"/>
              <a:ext cx="6188418" cy="1522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71508" y="2507738"/>
              <a:ext cx="575310" cy="170815"/>
            </a:xfrm>
            <a:custGeom>
              <a:avLst/>
              <a:gdLst/>
              <a:ahLst/>
              <a:cxnLst/>
              <a:rect l="l" t="t" r="r" b="b"/>
              <a:pathLst>
                <a:path w="575310" h="170814">
                  <a:moveTo>
                    <a:pt x="0" y="170484"/>
                  </a:moveTo>
                  <a:lnTo>
                    <a:pt x="45836" y="127572"/>
                  </a:lnTo>
                  <a:lnTo>
                    <a:pt x="87094" y="94387"/>
                  </a:lnTo>
                  <a:lnTo>
                    <a:pt x="128261" y="66188"/>
                  </a:lnTo>
                  <a:lnTo>
                    <a:pt x="169339" y="42977"/>
                  </a:lnTo>
                  <a:lnTo>
                    <a:pt x="210326" y="24752"/>
                  </a:lnTo>
                  <a:lnTo>
                    <a:pt x="251224" y="11515"/>
                  </a:lnTo>
                  <a:lnTo>
                    <a:pt x="292031" y="3264"/>
                  </a:lnTo>
                  <a:lnTo>
                    <a:pt x="332749" y="0"/>
                  </a:lnTo>
                  <a:lnTo>
                    <a:pt x="373376" y="1722"/>
                  </a:lnTo>
                  <a:lnTo>
                    <a:pt x="413913" y="8431"/>
                  </a:lnTo>
                  <a:lnTo>
                    <a:pt x="454361" y="20128"/>
                  </a:lnTo>
                  <a:lnTo>
                    <a:pt x="494718" y="36810"/>
                  </a:lnTo>
                  <a:lnTo>
                    <a:pt x="534986" y="58480"/>
                  </a:lnTo>
                  <a:lnTo>
                    <a:pt x="575163" y="85137"/>
                  </a:lnTo>
                </a:path>
              </a:pathLst>
            </a:custGeom>
            <a:ln w="13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31106" y="2646553"/>
              <a:ext cx="73660" cy="74930"/>
            </a:xfrm>
            <a:custGeom>
              <a:avLst/>
              <a:gdLst/>
              <a:ahLst/>
              <a:cxnLst/>
              <a:rect l="l" t="t" r="r" b="b"/>
              <a:pathLst>
                <a:path w="73660" h="74930">
                  <a:moveTo>
                    <a:pt x="16446" y="0"/>
                  </a:moveTo>
                  <a:lnTo>
                    <a:pt x="0" y="74335"/>
                  </a:lnTo>
                  <a:lnTo>
                    <a:pt x="73329" y="53865"/>
                  </a:lnTo>
                </a:path>
                <a:path w="73660" h="74930">
                  <a:moveTo>
                    <a:pt x="44888" y="26932"/>
                  </a:moveTo>
                  <a:lnTo>
                    <a:pt x="0" y="74335"/>
                  </a:lnTo>
                </a:path>
              </a:pathLst>
            </a:custGeom>
            <a:ln w="13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11321" y="2303117"/>
              <a:ext cx="0" cy="913130"/>
            </a:xfrm>
            <a:custGeom>
              <a:avLst/>
              <a:gdLst/>
              <a:ahLst/>
              <a:cxnLst/>
              <a:rect l="l" t="t" r="r" b="b"/>
              <a:pathLst>
                <a:path w="0" h="913130">
                  <a:moveTo>
                    <a:pt x="0" y="913132"/>
                  </a:moveTo>
                  <a:lnTo>
                    <a:pt x="0" y="0"/>
                  </a:lnTo>
                </a:path>
              </a:pathLst>
            </a:custGeom>
            <a:ln w="26113">
              <a:solidFill>
                <a:srgbClr val="00A8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760303" y="6131346"/>
            <a:ext cx="6245093" cy="16566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6975" y="10246720"/>
            <a:ext cx="2332990" cy="345440"/>
          </a:xfrm>
          <a:custGeom>
            <a:avLst/>
            <a:gdLst/>
            <a:ahLst/>
            <a:cxnLst/>
            <a:rect l="l" t="t" r="r" b="b"/>
            <a:pathLst>
              <a:path w="2332990" h="345440">
                <a:moveTo>
                  <a:pt x="2209540" y="332739"/>
                </a:moveTo>
                <a:lnTo>
                  <a:pt x="1845311" y="332739"/>
                </a:lnTo>
                <a:lnTo>
                  <a:pt x="1875996" y="335279"/>
                </a:lnTo>
                <a:lnTo>
                  <a:pt x="1900861" y="336549"/>
                </a:lnTo>
                <a:lnTo>
                  <a:pt x="1907270" y="337819"/>
                </a:lnTo>
                <a:lnTo>
                  <a:pt x="1932471" y="340359"/>
                </a:lnTo>
                <a:lnTo>
                  <a:pt x="1942847" y="340359"/>
                </a:lnTo>
                <a:lnTo>
                  <a:pt x="1967733" y="342899"/>
                </a:lnTo>
                <a:lnTo>
                  <a:pt x="1975130" y="342899"/>
                </a:lnTo>
                <a:lnTo>
                  <a:pt x="1982550" y="344169"/>
                </a:lnTo>
                <a:lnTo>
                  <a:pt x="1997553" y="344169"/>
                </a:lnTo>
                <a:lnTo>
                  <a:pt x="2005166" y="345439"/>
                </a:lnTo>
                <a:lnTo>
                  <a:pt x="2137906" y="345439"/>
                </a:lnTo>
                <a:lnTo>
                  <a:pt x="2180172" y="340359"/>
                </a:lnTo>
                <a:lnTo>
                  <a:pt x="2197670" y="336549"/>
                </a:lnTo>
                <a:lnTo>
                  <a:pt x="2194319" y="336549"/>
                </a:lnTo>
                <a:lnTo>
                  <a:pt x="2197964" y="335279"/>
                </a:lnTo>
                <a:lnTo>
                  <a:pt x="2199579" y="335279"/>
                </a:lnTo>
                <a:lnTo>
                  <a:pt x="2204743" y="334009"/>
                </a:lnTo>
                <a:lnTo>
                  <a:pt x="2209540" y="332739"/>
                </a:lnTo>
                <a:close/>
              </a:path>
              <a:path w="2332990" h="345440">
                <a:moveTo>
                  <a:pt x="2209737" y="332739"/>
                </a:moveTo>
                <a:lnTo>
                  <a:pt x="2209540" y="332739"/>
                </a:lnTo>
                <a:lnTo>
                  <a:pt x="2204743" y="334009"/>
                </a:lnTo>
                <a:lnTo>
                  <a:pt x="2199579" y="335279"/>
                </a:lnTo>
                <a:lnTo>
                  <a:pt x="2200720" y="335279"/>
                </a:lnTo>
                <a:lnTo>
                  <a:pt x="2194319" y="336549"/>
                </a:lnTo>
                <a:lnTo>
                  <a:pt x="2197670" y="336549"/>
                </a:lnTo>
                <a:lnTo>
                  <a:pt x="2208668" y="333350"/>
                </a:lnTo>
                <a:lnTo>
                  <a:pt x="2209737" y="332739"/>
                </a:lnTo>
                <a:close/>
              </a:path>
              <a:path w="2332990" h="345440">
                <a:moveTo>
                  <a:pt x="2208668" y="333350"/>
                </a:moveTo>
                <a:lnTo>
                  <a:pt x="2202036" y="335279"/>
                </a:lnTo>
                <a:lnTo>
                  <a:pt x="2202282" y="335279"/>
                </a:lnTo>
                <a:lnTo>
                  <a:pt x="2208668" y="333350"/>
                </a:lnTo>
                <a:close/>
              </a:path>
              <a:path w="2332990" h="345440">
                <a:moveTo>
                  <a:pt x="2211585" y="332502"/>
                </a:moveTo>
                <a:lnTo>
                  <a:pt x="2208626" y="333375"/>
                </a:lnTo>
                <a:lnTo>
                  <a:pt x="2207515" y="334009"/>
                </a:lnTo>
                <a:lnTo>
                  <a:pt x="2211585" y="332502"/>
                </a:lnTo>
                <a:close/>
              </a:path>
              <a:path w="2332990" h="345440">
                <a:moveTo>
                  <a:pt x="2240345" y="323849"/>
                </a:moveTo>
                <a:lnTo>
                  <a:pt x="1776007" y="323849"/>
                </a:lnTo>
                <a:lnTo>
                  <a:pt x="1779309" y="325119"/>
                </a:lnTo>
                <a:lnTo>
                  <a:pt x="1793838" y="327659"/>
                </a:lnTo>
                <a:lnTo>
                  <a:pt x="1801077" y="327659"/>
                </a:lnTo>
                <a:lnTo>
                  <a:pt x="1807873" y="328929"/>
                </a:lnTo>
                <a:lnTo>
                  <a:pt x="1828496" y="331469"/>
                </a:lnTo>
                <a:lnTo>
                  <a:pt x="1836827" y="332739"/>
                </a:lnTo>
                <a:lnTo>
                  <a:pt x="2209737" y="332739"/>
                </a:lnTo>
                <a:lnTo>
                  <a:pt x="2208668" y="333350"/>
                </a:lnTo>
                <a:lnTo>
                  <a:pt x="2211814" y="332417"/>
                </a:lnTo>
                <a:lnTo>
                  <a:pt x="2217802" y="330199"/>
                </a:lnTo>
                <a:lnTo>
                  <a:pt x="2219199" y="330199"/>
                </a:lnTo>
                <a:lnTo>
                  <a:pt x="2240345" y="323849"/>
                </a:lnTo>
                <a:close/>
              </a:path>
              <a:path w="2332990" h="345440">
                <a:moveTo>
                  <a:pt x="2215416" y="331335"/>
                </a:moveTo>
                <a:lnTo>
                  <a:pt x="2211814" y="332417"/>
                </a:lnTo>
                <a:lnTo>
                  <a:pt x="2211585" y="332502"/>
                </a:lnTo>
                <a:lnTo>
                  <a:pt x="2215135" y="331469"/>
                </a:lnTo>
                <a:lnTo>
                  <a:pt x="2215416" y="331335"/>
                </a:lnTo>
                <a:close/>
              </a:path>
              <a:path w="2332990" h="345440">
                <a:moveTo>
                  <a:pt x="2217802" y="330199"/>
                </a:moveTo>
                <a:lnTo>
                  <a:pt x="2211814" y="332417"/>
                </a:lnTo>
                <a:lnTo>
                  <a:pt x="2215416" y="331335"/>
                </a:lnTo>
                <a:lnTo>
                  <a:pt x="2217802" y="330199"/>
                </a:lnTo>
                <a:close/>
              </a:path>
              <a:path w="2332990" h="345440">
                <a:moveTo>
                  <a:pt x="2219199" y="330199"/>
                </a:moveTo>
                <a:lnTo>
                  <a:pt x="2217802" y="330199"/>
                </a:lnTo>
                <a:lnTo>
                  <a:pt x="2215416" y="331335"/>
                </a:lnTo>
                <a:lnTo>
                  <a:pt x="2219199" y="330199"/>
                </a:lnTo>
                <a:close/>
              </a:path>
              <a:path w="2332990" h="345440">
                <a:moveTo>
                  <a:pt x="2311288" y="107949"/>
                </a:moveTo>
                <a:lnTo>
                  <a:pt x="296985" y="107949"/>
                </a:lnTo>
                <a:lnTo>
                  <a:pt x="297493" y="109932"/>
                </a:lnTo>
                <a:lnTo>
                  <a:pt x="297753" y="110713"/>
                </a:lnTo>
                <a:lnTo>
                  <a:pt x="299200" y="115569"/>
                </a:lnTo>
                <a:lnTo>
                  <a:pt x="300997" y="124459"/>
                </a:lnTo>
                <a:lnTo>
                  <a:pt x="302718" y="134619"/>
                </a:lnTo>
                <a:lnTo>
                  <a:pt x="303815" y="149859"/>
                </a:lnTo>
                <a:lnTo>
                  <a:pt x="303229" y="167639"/>
                </a:lnTo>
                <a:lnTo>
                  <a:pt x="300317" y="186689"/>
                </a:lnTo>
                <a:lnTo>
                  <a:pt x="294436" y="207009"/>
                </a:lnTo>
                <a:lnTo>
                  <a:pt x="284494" y="224983"/>
                </a:lnTo>
                <a:lnTo>
                  <a:pt x="282244" y="229869"/>
                </a:lnTo>
                <a:lnTo>
                  <a:pt x="281947" y="231139"/>
                </a:lnTo>
                <a:lnTo>
                  <a:pt x="280527" y="232153"/>
                </a:lnTo>
                <a:lnTo>
                  <a:pt x="270550" y="250189"/>
                </a:lnTo>
                <a:lnTo>
                  <a:pt x="235895" y="281939"/>
                </a:lnTo>
                <a:lnTo>
                  <a:pt x="193683" y="300989"/>
                </a:lnTo>
                <a:lnTo>
                  <a:pt x="149122" y="307067"/>
                </a:lnTo>
                <a:lnTo>
                  <a:pt x="151121" y="307339"/>
                </a:lnTo>
                <a:lnTo>
                  <a:pt x="158966" y="308609"/>
                </a:lnTo>
                <a:lnTo>
                  <a:pt x="165380" y="309879"/>
                </a:lnTo>
                <a:lnTo>
                  <a:pt x="176943" y="311149"/>
                </a:lnTo>
                <a:lnTo>
                  <a:pt x="186650" y="312419"/>
                </a:lnTo>
                <a:lnTo>
                  <a:pt x="210225" y="314959"/>
                </a:lnTo>
                <a:lnTo>
                  <a:pt x="222428" y="314959"/>
                </a:lnTo>
                <a:lnTo>
                  <a:pt x="235098" y="316229"/>
                </a:lnTo>
                <a:lnTo>
                  <a:pt x="248248" y="316229"/>
                </a:lnTo>
                <a:lnTo>
                  <a:pt x="259615" y="317499"/>
                </a:lnTo>
                <a:lnTo>
                  <a:pt x="411872" y="317499"/>
                </a:lnTo>
                <a:lnTo>
                  <a:pt x="431537" y="318769"/>
                </a:lnTo>
                <a:lnTo>
                  <a:pt x="1253516" y="318769"/>
                </a:lnTo>
                <a:lnTo>
                  <a:pt x="1259250" y="320039"/>
                </a:lnTo>
                <a:lnTo>
                  <a:pt x="1272327" y="320039"/>
                </a:lnTo>
                <a:lnTo>
                  <a:pt x="1279640" y="321309"/>
                </a:lnTo>
                <a:lnTo>
                  <a:pt x="1291845" y="322579"/>
                </a:lnTo>
                <a:lnTo>
                  <a:pt x="1298842" y="322579"/>
                </a:lnTo>
                <a:lnTo>
                  <a:pt x="1344953" y="326389"/>
                </a:lnTo>
                <a:lnTo>
                  <a:pt x="1513301" y="326389"/>
                </a:lnTo>
                <a:lnTo>
                  <a:pt x="1538745" y="325119"/>
                </a:lnTo>
                <a:lnTo>
                  <a:pt x="1637461" y="325119"/>
                </a:lnTo>
                <a:lnTo>
                  <a:pt x="1658557" y="323849"/>
                </a:lnTo>
                <a:lnTo>
                  <a:pt x="2240345" y="323849"/>
                </a:lnTo>
                <a:lnTo>
                  <a:pt x="2248803" y="321309"/>
                </a:lnTo>
                <a:lnTo>
                  <a:pt x="2287233" y="294639"/>
                </a:lnTo>
                <a:lnTo>
                  <a:pt x="2315427" y="257809"/>
                </a:lnTo>
                <a:lnTo>
                  <a:pt x="2331239" y="213359"/>
                </a:lnTo>
                <a:lnTo>
                  <a:pt x="2332521" y="165099"/>
                </a:lnTo>
                <a:lnTo>
                  <a:pt x="2318462" y="118109"/>
                </a:lnTo>
                <a:lnTo>
                  <a:pt x="2311288" y="107949"/>
                </a:lnTo>
                <a:close/>
              </a:path>
              <a:path w="2332990" h="345440">
                <a:moveTo>
                  <a:pt x="1080618" y="320039"/>
                </a:moveTo>
                <a:lnTo>
                  <a:pt x="729926" y="320039"/>
                </a:lnTo>
                <a:lnTo>
                  <a:pt x="751220" y="322579"/>
                </a:lnTo>
                <a:lnTo>
                  <a:pt x="800952" y="325119"/>
                </a:lnTo>
                <a:lnTo>
                  <a:pt x="965975" y="325119"/>
                </a:lnTo>
                <a:lnTo>
                  <a:pt x="982119" y="323849"/>
                </a:lnTo>
                <a:lnTo>
                  <a:pt x="1010197" y="322579"/>
                </a:lnTo>
                <a:lnTo>
                  <a:pt x="1026158" y="322579"/>
                </a:lnTo>
                <a:lnTo>
                  <a:pt x="1042207" y="321309"/>
                </a:lnTo>
                <a:lnTo>
                  <a:pt x="1080618" y="320039"/>
                </a:lnTo>
                <a:close/>
              </a:path>
              <a:path w="2332990" h="345440">
                <a:moveTo>
                  <a:pt x="1138768" y="318769"/>
                </a:moveTo>
                <a:lnTo>
                  <a:pt x="622620" y="318769"/>
                </a:lnTo>
                <a:lnTo>
                  <a:pt x="682513" y="320039"/>
                </a:lnTo>
                <a:lnTo>
                  <a:pt x="1114142" y="320039"/>
                </a:lnTo>
                <a:lnTo>
                  <a:pt x="1138768" y="318769"/>
                </a:lnTo>
                <a:close/>
              </a:path>
              <a:path w="2332990" h="345440">
                <a:moveTo>
                  <a:pt x="2307700" y="102869"/>
                </a:moveTo>
                <a:lnTo>
                  <a:pt x="9639" y="102869"/>
                </a:lnTo>
                <a:lnTo>
                  <a:pt x="10213" y="104139"/>
                </a:lnTo>
                <a:lnTo>
                  <a:pt x="6718" y="121919"/>
                </a:lnTo>
                <a:lnTo>
                  <a:pt x="2486" y="139699"/>
                </a:lnTo>
                <a:lnTo>
                  <a:pt x="2212" y="140124"/>
                </a:lnTo>
                <a:lnTo>
                  <a:pt x="1262" y="144890"/>
                </a:lnTo>
                <a:lnTo>
                  <a:pt x="1284" y="158096"/>
                </a:lnTo>
                <a:lnTo>
                  <a:pt x="5691" y="193958"/>
                </a:lnTo>
                <a:lnTo>
                  <a:pt x="6736" y="198119"/>
                </a:lnTo>
                <a:lnTo>
                  <a:pt x="25485" y="238759"/>
                </a:lnTo>
                <a:lnTo>
                  <a:pt x="57107" y="273049"/>
                </a:lnTo>
                <a:lnTo>
                  <a:pt x="99434" y="297179"/>
                </a:lnTo>
                <a:lnTo>
                  <a:pt x="147125" y="307339"/>
                </a:lnTo>
                <a:lnTo>
                  <a:pt x="149122" y="307067"/>
                </a:lnTo>
                <a:lnTo>
                  <a:pt x="141802" y="306069"/>
                </a:lnTo>
                <a:lnTo>
                  <a:pt x="130962" y="303529"/>
                </a:lnTo>
                <a:lnTo>
                  <a:pt x="129993" y="302537"/>
                </a:lnTo>
                <a:lnTo>
                  <a:pt x="128583" y="302259"/>
                </a:lnTo>
                <a:lnTo>
                  <a:pt x="125422" y="302259"/>
                </a:lnTo>
                <a:lnTo>
                  <a:pt x="117308" y="299719"/>
                </a:lnTo>
                <a:lnTo>
                  <a:pt x="113840" y="298449"/>
                </a:lnTo>
                <a:lnTo>
                  <a:pt x="112967" y="298449"/>
                </a:lnTo>
                <a:lnTo>
                  <a:pt x="111663" y="297179"/>
                </a:lnTo>
                <a:lnTo>
                  <a:pt x="197471" y="297179"/>
                </a:lnTo>
                <a:lnTo>
                  <a:pt x="201529" y="295909"/>
                </a:lnTo>
                <a:lnTo>
                  <a:pt x="209510" y="292099"/>
                </a:lnTo>
                <a:lnTo>
                  <a:pt x="210465" y="292099"/>
                </a:lnTo>
                <a:lnTo>
                  <a:pt x="230119" y="281939"/>
                </a:lnTo>
                <a:lnTo>
                  <a:pt x="231043" y="281939"/>
                </a:lnTo>
                <a:lnTo>
                  <a:pt x="232997" y="279399"/>
                </a:lnTo>
                <a:lnTo>
                  <a:pt x="246305" y="267969"/>
                </a:lnTo>
                <a:lnTo>
                  <a:pt x="259630" y="257809"/>
                </a:lnTo>
                <a:lnTo>
                  <a:pt x="261630" y="257809"/>
                </a:lnTo>
                <a:lnTo>
                  <a:pt x="262445" y="255269"/>
                </a:lnTo>
                <a:lnTo>
                  <a:pt x="271146" y="243839"/>
                </a:lnTo>
                <a:lnTo>
                  <a:pt x="280169" y="232409"/>
                </a:lnTo>
                <a:lnTo>
                  <a:pt x="280527" y="232153"/>
                </a:lnTo>
                <a:lnTo>
                  <a:pt x="284494" y="224983"/>
                </a:lnTo>
                <a:lnTo>
                  <a:pt x="286921" y="219709"/>
                </a:lnTo>
                <a:lnTo>
                  <a:pt x="291860" y="209549"/>
                </a:lnTo>
                <a:lnTo>
                  <a:pt x="292942" y="208279"/>
                </a:lnTo>
                <a:lnTo>
                  <a:pt x="292675" y="207009"/>
                </a:lnTo>
                <a:lnTo>
                  <a:pt x="296245" y="193039"/>
                </a:lnTo>
                <a:lnTo>
                  <a:pt x="300341" y="179069"/>
                </a:lnTo>
                <a:lnTo>
                  <a:pt x="301652" y="176529"/>
                </a:lnTo>
                <a:lnTo>
                  <a:pt x="301301" y="176529"/>
                </a:lnTo>
                <a:lnTo>
                  <a:pt x="302033" y="165099"/>
                </a:lnTo>
                <a:lnTo>
                  <a:pt x="303063" y="153669"/>
                </a:lnTo>
                <a:lnTo>
                  <a:pt x="303603" y="152399"/>
                </a:lnTo>
                <a:lnTo>
                  <a:pt x="303205" y="151129"/>
                </a:lnTo>
                <a:lnTo>
                  <a:pt x="302342" y="142239"/>
                </a:lnTo>
                <a:lnTo>
                  <a:pt x="301731" y="133349"/>
                </a:lnTo>
                <a:lnTo>
                  <a:pt x="301689" y="129539"/>
                </a:lnTo>
                <a:lnTo>
                  <a:pt x="300004" y="120600"/>
                </a:lnTo>
                <a:lnTo>
                  <a:pt x="297645" y="110713"/>
                </a:lnTo>
                <a:lnTo>
                  <a:pt x="296807" y="107949"/>
                </a:lnTo>
                <a:lnTo>
                  <a:pt x="2311288" y="107949"/>
                </a:lnTo>
                <a:lnTo>
                  <a:pt x="2307700" y="102869"/>
                </a:lnTo>
                <a:close/>
              </a:path>
              <a:path w="2332990" h="345440">
                <a:moveTo>
                  <a:pt x="280527" y="232153"/>
                </a:moveTo>
                <a:lnTo>
                  <a:pt x="280169" y="232409"/>
                </a:lnTo>
                <a:lnTo>
                  <a:pt x="271146" y="243839"/>
                </a:lnTo>
                <a:lnTo>
                  <a:pt x="262445" y="255269"/>
                </a:lnTo>
                <a:lnTo>
                  <a:pt x="261630" y="257809"/>
                </a:lnTo>
                <a:lnTo>
                  <a:pt x="259630" y="257809"/>
                </a:lnTo>
                <a:lnTo>
                  <a:pt x="246305" y="267969"/>
                </a:lnTo>
                <a:lnTo>
                  <a:pt x="232997" y="279399"/>
                </a:lnTo>
                <a:lnTo>
                  <a:pt x="231043" y="281939"/>
                </a:lnTo>
                <a:lnTo>
                  <a:pt x="230119" y="281939"/>
                </a:lnTo>
                <a:lnTo>
                  <a:pt x="210465" y="292099"/>
                </a:lnTo>
                <a:lnTo>
                  <a:pt x="209510" y="292099"/>
                </a:lnTo>
                <a:lnTo>
                  <a:pt x="201529" y="295909"/>
                </a:lnTo>
                <a:lnTo>
                  <a:pt x="193413" y="298449"/>
                </a:lnTo>
                <a:lnTo>
                  <a:pt x="191311" y="298449"/>
                </a:lnTo>
                <a:lnTo>
                  <a:pt x="184529" y="299719"/>
                </a:lnTo>
                <a:lnTo>
                  <a:pt x="177590" y="302259"/>
                </a:lnTo>
                <a:lnTo>
                  <a:pt x="165749" y="302259"/>
                </a:lnTo>
                <a:lnTo>
                  <a:pt x="155216" y="303529"/>
                </a:lnTo>
                <a:lnTo>
                  <a:pt x="130962" y="303529"/>
                </a:lnTo>
                <a:lnTo>
                  <a:pt x="141802" y="306069"/>
                </a:lnTo>
                <a:lnTo>
                  <a:pt x="149122" y="307067"/>
                </a:lnTo>
                <a:lnTo>
                  <a:pt x="175060" y="303529"/>
                </a:lnTo>
                <a:lnTo>
                  <a:pt x="135032" y="303529"/>
                </a:lnTo>
                <a:lnTo>
                  <a:pt x="129993" y="302537"/>
                </a:lnTo>
                <a:lnTo>
                  <a:pt x="182335" y="302537"/>
                </a:lnTo>
                <a:lnTo>
                  <a:pt x="193683" y="300989"/>
                </a:lnTo>
                <a:lnTo>
                  <a:pt x="235895" y="281939"/>
                </a:lnTo>
                <a:lnTo>
                  <a:pt x="270550" y="250189"/>
                </a:lnTo>
                <a:lnTo>
                  <a:pt x="280527" y="232153"/>
                </a:lnTo>
                <a:close/>
              </a:path>
              <a:path w="2332990" h="345440">
                <a:moveTo>
                  <a:pt x="129942" y="302484"/>
                </a:moveTo>
                <a:lnTo>
                  <a:pt x="135032" y="303529"/>
                </a:lnTo>
                <a:lnTo>
                  <a:pt x="129942" y="302484"/>
                </a:lnTo>
                <a:close/>
              </a:path>
              <a:path w="2332990" h="345440">
                <a:moveTo>
                  <a:pt x="129809" y="302348"/>
                </a:moveTo>
                <a:lnTo>
                  <a:pt x="129942" y="302484"/>
                </a:lnTo>
                <a:lnTo>
                  <a:pt x="135032" y="303529"/>
                </a:lnTo>
                <a:lnTo>
                  <a:pt x="146145" y="303529"/>
                </a:lnTo>
                <a:lnTo>
                  <a:pt x="129809" y="302348"/>
                </a:lnTo>
                <a:close/>
              </a:path>
              <a:path w="2332990" h="345440">
                <a:moveTo>
                  <a:pt x="165749" y="302259"/>
                </a:moveTo>
                <a:lnTo>
                  <a:pt x="129722" y="302259"/>
                </a:lnTo>
                <a:lnTo>
                  <a:pt x="146145" y="303529"/>
                </a:lnTo>
                <a:lnTo>
                  <a:pt x="155216" y="303529"/>
                </a:lnTo>
                <a:lnTo>
                  <a:pt x="165749" y="302259"/>
                </a:lnTo>
                <a:close/>
              </a:path>
              <a:path w="2332990" h="345440">
                <a:moveTo>
                  <a:pt x="128583" y="302259"/>
                </a:moveTo>
                <a:lnTo>
                  <a:pt x="129993" y="302537"/>
                </a:lnTo>
                <a:lnTo>
                  <a:pt x="128990" y="302289"/>
                </a:lnTo>
                <a:lnTo>
                  <a:pt x="128583" y="302259"/>
                </a:lnTo>
                <a:close/>
              </a:path>
              <a:path w="2332990" h="345440">
                <a:moveTo>
                  <a:pt x="128990" y="302289"/>
                </a:moveTo>
                <a:lnTo>
                  <a:pt x="129942" y="302484"/>
                </a:lnTo>
                <a:lnTo>
                  <a:pt x="129809" y="302348"/>
                </a:lnTo>
                <a:lnTo>
                  <a:pt x="128990" y="302289"/>
                </a:lnTo>
                <a:close/>
              </a:path>
              <a:path w="2332990" h="345440">
                <a:moveTo>
                  <a:pt x="125486" y="301569"/>
                </a:moveTo>
                <a:lnTo>
                  <a:pt x="127411" y="302259"/>
                </a:lnTo>
                <a:lnTo>
                  <a:pt x="128583" y="302259"/>
                </a:lnTo>
                <a:lnTo>
                  <a:pt x="128990" y="302289"/>
                </a:lnTo>
                <a:lnTo>
                  <a:pt x="125486" y="301569"/>
                </a:lnTo>
                <a:close/>
              </a:path>
              <a:path w="2332990" h="345440">
                <a:moveTo>
                  <a:pt x="111663" y="297179"/>
                </a:moveTo>
                <a:lnTo>
                  <a:pt x="112967" y="298449"/>
                </a:lnTo>
                <a:lnTo>
                  <a:pt x="113840" y="298449"/>
                </a:lnTo>
                <a:lnTo>
                  <a:pt x="117308" y="299719"/>
                </a:lnTo>
                <a:lnTo>
                  <a:pt x="125422" y="302259"/>
                </a:lnTo>
                <a:lnTo>
                  <a:pt x="127351" y="302259"/>
                </a:lnTo>
                <a:lnTo>
                  <a:pt x="123261" y="301113"/>
                </a:lnTo>
                <a:lnTo>
                  <a:pt x="122661" y="300989"/>
                </a:lnTo>
                <a:lnTo>
                  <a:pt x="122822" y="300989"/>
                </a:lnTo>
                <a:lnTo>
                  <a:pt x="117888" y="299719"/>
                </a:lnTo>
                <a:lnTo>
                  <a:pt x="118957" y="299719"/>
                </a:lnTo>
                <a:lnTo>
                  <a:pt x="111663" y="297179"/>
                </a:lnTo>
                <a:close/>
              </a:path>
              <a:path w="2332990" h="345440">
                <a:moveTo>
                  <a:pt x="123261" y="301113"/>
                </a:moveTo>
                <a:lnTo>
                  <a:pt x="127351" y="302259"/>
                </a:lnTo>
                <a:lnTo>
                  <a:pt x="125486" y="301569"/>
                </a:lnTo>
                <a:lnTo>
                  <a:pt x="123261" y="301113"/>
                </a:lnTo>
                <a:close/>
              </a:path>
              <a:path w="2332990" h="345440">
                <a:moveTo>
                  <a:pt x="197471" y="297179"/>
                </a:moveTo>
                <a:lnTo>
                  <a:pt x="111663" y="297179"/>
                </a:lnTo>
                <a:lnTo>
                  <a:pt x="118957" y="299719"/>
                </a:lnTo>
                <a:lnTo>
                  <a:pt x="117888" y="299719"/>
                </a:lnTo>
                <a:lnTo>
                  <a:pt x="122822" y="300989"/>
                </a:lnTo>
                <a:lnTo>
                  <a:pt x="123868" y="300989"/>
                </a:lnTo>
                <a:lnTo>
                  <a:pt x="125486" y="301569"/>
                </a:lnTo>
                <a:lnTo>
                  <a:pt x="128847" y="302259"/>
                </a:lnTo>
                <a:lnTo>
                  <a:pt x="177590" y="302259"/>
                </a:lnTo>
                <a:lnTo>
                  <a:pt x="184529" y="299719"/>
                </a:lnTo>
                <a:lnTo>
                  <a:pt x="191311" y="298449"/>
                </a:lnTo>
                <a:lnTo>
                  <a:pt x="193413" y="298449"/>
                </a:lnTo>
                <a:lnTo>
                  <a:pt x="197471" y="297179"/>
                </a:lnTo>
                <a:close/>
              </a:path>
              <a:path w="2332990" h="345440">
                <a:moveTo>
                  <a:pt x="122822" y="300989"/>
                </a:moveTo>
                <a:lnTo>
                  <a:pt x="122661" y="300989"/>
                </a:lnTo>
                <a:lnTo>
                  <a:pt x="123261" y="301113"/>
                </a:lnTo>
                <a:lnTo>
                  <a:pt x="122822" y="300989"/>
                </a:lnTo>
                <a:close/>
              </a:path>
              <a:path w="2332990" h="345440">
                <a:moveTo>
                  <a:pt x="301731" y="129761"/>
                </a:moveTo>
                <a:lnTo>
                  <a:pt x="301731" y="133349"/>
                </a:lnTo>
                <a:lnTo>
                  <a:pt x="302342" y="142239"/>
                </a:lnTo>
                <a:lnTo>
                  <a:pt x="303205" y="151129"/>
                </a:lnTo>
                <a:lnTo>
                  <a:pt x="303603" y="152399"/>
                </a:lnTo>
                <a:lnTo>
                  <a:pt x="303063" y="153669"/>
                </a:lnTo>
                <a:lnTo>
                  <a:pt x="302033" y="165099"/>
                </a:lnTo>
                <a:lnTo>
                  <a:pt x="301301" y="176529"/>
                </a:lnTo>
                <a:lnTo>
                  <a:pt x="301652" y="176529"/>
                </a:lnTo>
                <a:lnTo>
                  <a:pt x="300341" y="179069"/>
                </a:lnTo>
                <a:lnTo>
                  <a:pt x="296245" y="193039"/>
                </a:lnTo>
                <a:lnTo>
                  <a:pt x="292675" y="207009"/>
                </a:lnTo>
                <a:lnTo>
                  <a:pt x="292942" y="208279"/>
                </a:lnTo>
                <a:lnTo>
                  <a:pt x="291860" y="209549"/>
                </a:lnTo>
                <a:lnTo>
                  <a:pt x="286921" y="219709"/>
                </a:lnTo>
                <a:lnTo>
                  <a:pt x="284494" y="224983"/>
                </a:lnTo>
                <a:lnTo>
                  <a:pt x="294436" y="207009"/>
                </a:lnTo>
                <a:lnTo>
                  <a:pt x="300317" y="186689"/>
                </a:lnTo>
                <a:lnTo>
                  <a:pt x="303229" y="167639"/>
                </a:lnTo>
                <a:lnTo>
                  <a:pt x="303815" y="149859"/>
                </a:lnTo>
                <a:lnTo>
                  <a:pt x="302718" y="134619"/>
                </a:lnTo>
                <a:lnTo>
                  <a:pt x="302503" y="133349"/>
                </a:lnTo>
                <a:lnTo>
                  <a:pt x="301731" y="129761"/>
                </a:lnTo>
                <a:close/>
              </a:path>
              <a:path w="2332990" h="345440">
                <a:moveTo>
                  <a:pt x="5986" y="196357"/>
                </a:moveTo>
                <a:lnTo>
                  <a:pt x="6046" y="196849"/>
                </a:lnTo>
                <a:lnTo>
                  <a:pt x="6635" y="198119"/>
                </a:lnTo>
                <a:lnTo>
                  <a:pt x="5986" y="196357"/>
                </a:lnTo>
                <a:close/>
              </a:path>
              <a:path w="2332990" h="345440">
                <a:moveTo>
                  <a:pt x="5691" y="193958"/>
                </a:moveTo>
                <a:lnTo>
                  <a:pt x="5986" y="196357"/>
                </a:lnTo>
                <a:lnTo>
                  <a:pt x="6695" y="198119"/>
                </a:lnTo>
                <a:lnTo>
                  <a:pt x="5691" y="193958"/>
                </a:lnTo>
                <a:close/>
              </a:path>
              <a:path w="2332990" h="345440">
                <a:moveTo>
                  <a:pt x="164175" y="0"/>
                </a:moveTo>
                <a:lnTo>
                  <a:pt x="145945" y="0"/>
                </a:lnTo>
                <a:lnTo>
                  <a:pt x="121385" y="3809"/>
                </a:lnTo>
                <a:lnTo>
                  <a:pt x="72367" y="22859"/>
                </a:lnTo>
                <a:lnTo>
                  <a:pt x="37684" y="53339"/>
                </a:lnTo>
                <a:lnTo>
                  <a:pt x="11443" y="95249"/>
                </a:lnTo>
                <a:lnTo>
                  <a:pt x="942" y="137159"/>
                </a:lnTo>
                <a:lnTo>
                  <a:pt x="0" y="153669"/>
                </a:lnTo>
                <a:lnTo>
                  <a:pt x="1136" y="175259"/>
                </a:lnTo>
                <a:lnTo>
                  <a:pt x="3423" y="189229"/>
                </a:lnTo>
                <a:lnTo>
                  <a:pt x="5673" y="195579"/>
                </a:lnTo>
                <a:lnTo>
                  <a:pt x="5986" y="196357"/>
                </a:lnTo>
                <a:lnTo>
                  <a:pt x="5691" y="193958"/>
                </a:lnTo>
                <a:lnTo>
                  <a:pt x="4823" y="190499"/>
                </a:lnTo>
                <a:lnTo>
                  <a:pt x="5047" y="190499"/>
                </a:lnTo>
                <a:lnTo>
                  <a:pt x="4016" y="185419"/>
                </a:lnTo>
                <a:lnTo>
                  <a:pt x="2765" y="180339"/>
                </a:lnTo>
                <a:lnTo>
                  <a:pt x="2620" y="180339"/>
                </a:lnTo>
                <a:lnTo>
                  <a:pt x="2579" y="179069"/>
                </a:lnTo>
                <a:lnTo>
                  <a:pt x="1831" y="172719"/>
                </a:lnTo>
                <a:lnTo>
                  <a:pt x="831" y="166369"/>
                </a:lnTo>
                <a:lnTo>
                  <a:pt x="1188" y="165099"/>
                </a:lnTo>
                <a:lnTo>
                  <a:pt x="1284" y="158096"/>
                </a:lnTo>
                <a:lnTo>
                  <a:pt x="271" y="149859"/>
                </a:lnTo>
                <a:lnTo>
                  <a:pt x="1262" y="144890"/>
                </a:lnTo>
                <a:lnTo>
                  <a:pt x="1249" y="143509"/>
                </a:lnTo>
                <a:lnTo>
                  <a:pt x="850" y="142239"/>
                </a:lnTo>
                <a:lnTo>
                  <a:pt x="2212" y="140124"/>
                </a:lnTo>
                <a:lnTo>
                  <a:pt x="9639" y="102869"/>
                </a:lnTo>
                <a:lnTo>
                  <a:pt x="2307700" y="102869"/>
                </a:lnTo>
                <a:lnTo>
                  <a:pt x="2291557" y="80009"/>
                </a:lnTo>
                <a:lnTo>
                  <a:pt x="2254614" y="50799"/>
                </a:lnTo>
                <a:lnTo>
                  <a:pt x="2232529" y="43179"/>
                </a:lnTo>
                <a:lnTo>
                  <a:pt x="2118716" y="43179"/>
                </a:lnTo>
                <a:lnTo>
                  <a:pt x="2124538" y="41941"/>
                </a:lnTo>
                <a:lnTo>
                  <a:pt x="2011122" y="41909"/>
                </a:lnTo>
                <a:lnTo>
                  <a:pt x="2003502" y="40639"/>
                </a:lnTo>
                <a:lnTo>
                  <a:pt x="1995552" y="40639"/>
                </a:lnTo>
                <a:lnTo>
                  <a:pt x="1989676" y="39369"/>
                </a:lnTo>
                <a:lnTo>
                  <a:pt x="1969352" y="38099"/>
                </a:lnTo>
                <a:lnTo>
                  <a:pt x="1958607" y="38099"/>
                </a:lnTo>
                <a:lnTo>
                  <a:pt x="1942575" y="35559"/>
                </a:lnTo>
                <a:lnTo>
                  <a:pt x="1932520" y="35559"/>
                </a:lnTo>
                <a:lnTo>
                  <a:pt x="1921181" y="34289"/>
                </a:lnTo>
                <a:lnTo>
                  <a:pt x="1895873" y="33019"/>
                </a:lnTo>
                <a:lnTo>
                  <a:pt x="1885340" y="31749"/>
                </a:lnTo>
                <a:lnTo>
                  <a:pt x="1876413" y="31749"/>
                </a:lnTo>
                <a:lnTo>
                  <a:pt x="1863370" y="29209"/>
                </a:lnTo>
                <a:lnTo>
                  <a:pt x="1848422" y="27939"/>
                </a:lnTo>
                <a:lnTo>
                  <a:pt x="1840993" y="26669"/>
                </a:lnTo>
                <a:lnTo>
                  <a:pt x="1834998" y="26669"/>
                </a:lnTo>
                <a:lnTo>
                  <a:pt x="1827881" y="25399"/>
                </a:lnTo>
                <a:lnTo>
                  <a:pt x="1817903" y="24129"/>
                </a:lnTo>
                <a:lnTo>
                  <a:pt x="1811441" y="22859"/>
                </a:lnTo>
                <a:lnTo>
                  <a:pt x="1358400" y="22859"/>
                </a:lnTo>
                <a:lnTo>
                  <a:pt x="1347137" y="21589"/>
                </a:lnTo>
                <a:lnTo>
                  <a:pt x="813398" y="21589"/>
                </a:lnTo>
                <a:lnTo>
                  <a:pt x="717309" y="16509"/>
                </a:lnTo>
                <a:lnTo>
                  <a:pt x="684448" y="16509"/>
                </a:lnTo>
                <a:lnTo>
                  <a:pt x="668902" y="15239"/>
                </a:lnTo>
                <a:lnTo>
                  <a:pt x="449853" y="15239"/>
                </a:lnTo>
                <a:lnTo>
                  <a:pt x="419165" y="13969"/>
                </a:lnTo>
                <a:lnTo>
                  <a:pt x="258989" y="13969"/>
                </a:lnTo>
                <a:lnTo>
                  <a:pt x="249535" y="12699"/>
                </a:lnTo>
                <a:lnTo>
                  <a:pt x="240884" y="12699"/>
                </a:lnTo>
                <a:lnTo>
                  <a:pt x="233107" y="11429"/>
                </a:lnTo>
                <a:lnTo>
                  <a:pt x="212690" y="11429"/>
                </a:lnTo>
                <a:lnTo>
                  <a:pt x="204924" y="8889"/>
                </a:lnTo>
                <a:lnTo>
                  <a:pt x="203052" y="8889"/>
                </a:lnTo>
                <a:lnTo>
                  <a:pt x="201040" y="7619"/>
                </a:lnTo>
                <a:lnTo>
                  <a:pt x="201711" y="7619"/>
                </a:lnTo>
                <a:lnTo>
                  <a:pt x="192760" y="5079"/>
                </a:lnTo>
                <a:lnTo>
                  <a:pt x="189429" y="3809"/>
                </a:lnTo>
                <a:lnTo>
                  <a:pt x="177539" y="2539"/>
                </a:lnTo>
                <a:lnTo>
                  <a:pt x="164175" y="0"/>
                </a:lnTo>
                <a:close/>
              </a:path>
              <a:path w="2332990" h="345440">
                <a:moveTo>
                  <a:pt x="5047" y="190499"/>
                </a:moveTo>
                <a:lnTo>
                  <a:pt x="4823" y="190499"/>
                </a:lnTo>
                <a:lnTo>
                  <a:pt x="5562" y="193039"/>
                </a:lnTo>
                <a:lnTo>
                  <a:pt x="5047" y="190499"/>
                </a:lnTo>
                <a:close/>
              </a:path>
              <a:path w="2332990" h="345440">
                <a:moveTo>
                  <a:pt x="1262" y="144890"/>
                </a:moveTo>
                <a:lnTo>
                  <a:pt x="271" y="149859"/>
                </a:lnTo>
                <a:lnTo>
                  <a:pt x="1284" y="158096"/>
                </a:lnTo>
                <a:lnTo>
                  <a:pt x="1262" y="144890"/>
                </a:lnTo>
                <a:close/>
              </a:path>
              <a:path w="2332990" h="345440">
                <a:moveTo>
                  <a:pt x="9639" y="102869"/>
                </a:moveTo>
                <a:lnTo>
                  <a:pt x="2212" y="140124"/>
                </a:lnTo>
                <a:lnTo>
                  <a:pt x="2486" y="139699"/>
                </a:lnTo>
                <a:lnTo>
                  <a:pt x="6718" y="121919"/>
                </a:lnTo>
                <a:lnTo>
                  <a:pt x="10213" y="104139"/>
                </a:lnTo>
                <a:lnTo>
                  <a:pt x="9639" y="102869"/>
                </a:lnTo>
                <a:close/>
              </a:path>
              <a:path w="2332990" h="345440">
                <a:moveTo>
                  <a:pt x="301739" y="129539"/>
                </a:moveTo>
                <a:lnTo>
                  <a:pt x="301731" y="129761"/>
                </a:lnTo>
                <a:lnTo>
                  <a:pt x="302407" y="133349"/>
                </a:lnTo>
                <a:lnTo>
                  <a:pt x="301739" y="129539"/>
                </a:lnTo>
                <a:close/>
              </a:path>
              <a:path w="2332990" h="345440">
                <a:moveTo>
                  <a:pt x="301857" y="129539"/>
                </a:moveTo>
                <a:lnTo>
                  <a:pt x="302407" y="133349"/>
                </a:lnTo>
                <a:lnTo>
                  <a:pt x="301857" y="129539"/>
                </a:lnTo>
                <a:close/>
              </a:path>
              <a:path w="2332990" h="345440">
                <a:moveTo>
                  <a:pt x="300004" y="120600"/>
                </a:moveTo>
                <a:lnTo>
                  <a:pt x="301731" y="129761"/>
                </a:lnTo>
                <a:lnTo>
                  <a:pt x="301857" y="129539"/>
                </a:lnTo>
                <a:lnTo>
                  <a:pt x="300997" y="124459"/>
                </a:lnTo>
                <a:lnTo>
                  <a:pt x="300740" y="123189"/>
                </a:lnTo>
                <a:lnTo>
                  <a:pt x="300004" y="120600"/>
                </a:lnTo>
                <a:close/>
              </a:path>
              <a:path w="2332990" h="345440">
                <a:moveTo>
                  <a:pt x="299057" y="115569"/>
                </a:moveTo>
                <a:lnTo>
                  <a:pt x="300004" y="120600"/>
                </a:lnTo>
                <a:lnTo>
                  <a:pt x="300622" y="123189"/>
                </a:lnTo>
                <a:lnTo>
                  <a:pt x="299057" y="115569"/>
                </a:lnTo>
                <a:close/>
              </a:path>
              <a:path w="2332990" h="345440">
                <a:moveTo>
                  <a:pt x="299200" y="115569"/>
                </a:moveTo>
                <a:lnTo>
                  <a:pt x="299057" y="115569"/>
                </a:lnTo>
                <a:lnTo>
                  <a:pt x="300622" y="123189"/>
                </a:lnTo>
                <a:lnTo>
                  <a:pt x="299200" y="115569"/>
                </a:lnTo>
                <a:close/>
              </a:path>
              <a:path w="2332990" h="345440">
                <a:moveTo>
                  <a:pt x="298065" y="111759"/>
                </a:moveTo>
                <a:lnTo>
                  <a:pt x="297895" y="111759"/>
                </a:lnTo>
                <a:lnTo>
                  <a:pt x="300004" y="120600"/>
                </a:lnTo>
                <a:lnTo>
                  <a:pt x="299057" y="115569"/>
                </a:lnTo>
                <a:lnTo>
                  <a:pt x="299200" y="115569"/>
                </a:lnTo>
                <a:lnTo>
                  <a:pt x="298065" y="111759"/>
                </a:lnTo>
                <a:close/>
              </a:path>
              <a:path w="2332990" h="345440">
                <a:moveTo>
                  <a:pt x="297645" y="110713"/>
                </a:moveTo>
                <a:lnTo>
                  <a:pt x="297895" y="111759"/>
                </a:lnTo>
                <a:lnTo>
                  <a:pt x="297645" y="110713"/>
                </a:lnTo>
                <a:close/>
              </a:path>
              <a:path w="2332990" h="345440">
                <a:moveTo>
                  <a:pt x="297380" y="109606"/>
                </a:moveTo>
                <a:lnTo>
                  <a:pt x="297645" y="110713"/>
                </a:lnTo>
                <a:lnTo>
                  <a:pt x="297962" y="111759"/>
                </a:lnTo>
                <a:lnTo>
                  <a:pt x="297493" y="109932"/>
                </a:lnTo>
                <a:lnTo>
                  <a:pt x="297380" y="109606"/>
                </a:lnTo>
                <a:close/>
              </a:path>
              <a:path w="2332990" h="345440">
                <a:moveTo>
                  <a:pt x="297493" y="109932"/>
                </a:moveTo>
                <a:lnTo>
                  <a:pt x="297962" y="111759"/>
                </a:lnTo>
                <a:lnTo>
                  <a:pt x="297686" y="110489"/>
                </a:lnTo>
                <a:lnTo>
                  <a:pt x="297493" y="109932"/>
                </a:lnTo>
                <a:close/>
              </a:path>
              <a:path w="2332990" h="345440">
                <a:moveTo>
                  <a:pt x="296807" y="107949"/>
                </a:moveTo>
                <a:lnTo>
                  <a:pt x="297645" y="110713"/>
                </a:lnTo>
                <a:lnTo>
                  <a:pt x="297380" y="109606"/>
                </a:lnTo>
                <a:lnTo>
                  <a:pt x="296807" y="107949"/>
                </a:lnTo>
                <a:close/>
              </a:path>
              <a:path w="2332990" h="345440">
                <a:moveTo>
                  <a:pt x="296985" y="107949"/>
                </a:moveTo>
                <a:lnTo>
                  <a:pt x="297380" y="109606"/>
                </a:lnTo>
                <a:lnTo>
                  <a:pt x="297493" y="109932"/>
                </a:lnTo>
                <a:lnTo>
                  <a:pt x="296985" y="107949"/>
                </a:lnTo>
                <a:close/>
              </a:path>
              <a:path w="2332990" h="345440">
                <a:moveTo>
                  <a:pt x="296985" y="107949"/>
                </a:moveTo>
                <a:lnTo>
                  <a:pt x="296807" y="107949"/>
                </a:lnTo>
                <a:lnTo>
                  <a:pt x="297380" y="109606"/>
                </a:lnTo>
                <a:lnTo>
                  <a:pt x="296985" y="107949"/>
                </a:lnTo>
                <a:close/>
              </a:path>
              <a:path w="2332990" h="345440">
                <a:moveTo>
                  <a:pt x="2123468" y="42283"/>
                </a:moveTo>
                <a:lnTo>
                  <a:pt x="2118716" y="43179"/>
                </a:lnTo>
                <a:lnTo>
                  <a:pt x="2120393" y="43179"/>
                </a:lnTo>
                <a:lnTo>
                  <a:pt x="2123468" y="42283"/>
                </a:lnTo>
                <a:close/>
              </a:path>
              <a:path w="2332990" h="345440">
                <a:moveTo>
                  <a:pt x="2221487" y="39369"/>
                </a:moveTo>
                <a:lnTo>
                  <a:pt x="2133461" y="39369"/>
                </a:lnTo>
                <a:lnTo>
                  <a:pt x="2129283" y="40639"/>
                </a:lnTo>
                <a:lnTo>
                  <a:pt x="2125447" y="41909"/>
                </a:lnTo>
                <a:lnTo>
                  <a:pt x="2123777" y="42225"/>
                </a:lnTo>
                <a:lnTo>
                  <a:pt x="2121218" y="43179"/>
                </a:lnTo>
                <a:lnTo>
                  <a:pt x="2232529" y="43179"/>
                </a:lnTo>
                <a:lnTo>
                  <a:pt x="2221487" y="39369"/>
                </a:lnTo>
                <a:close/>
              </a:path>
              <a:path w="2332990" h="345440">
                <a:moveTo>
                  <a:pt x="2124168" y="42079"/>
                </a:moveTo>
                <a:lnTo>
                  <a:pt x="2123468" y="42283"/>
                </a:lnTo>
                <a:lnTo>
                  <a:pt x="2123777" y="42225"/>
                </a:lnTo>
                <a:lnTo>
                  <a:pt x="2124168" y="42079"/>
                </a:lnTo>
                <a:close/>
              </a:path>
              <a:path w="2332990" h="345440">
                <a:moveTo>
                  <a:pt x="2124749" y="41909"/>
                </a:moveTo>
                <a:lnTo>
                  <a:pt x="2124538" y="41941"/>
                </a:lnTo>
                <a:lnTo>
                  <a:pt x="2124168" y="42079"/>
                </a:lnTo>
                <a:lnTo>
                  <a:pt x="2124749" y="41909"/>
                </a:lnTo>
                <a:close/>
              </a:path>
              <a:path w="2332990" h="345440">
                <a:moveTo>
                  <a:pt x="2124685" y="41909"/>
                </a:moveTo>
                <a:lnTo>
                  <a:pt x="2124538" y="41941"/>
                </a:lnTo>
                <a:lnTo>
                  <a:pt x="2124685" y="41909"/>
                </a:lnTo>
                <a:close/>
              </a:path>
              <a:path w="2332990" h="345440">
                <a:moveTo>
                  <a:pt x="2161858" y="34289"/>
                </a:moveTo>
                <a:lnTo>
                  <a:pt x="2154541" y="34289"/>
                </a:lnTo>
                <a:lnTo>
                  <a:pt x="2146230" y="36829"/>
                </a:lnTo>
                <a:lnTo>
                  <a:pt x="2132432" y="39369"/>
                </a:lnTo>
                <a:lnTo>
                  <a:pt x="2124622" y="41909"/>
                </a:lnTo>
                <a:lnTo>
                  <a:pt x="2133461" y="39369"/>
                </a:lnTo>
                <a:lnTo>
                  <a:pt x="2221487" y="39369"/>
                </a:lnTo>
                <a:lnTo>
                  <a:pt x="2210444" y="35559"/>
                </a:lnTo>
                <a:lnTo>
                  <a:pt x="2161858" y="34289"/>
                </a:lnTo>
                <a:close/>
              </a:path>
              <a:path w="2332990" h="345440">
                <a:moveTo>
                  <a:pt x="1804979" y="21589"/>
                </a:moveTo>
                <a:lnTo>
                  <a:pt x="1520599" y="21589"/>
                </a:lnTo>
                <a:lnTo>
                  <a:pt x="1504314" y="22859"/>
                </a:lnTo>
                <a:lnTo>
                  <a:pt x="1811441" y="22859"/>
                </a:lnTo>
                <a:lnTo>
                  <a:pt x="1804979" y="21589"/>
                </a:lnTo>
                <a:close/>
              </a:path>
              <a:path w="2332990" h="345440">
                <a:moveTo>
                  <a:pt x="1278235" y="16509"/>
                </a:moveTo>
                <a:lnTo>
                  <a:pt x="1072008" y="16509"/>
                </a:lnTo>
                <a:lnTo>
                  <a:pt x="1031453" y="17779"/>
                </a:lnTo>
                <a:lnTo>
                  <a:pt x="1013641" y="19049"/>
                </a:lnTo>
                <a:lnTo>
                  <a:pt x="995135" y="19049"/>
                </a:lnTo>
                <a:lnTo>
                  <a:pt x="967444" y="21589"/>
                </a:lnTo>
                <a:lnTo>
                  <a:pt x="1335051" y="21589"/>
                </a:lnTo>
                <a:lnTo>
                  <a:pt x="1324554" y="20319"/>
                </a:lnTo>
                <a:lnTo>
                  <a:pt x="1313854" y="20319"/>
                </a:lnTo>
                <a:lnTo>
                  <a:pt x="1278235" y="16509"/>
                </a:lnTo>
                <a:close/>
              </a:path>
              <a:path w="2332990" h="345440">
                <a:moveTo>
                  <a:pt x="1773539" y="20319"/>
                </a:moveTo>
                <a:lnTo>
                  <a:pt x="1674742" y="20319"/>
                </a:lnTo>
                <a:lnTo>
                  <a:pt x="1633238" y="21589"/>
                </a:lnTo>
                <a:lnTo>
                  <a:pt x="1789024" y="21589"/>
                </a:lnTo>
                <a:lnTo>
                  <a:pt x="1773539" y="20319"/>
                </a:lnTo>
                <a:close/>
              </a:path>
              <a:path w="2332990" h="345440">
                <a:moveTo>
                  <a:pt x="1314057" y="19049"/>
                </a:moveTo>
                <a:lnTo>
                  <a:pt x="1316330" y="20319"/>
                </a:lnTo>
                <a:lnTo>
                  <a:pt x="1324554" y="20319"/>
                </a:lnTo>
                <a:lnTo>
                  <a:pt x="1314057" y="19049"/>
                </a:lnTo>
                <a:close/>
              </a:path>
              <a:path w="2332990" h="345440">
                <a:moveTo>
                  <a:pt x="1244433" y="15239"/>
                </a:moveTo>
                <a:lnTo>
                  <a:pt x="1118160" y="15239"/>
                </a:lnTo>
                <a:lnTo>
                  <a:pt x="1101794" y="16509"/>
                </a:lnTo>
                <a:lnTo>
                  <a:pt x="1265530" y="16509"/>
                </a:lnTo>
                <a:lnTo>
                  <a:pt x="1244433" y="15239"/>
                </a:lnTo>
                <a:close/>
              </a:path>
              <a:path w="2332990" h="345440">
                <a:moveTo>
                  <a:pt x="201580" y="7619"/>
                </a:moveTo>
                <a:lnTo>
                  <a:pt x="201910" y="7904"/>
                </a:lnTo>
                <a:lnTo>
                  <a:pt x="212690" y="11429"/>
                </a:lnTo>
                <a:lnTo>
                  <a:pt x="205304" y="8889"/>
                </a:lnTo>
                <a:lnTo>
                  <a:pt x="206700" y="8889"/>
                </a:lnTo>
                <a:lnTo>
                  <a:pt x="205739" y="8541"/>
                </a:lnTo>
                <a:lnTo>
                  <a:pt x="202280" y="7750"/>
                </a:lnTo>
                <a:lnTo>
                  <a:pt x="201580" y="7619"/>
                </a:lnTo>
                <a:close/>
              </a:path>
              <a:path w="2332990" h="345440">
                <a:moveTo>
                  <a:pt x="205304" y="8889"/>
                </a:moveTo>
                <a:lnTo>
                  <a:pt x="212690" y="11429"/>
                </a:lnTo>
                <a:lnTo>
                  <a:pt x="221211" y="11429"/>
                </a:lnTo>
                <a:lnTo>
                  <a:pt x="215234" y="10159"/>
                </a:lnTo>
                <a:lnTo>
                  <a:pt x="211236" y="10159"/>
                </a:lnTo>
                <a:lnTo>
                  <a:pt x="205304" y="8889"/>
                </a:lnTo>
                <a:close/>
              </a:path>
              <a:path w="2332990" h="345440">
                <a:moveTo>
                  <a:pt x="206700" y="8889"/>
                </a:moveTo>
                <a:lnTo>
                  <a:pt x="205304" y="8889"/>
                </a:lnTo>
                <a:lnTo>
                  <a:pt x="211236" y="10159"/>
                </a:lnTo>
                <a:lnTo>
                  <a:pt x="206700" y="8889"/>
                </a:lnTo>
                <a:close/>
              </a:path>
              <a:path w="2332990" h="345440">
                <a:moveTo>
                  <a:pt x="205739" y="8541"/>
                </a:moveTo>
                <a:lnTo>
                  <a:pt x="206700" y="8889"/>
                </a:lnTo>
                <a:lnTo>
                  <a:pt x="211236" y="10159"/>
                </a:lnTo>
                <a:lnTo>
                  <a:pt x="211394" y="10159"/>
                </a:lnTo>
                <a:lnTo>
                  <a:pt x="207262" y="8889"/>
                </a:lnTo>
                <a:lnTo>
                  <a:pt x="205739" y="8541"/>
                </a:lnTo>
                <a:close/>
              </a:path>
              <a:path w="2332990" h="345440">
                <a:moveTo>
                  <a:pt x="205627" y="8372"/>
                </a:moveTo>
                <a:lnTo>
                  <a:pt x="211394" y="10159"/>
                </a:lnTo>
                <a:lnTo>
                  <a:pt x="215234" y="10159"/>
                </a:lnTo>
                <a:lnTo>
                  <a:pt x="205627" y="8372"/>
                </a:lnTo>
                <a:close/>
              </a:path>
              <a:path w="2332990" h="345440">
                <a:moveTo>
                  <a:pt x="201910" y="7904"/>
                </a:moveTo>
                <a:lnTo>
                  <a:pt x="203052" y="8889"/>
                </a:lnTo>
                <a:lnTo>
                  <a:pt x="204924" y="8889"/>
                </a:lnTo>
                <a:lnTo>
                  <a:pt x="201910" y="7904"/>
                </a:lnTo>
                <a:close/>
              </a:path>
              <a:path w="2332990" h="345440">
                <a:moveTo>
                  <a:pt x="202280" y="7750"/>
                </a:moveTo>
                <a:lnTo>
                  <a:pt x="205739" y="8541"/>
                </a:lnTo>
                <a:lnTo>
                  <a:pt x="204902" y="8237"/>
                </a:lnTo>
                <a:lnTo>
                  <a:pt x="202280" y="7750"/>
                </a:lnTo>
                <a:close/>
              </a:path>
              <a:path w="2332990" h="345440">
                <a:moveTo>
                  <a:pt x="203198" y="7619"/>
                </a:moveTo>
                <a:lnTo>
                  <a:pt x="204902" y="8237"/>
                </a:lnTo>
                <a:lnTo>
                  <a:pt x="205627" y="8372"/>
                </a:lnTo>
                <a:lnTo>
                  <a:pt x="203198" y="7619"/>
                </a:lnTo>
                <a:close/>
              </a:path>
              <a:path w="2332990" h="345440">
                <a:moveTo>
                  <a:pt x="201580" y="7619"/>
                </a:moveTo>
                <a:lnTo>
                  <a:pt x="201040" y="7619"/>
                </a:lnTo>
                <a:lnTo>
                  <a:pt x="201910" y="7904"/>
                </a:lnTo>
                <a:lnTo>
                  <a:pt x="201580" y="7619"/>
                </a:lnTo>
                <a:close/>
              </a:path>
              <a:path w="2332990" h="345440">
                <a:moveTo>
                  <a:pt x="201711" y="7619"/>
                </a:moveTo>
                <a:lnTo>
                  <a:pt x="201580" y="7619"/>
                </a:lnTo>
                <a:lnTo>
                  <a:pt x="202280" y="7750"/>
                </a:lnTo>
                <a:lnTo>
                  <a:pt x="201711" y="7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75483" y="10278403"/>
            <a:ext cx="1816066" cy="332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MENTOR </a:t>
            </a:r>
            <a:r>
              <a:rPr dirty="0" spc="20"/>
              <a:t>:- </a:t>
            </a:r>
            <a:r>
              <a:rPr dirty="0" spc="10"/>
              <a:t>JEETENDRA</a:t>
            </a:r>
            <a:r>
              <a:rPr dirty="0" spc="-80"/>
              <a:t> </a:t>
            </a:r>
            <a:r>
              <a:rPr dirty="0" spc="-35"/>
              <a:t>ARYA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MOB </a:t>
            </a:r>
            <a:r>
              <a:rPr dirty="0" spc="20"/>
              <a:t>:- </a:t>
            </a:r>
            <a:r>
              <a:rPr dirty="0" spc="15"/>
              <a:t>7077 6066</a:t>
            </a:r>
            <a:r>
              <a:rPr dirty="0" spc="-135"/>
              <a:t> </a:t>
            </a:r>
            <a:r>
              <a:rPr dirty="0" spc="15"/>
              <a:t>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32" y="1095486"/>
            <a:ext cx="3477895" cy="4171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14805" algn="l"/>
              </a:tabLst>
            </a:pPr>
            <a:r>
              <a:rPr dirty="0" sz="2550" spc="-180" b="1">
                <a:solidFill>
                  <a:srgbClr val="B51700"/>
                </a:solidFill>
                <a:latin typeface="Arial"/>
                <a:cs typeface="Arial"/>
              </a:rPr>
              <a:t>F</a:t>
            </a:r>
            <a:r>
              <a:rPr dirty="0" sz="2550" spc="5" b="1">
                <a:solidFill>
                  <a:srgbClr val="B51700"/>
                </a:solidFill>
                <a:latin typeface="Arial"/>
                <a:cs typeface="Arial"/>
              </a:rPr>
              <a:t>ACTOR</a:t>
            </a:r>
            <a:r>
              <a:rPr dirty="0" sz="2550" b="1">
                <a:solidFill>
                  <a:srgbClr val="B51700"/>
                </a:solidFill>
                <a:latin typeface="Arial"/>
                <a:cs typeface="Arial"/>
              </a:rPr>
              <a:t>	</a:t>
            </a:r>
            <a:r>
              <a:rPr dirty="0" sz="2550" spc="-5" b="1">
                <a:solidFill>
                  <a:srgbClr val="B51700"/>
                </a:solidFill>
                <a:latin typeface="Arial"/>
                <a:cs typeface="Arial"/>
              </a:rPr>
              <a:t>AFFECTING</a:t>
            </a:r>
            <a:endParaRPr sz="2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0986" y="1017798"/>
            <a:ext cx="57086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3071" sz="3825" spc="7" b="1">
                <a:solidFill>
                  <a:srgbClr val="B51700"/>
                </a:solidFill>
                <a:latin typeface="Arial"/>
                <a:cs typeface="Arial"/>
              </a:rPr>
              <a:t>S</a:t>
            </a:r>
            <a:r>
              <a:rPr dirty="0" baseline="-26143" sz="2550" spc="7" b="1">
                <a:solidFill>
                  <a:srgbClr val="B51700"/>
                </a:solidFill>
                <a:latin typeface="Arial"/>
                <a:cs typeface="Arial"/>
              </a:rPr>
              <a:t>N</a:t>
            </a:r>
            <a:r>
              <a:rPr dirty="0" sz="1700" spc="5" b="1">
                <a:solidFill>
                  <a:srgbClr val="B51700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6568" y="1095486"/>
            <a:ext cx="94551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412750" algn="l"/>
              </a:tabLst>
            </a:pPr>
            <a:r>
              <a:rPr dirty="0" sz="2550" spc="-85" b="1">
                <a:solidFill>
                  <a:srgbClr val="B51700"/>
                </a:solidFill>
                <a:latin typeface="Arial"/>
                <a:cs typeface="Arial"/>
              </a:rPr>
              <a:t>&amp;	</a:t>
            </a:r>
            <a:r>
              <a:rPr dirty="0" sz="2550" spc="5" b="1">
                <a:solidFill>
                  <a:srgbClr val="B51700"/>
                </a:solidFill>
                <a:latin typeface="Arial"/>
                <a:cs typeface="Arial"/>
              </a:rPr>
              <a:t>S</a:t>
            </a:r>
            <a:r>
              <a:rPr dirty="0" baseline="-6535" sz="2550" spc="7" b="1">
                <a:solidFill>
                  <a:srgbClr val="B51700"/>
                </a:solidFill>
                <a:latin typeface="Arial"/>
                <a:cs typeface="Arial"/>
              </a:rPr>
              <a:t>N</a:t>
            </a:r>
            <a:r>
              <a:rPr dirty="0" baseline="19607" sz="2550" spc="7" b="1">
                <a:solidFill>
                  <a:srgbClr val="B51700"/>
                </a:solidFill>
                <a:latin typeface="Arial"/>
                <a:cs typeface="Arial"/>
              </a:rPr>
              <a:t>2</a:t>
            </a:r>
            <a:endParaRPr baseline="19607" sz="2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128" y="1548374"/>
            <a:ext cx="116208" cy="11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3128" y="1770345"/>
            <a:ext cx="116208" cy="11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3128" y="1992303"/>
            <a:ext cx="116208" cy="11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3128" y="2214273"/>
            <a:ext cx="116208" cy="11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1532" y="1487179"/>
            <a:ext cx="2736850" cy="13550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57810" marR="340995">
              <a:lnSpc>
                <a:spcPct val="104000"/>
              </a:lnSpc>
              <a:spcBef>
                <a:spcPts val="70"/>
              </a:spcBef>
            </a:pPr>
            <a:r>
              <a:rPr dirty="0" sz="1400" spc="25" b="1">
                <a:latin typeface="Arial"/>
                <a:cs typeface="Arial"/>
              </a:rPr>
              <a:t>Nature </a:t>
            </a:r>
            <a:r>
              <a:rPr dirty="0" sz="1400" spc="15" b="1">
                <a:latin typeface="Arial"/>
                <a:cs typeface="Arial"/>
              </a:rPr>
              <a:t>of </a:t>
            </a:r>
            <a:r>
              <a:rPr dirty="0" sz="1400" spc="-10" b="1">
                <a:latin typeface="Arial"/>
                <a:cs typeface="Arial"/>
              </a:rPr>
              <a:t>Alkyl </a:t>
            </a:r>
            <a:r>
              <a:rPr dirty="0" sz="1400" spc="5" b="1">
                <a:latin typeface="Arial"/>
                <a:cs typeface="Arial"/>
              </a:rPr>
              <a:t>Group  </a:t>
            </a:r>
            <a:r>
              <a:rPr dirty="0" sz="1400" spc="25" b="1">
                <a:latin typeface="Arial"/>
                <a:cs typeface="Arial"/>
              </a:rPr>
              <a:t>Nature </a:t>
            </a:r>
            <a:r>
              <a:rPr dirty="0" sz="1400" spc="15" b="1">
                <a:latin typeface="Arial"/>
                <a:cs typeface="Arial"/>
              </a:rPr>
              <a:t>of Nucleophile  </a:t>
            </a:r>
            <a:r>
              <a:rPr dirty="0" sz="1400" spc="25" b="1">
                <a:latin typeface="Arial"/>
                <a:cs typeface="Arial"/>
              </a:rPr>
              <a:t>Nature </a:t>
            </a:r>
            <a:r>
              <a:rPr dirty="0" sz="1400" spc="15" b="1">
                <a:latin typeface="Arial"/>
                <a:cs typeface="Arial"/>
              </a:rPr>
              <a:t>of </a:t>
            </a:r>
            <a:r>
              <a:rPr dirty="0" sz="1400" spc="5" b="1">
                <a:latin typeface="Arial"/>
                <a:cs typeface="Arial"/>
              </a:rPr>
              <a:t>Solvent  </a:t>
            </a:r>
            <a:r>
              <a:rPr dirty="0" sz="1400" spc="25" b="1">
                <a:latin typeface="Arial"/>
                <a:cs typeface="Arial"/>
              </a:rPr>
              <a:t>Nature </a:t>
            </a:r>
            <a:r>
              <a:rPr dirty="0" sz="1400" spc="15" b="1">
                <a:latin typeface="Arial"/>
                <a:cs typeface="Arial"/>
              </a:rPr>
              <a:t>of </a:t>
            </a:r>
            <a:r>
              <a:rPr dirty="0" sz="1400" spc="5" b="1">
                <a:latin typeface="Arial"/>
                <a:cs typeface="Arial"/>
              </a:rPr>
              <a:t>Leaving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5" b="1"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12420" algn="l"/>
              </a:tabLst>
            </a:pP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1.	</a:t>
            </a:r>
            <a:r>
              <a:rPr dirty="0" sz="1400" b="1">
                <a:solidFill>
                  <a:srgbClr val="B51700"/>
                </a:solidFill>
                <a:latin typeface="Arial"/>
                <a:cs typeface="Arial"/>
              </a:rPr>
              <a:t>NATURE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400" spc="5" b="1">
                <a:solidFill>
                  <a:srgbClr val="B51700"/>
                </a:solidFill>
                <a:latin typeface="Arial"/>
                <a:cs typeface="Arial"/>
              </a:rPr>
              <a:t>ALKYL</a:t>
            </a:r>
            <a:r>
              <a:rPr dirty="0" sz="1400" spc="-4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8158" y="2777180"/>
            <a:ext cx="1187450" cy="54800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465"/>
              </a:spcBef>
            </a:pPr>
            <a:r>
              <a:rPr dirty="0" sz="1400" spc="10" b="1">
                <a:latin typeface="Arial"/>
                <a:cs typeface="Arial"/>
              </a:rPr>
              <a:t>3</a:t>
            </a:r>
            <a:r>
              <a:rPr dirty="0" baseline="20467" sz="1425" spc="15" b="1">
                <a:latin typeface="Arial"/>
                <a:cs typeface="Arial"/>
              </a:rPr>
              <a:t>O </a:t>
            </a:r>
            <a:r>
              <a:rPr dirty="0" sz="1400" spc="45" b="1">
                <a:latin typeface="Arial"/>
                <a:cs typeface="Arial"/>
              </a:rPr>
              <a:t>&gt; </a:t>
            </a:r>
            <a:r>
              <a:rPr dirty="0" sz="1400" spc="10" b="1">
                <a:latin typeface="Arial"/>
                <a:cs typeface="Arial"/>
              </a:rPr>
              <a:t>2</a:t>
            </a:r>
            <a:r>
              <a:rPr dirty="0" baseline="20467" sz="1425" spc="15" b="1">
                <a:latin typeface="Arial"/>
                <a:cs typeface="Arial"/>
              </a:rPr>
              <a:t>O </a:t>
            </a:r>
            <a:r>
              <a:rPr dirty="0" sz="1400" spc="45" b="1">
                <a:latin typeface="Arial"/>
                <a:cs typeface="Arial"/>
              </a:rPr>
              <a:t>&gt;&gt;</a:t>
            </a:r>
            <a:r>
              <a:rPr dirty="0" sz="1400" spc="-114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1</a:t>
            </a:r>
            <a:r>
              <a:rPr dirty="0" baseline="20467" sz="1425" spc="15" b="1">
                <a:latin typeface="Arial"/>
                <a:cs typeface="Arial"/>
              </a:rPr>
              <a:t>O</a:t>
            </a:r>
            <a:endParaRPr baseline="20467" sz="1425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dirty="0" sz="1400" spc="20" b="1">
                <a:solidFill>
                  <a:srgbClr val="004D7F"/>
                </a:solidFill>
                <a:latin typeface="Arial"/>
                <a:cs typeface="Arial"/>
              </a:rPr>
              <a:t>1</a:t>
            </a:r>
            <a:r>
              <a:rPr dirty="0" baseline="19444" sz="1500" spc="30" b="1">
                <a:latin typeface="Arial"/>
                <a:cs typeface="Arial"/>
              </a:rPr>
              <a:t>O </a:t>
            </a:r>
            <a:r>
              <a:rPr dirty="0" sz="1400" spc="45" b="1">
                <a:latin typeface="Arial"/>
                <a:cs typeface="Arial"/>
              </a:rPr>
              <a:t>&gt; </a:t>
            </a:r>
            <a:r>
              <a:rPr dirty="0" sz="1400" spc="10" b="1">
                <a:latin typeface="Arial"/>
                <a:cs typeface="Arial"/>
              </a:rPr>
              <a:t>2</a:t>
            </a:r>
            <a:r>
              <a:rPr dirty="0" baseline="20467" sz="1425" spc="15" b="1">
                <a:latin typeface="Arial"/>
                <a:cs typeface="Arial"/>
              </a:rPr>
              <a:t>O </a:t>
            </a:r>
            <a:r>
              <a:rPr dirty="0" sz="1400" spc="45" b="1">
                <a:latin typeface="Arial"/>
                <a:cs typeface="Arial"/>
              </a:rPr>
              <a:t>&gt;&gt;</a:t>
            </a:r>
            <a:r>
              <a:rPr dirty="0" sz="1400" spc="-145" b="1">
                <a:latin typeface="Arial"/>
                <a:cs typeface="Arial"/>
              </a:rPr>
              <a:t> </a:t>
            </a:r>
            <a:r>
              <a:rPr dirty="0" sz="1400" spc="10" b="1">
                <a:latin typeface="Arial"/>
                <a:cs typeface="Arial"/>
              </a:rPr>
              <a:t>3</a:t>
            </a:r>
            <a:r>
              <a:rPr dirty="0" baseline="20467" sz="1425" spc="15" b="1">
                <a:latin typeface="Arial"/>
                <a:cs typeface="Arial"/>
              </a:rPr>
              <a:t>O</a:t>
            </a:r>
            <a:endParaRPr baseline="20467" sz="142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2045" y="2880854"/>
            <a:ext cx="2063114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5555" sz="1500" spc="209">
                <a:solidFill>
                  <a:srgbClr val="004D7F"/>
                </a:solidFill>
                <a:latin typeface="Courier New"/>
                <a:cs typeface="Courier New"/>
              </a:rPr>
              <a:t>rate of </a:t>
            </a:r>
            <a:r>
              <a:rPr dirty="0" baseline="5555" sz="1500" spc="172">
                <a:solidFill>
                  <a:srgbClr val="004D7F"/>
                </a:solidFill>
                <a:latin typeface="Courier New"/>
                <a:cs typeface="Courier New"/>
              </a:rPr>
              <a:t>S</a:t>
            </a:r>
            <a:r>
              <a:rPr dirty="0" sz="650" spc="114">
                <a:solidFill>
                  <a:srgbClr val="004D7F"/>
                </a:solidFill>
                <a:latin typeface="Courier New"/>
                <a:cs typeface="Courier New"/>
              </a:rPr>
              <a:t>N</a:t>
            </a:r>
            <a:r>
              <a:rPr dirty="0" baseline="29914" sz="975" spc="172">
                <a:solidFill>
                  <a:srgbClr val="004D7F"/>
                </a:solidFill>
                <a:latin typeface="Courier New"/>
                <a:cs typeface="Courier New"/>
              </a:rPr>
              <a:t>1</a:t>
            </a:r>
            <a:r>
              <a:rPr dirty="0" baseline="29914" sz="975" spc="3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5555" sz="1500" spc="209">
                <a:solidFill>
                  <a:srgbClr val="004D7F"/>
                </a:solidFill>
                <a:latin typeface="Courier New"/>
                <a:cs typeface="Courier New"/>
              </a:rPr>
              <a:t>(stability</a:t>
            </a:r>
            <a:endParaRPr baseline="5555"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5633" y="2871191"/>
            <a:ext cx="143573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of</a:t>
            </a:r>
            <a:r>
              <a:rPr dirty="0" sz="1000" spc="5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carbocation)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2064" y="3141991"/>
            <a:ext cx="106045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5555" sz="1500" spc="209">
                <a:solidFill>
                  <a:srgbClr val="004D7F"/>
                </a:solidFill>
                <a:latin typeface="Courier New"/>
                <a:cs typeface="Courier New"/>
              </a:rPr>
              <a:t>rate of</a:t>
            </a:r>
            <a:r>
              <a:rPr dirty="0" baseline="5555" sz="1500" spc="89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5555" sz="1500" spc="172">
                <a:solidFill>
                  <a:srgbClr val="004D7F"/>
                </a:solidFill>
                <a:latin typeface="Courier New"/>
                <a:cs typeface="Courier New"/>
              </a:rPr>
              <a:t>S</a:t>
            </a:r>
            <a:r>
              <a:rPr dirty="0" sz="650" spc="114">
                <a:solidFill>
                  <a:srgbClr val="004D7F"/>
                </a:solidFill>
                <a:latin typeface="Courier New"/>
                <a:cs typeface="Courier New"/>
              </a:rPr>
              <a:t>N</a:t>
            </a:r>
            <a:r>
              <a:rPr dirty="0" baseline="29914" sz="975" spc="172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endParaRPr baseline="29914" sz="975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132" y="3294679"/>
            <a:ext cx="3361690" cy="4953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  <a:tabLst>
                <a:tab pos="342900" algn="l"/>
              </a:tabLst>
            </a:pP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2.	</a:t>
            </a:r>
            <a:r>
              <a:rPr dirty="0" sz="1400" b="1">
                <a:solidFill>
                  <a:srgbClr val="B51700"/>
                </a:solidFill>
                <a:latin typeface="Arial"/>
                <a:cs typeface="Arial"/>
              </a:rPr>
              <a:t>NATURE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NUCLEOPHILE</a:t>
            </a:r>
            <a:endParaRPr sz="14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270"/>
              </a:spcBef>
            </a:pPr>
            <a:r>
              <a:rPr dirty="0" sz="1200" spc="35" b="1">
                <a:latin typeface="Arial"/>
                <a:cs typeface="Arial"/>
              </a:rPr>
              <a:t>Rate </a:t>
            </a:r>
            <a:r>
              <a:rPr dirty="0" sz="1200" spc="-10" b="1">
                <a:latin typeface="Arial"/>
                <a:cs typeface="Arial"/>
              </a:rPr>
              <a:t>is </a:t>
            </a:r>
            <a:r>
              <a:rPr dirty="0" sz="1200" spc="5" b="1">
                <a:latin typeface="Arial"/>
                <a:cs typeface="Arial"/>
              </a:rPr>
              <a:t>directly </a:t>
            </a:r>
            <a:r>
              <a:rPr dirty="0" sz="1200" spc="10" b="1">
                <a:latin typeface="Arial"/>
                <a:cs typeface="Arial"/>
              </a:rPr>
              <a:t>proportional </a:t>
            </a:r>
            <a:r>
              <a:rPr dirty="0" sz="1200" spc="25" b="1">
                <a:latin typeface="Arial"/>
                <a:cs typeface="Arial"/>
              </a:rPr>
              <a:t>to </a:t>
            </a:r>
            <a:r>
              <a:rPr dirty="0" sz="1200" spc="10" b="1">
                <a:latin typeface="Arial"/>
                <a:cs typeface="Arial"/>
              </a:rPr>
              <a:t>[ </a:t>
            </a:r>
            <a:r>
              <a:rPr dirty="0" sz="1200" spc="35" b="1">
                <a:latin typeface="Arial"/>
                <a:cs typeface="Arial"/>
              </a:rPr>
              <a:t>R-Lg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spc="10" b="1">
                <a:latin typeface="Arial"/>
                <a:cs typeface="Arial"/>
              </a:rPr>
              <a:t>]</a:t>
            </a:r>
            <a:r>
              <a:rPr dirty="0" baseline="20833" sz="1200" spc="15" b="1">
                <a:latin typeface="Arial"/>
                <a:cs typeface="Arial"/>
              </a:rPr>
              <a:t>1</a:t>
            </a:r>
            <a:endParaRPr baseline="20833"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9346" y="3636212"/>
            <a:ext cx="290957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3472" sz="1200" spc="165">
                <a:solidFill>
                  <a:srgbClr val="004D7F"/>
                </a:solidFill>
                <a:latin typeface="Courier New"/>
                <a:cs typeface="Courier New"/>
              </a:rPr>
              <a:t>High conc of weak </a:t>
            </a:r>
            <a:r>
              <a:rPr dirty="0" baseline="3472" sz="1200" spc="142">
                <a:solidFill>
                  <a:srgbClr val="004D7F"/>
                </a:solidFill>
                <a:latin typeface="Courier New"/>
                <a:cs typeface="Courier New"/>
              </a:rPr>
              <a:t>Nu</a:t>
            </a:r>
            <a:r>
              <a:rPr dirty="0" baseline="25252" sz="825" spc="142">
                <a:solidFill>
                  <a:srgbClr val="004D7F"/>
                </a:solidFill>
                <a:latin typeface="Courier New"/>
                <a:cs typeface="Courier New"/>
              </a:rPr>
              <a:t>- </a:t>
            </a:r>
            <a:r>
              <a:rPr dirty="0" baseline="3472" sz="1200" spc="165">
                <a:solidFill>
                  <a:srgbClr val="004D7F"/>
                </a:solidFill>
                <a:latin typeface="Courier New"/>
                <a:cs typeface="Courier New"/>
              </a:rPr>
              <a:t>will favour </a:t>
            </a:r>
            <a:r>
              <a:rPr dirty="0" baseline="3472" sz="1200" spc="120">
                <a:solidFill>
                  <a:srgbClr val="004D7F"/>
                </a:solidFill>
                <a:latin typeface="Courier New"/>
                <a:cs typeface="Courier New"/>
              </a:rPr>
              <a:t>S</a:t>
            </a:r>
            <a:r>
              <a:rPr dirty="0" sz="550" spc="80">
                <a:solidFill>
                  <a:srgbClr val="004D7F"/>
                </a:solidFill>
                <a:latin typeface="Courier New"/>
                <a:cs typeface="Courier New"/>
              </a:rPr>
              <a:t>N</a:t>
            </a:r>
            <a:r>
              <a:rPr dirty="0" baseline="25252" sz="825" spc="120">
                <a:solidFill>
                  <a:srgbClr val="004D7F"/>
                </a:solidFill>
                <a:latin typeface="Courier New"/>
                <a:cs typeface="Courier New"/>
              </a:rPr>
              <a:t>1</a:t>
            </a:r>
            <a:r>
              <a:rPr dirty="0" baseline="25252" sz="825" spc="277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165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baseline="3472"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3432" y="3804148"/>
            <a:ext cx="6365875" cy="193103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51155">
              <a:lnSpc>
                <a:spcPct val="100000"/>
              </a:lnSpc>
              <a:spcBef>
                <a:spcPts val="235"/>
              </a:spcBef>
            </a:pPr>
            <a:r>
              <a:rPr dirty="0" baseline="2314" sz="1800" spc="52" b="1">
                <a:latin typeface="Arial"/>
                <a:cs typeface="Arial"/>
              </a:rPr>
              <a:t>Rate </a:t>
            </a:r>
            <a:r>
              <a:rPr dirty="0" baseline="2314" sz="1800" spc="-15" b="1">
                <a:latin typeface="Arial"/>
                <a:cs typeface="Arial"/>
              </a:rPr>
              <a:t>is </a:t>
            </a:r>
            <a:r>
              <a:rPr dirty="0" baseline="2314" sz="1800" spc="7" b="1">
                <a:latin typeface="Arial"/>
                <a:cs typeface="Arial"/>
              </a:rPr>
              <a:t>directly </a:t>
            </a:r>
            <a:r>
              <a:rPr dirty="0" baseline="2314" sz="1800" spc="15" b="1">
                <a:latin typeface="Arial"/>
                <a:cs typeface="Arial"/>
              </a:rPr>
              <a:t>proportional </a:t>
            </a:r>
            <a:r>
              <a:rPr dirty="0" baseline="2314" sz="1800" spc="37" b="1">
                <a:latin typeface="Arial"/>
                <a:cs typeface="Arial"/>
              </a:rPr>
              <a:t>to </a:t>
            </a:r>
            <a:r>
              <a:rPr dirty="0" baseline="2314" sz="1800" spc="15" b="1">
                <a:latin typeface="Arial"/>
                <a:cs typeface="Arial"/>
              </a:rPr>
              <a:t>[ </a:t>
            </a:r>
            <a:r>
              <a:rPr dirty="0" baseline="2314" sz="1800" spc="52" b="1">
                <a:latin typeface="Arial"/>
                <a:cs typeface="Arial"/>
              </a:rPr>
              <a:t>R-Lg </a:t>
            </a:r>
            <a:r>
              <a:rPr dirty="0" baseline="2314" sz="1800" spc="15" b="1">
                <a:latin typeface="Arial"/>
                <a:cs typeface="Arial"/>
              </a:rPr>
              <a:t>]</a:t>
            </a:r>
            <a:r>
              <a:rPr dirty="0" baseline="24305" sz="1200" spc="15" b="1">
                <a:latin typeface="Arial"/>
                <a:cs typeface="Arial"/>
              </a:rPr>
              <a:t>1 </a:t>
            </a:r>
            <a:r>
              <a:rPr dirty="0" baseline="2314" sz="1800" spc="15" b="1">
                <a:latin typeface="Arial"/>
                <a:cs typeface="Arial"/>
              </a:rPr>
              <a:t>[ </a:t>
            </a:r>
            <a:r>
              <a:rPr dirty="0" baseline="2314" sz="1800" spc="52" b="1">
                <a:latin typeface="Arial"/>
                <a:cs typeface="Arial"/>
              </a:rPr>
              <a:t>Nu</a:t>
            </a:r>
            <a:r>
              <a:rPr dirty="0" baseline="24305" sz="1200" spc="52" b="1">
                <a:latin typeface="Arial"/>
                <a:cs typeface="Arial"/>
              </a:rPr>
              <a:t>- </a:t>
            </a:r>
            <a:r>
              <a:rPr dirty="0" baseline="2314" sz="1800" spc="15" b="1">
                <a:latin typeface="Arial"/>
                <a:cs typeface="Arial"/>
              </a:rPr>
              <a:t>]</a:t>
            </a:r>
            <a:r>
              <a:rPr dirty="0" baseline="24305" sz="1200" spc="15" b="1">
                <a:latin typeface="Arial"/>
                <a:cs typeface="Arial"/>
              </a:rPr>
              <a:t>1 </a:t>
            </a:r>
            <a:r>
              <a:rPr dirty="0" baseline="2314" sz="1800" spc="7" b="1">
                <a:latin typeface="Arial"/>
                <a:cs typeface="Arial"/>
              </a:rPr>
              <a:t>. </a:t>
            </a:r>
            <a:r>
              <a:rPr dirty="0" baseline="4629" sz="900" spc="120">
                <a:solidFill>
                  <a:srgbClr val="004D7F"/>
                </a:solidFill>
                <a:latin typeface="Courier New"/>
                <a:cs typeface="Courier New"/>
              </a:rPr>
              <a:t>High conc of strong </a:t>
            </a:r>
            <a:r>
              <a:rPr dirty="0" baseline="4629" sz="900" spc="104">
                <a:solidFill>
                  <a:srgbClr val="004D7F"/>
                </a:solidFill>
                <a:latin typeface="Courier New"/>
                <a:cs typeface="Courier New"/>
              </a:rPr>
              <a:t>Nu</a:t>
            </a:r>
            <a:r>
              <a:rPr dirty="0" baseline="27777" sz="600" spc="104">
                <a:solidFill>
                  <a:srgbClr val="004D7F"/>
                </a:solidFill>
                <a:latin typeface="Courier New"/>
                <a:cs typeface="Courier New"/>
              </a:rPr>
              <a:t>- </a:t>
            </a:r>
            <a:r>
              <a:rPr dirty="0" baseline="4629" sz="900" spc="120">
                <a:solidFill>
                  <a:srgbClr val="004D7F"/>
                </a:solidFill>
                <a:latin typeface="Courier New"/>
                <a:cs typeface="Courier New"/>
              </a:rPr>
              <a:t>will favour </a:t>
            </a:r>
            <a:r>
              <a:rPr dirty="0" baseline="4629" sz="900" spc="97">
                <a:solidFill>
                  <a:srgbClr val="004D7F"/>
                </a:solidFill>
                <a:latin typeface="Courier New"/>
                <a:cs typeface="Courier New"/>
              </a:rPr>
              <a:t>S</a:t>
            </a:r>
            <a:r>
              <a:rPr dirty="0" sz="400" spc="65">
                <a:solidFill>
                  <a:srgbClr val="004D7F"/>
                </a:solidFill>
                <a:latin typeface="Courier New"/>
                <a:cs typeface="Courier New"/>
              </a:rPr>
              <a:t>N</a:t>
            </a:r>
            <a:r>
              <a:rPr dirty="0" baseline="27777" sz="600" spc="97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r>
              <a:rPr dirty="0" baseline="27777" sz="600" spc="104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4629" sz="900" spc="12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baseline="4629" sz="900">
              <a:latin typeface="Courier New"/>
              <a:cs typeface="Courier New"/>
            </a:endParaRPr>
          </a:p>
          <a:p>
            <a:pPr marL="355600" indent="-305435">
              <a:lnSpc>
                <a:spcPct val="100000"/>
              </a:lnSpc>
              <a:spcBef>
                <a:spcPts val="165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dirty="0" sz="1400" b="1">
                <a:solidFill>
                  <a:srgbClr val="B51700"/>
                </a:solidFill>
                <a:latin typeface="Arial"/>
                <a:cs typeface="Arial"/>
              </a:rPr>
              <a:t>NATURE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OF</a:t>
            </a: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B51700"/>
                </a:solidFill>
                <a:latin typeface="Arial"/>
                <a:cs typeface="Arial"/>
              </a:rPr>
              <a:t>SOLVENT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55"/>
              </a:spcBef>
              <a:tabLst>
                <a:tab pos="1356360" algn="l"/>
              </a:tabLst>
            </a:pPr>
            <a:r>
              <a:rPr dirty="0" baseline="4629" sz="1800" spc="22" b="1">
                <a:latin typeface="Arial"/>
                <a:cs typeface="Arial"/>
              </a:rPr>
              <a:t>Polar</a:t>
            </a:r>
            <a:r>
              <a:rPr dirty="0" baseline="4629" sz="1800" spc="7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protic	</a:t>
            </a:r>
            <a:r>
              <a:rPr dirty="0" baseline="4629" sz="1800" spc="7" b="1">
                <a:latin typeface="Arial"/>
                <a:cs typeface="Arial"/>
              </a:rPr>
              <a:t>solvent favour </a:t>
            </a:r>
            <a:r>
              <a:rPr dirty="0" baseline="4629" sz="1800" spc="15" b="1">
                <a:latin typeface="Arial"/>
                <a:cs typeface="Arial"/>
              </a:rPr>
              <a:t>S</a:t>
            </a:r>
            <a:r>
              <a:rPr dirty="0" sz="800" spc="10" b="1">
                <a:latin typeface="Arial"/>
                <a:cs typeface="Arial"/>
              </a:rPr>
              <a:t>N</a:t>
            </a:r>
            <a:r>
              <a:rPr dirty="0" baseline="27777" sz="1200" spc="15" b="1">
                <a:latin typeface="Arial"/>
                <a:cs typeface="Arial"/>
              </a:rPr>
              <a:t>1 </a:t>
            </a:r>
            <a:r>
              <a:rPr dirty="0" baseline="4629" sz="1800" spc="22" b="1">
                <a:latin typeface="Arial"/>
                <a:cs typeface="Arial"/>
              </a:rPr>
              <a:t>reaction </a:t>
            </a:r>
            <a:r>
              <a:rPr dirty="0" baseline="4629" sz="1800" spc="7" b="1">
                <a:latin typeface="Arial"/>
                <a:cs typeface="Arial"/>
              </a:rPr>
              <a:t>. </a:t>
            </a:r>
            <a:r>
              <a:rPr dirty="0" baseline="6172" sz="1350" spc="187">
                <a:solidFill>
                  <a:srgbClr val="004D7F"/>
                </a:solidFill>
                <a:latin typeface="Courier New"/>
                <a:cs typeface="Courier New"/>
              </a:rPr>
              <a:t>( </a:t>
            </a:r>
            <a:r>
              <a:rPr dirty="0" baseline="6172" sz="1350" spc="165">
                <a:solidFill>
                  <a:srgbClr val="004D7F"/>
                </a:solidFill>
                <a:latin typeface="Courier New"/>
                <a:cs typeface="Courier New"/>
              </a:rPr>
              <a:t>H</a:t>
            </a:r>
            <a:r>
              <a:rPr dirty="0" sz="600" spc="110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r>
              <a:rPr dirty="0" baseline="6172" sz="1350" spc="165">
                <a:solidFill>
                  <a:srgbClr val="004D7F"/>
                </a:solidFill>
                <a:latin typeface="Courier New"/>
                <a:cs typeface="Courier New"/>
              </a:rPr>
              <a:t>O </a:t>
            </a:r>
            <a:r>
              <a:rPr dirty="0" baseline="6172" sz="1350" spc="172">
                <a:solidFill>
                  <a:srgbClr val="004D7F"/>
                </a:solidFill>
                <a:latin typeface="Courier New"/>
                <a:cs typeface="Courier New"/>
              </a:rPr>
              <a:t>,C</a:t>
            </a:r>
            <a:r>
              <a:rPr dirty="0" sz="600" spc="114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r>
              <a:rPr dirty="0" baseline="6172" sz="1350" spc="172">
                <a:solidFill>
                  <a:srgbClr val="004D7F"/>
                </a:solidFill>
                <a:latin typeface="Courier New"/>
                <a:cs typeface="Courier New"/>
              </a:rPr>
              <a:t>H</a:t>
            </a:r>
            <a:r>
              <a:rPr dirty="0" sz="600" spc="114">
                <a:solidFill>
                  <a:srgbClr val="004D7F"/>
                </a:solidFill>
                <a:latin typeface="Courier New"/>
                <a:cs typeface="Courier New"/>
              </a:rPr>
              <a:t>5</a:t>
            </a:r>
            <a:r>
              <a:rPr dirty="0" baseline="6172" sz="1350" spc="172">
                <a:solidFill>
                  <a:srgbClr val="004D7F"/>
                </a:solidFill>
                <a:latin typeface="Courier New"/>
                <a:cs typeface="Courier New"/>
              </a:rPr>
              <a:t>-OH</a:t>
            </a:r>
            <a:r>
              <a:rPr dirty="0" baseline="6172" sz="1350" spc="1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6172" sz="1350" spc="187">
                <a:solidFill>
                  <a:srgbClr val="004D7F"/>
                </a:solidFill>
                <a:latin typeface="Courier New"/>
                <a:cs typeface="Courier New"/>
              </a:rPr>
              <a:t>)</a:t>
            </a:r>
            <a:endParaRPr baseline="6172" sz="135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dirty="0" baseline="4629" sz="1800" spc="22" b="1">
                <a:latin typeface="Arial"/>
                <a:cs typeface="Arial"/>
              </a:rPr>
              <a:t>Polar aprotic </a:t>
            </a:r>
            <a:r>
              <a:rPr dirty="0" baseline="4629" sz="1800" spc="7" b="1">
                <a:latin typeface="Arial"/>
                <a:cs typeface="Arial"/>
              </a:rPr>
              <a:t>solvent favour </a:t>
            </a:r>
            <a:r>
              <a:rPr dirty="0" baseline="4629" sz="1800" spc="15" b="1">
                <a:latin typeface="Arial"/>
                <a:cs typeface="Arial"/>
              </a:rPr>
              <a:t>S</a:t>
            </a:r>
            <a:r>
              <a:rPr dirty="0" sz="800" spc="10" b="1">
                <a:latin typeface="Arial"/>
                <a:cs typeface="Arial"/>
              </a:rPr>
              <a:t>N</a:t>
            </a:r>
            <a:r>
              <a:rPr dirty="0" baseline="27777" sz="1200" spc="15" b="1">
                <a:latin typeface="Arial"/>
                <a:cs typeface="Arial"/>
              </a:rPr>
              <a:t>2 </a:t>
            </a:r>
            <a:r>
              <a:rPr dirty="0" baseline="4629" sz="1800" spc="22" b="1">
                <a:latin typeface="Arial"/>
                <a:cs typeface="Arial"/>
              </a:rPr>
              <a:t>reaction</a:t>
            </a:r>
            <a:r>
              <a:rPr dirty="0" baseline="4629" sz="1800" spc="-202" b="1">
                <a:latin typeface="Arial"/>
                <a:cs typeface="Arial"/>
              </a:rPr>
              <a:t> </a:t>
            </a:r>
            <a:r>
              <a:rPr dirty="0" baseline="4629" sz="1800" spc="7" b="1">
                <a:latin typeface="Arial"/>
                <a:cs typeface="Arial"/>
              </a:rPr>
              <a:t>.</a:t>
            </a:r>
            <a:endParaRPr baseline="4629" sz="1800">
              <a:latin typeface="Arial"/>
              <a:cs typeface="Arial"/>
            </a:endParaRPr>
          </a:p>
          <a:p>
            <a:pPr marL="355600" indent="-305435">
              <a:lnSpc>
                <a:spcPct val="100000"/>
              </a:lnSpc>
              <a:spcBef>
                <a:spcPts val="20"/>
              </a:spcBef>
              <a:buAutoNum type="arabicPeriod" startAt="4"/>
              <a:tabLst>
                <a:tab pos="355600" algn="l"/>
                <a:tab pos="356235" algn="l"/>
              </a:tabLst>
            </a:pPr>
            <a:r>
              <a:rPr dirty="0" sz="1400" b="1">
                <a:solidFill>
                  <a:srgbClr val="B51700"/>
                </a:solidFill>
                <a:latin typeface="Arial"/>
                <a:cs typeface="Arial"/>
              </a:rPr>
              <a:t>NATURE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400" spc="-5" b="1">
                <a:solidFill>
                  <a:srgbClr val="B51700"/>
                </a:solidFill>
                <a:latin typeface="Arial"/>
                <a:cs typeface="Arial"/>
              </a:rPr>
              <a:t>LEAVING</a:t>
            </a: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4"/>
              </a:spcBef>
            </a:pPr>
            <a:r>
              <a:rPr dirty="0" baseline="4629" sz="1800" spc="15" b="1">
                <a:latin typeface="Arial"/>
                <a:cs typeface="Arial"/>
              </a:rPr>
              <a:t>On </a:t>
            </a:r>
            <a:r>
              <a:rPr dirty="0" baseline="4629" sz="1800" spc="30" b="1">
                <a:latin typeface="Arial"/>
                <a:cs typeface="Arial"/>
              </a:rPr>
              <a:t>the </a:t>
            </a:r>
            <a:r>
              <a:rPr dirty="0" baseline="4629" sz="1800" spc="7" b="1">
                <a:latin typeface="Arial"/>
                <a:cs typeface="Arial"/>
              </a:rPr>
              <a:t>basis </a:t>
            </a:r>
            <a:r>
              <a:rPr dirty="0" baseline="4629" sz="1800" spc="22" b="1">
                <a:latin typeface="Arial"/>
                <a:cs typeface="Arial"/>
              </a:rPr>
              <a:t>of </a:t>
            </a:r>
            <a:r>
              <a:rPr dirty="0" baseline="4629" sz="1800" spc="7" b="1">
                <a:latin typeface="Arial"/>
                <a:cs typeface="Arial"/>
              </a:rPr>
              <a:t>leaving group </a:t>
            </a:r>
            <a:r>
              <a:rPr dirty="0" baseline="4629" sz="1800" spc="82" b="1">
                <a:latin typeface="Arial"/>
                <a:cs typeface="Arial"/>
              </a:rPr>
              <a:t>we </a:t>
            </a:r>
            <a:r>
              <a:rPr dirty="0" baseline="4629" sz="1800" spc="7" b="1">
                <a:latin typeface="Arial"/>
                <a:cs typeface="Arial"/>
              </a:rPr>
              <a:t>cann`t </a:t>
            </a:r>
            <a:r>
              <a:rPr dirty="0" baseline="4629" sz="1800" spc="44" b="1">
                <a:latin typeface="Arial"/>
                <a:cs typeface="Arial"/>
              </a:rPr>
              <a:t>comment </a:t>
            </a:r>
            <a:r>
              <a:rPr dirty="0" baseline="4629" sz="1800" spc="7" b="1">
                <a:latin typeface="Arial"/>
                <a:cs typeface="Arial"/>
              </a:rPr>
              <a:t>on </a:t>
            </a:r>
            <a:r>
              <a:rPr dirty="0" baseline="4629" sz="1800" spc="15" b="1">
                <a:latin typeface="Arial"/>
                <a:cs typeface="Arial"/>
              </a:rPr>
              <a:t>S</a:t>
            </a:r>
            <a:r>
              <a:rPr dirty="0" sz="800" spc="10" b="1">
                <a:latin typeface="Arial"/>
                <a:cs typeface="Arial"/>
              </a:rPr>
              <a:t>N</a:t>
            </a:r>
            <a:r>
              <a:rPr dirty="0" baseline="27777" sz="1200" spc="15" b="1">
                <a:latin typeface="Arial"/>
                <a:cs typeface="Arial"/>
              </a:rPr>
              <a:t>1 </a:t>
            </a:r>
            <a:r>
              <a:rPr dirty="0" baseline="4629" sz="1800" spc="-37" b="1">
                <a:latin typeface="Arial"/>
                <a:cs typeface="Arial"/>
              </a:rPr>
              <a:t>&amp; </a:t>
            </a:r>
            <a:r>
              <a:rPr dirty="0" baseline="4629" sz="1800" spc="15" b="1">
                <a:latin typeface="Arial"/>
                <a:cs typeface="Arial"/>
              </a:rPr>
              <a:t>S</a:t>
            </a:r>
            <a:r>
              <a:rPr dirty="0" sz="800" spc="10" b="1">
                <a:latin typeface="Arial"/>
                <a:cs typeface="Arial"/>
              </a:rPr>
              <a:t>N</a:t>
            </a:r>
            <a:r>
              <a:rPr dirty="0" baseline="27777" sz="1200" spc="15" b="1">
                <a:latin typeface="Arial"/>
                <a:cs typeface="Arial"/>
              </a:rPr>
              <a:t>2</a:t>
            </a:r>
            <a:r>
              <a:rPr dirty="0" baseline="27777" sz="1200" spc="-217" b="1">
                <a:latin typeface="Arial"/>
                <a:cs typeface="Arial"/>
              </a:rPr>
              <a:t> </a:t>
            </a:r>
            <a:r>
              <a:rPr dirty="0" baseline="4629" sz="1800" spc="7" b="1">
                <a:latin typeface="Arial"/>
                <a:cs typeface="Arial"/>
              </a:rPr>
              <a:t>.</a:t>
            </a:r>
            <a:endParaRPr baseline="4629"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1200" spc="10" b="1">
                <a:latin typeface="Arial"/>
                <a:cs typeface="Arial"/>
              </a:rPr>
              <a:t>But </a:t>
            </a:r>
            <a:r>
              <a:rPr dirty="0" sz="1200" spc="15" b="1">
                <a:latin typeface="Arial"/>
                <a:cs typeface="Arial"/>
              </a:rPr>
              <a:t>for </a:t>
            </a:r>
            <a:r>
              <a:rPr dirty="0" sz="1200" spc="10" b="1">
                <a:latin typeface="Arial"/>
                <a:cs typeface="Arial"/>
              </a:rPr>
              <a:t>nucleophilc </a:t>
            </a:r>
            <a:r>
              <a:rPr dirty="0" sz="1200" spc="5" b="1">
                <a:latin typeface="Arial"/>
                <a:cs typeface="Arial"/>
              </a:rPr>
              <a:t>substitution </a:t>
            </a:r>
            <a:r>
              <a:rPr dirty="0" sz="1200" spc="15" b="1">
                <a:latin typeface="Arial"/>
                <a:cs typeface="Arial"/>
              </a:rPr>
              <a:t>reaction </a:t>
            </a:r>
            <a:r>
              <a:rPr dirty="0" sz="1200" spc="25" b="1">
                <a:latin typeface="Arial"/>
                <a:cs typeface="Arial"/>
              </a:rPr>
              <a:t>to </a:t>
            </a:r>
            <a:r>
              <a:rPr dirty="0" sz="1200" spc="35" b="1">
                <a:latin typeface="Arial"/>
                <a:cs typeface="Arial"/>
              </a:rPr>
              <a:t>take </a:t>
            </a:r>
            <a:r>
              <a:rPr dirty="0" sz="1200" spc="25" b="1">
                <a:latin typeface="Arial"/>
                <a:cs typeface="Arial"/>
              </a:rPr>
              <a:t>place </a:t>
            </a:r>
            <a:r>
              <a:rPr dirty="0" sz="1200" spc="5" b="1">
                <a:latin typeface="Arial"/>
                <a:cs typeface="Arial"/>
              </a:rPr>
              <a:t>leaving group </a:t>
            </a:r>
            <a:r>
              <a:rPr dirty="0" sz="1200" b="1">
                <a:latin typeface="Arial"/>
                <a:cs typeface="Arial"/>
              </a:rPr>
              <a:t>should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30" b="1"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dirty="0" sz="1200" spc="30" b="1">
                <a:latin typeface="Arial"/>
                <a:cs typeface="Arial"/>
              </a:rPr>
              <a:t>better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latin typeface="Arial"/>
                <a:cs typeface="Arial"/>
              </a:rPr>
              <a:t>In </a:t>
            </a:r>
            <a:r>
              <a:rPr dirty="0" sz="1200" spc="25" b="1">
                <a:latin typeface="Arial"/>
                <a:cs typeface="Arial"/>
              </a:rPr>
              <a:t>case </a:t>
            </a:r>
            <a:r>
              <a:rPr dirty="0" sz="1200" spc="15" b="1">
                <a:latin typeface="Arial"/>
                <a:cs typeface="Arial"/>
              </a:rPr>
              <a:t>of poor </a:t>
            </a:r>
            <a:r>
              <a:rPr dirty="0" sz="1200" spc="5" b="1">
                <a:latin typeface="Arial"/>
                <a:cs typeface="Arial"/>
              </a:rPr>
              <a:t>leaving group nucleophilic substitution </a:t>
            </a:r>
            <a:r>
              <a:rPr dirty="0" sz="1200" b="1">
                <a:latin typeface="Arial"/>
                <a:cs typeface="Arial"/>
              </a:rPr>
              <a:t>rxn </a:t>
            </a:r>
            <a:r>
              <a:rPr dirty="0" sz="1200" spc="5" b="1">
                <a:latin typeface="Arial"/>
                <a:cs typeface="Arial"/>
              </a:rPr>
              <a:t>will </a:t>
            </a:r>
            <a:r>
              <a:rPr dirty="0" sz="1200" spc="15" b="1">
                <a:latin typeface="Arial"/>
                <a:cs typeface="Arial"/>
              </a:rPr>
              <a:t>not </a:t>
            </a:r>
            <a:r>
              <a:rPr dirty="0" sz="1200" spc="35" b="1">
                <a:latin typeface="Arial"/>
                <a:cs typeface="Arial"/>
              </a:rPr>
              <a:t>take </a:t>
            </a:r>
            <a:r>
              <a:rPr dirty="0" sz="1200" spc="25" b="1">
                <a:latin typeface="Arial"/>
                <a:cs typeface="Arial"/>
              </a:rPr>
              <a:t>place</a:t>
            </a:r>
            <a:r>
              <a:rPr dirty="0" sz="1200" spc="1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9422" y="6143345"/>
            <a:ext cx="5173395" cy="3476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1579" y="10195761"/>
            <a:ext cx="2534285" cy="353060"/>
          </a:xfrm>
          <a:custGeom>
            <a:avLst/>
            <a:gdLst/>
            <a:ahLst/>
            <a:cxnLst/>
            <a:rect l="l" t="t" r="r" b="b"/>
            <a:pathLst>
              <a:path w="2534285" h="353059">
                <a:moveTo>
                  <a:pt x="281702" y="251459"/>
                </a:moveTo>
                <a:lnTo>
                  <a:pt x="19249" y="251459"/>
                </a:lnTo>
                <a:lnTo>
                  <a:pt x="20895" y="255269"/>
                </a:lnTo>
                <a:lnTo>
                  <a:pt x="45082" y="297179"/>
                </a:lnTo>
                <a:lnTo>
                  <a:pt x="79962" y="328929"/>
                </a:lnTo>
                <a:lnTo>
                  <a:pt x="122311" y="347979"/>
                </a:lnTo>
                <a:lnTo>
                  <a:pt x="168909" y="353059"/>
                </a:lnTo>
                <a:lnTo>
                  <a:pt x="216532" y="344169"/>
                </a:lnTo>
                <a:lnTo>
                  <a:pt x="229287" y="336869"/>
                </a:lnTo>
                <a:lnTo>
                  <a:pt x="220926" y="335279"/>
                </a:lnTo>
                <a:lnTo>
                  <a:pt x="206470" y="332739"/>
                </a:lnTo>
                <a:lnTo>
                  <a:pt x="190840" y="328929"/>
                </a:lnTo>
                <a:lnTo>
                  <a:pt x="173950" y="323849"/>
                </a:lnTo>
                <a:lnTo>
                  <a:pt x="145521" y="312419"/>
                </a:lnTo>
                <a:lnTo>
                  <a:pt x="143145" y="312419"/>
                </a:lnTo>
                <a:lnTo>
                  <a:pt x="138092" y="309879"/>
                </a:lnTo>
                <a:lnTo>
                  <a:pt x="206416" y="309879"/>
                </a:lnTo>
                <a:lnTo>
                  <a:pt x="225113" y="302259"/>
                </a:lnTo>
                <a:lnTo>
                  <a:pt x="226213" y="302259"/>
                </a:lnTo>
                <a:lnTo>
                  <a:pt x="227136" y="300989"/>
                </a:lnTo>
                <a:lnTo>
                  <a:pt x="240480" y="290829"/>
                </a:lnTo>
                <a:lnTo>
                  <a:pt x="254521" y="281939"/>
                </a:lnTo>
                <a:lnTo>
                  <a:pt x="257537" y="281939"/>
                </a:lnTo>
                <a:lnTo>
                  <a:pt x="257726" y="280669"/>
                </a:lnTo>
                <a:lnTo>
                  <a:pt x="263914" y="274319"/>
                </a:lnTo>
                <a:lnTo>
                  <a:pt x="270643" y="267922"/>
                </a:lnTo>
                <a:lnTo>
                  <a:pt x="273374" y="264374"/>
                </a:lnTo>
                <a:lnTo>
                  <a:pt x="278315" y="256539"/>
                </a:lnTo>
                <a:lnTo>
                  <a:pt x="281702" y="251459"/>
                </a:lnTo>
                <a:close/>
              </a:path>
              <a:path w="2534285" h="353059">
                <a:moveTo>
                  <a:pt x="682719" y="351789"/>
                </a:moveTo>
                <a:lnTo>
                  <a:pt x="553957" y="351789"/>
                </a:lnTo>
                <a:lnTo>
                  <a:pt x="567043" y="353059"/>
                </a:lnTo>
                <a:lnTo>
                  <a:pt x="675214" y="353059"/>
                </a:lnTo>
                <a:lnTo>
                  <a:pt x="682719" y="351789"/>
                </a:lnTo>
                <a:close/>
              </a:path>
              <a:path w="2534285" h="353059">
                <a:moveTo>
                  <a:pt x="780910" y="342899"/>
                </a:moveTo>
                <a:lnTo>
                  <a:pt x="281744" y="342899"/>
                </a:lnTo>
                <a:lnTo>
                  <a:pt x="286303" y="344169"/>
                </a:lnTo>
                <a:lnTo>
                  <a:pt x="414049" y="344169"/>
                </a:lnTo>
                <a:lnTo>
                  <a:pt x="424150" y="345439"/>
                </a:lnTo>
                <a:lnTo>
                  <a:pt x="444933" y="345439"/>
                </a:lnTo>
                <a:lnTo>
                  <a:pt x="455404" y="346709"/>
                </a:lnTo>
                <a:lnTo>
                  <a:pt x="459149" y="346709"/>
                </a:lnTo>
                <a:lnTo>
                  <a:pt x="478142" y="347979"/>
                </a:lnTo>
                <a:lnTo>
                  <a:pt x="488901" y="347979"/>
                </a:lnTo>
                <a:lnTo>
                  <a:pt x="494580" y="349249"/>
                </a:lnTo>
                <a:lnTo>
                  <a:pt x="515212" y="350519"/>
                </a:lnTo>
                <a:lnTo>
                  <a:pt x="528077" y="351789"/>
                </a:lnTo>
                <a:lnTo>
                  <a:pt x="691408" y="351789"/>
                </a:lnTo>
                <a:lnTo>
                  <a:pt x="699364" y="350519"/>
                </a:lnTo>
                <a:lnTo>
                  <a:pt x="707933" y="350519"/>
                </a:lnTo>
                <a:lnTo>
                  <a:pt x="717146" y="349249"/>
                </a:lnTo>
                <a:lnTo>
                  <a:pt x="739839" y="346709"/>
                </a:lnTo>
                <a:lnTo>
                  <a:pt x="766198" y="344169"/>
                </a:lnTo>
                <a:lnTo>
                  <a:pt x="780910" y="342899"/>
                </a:lnTo>
                <a:close/>
              </a:path>
              <a:path w="2534285" h="353059">
                <a:moveTo>
                  <a:pt x="311969" y="344169"/>
                </a:moveTo>
                <a:lnTo>
                  <a:pt x="291938" y="344169"/>
                </a:lnTo>
                <a:lnTo>
                  <a:pt x="307736" y="345439"/>
                </a:lnTo>
                <a:lnTo>
                  <a:pt x="311969" y="344169"/>
                </a:lnTo>
                <a:close/>
              </a:path>
              <a:path w="2534285" h="353059">
                <a:moveTo>
                  <a:pt x="2522874" y="118109"/>
                </a:moveTo>
                <a:lnTo>
                  <a:pt x="290342" y="118109"/>
                </a:lnTo>
                <a:lnTo>
                  <a:pt x="291648" y="120649"/>
                </a:lnTo>
                <a:lnTo>
                  <a:pt x="292183" y="120649"/>
                </a:lnTo>
                <a:lnTo>
                  <a:pt x="293971" y="123189"/>
                </a:lnTo>
                <a:lnTo>
                  <a:pt x="297920" y="130809"/>
                </a:lnTo>
                <a:lnTo>
                  <a:pt x="304937" y="148589"/>
                </a:lnTo>
                <a:lnTo>
                  <a:pt x="314643" y="195579"/>
                </a:lnTo>
                <a:lnTo>
                  <a:pt x="309200" y="242569"/>
                </a:lnTo>
                <a:lnTo>
                  <a:pt x="290063" y="284479"/>
                </a:lnTo>
                <a:lnTo>
                  <a:pt x="258689" y="320039"/>
                </a:lnTo>
                <a:lnTo>
                  <a:pt x="229287" y="336869"/>
                </a:lnTo>
                <a:lnTo>
                  <a:pt x="234291" y="337819"/>
                </a:lnTo>
                <a:lnTo>
                  <a:pt x="245858" y="339089"/>
                </a:lnTo>
                <a:lnTo>
                  <a:pt x="257215" y="341629"/>
                </a:lnTo>
                <a:lnTo>
                  <a:pt x="268326" y="342899"/>
                </a:lnTo>
                <a:lnTo>
                  <a:pt x="804595" y="342899"/>
                </a:lnTo>
                <a:lnTo>
                  <a:pt x="830788" y="340359"/>
                </a:lnTo>
                <a:lnTo>
                  <a:pt x="847061" y="340359"/>
                </a:lnTo>
                <a:lnTo>
                  <a:pt x="862135" y="339089"/>
                </a:lnTo>
                <a:lnTo>
                  <a:pt x="868892" y="339089"/>
                </a:lnTo>
                <a:lnTo>
                  <a:pt x="880675" y="337819"/>
                </a:lnTo>
                <a:lnTo>
                  <a:pt x="896308" y="337819"/>
                </a:lnTo>
                <a:lnTo>
                  <a:pt x="921434" y="336549"/>
                </a:lnTo>
                <a:lnTo>
                  <a:pt x="956524" y="334009"/>
                </a:lnTo>
                <a:lnTo>
                  <a:pt x="974835" y="334009"/>
                </a:lnTo>
                <a:lnTo>
                  <a:pt x="983662" y="332739"/>
                </a:lnTo>
                <a:lnTo>
                  <a:pt x="991421" y="332739"/>
                </a:lnTo>
                <a:lnTo>
                  <a:pt x="1003092" y="331469"/>
                </a:lnTo>
                <a:lnTo>
                  <a:pt x="1016180" y="330199"/>
                </a:lnTo>
                <a:lnTo>
                  <a:pt x="1030801" y="330199"/>
                </a:lnTo>
                <a:lnTo>
                  <a:pt x="1047073" y="328929"/>
                </a:lnTo>
                <a:lnTo>
                  <a:pt x="1063314" y="328929"/>
                </a:lnTo>
                <a:lnTo>
                  <a:pt x="1109925" y="325119"/>
                </a:lnTo>
                <a:lnTo>
                  <a:pt x="1182798" y="320039"/>
                </a:lnTo>
                <a:lnTo>
                  <a:pt x="1192164" y="318769"/>
                </a:lnTo>
                <a:lnTo>
                  <a:pt x="1217037" y="316229"/>
                </a:lnTo>
                <a:lnTo>
                  <a:pt x="1224863" y="316229"/>
                </a:lnTo>
                <a:lnTo>
                  <a:pt x="1291486" y="309879"/>
                </a:lnTo>
                <a:lnTo>
                  <a:pt x="1303549" y="309879"/>
                </a:lnTo>
                <a:lnTo>
                  <a:pt x="1321547" y="308609"/>
                </a:lnTo>
                <a:lnTo>
                  <a:pt x="1330104" y="307339"/>
                </a:lnTo>
                <a:lnTo>
                  <a:pt x="1338411" y="307339"/>
                </a:lnTo>
                <a:lnTo>
                  <a:pt x="1351542" y="306069"/>
                </a:lnTo>
                <a:lnTo>
                  <a:pt x="1585640" y="306069"/>
                </a:lnTo>
                <a:lnTo>
                  <a:pt x="1602615" y="304799"/>
                </a:lnTo>
                <a:lnTo>
                  <a:pt x="1630451" y="304799"/>
                </a:lnTo>
                <a:lnTo>
                  <a:pt x="1651522" y="303529"/>
                </a:lnTo>
                <a:lnTo>
                  <a:pt x="2311056" y="303529"/>
                </a:lnTo>
                <a:lnTo>
                  <a:pt x="2295154" y="293369"/>
                </a:lnTo>
                <a:lnTo>
                  <a:pt x="2294645" y="293369"/>
                </a:lnTo>
                <a:lnTo>
                  <a:pt x="2294122" y="292710"/>
                </a:lnTo>
                <a:lnTo>
                  <a:pt x="2283227" y="285749"/>
                </a:lnTo>
                <a:lnTo>
                  <a:pt x="2278013" y="279571"/>
                </a:lnTo>
                <a:lnTo>
                  <a:pt x="2274578" y="276859"/>
                </a:lnTo>
                <a:lnTo>
                  <a:pt x="2272813" y="275589"/>
                </a:lnTo>
                <a:lnTo>
                  <a:pt x="2272494" y="274319"/>
                </a:lnTo>
                <a:lnTo>
                  <a:pt x="2267734" y="267388"/>
                </a:lnTo>
                <a:lnTo>
                  <a:pt x="2252150" y="248919"/>
                </a:lnTo>
                <a:lnTo>
                  <a:pt x="2511099" y="248919"/>
                </a:lnTo>
                <a:lnTo>
                  <a:pt x="2522347" y="231139"/>
                </a:lnTo>
                <a:lnTo>
                  <a:pt x="2533912" y="186689"/>
                </a:lnTo>
                <a:lnTo>
                  <a:pt x="2531257" y="139699"/>
                </a:lnTo>
                <a:lnTo>
                  <a:pt x="2522874" y="118109"/>
                </a:lnTo>
                <a:close/>
              </a:path>
              <a:path w="2534285" h="353059">
                <a:moveTo>
                  <a:pt x="152850" y="312419"/>
                </a:moveTo>
                <a:lnTo>
                  <a:pt x="145521" y="312419"/>
                </a:lnTo>
                <a:lnTo>
                  <a:pt x="173950" y="323849"/>
                </a:lnTo>
                <a:lnTo>
                  <a:pt x="190840" y="328929"/>
                </a:lnTo>
                <a:lnTo>
                  <a:pt x="206470" y="332739"/>
                </a:lnTo>
                <a:lnTo>
                  <a:pt x="220926" y="335279"/>
                </a:lnTo>
                <a:lnTo>
                  <a:pt x="229287" y="336869"/>
                </a:lnTo>
                <a:lnTo>
                  <a:pt x="258689" y="320039"/>
                </a:lnTo>
                <a:lnTo>
                  <a:pt x="264291" y="313689"/>
                </a:lnTo>
                <a:lnTo>
                  <a:pt x="159037" y="313689"/>
                </a:lnTo>
                <a:lnTo>
                  <a:pt x="152850" y="312419"/>
                </a:lnTo>
                <a:close/>
              </a:path>
              <a:path w="2534285" h="353059">
                <a:moveTo>
                  <a:pt x="2511099" y="248919"/>
                </a:moveTo>
                <a:lnTo>
                  <a:pt x="2252150" y="248919"/>
                </a:lnTo>
                <a:lnTo>
                  <a:pt x="2254406" y="250189"/>
                </a:lnTo>
                <a:lnTo>
                  <a:pt x="2263773" y="261619"/>
                </a:lnTo>
                <a:lnTo>
                  <a:pt x="2267734" y="267388"/>
                </a:lnTo>
                <a:lnTo>
                  <a:pt x="2278013" y="279571"/>
                </a:lnTo>
                <a:lnTo>
                  <a:pt x="2284234" y="284479"/>
                </a:lnTo>
                <a:lnTo>
                  <a:pt x="2293637" y="292099"/>
                </a:lnTo>
                <a:lnTo>
                  <a:pt x="2294122" y="292710"/>
                </a:lnTo>
                <a:lnTo>
                  <a:pt x="2322982" y="311149"/>
                </a:lnTo>
                <a:lnTo>
                  <a:pt x="2367992" y="322579"/>
                </a:lnTo>
                <a:lnTo>
                  <a:pt x="2414831" y="320039"/>
                </a:lnTo>
                <a:lnTo>
                  <a:pt x="2418063" y="318769"/>
                </a:lnTo>
                <a:lnTo>
                  <a:pt x="2370222" y="318769"/>
                </a:lnTo>
                <a:lnTo>
                  <a:pt x="2368570" y="317499"/>
                </a:lnTo>
                <a:lnTo>
                  <a:pt x="2355494" y="317499"/>
                </a:lnTo>
                <a:lnTo>
                  <a:pt x="2345096" y="314959"/>
                </a:lnTo>
                <a:lnTo>
                  <a:pt x="2343456" y="314959"/>
                </a:lnTo>
                <a:lnTo>
                  <a:pt x="2336864" y="312419"/>
                </a:lnTo>
                <a:lnTo>
                  <a:pt x="2330423" y="311149"/>
                </a:lnTo>
                <a:lnTo>
                  <a:pt x="2329709" y="311149"/>
                </a:lnTo>
                <a:lnTo>
                  <a:pt x="2327227" y="308609"/>
                </a:lnTo>
                <a:lnTo>
                  <a:pt x="2296727" y="293369"/>
                </a:lnTo>
                <a:lnTo>
                  <a:pt x="2470538" y="293369"/>
                </a:lnTo>
                <a:lnTo>
                  <a:pt x="2497442" y="270509"/>
                </a:lnTo>
                <a:lnTo>
                  <a:pt x="2511099" y="248919"/>
                </a:lnTo>
                <a:close/>
              </a:path>
              <a:path w="2534285" h="353059">
                <a:moveTo>
                  <a:pt x="2311056" y="303529"/>
                </a:moveTo>
                <a:lnTo>
                  <a:pt x="1911155" y="303529"/>
                </a:lnTo>
                <a:lnTo>
                  <a:pt x="1923068" y="304799"/>
                </a:lnTo>
                <a:lnTo>
                  <a:pt x="2061536" y="304799"/>
                </a:lnTo>
                <a:lnTo>
                  <a:pt x="2068749" y="306069"/>
                </a:lnTo>
                <a:lnTo>
                  <a:pt x="2132558" y="306069"/>
                </a:lnTo>
                <a:lnTo>
                  <a:pt x="2150546" y="307339"/>
                </a:lnTo>
                <a:lnTo>
                  <a:pt x="2177906" y="307339"/>
                </a:lnTo>
                <a:lnTo>
                  <a:pt x="2188149" y="308609"/>
                </a:lnTo>
                <a:lnTo>
                  <a:pt x="2198610" y="308609"/>
                </a:lnTo>
                <a:lnTo>
                  <a:pt x="2209339" y="309879"/>
                </a:lnTo>
                <a:lnTo>
                  <a:pt x="2219107" y="311149"/>
                </a:lnTo>
                <a:lnTo>
                  <a:pt x="2230081" y="312419"/>
                </a:lnTo>
                <a:lnTo>
                  <a:pt x="2242250" y="313689"/>
                </a:lnTo>
                <a:lnTo>
                  <a:pt x="2257446" y="314959"/>
                </a:lnTo>
                <a:lnTo>
                  <a:pt x="2260761" y="314959"/>
                </a:lnTo>
                <a:lnTo>
                  <a:pt x="2265524" y="316229"/>
                </a:lnTo>
                <a:lnTo>
                  <a:pt x="2276656" y="316229"/>
                </a:lnTo>
                <a:lnTo>
                  <a:pt x="2286910" y="317499"/>
                </a:lnTo>
                <a:lnTo>
                  <a:pt x="2296202" y="317499"/>
                </a:lnTo>
                <a:lnTo>
                  <a:pt x="2304449" y="318769"/>
                </a:lnTo>
                <a:lnTo>
                  <a:pt x="2352989" y="318769"/>
                </a:lnTo>
                <a:lnTo>
                  <a:pt x="2322982" y="311149"/>
                </a:lnTo>
                <a:lnTo>
                  <a:pt x="2311056" y="303529"/>
                </a:lnTo>
                <a:close/>
              </a:path>
              <a:path w="2534285" h="353059">
                <a:moveTo>
                  <a:pt x="2470538" y="293369"/>
                </a:moveTo>
                <a:lnTo>
                  <a:pt x="2296727" y="293369"/>
                </a:lnTo>
                <a:lnTo>
                  <a:pt x="2327227" y="308609"/>
                </a:lnTo>
                <a:lnTo>
                  <a:pt x="2329709" y="311149"/>
                </a:lnTo>
                <a:lnTo>
                  <a:pt x="2330423" y="311149"/>
                </a:lnTo>
                <a:lnTo>
                  <a:pt x="2336864" y="312419"/>
                </a:lnTo>
                <a:lnTo>
                  <a:pt x="2343456" y="314959"/>
                </a:lnTo>
                <a:lnTo>
                  <a:pt x="2345096" y="314959"/>
                </a:lnTo>
                <a:lnTo>
                  <a:pt x="2355494" y="317499"/>
                </a:lnTo>
                <a:lnTo>
                  <a:pt x="2368570" y="317499"/>
                </a:lnTo>
                <a:lnTo>
                  <a:pt x="2370222" y="318769"/>
                </a:lnTo>
                <a:lnTo>
                  <a:pt x="2418063" y="318769"/>
                </a:lnTo>
                <a:lnTo>
                  <a:pt x="2460075" y="302259"/>
                </a:lnTo>
                <a:lnTo>
                  <a:pt x="2470538" y="293369"/>
                </a:lnTo>
                <a:close/>
              </a:path>
              <a:path w="2534285" h="353059">
                <a:moveTo>
                  <a:pt x="203646" y="309879"/>
                </a:moveTo>
                <a:lnTo>
                  <a:pt x="138623" y="309879"/>
                </a:lnTo>
                <a:lnTo>
                  <a:pt x="146379" y="312419"/>
                </a:lnTo>
                <a:lnTo>
                  <a:pt x="152850" y="312419"/>
                </a:lnTo>
                <a:lnTo>
                  <a:pt x="159037" y="313689"/>
                </a:lnTo>
                <a:lnTo>
                  <a:pt x="186232" y="313689"/>
                </a:lnTo>
                <a:lnTo>
                  <a:pt x="194914" y="312419"/>
                </a:lnTo>
                <a:lnTo>
                  <a:pt x="203646" y="309879"/>
                </a:lnTo>
                <a:close/>
              </a:path>
              <a:path w="2534285" h="353059">
                <a:moveTo>
                  <a:pt x="203646" y="309879"/>
                </a:moveTo>
                <a:lnTo>
                  <a:pt x="194914" y="312419"/>
                </a:lnTo>
                <a:lnTo>
                  <a:pt x="186232" y="313689"/>
                </a:lnTo>
                <a:lnTo>
                  <a:pt x="264291" y="313689"/>
                </a:lnTo>
                <a:lnTo>
                  <a:pt x="266532" y="311149"/>
                </a:lnTo>
                <a:lnTo>
                  <a:pt x="204881" y="311149"/>
                </a:lnTo>
                <a:lnTo>
                  <a:pt x="203646" y="309879"/>
                </a:lnTo>
                <a:close/>
              </a:path>
              <a:path w="2534285" h="353059">
                <a:moveTo>
                  <a:pt x="138092" y="309879"/>
                </a:moveTo>
                <a:lnTo>
                  <a:pt x="143145" y="312419"/>
                </a:lnTo>
                <a:lnTo>
                  <a:pt x="146379" y="312419"/>
                </a:lnTo>
                <a:lnTo>
                  <a:pt x="142501" y="311149"/>
                </a:lnTo>
                <a:lnTo>
                  <a:pt x="140831" y="311149"/>
                </a:lnTo>
                <a:lnTo>
                  <a:pt x="138092" y="309879"/>
                </a:lnTo>
                <a:close/>
              </a:path>
              <a:path w="2534285" h="353059">
                <a:moveTo>
                  <a:pt x="138623" y="309879"/>
                </a:moveTo>
                <a:lnTo>
                  <a:pt x="138092" y="309879"/>
                </a:lnTo>
                <a:lnTo>
                  <a:pt x="140831" y="311149"/>
                </a:lnTo>
                <a:lnTo>
                  <a:pt x="138623" y="309879"/>
                </a:lnTo>
                <a:close/>
              </a:path>
              <a:path w="2534285" h="353059">
                <a:moveTo>
                  <a:pt x="138623" y="309879"/>
                </a:moveTo>
                <a:lnTo>
                  <a:pt x="140831" y="311149"/>
                </a:lnTo>
                <a:lnTo>
                  <a:pt x="142501" y="311149"/>
                </a:lnTo>
                <a:lnTo>
                  <a:pt x="138623" y="309879"/>
                </a:lnTo>
                <a:close/>
              </a:path>
              <a:path w="2534285" h="353059">
                <a:moveTo>
                  <a:pt x="206416" y="309879"/>
                </a:moveTo>
                <a:lnTo>
                  <a:pt x="203646" y="309879"/>
                </a:lnTo>
                <a:lnTo>
                  <a:pt x="204881" y="311149"/>
                </a:lnTo>
                <a:lnTo>
                  <a:pt x="206416" y="309879"/>
                </a:lnTo>
                <a:close/>
              </a:path>
              <a:path w="2534285" h="353059">
                <a:moveTo>
                  <a:pt x="270643" y="267922"/>
                </a:moveTo>
                <a:lnTo>
                  <a:pt x="263914" y="274319"/>
                </a:lnTo>
                <a:lnTo>
                  <a:pt x="257726" y="280669"/>
                </a:lnTo>
                <a:lnTo>
                  <a:pt x="257537" y="281939"/>
                </a:lnTo>
                <a:lnTo>
                  <a:pt x="254521" y="281939"/>
                </a:lnTo>
                <a:lnTo>
                  <a:pt x="240480" y="290829"/>
                </a:lnTo>
                <a:lnTo>
                  <a:pt x="227136" y="300989"/>
                </a:lnTo>
                <a:lnTo>
                  <a:pt x="226213" y="302259"/>
                </a:lnTo>
                <a:lnTo>
                  <a:pt x="225113" y="302259"/>
                </a:lnTo>
                <a:lnTo>
                  <a:pt x="206416" y="309879"/>
                </a:lnTo>
                <a:lnTo>
                  <a:pt x="204881" y="311149"/>
                </a:lnTo>
                <a:lnTo>
                  <a:pt x="266532" y="311149"/>
                </a:lnTo>
                <a:lnTo>
                  <a:pt x="290063" y="284479"/>
                </a:lnTo>
                <a:lnTo>
                  <a:pt x="297022" y="269239"/>
                </a:lnTo>
                <a:lnTo>
                  <a:pt x="269630" y="269239"/>
                </a:lnTo>
                <a:lnTo>
                  <a:pt x="270643" y="267922"/>
                </a:lnTo>
                <a:close/>
              </a:path>
              <a:path w="2534285" h="353059">
                <a:moveTo>
                  <a:pt x="2278013" y="279571"/>
                </a:moveTo>
                <a:lnTo>
                  <a:pt x="2283227" y="285749"/>
                </a:lnTo>
                <a:lnTo>
                  <a:pt x="2294122" y="292710"/>
                </a:lnTo>
                <a:lnTo>
                  <a:pt x="2293637" y="292099"/>
                </a:lnTo>
                <a:lnTo>
                  <a:pt x="2284234" y="284479"/>
                </a:lnTo>
                <a:lnTo>
                  <a:pt x="2278013" y="279571"/>
                </a:lnTo>
                <a:close/>
              </a:path>
              <a:path w="2534285" h="353059">
                <a:moveTo>
                  <a:pt x="2502828" y="78739"/>
                </a:moveTo>
                <a:lnTo>
                  <a:pt x="34282" y="78739"/>
                </a:lnTo>
                <a:lnTo>
                  <a:pt x="29869" y="84350"/>
                </a:lnTo>
                <a:lnTo>
                  <a:pt x="9745" y="121919"/>
                </a:lnTo>
                <a:lnTo>
                  <a:pt x="76" y="170179"/>
                </a:lnTo>
                <a:lnTo>
                  <a:pt x="0" y="180339"/>
                </a:lnTo>
                <a:lnTo>
                  <a:pt x="69" y="185419"/>
                </a:lnTo>
                <a:lnTo>
                  <a:pt x="8488" y="228599"/>
                </a:lnTo>
                <a:lnTo>
                  <a:pt x="14983" y="245109"/>
                </a:lnTo>
                <a:lnTo>
                  <a:pt x="16821" y="250189"/>
                </a:lnTo>
                <a:lnTo>
                  <a:pt x="24476" y="265429"/>
                </a:lnTo>
                <a:lnTo>
                  <a:pt x="26689" y="269239"/>
                </a:lnTo>
                <a:lnTo>
                  <a:pt x="27034" y="269239"/>
                </a:lnTo>
                <a:lnTo>
                  <a:pt x="25774" y="266699"/>
                </a:lnTo>
                <a:lnTo>
                  <a:pt x="25511" y="266699"/>
                </a:lnTo>
                <a:lnTo>
                  <a:pt x="23253" y="261619"/>
                </a:lnTo>
                <a:lnTo>
                  <a:pt x="23424" y="261619"/>
                </a:lnTo>
                <a:lnTo>
                  <a:pt x="19249" y="251459"/>
                </a:lnTo>
                <a:lnTo>
                  <a:pt x="281702" y="251459"/>
                </a:lnTo>
                <a:lnTo>
                  <a:pt x="284243" y="247649"/>
                </a:lnTo>
                <a:lnTo>
                  <a:pt x="285467" y="246379"/>
                </a:lnTo>
                <a:lnTo>
                  <a:pt x="285223" y="245109"/>
                </a:lnTo>
                <a:lnTo>
                  <a:pt x="290768" y="229869"/>
                </a:lnTo>
                <a:lnTo>
                  <a:pt x="297013" y="214629"/>
                </a:lnTo>
                <a:lnTo>
                  <a:pt x="298870" y="212089"/>
                </a:lnTo>
                <a:lnTo>
                  <a:pt x="298729" y="212089"/>
                </a:lnTo>
                <a:lnTo>
                  <a:pt x="300300" y="201929"/>
                </a:lnTo>
                <a:lnTo>
                  <a:pt x="302117" y="193039"/>
                </a:lnTo>
                <a:lnTo>
                  <a:pt x="302708" y="191769"/>
                </a:lnTo>
                <a:lnTo>
                  <a:pt x="302319" y="190499"/>
                </a:lnTo>
                <a:lnTo>
                  <a:pt x="302461" y="180339"/>
                </a:lnTo>
                <a:lnTo>
                  <a:pt x="302863" y="170179"/>
                </a:lnTo>
                <a:lnTo>
                  <a:pt x="303259" y="167639"/>
                </a:lnTo>
                <a:lnTo>
                  <a:pt x="303005" y="166369"/>
                </a:lnTo>
                <a:lnTo>
                  <a:pt x="302128" y="160019"/>
                </a:lnTo>
                <a:lnTo>
                  <a:pt x="301331" y="152399"/>
                </a:lnTo>
                <a:lnTo>
                  <a:pt x="301315" y="151129"/>
                </a:lnTo>
                <a:lnTo>
                  <a:pt x="301142" y="151129"/>
                </a:lnTo>
                <a:lnTo>
                  <a:pt x="298965" y="140969"/>
                </a:lnTo>
                <a:lnTo>
                  <a:pt x="298815" y="139699"/>
                </a:lnTo>
                <a:lnTo>
                  <a:pt x="298672" y="139699"/>
                </a:lnTo>
                <a:lnTo>
                  <a:pt x="297262" y="135889"/>
                </a:lnTo>
                <a:lnTo>
                  <a:pt x="295807" y="130809"/>
                </a:lnTo>
                <a:lnTo>
                  <a:pt x="295589" y="129810"/>
                </a:lnTo>
                <a:lnTo>
                  <a:pt x="293755" y="124909"/>
                </a:lnTo>
                <a:lnTo>
                  <a:pt x="290342" y="118109"/>
                </a:lnTo>
                <a:lnTo>
                  <a:pt x="2522874" y="118109"/>
                </a:lnTo>
                <a:lnTo>
                  <a:pt x="2513504" y="93979"/>
                </a:lnTo>
                <a:lnTo>
                  <a:pt x="2502828" y="78739"/>
                </a:lnTo>
                <a:close/>
              </a:path>
              <a:path w="2534285" h="353059">
                <a:moveTo>
                  <a:pt x="272215" y="266699"/>
                </a:moveTo>
                <a:lnTo>
                  <a:pt x="270643" y="267922"/>
                </a:lnTo>
                <a:lnTo>
                  <a:pt x="269630" y="269239"/>
                </a:lnTo>
                <a:lnTo>
                  <a:pt x="272215" y="266699"/>
                </a:lnTo>
                <a:close/>
              </a:path>
              <a:path w="2534285" h="353059">
                <a:moveTo>
                  <a:pt x="303401" y="255269"/>
                </a:moveTo>
                <a:lnTo>
                  <a:pt x="280398" y="255269"/>
                </a:lnTo>
                <a:lnTo>
                  <a:pt x="278765" y="257809"/>
                </a:lnTo>
                <a:lnTo>
                  <a:pt x="276556" y="261619"/>
                </a:lnTo>
                <a:lnTo>
                  <a:pt x="272448" y="266699"/>
                </a:lnTo>
                <a:lnTo>
                  <a:pt x="272215" y="266699"/>
                </a:lnTo>
                <a:lnTo>
                  <a:pt x="269630" y="269239"/>
                </a:lnTo>
                <a:lnTo>
                  <a:pt x="297022" y="269239"/>
                </a:lnTo>
                <a:lnTo>
                  <a:pt x="303401" y="255269"/>
                </a:lnTo>
                <a:close/>
              </a:path>
              <a:path w="2534285" h="353059">
                <a:moveTo>
                  <a:pt x="273374" y="264374"/>
                </a:moveTo>
                <a:lnTo>
                  <a:pt x="270643" y="267922"/>
                </a:lnTo>
                <a:lnTo>
                  <a:pt x="272215" y="266699"/>
                </a:lnTo>
                <a:lnTo>
                  <a:pt x="272448" y="266699"/>
                </a:lnTo>
                <a:lnTo>
                  <a:pt x="272708" y="265429"/>
                </a:lnTo>
                <a:lnTo>
                  <a:pt x="273374" y="264374"/>
                </a:lnTo>
                <a:close/>
              </a:path>
              <a:path w="2534285" h="353059">
                <a:moveTo>
                  <a:pt x="2252150" y="248919"/>
                </a:moveTo>
                <a:lnTo>
                  <a:pt x="2267734" y="267388"/>
                </a:lnTo>
                <a:lnTo>
                  <a:pt x="2263773" y="261619"/>
                </a:lnTo>
                <a:lnTo>
                  <a:pt x="2254406" y="250189"/>
                </a:lnTo>
                <a:lnTo>
                  <a:pt x="2252150" y="248919"/>
                </a:lnTo>
                <a:close/>
              </a:path>
              <a:path w="2534285" h="353059">
                <a:moveTo>
                  <a:pt x="23253" y="261619"/>
                </a:moveTo>
                <a:lnTo>
                  <a:pt x="25511" y="266699"/>
                </a:lnTo>
                <a:lnTo>
                  <a:pt x="24246" y="263621"/>
                </a:lnTo>
                <a:lnTo>
                  <a:pt x="23253" y="261619"/>
                </a:lnTo>
                <a:close/>
              </a:path>
              <a:path w="2534285" h="353059">
                <a:moveTo>
                  <a:pt x="24246" y="263621"/>
                </a:moveTo>
                <a:lnTo>
                  <a:pt x="25511" y="266699"/>
                </a:lnTo>
                <a:lnTo>
                  <a:pt x="25774" y="266699"/>
                </a:lnTo>
                <a:lnTo>
                  <a:pt x="24246" y="263621"/>
                </a:lnTo>
                <a:close/>
              </a:path>
              <a:path w="2534285" h="353059">
                <a:moveTo>
                  <a:pt x="279402" y="256539"/>
                </a:moveTo>
                <a:lnTo>
                  <a:pt x="273374" y="264374"/>
                </a:lnTo>
                <a:lnTo>
                  <a:pt x="272708" y="265429"/>
                </a:lnTo>
                <a:lnTo>
                  <a:pt x="272448" y="266699"/>
                </a:lnTo>
                <a:lnTo>
                  <a:pt x="276556" y="261619"/>
                </a:lnTo>
                <a:lnTo>
                  <a:pt x="276265" y="261619"/>
                </a:lnTo>
                <a:lnTo>
                  <a:pt x="279402" y="256539"/>
                </a:lnTo>
                <a:close/>
              </a:path>
              <a:path w="2534285" h="353059">
                <a:moveTo>
                  <a:pt x="295589" y="129810"/>
                </a:moveTo>
                <a:lnTo>
                  <a:pt x="295807" y="130809"/>
                </a:lnTo>
                <a:lnTo>
                  <a:pt x="297262" y="135889"/>
                </a:lnTo>
                <a:lnTo>
                  <a:pt x="298672" y="139699"/>
                </a:lnTo>
                <a:lnTo>
                  <a:pt x="298815" y="139699"/>
                </a:lnTo>
                <a:lnTo>
                  <a:pt x="298965" y="140969"/>
                </a:lnTo>
                <a:lnTo>
                  <a:pt x="301142" y="151129"/>
                </a:lnTo>
                <a:lnTo>
                  <a:pt x="301315" y="151129"/>
                </a:lnTo>
                <a:lnTo>
                  <a:pt x="301331" y="152399"/>
                </a:lnTo>
                <a:lnTo>
                  <a:pt x="302128" y="160019"/>
                </a:lnTo>
                <a:lnTo>
                  <a:pt x="303005" y="166369"/>
                </a:lnTo>
                <a:lnTo>
                  <a:pt x="303259" y="167639"/>
                </a:lnTo>
                <a:lnTo>
                  <a:pt x="302863" y="170179"/>
                </a:lnTo>
                <a:lnTo>
                  <a:pt x="302461" y="180339"/>
                </a:lnTo>
                <a:lnTo>
                  <a:pt x="302319" y="190499"/>
                </a:lnTo>
                <a:lnTo>
                  <a:pt x="302708" y="191769"/>
                </a:lnTo>
                <a:lnTo>
                  <a:pt x="302117" y="193039"/>
                </a:lnTo>
                <a:lnTo>
                  <a:pt x="300300" y="201929"/>
                </a:lnTo>
                <a:lnTo>
                  <a:pt x="298729" y="212089"/>
                </a:lnTo>
                <a:lnTo>
                  <a:pt x="298870" y="212089"/>
                </a:lnTo>
                <a:lnTo>
                  <a:pt x="297013" y="214629"/>
                </a:lnTo>
                <a:lnTo>
                  <a:pt x="290768" y="229869"/>
                </a:lnTo>
                <a:lnTo>
                  <a:pt x="285223" y="245109"/>
                </a:lnTo>
                <a:lnTo>
                  <a:pt x="285467" y="246379"/>
                </a:lnTo>
                <a:lnTo>
                  <a:pt x="284243" y="247649"/>
                </a:lnTo>
                <a:lnTo>
                  <a:pt x="278315" y="256539"/>
                </a:lnTo>
                <a:lnTo>
                  <a:pt x="273374" y="264374"/>
                </a:lnTo>
                <a:lnTo>
                  <a:pt x="279402" y="256539"/>
                </a:lnTo>
                <a:lnTo>
                  <a:pt x="279571" y="256539"/>
                </a:lnTo>
                <a:lnTo>
                  <a:pt x="280398" y="255269"/>
                </a:lnTo>
                <a:lnTo>
                  <a:pt x="303401" y="255269"/>
                </a:lnTo>
                <a:lnTo>
                  <a:pt x="309200" y="242569"/>
                </a:lnTo>
                <a:lnTo>
                  <a:pt x="314643" y="195579"/>
                </a:lnTo>
                <a:lnTo>
                  <a:pt x="304937" y="148589"/>
                </a:lnTo>
                <a:lnTo>
                  <a:pt x="298422" y="132079"/>
                </a:lnTo>
                <a:lnTo>
                  <a:pt x="296438" y="132079"/>
                </a:lnTo>
                <a:lnTo>
                  <a:pt x="295589" y="129810"/>
                </a:lnTo>
                <a:close/>
              </a:path>
              <a:path w="2534285" h="353059">
                <a:moveTo>
                  <a:pt x="23424" y="261619"/>
                </a:moveTo>
                <a:lnTo>
                  <a:pt x="23253" y="261619"/>
                </a:lnTo>
                <a:lnTo>
                  <a:pt x="24246" y="263621"/>
                </a:lnTo>
                <a:lnTo>
                  <a:pt x="23424" y="261619"/>
                </a:lnTo>
                <a:close/>
              </a:path>
              <a:path w="2534285" h="353059">
                <a:moveTo>
                  <a:pt x="279571" y="256539"/>
                </a:moveTo>
                <a:lnTo>
                  <a:pt x="279402" y="256539"/>
                </a:lnTo>
                <a:lnTo>
                  <a:pt x="276265" y="261619"/>
                </a:lnTo>
                <a:lnTo>
                  <a:pt x="279571" y="256539"/>
                </a:lnTo>
                <a:close/>
              </a:path>
              <a:path w="2534285" h="353059">
                <a:moveTo>
                  <a:pt x="280398" y="255269"/>
                </a:moveTo>
                <a:lnTo>
                  <a:pt x="276265" y="261619"/>
                </a:lnTo>
                <a:lnTo>
                  <a:pt x="276556" y="261619"/>
                </a:lnTo>
                <a:lnTo>
                  <a:pt x="278765" y="257809"/>
                </a:lnTo>
                <a:lnTo>
                  <a:pt x="280398" y="255269"/>
                </a:lnTo>
                <a:close/>
              </a:path>
              <a:path w="2534285" h="353059">
                <a:moveTo>
                  <a:pt x="295530" y="129539"/>
                </a:moveTo>
                <a:lnTo>
                  <a:pt x="295589" y="129810"/>
                </a:lnTo>
                <a:lnTo>
                  <a:pt x="296438" y="132079"/>
                </a:lnTo>
                <a:lnTo>
                  <a:pt x="295530" y="129539"/>
                </a:lnTo>
                <a:close/>
              </a:path>
              <a:path w="2534285" h="353059">
                <a:moveTo>
                  <a:pt x="297262" y="129539"/>
                </a:moveTo>
                <a:lnTo>
                  <a:pt x="295530" y="129539"/>
                </a:lnTo>
                <a:lnTo>
                  <a:pt x="296438" y="132079"/>
                </a:lnTo>
                <a:lnTo>
                  <a:pt x="298422" y="132079"/>
                </a:lnTo>
                <a:lnTo>
                  <a:pt x="297920" y="130809"/>
                </a:lnTo>
                <a:lnTo>
                  <a:pt x="297262" y="129539"/>
                </a:lnTo>
                <a:close/>
              </a:path>
              <a:path w="2534285" h="353059">
                <a:moveTo>
                  <a:pt x="293077" y="121919"/>
                </a:moveTo>
                <a:lnTo>
                  <a:pt x="292637" y="121919"/>
                </a:lnTo>
                <a:lnTo>
                  <a:pt x="293836" y="124459"/>
                </a:lnTo>
                <a:lnTo>
                  <a:pt x="294167" y="125729"/>
                </a:lnTo>
                <a:lnTo>
                  <a:pt x="295589" y="129810"/>
                </a:lnTo>
                <a:lnTo>
                  <a:pt x="295530" y="129539"/>
                </a:lnTo>
                <a:lnTo>
                  <a:pt x="297262" y="129539"/>
                </a:lnTo>
                <a:lnTo>
                  <a:pt x="293971" y="123189"/>
                </a:lnTo>
                <a:lnTo>
                  <a:pt x="293077" y="121919"/>
                </a:lnTo>
                <a:close/>
              </a:path>
              <a:path w="2534285" h="353059">
                <a:moveTo>
                  <a:pt x="293755" y="124909"/>
                </a:moveTo>
                <a:lnTo>
                  <a:pt x="294062" y="125729"/>
                </a:lnTo>
                <a:lnTo>
                  <a:pt x="293755" y="124909"/>
                </a:lnTo>
                <a:close/>
              </a:path>
              <a:path w="2534285" h="353059">
                <a:moveTo>
                  <a:pt x="292637" y="121919"/>
                </a:moveTo>
                <a:lnTo>
                  <a:pt x="293755" y="124909"/>
                </a:lnTo>
                <a:lnTo>
                  <a:pt x="294167" y="125729"/>
                </a:lnTo>
                <a:lnTo>
                  <a:pt x="293732" y="124459"/>
                </a:lnTo>
                <a:lnTo>
                  <a:pt x="292637" y="121919"/>
                </a:lnTo>
                <a:close/>
              </a:path>
              <a:path w="2534285" h="353059">
                <a:moveTo>
                  <a:pt x="292183" y="120649"/>
                </a:moveTo>
                <a:lnTo>
                  <a:pt x="291617" y="120649"/>
                </a:lnTo>
                <a:lnTo>
                  <a:pt x="293755" y="124909"/>
                </a:lnTo>
                <a:lnTo>
                  <a:pt x="292637" y="121919"/>
                </a:lnTo>
                <a:lnTo>
                  <a:pt x="293077" y="121919"/>
                </a:lnTo>
                <a:lnTo>
                  <a:pt x="292183" y="120649"/>
                </a:lnTo>
                <a:close/>
              </a:path>
              <a:path w="2534285" h="353059">
                <a:moveTo>
                  <a:pt x="290342" y="118109"/>
                </a:moveTo>
                <a:lnTo>
                  <a:pt x="291617" y="120649"/>
                </a:lnTo>
                <a:lnTo>
                  <a:pt x="290342" y="118109"/>
                </a:lnTo>
                <a:close/>
              </a:path>
              <a:path w="2534285" h="353059">
                <a:moveTo>
                  <a:pt x="192963" y="11429"/>
                </a:moveTo>
                <a:lnTo>
                  <a:pt x="139966" y="13969"/>
                </a:lnTo>
                <a:lnTo>
                  <a:pt x="92693" y="29209"/>
                </a:lnTo>
                <a:lnTo>
                  <a:pt x="60737" y="50799"/>
                </a:lnTo>
                <a:lnTo>
                  <a:pt x="29346" y="83819"/>
                </a:lnTo>
                <a:lnTo>
                  <a:pt x="30119" y="83819"/>
                </a:lnTo>
                <a:lnTo>
                  <a:pt x="27289" y="87629"/>
                </a:lnTo>
                <a:lnTo>
                  <a:pt x="29869" y="84350"/>
                </a:lnTo>
                <a:lnTo>
                  <a:pt x="32583" y="80009"/>
                </a:lnTo>
                <a:lnTo>
                  <a:pt x="34282" y="78739"/>
                </a:lnTo>
                <a:lnTo>
                  <a:pt x="2502828" y="78739"/>
                </a:lnTo>
                <a:lnTo>
                  <a:pt x="2489507" y="63499"/>
                </a:lnTo>
                <a:lnTo>
                  <a:pt x="2473995" y="49529"/>
                </a:lnTo>
                <a:lnTo>
                  <a:pt x="564269" y="49529"/>
                </a:lnTo>
                <a:lnTo>
                  <a:pt x="555039" y="48259"/>
                </a:lnTo>
                <a:lnTo>
                  <a:pt x="545887" y="48259"/>
                </a:lnTo>
                <a:lnTo>
                  <a:pt x="536722" y="46989"/>
                </a:lnTo>
                <a:lnTo>
                  <a:pt x="523346" y="46989"/>
                </a:lnTo>
                <a:lnTo>
                  <a:pt x="515110" y="45719"/>
                </a:lnTo>
                <a:lnTo>
                  <a:pt x="505947" y="45719"/>
                </a:lnTo>
                <a:lnTo>
                  <a:pt x="497498" y="44449"/>
                </a:lnTo>
                <a:lnTo>
                  <a:pt x="481734" y="44449"/>
                </a:lnTo>
                <a:lnTo>
                  <a:pt x="476240" y="43179"/>
                </a:lnTo>
                <a:lnTo>
                  <a:pt x="461430" y="43179"/>
                </a:lnTo>
                <a:lnTo>
                  <a:pt x="446841" y="41909"/>
                </a:lnTo>
                <a:lnTo>
                  <a:pt x="316677" y="41909"/>
                </a:lnTo>
                <a:lnTo>
                  <a:pt x="306128" y="40639"/>
                </a:lnTo>
                <a:lnTo>
                  <a:pt x="295240" y="40639"/>
                </a:lnTo>
                <a:lnTo>
                  <a:pt x="290666" y="39369"/>
                </a:lnTo>
                <a:lnTo>
                  <a:pt x="269785" y="35559"/>
                </a:lnTo>
                <a:lnTo>
                  <a:pt x="266634" y="34289"/>
                </a:lnTo>
                <a:lnTo>
                  <a:pt x="261711" y="31749"/>
                </a:lnTo>
                <a:lnTo>
                  <a:pt x="254340" y="29209"/>
                </a:lnTo>
                <a:lnTo>
                  <a:pt x="243959" y="25399"/>
                </a:lnTo>
                <a:lnTo>
                  <a:pt x="218158" y="15239"/>
                </a:lnTo>
                <a:lnTo>
                  <a:pt x="192963" y="11429"/>
                </a:lnTo>
                <a:close/>
              </a:path>
              <a:path w="2534285" h="353059">
                <a:moveTo>
                  <a:pt x="34282" y="78739"/>
                </a:moveTo>
                <a:lnTo>
                  <a:pt x="32583" y="80009"/>
                </a:lnTo>
                <a:lnTo>
                  <a:pt x="29869" y="84350"/>
                </a:lnTo>
                <a:lnTo>
                  <a:pt x="34282" y="78739"/>
                </a:lnTo>
                <a:close/>
              </a:path>
              <a:path w="2534285" h="353059">
                <a:moveTo>
                  <a:pt x="2290263" y="12699"/>
                </a:moveTo>
                <a:lnTo>
                  <a:pt x="1199842" y="12699"/>
                </a:lnTo>
                <a:lnTo>
                  <a:pt x="1189783" y="13969"/>
                </a:lnTo>
                <a:lnTo>
                  <a:pt x="1165124" y="16509"/>
                </a:lnTo>
                <a:lnTo>
                  <a:pt x="1157525" y="16509"/>
                </a:lnTo>
                <a:lnTo>
                  <a:pt x="1140984" y="17779"/>
                </a:lnTo>
                <a:lnTo>
                  <a:pt x="1123859" y="20319"/>
                </a:lnTo>
                <a:lnTo>
                  <a:pt x="1088411" y="22859"/>
                </a:lnTo>
                <a:lnTo>
                  <a:pt x="1058768" y="24129"/>
                </a:lnTo>
                <a:lnTo>
                  <a:pt x="1030525" y="26669"/>
                </a:lnTo>
                <a:lnTo>
                  <a:pt x="1017395" y="26669"/>
                </a:lnTo>
                <a:lnTo>
                  <a:pt x="1002466" y="27939"/>
                </a:lnTo>
                <a:lnTo>
                  <a:pt x="985739" y="27939"/>
                </a:lnTo>
                <a:lnTo>
                  <a:pt x="967215" y="29209"/>
                </a:lnTo>
                <a:lnTo>
                  <a:pt x="960726" y="30479"/>
                </a:lnTo>
                <a:lnTo>
                  <a:pt x="957601" y="30479"/>
                </a:lnTo>
                <a:lnTo>
                  <a:pt x="941196" y="31749"/>
                </a:lnTo>
                <a:lnTo>
                  <a:pt x="906489" y="33019"/>
                </a:lnTo>
                <a:lnTo>
                  <a:pt x="881536" y="34289"/>
                </a:lnTo>
                <a:lnTo>
                  <a:pt x="866033" y="34289"/>
                </a:lnTo>
                <a:lnTo>
                  <a:pt x="850045" y="35559"/>
                </a:lnTo>
                <a:lnTo>
                  <a:pt x="844673" y="35559"/>
                </a:lnTo>
                <a:lnTo>
                  <a:pt x="838425" y="36829"/>
                </a:lnTo>
                <a:lnTo>
                  <a:pt x="824785" y="36829"/>
                </a:lnTo>
                <a:lnTo>
                  <a:pt x="811032" y="38099"/>
                </a:lnTo>
                <a:lnTo>
                  <a:pt x="798643" y="38099"/>
                </a:lnTo>
                <a:lnTo>
                  <a:pt x="787716" y="39369"/>
                </a:lnTo>
                <a:lnTo>
                  <a:pt x="769420" y="39369"/>
                </a:lnTo>
                <a:lnTo>
                  <a:pt x="761871" y="40639"/>
                </a:lnTo>
                <a:lnTo>
                  <a:pt x="708229" y="44449"/>
                </a:lnTo>
                <a:lnTo>
                  <a:pt x="690637" y="46989"/>
                </a:lnTo>
                <a:lnTo>
                  <a:pt x="686144" y="46989"/>
                </a:lnTo>
                <a:lnTo>
                  <a:pt x="679059" y="48259"/>
                </a:lnTo>
                <a:lnTo>
                  <a:pt x="661507" y="49529"/>
                </a:lnTo>
                <a:lnTo>
                  <a:pt x="2473995" y="49529"/>
                </a:lnTo>
                <a:lnTo>
                  <a:pt x="2456747" y="36829"/>
                </a:lnTo>
                <a:lnTo>
                  <a:pt x="2439409" y="27939"/>
                </a:lnTo>
                <a:lnTo>
                  <a:pt x="2422910" y="22859"/>
                </a:lnTo>
                <a:lnTo>
                  <a:pt x="2407832" y="17779"/>
                </a:lnTo>
                <a:lnTo>
                  <a:pt x="2394759" y="16509"/>
                </a:lnTo>
                <a:lnTo>
                  <a:pt x="2384788" y="15239"/>
                </a:lnTo>
                <a:lnTo>
                  <a:pt x="2309669" y="15239"/>
                </a:lnTo>
                <a:lnTo>
                  <a:pt x="2301719" y="13969"/>
                </a:lnTo>
                <a:lnTo>
                  <a:pt x="2293248" y="13969"/>
                </a:lnTo>
                <a:lnTo>
                  <a:pt x="2290263" y="12699"/>
                </a:lnTo>
                <a:close/>
              </a:path>
              <a:path w="2534285" h="353059">
                <a:moveTo>
                  <a:pt x="310789" y="40639"/>
                </a:moveTo>
                <a:lnTo>
                  <a:pt x="306128" y="40639"/>
                </a:lnTo>
                <a:lnTo>
                  <a:pt x="316677" y="41909"/>
                </a:lnTo>
                <a:lnTo>
                  <a:pt x="310789" y="40639"/>
                </a:lnTo>
                <a:close/>
              </a:path>
              <a:path w="2534285" h="353059">
                <a:moveTo>
                  <a:pt x="418425" y="40639"/>
                </a:moveTo>
                <a:lnTo>
                  <a:pt x="310789" y="40639"/>
                </a:lnTo>
                <a:lnTo>
                  <a:pt x="316677" y="41909"/>
                </a:lnTo>
                <a:lnTo>
                  <a:pt x="432498" y="41909"/>
                </a:lnTo>
                <a:lnTo>
                  <a:pt x="418425" y="40639"/>
                </a:lnTo>
                <a:close/>
              </a:path>
              <a:path w="2534285" h="353059">
                <a:moveTo>
                  <a:pt x="2207472" y="5079"/>
                </a:moveTo>
                <a:lnTo>
                  <a:pt x="1301247" y="5079"/>
                </a:lnTo>
                <a:lnTo>
                  <a:pt x="1291247" y="6349"/>
                </a:lnTo>
                <a:lnTo>
                  <a:pt x="1281553" y="6349"/>
                </a:lnTo>
                <a:lnTo>
                  <a:pt x="1229280" y="11429"/>
                </a:lnTo>
                <a:lnTo>
                  <a:pt x="1209717" y="12699"/>
                </a:lnTo>
                <a:lnTo>
                  <a:pt x="2285704" y="12699"/>
                </a:lnTo>
                <a:lnTo>
                  <a:pt x="2274950" y="11429"/>
                </a:lnTo>
                <a:lnTo>
                  <a:pt x="2262745" y="10159"/>
                </a:lnTo>
                <a:lnTo>
                  <a:pt x="2207472" y="5079"/>
                </a:lnTo>
                <a:close/>
              </a:path>
              <a:path w="2534285" h="353059">
                <a:moveTo>
                  <a:pt x="2178948" y="3809"/>
                </a:moveTo>
                <a:lnTo>
                  <a:pt x="1322218" y="3809"/>
                </a:lnTo>
                <a:lnTo>
                  <a:pt x="1311567" y="5079"/>
                </a:lnTo>
                <a:lnTo>
                  <a:pt x="2193436" y="5079"/>
                </a:lnTo>
                <a:lnTo>
                  <a:pt x="2178948" y="3809"/>
                </a:lnTo>
                <a:close/>
              </a:path>
              <a:path w="2534285" h="353059">
                <a:moveTo>
                  <a:pt x="2137930" y="2539"/>
                </a:moveTo>
                <a:lnTo>
                  <a:pt x="1359309" y="2539"/>
                </a:lnTo>
                <a:lnTo>
                  <a:pt x="1340902" y="3809"/>
                </a:lnTo>
                <a:lnTo>
                  <a:pt x="2158141" y="3809"/>
                </a:lnTo>
                <a:lnTo>
                  <a:pt x="2137930" y="2539"/>
                </a:lnTo>
                <a:close/>
              </a:path>
              <a:path w="2534285" h="353059">
                <a:moveTo>
                  <a:pt x="2072150" y="1269"/>
                </a:moveTo>
                <a:lnTo>
                  <a:pt x="1596870" y="1269"/>
                </a:lnTo>
                <a:lnTo>
                  <a:pt x="1580871" y="2539"/>
                </a:lnTo>
                <a:lnTo>
                  <a:pt x="2081928" y="2539"/>
                </a:lnTo>
                <a:lnTo>
                  <a:pt x="2072150" y="1269"/>
                </a:lnTo>
                <a:close/>
              </a:path>
              <a:path w="2534285" h="353059">
                <a:moveTo>
                  <a:pt x="1921623" y="0"/>
                </a:moveTo>
                <a:lnTo>
                  <a:pt x="1643676" y="0"/>
                </a:lnTo>
                <a:lnTo>
                  <a:pt x="1622835" y="1269"/>
                </a:lnTo>
                <a:lnTo>
                  <a:pt x="1934142" y="1269"/>
                </a:lnTo>
                <a:lnTo>
                  <a:pt x="1921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26899" y="10201984"/>
            <a:ext cx="1849286" cy="367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MENTOR </a:t>
            </a:r>
            <a:r>
              <a:rPr dirty="0" spc="20"/>
              <a:t>:- </a:t>
            </a:r>
            <a:r>
              <a:rPr dirty="0" spc="10"/>
              <a:t>JEETENDRA</a:t>
            </a:r>
            <a:r>
              <a:rPr dirty="0" spc="-80"/>
              <a:t> </a:t>
            </a:r>
            <a:r>
              <a:rPr dirty="0" spc="-35"/>
              <a:t>ARYA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MOB </a:t>
            </a:r>
            <a:r>
              <a:rPr dirty="0" spc="20"/>
              <a:t>:- </a:t>
            </a:r>
            <a:r>
              <a:rPr dirty="0" spc="15"/>
              <a:t>7077 6066</a:t>
            </a:r>
            <a:r>
              <a:rPr dirty="0" spc="-135"/>
              <a:t> </a:t>
            </a:r>
            <a:r>
              <a:rPr dirty="0" spc="15"/>
              <a:t>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001" y="312081"/>
            <a:ext cx="689737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50" spc="-20">
                <a:solidFill>
                  <a:srgbClr val="017100"/>
                </a:solidFill>
              </a:rPr>
              <a:t>NUCLEOPHILIC </a:t>
            </a:r>
            <a:r>
              <a:rPr dirty="0" sz="3050" spc="-95">
                <a:solidFill>
                  <a:srgbClr val="017100"/>
                </a:solidFill>
              </a:rPr>
              <a:t>SUBSTITUTION</a:t>
            </a:r>
            <a:r>
              <a:rPr dirty="0" sz="3050" spc="-300">
                <a:solidFill>
                  <a:srgbClr val="017100"/>
                </a:solidFill>
              </a:rPr>
              <a:t> </a:t>
            </a:r>
            <a:r>
              <a:rPr dirty="0" sz="3050" spc="-10">
                <a:solidFill>
                  <a:srgbClr val="017100"/>
                </a:solidFill>
              </a:rPr>
              <a:t>REACTION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290101" y="789798"/>
            <a:ext cx="6068695" cy="24701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01320" indent="-30035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01320" algn="l"/>
                <a:tab pos="401955" algn="l"/>
              </a:tabLst>
            </a:pPr>
            <a:r>
              <a:rPr dirty="0" sz="1400" spc="30" b="1">
                <a:solidFill>
                  <a:srgbClr val="B51700"/>
                </a:solidFill>
                <a:latin typeface="Arial"/>
                <a:cs typeface="Arial"/>
              </a:rPr>
              <a:t>WILLIAMSON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ETHER</a:t>
            </a:r>
            <a:r>
              <a:rPr dirty="0" sz="1400" spc="-1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SYNTHESIS</a:t>
            </a:r>
            <a:endParaRPr sz="1400">
              <a:latin typeface="Arial"/>
              <a:cs typeface="Arial"/>
            </a:endParaRPr>
          </a:p>
          <a:p>
            <a:pPr marL="493395">
              <a:lnSpc>
                <a:spcPts val="1400"/>
              </a:lnSpc>
              <a:spcBef>
                <a:spcPts val="254"/>
              </a:spcBef>
              <a:tabLst>
                <a:tab pos="1134745" algn="l"/>
                <a:tab pos="1358900" algn="l"/>
                <a:tab pos="2807335" algn="l"/>
              </a:tabLst>
            </a:pPr>
            <a:r>
              <a:rPr dirty="0" baseline="4629" sz="1800" spc="60" b="1">
                <a:latin typeface="Arial"/>
                <a:cs typeface="Arial"/>
              </a:rPr>
              <a:t>CH</a:t>
            </a:r>
            <a:r>
              <a:rPr dirty="0" sz="800" spc="40" b="1">
                <a:latin typeface="Arial"/>
                <a:cs typeface="Arial"/>
              </a:rPr>
              <a:t>3</a:t>
            </a:r>
            <a:r>
              <a:rPr dirty="0" baseline="4629" sz="1800" spc="60" b="1">
                <a:latin typeface="Arial"/>
                <a:cs typeface="Arial"/>
              </a:rPr>
              <a:t>-Cl	</a:t>
            </a:r>
            <a:r>
              <a:rPr dirty="0" baseline="4629" sz="1800" spc="52" b="1">
                <a:latin typeface="Arial"/>
                <a:cs typeface="Arial"/>
              </a:rPr>
              <a:t>+	</a:t>
            </a:r>
            <a:r>
              <a:rPr dirty="0" baseline="4629" sz="1800" spc="75" b="1">
                <a:latin typeface="Arial"/>
                <a:cs typeface="Arial"/>
              </a:rPr>
              <a:t>CH</a:t>
            </a:r>
            <a:r>
              <a:rPr dirty="0" sz="800" spc="50" b="1">
                <a:latin typeface="Arial"/>
                <a:cs typeface="Arial"/>
              </a:rPr>
              <a:t>3</a:t>
            </a:r>
            <a:r>
              <a:rPr dirty="0" baseline="4629" sz="1800" spc="75" b="1">
                <a:latin typeface="Arial"/>
                <a:cs typeface="Arial"/>
              </a:rPr>
              <a:t>-CH</a:t>
            </a:r>
            <a:r>
              <a:rPr dirty="0" sz="800" spc="50" b="1">
                <a:latin typeface="Arial"/>
                <a:cs typeface="Arial"/>
              </a:rPr>
              <a:t>2</a:t>
            </a:r>
            <a:r>
              <a:rPr dirty="0" baseline="4629" sz="1800" spc="75" b="1">
                <a:latin typeface="Arial"/>
                <a:cs typeface="Arial"/>
              </a:rPr>
              <a:t>-O-Na	</a:t>
            </a:r>
            <a:r>
              <a:rPr dirty="0" baseline="4629" sz="1800" spc="44" b="1">
                <a:latin typeface="Arial"/>
                <a:cs typeface="Arial"/>
              </a:rPr>
              <a:t>—————&gt;</a:t>
            </a:r>
            <a:r>
              <a:rPr dirty="0" baseline="4629" sz="1800" spc="509" b="1">
                <a:latin typeface="Arial"/>
                <a:cs typeface="Arial"/>
              </a:rPr>
              <a:t> </a:t>
            </a:r>
            <a:r>
              <a:rPr dirty="0" baseline="4629" sz="1800" spc="75" b="1">
                <a:latin typeface="Arial"/>
                <a:cs typeface="Arial"/>
              </a:rPr>
              <a:t>CH</a:t>
            </a:r>
            <a:r>
              <a:rPr dirty="0" sz="800" spc="50" b="1">
                <a:latin typeface="Arial"/>
                <a:cs typeface="Arial"/>
              </a:rPr>
              <a:t>3</a:t>
            </a:r>
            <a:r>
              <a:rPr dirty="0" baseline="4629" sz="1800" spc="75" b="1">
                <a:latin typeface="Arial"/>
                <a:cs typeface="Arial"/>
              </a:rPr>
              <a:t>-O-CH</a:t>
            </a:r>
            <a:r>
              <a:rPr dirty="0" sz="800" spc="50" b="1">
                <a:latin typeface="Arial"/>
                <a:cs typeface="Arial"/>
              </a:rPr>
              <a:t>2</a:t>
            </a:r>
            <a:r>
              <a:rPr dirty="0" baseline="4629" sz="1800" spc="75" b="1">
                <a:latin typeface="Arial"/>
                <a:cs typeface="Arial"/>
              </a:rPr>
              <a:t>-CH</a:t>
            </a:r>
            <a:r>
              <a:rPr dirty="0" sz="800" spc="50" b="1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406400" indent="-305435">
              <a:lnSpc>
                <a:spcPts val="1639"/>
              </a:lnSpc>
              <a:buAutoNum type="arabicPeriod" startAt="2"/>
              <a:tabLst>
                <a:tab pos="406400" algn="l"/>
                <a:tab pos="407034" algn="l"/>
              </a:tabLst>
            </a:pP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FINKELESTIN </a:t>
            </a: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HALOGEN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EXCHANGE</a:t>
            </a:r>
            <a:r>
              <a:rPr dirty="0" sz="1400" spc="32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55"/>
              </a:spcBef>
              <a:tabLst>
                <a:tab pos="1517650" algn="l"/>
                <a:tab pos="1742439" algn="l"/>
                <a:tab pos="3786504" algn="l"/>
              </a:tabLst>
            </a:pPr>
            <a:r>
              <a:rPr dirty="0" baseline="4629" sz="1800" spc="60" b="1">
                <a:latin typeface="Arial"/>
                <a:cs typeface="Arial"/>
              </a:rPr>
              <a:t>CH</a:t>
            </a:r>
            <a:r>
              <a:rPr dirty="0" sz="800" spc="40" b="1">
                <a:latin typeface="Arial"/>
                <a:cs typeface="Arial"/>
              </a:rPr>
              <a:t>3</a:t>
            </a:r>
            <a:r>
              <a:rPr dirty="0" baseline="4629" sz="1800" spc="60" b="1">
                <a:latin typeface="Arial"/>
                <a:cs typeface="Arial"/>
              </a:rPr>
              <a:t>-CH</a:t>
            </a:r>
            <a:r>
              <a:rPr dirty="0" sz="800" spc="40" b="1">
                <a:latin typeface="Arial"/>
                <a:cs typeface="Arial"/>
              </a:rPr>
              <a:t>2</a:t>
            </a:r>
            <a:r>
              <a:rPr dirty="0" baseline="4629" sz="1800" spc="60" b="1">
                <a:latin typeface="Arial"/>
                <a:cs typeface="Arial"/>
              </a:rPr>
              <a:t>-Br	</a:t>
            </a:r>
            <a:r>
              <a:rPr dirty="0" baseline="4629" sz="1800" spc="52" b="1">
                <a:latin typeface="Arial"/>
                <a:cs typeface="Arial"/>
              </a:rPr>
              <a:t>+	NaI</a:t>
            </a:r>
            <a:r>
              <a:rPr dirty="0" baseline="4629" sz="1800" spc="22" b="1">
                <a:latin typeface="Arial"/>
                <a:cs typeface="Arial"/>
              </a:rPr>
              <a:t> (acetone)</a:t>
            </a:r>
            <a:r>
              <a:rPr dirty="0" baseline="4629" sz="1800" spc="30" b="1">
                <a:latin typeface="Arial"/>
                <a:cs typeface="Arial"/>
              </a:rPr>
              <a:t> </a:t>
            </a:r>
            <a:r>
              <a:rPr dirty="0" baseline="4629" sz="1800" spc="44" b="1">
                <a:latin typeface="Arial"/>
                <a:cs typeface="Arial"/>
              </a:rPr>
              <a:t>—————&gt;	</a:t>
            </a:r>
            <a:r>
              <a:rPr dirty="0" baseline="4629" sz="1800" spc="75" b="1">
                <a:latin typeface="Arial"/>
                <a:cs typeface="Arial"/>
              </a:rPr>
              <a:t>CH</a:t>
            </a:r>
            <a:r>
              <a:rPr dirty="0" sz="800" spc="50" b="1">
                <a:latin typeface="Arial"/>
                <a:cs typeface="Arial"/>
              </a:rPr>
              <a:t>3</a:t>
            </a:r>
            <a:r>
              <a:rPr dirty="0" baseline="4629" sz="1800" spc="75" b="1">
                <a:latin typeface="Arial"/>
                <a:cs typeface="Arial"/>
              </a:rPr>
              <a:t>-CH</a:t>
            </a:r>
            <a:r>
              <a:rPr dirty="0" sz="800" spc="50" b="1">
                <a:latin typeface="Arial"/>
                <a:cs typeface="Arial"/>
              </a:rPr>
              <a:t>2</a:t>
            </a:r>
            <a:r>
              <a:rPr dirty="0" baseline="4629" sz="1800" spc="75" b="1">
                <a:latin typeface="Arial"/>
                <a:cs typeface="Arial"/>
              </a:rPr>
              <a:t>-I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-195" b="1">
                <a:latin typeface="Arial"/>
                <a:cs typeface="Arial"/>
              </a:rPr>
              <a:t> </a:t>
            </a:r>
            <a:r>
              <a:rPr dirty="0" baseline="4629" sz="1800" spc="37" b="1">
                <a:latin typeface="Arial"/>
                <a:cs typeface="Arial"/>
              </a:rPr>
              <a:t>NaBr</a:t>
            </a:r>
            <a:endParaRPr baseline="4629" sz="1800">
              <a:latin typeface="Arial"/>
              <a:cs typeface="Arial"/>
            </a:endParaRPr>
          </a:p>
          <a:p>
            <a:pPr marL="406400" indent="-305435">
              <a:lnSpc>
                <a:spcPct val="100000"/>
              </a:lnSpc>
              <a:spcBef>
                <a:spcPts val="20"/>
              </a:spcBef>
              <a:buAutoNum type="arabicPeriod" startAt="3"/>
              <a:tabLst>
                <a:tab pos="406400" algn="l"/>
                <a:tab pos="407034" algn="l"/>
              </a:tabLst>
            </a:pPr>
            <a:r>
              <a:rPr dirty="0" sz="1400" b="1">
                <a:solidFill>
                  <a:srgbClr val="B51700"/>
                </a:solidFill>
                <a:latin typeface="Arial"/>
                <a:cs typeface="Arial"/>
              </a:rPr>
              <a:t>SWARTS </a:t>
            </a: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HALOGEN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EXCHANGE</a:t>
            </a:r>
            <a:r>
              <a:rPr dirty="0" sz="1400" spc="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55"/>
              </a:spcBef>
              <a:tabLst>
                <a:tab pos="1517650" algn="l"/>
                <a:tab pos="3769995" algn="l"/>
              </a:tabLst>
            </a:pPr>
            <a:r>
              <a:rPr dirty="0" baseline="4629" sz="1800" spc="60" b="1">
                <a:latin typeface="Arial"/>
                <a:cs typeface="Arial"/>
              </a:rPr>
              <a:t>CH</a:t>
            </a:r>
            <a:r>
              <a:rPr dirty="0" sz="800" spc="40" b="1">
                <a:latin typeface="Arial"/>
                <a:cs typeface="Arial"/>
              </a:rPr>
              <a:t>3</a:t>
            </a:r>
            <a:r>
              <a:rPr dirty="0" baseline="4629" sz="1800" spc="60" b="1">
                <a:latin typeface="Arial"/>
                <a:cs typeface="Arial"/>
              </a:rPr>
              <a:t>-CH</a:t>
            </a:r>
            <a:r>
              <a:rPr dirty="0" sz="800" spc="40" b="1">
                <a:latin typeface="Arial"/>
                <a:cs typeface="Arial"/>
              </a:rPr>
              <a:t>2</a:t>
            </a:r>
            <a:r>
              <a:rPr dirty="0" baseline="4629" sz="1800" spc="60" b="1">
                <a:latin typeface="Arial"/>
                <a:cs typeface="Arial"/>
              </a:rPr>
              <a:t>-Br	</a:t>
            </a:r>
            <a:r>
              <a:rPr dirty="0" baseline="4629" sz="1800" spc="52" b="1">
                <a:latin typeface="Arial"/>
                <a:cs typeface="Arial"/>
              </a:rPr>
              <a:t>+  </a:t>
            </a:r>
            <a:r>
              <a:rPr dirty="0" baseline="4629" sz="1800" spc="7" b="1">
                <a:latin typeface="Arial"/>
                <a:cs typeface="Arial"/>
              </a:rPr>
              <a:t>SbF</a:t>
            </a:r>
            <a:r>
              <a:rPr dirty="0" sz="800" spc="5" b="1">
                <a:latin typeface="Arial"/>
                <a:cs typeface="Arial"/>
              </a:rPr>
              <a:t>3  </a:t>
            </a:r>
            <a:r>
              <a:rPr dirty="0" baseline="4629" sz="1800" spc="44" b="1">
                <a:solidFill>
                  <a:srgbClr val="004D7F"/>
                </a:solidFill>
                <a:latin typeface="Arial"/>
                <a:cs typeface="Arial"/>
              </a:rPr>
              <a:t>(Metal </a:t>
            </a:r>
            <a:r>
              <a:rPr dirty="0" baseline="4629" sz="1800" spc="52" b="1">
                <a:solidFill>
                  <a:srgbClr val="004D7F"/>
                </a:solidFill>
                <a:latin typeface="Arial"/>
                <a:cs typeface="Arial"/>
              </a:rPr>
              <a:t>+</a:t>
            </a:r>
            <a:r>
              <a:rPr dirty="0" baseline="4629" sz="1800" spc="-24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baseline="4629" sz="1800" spc="-30" b="1">
                <a:solidFill>
                  <a:srgbClr val="004D7F"/>
                </a:solidFill>
                <a:latin typeface="Arial"/>
                <a:cs typeface="Arial"/>
              </a:rPr>
              <a:t>F)</a:t>
            </a:r>
            <a:r>
              <a:rPr dirty="0" baseline="4629" sz="1800" spc="22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baseline="4629" sz="1800" spc="44" b="1">
                <a:latin typeface="Arial"/>
                <a:cs typeface="Arial"/>
              </a:rPr>
              <a:t>————&gt;	</a:t>
            </a: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-CH</a:t>
            </a:r>
            <a:r>
              <a:rPr dirty="0" sz="800" spc="45" b="1">
                <a:latin typeface="Arial"/>
                <a:cs typeface="Arial"/>
              </a:rPr>
              <a:t>2</a:t>
            </a:r>
            <a:r>
              <a:rPr dirty="0" baseline="4629" sz="1800" spc="67" b="1">
                <a:latin typeface="Arial"/>
                <a:cs typeface="Arial"/>
              </a:rPr>
              <a:t>-F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-60" b="1">
                <a:latin typeface="Arial"/>
                <a:cs typeface="Arial"/>
              </a:rPr>
              <a:t> </a:t>
            </a:r>
            <a:r>
              <a:rPr dirty="0" baseline="4629" sz="1800" spc="7" b="1">
                <a:latin typeface="Arial"/>
                <a:cs typeface="Arial"/>
              </a:rPr>
              <a:t>SbBr</a:t>
            </a:r>
            <a:r>
              <a:rPr dirty="0" sz="800" spc="5" b="1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406400" indent="-305435">
              <a:lnSpc>
                <a:spcPct val="100000"/>
              </a:lnSpc>
              <a:spcBef>
                <a:spcPts val="20"/>
              </a:spcBef>
              <a:buAutoNum type="arabicPeriod" startAt="4"/>
              <a:tabLst>
                <a:tab pos="406400" algn="l"/>
                <a:tab pos="407034" algn="l"/>
              </a:tabLst>
            </a:pP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REACTION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PCl</a:t>
            </a:r>
            <a:r>
              <a:rPr dirty="0" baseline="-5847" sz="1425" spc="22" b="1">
                <a:solidFill>
                  <a:srgbClr val="B51700"/>
                </a:solidFill>
                <a:latin typeface="Arial"/>
                <a:cs typeface="Arial"/>
              </a:rPr>
              <a:t>5 </a:t>
            </a:r>
            <a:r>
              <a:rPr dirty="0" sz="1400" spc="35" b="1">
                <a:solidFill>
                  <a:srgbClr val="B51700"/>
                </a:solidFill>
                <a:latin typeface="Arial"/>
                <a:cs typeface="Arial"/>
              </a:rPr>
              <a:t>WITH</a:t>
            </a:r>
            <a:r>
              <a:rPr dirty="0" sz="1400" spc="-17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CARBONYL</a:t>
            </a:r>
            <a:endParaRPr sz="14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59"/>
              </a:spcBef>
              <a:tabLst>
                <a:tab pos="2155825" algn="l"/>
                <a:tab pos="2765425" algn="l"/>
                <a:tab pos="3773804" algn="l"/>
              </a:tabLst>
            </a:pPr>
            <a:r>
              <a:rPr dirty="0" baseline="4629" sz="1800" spc="75" b="1">
                <a:latin typeface="Arial"/>
                <a:cs typeface="Arial"/>
              </a:rPr>
              <a:t>CH</a:t>
            </a:r>
            <a:r>
              <a:rPr dirty="0" sz="800" spc="50" b="1">
                <a:latin typeface="Arial"/>
                <a:cs typeface="Arial"/>
              </a:rPr>
              <a:t>3</a:t>
            </a:r>
            <a:r>
              <a:rPr dirty="0" baseline="4629" sz="1800" spc="75" b="1">
                <a:latin typeface="Arial"/>
                <a:cs typeface="Arial"/>
              </a:rPr>
              <a:t>-CH</a:t>
            </a:r>
            <a:r>
              <a:rPr dirty="0" sz="800" spc="50" b="1">
                <a:latin typeface="Arial"/>
                <a:cs typeface="Arial"/>
              </a:rPr>
              <a:t>2</a:t>
            </a:r>
            <a:r>
              <a:rPr dirty="0" baseline="4629" sz="1800" spc="75" b="1">
                <a:latin typeface="Arial"/>
                <a:cs typeface="Arial"/>
              </a:rPr>
              <a:t>-CO-CH</a:t>
            </a:r>
            <a:r>
              <a:rPr dirty="0" sz="800" spc="50" b="1">
                <a:latin typeface="Arial"/>
                <a:cs typeface="Arial"/>
              </a:rPr>
              <a:t>3 </a:t>
            </a:r>
            <a:r>
              <a:rPr dirty="0" sz="800" spc="305" b="1">
                <a:latin typeface="Arial"/>
                <a:cs typeface="Arial"/>
              </a:rPr>
              <a:t> </a:t>
            </a:r>
            <a:r>
              <a:rPr dirty="0" baseline="4629" sz="1800" spc="52" b="1">
                <a:latin typeface="Arial"/>
                <a:cs typeface="Arial"/>
              </a:rPr>
              <a:t>+	</a:t>
            </a:r>
            <a:r>
              <a:rPr dirty="0" baseline="4629" sz="1800" spc="22" b="1">
                <a:latin typeface="Arial"/>
                <a:cs typeface="Arial"/>
              </a:rPr>
              <a:t>PCl</a:t>
            </a:r>
            <a:r>
              <a:rPr dirty="0" sz="800" spc="15" b="1">
                <a:latin typeface="Arial"/>
                <a:cs typeface="Arial"/>
              </a:rPr>
              <a:t>5	</a:t>
            </a:r>
            <a:r>
              <a:rPr dirty="0" baseline="4629" sz="1800" spc="44" b="1">
                <a:latin typeface="Arial"/>
                <a:cs typeface="Arial"/>
              </a:rPr>
              <a:t>—————&gt;	</a:t>
            </a:r>
            <a:r>
              <a:rPr dirty="0" baseline="4629" sz="1800" spc="52" b="1">
                <a:latin typeface="Arial"/>
                <a:cs typeface="Arial"/>
              </a:rPr>
              <a:t>CH</a:t>
            </a:r>
            <a:r>
              <a:rPr dirty="0" sz="800" spc="35" b="1">
                <a:latin typeface="Arial"/>
                <a:cs typeface="Arial"/>
              </a:rPr>
              <a:t>3</a:t>
            </a:r>
            <a:r>
              <a:rPr dirty="0" baseline="4629" sz="1800" spc="52" b="1">
                <a:latin typeface="Arial"/>
                <a:cs typeface="Arial"/>
              </a:rPr>
              <a:t>-CH</a:t>
            </a:r>
            <a:r>
              <a:rPr dirty="0" sz="800" spc="35" b="1">
                <a:latin typeface="Arial"/>
                <a:cs typeface="Arial"/>
              </a:rPr>
              <a:t>2</a:t>
            </a:r>
            <a:r>
              <a:rPr dirty="0" baseline="4629" sz="1800" spc="52" b="1">
                <a:latin typeface="Arial"/>
                <a:cs typeface="Arial"/>
              </a:rPr>
              <a:t>-C(Cl)</a:t>
            </a:r>
            <a:r>
              <a:rPr dirty="0" sz="800" spc="35" b="1">
                <a:latin typeface="Arial"/>
                <a:cs typeface="Arial"/>
              </a:rPr>
              <a:t>2</a:t>
            </a:r>
            <a:r>
              <a:rPr dirty="0" baseline="4629" sz="1800" spc="52" b="1">
                <a:latin typeface="Arial"/>
                <a:cs typeface="Arial"/>
              </a:rPr>
              <a:t>-CH</a:t>
            </a:r>
            <a:r>
              <a:rPr dirty="0" sz="800" spc="35" b="1">
                <a:latin typeface="Arial"/>
                <a:cs typeface="Arial"/>
              </a:rPr>
              <a:t>3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30" b="1">
                <a:latin typeface="Arial"/>
                <a:cs typeface="Arial"/>
              </a:rPr>
              <a:t> O=PCl</a:t>
            </a:r>
            <a:r>
              <a:rPr dirty="0" sz="800" spc="20" b="1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406400" indent="-305435">
              <a:lnSpc>
                <a:spcPct val="100000"/>
              </a:lnSpc>
              <a:spcBef>
                <a:spcPts val="15"/>
              </a:spcBef>
              <a:buAutoNum type="arabicPeriod" startAt="5"/>
              <a:tabLst>
                <a:tab pos="406400" algn="l"/>
                <a:tab pos="407034" algn="l"/>
              </a:tabLst>
            </a:pP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REACTION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PCl</a:t>
            </a:r>
            <a:r>
              <a:rPr dirty="0" baseline="-5847" sz="1425" spc="22" b="1">
                <a:solidFill>
                  <a:srgbClr val="B51700"/>
                </a:solidFill>
                <a:latin typeface="Arial"/>
                <a:cs typeface="Arial"/>
              </a:rPr>
              <a:t>5 </a:t>
            </a:r>
            <a:r>
              <a:rPr dirty="0" sz="1400" spc="35" b="1">
                <a:solidFill>
                  <a:srgbClr val="B51700"/>
                </a:solidFill>
                <a:latin typeface="Arial"/>
                <a:cs typeface="Arial"/>
              </a:rPr>
              <a:t>WITH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CARBOXYLIC</a:t>
            </a:r>
            <a:r>
              <a:rPr dirty="0" sz="1400" spc="-19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30" b="1">
                <a:solidFill>
                  <a:srgbClr val="B51700"/>
                </a:solidFill>
                <a:latin typeface="Arial"/>
                <a:cs typeface="Arial"/>
              </a:rPr>
              <a:t>ACID</a:t>
            </a:r>
            <a:endParaRPr sz="14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59"/>
              </a:spcBef>
              <a:tabLst>
                <a:tab pos="1858645" algn="l"/>
                <a:tab pos="2178050" algn="l"/>
                <a:tab pos="2758440" algn="l"/>
              </a:tabLst>
            </a:pP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-CH</a:t>
            </a:r>
            <a:r>
              <a:rPr dirty="0" sz="800" spc="45" b="1">
                <a:latin typeface="Arial"/>
                <a:cs typeface="Arial"/>
              </a:rPr>
              <a:t>2</a:t>
            </a:r>
            <a:r>
              <a:rPr dirty="0" baseline="4629" sz="1800" spc="67" b="1">
                <a:latin typeface="Arial"/>
                <a:cs typeface="Arial"/>
              </a:rPr>
              <a:t>-COOH	</a:t>
            </a:r>
            <a:r>
              <a:rPr dirty="0" baseline="4629" sz="1800" spc="52" b="1">
                <a:latin typeface="Arial"/>
                <a:cs typeface="Arial"/>
              </a:rPr>
              <a:t>+	</a:t>
            </a:r>
            <a:r>
              <a:rPr dirty="0" baseline="4629" sz="1800" spc="22" b="1">
                <a:latin typeface="Arial"/>
                <a:cs typeface="Arial"/>
              </a:rPr>
              <a:t>PCl</a:t>
            </a:r>
            <a:r>
              <a:rPr dirty="0" sz="800" spc="15" b="1">
                <a:latin typeface="Arial"/>
                <a:cs typeface="Arial"/>
              </a:rPr>
              <a:t>5	</a:t>
            </a:r>
            <a:r>
              <a:rPr dirty="0" baseline="4629" sz="1800" spc="44" b="1">
                <a:latin typeface="Arial"/>
                <a:cs typeface="Arial"/>
              </a:rPr>
              <a:t>—————&gt; </a:t>
            </a: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-CH</a:t>
            </a:r>
            <a:r>
              <a:rPr dirty="0" sz="800" spc="45" b="1">
                <a:latin typeface="Arial"/>
                <a:cs typeface="Arial"/>
              </a:rPr>
              <a:t>2</a:t>
            </a:r>
            <a:r>
              <a:rPr dirty="0" baseline="4629" sz="1800" spc="67" b="1">
                <a:latin typeface="Arial"/>
                <a:cs typeface="Arial"/>
              </a:rPr>
              <a:t>-CO-Cl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-127" b="1">
                <a:latin typeface="Arial"/>
                <a:cs typeface="Arial"/>
              </a:rPr>
              <a:t> </a:t>
            </a:r>
            <a:r>
              <a:rPr dirty="0" baseline="4629" sz="1800" spc="30" b="1">
                <a:latin typeface="Arial"/>
                <a:cs typeface="Arial"/>
              </a:rPr>
              <a:t>O=PCl</a:t>
            </a:r>
            <a:r>
              <a:rPr dirty="0" sz="800" spc="20" b="1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406400" indent="-305435">
              <a:lnSpc>
                <a:spcPct val="100000"/>
              </a:lnSpc>
              <a:spcBef>
                <a:spcPts val="15"/>
              </a:spcBef>
              <a:buAutoNum type="arabicPeriod" startAt="6"/>
              <a:tabLst>
                <a:tab pos="406400" algn="l"/>
                <a:tab pos="407034" algn="l"/>
              </a:tabLst>
            </a:pP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REACTION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PCl</a:t>
            </a:r>
            <a:r>
              <a:rPr dirty="0" baseline="-5847" sz="1425" spc="22" b="1">
                <a:solidFill>
                  <a:srgbClr val="B51700"/>
                </a:solidFill>
                <a:latin typeface="Arial"/>
                <a:cs typeface="Arial"/>
              </a:rPr>
              <a:t>5 </a:t>
            </a:r>
            <a:r>
              <a:rPr dirty="0" sz="1400" spc="35" b="1">
                <a:solidFill>
                  <a:srgbClr val="B51700"/>
                </a:solidFill>
                <a:latin typeface="Arial"/>
                <a:cs typeface="Arial"/>
              </a:rPr>
              <a:t>WITH</a:t>
            </a:r>
            <a:r>
              <a:rPr dirty="0" sz="1400" spc="-17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ALCOHOL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4476" y="3274229"/>
            <a:ext cx="34480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4629" sz="1800" spc="22" b="1">
                <a:latin typeface="Arial"/>
                <a:cs typeface="Arial"/>
              </a:rPr>
              <a:t>PCl</a:t>
            </a:r>
            <a:r>
              <a:rPr dirty="0" sz="800" spc="10" b="1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718" y="3274229"/>
            <a:ext cx="318452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93825" algn="l"/>
                <a:tab pos="2293620" algn="l"/>
              </a:tabLst>
            </a:pP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10" b="1">
                <a:latin typeface="Arial"/>
                <a:cs typeface="Arial"/>
              </a:rPr>
              <a:t>3</a:t>
            </a:r>
            <a:r>
              <a:rPr dirty="0" baseline="4629" sz="1800" spc="97" b="1">
                <a:latin typeface="Arial"/>
                <a:cs typeface="Arial"/>
              </a:rPr>
              <a:t>-CH</a:t>
            </a:r>
            <a:r>
              <a:rPr dirty="0" sz="800" spc="10" b="1">
                <a:latin typeface="Arial"/>
                <a:cs typeface="Arial"/>
              </a:rPr>
              <a:t>2</a:t>
            </a:r>
            <a:r>
              <a:rPr dirty="0" baseline="4629" sz="1800" spc="82" b="1">
                <a:latin typeface="Arial"/>
                <a:cs typeface="Arial"/>
              </a:rPr>
              <a:t>-OH</a:t>
            </a:r>
            <a:r>
              <a:rPr dirty="0" baseline="4629" sz="1800" spc="82" b="1">
                <a:latin typeface="Arial"/>
                <a:cs typeface="Arial"/>
              </a:rPr>
              <a:t>	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52" b="1">
                <a:latin typeface="Arial"/>
                <a:cs typeface="Arial"/>
              </a:rPr>
              <a:t>	</a:t>
            </a:r>
            <a:r>
              <a:rPr dirty="0" baseline="4629" sz="1800" spc="44" b="1">
                <a:latin typeface="Arial"/>
                <a:cs typeface="Arial"/>
              </a:rPr>
              <a:t>—————&gt;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3973" y="3274229"/>
            <a:ext cx="160655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-CH</a:t>
            </a:r>
            <a:r>
              <a:rPr dirty="0" sz="800" spc="45" b="1">
                <a:latin typeface="Arial"/>
                <a:cs typeface="Arial"/>
              </a:rPr>
              <a:t>2</a:t>
            </a:r>
            <a:r>
              <a:rPr dirty="0" baseline="4629" sz="1800" spc="67" b="1">
                <a:latin typeface="Arial"/>
                <a:cs typeface="Arial"/>
              </a:rPr>
              <a:t>-Cl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-157" b="1">
                <a:latin typeface="Arial"/>
                <a:cs typeface="Arial"/>
              </a:rPr>
              <a:t> </a:t>
            </a:r>
            <a:r>
              <a:rPr dirty="0" baseline="4629" sz="1800" spc="30" b="1">
                <a:latin typeface="Arial"/>
                <a:cs typeface="Arial"/>
              </a:rPr>
              <a:t>O=PCl</a:t>
            </a:r>
            <a:r>
              <a:rPr dirty="0" sz="800" spc="20" b="1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601" y="3458753"/>
            <a:ext cx="368427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342900" algn="l"/>
              </a:tabLst>
            </a:pP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7.	</a:t>
            </a: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REACTION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OF SOCl</a:t>
            </a:r>
            <a:r>
              <a:rPr dirty="0" baseline="-5847" sz="1425" spc="15" b="1">
                <a:solidFill>
                  <a:srgbClr val="B51700"/>
                </a:solidFill>
                <a:latin typeface="Arial"/>
                <a:cs typeface="Arial"/>
              </a:rPr>
              <a:t>2 </a:t>
            </a:r>
            <a:r>
              <a:rPr dirty="0" sz="1400" spc="35" b="1">
                <a:solidFill>
                  <a:srgbClr val="B51700"/>
                </a:solidFill>
                <a:latin typeface="Arial"/>
                <a:cs typeface="Arial"/>
              </a:rPr>
              <a:t>WITH</a:t>
            </a:r>
            <a:r>
              <a:rPr dirty="0" sz="1400" spc="-19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ALCOHOL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718" y="3718157"/>
            <a:ext cx="315087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50645" algn="l"/>
                <a:tab pos="2259965" algn="l"/>
              </a:tabLst>
            </a:pP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10" b="1">
                <a:latin typeface="Arial"/>
                <a:cs typeface="Arial"/>
              </a:rPr>
              <a:t>3</a:t>
            </a:r>
            <a:r>
              <a:rPr dirty="0" baseline="4629" sz="1800" spc="97" b="1">
                <a:latin typeface="Arial"/>
                <a:cs typeface="Arial"/>
              </a:rPr>
              <a:t>-CH</a:t>
            </a:r>
            <a:r>
              <a:rPr dirty="0" sz="800" spc="10" b="1">
                <a:latin typeface="Arial"/>
                <a:cs typeface="Arial"/>
              </a:rPr>
              <a:t>2</a:t>
            </a:r>
            <a:r>
              <a:rPr dirty="0" baseline="4629" sz="1800" spc="82" b="1">
                <a:latin typeface="Arial"/>
                <a:cs typeface="Arial"/>
              </a:rPr>
              <a:t>-OH</a:t>
            </a:r>
            <a:r>
              <a:rPr dirty="0" baseline="4629" sz="1800" spc="82" b="1">
                <a:latin typeface="Arial"/>
                <a:cs typeface="Arial"/>
              </a:rPr>
              <a:t>	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52" b="1">
                <a:latin typeface="Arial"/>
                <a:cs typeface="Arial"/>
              </a:rPr>
              <a:t>	</a:t>
            </a:r>
            <a:r>
              <a:rPr dirty="0" baseline="4629" sz="1800" spc="44" b="1">
                <a:latin typeface="Arial"/>
                <a:cs typeface="Arial"/>
              </a:rPr>
              <a:t>—————&gt;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001" y="3886223"/>
            <a:ext cx="193738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5555" sz="1500" spc="209">
                <a:solidFill>
                  <a:srgbClr val="004D7F"/>
                </a:solidFill>
                <a:latin typeface="Courier New"/>
                <a:cs typeface="Courier New"/>
              </a:rPr>
              <a:t>NOTE :- </a:t>
            </a:r>
            <a:r>
              <a:rPr dirty="0" baseline="5555" sz="1500" spc="195">
                <a:solidFill>
                  <a:srgbClr val="004D7F"/>
                </a:solidFill>
                <a:latin typeface="Courier New"/>
                <a:cs typeface="Courier New"/>
              </a:rPr>
              <a:t>PCl</a:t>
            </a:r>
            <a:r>
              <a:rPr dirty="0" sz="650" spc="130">
                <a:solidFill>
                  <a:srgbClr val="004D7F"/>
                </a:solidFill>
                <a:latin typeface="Courier New"/>
                <a:cs typeface="Courier New"/>
              </a:rPr>
              <a:t>5 </a:t>
            </a:r>
            <a:r>
              <a:rPr dirty="0" baseline="5555" sz="1500" spc="209">
                <a:solidFill>
                  <a:srgbClr val="004D7F"/>
                </a:solidFill>
                <a:latin typeface="Courier New"/>
                <a:cs typeface="Courier New"/>
              </a:rPr>
              <a:t>, </a:t>
            </a:r>
            <a:r>
              <a:rPr dirty="0" baseline="5555" sz="1500" spc="195">
                <a:solidFill>
                  <a:srgbClr val="004D7F"/>
                </a:solidFill>
                <a:latin typeface="Courier New"/>
                <a:cs typeface="Courier New"/>
              </a:rPr>
              <a:t>PCl</a:t>
            </a:r>
            <a:r>
              <a:rPr dirty="0" sz="650" spc="130">
                <a:solidFill>
                  <a:srgbClr val="004D7F"/>
                </a:solidFill>
                <a:latin typeface="Courier New"/>
                <a:cs typeface="Courier New"/>
              </a:rPr>
              <a:t>3</a:t>
            </a:r>
            <a:r>
              <a:rPr dirty="0" sz="650" spc="-4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5555" sz="1500" spc="209">
                <a:solidFill>
                  <a:srgbClr val="004D7F"/>
                </a:solidFill>
                <a:latin typeface="Courier New"/>
                <a:cs typeface="Courier New"/>
              </a:rPr>
              <a:t>,</a:t>
            </a:r>
            <a:endParaRPr baseline="5555"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4516" y="3718157"/>
            <a:ext cx="5008245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5880">
              <a:lnSpc>
                <a:spcPts val="1380"/>
              </a:lnSpc>
              <a:spcBef>
                <a:spcPts val="130"/>
              </a:spcBef>
              <a:tabLst>
                <a:tab pos="1661795" algn="l"/>
              </a:tabLst>
            </a:pPr>
            <a:r>
              <a:rPr dirty="0" baseline="4629" sz="1800" spc="15" b="1">
                <a:latin typeface="Arial"/>
                <a:cs typeface="Arial"/>
              </a:rPr>
              <a:t>SOCl</a:t>
            </a:r>
            <a:r>
              <a:rPr dirty="0" sz="800" spc="10" b="1">
                <a:latin typeface="Arial"/>
                <a:cs typeface="Arial"/>
              </a:rPr>
              <a:t>2	</a:t>
            </a: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-CH</a:t>
            </a:r>
            <a:r>
              <a:rPr dirty="0" sz="800" spc="45" b="1">
                <a:latin typeface="Arial"/>
                <a:cs typeface="Arial"/>
              </a:rPr>
              <a:t>2</a:t>
            </a:r>
            <a:r>
              <a:rPr dirty="0" baseline="4629" sz="1800" spc="67" b="1">
                <a:latin typeface="Arial"/>
                <a:cs typeface="Arial"/>
              </a:rPr>
              <a:t>-Cl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37" b="1">
                <a:latin typeface="Arial"/>
                <a:cs typeface="Arial"/>
              </a:rPr>
              <a:t>O=S=O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-142" b="1">
                <a:latin typeface="Arial"/>
                <a:cs typeface="Arial"/>
              </a:rPr>
              <a:t> </a:t>
            </a:r>
            <a:r>
              <a:rPr dirty="0" baseline="4629" sz="1800" spc="37" b="1">
                <a:latin typeface="Arial"/>
                <a:cs typeface="Arial"/>
              </a:rPr>
              <a:t>HCl</a:t>
            </a:r>
            <a:endParaRPr baseline="4629" sz="18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dirty="0" baseline="5555" sz="1500" spc="195">
                <a:solidFill>
                  <a:srgbClr val="004D7F"/>
                </a:solidFill>
                <a:latin typeface="Courier New"/>
                <a:cs typeface="Courier New"/>
              </a:rPr>
              <a:t>SOCl</a:t>
            </a:r>
            <a:r>
              <a:rPr dirty="0" sz="650" spc="130">
                <a:solidFill>
                  <a:srgbClr val="004D7F"/>
                </a:solidFill>
                <a:latin typeface="Courier New"/>
                <a:cs typeface="Courier New"/>
              </a:rPr>
              <a:t>2 </a:t>
            </a:r>
            <a:r>
              <a:rPr dirty="0" baseline="5555" sz="1500" spc="209">
                <a:solidFill>
                  <a:srgbClr val="004D7F"/>
                </a:solidFill>
                <a:latin typeface="Courier New"/>
                <a:cs typeface="Courier New"/>
              </a:rPr>
              <a:t>, HCl , </a:t>
            </a:r>
            <a:r>
              <a:rPr dirty="0" baseline="5555" sz="1500" spc="195">
                <a:solidFill>
                  <a:srgbClr val="004D7F"/>
                </a:solidFill>
                <a:latin typeface="Courier New"/>
                <a:cs typeface="Courier New"/>
              </a:rPr>
              <a:t>(P+Cl</a:t>
            </a:r>
            <a:r>
              <a:rPr dirty="0" sz="650" spc="130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r>
              <a:rPr dirty="0" baseline="5555" sz="1500" spc="195">
                <a:solidFill>
                  <a:srgbClr val="004D7F"/>
                </a:solidFill>
                <a:latin typeface="Courier New"/>
                <a:cs typeface="Courier New"/>
              </a:rPr>
              <a:t>) </a:t>
            </a:r>
            <a:r>
              <a:rPr dirty="0" baseline="5555" sz="1500" spc="209">
                <a:solidFill>
                  <a:srgbClr val="004D7F"/>
                </a:solidFill>
                <a:latin typeface="Courier New"/>
                <a:cs typeface="Courier New"/>
              </a:rPr>
              <a:t>, </a:t>
            </a:r>
            <a:r>
              <a:rPr dirty="0" baseline="5555" sz="1500" spc="195">
                <a:solidFill>
                  <a:srgbClr val="004D7F"/>
                </a:solidFill>
                <a:latin typeface="Courier New"/>
                <a:cs typeface="Courier New"/>
              </a:rPr>
              <a:t>(SOCl</a:t>
            </a:r>
            <a:r>
              <a:rPr dirty="0" sz="650" spc="130">
                <a:solidFill>
                  <a:srgbClr val="004D7F"/>
                </a:solidFill>
                <a:latin typeface="Courier New"/>
                <a:cs typeface="Courier New"/>
              </a:rPr>
              <a:t>2 </a:t>
            </a:r>
            <a:r>
              <a:rPr dirty="0" baseline="5555" sz="1500" spc="209">
                <a:solidFill>
                  <a:srgbClr val="004D7F"/>
                </a:solidFill>
                <a:latin typeface="Courier New"/>
                <a:cs typeface="Courier New"/>
              </a:rPr>
              <a:t>+ pyridene) will</a:t>
            </a:r>
            <a:r>
              <a:rPr dirty="0" baseline="5555" sz="1500" spc="847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5555" sz="1500" spc="209">
                <a:solidFill>
                  <a:srgbClr val="004D7F"/>
                </a:solidFill>
                <a:latin typeface="Courier New"/>
                <a:cs typeface="Courier New"/>
              </a:rPr>
              <a:t>change</a:t>
            </a:r>
            <a:endParaRPr baseline="5555"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001" y="4016919"/>
            <a:ext cx="6324600" cy="148209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764540">
              <a:lnSpc>
                <a:spcPct val="100000"/>
              </a:lnSpc>
              <a:spcBef>
                <a:spcPts val="254"/>
              </a:spcBef>
            </a:pP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alcohol into respective halide</a:t>
            </a:r>
            <a:r>
              <a:rPr dirty="0" sz="1000" spc="12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1000">
              <a:latin typeface="Courier New"/>
              <a:cs typeface="Courier New"/>
            </a:endParaRPr>
          </a:p>
          <a:p>
            <a:pPr marL="324485" indent="-312420">
              <a:lnSpc>
                <a:spcPct val="100000"/>
              </a:lnSpc>
              <a:spcBef>
                <a:spcPts val="204"/>
              </a:spcBef>
              <a:buAutoNum type="arabicPeriod" startAt="8"/>
              <a:tabLst>
                <a:tab pos="324485" algn="l"/>
                <a:tab pos="325120" algn="l"/>
              </a:tabLst>
            </a:pP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HELL—VOLHARD—ZELINSKY</a:t>
            </a:r>
            <a:r>
              <a:rPr dirty="0" sz="1400" spc="40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309"/>
              </a:spcBef>
            </a:pP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-CH</a:t>
            </a:r>
            <a:r>
              <a:rPr dirty="0" sz="800" spc="45" b="1">
                <a:latin typeface="Arial"/>
                <a:cs typeface="Arial"/>
              </a:rPr>
              <a:t>2</a:t>
            </a:r>
            <a:r>
              <a:rPr dirty="0" baseline="4629" sz="1800" spc="67" b="1">
                <a:latin typeface="Arial"/>
                <a:cs typeface="Arial"/>
              </a:rPr>
              <a:t>-COOH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15" b="1">
                <a:latin typeface="Arial"/>
                <a:cs typeface="Arial"/>
              </a:rPr>
              <a:t>Br2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30" b="1">
                <a:latin typeface="Arial"/>
                <a:cs typeface="Arial"/>
              </a:rPr>
              <a:t>RED P </a:t>
            </a:r>
            <a:r>
              <a:rPr dirty="0" baseline="4629" sz="1800" spc="44" b="1">
                <a:latin typeface="Arial"/>
                <a:cs typeface="Arial"/>
              </a:rPr>
              <a:t>—————&gt; CH</a:t>
            </a:r>
            <a:r>
              <a:rPr dirty="0" sz="800" spc="30" b="1">
                <a:latin typeface="Arial"/>
                <a:cs typeface="Arial"/>
              </a:rPr>
              <a:t>3</a:t>
            </a:r>
            <a:r>
              <a:rPr dirty="0" baseline="4629" sz="1800" spc="44" b="1">
                <a:latin typeface="Arial"/>
                <a:cs typeface="Arial"/>
              </a:rPr>
              <a:t>-CH(Br)-COOH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-284" b="1">
                <a:latin typeface="Arial"/>
                <a:cs typeface="Arial"/>
              </a:rPr>
              <a:t> </a:t>
            </a:r>
            <a:r>
              <a:rPr dirty="0" baseline="4629" sz="1800" spc="30" b="1">
                <a:latin typeface="Arial"/>
                <a:cs typeface="Arial"/>
              </a:rPr>
              <a:t>HBr</a:t>
            </a:r>
            <a:endParaRPr baseline="4629" sz="1800">
              <a:latin typeface="Arial"/>
              <a:cs typeface="Arial"/>
            </a:endParaRPr>
          </a:p>
          <a:p>
            <a:pPr marL="764540" marR="5080" indent="-752475">
              <a:lnSpc>
                <a:spcPts val="1230"/>
              </a:lnSpc>
              <a:spcBef>
                <a:spcPts val="20"/>
              </a:spcBef>
            </a:pP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NOTE :- For H.V.Z rxn carboxylic acid should have atleast one</a:t>
            </a:r>
            <a:r>
              <a:rPr dirty="0" sz="1000" spc="4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alpha  hydrogen</a:t>
            </a:r>
            <a:r>
              <a:rPr dirty="0" sz="1000" spc="13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1000">
              <a:latin typeface="Courier New"/>
              <a:cs typeface="Courier New"/>
            </a:endParaRPr>
          </a:p>
          <a:p>
            <a:pPr marL="317500" indent="-305435">
              <a:lnSpc>
                <a:spcPct val="100000"/>
              </a:lnSpc>
              <a:spcBef>
                <a:spcPts val="210"/>
              </a:spcBef>
              <a:buAutoNum type="arabicPeriod" startAt="9"/>
              <a:tabLst>
                <a:tab pos="317500" algn="l"/>
                <a:tab pos="318135" algn="l"/>
              </a:tabLst>
            </a:pP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REACTION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ETHER </a:t>
            </a:r>
            <a:r>
              <a:rPr dirty="0" sz="1400" spc="35" b="1">
                <a:solidFill>
                  <a:srgbClr val="B51700"/>
                </a:solidFill>
                <a:latin typeface="Arial"/>
                <a:cs typeface="Arial"/>
              </a:rPr>
              <a:t>WITH </a:t>
            </a: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conc.</a:t>
            </a:r>
            <a:r>
              <a:rPr dirty="0" sz="1400" spc="-7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45" b="1">
                <a:solidFill>
                  <a:srgbClr val="B51700"/>
                </a:solidFill>
                <a:latin typeface="Arial"/>
                <a:cs typeface="Arial"/>
              </a:rPr>
              <a:t>HI</a:t>
            </a:r>
            <a:endParaRPr sz="14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355"/>
              </a:spcBef>
              <a:tabLst>
                <a:tab pos="3480435" algn="l"/>
                <a:tab pos="5173980" algn="l"/>
              </a:tabLst>
            </a:pPr>
            <a:r>
              <a:rPr dirty="0" baseline="4629" sz="1800" spc="67" b="1">
                <a:latin typeface="Arial"/>
                <a:cs typeface="Arial"/>
              </a:rPr>
              <a:t>Ph-O-CH</a:t>
            </a:r>
            <a:r>
              <a:rPr dirty="0" sz="800" spc="45" b="1">
                <a:latin typeface="Arial"/>
                <a:cs typeface="Arial"/>
              </a:rPr>
              <a:t>3  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30" b="1">
                <a:latin typeface="Arial"/>
                <a:cs typeface="Arial"/>
              </a:rPr>
              <a:t>conc. </a:t>
            </a:r>
            <a:r>
              <a:rPr dirty="0" baseline="4629" sz="1800" spc="52" b="1">
                <a:latin typeface="Arial"/>
                <a:cs typeface="Arial"/>
              </a:rPr>
              <a:t>HI </a:t>
            </a:r>
            <a:r>
              <a:rPr dirty="0" baseline="4629" sz="1800" spc="7" b="1">
                <a:latin typeface="Arial"/>
                <a:cs typeface="Arial"/>
              </a:rPr>
              <a:t>(limited</a:t>
            </a:r>
            <a:r>
              <a:rPr dirty="0" baseline="4629" sz="1800" spc="-232" b="1">
                <a:latin typeface="Arial"/>
                <a:cs typeface="Arial"/>
              </a:rPr>
              <a:t> </a:t>
            </a:r>
            <a:r>
              <a:rPr dirty="0" baseline="4629" sz="1800" spc="179" b="1">
                <a:latin typeface="Arial"/>
                <a:cs typeface="Arial"/>
              </a:rPr>
              <a:t>/</a:t>
            </a:r>
            <a:r>
              <a:rPr dirty="0" baseline="4629" sz="1800" spc="15" b="1">
                <a:latin typeface="Arial"/>
                <a:cs typeface="Arial"/>
              </a:rPr>
              <a:t> excess)	</a:t>
            </a:r>
            <a:r>
              <a:rPr dirty="0" baseline="4629" sz="1800" spc="52" b="1">
                <a:latin typeface="Arial"/>
                <a:cs typeface="Arial"/>
              </a:rPr>
              <a:t>———&gt;</a:t>
            </a:r>
            <a:r>
              <a:rPr dirty="0" baseline="4629" sz="1800" spc="525" b="1">
                <a:latin typeface="Arial"/>
                <a:cs typeface="Arial"/>
              </a:rPr>
              <a:t> </a:t>
            </a:r>
            <a:r>
              <a:rPr dirty="0" baseline="4629" sz="1800" spc="75" b="1">
                <a:latin typeface="Arial"/>
                <a:cs typeface="Arial"/>
              </a:rPr>
              <a:t>Ph-O-H	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509" b="1">
                <a:latin typeface="Arial"/>
                <a:cs typeface="Arial"/>
              </a:rPr>
              <a:t> </a:t>
            </a: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-I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1016" y="5472973"/>
            <a:ext cx="2696210" cy="66548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 indent="13970">
              <a:lnSpc>
                <a:spcPct val="114199"/>
              </a:lnSpc>
              <a:spcBef>
                <a:spcPts val="195"/>
              </a:spcBef>
            </a:pPr>
            <a:r>
              <a:rPr dirty="0" baseline="4629" sz="1800" spc="75" b="1">
                <a:latin typeface="Arial"/>
                <a:cs typeface="Arial"/>
              </a:rPr>
              <a:t>CH</a:t>
            </a:r>
            <a:r>
              <a:rPr dirty="0" sz="800" spc="50" b="1">
                <a:latin typeface="Arial"/>
                <a:cs typeface="Arial"/>
              </a:rPr>
              <a:t>3</a:t>
            </a:r>
            <a:r>
              <a:rPr dirty="0" baseline="4629" sz="1800" spc="75" b="1">
                <a:latin typeface="Arial"/>
                <a:cs typeface="Arial"/>
              </a:rPr>
              <a:t>-O-CH</a:t>
            </a:r>
            <a:r>
              <a:rPr dirty="0" sz="800" spc="50" b="1">
                <a:latin typeface="Arial"/>
                <a:cs typeface="Arial"/>
              </a:rPr>
              <a:t>2</a:t>
            </a:r>
            <a:r>
              <a:rPr dirty="0" baseline="4629" sz="1800" spc="75" b="1">
                <a:latin typeface="Arial"/>
                <a:cs typeface="Arial"/>
              </a:rPr>
              <a:t>-CH</a:t>
            </a:r>
            <a:r>
              <a:rPr dirty="0" sz="800" spc="50" b="1">
                <a:latin typeface="Arial"/>
                <a:cs typeface="Arial"/>
              </a:rPr>
              <a:t>3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30" b="1">
                <a:latin typeface="Arial"/>
                <a:cs typeface="Arial"/>
              </a:rPr>
              <a:t>conc. </a:t>
            </a:r>
            <a:r>
              <a:rPr dirty="0" baseline="4629" sz="1800" spc="52" b="1">
                <a:latin typeface="Arial"/>
                <a:cs typeface="Arial"/>
              </a:rPr>
              <a:t>HI </a:t>
            </a:r>
            <a:r>
              <a:rPr dirty="0" baseline="4629" sz="1800" b="1">
                <a:latin typeface="Arial"/>
                <a:cs typeface="Arial"/>
              </a:rPr>
              <a:t>(limited)  </a:t>
            </a:r>
            <a:r>
              <a:rPr dirty="0" baseline="4629" sz="1800" spc="75" b="1">
                <a:latin typeface="Arial"/>
                <a:cs typeface="Arial"/>
              </a:rPr>
              <a:t>CH</a:t>
            </a:r>
            <a:r>
              <a:rPr dirty="0" sz="800" spc="50" b="1">
                <a:latin typeface="Arial"/>
                <a:cs typeface="Arial"/>
              </a:rPr>
              <a:t>3</a:t>
            </a:r>
            <a:r>
              <a:rPr dirty="0" baseline="4629" sz="1800" spc="75" b="1">
                <a:latin typeface="Arial"/>
                <a:cs typeface="Arial"/>
              </a:rPr>
              <a:t>-O-CH</a:t>
            </a:r>
            <a:r>
              <a:rPr dirty="0" sz="800" spc="50" b="1">
                <a:latin typeface="Arial"/>
                <a:cs typeface="Arial"/>
              </a:rPr>
              <a:t>2</a:t>
            </a:r>
            <a:r>
              <a:rPr dirty="0" baseline="4629" sz="1800" spc="75" b="1">
                <a:latin typeface="Arial"/>
                <a:cs typeface="Arial"/>
              </a:rPr>
              <a:t>-CH</a:t>
            </a:r>
            <a:r>
              <a:rPr dirty="0" sz="800" spc="50" b="1">
                <a:latin typeface="Arial"/>
                <a:cs typeface="Arial"/>
              </a:rPr>
              <a:t>3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30" b="1">
                <a:latin typeface="Arial"/>
                <a:cs typeface="Arial"/>
              </a:rPr>
              <a:t>conc. </a:t>
            </a:r>
            <a:r>
              <a:rPr dirty="0" baseline="4629" sz="1800" spc="52" b="1">
                <a:latin typeface="Arial"/>
                <a:cs typeface="Arial"/>
              </a:rPr>
              <a:t>HI </a:t>
            </a:r>
            <a:r>
              <a:rPr dirty="0" baseline="4629" sz="1800" b="1">
                <a:latin typeface="Arial"/>
                <a:cs typeface="Arial"/>
              </a:rPr>
              <a:t>(excess)  </a:t>
            </a:r>
            <a:r>
              <a:rPr dirty="0" baseline="4629" sz="1800" spc="52" b="1">
                <a:latin typeface="Arial"/>
                <a:cs typeface="Arial"/>
              </a:rPr>
              <a:t>CH</a:t>
            </a:r>
            <a:r>
              <a:rPr dirty="0" sz="800" spc="35" b="1">
                <a:latin typeface="Arial"/>
                <a:cs typeface="Arial"/>
              </a:rPr>
              <a:t>3</a:t>
            </a:r>
            <a:r>
              <a:rPr dirty="0" baseline="4629" sz="1800" spc="52" b="1">
                <a:latin typeface="Arial"/>
                <a:cs typeface="Arial"/>
              </a:rPr>
              <a:t>-O-C-(CH</a:t>
            </a:r>
            <a:r>
              <a:rPr dirty="0" sz="800" spc="35" b="1">
                <a:latin typeface="Arial"/>
                <a:cs typeface="Arial"/>
              </a:rPr>
              <a:t>3</a:t>
            </a:r>
            <a:r>
              <a:rPr dirty="0" baseline="4629" sz="1800" spc="52" b="1">
                <a:latin typeface="Arial"/>
                <a:cs typeface="Arial"/>
              </a:rPr>
              <a:t>)</a:t>
            </a:r>
            <a:r>
              <a:rPr dirty="0" sz="800" spc="35" b="1">
                <a:latin typeface="Arial"/>
                <a:cs typeface="Arial"/>
              </a:rPr>
              <a:t>3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30" b="1">
                <a:latin typeface="Arial"/>
                <a:cs typeface="Arial"/>
              </a:rPr>
              <a:t>conc. </a:t>
            </a:r>
            <a:r>
              <a:rPr dirty="0" baseline="4629" sz="1800" spc="52" b="1">
                <a:latin typeface="Arial"/>
                <a:cs typeface="Arial"/>
              </a:rPr>
              <a:t>HI</a:t>
            </a:r>
            <a:r>
              <a:rPr dirty="0" baseline="4629" sz="1800" spc="-187" b="1">
                <a:latin typeface="Arial"/>
                <a:cs typeface="Arial"/>
              </a:rPr>
              <a:t> </a:t>
            </a:r>
            <a:r>
              <a:rPr dirty="0" baseline="4629" sz="1800" b="1">
                <a:latin typeface="Arial"/>
                <a:cs typeface="Arial"/>
              </a:rPr>
              <a:t>(limited)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4191" y="5506927"/>
            <a:ext cx="260477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4629" sz="1800" spc="44" b="1">
                <a:latin typeface="Arial"/>
                <a:cs typeface="Arial"/>
              </a:rPr>
              <a:t>—————&gt; </a:t>
            </a: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-CH</a:t>
            </a:r>
            <a:r>
              <a:rPr dirty="0" sz="800" spc="45" b="1">
                <a:latin typeface="Arial"/>
                <a:cs typeface="Arial"/>
              </a:rPr>
              <a:t>2</a:t>
            </a:r>
            <a:r>
              <a:rPr dirty="0" baseline="4629" sz="1800" spc="67" b="1">
                <a:latin typeface="Arial"/>
                <a:cs typeface="Arial"/>
              </a:rPr>
              <a:t>-OH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330" b="1">
                <a:latin typeface="Arial"/>
                <a:cs typeface="Arial"/>
              </a:rPr>
              <a:t> </a:t>
            </a: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-I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5365" y="5728897"/>
            <a:ext cx="1750060" cy="4095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30"/>
              </a:spcBef>
            </a:pPr>
            <a:r>
              <a:rPr dirty="0" baseline="4629" sz="1800" spc="44" b="1">
                <a:latin typeface="Arial"/>
                <a:cs typeface="Arial"/>
              </a:rPr>
              <a:t>—————&gt;</a:t>
            </a:r>
            <a:r>
              <a:rPr dirty="0" baseline="4629" sz="1800" spc="-104" b="1">
                <a:latin typeface="Arial"/>
                <a:cs typeface="Arial"/>
              </a:rPr>
              <a:t> </a:t>
            </a:r>
            <a:r>
              <a:rPr dirty="0" baseline="4629" sz="1800" spc="75" b="1">
                <a:latin typeface="Arial"/>
                <a:cs typeface="Arial"/>
              </a:rPr>
              <a:t>CH</a:t>
            </a:r>
            <a:r>
              <a:rPr dirty="0" sz="800" spc="50" b="1">
                <a:latin typeface="Arial"/>
                <a:cs typeface="Arial"/>
              </a:rPr>
              <a:t>3</a:t>
            </a:r>
            <a:r>
              <a:rPr dirty="0" baseline="4629" sz="1800" spc="75" b="1">
                <a:latin typeface="Arial"/>
                <a:cs typeface="Arial"/>
              </a:rPr>
              <a:t>-CH</a:t>
            </a:r>
            <a:r>
              <a:rPr dirty="0" sz="800" spc="50" b="1">
                <a:latin typeface="Arial"/>
                <a:cs typeface="Arial"/>
              </a:rPr>
              <a:t>2</a:t>
            </a:r>
            <a:r>
              <a:rPr dirty="0" baseline="4629" sz="1800" spc="75" b="1">
                <a:latin typeface="Arial"/>
                <a:cs typeface="Arial"/>
              </a:rPr>
              <a:t>-I</a:t>
            </a:r>
            <a:endParaRPr baseline="4629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4629" sz="1800" spc="44" b="1">
                <a:latin typeface="Arial"/>
                <a:cs typeface="Arial"/>
              </a:rPr>
              <a:t>—————&gt;  </a:t>
            </a:r>
            <a:r>
              <a:rPr dirty="0" baseline="4629" sz="1800" spc="37" b="1">
                <a:latin typeface="Arial"/>
                <a:cs typeface="Arial"/>
              </a:rPr>
              <a:t>C-(CH</a:t>
            </a:r>
            <a:r>
              <a:rPr dirty="0" sz="800" spc="25" b="1">
                <a:latin typeface="Arial"/>
                <a:cs typeface="Arial"/>
              </a:rPr>
              <a:t>3</a:t>
            </a:r>
            <a:r>
              <a:rPr dirty="0" baseline="4629" sz="1800" spc="37" b="1">
                <a:latin typeface="Arial"/>
                <a:cs typeface="Arial"/>
              </a:rPr>
              <a:t>)</a:t>
            </a:r>
            <a:r>
              <a:rPr dirty="0" sz="800" spc="25" b="1">
                <a:latin typeface="Arial"/>
                <a:cs typeface="Arial"/>
              </a:rPr>
              <a:t>3</a:t>
            </a:r>
            <a:r>
              <a:rPr dirty="0" sz="800" spc="-110" b="1">
                <a:latin typeface="Arial"/>
                <a:cs typeface="Arial"/>
              </a:rPr>
              <a:t> </a:t>
            </a:r>
            <a:r>
              <a:rPr dirty="0" baseline="4629" sz="1800" spc="97" b="1">
                <a:latin typeface="Arial"/>
                <a:cs typeface="Arial"/>
              </a:rPr>
              <a:t>-I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1244" y="5728897"/>
            <a:ext cx="798830" cy="4095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30"/>
              </a:spcBef>
            </a:pP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480" b="1">
                <a:latin typeface="Arial"/>
                <a:cs typeface="Arial"/>
              </a:rPr>
              <a:t> </a:t>
            </a: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-I</a:t>
            </a:r>
            <a:endParaRPr baseline="4629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412" b="1">
                <a:latin typeface="Arial"/>
                <a:cs typeface="Arial"/>
              </a:rPr>
              <a:t> </a:t>
            </a: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-OH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1016" y="6120591"/>
            <a:ext cx="538226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4629" sz="1800" spc="52" b="1">
                <a:latin typeface="Arial"/>
                <a:cs typeface="Arial"/>
              </a:rPr>
              <a:t>CH</a:t>
            </a:r>
            <a:r>
              <a:rPr dirty="0" sz="800" spc="35" b="1">
                <a:latin typeface="Arial"/>
                <a:cs typeface="Arial"/>
              </a:rPr>
              <a:t>3</a:t>
            </a:r>
            <a:r>
              <a:rPr dirty="0" baseline="4629" sz="1800" spc="52" b="1">
                <a:latin typeface="Arial"/>
                <a:cs typeface="Arial"/>
              </a:rPr>
              <a:t>-O-C-(CH</a:t>
            </a:r>
            <a:r>
              <a:rPr dirty="0" sz="800" spc="35" b="1">
                <a:latin typeface="Arial"/>
                <a:cs typeface="Arial"/>
              </a:rPr>
              <a:t>3</a:t>
            </a:r>
            <a:r>
              <a:rPr dirty="0" baseline="4629" sz="1800" spc="52" b="1">
                <a:latin typeface="Arial"/>
                <a:cs typeface="Arial"/>
              </a:rPr>
              <a:t>)</a:t>
            </a:r>
            <a:r>
              <a:rPr dirty="0" sz="800" spc="35" b="1">
                <a:latin typeface="Arial"/>
                <a:cs typeface="Arial"/>
              </a:rPr>
              <a:t>3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7" b="1">
                <a:latin typeface="Arial"/>
                <a:cs typeface="Arial"/>
              </a:rPr>
              <a:t>anhyd </a:t>
            </a:r>
            <a:r>
              <a:rPr dirty="0" baseline="4629" sz="1800" spc="52" b="1">
                <a:latin typeface="Arial"/>
                <a:cs typeface="Arial"/>
              </a:rPr>
              <a:t>HI </a:t>
            </a:r>
            <a:r>
              <a:rPr dirty="0" baseline="4629" sz="1800" b="1">
                <a:latin typeface="Arial"/>
                <a:cs typeface="Arial"/>
              </a:rPr>
              <a:t>(limited) </a:t>
            </a:r>
            <a:r>
              <a:rPr dirty="0" baseline="4629" sz="1800" spc="44" b="1">
                <a:latin typeface="Arial"/>
                <a:cs typeface="Arial"/>
              </a:rPr>
              <a:t>—————&gt; </a:t>
            </a:r>
            <a:r>
              <a:rPr dirty="0" baseline="4629" sz="1800" spc="37" b="1">
                <a:latin typeface="Arial"/>
                <a:cs typeface="Arial"/>
              </a:rPr>
              <a:t>C-(CH</a:t>
            </a:r>
            <a:r>
              <a:rPr dirty="0" sz="800" spc="25" b="1">
                <a:latin typeface="Arial"/>
                <a:cs typeface="Arial"/>
              </a:rPr>
              <a:t>3</a:t>
            </a:r>
            <a:r>
              <a:rPr dirty="0" baseline="4629" sz="1800" spc="37" b="1">
                <a:latin typeface="Arial"/>
                <a:cs typeface="Arial"/>
              </a:rPr>
              <a:t>)</a:t>
            </a:r>
            <a:r>
              <a:rPr dirty="0" sz="800" spc="25" b="1">
                <a:latin typeface="Arial"/>
                <a:cs typeface="Arial"/>
              </a:rPr>
              <a:t>3 </a:t>
            </a:r>
            <a:r>
              <a:rPr dirty="0" baseline="4629" sz="1800" spc="82" b="1">
                <a:latin typeface="Arial"/>
                <a:cs typeface="Arial"/>
              </a:rPr>
              <a:t>-OH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165" b="1">
                <a:latin typeface="Arial"/>
                <a:cs typeface="Arial"/>
              </a:rPr>
              <a:t> </a:t>
            </a: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-I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001" y="6344286"/>
            <a:ext cx="6229985" cy="11201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764540" marR="5080" indent="-752475">
              <a:lnSpc>
                <a:spcPts val="1130"/>
              </a:lnSpc>
              <a:spcBef>
                <a:spcPts val="225"/>
              </a:spcBef>
            </a:pP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NOTE :- In anhydrous condition carbocation can`t be formed, so</a:t>
            </a:r>
            <a:r>
              <a:rPr dirty="0" sz="1000" spc="4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the  stricktly follow SN2</a:t>
            </a:r>
            <a:r>
              <a:rPr dirty="0" sz="1000" spc="13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meachanism</a:t>
            </a:r>
            <a:endParaRPr sz="1000">
              <a:latin typeface="Courier New"/>
              <a:cs typeface="Courier New"/>
            </a:endParaRPr>
          </a:p>
          <a:p>
            <a:pPr marL="368300" indent="-356235">
              <a:lnSpc>
                <a:spcPct val="100000"/>
              </a:lnSpc>
              <a:spcBef>
                <a:spcPts val="735"/>
              </a:spcBef>
              <a:buAutoNum type="arabicPeriod" startAt="10"/>
              <a:tabLst>
                <a:tab pos="368935" algn="l"/>
              </a:tabLst>
            </a:pP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WITTIG</a:t>
            </a:r>
            <a:r>
              <a:rPr dirty="0" sz="1400" spc="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  <a:tabLst>
                <a:tab pos="1633855" algn="l"/>
                <a:tab pos="1988820" algn="l"/>
                <a:tab pos="3193415" algn="l"/>
                <a:tab pos="5226685" algn="l"/>
              </a:tabLst>
            </a:pP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-CO-CH</a:t>
            </a:r>
            <a:r>
              <a:rPr dirty="0" sz="800" spc="45" b="1">
                <a:latin typeface="Arial"/>
                <a:cs typeface="Arial"/>
              </a:rPr>
              <a:t>3	</a:t>
            </a:r>
            <a:r>
              <a:rPr dirty="0" baseline="4629" sz="1800" spc="52" b="1">
                <a:latin typeface="Arial"/>
                <a:cs typeface="Arial"/>
              </a:rPr>
              <a:t>+	</a:t>
            </a:r>
            <a:r>
              <a:rPr dirty="0" baseline="4629" sz="1800" spc="44" b="1">
                <a:latin typeface="Arial"/>
                <a:cs typeface="Arial"/>
              </a:rPr>
              <a:t>Ph</a:t>
            </a:r>
            <a:r>
              <a:rPr dirty="0" sz="800" spc="30" b="1">
                <a:latin typeface="Arial"/>
                <a:cs typeface="Arial"/>
              </a:rPr>
              <a:t>3</a:t>
            </a:r>
            <a:r>
              <a:rPr dirty="0" baseline="4629" sz="1800" spc="44" b="1">
                <a:latin typeface="Arial"/>
                <a:cs typeface="Arial"/>
              </a:rPr>
              <a:t>P=C-R</a:t>
            </a:r>
            <a:r>
              <a:rPr dirty="0" sz="800" spc="30" b="1">
                <a:latin typeface="Arial"/>
                <a:cs typeface="Arial"/>
              </a:rPr>
              <a:t>2	</a:t>
            </a:r>
            <a:r>
              <a:rPr dirty="0" baseline="4629" sz="1800" spc="44" b="1">
                <a:latin typeface="Arial"/>
                <a:cs typeface="Arial"/>
              </a:rPr>
              <a:t>—————&gt;</a:t>
            </a:r>
            <a:r>
              <a:rPr dirty="0" baseline="4629" sz="1800" spc="540" b="1">
                <a:latin typeface="Arial"/>
                <a:cs typeface="Arial"/>
              </a:rPr>
              <a:t> </a:t>
            </a:r>
            <a:r>
              <a:rPr dirty="0" baseline="4629" sz="1800" spc="30" b="1">
                <a:latin typeface="Arial"/>
                <a:cs typeface="Arial"/>
              </a:rPr>
              <a:t>(CH</a:t>
            </a:r>
            <a:r>
              <a:rPr dirty="0" sz="800" spc="20" b="1">
                <a:latin typeface="Arial"/>
                <a:cs typeface="Arial"/>
              </a:rPr>
              <a:t>3</a:t>
            </a:r>
            <a:r>
              <a:rPr dirty="0" baseline="4629" sz="1800" spc="30" b="1">
                <a:latin typeface="Arial"/>
                <a:cs typeface="Arial"/>
              </a:rPr>
              <a:t>)</a:t>
            </a:r>
            <a:r>
              <a:rPr dirty="0" sz="800" spc="20" b="1">
                <a:latin typeface="Arial"/>
                <a:cs typeface="Arial"/>
              </a:rPr>
              <a:t>2</a:t>
            </a:r>
            <a:r>
              <a:rPr dirty="0" baseline="4629" sz="1800" spc="30" b="1">
                <a:latin typeface="Arial"/>
                <a:cs typeface="Arial"/>
              </a:rPr>
              <a:t>C=CR</a:t>
            </a:r>
            <a:r>
              <a:rPr dirty="0" sz="800" spc="20" b="1">
                <a:latin typeface="Arial"/>
                <a:cs typeface="Arial"/>
              </a:rPr>
              <a:t>2	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480" b="1">
                <a:latin typeface="Arial"/>
                <a:cs typeface="Arial"/>
              </a:rPr>
              <a:t> </a:t>
            </a:r>
            <a:r>
              <a:rPr dirty="0" baseline="4629" sz="1800" spc="7" b="1">
                <a:latin typeface="Arial"/>
                <a:cs typeface="Arial"/>
              </a:rPr>
              <a:t>O=P(Ph)</a:t>
            </a:r>
            <a:r>
              <a:rPr dirty="0" sz="800" spc="5" b="1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325"/>
              </a:spcBef>
              <a:buAutoNum type="arabicPeriod" startAt="11"/>
              <a:tabLst>
                <a:tab pos="368935" algn="l"/>
              </a:tabLst>
            </a:pPr>
            <a:r>
              <a:rPr dirty="0" sz="1400" spc="5" b="1">
                <a:solidFill>
                  <a:srgbClr val="B51700"/>
                </a:solidFill>
                <a:latin typeface="Arial"/>
                <a:cs typeface="Arial"/>
              </a:rPr>
              <a:t>GENRAL </a:t>
            </a: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REACTION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400" spc="5" b="1">
                <a:solidFill>
                  <a:srgbClr val="B51700"/>
                </a:solidFill>
                <a:latin typeface="Arial"/>
                <a:cs typeface="Arial"/>
              </a:rPr>
              <a:t>ALKYL</a:t>
            </a:r>
            <a:r>
              <a:rPr dirty="0" sz="1400" spc="-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HALIDE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77573" y="6344286"/>
            <a:ext cx="40195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will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39081" y="7483771"/>
          <a:ext cx="5506085" cy="255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325"/>
                <a:gridCol w="202565"/>
                <a:gridCol w="859155"/>
                <a:gridCol w="984250"/>
                <a:gridCol w="746125"/>
                <a:gridCol w="2270760"/>
              </a:tblGrid>
              <a:tr h="40022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405"/>
                        </a:lnSpc>
                        <a:spcBef>
                          <a:spcPts val="204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3975">
                        <a:lnSpc>
                          <a:spcPts val="1405"/>
                        </a:lnSpc>
                        <a:spcBef>
                          <a:spcPts val="204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dirty="0" sz="1200" spc="20" b="1">
                          <a:latin typeface="Arial"/>
                          <a:cs typeface="Arial"/>
                        </a:rPr>
                        <a:t>aq.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30" b="1">
                          <a:latin typeface="Arial"/>
                          <a:cs typeface="Arial"/>
                        </a:rPr>
                        <a:t>KOH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15"/>
                        </a:lnSpc>
                        <a:spcBef>
                          <a:spcPts val="295"/>
                        </a:spcBef>
                      </a:pPr>
                      <a:r>
                        <a:rPr dirty="0" baseline="4629" sz="1800" spc="37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37" b="1">
                          <a:latin typeface="Arial"/>
                          <a:cs typeface="Arial"/>
                        </a:rPr>
                        <a:t>O</a:t>
                      </a:r>
                      <a:endParaRPr baseline="4629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8740">
                        <a:lnSpc>
                          <a:spcPts val="1405"/>
                        </a:lnSpc>
                        <a:spcBef>
                          <a:spcPts val="204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dirty="0" sz="1200" spc="50" b="1">
                          <a:latin typeface="Arial"/>
                          <a:cs typeface="Arial"/>
                        </a:rPr>
                        <a:t>R-OH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ts val="1405"/>
                        </a:lnSpc>
                        <a:spcBef>
                          <a:spcPts val="204"/>
                        </a:spcBef>
                      </a:pPr>
                      <a:r>
                        <a:rPr dirty="0" sz="1200" spc="50" b="1">
                          <a:latin typeface="Arial"/>
                          <a:cs typeface="Arial"/>
                        </a:rPr>
                        <a:t>R-OH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aqueous </a:t>
                      </a:r>
                      <a:r>
                        <a:rPr dirty="0" sz="1200" spc="3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KOH </a:t>
                      </a:r>
                      <a:r>
                        <a:rPr dirty="0" sz="1200" spc="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work </a:t>
                      </a:r>
                      <a:r>
                        <a:rPr dirty="0" sz="12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1200" spc="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dirty="0" baseline="20833" sz="1200" spc="52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95846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R`-O</a:t>
                      </a:r>
                      <a:r>
                        <a:rPr dirty="0" baseline="20833" sz="1200" spc="44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30" b="1">
                          <a:latin typeface="Arial"/>
                          <a:cs typeface="Arial"/>
                        </a:rPr>
                        <a:t>Na</a:t>
                      </a:r>
                      <a:r>
                        <a:rPr dirty="0" baseline="20833" sz="1200" spc="44" b="1">
                          <a:latin typeface="Arial"/>
                          <a:cs typeface="Arial"/>
                        </a:rPr>
                        <a:t>+</a:t>
                      </a:r>
                      <a:endParaRPr baseline="20833"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R-O-R`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Williamson </a:t>
                      </a:r>
                      <a:r>
                        <a:rPr dirty="0" sz="12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Ether </a:t>
                      </a:r>
                      <a:r>
                        <a:rPr dirty="0" sz="120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synthesis</a:t>
                      </a:r>
                      <a:r>
                        <a:rPr dirty="0" sz="1200" spc="-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95853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52" b="1">
                          <a:latin typeface="Arial"/>
                          <a:cs typeface="Arial"/>
                        </a:rPr>
                        <a:t>NH</a:t>
                      </a:r>
                      <a:r>
                        <a:rPr dirty="0" sz="800" spc="35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67" b="1">
                          <a:latin typeface="Arial"/>
                          <a:cs typeface="Arial"/>
                        </a:rPr>
                        <a:t>R-NH</a:t>
                      </a:r>
                      <a:r>
                        <a:rPr dirty="0" sz="800" spc="45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5853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37" b="1">
                          <a:latin typeface="Arial"/>
                          <a:cs typeface="Arial"/>
                        </a:rPr>
                        <a:t>R`-NH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R-NH-R`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5846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37" b="1">
                          <a:latin typeface="Arial"/>
                          <a:cs typeface="Arial"/>
                        </a:rPr>
                        <a:t>R`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37" b="1">
                          <a:latin typeface="Arial"/>
                          <a:cs typeface="Arial"/>
                        </a:rPr>
                        <a:t>-NH</a:t>
                      </a:r>
                      <a:endParaRPr baseline="4629" sz="1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R-N-R`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5853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30" b="1">
                          <a:latin typeface="Arial"/>
                          <a:cs typeface="Arial"/>
                        </a:rPr>
                        <a:t>R`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4629" sz="1800" spc="30" b="1">
                          <a:latin typeface="Arial"/>
                          <a:cs typeface="Arial"/>
                        </a:rPr>
                        <a:t>-N</a:t>
                      </a:r>
                      <a:endParaRPr baseline="4629" sz="1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37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baseline="4629" sz="1800" spc="37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27777" sz="1200" spc="37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baseline="27777" sz="1200" spc="1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Cl</a:t>
                      </a:r>
                      <a:r>
                        <a:rPr dirty="0" baseline="27777" sz="1200" spc="44" b="1">
                          <a:latin typeface="Arial"/>
                          <a:cs typeface="Arial"/>
                        </a:rPr>
                        <a:t>-</a:t>
                      </a:r>
                      <a:endParaRPr baseline="27777" sz="12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Quaternary Salt</a:t>
                      </a:r>
                      <a:r>
                        <a:rPr dirty="0" sz="1200" spc="2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95853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55" b="1">
                          <a:latin typeface="Arial"/>
                          <a:cs typeface="Arial"/>
                        </a:rPr>
                        <a:t>K-CN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55" b="1">
                          <a:latin typeface="Arial"/>
                          <a:cs typeface="Arial"/>
                        </a:rPr>
                        <a:t>R-CN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Ionic</a:t>
                      </a:r>
                      <a:r>
                        <a:rPr dirty="0" sz="1200" spc="4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95846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Ag-CN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55" b="1">
                          <a:latin typeface="Arial"/>
                          <a:cs typeface="Arial"/>
                        </a:rPr>
                        <a:t>R-NC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Covalent</a:t>
                      </a:r>
                      <a:r>
                        <a:rPr dirty="0" sz="1200" spc="4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95853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50" b="1">
                          <a:latin typeface="Arial"/>
                          <a:cs typeface="Arial"/>
                        </a:rPr>
                        <a:t>K-O-N=O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50" b="1">
                          <a:latin typeface="Arial"/>
                          <a:cs typeface="Arial"/>
                        </a:rPr>
                        <a:t>R-O-N=O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Ionic </a:t>
                      </a: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) ( </a:t>
                      </a:r>
                      <a:r>
                        <a:rPr dirty="0" sz="1200" spc="-1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Alkyl </a:t>
                      </a:r>
                      <a:r>
                        <a:rPr dirty="0" sz="1200" spc="2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Nitrite</a:t>
                      </a:r>
                      <a:r>
                        <a:rPr dirty="0" sz="1200" spc="14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95852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40" b="1">
                          <a:latin typeface="Arial"/>
                          <a:cs typeface="Arial"/>
                        </a:rPr>
                        <a:t>Ag-O-N=O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60" b="1">
                          <a:latin typeface="Arial"/>
                          <a:cs typeface="Arial"/>
                        </a:rPr>
                        <a:t>R-NO</a:t>
                      </a:r>
                      <a:r>
                        <a:rPr dirty="0" sz="800" spc="4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Covalent</a:t>
                      </a:r>
                      <a:r>
                        <a:rPr dirty="0" sz="1200" spc="4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95848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40" b="1">
                          <a:latin typeface="Arial"/>
                          <a:cs typeface="Arial"/>
                        </a:rPr>
                        <a:t>K-SH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40" b="1">
                          <a:latin typeface="Arial"/>
                          <a:cs typeface="Arial"/>
                        </a:rPr>
                        <a:t>R-SH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1307">
                <a:tc>
                  <a:txBody>
                    <a:bodyPr/>
                    <a:lstStyle/>
                    <a:p>
                      <a:pPr marL="31750">
                        <a:lnSpc>
                          <a:spcPts val="1370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80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b="1">
                          <a:latin typeface="Arial"/>
                          <a:cs typeface="Arial"/>
                        </a:rPr>
                        <a:t>LiAlH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370"/>
                        </a:lnSpc>
                        <a:spcBef>
                          <a:spcPts val="35"/>
                        </a:spcBef>
                      </a:pPr>
                      <a:r>
                        <a:rPr dirty="0" sz="1200" spc="3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370"/>
                        </a:lnSpc>
                        <a:spcBef>
                          <a:spcPts val="35"/>
                        </a:spcBef>
                      </a:pPr>
                      <a:r>
                        <a:rPr dirty="0" sz="1200" spc="55" b="1">
                          <a:latin typeface="Arial"/>
                          <a:cs typeface="Arial"/>
                        </a:rPr>
                        <a:t>R-H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70"/>
                        </a:lnSpc>
                        <a:spcBef>
                          <a:spcPts val="35"/>
                        </a:spcBef>
                      </a:pP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2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Reduction</a:t>
                      </a:r>
                      <a:r>
                        <a:rPr dirty="0" sz="1200" spc="4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858131" y="10026275"/>
            <a:ext cx="130619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76250" algn="l"/>
              </a:tabLst>
            </a:pPr>
            <a:r>
              <a:rPr dirty="0" sz="1200" spc="35" b="1">
                <a:latin typeface="Arial"/>
                <a:cs typeface="Arial"/>
              </a:rPr>
              <a:t>R-Cl	+</a:t>
            </a:r>
            <a:r>
              <a:rPr dirty="0" sz="1200" spc="285" b="1">
                <a:latin typeface="Arial"/>
                <a:cs typeface="Arial"/>
              </a:rPr>
              <a:t> </a:t>
            </a:r>
            <a:r>
              <a:rPr dirty="0" sz="1200" spc="30" b="1">
                <a:latin typeface="Arial"/>
                <a:cs typeface="Arial"/>
              </a:rPr>
              <a:t>R`-Metal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9714" y="10026275"/>
            <a:ext cx="243586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30" b="1">
                <a:latin typeface="Arial"/>
                <a:cs typeface="Arial"/>
              </a:rPr>
              <a:t>—————&gt; </a:t>
            </a:r>
            <a:r>
              <a:rPr dirty="0" sz="1200" spc="15" b="1">
                <a:latin typeface="Arial"/>
                <a:cs typeface="Arial"/>
              </a:rPr>
              <a:t>R-R` </a:t>
            </a:r>
            <a:r>
              <a:rPr dirty="0" sz="1200" spc="35" b="1">
                <a:latin typeface="Arial"/>
                <a:cs typeface="Arial"/>
              </a:rPr>
              <a:t>+ </a:t>
            </a:r>
            <a:r>
              <a:rPr dirty="0" sz="1200" spc="40" b="1">
                <a:latin typeface="Arial"/>
                <a:cs typeface="Arial"/>
              </a:rPr>
              <a:t>Metal</a:t>
            </a:r>
            <a:r>
              <a:rPr dirty="0" sz="1200" spc="-114" b="1">
                <a:latin typeface="Arial"/>
                <a:cs typeface="Arial"/>
              </a:rPr>
              <a:t> </a:t>
            </a:r>
            <a:r>
              <a:rPr dirty="0" sz="1200" spc="20" b="1">
                <a:latin typeface="Arial"/>
                <a:cs typeface="Arial"/>
              </a:rPr>
              <a:t>Halide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5249" y="10266171"/>
            <a:ext cx="2480945" cy="387350"/>
          </a:xfrm>
          <a:custGeom>
            <a:avLst/>
            <a:gdLst/>
            <a:ahLst/>
            <a:cxnLst/>
            <a:rect l="l" t="t" r="r" b="b"/>
            <a:pathLst>
              <a:path w="2480945" h="387350">
                <a:moveTo>
                  <a:pt x="2213576" y="85089"/>
                </a:moveTo>
                <a:lnTo>
                  <a:pt x="156262" y="85089"/>
                </a:lnTo>
                <a:lnTo>
                  <a:pt x="108070" y="91439"/>
                </a:lnTo>
                <a:lnTo>
                  <a:pt x="65775" y="110489"/>
                </a:lnTo>
                <a:lnTo>
                  <a:pt x="31948" y="143509"/>
                </a:lnTo>
                <a:lnTo>
                  <a:pt x="9165" y="184149"/>
                </a:lnTo>
                <a:lnTo>
                  <a:pt x="0" y="231139"/>
                </a:lnTo>
                <a:lnTo>
                  <a:pt x="6305" y="279399"/>
                </a:lnTo>
                <a:lnTo>
                  <a:pt x="26604" y="322579"/>
                </a:lnTo>
                <a:lnTo>
                  <a:pt x="58471" y="355599"/>
                </a:lnTo>
                <a:lnTo>
                  <a:pt x="99482" y="378459"/>
                </a:lnTo>
                <a:lnTo>
                  <a:pt x="147212" y="387349"/>
                </a:lnTo>
                <a:lnTo>
                  <a:pt x="169620" y="387349"/>
                </a:lnTo>
                <a:lnTo>
                  <a:pt x="185564" y="386079"/>
                </a:lnTo>
                <a:lnTo>
                  <a:pt x="196609" y="382269"/>
                </a:lnTo>
                <a:lnTo>
                  <a:pt x="204322" y="380999"/>
                </a:lnTo>
                <a:lnTo>
                  <a:pt x="213162" y="378459"/>
                </a:lnTo>
                <a:lnTo>
                  <a:pt x="227145" y="375919"/>
                </a:lnTo>
                <a:lnTo>
                  <a:pt x="244654" y="373379"/>
                </a:lnTo>
                <a:lnTo>
                  <a:pt x="264071" y="369569"/>
                </a:lnTo>
                <a:lnTo>
                  <a:pt x="280702" y="367029"/>
                </a:lnTo>
                <a:lnTo>
                  <a:pt x="288634" y="367029"/>
                </a:lnTo>
                <a:lnTo>
                  <a:pt x="296259" y="365759"/>
                </a:lnTo>
                <a:lnTo>
                  <a:pt x="305616" y="365759"/>
                </a:lnTo>
                <a:lnTo>
                  <a:pt x="323466" y="364489"/>
                </a:lnTo>
                <a:lnTo>
                  <a:pt x="353919" y="363219"/>
                </a:lnTo>
                <a:lnTo>
                  <a:pt x="360188" y="363219"/>
                </a:lnTo>
                <a:lnTo>
                  <a:pt x="428541" y="358139"/>
                </a:lnTo>
                <a:lnTo>
                  <a:pt x="439258" y="356869"/>
                </a:lnTo>
                <a:lnTo>
                  <a:pt x="449860" y="356869"/>
                </a:lnTo>
                <a:lnTo>
                  <a:pt x="470585" y="354329"/>
                </a:lnTo>
                <a:lnTo>
                  <a:pt x="547385" y="346709"/>
                </a:lnTo>
                <a:lnTo>
                  <a:pt x="558909" y="346709"/>
                </a:lnTo>
                <a:lnTo>
                  <a:pt x="580640" y="344169"/>
                </a:lnTo>
                <a:lnTo>
                  <a:pt x="715915" y="344169"/>
                </a:lnTo>
                <a:lnTo>
                  <a:pt x="728305" y="342899"/>
                </a:lnTo>
                <a:lnTo>
                  <a:pt x="772148" y="342899"/>
                </a:lnTo>
                <a:lnTo>
                  <a:pt x="779542" y="341629"/>
                </a:lnTo>
                <a:lnTo>
                  <a:pt x="785817" y="340359"/>
                </a:lnTo>
                <a:lnTo>
                  <a:pt x="791964" y="340359"/>
                </a:lnTo>
                <a:lnTo>
                  <a:pt x="807979" y="339089"/>
                </a:lnTo>
                <a:lnTo>
                  <a:pt x="818672" y="337819"/>
                </a:lnTo>
                <a:lnTo>
                  <a:pt x="832840" y="335279"/>
                </a:lnTo>
                <a:lnTo>
                  <a:pt x="846682" y="334009"/>
                </a:lnTo>
                <a:lnTo>
                  <a:pt x="860181" y="331469"/>
                </a:lnTo>
                <a:lnTo>
                  <a:pt x="876254" y="328929"/>
                </a:lnTo>
                <a:lnTo>
                  <a:pt x="881232" y="328929"/>
                </a:lnTo>
                <a:lnTo>
                  <a:pt x="895418" y="327659"/>
                </a:lnTo>
                <a:lnTo>
                  <a:pt x="903724" y="325119"/>
                </a:lnTo>
                <a:lnTo>
                  <a:pt x="907242" y="325119"/>
                </a:lnTo>
                <a:lnTo>
                  <a:pt x="910468" y="323849"/>
                </a:lnTo>
                <a:lnTo>
                  <a:pt x="915878" y="323849"/>
                </a:lnTo>
                <a:lnTo>
                  <a:pt x="944643" y="318769"/>
                </a:lnTo>
                <a:lnTo>
                  <a:pt x="948860" y="318769"/>
                </a:lnTo>
                <a:lnTo>
                  <a:pt x="968837" y="316229"/>
                </a:lnTo>
                <a:lnTo>
                  <a:pt x="974742" y="314959"/>
                </a:lnTo>
                <a:lnTo>
                  <a:pt x="977816" y="314959"/>
                </a:lnTo>
                <a:lnTo>
                  <a:pt x="993830" y="312419"/>
                </a:lnTo>
                <a:lnTo>
                  <a:pt x="1007380" y="312419"/>
                </a:lnTo>
                <a:lnTo>
                  <a:pt x="1032498" y="309879"/>
                </a:lnTo>
                <a:lnTo>
                  <a:pt x="1046726" y="308609"/>
                </a:lnTo>
                <a:lnTo>
                  <a:pt x="1064582" y="307339"/>
                </a:lnTo>
                <a:lnTo>
                  <a:pt x="1071605" y="306069"/>
                </a:lnTo>
                <a:lnTo>
                  <a:pt x="1086237" y="306069"/>
                </a:lnTo>
                <a:lnTo>
                  <a:pt x="1096699" y="304799"/>
                </a:lnTo>
                <a:lnTo>
                  <a:pt x="1146738" y="304799"/>
                </a:lnTo>
                <a:lnTo>
                  <a:pt x="1153342" y="303529"/>
                </a:lnTo>
                <a:lnTo>
                  <a:pt x="2228325" y="303529"/>
                </a:lnTo>
                <a:lnTo>
                  <a:pt x="2203886" y="280669"/>
                </a:lnTo>
                <a:lnTo>
                  <a:pt x="2180872" y="237489"/>
                </a:lnTo>
                <a:lnTo>
                  <a:pt x="2172663" y="191769"/>
                </a:lnTo>
                <a:lnTo>
                  <a:pt x="2178791" y="144779"/>
                </a:lnTo>
                <a:lnTo>
                  <a:pt x="2198790" y="102869"/>
                </a:lnTo>
                <a:lnTo>
                  <a:pt x="2205615" y="95604"/>
                </a:lnTo>
                <a:lnTo>
                  <a:pt x="2206645" y="93979"/>
                </a:lnTo>
                <a:lnTo>
                  <a:pt x="2207480" y="92709"/>
                </a:lnTo>
                <a:lnTo>
                  <a:pt x="2207846" y="92709"/>
                </a:lnTo>
                <a:lnTo>
                  <a:pt x="2211625" y="87629"/>
                </a:lnTo>
                <a:lnTo>
                  <a:pt x="2213576" y="85089"/>
                </a:lnTo>
                <a:close/>
              </a:path>
              <a:path w="2480945" h="387350">
                <a:moveTo>
                  <a:pt x="2205615" y="95604"/>
                </a:moveTo>
                <a:lnTo>
                  <a:pt x="2198790" y="102869"/>
                </a:lnTo>
                <a:lnTo>
                  <a:pt x="2178791" y="144779"/>
                </a:lnTo>
                <a:lnTo>
                  <a:pt x="2172663" y="191769"/>
                </a:lnTo>
                <a:lnTo>
                  <a:pt x="2180872" y="237489"/>
                </a:lnTo>
                <a:lnTo>
                  <a:pt x="2203886" y="280669"/>
                </a:lnTo>
                <a:lnTo>
                  <a:pt x="2239186" y="313689"/>
                </a:lnTo>
                <a:lnTo>
                  <a:pt x="2281622" y="334009"/>
                </a:lnTo>
                <a:lnTo>
                  <a:pt x="2327687" y="339089"/>
                </a:lnTo>
                <a:lnTo>
                  <a:pt x="2373877" y="331469"/>
                </a:lnTo>
                <a:lnTo>
                  <a:pt x="2291631" y="331469"/>
                </a:lnTo>
                <a:lnTo>
                  <a:pt x="2285141" y="330199"/>
                </a:lnTo>
                <a:lnTo>
                  <a:pt x="2297373" y="330199"/>
                </a:lnTo>
                <a:lnTo>
                  <a:pt x="2291624" y="328929"/>
                </a:lnTo>
                <a:lnTo>
                  <a:pt x="2286390" y="327659"/>
                </a:lnTo>
                <a:lnTo>
                  <a:pt x="2285253" y="326389"/>
                </a:lnTo>
                <a:lnTo>
                  <a:pt x="2279736" y="325119"/>
                </a:lnTo>
                <a:lnTo>
                  <a:pt x="2274483" y="323849"/>
                </a:lnTo>
                <a:lnTo>
                  <a:pt x="2274117" y="323849"/>
                </a:lnTo>
                <a:lnTo>
                  <a:pt x="2272109" y="322579"/>
                </a:lnTo>
                <a:lnTo>
                  <a:pt x="2262676" y="317499"/>
                </a:lnTo>
                <a:lnTo>
                  <a:pt x="2253713" y="313689"/>
                </a:lnTo>
                <a:lnTo>
                  <a:pt x="2253112" y="313689"/>
                </a:lnTo>
                <a:lnTo>
                  <a:pt x="2252004" y="312419"/>
                </a:lnTo>
                <a:lnTo>
                  <a:pt x="2245676" y="308609"/>
                </a:lnTo>
                <a:lnTo>
                  <a:pt x="2241832" y="306069"/>
                </a:lnTo>
                <a:lnTo>
                  <a:pt x="2240488" y="306069"/>
                </a:lnTo>
                <a:lnTo>
                  <a:pt x="2239166" y="303529"/>
                </a:lnTo>
                <a:lnTo>
                  <a:pt x="2220687" y="288289"/>
                </a:lnTo>
                <a:lnTo>
                  <a:pt x="2219330" y="287019"/>
                </a:lnTo>
                <a:lnTo>
                  <a:pt x="2218344" y="284479"/>
                </a:lnTo>
                <a:lnTo>
                  <a:pt x="2209733" y="273049"/>
                </a:lnTo>
                <a:lnTo>
                  <a:pt x="2200929" y="262889"/>
                </a:lnTo>
                <a:lnTo>
                  <a:pt x="2199365" y="261619"/>
                </a:lnTo>
                <a:lnTo>
                  <a:pt x="2198941" y="260349"/>
                </a:lnTo>
                <a:lnTo>
                  <a:pt x="2194269" y="250189"/>
                </a:lnTo>
                <a:lnTo>
                  <a:pt x="2189421" y="241299"/>
                </a:lnTo>
                <a:lnTo>
                  <a:pt x="2188469" y="240029"/>
                </a:lnTo>
                <a:lnTo>
                  <a:pt x="2188529" y="237489"/>
                </a:lnTo>
                <a:lnTo>
                  <a:pt x="2184694" y="223519"/>
                </a:lnTo>
                <a:lnTo>
                  <a:pt x="2180396" y="209549"/>
                </a:lnTo>
                <a:lnTo>
                  <a:pt x="2179071" y="207009"/>
                </a:lnTo>
                <a:lnTo>
                  <a:pt x="2179797" y="204469"/>
                </a:lnTo>
                <a:lnTo>
                  <a:pt x="2179386" y="189229"/>
                </a:lnTo>
                <a:lnTo>
                  <a:pt x="2178440" y="173989"/>
                </a:lnTo>
                <a:lnTo>
                  <a:pt x="2177559" y="171449"/>
                </a:lnTo>
                <a:lnTo>
                  <a:pt x="2178394" y="170179"/>
                </a:lnTo>
                <a:lnTo>
                  <a:pt x="2180882" y="157479"/>
                </a:lnTo>
                <a:lnTo>
                  <a:pt x="2183058" y="143509"/>
                </a:lnTo>
                <a:lnTo>
                  <a:pt x="2182957" y="140969"/>
                </a:lnTo>
                <a:lnTo>
                  <a:pt x="2183383" y="140969"/>
                </a:lnTo>
                <a:lnTo>
                  <a:pt x="2185786" y="133349"/>
                </a:lnTo>
                <a:lnTo>
                  <a:pt x="2188136" y="126999"/>
                </a:lnTo>
                <a:lnTo>
                  <a:pt x="2188405" y="125729"/>
                </a:lnTo>
                <a:lnTo>
                  <a:pt x="2188907" y="125729"/>
                </a:lnTo>
                <a:lnTo>
                  <a:pt x="2192315" y="118109"/>
                </a:lnTo>
                <a:lnTo>
                  <a:pt x="2195797" y="110489"/>
                </a:lnTo>
                <a:lnTo>
                  <a:pt x="2196520" y="109219"/>
                </a:lnTo>
                <a:lnTo>
                  <a:pt x="2197077" y="109219"/>
                </a:lnTo>
                <a:lnTo>
                  <a:pt x="2201815" y="101599"/>
                </a:lnTo>
                <a:lnTo>
                  <a:pt x="2205615" y="95604"/>
                </a:lnTo>
                <a:close/>
              </a:path>
              <a:path w="2480945" h="387350">
                <a:moveTo>
                  <a:pt x="2294996" y="328929"/>
                </a:moveTo>
                <a:lnTo>
                  <a:pt x="2298895" y="330199"/>
                </a:lnTo>
                <a:lnTo>
                  <a:pt x="2285141" y="330199"/>
                </a:lnTo>
                <a:lnTo>
                  <a:pt x="2291631" y="331469"/>
                </a:lnTo>
                <a:lnTo>
                  <a:pt x="2305893" y="331469"/>
                </a:lnTo>
                <a:lnTo>
                  <a:pt x="2294996" y="328929"/>
                </a:lnTo>
                <a:close/>
              </a:path>
              <a:path w="2480945" h="387350">
                <a:moveTo>
                  <a:pt x="2378634" y="328929"/>
                </a:moveTo>
                <a:lnTo>
                  <a:pt x="2294996" y="328929"/>
                </a:lnTo>
                <a:lnTo>
                  <a:pt x="2305893" y="331469"/>
                </a:lnTo>
                <a:lnTo>
                  <a:pt x="2300838" y="330199"/>
                </a:lnTo>
                <a:lnTo>
                  <a:pt x="2376256" y="330199"/>
                </a:lnTo>
                <a:lnTo>
                  <a:pt x="2378634" y="328929"/>
                </a:lnTo>
                <a:close/>
              </a:path>
              <a:path w="2480945" h="387350">
                <a:moveTo>
                  <a:pt x="2300838" y="330199"/>
                </a:moveTo>
                <a:lnTo>
                  <a:pt x="2305893" y="331469"/>
                </a:lnTo>
                <a:lnTo>
                  <a:pt x="2309093" y="331469"/>
                </a:lnTo>
                <a:lnTo>
                  <a:pt x="2300838" y="330199"/>
                </a:lnTo>
                <a:close/>
              </a:path>
              <a:path w="2480945" h="387350">
                <a:moveTo>
                  <a:pt x="2376256" y="330199"/>
                </a:moveTo>
                <a:lnTo>
                  <a:pt x="2300838" y="330199"/>
                </a:lnTo>
                <a:lnTo>
                  <a:pt x="2309093" y="331469"/>
                </a:lnTo>
                <a:lnTo>
                  <a:pt x="2373877" y="331469"/>
                </a:lnTo>
                <a:lnTo>
                  <a:pt x="2376256" y="330199"/>
                </a:lnTo>
                <a:close/>
              </a:path>
              <a:path w="2480945" h="387350">
                <a:moveTo>
                  <a:pt x="881232" y="328929"/>
                </a:moveTo>
                <a:lnTo>
                  <a:pt x="876254" y="328929"/>
                </a:lnTo>
                <a:lnTo>
                  <a:pt x="873091" y="330199"/>
                </a:lnTo>
                <a:lnTo>
                  <a:pt x="881232" y="328929"/>
                </a:lnTo>
                <a:close/>
              </a:path>
              <a:path w="2480945" h="387350">
                <a:moveTo>
                  <a:pt x="2228325" y="303529"/>
                </a:moveTo>
                <a:lnTo>
                  <a:pt x="1239191" y="303529"/>
                </a:lnTo>
                <a:lnTo>
                  <a:pt x="1253537" y="304799"/>
                </a:lnTo>
                <a:lnTo>
                  <a:pt x="1289537" y="304799"/>
                </a:lnTo>
                <a:lnTo>
                  <a:pt x="1304244" y="306069"/>
                </a:lnTo>
                <a:lnTo>
                  <a:pt x="1334800" y="306069"/>
                </a:lnTo>
                <a:lnTo>
                  <a:pt x="1341353" y="307339"/>
                </a:lnTo>
                <a:lnTo>
                  <a:pt x="1377396" y="307339"/>
                </a:lnTo>
                <a:lnTo>
                  <a:pt x="1387017" y="308609"/>
                </a:lnTo>
                <a:lnTo>
                  <a:pt x="1469806" y="308609"/>
                </a:lnTo>
                <a:lnTo>
                  <a:pt x="1500764" y="309879"/>
                </a:lnTo>
                <a:lnTo>
                  <a:pt x="1548457" y="309879"/>
                </a:lnTo>
                <a:lnTo>
                  <a:pt x="1559306" y="311149"/>
                </a:lnTo>
                <a:lnTo>
                  <a:pt x="1597588" y="311149"/>
                </a:lnTo>
                <a:lnTo>
                  <a:pt x="1605843" y="312419"/>
                </a:lnTo>
                <a:lnTo>
                  <a:pt x="1601221" y="312419"/>
                </a:lnTo>
                <a:lnTo>
                  <a:pt x="1612092" y="313689"/>
                </a:lnTo>
                <a:lnTo>
                  <a:pt x="1623433" y="313689"/>
                </a:lnTo>
                <a:lnTo>
                  <a:pt x="1632296" y="314959"/>
                </a:lnTo>
                <a:lnTo>
                  <a:pt x="1640456" y="314959"/>
                </a:lnTo>
                <a:lnTo>
                  <a:pt x="1654268" y="316229"/>
                </a:lnTo>
                <a:lnTo>
                  <a:pt x="1662963" y="316229"/>
                </a:lnTo>
                <a:lnTo>
                  <a:pt x="1683147" y="318769"/>
                </a:lnTo>
                <a:lnTo>
                  <a:pt x="2130966" y="318769"/>
                </a:lnTo>
                <a:lnTo>
                  <a:pt x="2140600" y="320039"/>
                </a:lnTo>
                <a:lnTo>
                  <a:pt x="2150978" y="320039"/>
                </a:lnTo>
                <a:lnTo>
                  <a:pt x="2156960" y="321309"/>
                </a:lnTo>
                <a:lnTo>
                  <a:pt x="2164364" y="321309"/>
                </a:lnTo>
                <a:lnTo>
                  <a:pt x="2173127" y="322579"/>
                </a:lnTo>
                <a:lnTo>
                  <a:pt x="2211430" y="327659"/>
                </a:lnTo>
                <a:lnTo>
                  <a:pt x="2251014" y="330199"/>
                </a:lnTo>
                <a:lnTo>
                  <a:pt x="2273665" y="330199"/>
                </a:lnTo>
                <a:lnTo>
                  <a:pt x="2239186" y="313689"/>
                </a:lnTo>
                <a:lnTo>
                  <a:pt x="2237829" y="312419"/>
                </a:lnTo>
                <a:lnTo>
                  <a:pt x="1605843" y="312419"/>
                </a:lnTo>
                <a:lnTo>
                  <a:pt x="1597588" y="311149"/>
                </a:lnTo>
                <a:lnTo>
                  <a:pt x="2236471" y="311149"/>
                </a:lnTo>
                <a:lnTo>
                  <a:pt x="2228325" y="303529"/>
                </a:lnTo>
                <a:close/>
              </a:path>
              <a:path w="2480945" h="387350">
                <a:moveTo>
                  <a:pt x="2421481" y="304799"/>
                </a:moveTo>
                <a:lnTo>
                  <a:pt x="2239910" y="304799"/>
                </a:lnTo>
                <a:lnTo>
                  <a:pt x="2245676" y="308609"/>
                </a:lnTo>
                <a:lnTo>
                  <a:pt x="2252004" y="312419"/>
                </a:lnTo>
                <a:lnTo>
                  <a:pt x="2253112" y="313689"/>
                </a:lnTo>
                <a:lnTo>
                  <a:pt x="2253713" y="313689"/>
                </a:lnTo>
                <a:lnTo>
                  <a:pt x="2262676" y="317499"/>
                </a:lnTo>
                <a:lnTo>
                  <a:pt x="2272109" y="322579"/>
                </a:lnTo>
                <a:lnTo>
                  <a:pt x="2274117" y="323849"/>
                </a:lnTo>
                <a:lnTo>
                  <a:pt x="2274483" y="323849"/>
                </a:lnTo>
                <a:lnTo>
                  <a:pt x="2279736" y="325119"/>
                </a:lnTo>
                <a:lnTo>
                  <a:pt x="2285253" y="326389"/>
                </a:lnTo>
                <a:lnTo>
                  <a:pt x="2286411" y="327659"/>
                </a:lnTo>
                <a:lnTo>
                  <a:pt x="2291624" y="328929"/>
                </a:lnTo>
                <a:lnTo>
                  <a:pt x="2297373" y="330199"/>
                </a:lnTo>
                <a:lnTo>
                  <a:pt x="2298895" y="330199"/>
                </a:lnTo>
                <a:lnTo>
                  <a:pt x="2294996" y="328929"/>
                </a:lnTo>
                <a:lnTo>
                  <a:pt x="2378634" y="328929"/>
                </a:lnTo>
                <a:lnTo>
                  <a:pt x="2416688" y="308609"/>
                </a:lnTo>
                <a:lnTo>
                  <a:pt x="2421481" y="304799"/>
                </a:lnTo>
                <a:close/>
              </a:path>
              <a:path w="2480945" h="387350">
                <a:moveTo>
                  <a:pt x="1953201" y="318769"/>
                </a:moveTo>
                <a:lnTo>
                  <a:pt x="1694756" y="318769"/>
                </a:lnTo>
                <a:lnTo>
                  <a:pt x="1733153" y="321309"/>
                </a:lnTo>
                <a:lnTo>
                  <a:pt x="1885199" y="321309"/>
                </a:lnTo>
                <a:lnTo>
                  <a:pt x="1902274" y="320039"/>
                </a:lnTo>
                <a:lnTo>
                  <a:pt x="1929900" y="320039"/>
                </a:lnTo>
                <a:lnTo>
                  <a:pt x="1953201" y="318769"/>
                </a:lnTo>
                <a:close/>
              </a:path>
              <a:path w="2480945" h="387350">
                <a:moveTo>
                  <a:pt x="1597588" y="311149"/>
                </a:moveTo>
                <a:lnTo>
                  <a:pt x="1590222" y="311149"/>
                </a:lnTo>
                <a:lnTo>
                  <a:pt x="1596953" y="312419"/>
                </a:lnTo>
                <a:lnTo>
                  <a:pt x="1601221" y="312419"/>
                </a:lnTo>
                <a:lnTo>
                  <a:pt x="1597588" y="311149"/>
                </a:lnTo>
                <a:close/>
              </a:path>
              <a:path w="2480945" h="387350">
                <a:moveTo>
                  <a:pt x="2425970" y="66039"/>
                </a:moveTo>
                <a:lnTo>
                  <a:pt x="2233338" y="66039"/>
                </a:lnTo>
                <a:lnTo>
                  <a:pt x="2232195" y="67309"/>
                </a:lnTo>
                <a:lnTo>
                  <a:pt x="2205615" y="95604"/>
                </a:lnTo>
                <a:lnTo>
                  <a:pt x="2201815" y="101599"/>
                </a:lnTo>
                <a:lnTo>
                  <a:pt x="2197077" y="109219"/>
                </a:lnTo>
                <a:lnTo>
                  <a:pt x="2196520" y="109219"/>
                </a:lnTo>
                <a:lnTo>
                  <a:pt x="2195797" y="110489"/>
                </a:lnTo>
                <a:lnTo>
                  <a:pt x="2192315" y="118109"/>
                </a:lnTo>
                <a:lnTo>
                  <a:pt x="2188907" y="125729"/>
                </a:lnTo>
                <a:lnTo>
                  <a:pt x="2188405" y="125729"/>
                </a:lnTo>
                <a:lnTo>
                  <a:pt x="2188136" y="126999"/>
                </a:lnTo>
                <a:lnTo>
                  <a:pt x="2185786" y="133349"/>
                </a:lnTo>
                <a:lnTo>
                  <a:pt x="2183383" y="140969"/>
                </a:lnTo>
                <a:lnTo>
                  <a:pt x="2182957" y="140969"/>
                </a:lnTo>
                <a:lnTo>
                  <a:pt x="2183058" y="143509"/>
                </a:lnTo>
                <a:lnTo>
                  <a:pt x="2180882" y="157479"/>
                </a:lnTo>
                <a:lnTo>
                  <a:pt x="2178394" y="170179"/>
                </a:lnTo>
                <a:lnTo>
                  <a:pt x="2177559" y="171449"/>
                </a:lnTo>
                <a:lnTo>
                  <a:pt x="2178440" y="173989"/>
                </a:lnTo>
                <a:lnTo>
                  <a:pt x="2179386" y="189229"/>
                </a:lnTo>
                <a:lnTo>
                  <a:pt x="2179797" y="204469"/>
                </a:lnTo>
                <a:lnTo>
                  <a:pt x="2179071" y="207009"/>
                </a:lnTo>
                <a:lnTo>
                  <a:pt x="2180396" y="209549"/>
                </a:lnTo>
                <a:lnTo>
                  <a:pt x="2184694" y="223519"/>
                </a:lnTo>
                <a:lnTo>
                  <a:pt x="2188529" y="237489"/>
                </a:lnTo>
                <a:lnTo>
                  <a:pt x="2188469" y="240029"/>
                </a:lnTo>
                <a:lnTo>
                  <a:pt x="2189421" y="241299"/>
                </a:lnTo>
                <a:lnTo>
                  <a:pt x="2194269" y="250189"/>
                </a:lnTo>
                <a:lnTo>
                  <a:pt x="2198941" y="260349"/>
                </a:lnTo>
                <a:lnTo>
                  <a:pt x="2199365" y="261619"/>
                </a:lnTo>
                <a:lnTo>
                  <a:pt x="2200929" y="262889"/>
                </a:lnTo>
                <a:lnTo>
                  <a:pt x="2209733" y="273049"/>
                </a:lnTo>
                <a:lnTo>
                  <a:pt x="2218344" y="284479"/>
                </a:lnTo>
                <a:lnTo>
                  <a:pt x="2219330" y="287019"/>
                </a:lnTo>
                <a:lnTo>
                  <a:pt x="2220687" y="288289"/>
                </a:lnTo>
                <a:lnTo>
                  <a:pt x="2239166" y="303529"/>
                </a:lnTo>
                <a:lnTo>
                  <a:pt x="2240488" y="306069"/>
                </a:lnTo>
                <a:lnTo>
                  <a:pt x="2239910" y="304799"/>
                </a:lnTo>
                <a:lnTo>
                  <a:pt x="2421481" y="304799"/>
                </a:lnTo>
                <a:lnTo>
                  <a:pt x="2424676" y="302259"/>
                </a:lnTo>
                <a:lnTo>
                  <a:pt x="2434658" y="294639"/>
                </a:lnTo>
                <a:lnTo>
                  <a:pt x="2461049" y="257809"/>
                </a:lnTo>
                <a:lnTo>
                  <a:pt x="2476746" y="217169"/>
                </a:lnTo>
                <a:lnTo>
                  <a:pt x="2480498" y="189229"/>
                </a:lnTo>
                <a:lnTo>
                  <a:pt x="2478575" y="157479"/>
                </a:lnTo>
                <a:lnTo>
                  <a:pt x="2469301" y="125729"/>
                </a:lnTo>
                <a:lnTo>
                  <a:pt x="2454554" y="97789"/>
                </a:lnTo>
                <a:lnTo>
                  <a:pt x="2436743" y="74929"/>
                </a:lnTo>
                <a:lnTo>
                  <a:pt x="2425970" y="66039"/>
                </a:lnTo>
                <a:close/>
              </a:path>
              <a:path w="2480945" h="387350">
                <a:moveTo>
                  <a:pt x="2239910" y="304799"/>
                </a:moveTo>
                <a:lnTo>
                  <a:pt x="2240488" y="306069"/>
                </a:lnTo>
                <a:lnTo>
                  <a:pt x="2241832" y="306069"/>
                </a:lnTo>
                <a:lnTo>
                  <a:pt x="2239910" y="304799"/>
                </a:lnTo>
                <a:close/>
              </a:path>
              <a:path w="2480945" h="387350">
                <a:moveTo>
                  <a:pt x="2322465" y="27939"/>
                </a:moveTo>
                <a:lnTo>
                  <a:pt x="837582" y="27939"/>
                </a:lnTo>
                <a:lnTo>
                  <a:pt x="826241" y="30479"/>
                </a:lnTo>
                <a:lnTo>
                  <a:pt x="782292" y="35559"/>
                </a:lnTo>
                <a:lnTo>
                  <a:pt x="774791" y="36829"/>
                </a:lnTo>
                <a:lnTo>
                  <a:pt x="769298" y="38099"/>
                </a:lnTo>
                <a:lnTo>
                  <a:pt x="763324" y="38099"/>
                </a:lnTo>
                <a:lnTo>
                  <a:pt x="748827" y="39369"/>
                </a:lnTo>
                <a:lnTo>
                  <a:pt x="722329" y="39369"/>
                </a:lnTo>
                <a:lnTo>
                  <a:pt x="712720" y="40639"/>
                </a:lnTo>
                <a:lnTo>
                  <a:pt x="580659" y="40639"/>
                </a:lnTo>
                <a:lnTo>
                  <a:pt x="566803" y="41909"/>
                </a:lnTo>
                <a:lnTo>
                  <a:pt x="549459" y="41909"/>
                </a:lnTo>
                <a:lnTo>
                  <a:pt x="519927" y="44449"/>
                </a:lnTo>
                <a:lnTo>
                  <a:pt x="443353" y="52069"/>
                </a:lnTo>
                <a:lnTo>
                  <a:pt x="433289" y="53339"/>
                </a:lnTo>
                <a:lnTo>
                  <a:pt x="413506" y="54609"/>
                </a:lnTo>
                <a:lnTo>
                  <a:pt x="403846" y="55879"/>
                </a:lnTo>
                <a:lnTo>
                  <a:pt x="357767" y="59689"/>
                </a:lnTo>
                <a:lnTo>
                  <a:pt x="338348" y="59689"/>
                </a:lnTo>
                <a:lnTo>
                  <a:pt x="297416" y="62229"/>
                </a:lnTo>
                <a:lnTo>
                  <a:pt x="278498" y="62229"/>
                </a:lnTo>
                <a:lnTo>
                  <a:pt x="231042" y="67309"/>
                </a:lnTo>
                <a:lnTo>
                  <a:pt x="219783" y="69849"/>
                </a:lnTo>
                <a:lnTo>
                  <a:pt x="149517" y="81279"/>
                </a:lnTo>
                <a:lnTo>
                  <a:pt x="127173" y="86359"/>
                </a:lnTo>
                <a:lnTo>
                  <a:pt x="126067" y="87629"/>
                </a:lnTo>
                <a:lnTo>
                  <a:pt x="128824" y="86359"/>
                </a:lnTo>
                <a:lnTo>
                  <a:pt x="134675" y="86359"/>
                </a:lnTo>
                <a:lnTo>
                  <a:pt x="139262" y="85089"/>
                </a:lnTo>
                <a:lnTo>
                  <a:pt x="2213576" y="85089"/>
                </a:lnTo>
                <a:lnTo>
                  <a:pt x="2215526" y="82549"/>
                </a:lnTo>
                <a:lnTo>
                  <a:pt x="2216385" y="82549"/>
                </a:lnTo>
                <a:lnTo>
                  <a:pt x="2221258" y="77469"/>
                </a:lnTo>
                <a:lnTo>
                  <a:pt x="2226502" y="72389"/>
                </a:lnTo>
                <a:lnTo>
                  <a:pt x="2226022" y="72389"/>
                </a:lnTo>
                <a:lnTo>
                  <a:pt x="2233338" y="66039"/>
                </a:lnTo>
                <a:lnTo>
                  <a:pt x="2425970" y="66039"/>
                </a:lnTo>
                <a:lnTo>
                  <a:pt x="2418275" y="59689"/>
                </a:lnTo>
                <a:lnTo>
                  <a:pt x="2391796" y="43179"/>
                </a:lnTo>
                <a:lnTo>
                  <a:pt x="2372246" y="34289"/>
                </a:lnTo>
                <a:lnTo>
                  <a:pt x="2358327" y="31749"/>
                </a:lnTo>
                <a:lnTo>
                  <a:pt x="2339751" y="29209"/>
                </a:lnTo>
                <a:lnTo>
                  <a:pt x="2334353" y="29209"/>
                </a:lnTo>
                <a:lnTo>
                  <a:pt x="2322465" y="27939"/>
                </a:lnTo>
                <a:close/>
              </a:path>
              <a:path w="2480945" h="387350">
                <a:moveTo>
                  <a:pt x="2227813" y="71119"/>
                </a:moveTo>
                <a:lnTo>
                  <a:pt x="2226022" y="72389"/>
                </a:lnTo>
                <a:lnTo>
                  <a:pt x="2226502" y="72389"/>
                </a:lnTo>
                <a:lnTo>
                  <a:pt x="2227813" y="71119"/>
                </a:lnTo>
                <a:close/>
              </a:path>
              <a:path w="2480945" h="387350">
                <a:moveTo>
                  <a:pt x="1673687" y="12699"/>
                </a:moveTo>
                <a:lnTo>
                  <a:pt x="940960" y="12699"/>
                </a:lnTo>
                <a:lnTo>
                  <a:pt x="920628" y="16509"/>
                </a:lnTo>
                <a:lnTo>
                  <a:pt x="910417" y="16509"/>
                </a:lnTo>
                <a:lnTo>
                  <a:pt x="899558" y="19049"/>
                </a:lnTo>
                <a:lnTo>
                  <a:pt x="866462" y="24129"/>
                </a:lnTo>
                <a:lnTo>
                  <a:pt x="861331" y="24129"/>
                </a:lnTo>
                <a:lnTo>
                  <a:pt x="844821" y="27939"/>
                </a:lnTo>
                <a:lnTo>
                  <a:pt x="2305474" y="27939"/>
                </a:lnTo>
                <a:lnTo>
                  <a:pt x="2291224" y="26669"/>
                </a:lnTo>
                <a:lnTo>
                  <a:pt x="2251222" y="26669"/>
                </a:lnTo>
                <a:lnTo>
                  <a:pt x="2244984" y="25399"/>
                </a:lnTo>
                <a:lnTo>
                  <a:pt x="2237776" y="25399"/>
                </a:lnTo>
                <a:lnTo>
                  <a:pt x="2202397" y="20319"/>
                </a:lnTo>
                <a:lnTo>
                  <a:pt x="2194263" y="20319"/>
                </a:lnTo>
                <a:lnTo>
                  <a:pt x="2185325" y="19049"/>
                </a:lnTo>
                <a:lnTo>
                  <a:pt x="2175629" y="17779"/>
                </a:lnTo>
                <a:lnTo>
                  <a:pt x="1742027" y="17779"/>
                </a:lnTo>
                <a:lnTo>
                  <a:pt x="1713997" y="16509"/>
                </a:lnTo>
                <a:lnTo>
                  <a:pt x="1705816" y="15239"/>
                </a:lnTo>
                <a:lnTo>
                  <a:pt x="1685682" y="13969"/>
                </a:lnTo>
                <a:lnTo>
                  <a:pt x="1673687" y="12699"/>
                </a:lnTo>
                <a:close/>
              </a:path>
              <a:path w="2480945" h="387350">
                <a:moveTo>
                  <a:pt x="2162045" y="16509"/>
                </a:moveTo>
                <a:lnTo>
                  <a:pt x="1897461" y="16509"/>
                </a:lnTo>
                <a:lnTo>
                  <a:pt x="1882548" y="17779"/>
                </a:lnTo>
                <a:lnTo>
                  <a:pt x="2175629" y="17779"/>
                </a:lnTo>
                <a:lnTo>
                  <a:pt x="2162045" y="16509"/>
                </a:lnTo>
                <a:close/>
              </a:path>
              <a:path w="2480945" h="387350">
                <a:moveTo>
                  <a:pt x="924107" y="15239"/>
                </a:moveTo>
                <a:lnTo>
                  <a:pt x="917770" y="16509"/>
                </a:lnTo>
                <a:lnTo>
                  <a:pt x="920628" y="16509"/>
                </a:lnTo>
                <a:lnTo>
                  <a:pt x="924107" y="15239"/>
                </a:lnTo>
                <a:close/>
              </a:path>
              <a:path w="2480945" h="387350">
                <a:moveTo>
                  <a:pt x="2131873" y="15239"/>
                </a:moveTo>
                <a:lnTo>
                  <a:pt x="1944133" y="15239"/>
                </a:lnTo>
                <a:lnTo>
                  <a:pt x="1931554" y="16509"/>
                </a:lnTo>
                <a:lnTo>
                  <a:pt x="2147438" y="16509"/>
                </a:lnTo>
                <a:lnTo>
                  <a:pt x="2131873" y="15239"/>
                </a:lnTo>
                <a:close/>
              </a:path>
              <a:path w="2480945" h="387350">
                <a:moveTo>
                  <a:pt x="1637454" y="10159"/>
                </a:moveTo>
                <a:lnTo>
                  <a:pt x="966144" y="10159"/>
                </a:lnTo>
                <a:lnTo>
                  <a:pt x="960747" y="11429"/>
                </a:lnTo>
                <a:lnTo>
                  <a:pt x="948758" y="12699"/>
                </a:lnTo>
                <a:lnTo>
                  <a:pt x="1657088" y="12699"/>
                </a:lnTo>
                <a:lnTo>
                  <a:pt x="1643448" y="11429"/>
                </a:lnTo>
                <a:lnTo>
                  <a:pt x="1637454" y="10159"/>
                </a:lnTo>
                <a:close/>
              </a:path>
              <a:path w="2480945" h="387350">
                <a:moveTo>
                  <a:pt x="1473968" y="5079"/>
                </a:moveTo>
                <a:lnTo>
                  <a:pt x="1025784" y="5079"/>
                </a:lnTo>
                <a:lnTo>
                  <a:pt x="1019218" y="6349"/>
                </a:lnTo>
                <a:lnTo>
                  <a:pt x="1004859" y="7619"/>
                </a:lnTo>
                <a:lnTo>
                  <a:pt x="979886" y="8889"/>
                </a:lnTo>
                <a:lnTo>
                  <a:pt x="969307" y="10159"/>
                </a:lnTo>
                <a:lnTo>
                  <a:pt x="1631878" y="10159"/>
                </a:lnTo>
                <a:lnTo>
                  <a:pt x="1624068" y="8889"/>
                </a:lnTo>
                <a:lnTo>
                  <a:pt x="1602059" y="8889"/>
                </a:lnTo>
                <a:lnTo>
                  <a:pt x="1596687" y="7619"/>
                </a:lnTo>
                <a:lnTo>
                  <a:pt x="1569285" y="7619"/>
                </a:lnTo>
                <a:lnTo>
                  <a:pt x="1557035" y="6349"/>
                </a:lnTo>
                <a:lnTo>
                  <a:pt x="1499786" y="6349"/>
                </a:lnTo>
                <a:lnTo>
                  <a:pt x="1473968" y="5079"/>
                </a:lnTo>
                <a:close/>
              </a:path>
              <a:path w="2480945" h="387350">
                <a:moveTo>
                  <a:pt x="1363766" y="3809"/>
                </a:moveTo>
                <a:lnTo>
                  <a:pt x="1040338" y="3809"/>
                </a:lnTo>
                <a:lnTo>
                  <a:pt x="1031435" y="5079"/>
                </a:lnTo>
                <a:lnTo>
                  <a:pt x="1385968" y="5079"/>
                </a:lnTo>
                <a:lnTo>
                  <a:pt x="1363766" y="3809"/>
                </a:lnTo>
                <a:close/>
              </a:path>
              <a:path w="2480945" h="387350">
                <a:moveTo>
                  <a:pt x="1302771" y="1269"/>
                </a:moveTo>
                <a:lnTo>
                  <a:pt x="1084889" y="1269"/>
                </a:lnTo>
                <a:lnTo>
                  <a:pt x="1055184" y="3809"/>
                </a:lnTo>
                <a:lnTo>
                  <a:pt x="1348922" y="3809"/>
                </a:lnTo>
                <a:lnTo>
                  <a:pt x="1343385" y="2539"/>
                </a:lnTo>
                <a:lnTo>
                  <a:pt x="1310352" y="2539"/>
                </a:lnTo>
                <a:lnTo>
                  <a:pt x="1302771" y="1269"/>
                </a:lnTo>
                <a:close/>
              </a:path>
              <a:path w="2480945" h="387350">
                <a:moveTo>
                  <a:pt x="1123243" y="0"/>
                </a:moveTo>
                <a:lnTo>
                  <a:pt x="1098718" y="1269"/>
                </a:lnTo>
                <a:lnTo>
                  <a:pt x="1131486" y="1269"/>
                </a:lnTo>
                <a:lnTo>
                  <a:pt x="1123243" y="0"/>
                </a:lnTo>
                <a:close/>
              </a:path>
              <a:path w="2480945" h="387350">
                <a:moveTo>
                  <a:pt x="1242737" y="0"/>
                </a:moveTo>
                <a:lnTo>
                  <a:pt x="1157114" y="0"/>
                </a:lnTo>
                <a:lnTo>
                  <a:pt x="1138026" y="1269"/>
                </a:lnTo>
                <a:lnTo>
                  <a:pt x="1258521" y="1269"/>
                </a:lnTo>
                <a:lnTo>
                  <a:pt x="1242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21683" y="10092952"/>
            <a:ext cx="1881834" cy="570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MENTOR </a:t>
            </a:r>
            <a:r>
              <a:rPr dirty="0" spc="20"/>
              <a:t>:- </a:t>
            </a:r>
            <a:r>
              <a:rPr dirty="0" spc="10"/>
              <a:t>JEETENDRA</a:t>
            </a:r>
            <a:r>
              <a:rPr dirty="0" spc="-80"/>
              <a:t> </a:t>
            </a:r>
            <a:r>
              <a:rPr dirty="0" spc="-35"/>
              <a:t>ARYA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MOB </a:t>
            </a:r>
            <a:r>
              <a:rPr dirty="0" spc="20"/>
              <a:t>:- </a:t>
            </a:r>
            <a:r>
              <a:rPr dirty="0" spc="15"/>
              <a:t>7077 6066</a:t>
            </a:r>
            <a:r>
              <a:rPr dirty="0" spc="-135"/>
              <a:t> </a:t>
            </a:r>
            <a:r>
              <a:rPr dirty="0" spc="15"/>
              <a:t>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9" y="873513"/>
            <a:ext cx="3716654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60"/>
              <a:t>Elimination</a:t>
            </a:r>
            <a:r>
              <a:rPr dirty="0" sz="2750" spc="240"/>
              <a:t> </a:t>
            </a:r>
            <a:r>
              <a:rPr dirty="0" sz="2750" spc="-15"/>
              <a:t>REACTION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718832" y="1262616"/>
            <a:ext cx="6201410" cy="104394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980"/>
              </a:spcBef>
            </a:pPr>
            <a:r>
              <a:rPr dirty="0" sz="1400" spc="-80">
                <a:solidFill>
                  <a:srgbClr val="017100"/>
                </a:solidFill>
                <a:latin typeface="Times New Roman"/>
                <a:cs typeface="Times New Roman"/>
              </a:rPr>
              <a:t>( </a:t>
            </a:r>
            <a:r>
              <a:rPr dirty="0" sz="1400" spc="-20">
                <a:solidFill>
                  <a:srgbClr val="017100"/>
                </a:solidFill>
                <a:latin typeface="Times New Roman"/>
                <a:cs typeface="Times New Roman"/>
              </a:rPr>
              <a:t>NOTE </a:t>
            </a:r>
            <a:r>
              <a:rPr dirty="0" sz="1400">
                <a:solidFill>
                  <a:srgbClr val="017100"/>
                </a:solidFill>
                <a:latin typeface="Times New Roman"/>
                <a:cs typeface="Times New Roman"/>
              </a:rPr>
              <a:t>: </a:t>
            </a:r>
            <a:r>
              <a:rPr dirty="0" sz="1400" spc="-5">
                <a:solidFill>
                  <a:srgbClr val="017100"/>
                </a:solidFill>
                <a:latin typeface="Times New Roman"/>
                <a:cs typeface="Times New Roman"/>
              </a:rPr>
              <a:t>- </a:t>
            </a:r>
            <a:r>
              <a:rPr dirty="0" sz="1400" spc="55">
                <a:solidFill>
                  <a:srgbClr val="017100"/>
                </a:solidFill>
                <a:latin typeface="Times New Roman"/>
                <a:cs typeface="Times New Roman"/>
              </a:rPr>
              <a:t>IN </a:t>
            </a:r>
            <a:r>
              <a:rPr dirty="0" sz="1400" spc="-15">
                <a:solidFill>
                  <a:srgbClr val="017100"/>
                </a:solidFill>
                <a:latin typeface="Times New Roman"/>
                <a:cs typeface="Times New Roman"/>
              </a:rPr>
              <a:t>THIS </a:t>
            </a:r>
            <a:r>
              <a:rPr dirty="0" sz="1400" spc="-105">
                <a:solidFill>
                  <a:srgbClr val="017100"/>
                </a:solidFill>
                <a:latin typeface="Times New Roman"/>
                <a:cs typeface="Times New Roman"/>
              </a:rPr>
              <a:t>CHAPTER </a:t>
            </a:r>
            <a:r>
              <a:rPr dirty="0" sz="1400" spc="-25">
                <a:solidFill>
                  <a:srgbClr val="017100"/>
                </a:solidFill>
                <a:latin typeface="Times New Roman"/>
                <a:cs typeface="Times New Roman"/>
              </a:rPr>
              <a:t>WE </a:t>
            </a:r>
            <a:r>
              <a:rPr dirty="0" sz="1400" spc="-60">
                <a:solidFill>
                  <a:srgbClr val="017100"/>
                </a:solidFill>
                <a:latin typeface="Times New Roman"/>
                <a:cs typeface="Times New Roman"/>
              </a:rPr>
              <a:t>LEARN </a:t>
            </a:r>
            <a:r>
              <a:rPr dirty="0" sz="1400" spc="-25">
                <a:solidFill>
                  <a:srgbClr val="017100"/>
                </a:solidFill>
                <a:latin typeface="Times New Roman"/>
                <a:cs typeface="Times New Roman"/>
              </a:rPr>
              <a:t>TO </a:t>
            </a:r>
            <a:r>
              <a:rPr dirty="0" sz="1400" spc="-70">
                <a:solidFill>
                  <a:srgbClr val="017100"/>
                </a:solidFill>
                <a:latin typeface="Times New Roman"/>
                <a:cs typeface="Times New Roman"/>
              </a:rPr>
              <a:t>FORM </a:t>
            </a:r>
            <a:r>
              <a:rPr dirty="0" sz="1400" spc="-145">
                <a:solidFill>
                  <a:srgbClr val="017100"/>
                </a:solidFill>
                <a:latin typeface="Times New Roman"/>
                <a:cs typeface="Times New Roman"/>
              </a:rPr>
              <a:t>DOUBLE </a:t>
            </a:r>
            <a:r>
              <a:rPr dirty="0" sz="1400" spc="114">
                <a:solidFill>
                  <a:srgbClr val="017100"/>
                </a:solidFill>
                <a:latin typeface="Times New Roman"/>
                <a:cs typeface="Times New Roman"/>
              </a:rPr>
              <a:t>/ </a:t>
            </a:r>
            <a:r>
              <a:rPr dirty="0" sz="1400" spc="-65">
                <a:solidFill>
                  <a:srgbClr val="017100"/>
                </a:solidFill>
                <a:latin typeface="Times New Roman"/>
                <a:cs typeface="Times New Roman"/>
              </a:rPr>
              <a:t>TRIPLE </a:t>
            </a:r>
            <a:r>
              <a:rPr dirty="0" sz="1400" spc="-80">
                <a:solidFill>
                  <a:srgbClr val="017100"/>
                </a:solidFill>
                <a:latin typeface="Times New Roman"/>
                <a:cs typeface="Times New Roman"/>
              </a:rPr>
              <a:t>BOND</a:t>
            </a:r>
            <a:r>
              <a:rPr dirty="0" sz="1400" spc="-140">
                <a:solidFill>
                  <a:srgbClr val="017100"/>
                </a:solidFill>
                <a:latin typeface="Times New Roman"/>
                <a:cs typeface="Times New Roman"/>
              </a:rPr>
              <a:t> </a:t>
            </a:r>
            <a:r>
              <a:rPr dirty="0" sz="1400" spc="-55">
                <a:solidFill>
                  <a:srgbClr val="0171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spcBef>
                <a:spcPts val="890"/>
              </a:spcBef>
            </a:pPr>
            <a:r>
              <a:rPr dirty="0" sz="1400" spc="-20">
                <a:solidFill>
                  <a:srgbClr val="017100"/>
                </a:solidFill>
                <a:latin typeface="Times New Roman"/>
                <a:cs typeface="Times New Roman"/>
              </a:rPr>
              <a:t>NOTE </a:t>
            </a:r>
            <a:r>
              <a:rPr dirty="0" sz="1400" spc="-5">
                <a:solidFill>
                  <a:srgbClr val="017100"/>
                </a:solidFill>
                <a:latin typeface="Times New Roman"/>
                <a:cs typeface="Times New Roman"/>
              </a:rPr>
              <a:t>:- </a:t>
            </a:r>
            <a:r>
              <a:rPr dirty="0" sz="1400" spc="15" b="1">
                <a:solidFill>
                  <a:srgbClr val="017100"/>
                </a:solidFill>
                <a:latin typeface="Times New Roman"/>
                <a:cs typeface="Times New Roman"/>
              </a:rPr>
              <a:t>Elimination </a:t>
            </a:r>
            <a:r>
              <a:rPr dirty="0" sz="1400" spc="10" b="1">
                <a:solidFill>
                  <a:srgbClr val="017100"/>
                </a:solidFill>
                <a:latin typeface="Times New Roman"/>
                <a:cs typeface="Times New Roman"/>
              </a:rPr>
              <a:t>reaction is </a:t>
            </a:r>
            <a:r>
              <a:rPr dirty="0" sz="1400" spc="20" b="1">
                <a:solidFill>
                  <a:srgbClr val="017100"/>
                </a:solidFill>
                <a:latin typeface="Times New Roman"/>
                <a:cs typeface="Times New Roman"/>
              </a:rPr>
              <a:t>shown by </a:t>
            </a:r>
            <a:r>
              <a:rPr dirty="0" sz="1400" spc="15" b="1">
                <a:solidFill>
                  <a:srgbClr val="017100"/>
                </a:solidFill>
                <a:latin typeface="Times New Roman"/>
                <a:cs typeface="Times New Roman"/>
              </a:rPr>
              <a:t>a</a:t>
            </a:r>
            <a:r>
              <a:rPr dirty="0" sz="1400" spc="65" b="1">
                <a:solidFill>
                  <a:srgbClr val="017100"/>
                </a:solidFill>
                <a:latin typeface="Times New Roman"/>
                <a:cs typeface="Times New Roman"/>
              </a:rPr>
              <a:t> </a:t>
            </a:r>
            <a:r>
              <a:rPr dirty="0" sz="1400" spc="15" b="1">
                <a:solidFill>
                  <a:srgbClr val="017100"/>
                </a:solidFill>
                <a:latin typeface="Times New Roman"/>
                <a:cs typeface="Times New Roman"/>
              </a:rPr>
              <a:t>base</a:t>
            </a:r>
            <a:endParaRPr sz="1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  <a:tabLst>
                <a:tab pos="325120" algn="l"/>
              </a:tabLst>
            </a:pPr>
            <a:r>
              <a:rPr dirty="0" sz="1400" spc="15" b="1">
                <a:solidFill>
                  <a:srgbClr val="99195E"/>
                </a:solidFill>
                <a:latin typeface="Arial"/>
                <a:cs typeface="Arial"/>
              </a:rPr>
              <a:t>1.	</a:t>
            </a: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DEHYDROHALOGENATION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ALKYL-HALIDE </a:t>
            </a:r>
            <a:r>
              <a:rPr dirty="0" sz="1400" spc="-45" b="1">
                <a:solidFill>
                  <a:srgbClr val="B51700"/>
                </a:solidFill>
                <a:latin typeface="Arial"/>
                <a:cs typeface="Arial"/>
              </a:rPr>
              <a:t>( </a:t>
            </a:r>
            <a:r>
              <a:rPr dirty="0" sz="1400" b="1">
                <a:solidFill>
                  <a:srgbClr val="99195E"/>
                </a:solidFill>
                <a:latin typeface="Arial"/>
                <a:cs typeface="Arial"/>
              </a:rPr>
              <a:t>E</a:t>
            </a:r>
            <a:r>
              <a:rPr dirty="0" baseline="-5847" sz="1425" b="1">
                <a:solidFill>
                  <a:srgbClr val="99195E"/>
                </a:solidFill>
                <a:latin typeface="Arial"/>
                <a:cs typeface="Arial"/>
              </a:rPr>
              <a:t>2 </a:t>
            </a:r>
            <a:r>
              <a:rPr dirty="0" sz="1400" spc="10" b="1">
                <a:solidFill>
                  <a:srgbClr val="99195E"/>
                </a:solidFill>
                <a:latin typeface="Arial"/>
                <a:cs typeface="Arial"/>
              </a:rPr>
              <a:t>elimination</a:t>
            </a:r>
            <a:r>
              <a:rPr dirty="0" sz="1400" spc="70" b="1">
                <a:solidFill>
                  <a:srgbClr val="99195E"/>
                </a:solidFill>
                <a:latin typeface="Arial"/>
                <a:cs typeface="Arial"/>
              </a:rPr>
              <a:t> </a:t>
            </a:r>
            <a:r>
              <a:rPr dirty="0" sz="1400" spc="-45" b="1">
                <a:solidFill>
                  <a:srgbClr val="B517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250" y="3576259"/>
            <a:ext cx="104076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* It</a:t>
            </a:r>
            <a:r>
              <a:rPr dirty="0" sz="900" spc="4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follows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758" y="3572864"/>
            <a:ext cx="18224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5555" sz="1500" spc="209">
                <a:solidFill>
                  <a:srgbClr val="0076BA"/>
                </a:solidFill>
                <a:latin typeface="Courier New"/>
                <a:cs typeface="Courier New"/>
              </a:rPr>
              <a:t>E</a:t>
            </a:r>
            <a:r>
              <a:rPr dirty="0" sz="650" spc="100">
                <a:solidFill>
                  <a:srgbClr val="0076BA"/>
                </a:solidFill>
                <a:latin typeface="Courier New"/>
                <a:cs typeface="Courier New"/>
              </a:rPr>
              <a:t>2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6456" y="3576259"/>
            <a:ext cx="95631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mechanism</a:t>
            </a:r>
            <a:r>
              <a:rPr dirty="0" sz="900" spc="45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32" y="3742599"/>
            <a:ext cx="5673090" cy="96329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58165" indent="-170180">
              <a:lnSpc>
                <a:spcPct val="100000"/>
              </a:lnSpc>
              <a:spcBef>
                <a:spcPts val="125"/>
              </a:spcBef>
              <a:buSzPct val="90000"/>
              <a:buChar char="*"/>
              <a:tabLst>
                <a:tab pos="558800" algn="l"/>
              </a:tabLst>
            </a:pPr>
            <a:r>
              <a:rPr dirty="0" baseline="5555" sz="1500" spc="179">
                <a:solidFill>
                  <a:srgbClr val="0076BA"/>
                </a:solidFill>
                <a:latin typeface="Courier New"/>
                <a:cs typeface="Courier New"/>
              </a:rPr>
              <a:t>E</a:t>
            </a:r>
            <a:r>
              <a:rPr dirty="0" sz="650" spc="120">
                <a:solidFill>
                  <a:srgbClr val="0076BA"/>
                </a:solidFill>
                <a:latin typeface="Courier New"/>
                <a:cs typeface="Courier New"/>
              </a:rPr>
              <a:t>2 </a:t>
            </a:r>
            <a:r>
              <a:rPr dirty="0" baseline="6172" sz="1350" spc="187">
                <a:solidFill>
                  <a:srgbClr val="0076BA"/>
                </a:solidFill>
                <a:latin typeface="Courier New"/>
                <a:cs typeface="Courier New"/>
              </a:rPr>
              <a:t>follows ANTI </a:t>
            </a:r>
            <a:r>
              <a:rPr dirty="0" baseline="5555" sz="1500" spc="209">
                <a:solidFill>
                  <a:srgbClr val="0076BA"/>
                </a:solidFill>
                <a:latin typeface="Courier New"/>
                <a:cs typeface="Courier New"/>
              </a:rPr>
              <a:t>elimination</a:t>
            </a:r>
            <a:r>
              <a:rPr dirty="0" baseline="5555" sz="1500" spc="165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baseline="5555" sz="1500" spc="209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baseline="5555" sz="1500">
              <a:latin typeface="Courier New"/>
              <a:cs typeface="Courier New"/>
            </a:endParaRPr>
          </a:p>
          <a:p>
            <a:pPr marL="586105" indent="-169545">
              <a:lnSpc>
                <a:spcPct val="100000"/>
              </a:lnSpc>
              <a:spcBef>
                <a:spcPts val="60"/>
              </a:spcBef>
              <a:buChar char="*"/>
              <a:tabLst>
                <a:tab pos="586740" algn="l"/>
              </a:tabLst>
            </a:pP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we can use alc. KOH as base</a:t>
            </a:r>
            <a:r>
              <a:rPr dirty="0" sz="900" spc="11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Courier New"/>
              <a:cs typeface="Courier New"/>
            </a:endParaRPr>
          </a:p>
          <a:p>
            <a:pPr algn="ctr" marR="17780">
              <a:lnSpc>
                <a:spcPct val="100000"/>
              </a:lnSpc>
              <a:tabLst>
                <a:tab pos="299720" algn="l"/>
              </a:tabLst>
            </a:pP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2.	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DEHALOGENATION OF </a:t>
            </a: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VICINAL </a:t>
            </a: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DIHALIDE </a:t>
            </a:r>
            <a:r>
              <a:rPr dirty="0" sz="1400" spc="-45" b="1">
                <a:solidFill>
                  <a:srgbClr val="B51700"/>
                </a:solidFill>
                <a:latin typeface="Arial"/>
                <a:cs typeface="Arial"/>
              </a:rPr>
              <a:t>( </a:t>
            </a:r>
            <a:r>
              <a:rPr dirty="0" sz="1400" b="1">
                <a:solidFill>
                  <a:srgbClr val="99195E"/>
                </a:solidFill>
                <a:latin typeface="Arial"/>
                <a:cs typeface="Arial"/>
              </a:rPr>
              <a:t>E</a:t>
            </a:r>
            <a:r>
              <a:rPr dirty="0" baseline="-5847" sz="1425" b="1">
                <a:solidFill>
                  <a:srgbClr val="99195E"/>
                </a:solidFill>
                <a:latin typeface="Arial"/>
                <a:cs typeface="Arial"/>
              </a:rPr>
              <a:t>2 </a:t>
            </a:r>
            <a:r>
              <a:rPr dirty="0" sz="1400" spc="10" b="1">
                <a:solidFill>
                  <a:srgbClr val="99195E"/>
                </a:solidFill>
                <a:latin typeface="Arial"/>
                <a:cs typeface="Arial"/>
              </a:rPr>
              <a:t>elimination</a:t>
            </a:r>
            <a:r>
              <a:rPr dirty="0" sz="1400" spc="-90" b="1">
                <a:solidFill>
                  <a:srgbClr val="99195E"/>
                </a:solidFill>
                <a:latin typeface="Arial"/>
                <a:cs typeface="Arial"/>
              </a:rPr>
              <a:t> </a:t>
            </a:r>
            <a:r>
              <a:rPr dirty="0" sz="1400" spc="-45" b="1">
                <a:solidFill>
                  <a:srgbClr val="B517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algn="ctr" marR="31115">
              <a:lnSpc>
                <a:spcPct val="100000"/>
              </a:lnSpc>
              <a:spcBef>
                <a:spcPts val="780"/>
              </a:spcBef>
            </a:pPr>
            <a:r>
              <a:rPr dirty="0" baseline="4273" sz="1950" spc="30" b="1">
                <a:latin typeface="Arial"/>
                <a:cs typeface="Arial"/>
              </a:rPr>
              <a:t>CH</a:t>
            </a:r>
            <a:r>
              <a:rPr dirty="0" sz="900" spc="20" b="1">
                <a:latin typeface="Arial"/>
                <a:cs typeface="Arial"/>
              </a:rPr>
              <a:t>2</a:t>
            </a:r>
            <a:r>
              <a:rPr dirty="0" baseline="4273" sz="1950" spc="30" b="1">
                <a:latin typeface="Arial"/>
                <a:cs typeface="Arial"/>
              </a:rPr>
              <a:t>Br—CH</a:t>
            </a:r>
            <a:r>
              <a:rPr dirty="0" sz="900" spc="20" b="1">
                <a:latin typeface="Arial"/>
                <a:cs typeface="Arial"/>
              </a:rPr>
              <a:t>2</a:t>
            </a:r>
            <a:r>
              <a:rPr dirty="0" baseline="4273" sz="1950" spc="30" b="1">
                <a:latin typeface="Arial"/>
                <a:cs typeface="Arial"/>
              </a:rPr>
              <a:t>Br </a:t>
            </a:r>
            <a:r>
              <a:rPr dirty="0" baseline="4273" sz="1950" spc="60" b="1">
                <a:latin typeface="Arial"/>
                <a:cs typeface="Arial"/>
              </a:rPr>
              <a:t>+ </a:t>
            </a:r>
            <a:r>
              <a:rPr dirty="0" baseline="4273" sz="1950" spc="30" b="1">
                <a:latin typeface="Arial"/>
                <a:cs typeface="Arial"/>
              </a:rPr>
              <a:t>Zinc </a:t>
            </a:r>
            <a:r>
              <a:rPr dirty="0" baseline="4273" sz="1950" spc="44" b="1">
                <a:latin typeface="Arial"/>
                <a:cs typeface="Arial"/>
              </a:rPr>
              <a:t>metal </a:t>
            </a:r>
            <a:r>
              <a:rPr dirty="0" baseline="4273" sz="1950" spc="52" b="1">
                <a:latin typeface="Arial"/>
                <a:cs typeface="Arial"/>
              </a:rPr>
              <a:t>—————&gt; </a:t>
            </a:r>
            <a:r>
              <a:rPr dirty="0" baseline="4273" sz="1950" spc="44" b="1">
                <a:latin typeface="Arial"/>
                <a:cs typeface="Arial"/>
              </a:rPr>
              <a:t>CH</a:t>
            </a:r>
            <a:r>
              <a:rPr dirty="0" sz="900" spc="30" b="1">
                <a:latin typeface="Arial"/>
                <a:cs typeface="Arial"/>
              </a:rPr>
              <a:t>2</a:t>
            </a:r>
            <a:r>
              <a:rPr dirty="0" baseline="4273" sz="1950" spc="44" b="1">
                <a:latin typeface="Arial"/>
                <a:cs typeface="Arial"/>
              </a:rPr>
              <a:t>=CH</a:t>
            </a:r>
            <a:r>
              <a:rPr dirty="0" sz="900" spc="30" b="1">
                <a:latin typeface="Arial"/>
                <a:cs typeface="Arial"/>
              </a:rPr>
              <a:t>2</a:t>
            </a:r>
            <a:r>
              <a:rPr dirty="0" sz="900" spc="310" b="1">
                <a:latin typeface="Arial"/>
                <a:cs typeface="Arial"/>
              </a:rPr>
              <a:t> </a:t>
            </a:r>
            <a:r>
              <a:rPr dirty="0" baseline="4273" sz="1950" spc="60" b="1">
                <a:latin typeface="Arial"/>
                <a:cs typeface="Arial"/>
              </a:rPr>
              <a:t>+</a:t>
            </a:r>
            <a:r>
              <a:rPr dirty="0" baseline="4273" sz="1950" spc="217" b="1">
                <a:latin typeface="Arial"/>
                <a:cs typeface="Arial"/>
              </a:rPr>
              <a:t> </a:t>
            </a:r>
            <a:r>
              <a:rPr dirty="0" baseline="4273" sz="1950" spc="30" b="1">
                <a:latin typeface="Arial"/>
                <a:cs typeface="Arial"/>
              </a:rPr>
              <a:t>ZnBr</a:t>
            </a:r>
            <a:endParaRPr baseline="4273"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250" y="4787136"/>
            <a:ext cx="128206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6172" sz="1350" spc="187">
                <a:solidFill>
                  <a:srgbClr val="0076BA"/>
                </a:solidFill>
                <a:latin typeface="Courier New"/>
                <a:cs typeface="Courier New"/>
              </a:rPr>
              <a:t>* It follows</a:t>
            </a:r>
            <a:r>
              <a:rPr dirty="0" baseline="6172" sz="1350" spc="6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baseline="5555" sz="1500" spc="179">
                <a:solidFill>
                  <a:srgbClr val="0076BA"/>
                </a:solidFill>
                <a:latin typeface="Courier New"/>
                <a:cs typeface="Courier New"/>
              </a:rPr>
              <a:t>E</a:t>
            </a:r>
            <a:r>
              <a:rPr dirty="0" sz="650" spc="120">
                <a:solidFill>
                  <a:srgbClr val="0076BA"/>
                </a:solidFill>
                <a:latin typeface="Courier New"/>
                <a:cs typeface="Courier New"/>
              </a:rPr>
              <a:t>2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7840" y="4790531"/>
            <a:ext cx="95631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mechanism</a:t>
            </a:r>
            <a:r>
              <a:rPr dirty="0" sz="900" spc="45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732" y="4943816"/>
            <a:ext cx="6308090" cy="14706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01320">
              <a:lnSpc>
                <a:spcPct val="100000"/>
              </a:lnSpc>
              <a:spcBef>
                <a:spcPts val="125"/>
              </a:spcBef>
            </a:pPr>
            <a:r>
              <a:rPr dirty="0" baseline="6172" sz="1350" spc="187">
                <a:solidFill>
                  <a:srgbClr val="0076BA"/>
                </a:solidFill>
                <a:latin typeface="Courier New"/>
                <a:cs typeface="Courier New"/>
              </a:rPr>
              <a:t>* </a:t>
            </a:r>
            <a:r>
              <a:rPr dirty="0" baseline="5555" sz="1500" spc="179">
                <a:solidFill>
                  <a:srgbClr val="0076BA"/>
                </a:solidFill>
                <a:latin typeface="Courier New"/>
                <a:cs typeface="Courier New"/>
              </a:rPr>
              <a:t>E</a:t>
            </a:r>
            <a:r>
              <a:rPr dirty="0" sz="650" spc="120">
                <a:solidFill>
                  <a:srgbClr val="0076BA"/>
                </a:solidFill>
                <a:latin typeface="Courier New"/>
                <a:cs typeface="Courier New"/>
              </a:rPr>
              <a:t>2 </a:t>
            </a:r>
            <a:r>
              <a:rPr dirty="0" baseline="6172" sz="1350" spc="187">
                <a:solidFill>
                  <a:srgbClr val="0076BA"/>
                </a:solidFill>
                <a:latin typeface="Courier New"/>
                <a:cs typeface="Courier New"/>
              </a:rPr>
              <a:t>follows ANTI </a:t>
            </a:r>
            <a:r>
              <a:rPr dirty="0" baseline="5555" sz="1500" spc="209">
                <a:solidFill>
                  <a:srgbClr val="0076BA"/>
                </a:solidFill>
                <a:latin typeface="Courier New"/>
                <a:cs typeface="Courier New"/>
              </a:rPr>
              <a:t>elimination</a:t>
            </a:r>
            <a:r>
              <a:rPr dirty="0" baseline="5555" sz="1500" spc="165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baseline="5555" sz="1500" spc="209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baseline="5555"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363220" indent="-300355">
              <a:lnSpc>
                <a:spcPct val="100000"/>
              </a:lnSpc>
              <a:spcBef>
                <a:spcPts val="680"/>
              </a:spcBef>
              <a:buAutoNum type="arabicPeriod" startAt="3"/>
              <a:tabLst>
                <a:tab pos="363220" algn="l"/>
                <a:tab pos="363855" algn="l"/>
              </a:tabLst>
            </a:pPr>
            <a:r>
              <a:rPr dirty="0" sz="1400" spc="40" b="1">
                <a:solidFill>
                  <a:srgbClr val="B51700"/>
                </a:solidFill>
                <a:latin typeface="Arial"/>
                <a:cs typeface="Arial"/>
              </a:rPr>
              <a:t>HOFMANN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EXHAUSTIVE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METHYLATION </a:t>
            </a:r>
            <a:r>
              <a:rPr dirty="0" sz="1400" spc="-45" b="1">
                <a:solidFill>
                  <a:srgbClr val="B51700"/>
                </a:solidFill>
                <a:latin typeface="Arial"/>
                <a:cs typeface="Arial"/>
              </a:rPr>
              <a:t>( </a:t>
            </a:r>
            <a:r>
              <a:rPr dirty="0" sz="1400" b="1">
                <a:solidFill>
                  <a:srgbClr val="99195E"/>
                </a:solidFill>
                <a:latin typeface="Arial"/>
                <a:cs typeface="Arial"/>
              </a:rPr>
              <a:t>E</a:t>
            </a:r>
            <a:r>
              <a:rPr dirty="0" baseline="-5847" sz="1425" b="1">
                <a:solidFill>
                  <a:srgbClr val="99195E"/>
                </a:solidFill>
                <a:latin typeface="Arial"/>
                <a:cs typeface="Arial"/>
              </a:rPr>
              <a:t>2 </a:t>
            </a:r>
            <a:r>
              <a:rPr dirty="0" sz="1400" spc="10" b="1">
                <a:solidFill>
                  <a:srgbClr val="99195E"/>
                </a:solidFill>
                <a:latin typeface="Arial"/>
                <a:cs typeface="Arial"/>
              </a:rPr>
              <a:t>elimination</a:t>
            </a:r>
            <a:r>
              <a:rPr dirty="0" sz="1400" spc="-105" b="1">
                <a:solidFill>
                  <a:srgbClr val="99195E"/>
                </a:solidFill>
                <a:latin typeface="Arial"/>
                <a:cs typeface="Arial"/>
              </a:rPr>
              <a:t> </a:t>
            </a:r>
            <a:r>
              <a:rPr dirty="0" sz="1400" spc="-45" b="1">
                <a:solidFill>
                  <a:srgbClr val="B517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355"/>
              </a:spcBef>
              <a:tabLst>
                <a:tab pos="3737610" algn="l"/>
                <a:tab pos="4745355" algn="l"/>
              </a:tabLst>
            </a:pP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-CH</a:t>
            </a:r>
            <a:r>
              <a:rPr dirty="0" sz="800" spc="45" b="1">
                <a:latin typeface="Arial"/>
                <a:cs typeface="Arial"/>
              </a:rPr>
              <a:t>2</a:t>
            </a:r>
            <a:r>
              <a:rPr dirty="0" baseline="4629" sz="1800" spc="67" b="1">
                <a:latin typeface="Arial"/>
                <a:cs typeface="Arial"/>
              </a:rPr>
              <a:t>-NH</a:t>
            </a:r>
            <a:r>
              <a:rPr dirty="0" sz="800" spc="45" b="1">
                <a:latin typeface="Arial"/>
                <a:cs typeface="Arial"/>
              </a:rPr>
              <a:t>2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-I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22" b="1">
                <a:latin typeface="Arial"/>
                <a:cs typeface="Arial"/>
              </a:rPr>
              <a:t>moist </a:t>
            </a:r>
            <a:r>
              <a:rPr dirty="0" baseline="4629" sz="1800" spc="7" b="1">
                <a:latin typeface="Arial"/>
                <a:cs typeface="Arial"/>
              </a:rPr>
              <a:t>AgO</a:t>
            </a:r>
            <a:r>
              <a:rPr dirty="0" baseline="4629" sz="1800" spc="52" b="1">
                <a:latin typeface="Arial"/>
                <a:cs typeface="Arial"/>
              </a:rPr>
              <a:t> +</a:t>
            </a:r>
            <a:r>
              <a:rPr dirty="0" baseline="4629" sz="1800" spc="22" b="1">
                <a:latin typeface="Arial"/>
                <a:cs typeface="Arial"/>
              </a:rPr>
              <a:t> </a:t>
            </a:r>
            <a:r>
              <a:rPr dirty="0" baseline="4629" sz="1800" spc="30" b="1">
                <a:latin typeface="Arial"/>
                <a:cs typeface="Arial"/>
              </a:rPr>
              <a:t>K</a:t>
            </a:r>
            <a:r>
              <a:rPr dirty="0" sz="800" spc="20" b="1">
                <a:latin typeface="Arial"/>
                <a:cs typeface="Arial"/>
              </a:rPr>
              <a:t>2</a:t>
            </a:r>
            <a:r>
              <a:rPr dirty="0" baseline="4629" sz="1800" spc="30" b="1">
                <a:latin typeface="Arial"/>
                <a:cs typeface="Arial"/>
              </a:rPr>
              <a:t>CO</a:t>
            </a:r>
            <a:r>
              <a:rPr dirty="0" sz="800" spc="20" b="1">
                <a:latin typeface="Arial"/>
                <a:cs typeface="Arial"/>
              </a:rPr>
              <a:t>3	</a:t>
            </a:r>
            <a:r>
              <a:rPr dirty="0" baseline="4629" sz="1800" spc="44" b="1">
                <a:latin typeface="Arial"/>
                <a:cs typeface="Arial"/>
              </a:rPr>
              <a:t>—————&gt;	</a:t>
            </a:r>
            <a:r>
              <a:rPr dirty="0" baseline="4629" sz="1800" spc="52" b="1">
                <a:latin typeface="Arial"/>
                <a:cs typeface="Arial"/>
              </a:rPr>
              <a:t>CH</a:t>
            </a:r>
            <a:r>
              <a:rPr dirty="0" sz="800" spc="35" b="1">
                <a:latin typeface="Arial"/>
                <a:cs typeface="Arial"/>
              </a:rPr>
              <a:t>2</a:t>
            </a:r>
            <a:r>
              <a:rPr dirty="0" baseline="4629" sz="1800" spc="52" b="1">
                <a:latin typeface="Arial"/>
                <a:cs typeface="Arial"/>
              </a:rPr>
              <a:t>=CH</a:t>
            </a:r>
            <a:r>
              <a:rPr dirty="0" sz="800" spc="35" b="1">
                <a:latin typeface="Arial"/>
                <a:cs typeface="Arial"/>
              </a:rPr>
              <a:t>2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547" b="1">
                <a:latin typeface="Arial"/>
                <a:cs typeface="Arial"/>
              </a:rPr>
              <a:t> </a:t>
            </a:r>
            <a:r>
              <a:rPr dirty="0" baseline="4629" sz="1800" spc="15" b="1">
                <a:latin typeface="Arial"/>
                <a:cs typeface="Arial"/>
              </a:rPr>
              <a:t>N(CH</a:t>
            </a:r>
            <a:r>
              <a:rPr dirty="0" sz="800" spc="10" b="1">
                <a:latin typeface="Arial"/>
                <a:cs typeface="Arial"/>
              </a:rPr>
              <a:t>3</a:t>
            </a:r>
            <a:r>
              <a:rPr dirty="0" baseline="4629" sz="1800" spc="15" b="1">
                <a:latin typeface="Arial"/>
                <a:cs typeface="Arial"/>
              </a:rPr>
              <a:t>)</a:t>
            </a:r>
            <a:r>
              <a:rPr dirty="0" sz="800" spc="10" b="1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algn="ctr" marR="1200150">
              <a:lnSpc>
                <a:spcPct val="100000"/>
              </a:lnSpc>
              <a:spcBef>
                <a:spcPts val="515"/>
              </a:spcBef>
            </a:pPr>
            <a:r>
              <a:rPr dirty="0" sz="800" spc="-25" b="1">
                <a:solidFill>
                  <a:srgbClr val="004D7F"/>
                </a:solidFill>
                <a:latin typeface="Arial"/>
                <a:cs typeface="Arial"/>
              </a:rPr>
              <a:t>( </a:t>
            </a:r>
            <a:r>
              <a:rPr dirty="0" sz="800" b="1">
                <a:solidFill>
                  <a:srgbClr val="004D7F"/>
                </a:solidFill>
                <a:latin typeface="Arial"/>
                <a:cs typeface="Arial"/>
              </a:rPr>
              <a:t>oxidising </a:t>
            </a:r>
            <a:r>
              <a:rPr dirty="0" sz="800" spc="15" b="1">
                <a:solidFill>
                  <a:srgbClr val="004D7F"/>
                </a:solidFill>
                <a:latin typeface="Arial"/>
                <a:cs typeface="Arial"/>
              </a:rPr>
              <a:t>agent</a:t>
            </a:r>
            <a:r>
              <a:rPr dirty="0" sz="800" spc="3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800" spc="-25" b="1">
                <a:solidFill>
                  <a:srgbClr val="004D7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363220" indent="-300355">
              <a:lnSpc>
                <a:spcPct val="100000"/>
              </a:lnSpc>
              <a:buAutoNum type="arabicPeriod" startAt="4"/>
              <a:tabLst>
                <a:tab pos="363220" algn="l"/>
                <a:tab pos="363855" algn="l"/>
                <a:tab pos="2272665" algn="l"/>
              </a:tabLst>
            </a:pPr>
            <a:r>
              <a:rPr dirty="0" sz="1400" spc="25" b="1">
                <a:solidFill>
                  <a:srgbClr val="B51700"/>
                </a:solidFill>
                <a:latin typeface="Arial"/>
                <a:cs typeface="Arial"/>
              </a:rPr>
              <a:t>COPE</a:t>
            </a:r>
            <a:r>
              <a:rPr dirty="0" sz="1400" spc="4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ELIMINATION	</a:t>
            </a:r>
            <a:r>
              <a:rPr dirty="0" sz="1400" spc="-45" b="1">
                <a:solidFill>
                  <a:srgbClr val="B51700"/>
                </a:solidFill>
                <a:latin typeface="Arial"/>
                <a:cs typeface="Arial"/>
              </a:rPr>
              <a:t>( </a:t>
            </a:r>
            <a:r>
              <a:rPr dirty="0" sz="1750" spc="-30" b="1">
                <a:solidFill>
                  <a:srgbClr val="B51700"/>
                </a:solidFill>
                <a:latin typeface="Arial"/>
                <a:cs typeface="Arial"/>
              </a:rPr>
              <a:t>E</a:t>
            </a:r>
            <a:r>
              <a:rPr dirty="0" baseline="-7246" sz="1725" spc="-44" b="1">
                <a:solidFill>
                  <a:srgbClr val="B51700"/>
                </a:solidFill>
                <a:latin typeface="Arial"/>
                <a:cs typeface="Arial"/>
              </a:rPr>
              <a:t>i</a:t>
            </a:r>
            <a:r>
              <a:rPr dirty="0" baseline="-7246" sz="1725" spc="19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-45" b="1">
                <a:solidFill>
                  <a:srgbClr val="B517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432" y="7516782"/>
            <a:ext cx="6203950" cy="181419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557530" indent="-170180">
              <a:lnSpc>
                <a:spcPct val="100000"/>
              </a:lnSpc>
              <a:spcBef>
                <a:spcPts val="555"/>
              </a:spcBef>
              <a:buChar char="*"/>
              <a:tabLst>
                <a:tab pos="558165" algn="l"/>
                <a:tab pos="1956435" algn="l"/>
              </a:tabLst>
            </a:pP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It</a:t>
            </a:r>
            <a:r>
              <a:rPr dirty="0" sz="900" spc="135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follows	PERICYCLIC mechanism</a:t>
            </a:r>
            <a:r>
              <a:rPr dirty="0" sz="900" spc="114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558165" indent="-170180">
              <a:lnSpc>
                <a:spcPct val="100000"/>
              </a:lnSpc>
              <a:spcBef>
                <a:spcPts val="464"/>
              </a:spcBef>
              <a:buChar char="*"/>
              <a:tabLst>
                <a:tab pos="558800" algn="l"/>
              </a:tabLst>
            </a:pP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Reaction proceed via </a:t>
            </a:r>
            <a:r>
              <a:rPr dirty="0" sz="900" spc="15">
                <a:solidFill>
                  <a:srgbClr val="0076BA"/>
                </a:solidFill>
                <a:latin typeface="Arial Black"/>
                <a:cs typeface="Arial Black"/>
              </a:rPr>
              <a:t>5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member cyclic transition state</a:t>
            </a:r>
            <a:r>
              <a:rPr dirty="0" sz="900" spc="14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558165" indent="-170180">
              <a:lnSpc>
                <a:spcPct val="100000"/>
              </a:lnSpc>
              <a:spcBef>
                <a:spcPts val="150"/>
              </a:spcBef>
              <a:buChar char="*"/>
              <a:tabLst>
                <a:tab pos="558800" algn="l"/>
              </a:tabLst>
            </a:pP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Overall Reaction is SYN internal elimination</a:t>
            </a:r>
            <a:r>
              <a:rPr dirty="0" sz="900" spc="11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350520" indent="-300355">
              <a:lnSpc>
                <a:spcPct val="100000"/>
              </a:lnSpc>
              <a:spcBef>
                <a:spcPts val="745"/>
              </a:spcBef>
              <a:buAutoNum type="arabicPeriod" startAt="5"/>
              <a:tabLst>
                <a:tab pos="350520" algn="l"/>
                <a:tab pos="351155" algn="l"/>
                <a:tab pos="2473960" algn="l"/>
              </a:tabLst>
            </a:pPr>
            <a:r>
              <a:rPr dirty="0" sz="1400" b="1">
                <a:solidFill>
                  <a:srgbClr val="B51700"/>
                </a:solidFill>
                <a:latin typeface="Arial"/>
                <a:cs typeface="Arial"/>
              </a:rPr>
              <a:t>PYROLYSIS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 OF</a:t>
            </a: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ESTER	</a:t>
            </a:r>
            <a:r>
              <a:rPr dirty="0" sz="1400" spc="-45" b="1">
                <a:solidFill>
                  <a:srgbClr val="B51700"/>
                </a:solidFill>
                <a:latin typeface="Arial"/>
                <a:cs typeface="Arial"/>
              </a:rPr>
              <a:t>( </a:t>
            </a:r>
            <a:r>
              <a:rPr dirty="0" sz="1750" spc="-30" b="1">
                <a:solidFill>
                  <a:srgbClr val="B51700"/>
                </a:solidFill>
                <a:latin typeface="Arial"/>
                <a:cs typeface="Arial"/>
              </a:rPr>
              <a:t>E</a:t>
            </a:r>
            <a:r>
              <a:rPr dirty="0" baseline="-7246" sz="1725" spc="-44" b="1">
                <a:solidFill>
                  <a:srgbClr val="B51700"/>
                </a:solidFill>
                <a:latin typeface="Arial"/>
                <a:cs typeface="Arial"/>
              </a:rPr>
              <a:t>i</a:t>
            </a:r>
            <a:r>
              <a:rPr dirty="0" baseline="-7246" sz="1725" spc="202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-45" b="1">
                <a:solidFill>
                  <a:srgbClr val="B517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195"/>
              </a:spcBef>
            </a:pPr>
            <a:r>
              <a:rPr dirty="0" baseline="4273" sz="1950" spc="75" b="1">
                <a:latin typeface="Arial"/>
                <a:cs typeface="Arial"/>
              </a:rPr>
              <a:t>CH</a:t>
            </a:r>
            <a:r>
              <a:rPr dirty="0" sz="900" spc="50" b="1">
                <a:latin typeface="Arial"/>
                <a:cs typeface="Arial"/>
              </a:rPr>
              <a:t>3</a:t>
            </a:r>
            <a:r>
              <a:rPr dirty="0" baseline="4273" sz="1950" spc="75" b="1">
                <a:latin typeface="Arial"/>
                <a:cs typeface="Arial"/>
              </a:rPr>
              <a:t>-CO-O-CH</a:t>
            </a:r>
            <a:r>
              <a:rPr dirty="0" sz="900" spc="50" b="1">
                <a:latin typeface="Arial"/>
                <a:cs typeface="Arial"/>
              </a:rPr>
              <a:t>2</a:t>
            </a:r>
            <a:r>
              <a:rPr dirty="0" baseline="4273" sz="1950" spc="75" b="1">
                <a:latin typeface="Arial"/>
                <a:cs typeface="Arial"/>
              </a:rPr>
              <a:t>-CH</a:t>
            </a:r>
            <a:r>
              <a:rPr dirty="0" sz="900" spc="50" b="1">
                <a:latin typeface="Arial"/>
                <a:cs typeface="Arial"/>
              </a:rPr>
              <a:t>3 </a:t>
            </a:r>
            <a:r>
              <a:rPr dirty="0" baseline="4273" sz="1950" spc="60" b="1">
                <a:latin typeface="Arial"/>
                <a:cs typeface="Arial"/>
              </a:rPr>
              <a:t>+ </a:t>
            </a:r>
            <a:r>
              <a:rPr dirty="0" baseline="4273" sz="1950" spc="15" b="1">
                <a:latin typeface="Arial"/>
                <a:cs typeface="Arial"/>
              </a:rPr>
              <a:t>strong </a:t>
            </a:r>
            <a:r>
              <a:rPr dirty="0" baseline="4273" sz="1950" spc="-30" b="1">
                <a:latin typeface="Arial"/>
                <a:cs typeface="Arial"/>
              </a:rPr>
              <a:t>HEAT </a:t>
            </a:r>
            <a:r>
              <a:rPr dirty="0" baseline="4273" sz="1950" spc="52" b="1">
                <a:latin typeface="Arial"/>
                <a:cs typeface="Arial"/>
              </a:rPr>
              <a:t>—————&gt; </a:t>
            </a:r>
            <a:r>
              <a:rPr dirty="0" baseline="4273" sz="1950" spc="44" b="1">
                <a:latin typeface="Arial"/>
                <a:cs typeface="Arial"/>
              </a:rPr>
              <a:t>CH</a:t>
            </a:r>
            <a:r>
              <a:rPr dirty="0" sz="900" spc="30" b="1">
                <a:latin typeface="Arial"/>
                <a:cs typeface="Arial"/>
              </a:rPr>
              <a:t>2</a:t>
            </a:r>
            <a:r>
              <a:rPr dirty="0" baseline="4273" sz="1950" spc="44" b="1">
                <a:latin typeface="Arial"/>
                <a:cs typeface="Arial"/>
              </a:rPr>
              <a:t>=CH</a:t>
            </a:r>
            <a:r>
              <a:rPr dirty="0" sz="900" spc="30" b="1">
                <a:latin typeface="Arial"/>
                <a:cs typeface="Arial"/>
              </a:rPr>
              <a:t>2 </a:t>
            </a:r>
            <a:r>
              <a:rPr dirty="0" baseline="4273" sz="1950" spc="60" b="1">
                <a:latin typeface="Arial"/>
                <a:cs typeface="Arial"/>
              </a:rPr>
              <a:t>+</a:t>
            </a:r>
            <a:r>
              <a:rPr dirty="0" baseline="4273" sz="1950" spc="187" b="1">
                <a:latin typeface="Arial"/>
                <a:cs typeface="Arial"/>
              </a:rPr>
              <a:t> </a:t>
            </a:r>
            <a:r>
              <a:rPr dirty="0" baseline="4273" sz="1950" spc="67" b="1">
                <a:latin typeface="Arial"/>
                <a:cs typeface="Arial"/>
              </a:rPr>
              <a:t>CH</a:t>
            </a:r>
            <a:r>
              <a:rPr dirty="0" sz="900" spc="45" b="1">
                <a:latin typeface="Arial"/>
                <a:cs typeface="Arial"/>
              </a:rPr>
              <a:t>3</a:t>
            </a:r>
            <a:r>
              <a:rPr dirty="0" baseline="4273" sz="1950" spc="67" b="1">
                <a:latin typeface="Arial"/>
                <a:cs typeface="Arial"/>
              </a:rPr>
              <a:t>-COOH</a:t>
            </a:r>
            <a:endParaRPr baseline="4273" sz="1950">
              <a:latin typeface="Arial"/>
              <a:cs typeface="Arial"/>
            </a:endParaRPr>
          </a:p>
          <a:p>
            <a:pPr lvl="1" marL="557530" indent="-170180">
              <a:lnSpc>
                <a:spcPct val="100000"/>
              </a:lnSpc>
              <a:spcBef>
                <a:spcPts val="1105"/>
              </a:spcBef>
              <a:buChar char="*"/>
              <a:tabLst>
                <a:tab pos="558165" algn="l"/>
              </a:tabLst>
            </a:pP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It follows PERICYCLIC mechanism</a:t>
            </a:r>
            <a:r>
              <a:rPr dirty="0" sz="900" spc="114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lvl="1" marL="558165" indent="-170180">
              <a:lnSpc>
                <a:spcPct val="100000"/>
              </a:lnSpc>
              <a:spcBef>
                <a:spcPts val="465"/>
              </a:spcBef>
              <a:buChar char="*"/>
              <a:tabLst>
                <a:tab pos="558800" algn="l"/>
              </a:tabLst>
            </a:pP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Reaction proceed via </a:t>
            </a:r>
            <a:r>
              <a:rPr dirty="0" sz="900" spc="15">
                <a:solidFill>
                  <a:srgbClr val="0076BA"/>
                </a:solidFill>
                <a:latin typeface="Arial Black"/>
                <a:cs typeface="Arial Black"/>
              </a:rPr>
              <a:t>6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member cyclic transition state</a:t>
            </a:r>
            <a:r>
              <a:rPr dirty="0" sz="900" spc="14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lvl="1" marL="558165" indent="-170180">
              <a:lnSpc>
                <a:spcPct val="100000"/>
              </a:lnSpc>
              <a:spcBef>
                <a:spcPts val="359"/>
              </a:spcBef>
              <a:buChar char="*"/>
              <a:tabLst>
                <a:tab pos="558800" algn="l"/>
              </a:tabLst>
            </a:pP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Overall Reaction is SYN internal elimination</a:t>
            </a:r>
            <a:r>
              <a:rPr dirty="0" sz="900" spc="11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14151" y="6586839"/>
            <a:ext cx="5141681" cy="881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37429" y="2514379"/>
            <a:ext cx="3091789" cy="740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4814" y="9982694"/>
            <a:ext cx="2668385" cy="4051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09956" y="10036973"/>
            <a:ext cx="1985010" cy="359410"/>
          </a:xfrm>
          <a:custGeom>
            <a:avLst/>
            <a:gdLst/>
            <a:ahLst/>
            <a:cxnLst/>
            <a:rect l="l" t="t" r="r" b="b"/>
            <a:pathLst>
              <a:path w="1985009" h="359409">
                <a:moveTo>
                  <a:pt x="222122" y="326389"/>
                </a:moveTo>
                <a:lnTo>
                  <a:pt x="73153" y="326389"/>
                </a:lnTo>
                <a:lnTo>
                  <a:pt x="75439" y="327659"/>
                </a:lnTo>
                <a:lnTo>
                  <a:pt x="80116" y="331469"/>
                </a:lnTo>
                <a:lnTo>
                  <a:pt x="80837" y="331469"/>
                </a:lnTo>
                <a:lnTo>
                  <a:pt x="81675" y="332739"/>
                </a:lnTo>
                <a:lnTo>
                  <a:pt x="83234" y="334009"/>
                </a:lnTo>
                <a:lnTo>
                  <a:pt x="93860" y="340359"/>
                </a:lnTo>
                <a:lnTo>
                  <a:pt x="108097" y="346709"/>
                </a:lnTo>
                <a:lnTo>
                  <a:pt x="126722" y="354330"/>
                </a:lnTo>
                <a:lnTo>
                  <a:pt x="174921" y="359409"/>
                </a:lnTo>
                <a:lnTo>
                  <a:pt x="221009" y="351789"/>
                </a:lnTo>
                <a:lnTo>
                  <a:pt x="245982" y="337819"/>
                </a:lnTo>
                <a:lnTo>
                  <a:pt x="191974" y="337819"/>
                </a:lnTo>
                <a:lnTo>
                  <a:pt x="197505" y="336550"/>
                </a:lnTo>
                <a:lnTo>
                  <a:pt x="197067" y="336550"/>
                </a:lnTo>
                <a:lnTo>
                  <a:pt x="211151" y="331886"/>
                </a:lnTo>
                <a:lnTo>
                  <a:pt x="214209" y="330200"/>
                </a:lnTo>
                <a:lnTo>
                  <a:pt x="218619" y="328930"/>
                </a:lnTo>
                <a:lnTo>
                  <a:pt x="218962" y="328930"/>
                </a:lnTo>
                <a:lnTo>
                  <a:pt x="219822" y="327659"/>
                </a:lnTo>
                <a:lnTo>
                  <a:pt x="222122" y="326389"/>
                </a:lnTo>
                <a:close/>
              </a:path>
              <a:path w="1985009" h="359409">
                <a:moveTo>
                  <a:pt x="1950893" y="303530"/>
                </a:moveTo>
                <a:lnTo>
                  <a:pt x="1199038" y="303530"/>
                </a:lnTo>
                <a:lnTo>
                  <a:pt x="1229298" y="306069"/>
                </a:lnTo>
                <a:lnTo>
                  <a:pt x="1246266" y="306069"/>
                </a:lnTo>
                <a:lnTo>
                  <a:pt x="1302356" y="311150"/>
                </a:lnTo>
                <a:lnTo>
                  <a:pt x="1334271" y="313689"/>
                </a:lnTo>
                <a:lnTo>
                  <a:pt x="1341375" y="314959"/>
                </a:lnTo>
                <a:lnTo>
                  <a:pt x="1359329" y="314959"/>
                </a:lnTo>
                <a:lnTo>
                  <a:pt x="1392849" y="317500"/>
                </a:lnTo>
                <a:lnTo>
                  <a:pt x="1427062" y="317500"/>
                </a:lnTo>
                <a:lnTo>
                  <a:pt x="1432320" y="318769"/>
                </a:lnTo>
                <a:lnTo>
                  <a:pt x="1450636" y="318769"/>
                </a:lnTo>
                <a:lnTo>
                  <a:pt x="1471715" y="320039"/>
                </a:lnTo>
                <a:lnTo>
                  <a:pt x="1483137" y="321309"/>
                </a:lnTo>
                <a:lnTo>
                  <a:pt x="1494434" y="321309"/>
                </a:lnTo>
                <a:lnTo>
                  <a:pt x="1517372" y="323850"/>
                </a:lnTo>
                <a:lnTo>
                  <a:pt x="1533253" y="325119"/>
                </a:lnTo>
                <a:lnTo>
                  <a:pt x="1541014" y="325119"/>
                </a:lnTo>
                <a:lnTo>
                  <a:pt x="1548601" y="326389"/>
                </a:lnTo>
                <a:lnTo>
                  <a:pt x="1554759" y="326389"/>
                </a:lnTo>
                <a:lnTo>
                  <a:pt x="1589911" y="330200"/>
                </a:lnTo>
                <a:lnTo>
                  <a:pt x="1601135" y="331469"/>
                </a:lnTo>
                <a:lnTo>
                  <a:pt x="1619746" y="332739"/>
                </a:lnTo>
                <a:lnTo>
                  <a:pt x="1664971" y="337819"/>
                </a:lnTo>
                <a:lnTo>
                  <a:pt x="1677565" y="340359"/>
                </a:lnTo>
                <a:lnTo>
                  <a:pt x="1690854" y="341630"/>
                </a:lnTo>
                <a:lnTo>
                  <a:pt x="1698584" y="342900"/>
                </a:lnTo>
                <a:lnTo>
                  <a:pt x="1705708" y="344169"/>
                </a:lnTo>
                <a:lnTo>
                  <a:pt x="1718095" y="345439"/>
                </a:lnTo>
                <a:lnTo>
                  <a:pt x="1737358" y="347980"/>
                </a:lnTo>
                <a:lnTo>
                  <a:pt x="1759415" y="350519"/>
                </a:lnTo>
                <a:lnTo>
                  <a:pt x="1814221" y="358139"/>
                </a:lnTo>
                <a:lnTo>
                  <a:pt x="1862806" y="356869"/>
                </a:lnTo>
                <a:lnTo>
                  <a:pt x="1906984" y="341630"/>
                </a:lnTo>
                <a:lnTo>
                  <a:pt x="1943944" y="313689"/>
                </a:lnTo>
                <a:lnTo>
                  <a:pt x="1950893" y="303530"/>
                </a:lnTo>
                <a:close/>
              </a:path>
              <a:path w="1985009" h="359409">
                <a:moveTo>
                  <a:pt x="250523" y="335280"/>
                </a:moveTo>
                <a:lnTo>
                  <a:pt x="203036" y="335280"/>
                </a:lnTo>
                <a:lnTo>
                  <a:pt x="191974" y="337819"/>
                </a:lnTo>
                <a:lnTo>
                  <a:pt x="245982" y="337819"/>
                </a:lnTo>
                <a:lnTo>
                  <a:pt x="250523" y="335280"/>
                </a:lnTo>
                <a:close/>
              </a:path>
              <a:path w="1985009" h="359409">
                <a:moveTo>
                  <a:pt x="1871738" y="62230"/>
                </a:moveTo>
                <a:lnTo>
                  <a:pt x="213285" y="62230"/>
                </a:lnTo>
                <a:lnTo>
                  <a:pt x="221332" y="66197"/>
                </a:lnTo>
                <a:lnTo>
                  <a:pt x="228235" y="68580"/>
                </a:lnTo>
                <a:lnTo>
                  <a:pt x="232551" y="68580"/>
                </a:lnTo>
                <a:lnTo>
                  <a:pt x="240349" y="72389"/>
                </a:lnTo>
                <a:lnTo>
                  <a:pt x="250916" y="80785"/>
                </a:lnTo>
                <a:lnTo>
                  <a:pt x="257071" y="83819"/>
                </a:lnTo>
                <a:lnTo>
                  <a:pt x="290869" y="116839"/>
                </a:lnTo>
                <a:lnTo>
                  <a:pt x="312996" y="157479"/>
                </a:lnTo>
                <a:lnTo>
                  <a:pt x="321769" y="203200"/>
                </a:lnTo>
                <a:lnTo>
                  <a:pt x="315507" y="251459"/>
                </a:lnTo>
                <a:lnTo>
                  <a:pt x="294410" y="295909"/>
                </a:lnTo>
                <a:lnTo>
                  <a:pt x="261875" y="328930"/>
                </a:lnTo>
                <a:lnTo>
                  <a:pt x="245982" y="337819"/>
                </a:lnTo>
                <a:lnTo>
                  <a:pt x="343898" y="337819"/>
                </a:lnTo>
                <a:lnTo>
                  <a:pt x="367412" y="336550"/>
                </a:lnTo>
                <a:lnTo>
                  <a:pt x="379560" y="335280"/>
                </a:lnTo>
                <a:lnTo>
                  <a:pt x="390131" y="334009"/>
                </a:lnTo>
                <a:lnTo>
                  <a:pt x="406978" y="332739"/>
                </a:lnTo>
                <a:lnTo>
                  <a:pt x="444857" y="328930"/>
                </a:lnTo>
                <a:lnTo>
                  <a:pt x="461489" y="326389"/>
                </a:lnTo>
                <a:lnTo>
                  <a:pt x="511252" y="322580"/>
                </a:lnTo>
                <a:lnTo>
                  <a:pt x="519431" y="322580"/>
                </a:lnTo>
                <a:lnTo>
                  <a:pt x="526861" y="321309"/>
                </a:lnTo>
                <a:lnTo>
                  <a:pt x="552073" y="320039"/>
                </a:lnTo>
                <a:lnTo>
                  <a:pt x="589033" y="317500"/>
                </a:lnTo>
                <a:lnTo>
                  <a:pt x="607239" y="317500"/>
                </a:lnTo>
                <a:lnTo>
                  <a:pt x="625634" y="316230"/>
                </a:lnTo>
                <a:lnTo>
                  <a:pt x="644413" y="316230"/>
                </a:lnTo>
                <a:lnTo>
                  <a:pt x="663491" y="314959"/>
                </a:lnTo>
                <a:lnTo>
                  <a:pt x="764508" y="314959"/>
                </a:lnTo>
                <a:lnTo>
                  <a:pt x="777344" y="313689"/>
                </a:lnTo>
                <a:lnTo>
                  <a:pt x="807378" y="313689"/>
                </a:lnTo>
                <a:lnTo>
                  <a:pt x="815295" y="312419"/>
                </a:lnTo>
                <a:lnTo>
                  <a:pt x="837655" y="312419"/>
                </a:lnTo>
                <a:lnTo>
                  <a:pt x="891781" y="308609"/>
                </a:lnTo>
                <a:lnTo>
                  <a:pt x="922553" y="306069"/>
                </a:lnTo>
                <a:lnTo>
                  <a:pt x="937847" y="306069"/>
                </a:lnTo>
                <a:lnTo>
                  <a:pt x="953286" y="304800"/>
                </a:lnTo>
                <a:lnTo>
                  <a:pt x="1044449" y="304800"/>
                </a:lnTo>
                <a:lnTo>
                  <a:pt x="1057840" y="303530"/>
                </a:lnTo>
                <a:lnTo>
                  <a:pt x="1950893" y="303530"/>
                </a:lnTo>
                <a:lnTo>
                  <a:pt x="1970873" y="274319"/>
                </a:lnTo>
                <a:lnTo>
                  <a:pt x="1984960" y="228600"/>
                </a:lnTo>
                <a:lnTo>
                  <a:pt x="1983708" y="179069"/>
                </a:lnTo>
                <a:lnTo>
                  <a:pt x="1967925" y="135889"/>
                </a:lnTo>
                <a:lnTo>
                  <a:pt x="1939753" y="97789"/>
                </a:lnTo>
                <a:lnTo>
                  <a:pt x="1901338" y="71119"/>
                </a:lnTo>
                <a:lnTo>
                  <a:pt x="1871738" y="62230"/>
                </a:lnTo>
                <a:close/>
              </a:path>
              <a:path w="1985009" h="359409">
                <a:moveTo>
                  <a:pt x="257334" y="331469"/>
                </a:moveTo>
                <a:lnTo>
                  <a:pt x="212409" y="331469"/>
                </a:lnTo>
                <a:lnTo>
                  <a:pt x="211098" y="331915"/>
                </a:lnTo>
                <a:lnTo>
                  <a:pt x="209603" y="332739"/>
                </a:lnTo>
                <a:lnTo>
                  <a:pt x="208573" y="332739"/>
                </a:lnTo>
                <a:lnTo>
                  <a:pt x="197067" y="336550"/>
                </a:lnTo>
                <a:lnTo>
                  <a:pt x="203036" y="335280"/>
                </a:lnTo>
                <a:lnTo>
                  <a:pt x="250523" y="335280"/>
                </a:lnTo>
                <a:lnTo>
                  <a:pt x="257334" y="331469"/>
                </a:lnTo>
                <a:close/>
              </a:path>
              <a:path w="1985009" h="359409">
                <a:moveTo>
                  <a:pt x="203036" y="335280"/>
                </a:moveTo>
                <a:lnTo>
                  <a:pt x="197067" y="336550"/>
                </a:lnTo>
                <a:lnTo>
                  <a:pt x="197505" y="336550"/>
                </a:lnTo>
                <a:lnTo>
                  <a:pt x="203036" y="335280"/>
                </a:lnTo>
                <a:close/>
              </a:path>
              <a:path w="1985009" h="359409">
                <a:moveTo>
                  <a:pt x="80116" y="331469"/>
                </a:moveTo>
                <a:lnTo>
                  <a:pt x="79970" y="331469"/>
                </a:lnTo>
                <a:lnTo>
                  <a:pt x="81675" y="332739"/>
                </a:lnTo>
                <a:lnTo>
                  <a:pt x="80116" y="331469"/>
                </a:lnTo>
                <a:close/>
              </a:path>
              <a:path w="1985009" h="359409">
                <a:moveTo>
                  <a:pt x="211151" y="331886"/>
                </a:moveTo>
                <a:lnTo>
                  <a:pt x="208573" y="332739"/>
                </a:lnTo>
                <a:lnTo>
                  <a:pt x="211151" y="331886"/>
                </a:lnTo>
                <a:close/>
              </a:path>
              <a:path w="1985009" h="359409">
                <a:moveTo>
                  <a:pt x="211098" y="331915"/>
                </a:moveTo>
                <a:lnTo>
                  <a:pt x="208675" y="332739"/>
                </a:lnTo>
                <a:lnTo>
                  <a:pt x="209604" y="332739"/>
                </a:lnTo>
                <a:lnTo>
                  <a:pt x="211098" y="331915"/>
                </a:lnTo>
                <a:close/>
              </a:path>
              <a:path w="1985009" h="359409">
                <a:moveTo>
                  <a:pt x="246768" y="78739"/>
                </a:moveTo>
                <a:lnTo>
                  <a:pt x="249404" y="81280"/>
                </a:lnTo>
                <a:lnTo>
                  <a:pt x="254606" y="86359"/>
                </a:lnTo>
                <a:lnTo>
                  <a:pt x="260976" y="92709"/>
                </a:lnTo>
                <a:lnTo>
                  <a:pt x="261583" y="92709"/>
                </a:lnTo>
                <a:lnTo>
                  <a:pt x="262916" y="95250"/>
                </a:lnTo>
                <a:lnTo>
                  <a:pt x="270964" y="106680"/>
                </a:lnTo>
                <a:lnTo>
                  <a:pt x="278908" y="116839"/>
                </a:lnTo>
                <a:lnTo>
                  <a:pt x="279934" y="116839"/>
                </a:lnTo>
                <a:lnTo>
                  <a:pt x="280522" y="119380"/>
                </a:lnTo>
                <a:lnTo>
                  <a:pt x="285753" y="130809"/>
                </a:lnTo>
                <a:lnTo>
                  <a:pt x="291109" y="142239"/>
                </a:lnTo>
                <a:lnTo>
                  <a:pt x="292076" y="142239"/>
                </a:lnTo>
                <a:lnTo>
                  <a:pt x="291830" y="146050"/>
                </a:lnTo>
                <a:lnTo>
                  <a:pt x="295327" y="162559"/>
                </a:lnTo>
                <a:lnTo>
                  <a:pt x="299377" y="179069"/>
                </a:lnTo>
                <a:lnTo>
                  <a:pt x="300788" y="180339"/>
                </a:lnTo>
                <a:lnTo>
                  <a:pt x="299522" y="184150"/>
                </a:lnTo>
                <a:lnTo>
                  <a:pt x="298205" y="201929"/>
                </a:lnTo>
                <a:lnTo>
                  <a:pt x="297643" y="220979"/>
                </a:lnTo>
                <a:lnTo>
                  <a:pt x="298642" y="223519"/>
                </a:lnTo>
                <a:lnTo>
                  <a:pt x="297744" y="224789"/>
                </a:lnTo>
                <a:lnTo>
                  <a:pt x="294255" y="236219"/>
                </a:lnTo>
                <a:lnTo>
                  <a:pt x="291035" y="247650"/>
                </a:lnTo>
                <a:lnTo>
                  <a:pt x="290945" y="250189"/>
                </a:lnTo>
                <a:lnTo>
                  <a:pt x="289630" y="251459"/>
                </a:lnTo>
                <a:lnTo>
                  <a:pt x="283035" y="262889"/>
                </a:lnTo>
                <a:lnTo>
                  <a:pt x="276785" y="275589"/>
                </a:lnTo>
                <a:lnTo>
                  <a:pt x="276505" y="278130"/>
                </a:lnTo>
                <a:lnTo>
                  <a:pt x="275633" y="278130"/>
                </a:lnTo>
                <a:lnTo>
                  <a:pt x="263786" y="293369"/>
                </a:lnTo>
                <a:lnTo>
                  <a:pt x="262942" y="294639"/>
                </a:lnTo>
                <a:lnTo>
                  <a:pt x="262229" y="295909"/>
                </a:lnTo>
                <a:lnTo>
                  <a:pt x="256671" y="300989"/>
                </a:lnTo>
                <a:lnTo>
                  <a:pt x="251051" y="306069"/>
                </a:lnTo>
                <a:lnTo>
                  <a:pt x="250153" y="307339"/>
                </a:lnTo>
                <a:lnTo>
                  <a:pt x="249379" y="307339"/>
                </a:lnTo>
                <a:lnTo>
                  <a:pt x="240447" y="313689"/>
                </a:lnTo>
                <a:lnTo>
                  <a:pt x="231158" y="321309"/>
                </a:lnTo>
                <a:lnTo>
                  <a:pt x="229312" y="322580"/>
                </a:lnTo>
                <a:lnTo>
                  <a:pt x="228881" y="322580"/>
                </a:lnTo>
                <a:lnTo>
                  <a:pt x="224423" y="325119"/>
                </a:lnTo>
                <a:lnTo>
                  <a:pt x="219822" y="327659"/>
                </a:lnTo>
                <a:lnTo>
                  <a:pt x="218962" y="328930"/>
                </a:lnTo>
                <a:lnTo>
                  <a:pt x="218619" y="328930"/>
                </a:lnTo>
                <a:lnTo>
                  <a:pt x="214209" y="330200"/>
                </a:lnTo>
                <a:lnTo>
                  <a:pt x="211151" y="331886"/>
                </a:lnTo>
                <a:lnTo>
                  <a:pt x="212409" y="331469"/>
                </a:lnTo>
                <a:lnTo>
                  <a:pt x="257334" y="331469"/>
                </a:lnTo>
                <a:lnTo>
                  <a:pt x="261875" y="328930"/>
                </a:lnTo>
                <a:lnTo>
                  <a:pt x="294410" y="295909"/>
                </a:lnTo>
                <a:lnTo>
                  <a:pt x="315507" y="251459"/>
                </a:lnTo>
                <a:lnTo>
                  <a:pt x="321769" y="203200"/>
                </a:lnTo>
                <a:lnTo>
                  <a:pt x="312996" y="157479"/>
                </a:lnTo>
                <a:lnTo>
                  <a:pt x="290869" y="116839"/>
                </a:lnTo>
                <a:lnTo>
                  <a:pt x="257071" y="83819"/>
                </a:lnTo>
                <a:lnTo>
                  <a:pt x="254495" y="82550"/>
                </a:lnTo>
                <a:lnTo>
                  <a:pt x="253137" y="82550"/>
                </a:lnTo>
                <a:lnTo>
                  <a:pt x="251277" y="81080"/>
                </a:lnTo>
                <a:lnTo>
                  <a:pt x="250630" y="80644"/>
                </a:lnTo>
                <a:lnTo>
                  <a:pt x="246768" y="78739"/>
                </a:lnTo>
                <a:close/>
              </a:path>
              <a:path w="1985009" h="359409">
                <a:moveTo>
                  <a:pt x="1390692" y="12700"/>
                </a:moveTo>
                <a:lnTo>
                  <a:pt x="615879" y="12700"/>
                </a:lnTo>
                <a:lnTo>
                  <a:pt x="532423" y="17780"/>
                </a:lnTo>
                <a:lnTo>
                  <a:pt x="504801" y="19050"/>
                </a:lnTo>
                <a:lnTo>
                  <a:pt x="497714" y="19050"/>
                </a:lnTo>
                <a:lnTo>
                  <a:pt x="491453" y="20319"/>
                </a:lnTo>
                <a:lnTo>
                  <a:pt x="433330" y="24130"/>
                </a:lnTo>
                <a:lnTo>
                  <a:pt x="403811" y="27939"/>
                </a:lnTo>
                <a:lnTo>
                  <a:pt x="362573" y="31750"/>
                </a:lnTo>
                <a:lnTo>
                  <a:pt x="354509" y="33019"/>
                </a:lnTo>
                <a:lnTo>
                  <a:pt x="351359" y="33019"/>
                </a:lnTo>
                <a:lnTo>
                  <a:pt x="334415" y="34289"/>
                </a:lnTo>
                <a:lnTo>
                  <a:pt x="182961" y="34289"/>
                </a:lnTo>
                <a:lnTo>
                  <a:pt x="173748" y="35559"/>
                </a:lnTo>
                <a:lnTo>
                  <a:pt x="162923" y="35559"/>
                </a:lnTo>
                <a:lnTo>
                  <a:pt x="150166" y="36830"/>
                </a:lnTo>
                <a:lnTo>
                  <a:pt x="139598" y="39369"/>
                </a:lnTo>
                <a:lnTo>
                  <a:pt x="129559" y="40639"/>
                </a:lnTo>
                <a:lnTo>
                  <a:pt x="110389" y="45719"/>
                </a:lnTo>
                <a:lnTo>
                  <a:pt x="104215" y="48259"/>
                </a:lnTo>
                <a:lnTo>
                  <a:pt x="97208" y="50800"/>
                </a:lnTo>
                <a:lnTo>
                  <a:pt x="89185" y="54609"/>
                </a:lnTo>
                <a:lnTo>
                  <a:pt x="54203" y="74930"/>
                </a:lnTo>
                <a:lnTo>
                  <a:pt x="23902" y="109219"/>
                </a:lnTo>
                <a:lnTo>
                  <a:pt x="954" y="175259"/>
                </a:lnTo>
                <a:lnTo>
                  <a:pt x="0" y="213359"/>
                </a:lnTo>
                <a:lnTo>
                  <a:pt x="7342" y="247650"/>
                </a:lnTo>
                <a:lnTo>
                  <a:pt x="31735" y="292100"/>
                </a:lnTo>
                <a:lnTo>
                  <a:pt x="69328" y="325119"/>
                </a:lnTo>
                <a:lnTo>
                  <a:pt x="79558" y="331469"/>
                </a:lnTo>
                <a:lnTo>
                  <a:pt x="79970" y="331469"/>
                </a:lnTo>
                <a:lnTo>
                  <a:pt x="73153" y="326389"/>
                </a:lnTo>
                <a:lnTo>
                  <a:pt x="222122" y="326389"/>
                </a:lnTo>
                <a:lnTo>
                  <a:pt x="224423" y="325119"/>
                </a:lnTo>
                <a:lnTo>
                  <a:pt x="228881" y="322580"/>
                </a:lnTo>
                <a:lnTo>
                  <a:pt x="229312" y="322580"/>
                </a:lnTo>
                <a:lnTo>
                  <a:pt x="231158" y="321309"/>
                </a:lnTo>
                <a:lnTo>
                  <a:pt x="240447" y="313689"/>
                </a:lnTo>
                <a:lnTo>
                  <a:pt x="249379" y="307339"/>
                </a:lnTo>
                <a:lnTo>
                  <a:pt x="250153" y="307339"/>
                </a:lnTo>
                <a:lnTo>
                  <a:pt x="251051" y="306069"/>
                </a:lnTo>
                <a:lnTo>
                  <a:pt x="256671" y="300989"/>
                </a:lnTo>
                <a:lnTo>
                  <a:pt x="262229" y="295909"/>
                </a:lnTo>
                <a:lnTo>
                  <a:pt x="262942" y="294639"/>
                </a:lnTo>
                <a:lnTo>
                  <a:pt x="263786" y="293369"/>
                </a:lnTo>
                <a:lnTo>
                  <a:pt x="275633" y="278130"/>
                </a:lnTo>
                <a:lnTo>
                  <a:pt x="276505" y="278130"/>
                </a:lnTo>
                <a:lnTo>
                  <a:pt x="276785" y="275589"/>
                </a:lnTo>
                <a:lnTo>
                  <a:pt x="283035" y="262889"/>
                </a:lnTo>
                <a:lnTo>
                  <a:pt x="289630" y="251459"/>
                </a:lnTo>
                <a:lnTo>
                  <a:pt x="290945" y="250189"/>
                </a:lnTo>
                <a:lnTo>
                  <a:pt x="291035" y="247650"/>
                </a:lnTo>
                <a:lnTo>
                  <a:pt x="294255" y="236219"/>
                </a:lnTo>
                <a:lnTo>
                  <a:pt x="297744" y="224789"/>
                </a:lnTo>
                <a:lnTo>
                  <a:pt x="298642" y="223519"/>
                </a:lnTo>
                <a:lnTo>
                  <a:pt x="297643" y="220979"/>
                </a:lnTo>
                <a:lnTo>
                  <a:pt x="298205" y="201929"/>
                </a:lnTo>
                <a:lnTo>
                  <a:pt x="299522" y="184150"/>
                </a:lnTo>
                <a:lnTo>
                  <a:pt x="300788" y="180339"/>
                </a:lnTo>
                <a:lnTo>
                  <a:pt x="299377" y="179069"/>
                </a:lnTo>
                <a:lnTo>
                  <a:pt x="295327" y="162559"/>
                </a:lnTo>
                <a:lnTo>
                  <a:pt x="291830" y="146050"/>
                </a:lnTo>
                <a:lnTo>
                  <a:pt x="292076" y="142239"/>
                </a:lnTo>
                <a:lnTo>
                  <a:pt x="291109" y="142239"/>
                </a:lnTo>
                <a:lnTo>
                  <a:pt x="285753" y="130809"/>
                </a:lnTo>
                <a:lnTo>
                  <a:pt x="280522" y="119380"/>
                </a:lnTo>
                <a:lnTo>
                  <a:pt x="279934" y="116839"/>
                </a:lnTo>
                <a:lnTo>
                  <a:pt x="278908" y="116839"/>
                </a:lnTo>
                <a:lnTo>
                  <a:pt x="270964" y="106680"/>
                </a:lnTo>
                <a:lnTo>
                  <a:pt x="262916" y="95250"/>
                </a:lnTo>
                <a:lnTo>
                  <a:pt x="261583" y="92709"/>
                </a:lnTo>
                <a:lnTo>
                  <a:pt x="260976" y="92709"/>
                </a:lnTo>
                <a:lnTo>
                  <a:pt x="221332" y="66197"/>
                </a:lnTo>
                <a:lnTo>
                  <a:pt x="213831" y="63500"/>
                </a:lnTo>
                <a:lnTo>
                  <a:pt x="213285" y="62230"/>
                </a:lnTo>
                <a:lnTo>
                  <a:pt x="1871738" y="62230"/>
                </a:lnTo>
                <a:lnTo>
                  <a:pt x="1854823" y="57150"/>
                </a:lnTo>
                <a:lnTo>
                  <a:pt x="1800136" y="49530"/>
                </a:lnTo>
                <a:lnTo>
                  <a:pt x="1754316" y="44450"/>
                </a:lnTo>
                <a:lnTo>
                  <a:pt x="1740206" y="41909"/>
                </a:lnTo>
                <a:lnTo>
                  <a:pt x="1719999" y="39369"/>
                </a:lnTo>
                <a:lnTo>
                  <a:pt x="1711678" y="38100"/>
                </a:lnTo>
                <a:lnTo>
                  <a:pt x="1702652" y="36830"/>
                </a:lnTo>
                <a:lnTo>
                  <a:pt x="1662099" y="33019"/>
                </a:lnTo>
                <a:lnTo>
                  <a:pt x="1647255" y="30480"/>
                </a:lnTo>
                <a:lnTo>
                  <a:pt x="1636900" y="30480"/>
                </a:lnTo>
                <a:lnTo>
                  <a:pt x="1627417" y="29209"/>
                </a:lnTo>
                <a:lnTo>
                  <a:pt x="1618801" y="27939"/>
                </a:lnTo>
                <a:lnTo>
                  <a:pt x="1611047" y="27939"/>
                </a:lnTo>
                <a:lnTo>
                  <a:pt x="1596485" y="25400"/>
                </a:lnTo>
                <a:lnTo>
                  <a:pt x="1587917" y="25400"/>
                </a:lnTo>
                <a:lnTo>
                  <a:pt x="1569517" y="22859"/>
                </a:lnTo>
                <a:lnTo>
                  <a:pt x="1560629" y="22859"/>
                </a:lnTo>
                <a:lnTo>
                  <a:pt x="1543394" y="20319"/>
                </a:lnTo>
                <a:lnTo>
                  <a:pt x="1529600" y="20319"/>
                </a:lnTo>
                <a:lnTo>
                  <a:pt x="1502098" y="17780"/>
                </a:lnTo>
                <a:lnTo>
                  <a:pt x="1477454" y="16509"/>
                </a:lnTo>
                <a:lnTo>
                  <a:pt x="1465616" y="15239"/>
                </a:lnTo>
                <a:lnTo>
                  <a:pt x="1438835" y="15239"/>
                </a:lnTo>
                <a:lnTo>
                  <a:pt x="1430072" y="13969"/>
                </a:lnTo>
                <a:lnTo>
                  <a:pt x="1404980" y="13969"/>
                </a:lnTo>
                <a:lnTo>
                  <a:pt x="1390692" y="12700"/>
                </a:lnTo>
                <a:close/>
              </a:path>
              <a:path w="1985009" h="359409">
                <a:moveTo>
                  <a:pt x="251351" y="81131"/>
                </a:moveTo>
                <a:lnTo>
                  <a:pt x="253137" y="82550"/>
                </a:lnTo>
                <a:lnTo>
                  <a:pt x="251572" y="81280"/>
                </a:lnTo>
                <a:lnTo>
                  <a:pt x="251351" y="81131"/>
                </a:lnTo>
                <a:close/>
              </a:path>
              <a:path w="1985009" h="359409">
                <a:moveTo>
                  <a:pt x="250916" y="80785"/>
                </a:moveTo>
                <a:lnTo>
                  <a:pt x="251351" y="81131"/>
                </a:lnTo>
                <a:lnTo>
                  <a:pt x="251572" y="81280"/>
                </a:lnTo>
                <a:lnTo>
                  <a:pt x="253137" y="82550"/>
                </a:lnTo>
                <a:lnTo>
                  <a:pt x="254495" y="82550"/>
                </a:lnTo>
                <a:lnTo>
                  <a:pt x="250916" y="80785"/>
                </a:lnTo>
                <a:close/>
              </a:path>
              <a:path w="1985009" h="359409">
                <a:moveTo>
                  <a:pt x="249130" y="81080"/>
                </a:moveTo>
                <a:lnTo>
                  <a:pt x="249336" y="81280"/>
                </a:lnTo>
                <a:lnTo>
                  <a:pt x="249130" y="81080"/>
                </a:lnTo>
                <a:close/>
              </a:path>
              <a:path w="1985009" h="359409">
                <a:moveTo>
                  <a:pt x="246762" y="78739"/>
                </a:moveTo>
                <a:lnTo>
                  <a:pt x="248019" y="80009"/>
                </a:lnTo>
                <a:lnTo>
                  <a:pt x="249199" y="81131"/>
                </a:lnTo>
                <a:lnTo>
                  <a:pt x="249404" y="81280"/>
                </a:lnTo>
                <a:lnTo>
                  <a:pt x="246762" y="78739"/>
                </a:lnTo>
                <a:close/>
              </a:path>
              <a:path w="1985009" h="359409">
                <a:moveTo>
                  <a:pt x="250630" y="80644"/>
                </a:moveTo>
                <a:lnTo>
                  <a:pt x="251351" y="81131"/>
                </a:lnTo>
                <a:lnTo>
                  <a:pt x="250916" y="80785"/>
                </a:lnTo>
                <a:lnTo>
                  <a:pt x="250630" y="80644"/>
                </a:lnTo>
                <a:close/>
              </a:path>
              <a:path w="1985009" h="359409">
                <a:moveTo>
                  <a:pt x="244092" y="77420"/>
                </a:moveTo>
                <a:lnTo>
                  <a:pt x="249130" y="81080"/>
                </a:lnTo>
                <a:lnTo>
                  <a:pt x="248019" y="80009"/>
                </a:lnTo>
                <a:lnTo>
                  <a:pt x="246762" y="78739"/>
                </a:lnTo>
                <a:lnTo>
                  <a:pt x="244092" y="77420"/>
                </a:lnTo>
                <a:close/>
              </a:path>
              <a:path w="1985009" h="359409">
                <a:moveTo>
                  <a:pt x="235421" y="71119"/>
                </a:moveTo>
                <a:lnTo>
                  <a:pt x="236412" y="71839"/>
                </a:lnTo>
                <a:lnTo>
                  <a:pt x="240097" y="73659"/>
                </a:lnTo>
                <a:lnTo>
                  <a:pt x="241187" y="74930"/>
                </a:lnTo>
                <a:lnTo>
                  <a:pt x="240902" y="74930"/>
                </a:lnTo>
                <a:lnTo>
                  <a:pt x="245929" y="77469"/>
                </a:lnTo>
                <a:lnTo>
                  <a:pt x="250630" y="80644"/>
                </a:lnTo>
                <a:lnTo>
                  <a:pt x="250916" y="80785"/>
                </a:lnTo>
                <a:lnTo>
                  <a:pt x="241947" y="73659"/>
                </a:lnTo>
                <a:lnTo>
                  <a:pt x="240666" y="73659"/>
                </a:lnTo>
                <a:lnTo>
                  <a:pt x="235421" y="71119"/>
                </a:lnTo>
                <a:close/>
              </a:path>
              <a:path w="1985009" h="359409">
                <a:moveTo>
                  <a:pt x="236412" y="71839"/>
                </a:moveTo>
                <a:lnTo>
                  <a:pt x="244092" y="77420"/>
                </a:lnTo>
                <a:lnTo>
                  <a:pt x="250630" y="80644"/>
                </a:lnTo>
                <a:lnTo>
                  <a:pt x="245929" y="77469"/>
                </a:lnTo>
                <a:lnTo>
                  <a:pt x="240902" y="74930"/>
                </a:lnTo>
                <a:lnTo>
                  <a:pt x="241187" y="74930"/>
                </a:lnTo>
                <a:lnTo>
                  <a:pt x="240097" y="73659"/>
                </a:lnTo>
                <a:lnTo>
                  <a:pt x="236412" y="71839"/>
                </a:lnTo>
                <a:close/>
              </a:path>
              <a:path w="1985009" h="359409">
                <a:moveTo>
                  <a:pt x="236329" y="71119"/>
                </a:moveTo>
                <a:lnTo>
                  <a:pt x="235421" y="71119"/>
                </a:lnTo>
                <a:lnTo>
                  <a:pt x="240666" y="73659"/>
                </a:lnTo>
                <a:lnTo>
                  <a:pt x="236329" y="71119"/>
                </a:lnTo>
                <a:close/>
              </a:path>
              <a:path w="1985009" h="359409">
                <a:moveTo>
                  <a:pt x="232551" y="68580"/>
                </a:moveTo>
                <a:lnTo>
                  <a:pt x="231992" y="68580"/>
                </a:lnTo>
                <a:lnTo>
                  <a:pt x="240666" y="73659"/>
                </a:lnTo>
                <a:lnTo>
                  <a:pt x="241947" y="73659"/>
                </a:lnTo>
                <a:lnTo>
                  <a:pt x="240349" y="72389"/>
                </a:lnTo>
                <a:lnTo>
                  <a:pt x="232551" y="68580"/>
                </a:lnTo>
                <a:close/>
              </a:path>
              <a:path w="1985009" h="359409">
                <a:moveTo>
                  <a:pt x="231992" y="68580"/>
                </a:moveTo>
                <a:lnTo>
                  <a:pt x="230064" y="68580"/>
                </a:lnTo>
                <a:lnTo>
                  <a:pt x="234954" y="71119"/>
                </a:lnTo>
                <a:lnTo>
                  <a:pt x="236412" y="71839"/>
                </a:lnTo>
                <a:lnTo>
                  <a:pt x="235421" y="71119"/>
                </a:lnTo>
                <a:lnTo>
                  <a:pt x="236329" y="71119"/>
                </a:lnTo>
                <a:lnTo>
                  <a:pt x="231992" y="68580"/>
                </a:lnTo>
                <a:close/>
              </a:path>
              <a:path w="1985009" h="359409">
                <a:moveTo>
                  <a:pt x="213285" y="62230"/>
                </a:moveTo>
                <a:lnTo>
                  <a:pt x="213831" y="63500"/>
                </a:lnTo>
                <a:lnTo>
                  <a:pt x="221332" y="66197"/>
                </a:lnTo>
                <a:lnTo>
                  <a:pt x="213285" y="62230"/>
                </a:lnTo>
                <a:close/>
              </a:path>
              <a:path w="1985009" h="359409">
                <a:moveTo>
                  <a:pt x="1363689" y="11430"/>
                </a:moveTo>
                <a:lnTo>
                  <a:pt x="657717" y="11430"/>
                </a:lnTo>
                <a:lnTo>
                  <a:pt x="637111" y="12700"/>
                </a:lnTo>
                <a:lnTo>
                  <a:pt x="1376895" y="12700"/>
                </a:lnTo>
                <a:lnTo>
                  <a:pt x="1363689" y="11430"/>
                </a:lnTo>
                <a:close/>
              </a:path>
              <a:path w="1985009" h="359409">
                <a:moveTo>
                  <a:pt x="1211972" y="0"/>
                </a:moveTo>
                <a:lnTo>
                  <a:pt x="1033845" y="0"/>
                </a:lnTo>
                <a:lnTo>
                  <a:pt x="995586" y="1269"/>
                </a:lnTo>
                <a:lnTo>
                  <a:pt x="942756" y="1269"/>
                </a:lnTo>
                <a:lnTo>
                  <a:pt x="905941" y="3809"/>
                </a:lnTo>
                <a:lnTo>
                  <a:pt x="887045" y="3809"/>
                </a:lnTo>
                <a:lnTo>
                  <a:pt x="822783" y="8889"/>
                </a:lnTo>
                <a:lnTo>
                  <a:pt x="814782" y="8889"/>
                </a:lnTo>
                <a:lnTo>
                  <a:pt x="806908" y="10159"/>
                </a:lnTo>
                <a:lnTo>
                  <a:pt x="787871" y="10159"/>
                </a:lnTo>
                <a:lnTo>
                  <a:pt x="757612" y="11430"/>
                </a:lnTo>
                <a:lnTo>
                  <a:pt x="1356234" y="11430"/>
                </a:lnTo>
                <a:lnTo>
                  <a:pt x="1347877" y="10159"/>
                </a:lnTo>
                <a:lnTo>
                  <a:pt x="1326995" y="8889"/>
                </a:lnTo>
                <a:lnTo>
                  <a:pt x="1269979" y="3809"/>
                </a:lnTo>
                <a:lnTo>
                  <a:pt x="1258908" y="2539"/>
                </a:lnTo>
                <a:lnTo>
                  <a:pt x="1247217" y="2539"/>
                </a:lnTo>
                <a:lnTo>
                  <a:pt x="1211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4127" y="1341956"/>
            <a:ext cx="6405880" cy="353060"/>
          </a:xfrm>
          <a:custGeom>
            <a:avLst/>
            <a:gdLst/>
            <a:ahLst/>
            <a:cxnLst/>
            <a:rect l="l" t="t" r="r" b="b"/>
            <a:pathLst>
              <a:path w="6405880" h="353060">
                <a:moveTo>
                  <a:pt x="163779" y="40639"/>
                </a:moveTo>
                <a:lnTo>
                  <a:pt x="148727" y="40639"/>
                </a:lnTo>
                <a:lnTo>
                  <a:pt x="139073" y="41909"/>
                </a:lnTo>
                <a:lnTo>
                  <a:pt x="127714" y="43179"/>
                </a:lnTo>
                <a:lnTo>
                  <a:pt x="77251" y="62229"/>
                </a:lnTo>
                <a:lnTo>
                  <a:pt x="39598" y="93979"/>
                </a:lnTo>
                <a:lnTo>
                  <a:pt x="15990" y="128269"/>
                </a:lnTo>
                <a:lnTo>
                  <a:pt x="2859" y="167639"/>
                </a:lnTo>
                <a:lnTo>
                  <a:pt x="2596" y="168909"/>
                </a:lnTo>
                <a:lnTo>
                  <a:pt x="0" y="194309"/>
                </a:lnTo>
                <a:lnTo>
                  <a:pt x="1463" y="219709"/>
                </a:lnTo>
                <a:lnTo>
                  <a:pt x="7271" y="245109"/>
                </a:lnTo>
                <a:lnTo>
                  <a:pt x="30872" y="290829"/>
                </a:lnTo>
                <a:lnTo>
                  <a:pt x="62989" y="322579"/>
                </a:lnTo>
                <a:lnTo>
                  <a:pt x="110988" y="346709"/>
                </a:lnTo>
                <a:lnTo>
                  <a:pt x="138054" y="353059"/>
                </a:lnTo>
                <a:lnTo>
                  <a:pt x="161639" y="353059"/>
                </a:lnTo>
                <a:lnTo>
                  <a:pt x="181703" y="351789"/>
                </a:lnTo>
                <a:lnTo>
                  <a:pt x="200999" y="345439"/>
                </a:lnTo>
                <a:lnTo>
                  <a:pt x="161304" y="345439"/>
                </a:lnTo>
                <a:lnTo>
                  <a:pt x="148690" y="344169"/>
                </a:lnTo>
                <a:lnTo>
                  <a:pt x="144642" y="344169"/>
                </a:lnTo>
                <a:lnTo>
                  <a:pt x="138771" y="343171"/>
                </a:lnTo>
                <a:lnTo>
                  <a:pt x="136076" y="342900"/>
                </a:lnTo>
                <a:lnTo>
                  <a:pt x="178140" y="342900"/>
                </a:lnTo>
                <a:lnTo>
                  <a:pt x="189981" y="340359"/>
                </a:lnTo>
                <a:lnTo>
                  <a:pt x="190569" y="340359"/>
                </a:lnTo>
                <a:lnTo>
                  <a:pt x="192823" y="339089"/>
                </a:lnTo>
                <a:lnTo>
                  <a:pt x="204537" y="335279"/>
                </a:lnTo>
                <a:lnTo>
                  <a:pt x="215852" y="331469"/>
                </a:lnTo>
                <a:lnTo>
                  <a:pt x="216909" y="331469"/>
                </a:lnTo>
                <a:lnTo>
                  <a:pt x="219216" y="328929"/>
                </a:lnTo>
                <a:lnTo>
                  <a:pt x="247315" y="311150"/>
                </a:lnTo>
                <a:lnTo>
                  <a:pt x="249142" y="311150"/>
                </a:lnTo>
                <a:lnTo>
                  <a:pt x="250585" y="309879"/>
                </a:lnTo>
                <a:lnTo>
                  <a:pt x="265835" y="294639"/>
                </a:lnTo>
                <a:lnTo>
                  <a:pt x="267223" y="294639"/>
                </a:lnTo>
                <a:lnTo>
                  <a:pt x="267376" y="292100"/>
                </a:lnTo>
                <a:lnTo>
                  <a:pt x="275884" y="279400"/>
                </a:lnTo>
                <a:lnTo>
                  <a:pt x="285128" y="266700"/>
                </a:lnTo>
                <a:lnTo>
                  <a:pt x="287486" y="264159"/>
                </a:lnTo>
                <a:lnTo>
                  <a:pt x="290843" y="255269"/>
                </a:lnTo>
                <a:lnTo>
                  <a:pt x="294482" y="247650"/>
                </a:lnTo>
                <a:lnTo>
                  <a:pt x="295037" y="246898"/>
                </a:lnTo>
                <a:lnTo>
                  <a:pt x="298811" y="234252"/>
                </a:lnTo>
                <a:lnTo>
                  <a:pt x="300711" y="226059"/>
                </a:lnTo>
                <a:lnTo>
                  <a:pt x="300594" y="224789"/>
                </a:lnTo>
                <a:lnTo>
                  <a:pt x="301611" y="214629"/>
                </a:lnTo>
                <a:lnTo>
                  <a:pt x="302854" y="204469"/>
                </a:lnTo>
                <a:lnTo>
                  <a:pt x="303355" y="203200"/>
                </a:lnTo>
                <a:lnTo>
                  <a:pt x="302275" y="200659"/>
                </a:lnTo>
                <a:lnTo>
                  <a:pt x="300482" y="184150"/>
                </a:lnTo>
                <a:lnTo>
                  <a:pt x="299271" y="168909"/>
                </a:lnTo>
                <a:lnTo>
                  <a:pt x="299941" y="166369"/>
                </a:lnTo>
                <a:lnTo>
                  <a:pt x="298218" y="163829"/>
                </a:lnTo>
                <a:lnTo>
                  <a:pt x="292205" y="148589"/>
                </a:lnTo>
                <a:lnTo>
                  <a:pt x="286793" y="132079"/>
                </a:lnTo>
                <a:lnTo>
                  <a:pt x="286872" y="129539"/>
                </a:lnTo>
                <a:lnTo>
                  <a:pt x="285366" y="128269"/>
                </a:lnTo>
                <a:lnTo>
                  <a:pt x="279420" y="119379"/>
                </a:lnTo>
                <a:lnTo>
                  <a:pt x="273780" y="110489"/>
                </a:lnTo>
                <a:lnTo>
                  <a:pt x="273190" y="107950"/>
                </a:lnTo>
                <a:lnTo>
                  <a:pt x="271497" y="107950"/>
                </a:lnTo>
                <a:lnTo>
                  <a:pt x="261570" y="97789"/>
                </a:lnTo>
                <a:lnTo>
                  <a:pt x="251816" y="86359"/>
                </a:lnTo>
                <a:lnTo>
                  <a:pt x="250644" y="85089"/>
                </a:lnTo>
                <a:lnTo>
                  <a:pt x="249140" y="83819"/>
                </a:lnTo>
                <a:lnTo>
                  <a:pt x="238829" y="77469"/>
                </a:lnTo>
                <a:lnTo>
                  <a:pt x="228526" y="69850"/>
                </a:lnTo>
                <a:lnTo>
                  <a:pt x="227048" y="68579"/>
                </a:lnTo>
                <a:lnTo>
                  <a:pt x="224908" y="68579"/>
                </a:lnTo>
                <a:lnTo>
                  <a:pt x="211755" y="62229"/>
                </a:lnTo>
                <a:lnTo>
                  <a:pt x="198566" y="57150"/>
                </a:lnTo>
                <a:lnTo>
                  <a:pt x="196318" y="55879"/>
                </a:lnTo>
                <a:lnTo>
                  <a:pt x="195383" y="55879"/>
                </a:lnTo>
                <a:lnTo>
                  <a:pt x="187200" y="53339"/>
                </a:lnTo>
                <a:lnTo>
                  <a:pt x="178852" y="52069"/>
                </a:lnTo>
                <a:lnTo>
                  <a:pt x="176497" y="52069"/>
                </a:lnTo>
                <a:lnTo>
                  <a:pt x="174212" y="51776"/>
                </a:lnTo>
                <a:lnTo>
                  <a:pt x="136829" y="50800"/>
                </a:lnTo>
                <a:lnTo>
                  <a:pt x="146166" y="50800"/>
                </a:lnTo>
                <a:lnTo>
                  <a:pt x="153734" y="49529"/>
                </a:lnTo>
                <a:lnTo>
                  <a:pt x="6360160" y="49529"/>
                </a:lnTo>
                <a:lnTo>
                  <a:pt x="6356406" y="45719"/>
                </a:lnTo>
                <a:lnTo>
                  <a:pt x="1625303" y="45719"/>
                </a:lnTo>
                <a:lnTo>
                  <a:pt x="1610329" y="44450"/>
                </a:lnTo>
                <a:lnTo>
                  <a:pt x="188412" y="44450"/>
                </a:lnTo>
                <a:lnTo>
                  <a:pt x="188253" y="44365"/>
                </a:lnTo>
                <a:lnTo>
                  <a:pt x="181360" y="43179"/>
                </a:lnTo>
                <a:lnTo>
                  <a:pt x="157686" y="43179"/>
                </a:lnTo>
                <a:lnTo>
                  <a:pt x="159299" y="41909"/>
                </a:lnTo>
                <a:lnTo>
                  <a:pt x="168784" y="41040"/>
                </a:lnTo>
                <a:lnTo>
                  <a:pt x="163779" y="40639"/>
                </a:lnTo>
                <a:close/>
              </a:path>
              <a:path w="6405880" h="353060">
                <a:moveTo>
                  <a:pt x="2572532" y="345439"/>
                </a:moveTo>
                <a:lnTo>
                  <a:pt x="1534123" y="345439"/>
                </a:lnTo>
                <a:lnTo>
                  <a:pt x="1570214" y="346709"/>
                </a:lnTo>
                <a:lnTo>
                  <a:pt x="1585716" y="347979"/>
                </a:lnTo>
                <a:lnTo>
                  <a:pt x="1601681" y="347979"/>
                </a:lnTo>
                <a:lnTo>
                  <a:pt x="1618229" y="349250"/>
                </a:lnTo>
                <a:lnTo>
                  <a:pt x="1829668" y="349250"/>
                </a:lnTo>
                <a:lnTo>
                  <a:pt x="1856037" y="347979"/>
                </a:lnTo>
                <a:lnTo>
                  <a:pt x="1893052" y="346709"/>
                </a:lnTo>
                <a:lnTo>
                  <a:pt x="2538277" y="346709"/>
                </a:lnTo>
                <a:lnTo>
                  <a:pt x="2572532" y="345439"/>
                </a:lnTo>
                <a:close/>
              </a:path>
              <a:path w="6405880" h="353060">
                <a:moveTo>
                  <a:pt x="5734078" y="331469"/>
                </a:moveTo>
                <a:lnTo>
                  <a:pt x="975702" y="331469"/>
                </a:lnTo>
                <a:lnTo>
                  <a:pt x="986709" y="332739"/>
                </a:lnTo>
                <a:lnTo>
                  <a:pt x="1016381" y="335279"/>
                </a:lnTo>
                <a:lnTo>
                  <a:pt x="1051644" y="339089"/>
                </a:lnTo>
                <a:lnTo>
                  <a:pt x="1106894" y="344169"/>
                </a:lnTo>
                <a:lnTo>
                  <a:pt x="1159581" y="346709"/>
                </a:lnTo>
                <a:lnTo>
                  <a:pt x="1174358" y="347979"/>
                </a:lnTo>
                <a:lnTo>
                  <a:pt x="1279114" y="347979"/>
                </a:lnTo>
                <a:lnTo>
                  <a:pt x="1292483" y="346709"/>
                </a:lnTo>
                <a:lnTo>
                  <a:pt x="1304638" y="346709"/>
                </a:lnTo>
                <a:lnTo>
                  <a:pt x="1325494" y="345439"/>
                </a:lnTo>
                <a:lnTo>
                  <a:pt x="1335010" y="345439"/>
                </a:lnTo>
                <a:lnTo>
                  <a:pt x="1344844" y="344169"/>
                </a:lnTo>
                <a:lnTo>
                  <a:pt x="3135082" y="344169"/>
                </a:lnTo>
                <a:lnTo>
                  <a:pt x="3159548" y="342900"/>
                </a:lnTo>
                <a:lnTo>
                  <a:pt x="3183383" y="342900"/>
                </a:lnTo>
                <a:lnTo>
                  <a:pt x="3194858" y="341629"/>
                </a:lnTo>
                <a:lnTo>
                  <a:pt x="3648366" y="341629"/>
                </a:lnTo>
                <a:lnTo>
                  <a:pt x="3669077" y="340359"/>
                </a:lnTo>
                <a:lnTo>
                  <a:pt x="5621376" y="340359"/>
                </a:lnTo>
                <a:lnTo>
                  <a:pt x="5634339" y="339089"/>
                </a:lnTo>
                <a:lnTo>
                  <a:pt x="5646743" y="339089"/>
                </a:lnTo>
                <a:lnTo>
                  <a:pt x="5694654" y="334009"/>
                </a:lnTo>
                <a:lnTo>
                  <a:pt x="5705775" y="334009"/>
                </a:lnTo>
                <a:lnTo>
                  <a:pt x="5712290" y="332739"/>
                </a:lnTo>
                <a:lnTo>
                  <a:pt x="5719262" y="332739"/>
                </a:lnTo>
                <a:lnTo>
                  <a:pt x="5734078" y="331469"/>
                </a:lnTo>
                <a:close/>
              </a:path>
              <a:path w="6405880" h="353060">
                <a:moveTo>
                  <a:pt x="5391221" y="346709"/>
                </a:moveTo>
                <a:lnTo>
                  <a:pt x="5343761" y="346709"/>
                </a:lnTo>
                <a:lnTo>
                  <a:pt x="5357194" y="347979"/>
                </a:lnTo>
                <a:lnTo>
                  <a:pt x="5369573" y="347979"/>
                </a:lnTo>
                <a:lnTo>
                  <a:pt x="5391221" y="346709"/>
                </a:lnTo>
                <a:close/>
              </a:path>
              <a:path w="6405880" h="353060">
                <a:moveTo>
                  <a:pt x="3135082" y="344169"/>
                </a:moveTo>
                <a:lnTo>
                  <a:pt x="1478718" y="344169"/>
                </a:lnTo>
                <a:lnTo>
                  <a:pt x="1500818" y="345439"/>
                </a:lnTo>
                <a:lnTo>
                  <a:pt x="2738936" y="345439"/>
                </a:lnTo>
                <a:lnTo>
                  <a:pt x="2761343" y="346709"/>
                </a:lnTo>
                <a:lnTo>
                  <a:pt x="3073917" y="346709"/>
                </a:lnTo>
                <a:lnTo>
                  <a:pt x="3086483" y="345439"/>
                </a:lnTo>
                <a:lnTo>
                  <a:pt x="3135082" y="344169"/>
                </a:lnTo>
                <a:close/>
              </a:path>
              <a:path w="6405880" h="353060">
                <a:moveTo>
                  <a:pt x="5597874" y="341629"/>
                </a:moveTo>
                <a:lnTo>
                  <a:pt x="5136112" y="341629"/>
                </a:lnTo>
                <a:lnTo>
                  <a:pt x="5180706" y="342900"/>
                </a:lnTo>
                <a:lnTo>
                  <a:pt x="5202398" y="342900"/>
                </a:lnTo>
                <a:lnTo>
                  <a:pt x="5215872" y="344169"/>
                </a:lnTo>
                <a:lnTo>
                  <a:pt x="5254861" y="344169"/>
                </a:lnTo>
                <a:lnTo>
                  <a:pt x="5270355" y="345439"/>
                </a:lnTo>
                <a:lnTo>
                  <a:pt x="5281684" y="345439"/>
                </a:lnTo>
                <a:lnTo>
                  <a:pt x="5319071" y="346709"/>
                </a:lnTo>
                <a:lnTo>
                  <a:pt x="5494843" y="346709"/>
                </a:lnTo>
                <a:lnTo>
                  <a:pt x="5597874" y="341629"/>
                </a:lnTo>
                <a:close/>
              </a:path>
              <a:path w="6405880" h="353060">
                <a:moveTo>
                  <a:pt x="170672" y="342900"/>
                </a:moveTo>
                <a:lnTo>
                  <a:pt x="137175" y="342900"/>
                </a:lnTo>
                <a:lnTo>
                  <a:pt x="138771" y="343171"/>
                </a:lnTo>
                <a:lnTo>
                  <a:pt x="161304" y="345439"/>
                </a:lnTo>
                <a:lnTo>
                  <a:pt x="179453" y="345439"/>
                </a:lnTo>
                <a:lnTo>
                  <a:pt x="191511" y="344169"/>
                </a:lnTo>
                <a:lnTo>
                  <a:pt x="164535" y="344169"/>
                </a:lnTo>
                <a:lnTo>
                  <a:pt x="170672" y="342900"/>
                </a:lnTo>
                <a:close/>
              </a:path>
              <a:path w="6405880" h="353060">
                <a:moveTo>
                  <a:pt x="295037" y="246898"/>
                </a:moveTo>
                <a:lnTo>
                  <a:pt x="294482" y="247650"/>
                </a:lnTo>
                <a:lnTo>
                  <a:pt x="290843" y="255269"/>
                </a:lnTo>
                <a:lnTo>
                  <a:pt x="287509" y="264159"/>
                </a:lnTo>
                <a:lnTo>
                  <a:pt x="285128" y="266700"/>
                </a:lnTo>
                <a:lnTo>
                  <a:pt x="275884" y="279400"/>
                </a:lnTo>
                <a:lnTo>
                  <a:pt x="267376" y="292100"/>
                </a:lnTo>
                <a:lnTo>
                  <a:pt x="267223" y="294639"/>
                </a:lnTo>
                <a:lnTo>
                  <a:pt x="265835" y="294639"/>
                </a:lnTo>
                <a:lnTo>
                  <a:pt x="250585" y="309879"/>
                </a:lnTo>
                <a:lnTo>
                  <a:pt x="249142" y="311150"/>
                </a:lnTo>
                <a:lnTo>
                  <a:pt x="247315" y="311150"/>
                </a:lnTo>
                <a:lnTo>
                  <a:pt x="219216" y="328929"/>
                </a:lnTo>
                <a:lnTo>
                  <a:pt x="216909" y="331469"/>
                </a:lnTo>
                <a:lnTo>
                  <a:pt x="215852" y="331469"/>
                </a:lnTo>
                <a:lnTo>
                  <a:pt x="204537" y="335279"/>
                </a:lnTo>
                <a:lnTo>
                  <a:pt x="192823" y="339089"/>
                </a:lnTo>
                <a:lnTo>
                  <a:pt x="190569" y="340359"/>
                </a:lnTo>
                <a:lnTo>
                  <a:pt x="189981" y="340359"/>
                </a:lnTo>
                <a:lnTo>
                  <a:pt x="178140" y="342900"/>
                </a:lnTo>
                <a:lnTo>
                  <a:pt x="198464" y="342900"/>
                </a:lnTo>
                <a:lnTo>
                  <a:pt x="191511" y="344169"/>
                </a:lnTo>
                <a:lnTo>
                  <a:pt x="179453" y="345439"/>
                </a:lnTo>
                <a:lnTo>
                  <a:pt x="200999" y="345439"/>
                </a:lnTo>
                <a:lnTo>
                  <a:pt x="228014" y="336550"/>
                </a:lnTo>
                <a:lnTo>
                  <a:pt x="266043" y="309879"/>
                </a:lnTo>
                <a:lnTo>
                  <a:pt x="293686" y="271779"/>
                </a:lnTo>
                <a:lnTo>
                  <a:pt x="301047" y="250189"/>
                </a:lnTo>
                <a:lnTo>
                  <a:pt x="294055" y="250189"/>
                </a:lnTo>
                <a:lnTo>
                  <a:pt x="295037" y="246898"/>
                </a:lnTo>
                <a:close/>
              </a:path>
              <a:path w="6405880" h="353060">
                <a:moveTo>
                  <a:pt x="198464" y="342900"/>
                </a:moveTo>
                <a:lnTo>
                  <a:pt x="170672" y="342900"/>
                </a:lnTo>
                <a:lnTo>
                  <a:pt x="164535" y="344169"/>
                </a:lnTo>
                <a:lnTo>
                  <a:pt x="191511" y="344169"/>
                </a:lnTo>
                <a:lnTo>
                  <a:pt x="198464" y="342900"/>
                </a:lnTo>
                <a:close/>
              </a:path>
              <a:path w="6405880" h="353060">
                <a:moveTo>
                  <a:pt x="137175" y="342900"/>
                </a:moveTo>
                <a:lnTo>
                  <a:pt x="136076" y="342900"/>
                </a:lnTo>
                <a:lnTo>
                  <a:pt x="138771" y="343171"/>
                </a:lnTo>
                <a:lnTo>
                  <a:pt x="137175" y="342900"/>
                </a:lnTo>
                <a:close/>
              </a:path>
              <a:path w="6405880" h="353060">
                <a:moveTo>
                  <a:pt x="6360160" y="49529"/>
                </a:moveTo>
                <a:lnTo>
                  <a:pt x="154422" y="49529"/>
                </a:lnTo>
                <a:lnTo>
                  <a:pt x="156360" y="50800"/>
                </a:lnTo>
                <a:lnTo>
                  <a:pt x="177424" y="50800"/>
                </a:lnTo>
                <a:lnTo>
                  <a:pt x="178653" y="51892"/>
                </a:lnTo>
                <a:lnTo>
                  <a:pt x="229827" y="67309"/>
                </a:lnTo>
                <a:lnTo>
                  <a:pt x="267184" y="95250"/>
                </a:lnTo>
                <a:lnTo>
                  <a:pt x="294657" y="132079"/>
                </a:lnTo>
                <a:lnTo>
                  <a:pt x="309403" y="179069"/>
                </a:lnTo>
                <a:lnTo>
                  <a:pt x="308841" y="227329"/>
                </a:lnTo>
                <a:lnTo>
                  <a:pt x="293686" y="271779"/>
                </a:lnTo>
                <a:lnTo>
                  <a:pt x="266043" y="309879"/>
                </a:lnTo>
                <a:lnTo>
                  <a:pt x="228014" y="336550"/>
                </a:lnTo>
                <a:lnTo>
                  <a:pt x="208718" y="342900"/>
                </a:lnTo>
                <a:lnTo>
                  <a:pt x="209864" y="342900"/>
                </a:lnTo>
                <a:lnTo>
                  <a:pt x="228961" y="341629"/>
                </a:lnTo>
                <a:lnTo>
                  <a:pt x="283069" y="339089"/>
                </a:lnTo>
                <a:lnTo>
                  <a:pt x="294853" y="339089"/>
                </a:lnTo>
                <a:lnTo>
                  <a:pt x="307330" y="337819"/>
                </a:lnTo>
                <a:lnTo>
                  <a:pt x="777607" y="337819"/>
                </a:lnTo>
                <a:lnTo>
                  <a:pt x="789097" y="336550"/>
                </a:lnTo>
                <a:lnTo>
                  <a:pt x="806542" y="336550"/>
                </a:lnTo>
                <a:lnTo>
                  <a:pt x="837708" y="334009"/>
                </a:lnTo>
                <a:lnTo>
                  <a:pt x="851403" y="332739"/>
                </a:lnTo>
                <a:lnTo>
                  <a:pt x="869839" y="332739"/>
                </a:lnTo>
                <a:lnTo>
                  <a:pt x="905145" y="331469"/>
                </a:lnTo>
                <a:lnTo>
                  <a:pt x="5741113" y="331469"/>
                </a:lnTo>
                <a:lnTo>
                  <a:pt x="5757134" y="330200"/>
                </a:lnTo>
                <a:lnTo>
                  <a:pt x="5753184" y="330200"/>
                </a:lnTo>
                <a:lnTo>
                  <a:pt x="5765131" y="328929"/>
                </a:lnTo>
                <a:lnTo>
                  <a:pt x="5782864" y="328929"/>
                </a:lnTo>
                <a:lnTo>
                  <a:pt x="5795437" y="327659"/>
                </a:lnTo>
                <a:lnTo>
                  <a:pt x="5803654" y="327659"/>
                </a:lnTo>
                <a:lnTo>
                  <a:pt x="5817887" y="326389"/>
                </a:lnTo>
                <a:lnTo>
                  <a:pt x="5881046" y="326389"/>
                </a:lnTo>
                <a:lnTo>
                  <a:pt x="5902005" y="325119"/>
                </a:lnTo>
                <a:lnTo>
                  <a:pt x="5922577" y="325119"/>
                </a:lnTo>
                <a:lnTo>
                  <a:pt x="5933588" y="323850"/>
                </a:lnTo>
                <a:lnTo>
                  <a:pt x="5943873" y="323850"/>
                </a:lnTo>
                <a:lnTo>
                  <a:pt x="5953393" y="322579"/>
                </a:lnTo>
                <a:lnTo>
                  <a:pt x="5996648" y="320039"/>
                </a:lnTo>
                <a:lnTo>
                  <a:pt x="6006270" y="318769"/>
                </a:lnTo>
                <a:lnTo>
                  <a:pt x="6020323" y="318769"/>
                </a:lnTo>
                <a:lnTo>
                  <a:pt x="6050979" y="317500"/>
                </a:lnTo>
                <a:lnTo>
                  <a:pt x="6067661" y="316229"/>
                </a:lnTo>
                <a:lnTo>
                  <a:pt x="6076945" y="316229"/>
                </a:lnTo>
                <a:lnTo>
                  <a:pt x="6084336" y="314959"/>
                </a:lnTo>
                <a:lnTo>
                  <a:pt x="6095474" y="313689"/>
                </a:lnTo>
                <a:lnTo>
                  <a:pt x="6101837" y="313689"/>
                </a:lnTo>
                <a:lnTo>
                  <a:pt x="6108771" y="312419"/>
                </a:lnTo>
                <a:lnTo>
                  <a:pt x="6124284" y="311150"/>
                </a:lnTo>
                <a:lnTo>
                  <a:pt x="6132267" y="311150"/>
                </a:lnTo>
                <a:lnTo>
                  <a:pt x="6140445" y="309879"/>
                </a:lnTo>
                <a:lnTo>
                  <a:pt x="6144852" y="309879"/>
                </a:lnTo>
                <a:lnTo>
                  <a:pt x="6150364" y="308609"/>
                </a:lnTo>
                <a:lnTo>
                  <a:pt x="6166277" y="307339"/>
                </a:lnTo>
                <a:lnTo>
                  <a:pt x="6177834" y="304800"/>
                </a:lnTo>
                <a:lnTo>
                  <a:pt x="6214686" y="304800"/>
                </a:lnTo>
                <a:lnTo>
                  <a:pt x="6197703" y="300989"/>
                </a:lnTo>
                <a:lnTo>
                  <a:pt x="6157326" y="276859"/>
                </a:lnTo>
                <a:lnTo>
                  <a:pt x="6145686" y="263471"/>
                </a:lnTo>
                <a:lnTo>
                  <a:pt x="6141842" y="260350"/>
                </a:lnTo>
                <a:lnTo>
                  <a:pt x="6140851" y="259079"/>
                </a:lnTo>
                <a:lnTo>
                  <a:pt x="6141011" y="259079"/>
                </a:lnTo>
                <a:lnTo>
                  <a:pt x="6136165" y="254000"/>
                </a:lnTo>
                <a:lnTo>
                  <a:pt x="6130757" y="247650"/>
                </a:lnTo>
                <a:lnTo>
                  <a:pt x="6130593" y="247377"/>
                </a:lnTo>
                <a:lnTo>
                  <a:pt x="6126852" y="242569"/>
                </a:lnTo>
                <a:lnTo>
                  <a:pt x="6126716" y="242569"/>
                </a:lnTo>
                <a:lnTo>
                  <a:pt x="6124875" y="240029"/>
                </a:lnTo>
                <a:lnTo>
                  <a:pt x="6125294" y="240029"/>
                </a:lnTo>
                <a:lnTo>
                  <a:pt x="6123872" y="237489"/>
                </a:lnTo>
                <a:lnTo>
                  <a:pt x="6382292" y="237489"/>
                </a:lnTo>
                <a:lnTo>
                  <a:pt x="6394984" y="215900"/>
                </a:lnTo>
                <a:lnTo>
                  <a:pt x="6405403" y="170179"/>
                </a:lnTo>
                <a:lnTo>
                  <a:pt x="6401560" y="124459"/>
                </a:lnTo>
                <a:lnTo>
                  <a:pt x="6382659" y="78739"/>
                </a:lnTo>
                <a:lnTo>
                  <a:pt x="6381275" y="76200"/>
                </a:lnTo>
                <a:lnTo>
                  <a:pt x="6376284" y="69850"/>
                </a:lnTo>
                <a:lnTo>
                  <a:pt x="6370911" y="62229"/>
                </a:lnTo>
                <a:lnTo>
                  <a:pt x="6362663" y="52069"/>
                </a:lnTo>
                <a:lnTo>
                  <a:pt x="6360160" y="49529"/>
                </a:lnTo>
                <a:close/>
              </a:path>
              <a:path w="6405880" h="353060">
                <a:moveTo>
                  <a:pt x="5621376" y="340359"/>
                </a:moveTo>
                <a:lnTo>
                  <a:pt x="4293973" y="340359"/>
                </a:lnTo>
                <a:lnTo>
                  <a:pt x="4325145" y="341629"/>
                </a:lnTo>
                <a:lnTo>
                  <a:pt x="5607832" y="341629"/>
                </a:lnTo>
                <a:lnTo>
                  <a:pt x="5621376" y="340359"/>
                </a:lnTo>
                <a:close/>
              </a:path>
              <a:path w="6405880" h="353060">
                <a:moveTo>
                  <a:pt x="6145686" y="263471"/>
                </a:moveTo>
                <a:lnTo>
                  <a:pt x="6157326" y="276859"/>
                </a:lnTo>
                <a:lnTo>
                  <a:pt x="6197703" y="300989"/>
                </a:lnTo>
                <a:lnTo>
                  <a:pt x="6242992" y="311150"/>
                </a:lnTo>
                <a:lnTo>
                  <a:pt x="6289748" y="307339"/>
                </a:lnTo>
                <a:lnTo>
                  <a:pt x="6295718" y="304800"/>
                </a:lnTo>
                <a:lnTo>
                  <a:pt x="6230712" y="304800"/>
                </a:lnTo>
                <a:lnTo>
                  <a:pt x="6222770" y="303529"/>
                </a:lnTo>
                <a:lnTo>
                  <a:pt x="6210105" y="300989"/>
                </a:lnTo>
                <a:lnTo>
                  <a:pt x="6216710" y="300989"/>
                </a:lnTo>
                <a:lnTo>
                  <a:pt x="6206994" y="298450"/>
                </a:lnTo>
                <a:lnTo>
                  <a:pt x="6205284" y="298450"/>
                </a:lnTo>
                <a:lnTo>
                  <a:pt x="6197397" y="295909"/>
                </a:lnTo>
                <a:lnTo>
                  <a:pt x="6189631" y="292100"/>
                </a:lnTo>
                <a:lnTo>
                  <a:pt x="6187336" y="292100"/>
                </a:lnTo>
                <a:lnTo>
                  <a:pt x="6177813" y="285750"/>
                </a:lnTo>
                <a:lnTo>
                  <a:pt x="6168136" y="280669"/>
                </a:lnTo>
                <a:lnTo>
                  <a:pt x="6166328" y="280669"/>
                </a:lnTo>
                <a:lnTo>
                  <a:pt x="6165843" y="279400"/>
                </a:lnTo>
                <a:lnTo>
                  <a:pt x="6159411" y="275589"/>
                </a:lnTo>
                <a:lnTo>
                  <a:pt x="6152681" y="270509"/>
                </a:lnTo>
                <a:lnTo>
                  <a:pt x="6151304" y="269239"/>
                </a:lnTo>
                <a:lnTo>
                  <a:pt x="6150999" y="269239"/>
                </a:lnTo>
                <a:lnTo>
                  <a:pt x="6146535" y="264159"/>
                </a:lnTo>
                <a:lnTo>
                  <a:pt x="6145686" y="263471"/>
                </a:lnTo>
                <a:close/>
              </a:path>
              <a:path w="6405880" h="353060">
                <a:moveTo>
                  <a:pt x="6182685" y="304800"/>
                </a:moveTo>
                <a:lnTo>
                  <a:pt x="6177834" y="304800"/>
                </a:lnTo>
                <a:lnTo>
                  <a:pt x="6174278" y="306069"/>
                </a:lnTo>
                <a:lnTo>
                  <a:pt x="6182685" y="304800"/>
                </a:lnTo>
                <a:close/>
              </a:path>
              <a:path w="6405880" h="353060">
                <a:moveTo>
                  <a:pt x="6216710" y="300989"/>
                </a:moveTo>
                <a:lnTo>
                  <a:pt x="6210105" y="300989"/>
                </a:lnTo>
                <a:lnTo>
                  <a:pt x="6222770" y="303529"/>
                </a:lnTo>
                <a:lnTo>
                  <a:pt x="6230712" y="304800"/>
                </a:lnTo>
                <a:lnTo>
                  <a:pt x="6239124" y="304800"/>
                </a:lnTo>
                <a:lnTo>
                  <a:pt x="6225764" y="303529"/>
                </a:lnTo>
                <a:lnTo>
                  <a:pt x="6224583" y="303529"/>
                </a:lnTo>
                <a:lnTo>
                  <a:pt x="6223451" y="302259"/>
                </a:lnTo>
                <a:lnTo>
                  <a:pt x="6218169" y="301167"/>
                </a:lnTo>
                <a:lnTo>
                  <a:pt x="6216710" y="300989"/>
                </a:lnTo>
                <a:close/>
              </a:path>
              <a:path w="6405880" h="353060">
                <a:moveTo>
                  <a:pt x="6243912" y="303529"/>
                </a:moveTo>
                <a:lnTo>
                  <a:pt x="6225764" y="303529"/>
                </a:lnTo>
                <a:lnTo>
                  <a:pt x="6239124" y="304800"/>
                </a:lnTo>
                <a:lnTo>
                  <a:pt x="6242490" y="304800"/>
                </a:lnTo>
                <a:lnTo>
                  <a:pt x="6243912" y="303529"/>
                </a:lnTo>
                <a:close/>
              </a:path>
              <a:path w="6405880" h="353060">
                <a:moveTo>
                  <a:pt x="6304674" y="300989"/>
                </a:moveTo>
                <a:lnTo>
                  <a:pt x="6217310" y="300989"/>
                </a:lnTo>
                <a:lnTo>
                  <a:pt x="6218169" y="301167"/>
                </a:lnTo>
                <a:lnTo>
                  <a:pt x="6227143" y="302259"/>
                </a:lnTo>
                <a:lnTo>
                  <a:pt x="6228659" y="303016"/>
                </a:lnTo>
                <a:lnTo>
                  <a:pt x="6231347" y="303529"/>
                </a:lnTo>
                <a:lnTo>
                  <a:pt x="6243912" y="303529"/>
                </a:lnTo>
                <a:lnTo>
                  <a:pt x="6242490" y="304800"/>
                </a:lnTo>
                <a:lnTo>
                  <a:pt x="6295718" y="304800"/>
                </a:lnTo>
                <a:lnTo>
                  <a:pt x="6304674" y="300989"/>
                </a:lnTo>
                <a:close/>
              </a:path>
              <a:path w="6405880" h="353060">
                <a:moveTo>
                  <a:pt x="6218169" y="301167"/>
                </a:moveTo>
                <a:lnTo>
                  <a:pt x="6223451" y="302259"/>
                </a:lnTo>
                <a:lnTo>
                  <a:pt x="6224583" y="303529"/>
                </a:lnTo>
                <a:lnTo>
                  <a:pt x="6224698" y="302259"/>
                </a:lnTo>
                <a:lnTo>
                  <a:pt x="6227143" y="302259"/>
                </a:lnTo>
                <a:lnTo>
                  <a:pt x="6218169" y="301167"/>
                </a:lnTo>
                <a:close/>
              </a:path>
              <a:path w="6405880" h="353060">
                <a:moveTo>
                  <a:pt x="6224698" y="302259"/>
                </a:moveTo>
                <a:lnTo>
                  <a:pt x="6224583" y="303529"/>
                </a:lnTo>
                <a:lnTo>
                  <a:pt x="6229688" y="303529"/>
                </a:lnTo>
                <a:lnTo>
                  <a:pt x="6228659" y="303016"/>
                </a:lnTo>
                <a:lnTo>
                  <a:pt x="6224698" y="302259"/>
                </a:lnTo>
                <a:close/>
              </a:path>
              <a:path w="6405880" h="353060">
                <a:moveTo>
                  <a:pt x="6228659" y="303016"/>
                </a:moveTo>
                <a:lnTo>
                  <a:pt x="6229688" y="303529"/>
                </a:lnTo>
                <a:lnTo>
                  <a:pt x="6231347" y="303529"/>
                </a:lnTo>
                <a:lnTo>
                  <a:pt x="6228659" y="303016"/>
                </a:lnTo>
                <a:close/>
              </a:path>
              <a:path w="6405880" h="353060">
                <a:moveTo>
                  <a:pt x="6227143" y="302259"/>
                </a:moveTo>
                <a:lnTo>
                  <a:pt x="6224698" y="302259"/>
                </a:lnTo>
                <a:lnTo>
                  <a:pt x="6228659" y="303016"/>
                </a:lnTo>
                <a:lnTo>
                  <a:pt x="6227143" y="302259"/>
                </a:lnTo>
                <a:close/>
              </a:path>
              <a:path w="6405880" h="353060">
                <a:moveTo>
                  <a:pt x="6382292" y="237489"/>
                </a:moveTo>
                <a:lnTo>
                  <a:pt x="6123872" y="237489"/>
                </a:lnTo>
                <a:lnTo>
                  <a:pt x="6125307" y="240029"/>
                </a:lnTo>
                <a:lnTo>
                  <a:pt x="6145686" y="263471"/>
                </a:lnTo>
                <a:lnTo>
                  <a:pt x="6146535" y="264159"/>
                </a:lnTo>
                <a:lnTo>
                  <a:pt x="6150999" y="269239"/>
                </a:lnTo>
                <a:lnTo>
                  <a:pt x="6151304" y="269239"/>
                </a:lnTo>
                <a:lnTo>
                  <a:pt x="6152681" y="270509"/>
                </a:lnTo>
                <a:lnTo>
                  <a:pt x="6159411" y="275589"/>
                </a:lnTo>
                <a:lnTo>
                  <a:pt x="6165843" y="279400"/>
                </a:lnTo>
                <a:lnTo>
                  <a:pt x="6166328" y="280669"/>
                </a:lnTo>
                <a:lnTo>
                  <a:pt x="6168136" y="280669"/>
                </a:lnTo>
                <a:lnTo>
                  <a:pt x="6177813" y="285750"/>
                </a:lnTo>
                <a:lnTo>
                  <a:pt x="6187336" y="292100"/>
                </a:lnTo>
                <a:lnTo>
                  <a:pt x="6189631" y="292100"/>
                </a:lnTo>
                <a:lnTo>
                  <a:pt x="6197397" y="295909"/>
                </a:lnTo>
                <a:lnTo>
                  <a:pt x="6205284" y="298450"/>
                </a:lnTo>
                <a:lnTo>
                  <a:pt x="6206994" y="298450"/>
                </a:lnTo>
                <a:lnTo>
                  <a:pt x="6216710" y="300989"/>
                </a:lnTo>
                <a:lnTo>
                  <a:pt x="6218169" y="301167"/>
                </a:lnTo>
                <a:lnTo>
                  <a:pt x="6217310" y="300989"/>
                </a:lnTo>
                <a:lnTo>
                  <a:pt x="6304674" y="300989"/>
                </a:lnTo>
                <a:lnTo>
                  <a:pt x="6334526" y="288289"/>
                </a:lnTo>
                <a:lnTo>
                  <a:pt x="6371094" y="256539"/>
                </a:lnTo>
                <a:lnTo>
                  <a:pt x="6382292" y="237489"/>
                </a:lnTo>
                <a:close/>
              </a:path>
              <a:path w="6405880" h="353060">
                <a:moveTo>
                  <a:pt x="295420" y="246379"/>
                </a:moveTo>
                <a:lnTo>
                  <a:pt x="295037" y="246898"/>
                </a:lnTo>
                <a:lnTo>
                  <a:pt x="294055" y="250189"/>
                </a:lnTo>
                <a:lnTo>
                  <a:pt x="295420" y="246379"/>
                </a:lnTo>
                <a:close/>
              </a:path>
              <a:path w="6405880" h="353060">
                <a:moveTo>
                  <a:pt x="302346" y="246379"/>
                </a:moveTo>
                <a:lnTo>
                  <a:pt x="295420" y="246379"/>
                </a:lnTo>
                <a:lnTo>
                  <a:pt x="294055" y="250189"/>
                </a:lnTo>
                <a:lnTo>
                  <a:pt x="301047" y="250189"/>
                </a:lnTo>
                <a:lnTo>
                  <a:pt x="302346" y="246379"/>
                </a:lnTo>
                <a:close/>
              </a:path>
              <a:path w="6405880" h="353060">
                <a:moveTo>
                  <a:pt x="6129231" y="245109"/>
                </a:moveTo>
                <a:lnTo>
                  <a:pt x="6130593" y="247377"/>
                </a:lnTo>
                <a:lnTo>
                  <a:pt x="6130806" y="247650"/>
                </a:lnTo>
                <a:lnTo>
                  <a:pt x="6129231" y="245109"/>
                </a:lnTo>
                <a:close/>
              </a:path>
              <a:path w="6405880" h="353060">
                <a:moveTo>
                  <a:pt x="298811" y="234252"/>
                </a:moveTo>
                <a:lnTo>
                  <a:pt x="295037" y="246898"/>
                </a:lnTo>
                <a:lnTo>
                  <a:pt x="295420" y="246379"/>
                </a:lnTo>
                <a:lnTo>
                  <a:pt x="302346" y="246379"/>
                </a:lnTo>
                <a:lnTo>
                  <a:pt x="304511" y="240029"/>
                </a:lnTo>
                <a:lnTo>
                  <a:pt x="297471" y="240029"/>
                </a:lnTo>
                <a:lnTo>
                  <a:pt x="298811" y="234252"/>
                </a:lnTo>
                <a:close/>
              </a:path>
              <a:path w="6405880" h="353060">
                <a:moveTo>
                  <a:pt x="6124875" y="240029"/>
                </a:moveTo>
                <a:lnTo>
                  <a:pt x="6126716" y="242569"/>
                </a:lnTo>
                <a:lnTo>
                  <a:pt x="6126369" y="241949"/>
                </a:lnTo>
                <a:lnTo>
                  <a:pt x="6124875" y="240029"/>
                </a:lnTo>
                <a:close/>
              </a:path>
              <a:path w="6405880" h="353060">
                <a:moveTo>
                  <a:pt x="6126369" y="241949"/>
                </a:moveTo>
                <a:lnTo>
                  <a:pt x="6126716" y="242569"/>
                </a:lnTo>
                <a:lnTo>
                  <a:pt x="6126852" y="242569"/>
                </a:lnTo>
                <a:lnTo>
                  <a:pt x="6126369" y="241949"/>
                </a:lnTo>
                <a:close/>
              </a:path>
              <a:path w="6405880" h="353060">
                <a:moveTo>
                  <a:pt x="6125294" y="240029"/>
                </a:moveTo>
                <a:lnTo>
                  <a:pt x="6124875" y="240029"/>
                </a:lnTo>
                <a:lnTo>
                  <a:pt x="6126369" y="241949"/>
                </a:lnTo>
                <a:lnTo>
                  <a:pt x="6125294" y="240029"/>
                </a:lnTo>
                <a:close/>
              </a:path>
              <a:path w="6405880" h="353060">
                <a:moveTo>
                  <a:pt x="299361" y="232409"/>
                </a:moveTo>
                <a:lnTo>
                  <a:pt x="298811" y="234252"/>
                </a:lnTo>
                <a:lnTo>
                  <a:pt x="297471" y="240029"/>
                </a:lnTo>
                <a:lnTo>
                  <a:pt x="299361" y="232409"/>
                </a:lnTo>
                <a:close/>
              </a:path>
              <a:path w="6405880" h="353060">
                <a:moveTo>
                  <a:pt x="307109" y="232409"/>
                </a:moveTo>
                <a:lnTo>
                  <a:pt x="299361" y="232409"/>
                </a:lnTo>
                <a:lnTo>
                  <a:pt x="297471" y="240029"/>
                </a:lnTo>
                <a:lnTo>
                  <a:pt x="304511" y="240029"/>
                </a:lnTo>
                <a:lnTo>
                  <a:pt x="307109" y="232409"/>
                </a:lnTo>
                <a:close/>
              </a:path>
              <a:path w="6405880" h="353060">
                <a:moveTo>
                  <a:pt x="300779" y="226059"/>
                </a:moveTo>
                <a:lnTo>
                  <a:pt x="298811" y="234252"/>
                </a:lnTo>
                <a:lnTo>
                  <a:pt x="299361" y="232409"/>
                </a:lnTo>
                <a:lnTo>
                  <a:pt x="307109" y="232409"/>
                </a:lnTo>
                <a:lnTo>
                  <a:pt x="308408" y="228600"/>
                </a:lnTo>
                <a:lnTo>
                  <a:pt x="300362" y="228600"/>
                </a:lnTo>
                <a:lnTo>
                  <a:pt x="300779" y="226059"/>
                </a:lnTo>
                <a:close/>
              </a:path>
              <a:path w="6405880" h="353060">
                <a:moveTo>
                  <a:pt x="301005" y="224789"/>
                </a:moveTo>
                <a:lnTo>
                  <a:pt x="300940" y="225081"/>
                </a:lnTo>
                <a:lnTo>
                  <a:pt x="300362" y="228600"/>
                </a:lnTo>
                <a:lnTo>
                  <a:pt x="301005" y="224789"/>
                </a:lnTo>
                <a:close/>
              </a:path>
              <a:path w="6405880" h="353060">
                <a:moveTo>
                  <a:pt x="308870" y="224789"/>
                </a:moveTo>
                <a:lnTo>
                  <a:pt x="301005" y="224789"/>
                </a:lnTo>
                <a:lnTo>
                  <a:pt x="300362" y="228600"/>
                </a:lnTo>
                <a:lnTo>
                  <a:pt x="308408" y="228600"/>
                </a:lnTo>
                <a:lnTo>
                  <a:pt x="308841" y="227329"/>
                </a:lnTo>
                <a:lnTo>
                  <a:pt x="308870" y="224789"/>
                </a:lnTo>
                <a:close/>
              </a:path>
              <a:path w="6405880" h="353060">
                <a:moveTo>
                  <a:pt x="300748" y="225899"/>
                </a:moveTo>
                <a:lnTo>
                  <a:pt x="300711" y="226059"/>
                </a:lnTo>
                <a:lnTo>
                  <a:pt x="300748" y="225899"/>
                </a:lnTo>
                <a:close/>
              </a:path>
              <a:path w="6405880" h="353060">
                <a:moveTo>
                  <a:pt x="300938" y="225081"/>
                </a:moveTo>
                <a:lnTo>
                  <a:pt x="300748" y="225899"/>
                </a:lnTo>
                <a:lnTo>
                  <a:pt x="300770" y="226059"/>
                </a:lnTo>
                <a:lnTo>
                  <a:pt x="300938" y="225081"/>
                </a:lnTo>
                <a:close/>
              </a:path>
              <a:path w="6405880" h="353060">
                <a:moveTo>
                  <a:pt x="178653" y="51892"/>
                </a:moveTo>
                <a:lnTo>
                  <a:pt x="178852" y="52069"/>
                </a:lnTo>
                <a:lnTo>
                  <a:pt x="187200" y="53339"/>
                </a:lnTo>
                <a:lnTo>
                  <a:pt x="195383" y="55879"/>
                </a:lnTo>
                <a:lnTo>
                  <a:pt x="196318" y="55879"/>
                </a:lnTo>
                <a:lnTo>
                  <a:pt x="198566" y="57150"/>
                </a:lnTo>
                <a:lnTo>
                  <a:pt x="211755" y="62229"/>
                </a:lnTo>
                <a:lnTo>
                  <a:pt x="224908" y="68579"/>
                </a:lnTo>
                <a:lnTo>
                  <a:pt x="227048" y="68579"/>
                </a:lnTo>
                <a:lnTo>
                  <a:pt x="228526" y="69850"/>
                </a:lnTo>
                <a:lnTo>
                  <a:pt x="238829" y="77469"/>
                </a:lnTo>
                <a:lnTo>
                  <a:pt x="249140" y="83819"/>
                </a:lnTo>
                <a:lnTo>
                  <a:pt x="250644" y="85089"/>
                </a:lnTo>
                <a:lnTo>
                  <a:pt x="251816" y="86359"/>
                </a:lnTo>
                <a:lnTo>
                  <a:pt x="261570" y="97789"/>
                </a:lnTo>
                <a:lnTo>
                  <a:pt x="271497" y="107950"/>
                </a:lnTo>
                <a:lnTo>
                  <a:pt x="273190" y="107950"/>
                </a:lnTo>
                <a:lnTo>
                  <a:pt x="273780" y="110489"/>
                </a:lnTo>
                <a:lnTo>
                  <a:pt x="279420" y="119379"/>
                </a:lnTo>
                <a:lnTo>
                  <a:pt x="285366" y="128269"/>
                </a:lnTo>
                <a:lnTo>
                  <a:pt x="286872" y="129539"/>
                </a:lnTo>
                <a:lnTo>
                  <a:pt x="286793" y="132079"/>
                </a:lnTo>
                <a:lnTo>
                  <a:pt x="292205" y="148589"/>
                </a:lnTo>
                <a:lnTo>
                  <a:pt x="298218" y="163829"/>
                </a:lnTo>
                <a:lnTo>
                  <a:pt x="299941" y="166369"/>
                </a:lnTo>
                <a:lnTo>
                  <a:pt x="299271" y="168909"/>
                </a:lnTo>
                <a:lnTo>
                  <a:pt x="300482" y="184150"/>
                </a:lnTo>
                <a:lnTo>
                  <a:pt x="302275" y="200659"/>
                </a:lnTo>
                <a:lnTo>
                  <a:pt x="303355" y="203200"/>
                </a:lnTo>
                <a:lnTo>
                  <a:pt x="302854" y="204469"/>
                </a:lnTo>
                <a:lnTo>
                  <a:pt x="301611" y="214629"/>
                </a:lnTo>
                <a:lnTo>
                  <a:pt x="300594" y="224789"/>
                </a:lnTo>
                <a:lnTo>
                  <a:pt x="300748" y="225899"/>
                </a:lnTo>
                <a:lnTo>
                  <a:pt x="300938" y="225081"/>
                </a:lnTo>
                <a:lnTo>
                  <a:pt x="300988" y="224789"/>
                </a:lnTo>
                <a:lnTo>
                  <a:pt x="308870" y="224789"/>
                </a:lnTo>
                <a:lnTo>
                  <a:pt x="309403" y="179069"/>
                </a:lnTo>
                <a:lnTo>
                  <a:pt x="294657" y="132079"/>
                </a:lnTo>
                <a:lnTo>
                  <a:pt x="267184" y="95250"/>
                </a:lnTo>
                <a:lnTo>
                  <a:pt x="229827" y="67309"/>
                </a:lnTo>
                <a:lnTo>
                  <a:pt x="185427" y="52069"/>
                </a:lnTo>
                <a:lnTo>
                  <a:pt x="178653" y="51892"/>
                </a:lnTo>
                <a:close/>
              </a:path>
              <a:path w="6405880" h="353060">
                <a:moveTo>
                  <a:pt x="301005" y="224789"/>
                </a:moveTo>
                <a:lnTo>
                  <a:pt x="300944" y="225053"/>
                </a:lnTo>
                <a:lnTo>
                  <a:pt x="301005" y="224789"/>
                </a:lnTo>
                <a:close/>
              </a:path>
              <a:path w="6405880" h="353060">
                <a:moveTo>
                  <a:pt x="174212" y="51776"/>
                </a:moveTo>
                <a:lnTo>
                  <a:pt x="176497" y="52069"/>
                </a:lnTo>
                <a:lnTo>
                  <a:pt x="176664" y="51840"/>
                </a:lnTo>
                <a:lnTo>
                  <a:pt x="174212" y="51776"/>
                </a:lnTo>
                <a:close/>
              </a:path>
              <a:path w="6405880" h="353060">
                <a:moveTo>
                  <a:pt x="176664" y="51840"/>
                </a:moveTo>
                <a:lnTo>
                  <a:pt x="176497" y="52069"/>
                </a:lnTo>
                <a:lnTo>
                  <a:pt x="178852" y="52069"/>
                </a:lnTo>
                <a:lnTo>
                  <a:pt x="178653" y="51892"/>
                </a:lnTo>
                <a:lnTo>
                  <a:pt x="176664" y="51840"/>
                </a:lnTo>
                <a:close/>
              </a:path>
              <a:path w="6405880" h="353060">
                <a:moveTo>
                  <a:pt x="177424" y="50800"/>
                </a:moveTo>
                <a:lnTo>
                  <a:pt x="166597" y="50800"/>
                </a:lnTo>
                <a:lnTo>
                  <a:pt x="174212" y="51776"/>
                </a:lnTo>
                <a:lnTo>
                  <a:pt x="176664" y="51840"/>
                </a:lnTo>
                <a:lnTo>
                  <a:pt x="177424" y="50800"/>
                </a:lnTo>
                <a:close/>
              </a:path>
              <a:path w="6405880" h="353060">
                <a:moveTo>
                  <a:pt x="6266296" y="2539"/>
                </a:moveTo>
                <a:lnTo>
                  <a:pt x="6265543" y="2539"/>
                </a:lnTo>
                <a:lnTo>
                  <a:pt x="6272092" y="3809"/>
                </a:lnTo>
                <a:lnTo>
                  <a:pt x="6278134" y="5079"/>
                </a:lnTo>
                <a:lnTo>
                  <a:pt x="6130463" y="5079"/>
                </a:lnTo>
                <a:lnTo>
                  <a:pt x="6124748" y="6350"/>
                </a:lnTo>
                <a:lnTo>
                  <a:pt x="6118995" y="6350"/>
                </a:lnTo>
                <a:lnTo>
                  <a:pt x="6117445" y="7619"/>
                </a:lnTo>
                <a:lnTo>
                  <a:pt x="6115528" y="7619"/>
                </a:lnTo>
                <a:lnTo>
                  <a:pt x="6102167" y="8889"/>
                </a:lnTo>
                <a:lnTo>
                  <a:pt x="6084222" y="10159"/>
                </a:lnTo>
                <a:lnTo>
                  <a:pt x="6072017" y="11429"/>
                </a:lnTo>
                <a:lnTo>
                  <a:pt x="6057578" y="12700"/>
                </a:lnTo>
                <a:lnTo>
                  <a:pt x="6048738" y="12700"/>
                </a:lnTo>
                <a:lnTo>
                  <a:pt x="6035832" y="13969"/>
                </a:lnTo>
                <a:lnTo>
                  <a:pt x="6005470" y="15239"/>
                </a:lnTo>
                <a:lnTo>
                  <a:pt x="5988185" y="16509"/>
                </a:lnTo>
                <a:lnTo>
                  <a:pt x="5976508" y="16509"/>
                </a:lnTo>
                <a:lnTo>
                  <a:pt x="5953882" y="19050"/>
                </a:lnTo>
                <a:lnTo>
                  <a:pt x="5942655" y="19050"/>
                </a:lnTo>
                <a:lnTo>
                  <a:pt x="5925948" y="20319"/>
                </a:lnTo>
                <a:lnTo>
                  <a:pt x="5918084" y="20319"/>
                </a:lnTo>
                <a:lnTo>
                  <a:pt x="5910499" y="21589"/>
                </a:lnTo>
                <a:lnTo>
                  <a:pt x="5892456" y="21589"/>
                </a:lnTo>
                <a:lnTo>
                  <a:pt x="5873704" y="22859"/>
                </a:lnTo>
                <a:lnTo>
                  <a:pt x="5810883" y="22859"/>
                </a:lnTo>
                <a:lnTo>
                  <a:pt x="5793265" y="24129"/>
                </a:lnTo>
                <a:lnTo>
                  <a:pt x="5779575" y="24129"/>
                </a:lnTo>
                <a:lnTo>
                  <a:pt x="5755152" y="25400"/>
                </a:lnTo>
                <a:lnTo>
                  <a:pt x="5747736" y="26669"/>
                </a:lnTo>
                <a:lnTo>
                  <a:pt x="5738109" y="26669"/>
                </a:lnTo>
                <a:lnTo>
                  <a:pt x="5726577" y="27939"/>
                </a:lnTo>
                <a:lnTo>
                  <a:pt x="5711350" y="29209"/>
                </a:lnTo>
                <a:lnTo>
                  <a:pt x="5698625" y="30479"/>
                </a:lnTo>
                <a:lnTo>
                  <a:pt x="5683385" y="30479"/>
                </a:lnTo>
                <a:lnTo>
                  <a:pt x="5633791" y="35559"/>
                </a:lnTo>
                <a:lnTo>
                  <a:pt x="5611054" y="36829"/>
                </a:lnTo>
                <a:lnTo>
                  <a:pt x="5600321" y="38100"/>
                </a:lnTo>
                <a:lnTo>
                  <a:pt x="5589964" y="38100"/>
                </a:lnTo>
                <a:lnTo>
                  <a:pt x="5581179" y="39369"/>
                </a:lnTo>
                <a:lnTo>
                  <a:pt x="5509031" y="43179"/>
                </a:lnTo>
                <a:lnTo>
                  <a:pt x="1885697" y="43179"/>
                </a:lnTo>
                <a:lnTo>
                  <a:pt x="1848759" y="44450"/>
                </a:lnTo>
                <a:lnTo>
                  <a:pt x="1823328" y="45719"/>
                </a:lnTo>
                <a:lnTo>
                  <a:pt x="6356406" y="45719"/>
                </a:lnTo>
                <a:lnTo>
                  <a:pt x="6350149" y="39369"/>
                </a:lnTo>
                <a:lnTo>
                  <a:pt x="6331974" y="26669"/>
                </a:lnTo>
                <a:lnTo>
                  <a:pt x="6306878" y="12700"/>
                </a:lnTo>
                <a:lnTo>
                  <a:pt x="6284223" y="5079"/>
                </a:lnTo>
                <a:lnTo>
                  <a:pt x="6266296" y="2539"/>
                </a:lnTo>
                <a:close/>
              </a:path>
              <a:path w="6405880" h="353060">
                <a:moveTo>
                  <a:pt x="988498" y="27939"/>
                </a:moveTo>
                <a:lnTo>
                  <a:pt x="883547" y="27939"/>
                </a:lnTo>
                <a:lnTo>
                  <a:pt x="872536" y="29209"/>
                </a:lnTo>
                <a:lnTo>
                  <a:pt x="847587" y="29209"/>
                </a:lnTo>
                <a:lnTo>
                  <a:pt x="833712" y="30479"/>
                </a:lnTo>
                <a:lnTo>
                  <a:pt x="817711" y="31750"/>
                </a:lnTo>
                <a:lnTo>
                  <a:pt x="803081" y="31750"/>
                </a:lnTo>
                <a:lnTo>
                  <a:pt x="789901" y="33019"/>
                </a:lnTo>
                <a:lnTo>
                  <a:pt x="778251" y="33019"/>
                </a:lnTo>
                <a:lnTo>
                  <a:pt x="768546" y="34289"/>
                </a:lnTo>
                <a:lnTo>
                  <a:pt x="302112" y="34289"/>
                </a:lnTo>
                <a:lnTo>
                  <a:pt x="286226" y="35559"/>
                </a:lnTo>
                <a:lnTo>
                  <a:pt x="269997" y="35559"/>
                </a:lnTo>
                <a:lnTo>
                  <a:pt x="187009" y="39369"/>
                </a:lnTo>
                <a:lnTo>
                  <a:pt x="168784" y="41040"/>
                </a:lnTo>
                <a:lnTo>
                  <a:pt x="179651" y="41909"/>
                </a:lnTo>
                <a:lnTo>
                  <a:pt x="185998" y="43179"/>
                </a:lnTo>
                <a:lnTo>
                  <a:pt x="188253" y="44365"/>
                </a:lnTo>
                <a:lnTo>
                  <a:pt x="188741" y="44450"/>
                </a:lnTo>
                <a:lnTo>
                  <a:pt x="1181013" y="44450"/>
                </a:lnTo>
                <a:lnTo>
                  <a:pt x="1172243" y="43179"/>
                </a:lnTo>
                <a:lnTo>
                  <a:pt x="1151637" y="43179"/>
                </a:lnTo>
                <a:lnTo>
                  <a:pt x="1130160" y="40639"/>
                </a:lnTo>
                <a:lnTo>
                  <a:pt x="1107605" y="39369"/>
                </a:lnTo>
                <a:lnTo>
                  <a:pt x="1047512" y="33019"/>
                </a:lnTo>
                <a:lnTo>
                  <a:pt x="1026871" y="30479"/>
                </a:lnTo>
                <a:lnTo>
                  <a:pt x="1004717" y="29209"/>
                </a:lnTo>
                <a:lnTo>
                  <a:pt x="988498" y="27939"/>
                </a:lnTo>
                <a:close/>
              </a:path>
              <a:path w="6405880" h="353060">
                <a:moveTo>
                  <a:pt x="1543630" y="41909"/>
                </a:moveTo>
                <a:lnTo>
                  <a:pt x="1309835" y="41909"/>
                </a:lnTo>
                <a:lnTo>
                  <a:pt x="1288585" y="43179"/>
                </a:lnTo>
                <a:lnTo>
                  <a:pt x="1279881" y="44450"/>
                </a:lnTo>
                <a:lnTo>
                  <a:pt x="1595658" y="44450"/>
                </a:lnTo>
                <a:lnTo>
                  <a:pt x="1581144" y="43179"/>
                </a:lnTo>
                <a:lnTo>
                  <a:pt x="1552175" y="43179"/>
                </a:lnTo>
                <a:lnTo>
                  <a:pt x="1543630" y="41909"/>
                </a:lnTo>
                <a:close/>
              </a:path>
              <a:path w="6405880" h="353060">
                <a:moveTo>
                  <a:pt x="179651" y="41909"/>
                </a:moveTo>
                <a:lnTo>
                  <a:pt x="173205" y="41909"/>
                </a:lnTo>
                <a:lnTo>
                  <a:pt x="181360" y="43179"/>
                </a:lnTo>
                <a:lnTo>
                  <a:pt x="188253" y="44365"/>
                </a:lnTo>
                <a:lnTo>
                  <a:pt x="185998" y="43179"/>
                </a:lnTo>
                <a:lnTo>
                  <a:pt x="179651" y="41909"/>
                </a:lnTo>
                <a:close/>
              </a:path>
              <a:path w="6405880" h="353060">
                <a:moveTo>
                  <a:pt x="168784" y="41040"/>
                </a:moveTo>
                <a:lnTo>
                  <a:pt x="159299" y="41909"/>
                </a:lnTo>
                <a:lnTo>
                  <a:pt x="157686" y="43179"/>
                </a:lnTo>
                <a:lnTo>
                  <a:pt x="160980" y="41909"/>
                </a:lnTo>
                <a:lnTo>
                  <a:pt x="179651" y="41909"/>
                </a:lnTo>
                <a:lnTo>
                  <a:pt x="168784" y="41040"/>
                </a:lnTo>
                <a:close/>
              </a:path>
              <a:path w="6405880" h="353060">
                <a:moveTo>
                  <a:pt x="173205" y="41909"/>
                </a:moveTo>
                <a:lnTo>
                  <a:pt x="160980" y="41909"/>
                </a:lnTo>
                <a:lnTo>
                  <a:pt x="157686" y="43179"/>
                </a:lnTo>
                <a:lnTo>
                  <a:pt x="181360" y="43179"/>
                </a:lnTo>
                <a:lnTo>
                  <a:pt x="173205" y="41909"/>
                </a:lnTo>
                <a:close/>
              </a:path>
              <a:path w="6405880" h="353060">
                <a:moveTo>
                  <a:pt x="2745907" y="41909"/>
                </a:moveTo>
                <a:lnTo>
                  <a:pt x="2550110" y="41909"/>
                </a:lnTo>
                <a:lnTo>
                  <a:pt x="2533013" y="43179"/>
                </a:lnTo>
                <a:lnTo>
                  <a:pt x="2768532" y="43179"/>
                </a:lnTo>
                <a:lnTo>
                  <a:pt x="2745907" y="41909"/>
                </a:lnTo>
                <a:close/>
              </a:path>
              <a:path w="6405880" h="353060">
                <a:moveTo>
                  <a:pt x="5213050" y="39369"/>
                </a:moveTo>
                <a:lnTo>
                  <a:pt x="3149083" y="39369"/>
                </a:lnTo>
                <a:lnTo>
                  <a:pt x="3123280" y="40639"/>
                </a:lnTo>
                <a:lnTo>
                  <a:pt x="3086311" y="41909"/>
                </a:lnTo>
                <a:lnTo>
                  <a:pt x="3063372" y="43179"/>
                </a:lnTo>
                <a:lnTo>
                  <a:pt x="5329121" y="43179"/>
                </a:lnTo>
                <a:lnTo>
                  <a:pt x="5300797" y="41909"/>
                </a:lnTo>
                <a:lnTo>
                  <a:pt x="5278077" y="41909"/>
                </a:lnTo>
                <a:lnTo>
                  <a:pt x="5271892" y="40639"/>
                </a:lnTo>
                <a:lnTo>
                  <a:pt x="5226477" y="40639"/>
                </a:lnTo>
                <a:lnTo>
                  <a:pt x="5213050" y="39369"/>
                </a:lnTo>
                <a:close/>
              </a:path>
              <a:path w="6405880" h="353060">
                <a:moveTo>
                  <a:pt x="1486155" y="40639"/>
                </a:moveTo>
                <a:lnTo>
                  <a:pt x="1334738" y="40639"/>
                </a:lnTo>
                <a:lnTo>
                  <a:pt x="1322411" y="41909"/>
                </a:lnTo>
                <a:lnTo>
                  <a:pt x="1508755" y="41909"/>
                </a:lnTo>
                <a:lnTo>
                  <a:pt x="1486155" y="40639"/>
                </a:lnTo>
                <a:close/>
              </a:path>
              <a:path w="6405880" h="353060">
                <a:moveTo>
                  <a:pt x="5140688" y="38100"/>
                </a:moveTo>
                <a:lnTo>
                  <a:pt x="3189079" y="38100"/>
                </a:lnTo>
                <a:lnTo>
                  <a:pt x="3175651" y="39369"/>
                </a:lnTo>
                <a:lnTo>
                  <a:pt x="5179817" y="39369"/>
                </a:lnTo>
                <a:lnTo>
                  <a:pt x="5140688" y="38100"/>
                </a:lnTo>
                <a:close/>
              </a:path>
              <a:path w="6405880" h="353060">
                <a:moveTo>
                  <a:pt x="3619520" y="36829"/>
                </a:moveTo>
                <a:lnTo>
                  <a:pt x="3602604" y="38100"/>
                </a:lnTo>
                <a:lnTo>
                  <a:pt x="3625337" y="38100"/>
                </a:lnTo>
                <a:lnTo>
                  <a:pt x="3619520" y="36829"/>
                </a:lnTo>
                <a:close/>
              </a:path>
              <a:path w="6405880" h="353060">
                <a:moveTo>
                  <a:pt x="4297075" y="36829"/>
                </a:moveTo>
                <a:lnTo>
                  <a:pt x="3645241" y="36829"/>
                </a:lnTo>
                <a:lnTo>
                  <a:pt x="3627661" y="38100"/>
                </a:lnTo>
                <a:lnTo>
                  <a:pt x="4324472" y="38100"/>
                </a:lnTo>
                <a:lnTo>
                  <a:pt x="4297075" y="36829"/>
                </a:lnTo>
                <a:close/>
              </a:path>
              <a:path w="6405880" h="353060">
                <a:moveTo>
                  <a:pt x="6254707" y="1269"/>
                </a:moveTo>
                <a:lnTo>
                  <a:pt x="6161337" y="1269"/>
                </a:lnTo>
                <a:lnTo>
                  <a:pt x="6152062" y="2539"/>
                </a:lnTo>
                <a:lnTo>
                  <a:pt x="6144682" y="2539"/>
                </a:lnTo>
                <a:lnTo>
                  <a:pt x="6138943" y="3809"/>
                </a:lnTo>
                <a:lnTo>
                  <a:pt x="6134197" y="5079"/>
                </a:lnTo>
                <a:lnTo>
                  <a:pt x="6278050" y="5079"/>
                </a:lnTo>
                <a:lnTo>
                  <a:pt x="6255543" y="1353"/>
                </a:lnTo>
                <a:lnTo>
                  <a:pt x="6254707" y="1269"/>
                </a:lnTo>
                <a:close/>
              </a:path>
              <a:path w="6405880" h="353060">
                <a:moveTo>
                  <a:pt x="6259498" y="1749"/>
                </a:moveTo>
                <a:lnTo>
                  <a:pt x="6266296" y="2539"/>
                </a:lnTo>
                <a:lnTo>
                  <a:pt x="6267407" y="2539"/>
                </a:lnTo>
                <a:lnTo>
                  <a:pt x="6259498" y="1749"/>
                </a:lnTo>
                <a:close/>
              </a:path>
              <a:path w="6405880" h="353060">
                <a:moveTo>
                  <a:pt x="6255380" y="1269"/>
                </a:moveTo>
                <a:lnTo>
                  <a:pt x="6255038" y="1269"/>
                </a:lnTo>
                <a:lnTo>
                  <a:pt x="6255543" y="1353"/>
                </a:lnTo>
                <a:lnTo>
                  <a:pt x="6259498" y="1749"/>
                </a:lnTo>
                <a:lnTo>
                  <a:pt x="6255380" y="1269"/>
                </a:lnTo>
                <a:close/>
              </a:path>
              <a:path w="6405880" h="353060">
                <a:moveTo>
                  <a:pt x="6238434" y="0"/>
                </a:moveTo>
                <a:lnTo>
                  <a:pt x="6228127" y="0"/>
                </a:lnTo>
                <a:lnTo>
                  <a:pt x="6224011" y="1269"/>
                </a:lnTo>
                <a:lnTo>
                  <a:pt x="6254707" y="1269"/>
                </a:lnTo>
                <a:lnTo>
                  <a:pt x="6255543" y="1353"/>
                </a:lnTo>
                <a:lnTo>
                  <a:pt x="6255038" y="1269"/>
                </a:lnTo>
                <a:lnTo>
                  <a:pt x="62384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0793" y="10108206"/>
            <a:ext cx="2118995" cy="19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5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1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100" spc="10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100" spc="-80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8536" y="10108206"/>
            <a:ext cx="1425575" cy="19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5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1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100" spc="15" b="1">
                <a:solidFill>
                  <a:srgbClr val="FF9300"/>
                </a:solidFill>
                <a:latin typeface="Arial"/>
                <a:cs typeface="Arial"/>
              </a:rPr>
              <a:t>7077 6066</a:t>
            </a:r>
            <a:r>
              <a:rPr dirty="0" sz="1100" spc="-13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CARBENE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532" y="1320092"/>
            <a:ext cx="3997960" cy="49339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NOTE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004D7F"/>
                </a:solidFill>
                <a:latin typeface="Arial"/>
                <a:cs typeface="Arial"/>
              </a:rPr>
              <a:t>Generation of</a:t>
            </a:r>
            <a:r>
              <a:rPr dirty="0" sz="1300" spc="-3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300" spc="30" b="1">
                <a:solidFill>
                  <a:srgbClr val="004D7F"/>
                </a:solidFill>
                <a:latin typeface="Arial"/>
                <a:cs typeface="Arial"/>
              </a:rPr>
              <a:t>Carbene</a:t>
            </a:r>
            <a:endParaRPr sz="13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370"/>
              </a:spcBef>
            </a:pPr>
            <a:r>
              <a:rPr dirty="0" baseline="5050" sz="1650" spc="225">
                <a:solidFill>
                  <a:srgbClr val="004D7F"/>
                </a:solidFill>
                <a:latin typeface="Courier New"/>
                <a:cs typeface="Courier New"/>
              </a:rPr>
              <a:t>1. By </a:t>
            </a:r>
            <a:r>
              <a:rPr dirty="0" baseline="5050" sz="1650" spc="202">
                <a:solidFill>
                  <a:srgbClr val="004D7F"/>
                </a:solidFill>
                <a:latin typeface="Courier New"/>
                <a:cs typeface="Courier New"/>
              </a:rPr>
              <a:t>CHX</a:t>
            </a:r>
            <a:r>
              <a:rPr dirty="0" sz="750" spc="135">
                <a:solidFill>
                  <a:srgbClr val="004D7F"/>
                </a:solidFill>
                <a:latin typeface="Courier New"/>
                <a:cs typeface="Courier New"/>
              </a:rPr>
              <a:t>3 </a:t>
            </a:r>
            <a:r>
              <a:rPr dirty="0" baseline="5050" sz="1650" spc="225">
                <a:solidFill>
                  <a:srgbClr val="004D7F"/>
                </a:solidFill>
                <a:latin typeface="Courier New"/>
                <a:cs typeface="Courier New"/>
              </a:rPr>
              <a:t>+ Base + Strong</a:t>
            </a:r>
            <a:r>
              <a:rPr dirty="0" baseline="5050" sz="1650" spc="-322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5050" sz="1650" spc="225">
                <a:solidFill>
                  <a:srgbClr val="004D7F"/>
                </a:solidFill>
                <a:latin typeface="Courier New"/>
                <a:cs typeface="Courier New"/>
              </a:rPr>
              <a:t>Heat</a:t>
            </a:r>
            <a:endParaRPr baseline="5050" sz="1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807" y="1826654"/>
            <a:ext cx="188722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50">
                <a:solidFill>
                  <a:srgbClr val="004D7F"/>
                </a:solidFill>
                <a:latin typeface="Courier New"/>
                <a:cs typeface="Courier New"/>
              </a:rPr>
              <a:t>2. By</a:t>
            </a:r>
            <a:r>
              <a:rPr dirty="0" sz="1100" spc="114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100" spc="150">
                <a:solidFill>
                  <a:srgbClr val="004D7F"/>
                </a:solidFill>
                <a:latin typeface="Courier New"/>
                <a:cs typeface="Courier New"/>
              </a:rPr>
              <a:t>Diazomethane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3586" y="1811168"/>
            <a:ext cx="126682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5050" sz="1650" spc="202">
                <a:solidFill>
                  <a:srgbClr val="004D7F"/>
                </a:solidFill>
                <a:latin typeface="Courier New"/>
                <a:cs typeface="Courier New"/>
              </a:rPr>
              <a:t>(CH</a:t>
            </a:r>
            <a:r>
              <a:rPr dirty="0" sz="750" spc="135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r>
              <a:rPr dirty="0" baseline="5050" sz="1650" spc="202">
                <a:solidFill>
                  <a:srgbClr val="004D7F"/>
                </a:solidFill>
                <a:latin typeface="Courier New"/>
                <a:cs typeface="Courier New"/>
              </a:rPr>
              <a:t>N</a:t>
            </a:r>
            <a:r>
              <a:rPr dirty="0" sz="750" spc="135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r>
              <a:rPr dirty="0" baseline="5050" sz="1650" spc="202">
                <a:solidFill>
                  <a:srgbClr val="004D7F"/>
                </a:solidFill>
                <a:latin typeface="Courier New"/>
                <a:cs typeface="Courier New"/>
              </a:rPr>
              <a:t>) </a:t>
            </a:r>
            <a:r>
              <a:rPr dirty="0" baseline="4273" sz="1950" spc="52" b="1">
                <a:solidFill>
                  <a:srgbClr val="0076BA"/>
                </a:solidFill>
                <a:latin typeface="Arial"/>
                <a:cs typeface="Arial"/>
              </a:rPr>
              <a:t>*</a:t>
            </a:r>
            <a:r>
              <a:rPr dirty="0" baseline="4273" sz="1950" spc="-52" b="1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dirty="0" baseline="6172" sz="1350" spc="157">
                <a:solidFill>
                  <a:srgbClr val="0076BA"/>
                </a:solidFill>
                <a:latin typeface="Courier New"/>
                <a:cs typeface="Courier New"/>
              </a:rPr>
              <a:t>CH</a:t>
            </a:r>
            <a:r>
              <a:rPr dirty="0" sz="600" spc="105">
                <a:solidFill>
                  <a:srgbClr val="0076BA"/>
                </a:solidFill>
                <a:latin typeface="Courier New"/>
                <a:cs typeface="Courier New"/>
              </a:rPr>
              <a:t>2</a:t>
            </a:r>
            <a:r>
              <a:rPr dirty="0" baseline="6172" sz="1350" spc="157">
                <a:solidFill>
                  <a:srgbClr val="0076BA"/>
                </a:solidFill>
                <a:latin typeface="Courier New"/>
                <a:cs typeface="Courier New"/>
              </a:rPr>
              <a:t>N</a:t>
            </a:r>
            <a:r>
              <a:rPr dirty="0" sz="600" spc="105">
                <a:solidFill>
                  <a:srgbClr val="0076BA"/>
                </a:solidFill>
                <a:latin typeface="Courier New"/>
                <a:cs typeface="Courier New"/>
              </a:rPr>
              <a:t>2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7635" y="1852767"/>
            <a:ext cx="188722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is a insertion group</a:t>
            </a:r>
            <a:r>
              <a:rPr dirty="0" sz="900" spc="45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532" y="2257537"/>
            <a:ext cx="291973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1. </a:t>
            </a:r>
            <a:r>
              <a:rPr dirty="0" sz="1300" spc="45" b="1">
                <a:solidFill>
                  <a:srgbClr val="B51700"/>
                </a:solidFill>
                <a:latin typeface="Arial"/>
                <a:cs typeface="Arial"/>
              </a:rPr>
              <a:t>REIMMER </a:t>
            </a:r>
            <a:r>
              <a:rPr dirty="0" sz="1300" spc="110" b="1">
                <a:solidFill>
                  <a:srgbClr val="B51700"/>
                </a:solidFill>
                <a:latin typeface="Arial"/>
                <a:cs typeface="Arial"/>
              </a:rPr>
              <a:t>- </a:t>
            </a:r>
            <a:r>
              <a:rPr dirty="0" sz="1300" spc="35" b="1">
                <a:solidFill>
                  <a:srgbClr val="B51700"/>
                </a:solidFill>
                <a:latin typeface="Arial"/>
                <a:cs typeface="Arial"/>
              </a:rPr>
              <a:t>TIEMANN</a:t>
            </a:r>
            <a:r>
              <a:rPr dirty="0" sz="1300" spc="-15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6506" y="3706828"/>
            <a:ext cx="332168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20" b="1">
                <a:solidFill>
                  <a:srgbClr val="0076BA"/>
                </a:solidFill>
                <a:latin typeface="Arial"/>
                <a:cs typeface="Arial"/>
              </a:rPr>
              <a:t>* </a:t>
            </a:r>
            <a:r>
              <a:rPr dirty="0" sz="800" spc="110">
                <a:solidFill>
                  <a:srgbClr val="0076BA"/>
                </a:solidFill>
                <a:latin typeface="Courier New"/>
                <a:cs typeface="Courier New"/>
              </a:rPr>
              <a:t>RTR always form ORTHO substituted product</a:t>
            </a:r>
            <a:r>
              <a:rPr dirty="0" sz="800" spc="75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700" spc="9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532" y="3954905"/>
            <a:ext cx="464883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2. </a:t>
            </a:r>
            <a:r>
              <a:rPr dirty="0" sz="1300" spc="10" b="1">
                <a:solidFill>
                  <a:srgbClr val="B51700"/>
                </a:solidFill>
                <a:latin typeface="Arial"/>
                <a:cs typeface="Arial"/>
              </a:rPr>
              <a:t>CARBYL </a:t>
            </a:r>
            <a:r>
              <a:rPr dirty="0" sz="1300" spc="35" b="1">
                <a:solidFill>
                  <a:srgbClr val="B51700"/>
                </a:solidFill>
                <a:latin typeface="Arial"/>
                <a:cs typeface="Arial"/>
              </a:rPr>
              <a:t>AMINE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REACTION </a:t>
            </a:r>
            <a:r>
              <a:rPr dirty="0" sz="1300" spc="-40" b="1">
                <a:solidFill>
                  <a:srgbClr val="B51700"/>
                </a:solidFill>
                <a:latin typeface="Arial"/>
                <a:cs typeface="Arial"/>
              </a:rPr>
              <a:t>( </a:t>
            </a:r>
            <a:r>
              <a:rPr dirty="0" sz="1000" spc="25" b="1">
                <a:solidFill>
                  <a:srgbClr val="99195E"/>
                </a:solidFill>
                <a:latin typeface="Arial"/>
                <a:cs typeface="Arial"/>
              </a:rPr>
              <a:t>HOFFMANN </a:t>
            </a:r>
            <a:r>
              <a:rPr dirty="0" sz="1000" spc="10" b="1">
                <a:solidFill>
                  <a:srgbClr val="99195E"/>
                </a:solidFill>
                <a:latin typeface="Arial"/>
                <a:cs typeface="Arial"/>
              </a:rPr>
              <a:t>ISOCYANIDE </a:t>
            </a:r>
            <a:r>
              <a:rPr dirty="0" sz="1000" spc="25" b="1">
                <a:solidFill>
                  <a:srgbClr val="99195E"/>
                </a:solidFill>
                <a:latin typeface="Arial"/>
                <a:cs typeface="Arial"/>
              </a:rPr>
              <a:t>RXN</a:t>
            </a:r>
            <a:r>
              <a:rPr dirty="0" sz="1000" spc="65" b="1">
                <a:solidFill>
                  <a:srgbClr val="99195E"/>
                </a:solidFill>
                <a:latin typeface="Arial"/>
                <a:cs typeface="Arial"/>
              </a:rPr>
              <a:t> </a:t>
            </a:r>
            <a:r>
              <a:rPr dirty="0" sz="1300" spc="-40" b="1">
                <a:solidFill>
                  <a:srgbClr val="B51700"/>
                </a:solidFill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476" y="4067176"/>
            <a:ext cx="2207260" cy="52197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994"/>
              </a:spcBef>
            </a:pPr>
            <a:r>
              <a:rPr dirty="0" sz="1200" spc="45" b="1">
                <a:latin typeface="Arial"/>
                <a:cs typeface="Arial"/>
              </a:rPr>
              <a:t>R-NH</a:t>
            </a:r>
            <a:r>
              <a:rPr dirty="0" sz="800" spc="45" b="1">
                <a:latin typeface="Arial"/>
                <a:cs typeface="Arial"/>
              </a:rPr>
              <a:t>2  </a:t>
            </a:r>
            <a:r>
              <a:rPr dirty="0" sz="1200" spc="35" b="1">
                <a:latin typeface="Arial"/>
                <a:cs typeface="Arial"/>
              </a:rPr>
              <a:t>+  </a:t>
            </a:r>
            <a:r>
              <a:rPr dirty="0" sz="1200" spc="25" b="1">
                <a:latin typeface="Arial"/>
                <a:cs typeface="Arial"/>
              </a:rPr>
              <a:t>CHCl</a:t>
            </a:r>
            <a:r>
              <a:rPr dirty="0" sz="800" spc="25" b="1">
                <a:latin typeface="Arial"/>
                <a:cs typeface="Arial"/>
              </a:rPr>
              <a:t>3   </a:t>
            </a:r>
            <a:r>
              <a:rPr dirty="0" sz="1200" spc="35" b="1">
                <a:latin typeface="Arial"/>
                <a:cs typeface="Arial"/>
              </a:rPr>
              <a:t>+  </a:t>
            </a:r>
            <a:r>
              <a:rPr dirty="0" sz="1200" spc="15" b="1">
                <a:latin typeface="Arial"/>
                <a:cs typeface="Arial"/>
              </a:rPr>
              <a:t>alc.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spc="30" b="1">
                <a:latin typeface="Arial"/>
                <a:cs typeface="Arial"/>
              </a:rPr>
              <a:t>KOH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dirty="0" sz="800" spc="20" b="1">
                <a:solidFill>
                  <a:srgbClr val="0076BA"/>
                </a:solidFill>
                <a:latin typeface="Arial"/>
                <a:cs typeface="Arial"/>
              </a:rPr>
              <a:t>* </a:t>
            </a:r>
            <a:r>
              <a:rPr dirty="0" sz="800" spc="110">
                <a:solidFill>
                  <a:srgbClr val="0076BA"/>
                </a:solidFill>
                <a:latin typeface="Courier New"/>
                <a:cs typeface="Courier New"/>
              </a:rPr>
              <a:t>It is the test of </a:t>
            </a:r>
            <a:r>
              <a:rPr dirty="0" sz="800" spc="35" b="1">
                <a:solidFill>
                  <a:srgbClr val="0076BA"/>
                </a:solidFill>
                <a:latin typeface="Arial"/>
                <a:cs typeface="Arial"/>
              </a:rPr>
              <a:t>1</a:t>
            </a:r>
            <a:r>
              <a:rPr dirty="0" baseline="20202" sz="825" spc="52">
                <a:solidFill>
                  <a:srgbClr val="0076BA"/>
                </a:solidFill>
                <a:latin typeface="Courier New"/>
                <a:cs typeface="Courier New"/>
              </a:rPr>
              <a:t>o</a:t>
            </a:r>
            <a:r>
              <a:rPr dirty="0" baseline="20202" sz="825" spc="600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76BA"/>
                </a:solidFill>
                <a:latin typeface="Courier New"/>
                <a:cs typeface="Courier New"/>
              </a:rPr>
              <a:t>amine</a:t>
            </a:r>
            <a:r>
              <a:rPr dirty="0" sz="800" spc="-95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700" spc="9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9205" y="4069838"/>
            <a:ext cx="1560830" cy="48450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1064260" algn="l"/>
              </a:tabLst>
            </a:pPr>
            <a:r>
              <a:rPr dirty="0" sz="1200" spc="30" b="1">
                <a:latin typeface="Arial"/>
                <a:cs typeface="Arial"/>
              </a:rPr>
              <a:t>—————&gt;	</a:t>
            </a:r>
            <a:r>
              <a:rPr dirty="0" sz="1200" spc="55" b="1">
                <a:latin typeface="Arial"/>
                <a:cs typeface="Arial"/>
              </a:rPr>
              <a:t>R-NC</a:t>
            </a:r>
            <a:endParaRPr sz="1200">
              <a:latin typeface="Arial"/>
              <a:cs typeface="Arial"/>
            </a:endParaRPr>
          </a:p>
          <a:p>
            <a:pPr marL="999490">
              <a:lnSpc>
                <a:spcPct val="100000"/>
              </a:lnSpc>
              <a:spcBef>
                <a:spcPts val="509"/>
              </a:spcBef>
            </a:pPr>
            <a:r>
              <a:rPr dirty="0" sz="650" spc="-15" b="1">
                <a:latin typeface="Arial"/>
                <a:cs typeface="Arial"/>
              </a:rPr>
              <a:t>( </a:t>
            </a:r>
            <a:r>
              <a:rPr dirty="0" sz="650" spc="15" b="1">
                <a:latin typeface="Arial"/>
                <a:cs typeface="Arial"/>
              </a:rPr>
              <a:t>Isocyanide</a:t>
            </a:r>
            <a:r>
              <a:rPr dirty="0" sz="650" spc="-40" b="1">
                <a:latin typeface="Arial"/>
                <a:cs typeface="Arial"/>
              </a:rPr>
              <a:t> </a:t>
            </a:r>
            <a:r>
              <a:rPr dirty="0" sz="650" spc="-15" b="1">
                <a:latin typeface="Arial"/>
                <a:cs typeface="Arial"/>
              </a:rPr>
              <a:t>)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532" y="4790539"/>
            <a:ext cx="3957954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3. </a:t>
            </a:r>
            <a:r>
              <a:rPr dirty="0" sz="1300" spc="60" b="1">
                <a:solidFill>
                  <a:srgbClr val="B51700"/>
                </a:solidFill>
                <a:latin typeface="Arial"/>
                <a:cs typeface="Arial"/>
              </a:rPr>
              <a:t>SIMMON </a:t>
            </a:r>
            <a:r>
              <a:rPr dirty="0" sz="1300" spc="45" b="1">
                <a:solidFill>
                  <a:srgbClr val="B51700"/>
                </a:solidFill>
                <a:latin typeface="Arial"/>
                <a:cs typeface="Arial"/>
              </a:rPr>
              <a:t>SMITH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REACTION </a:t>
            </a:r>
            <a:r>
              <a:rPr dirty="0" sz="1300" spc="10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300" spc="50" b="1">
                <a:solidFill>
                  <a:srgbClr val="B51700"/>
                </a:solidFill>
                <a:latin typeface="Arial"/>
                <a:cs typeface="Arial"/>
              </a:rPr>
              <a:t>ZINC</a:t>
            </a:r>
            <a:r>
              <a:rPr dirty="0" sz="1300" spc="-12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COUPLE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532" y="6318164"/>
            <a:ext cx="3083560" cy="516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48285">
              <a:lnSpc>
                <a:spcPct val="100000"/>
              </a:lnSpc>
              <a:spcBef>
                <a:spcPts val="120"/>
              </a:spcBef>
            </a:pPr>
            <a:r>
              <a:rPr dirty="0" sz="800" spc="20" b="1">
                <a:solidFill>
                  <a:srgbClr val="0076BA"/>
                </a:solidFill>
                <a:latin typeface="Arial"/>
                <a:cs typeface="Arial"/>
              </a:rPr>
              <a:t>* </a:t>
            </a:r>
            <a:r>
              <a:rPr dirty="0" sz="800" spc="110">
                <a:solidFill>
                  <a:srgbClr val="0076BA"/>
                </a:solidFill>
                <a:latin typeface="Courier New"/>
                <a:cs typeface="Courier New"/>
              </a:rPr>
              <a:t>It is steriospecific reaction</a:t>
            </a:r>
            <a:r>
              <a:rPr dirty="0" sz="800" spc="75">
                <a:solidFill>
                  <a:srgbClr val="0076BA"/>
                </a:solidFill>
                <a:latin typeface="Courier New"/>
                <a:cs typeface="Courier New"/>
              </a:rPr>
              <a:t> </a:t>
            </a:r>
            <a:r>
              <a:rPr dirty="0" sz="700" spc="95">
                <a:solidFill>
                  <a:srgbClr val="0076BA"/>
                </a:solidFill>
                <a:latin typeface="Courier New"/>
                <a:cs typeface="Courier New"/>
              </a:rPr>
              <a:t>.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4.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REACTION </a:t>
            </a:r>
            <a:r>
              <a:rPr dirty="0" sz="1300" spc="35" b="1">
                <a:solidFill>
                  <a:srgbClr val="B51700"/>
                </a:solidFill>
                <a:latin typeface="Arial"/>
                <a:cs typeface="Arial"/>
              </a:rPr>
              <a:t>WITH</a:t>
            </a:r>
            <a:r>
              <a:rPr dirty="0" sz="1300" spc="-2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35" b="1">
                <a:solidFill>
                  <a:srgbClr val="B51700"/>
                </a:solidFill>
                <a:latin typeface="Arial"/>
                <a:cs typeface="Arial"/>
              </a:rPr>
              <a:t>DIAZO-METHANE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42792" y="6843996"/>
          <a:ext cx="5575935" cy="119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/>
                <a:gridCol w="411480"/>
                <a:gridCol w="790575"/>
                <a:gridCol w="1225550"/>
                <a:gridCol w="2072004"/>
              </a:tblGrid>
              <a:tr h="191305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R-CO-R`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15"/>
                        </a:lnSpc>
                        <a:spcBef>
                          <a:spcPts val="90"/>
                        </a:spcBef>
                      </a:pP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315"/>
                        </a:lnSpc>
                        <a:spcBef>
                          <a:spcPts val="90"/>
                        </a:spcBef>
                      </a:pPr>
                      <a:r>
                        <a:rPr dirty="0" baseline="4629" sz="1800" spc="60" b="1">
                          <a:latin typeface="Arial"/>
                          <a:cs typeface="Arial"/>
                        </a:rPr>
                        <a:t>R-CO-CH</a:t>
                      </a:r>
                      <a:r>
                        <a:rPr dirty="0" sz="800" spc="4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60" b="1">
                          <a:latin typeface="Arial"/>
                          <a:cs typeface="Arial"/>
                        </a:rPr>
                        <a:t>-R`</a:t>
                      </a:r>
                      <a:endParaRPr baseline="4629" sz="18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</a:tr>
              <a:tr h="2023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45" b="1">
                          <a:latin typeface="Arial"/>
                          <a:cs typeface="Arial"/>
                        </a:rPr>
                        <a:t>R-CHO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36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36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75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800" spc="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4629" sz="1800" spc="75" b="1">
                          <a:latin typeface="Arial"/>
                          <a:cs typeface="Arial"/>
                        </a:rPr>
                        <a:t>-CO-CH</a:t>
                      </a:r>
                      <a:r>
                        <a:rPr dirty="0" sz="800" spc="5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75" b="1">
                          <a:latin typeface="Arial"/>
                          <a:cs typeface="Arial"/>
                        </a:rPr>
                        <a:t>-H</a:t>
                      </a:r>
                      <a:endParaRPr baseline="4629" sz="1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</a:tr>
              <a:tr h="202380">
                <a:tc>
                  <a:txBody>
                    <a:bodyPr/>
                    <a:lstStyle/>
                    <a:p>
                      <a:pPr marL="49530">
                        <a:lnSpc>
                          <a:spcPts val="1315"/>
                        </a:lnSpc>
                        <a:spcBef>
                          <a:spcPts val="180"/>
                        </a:spcBef>
                      </a:pPr>
                      <a:r>
                        <a:rPr dirty="0" baseline="4629" sz="1800" spc="52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800" spc="3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4629" sz="1800" spc="52" b="1">
                          <a:latin typeface="Arial"/>
                          <a:cs typeface="Arial"/>
                        </a:rPr>
                        <a:t>COOH</a:t>
                      </a:r>
                      <a:endParaRPr baseline="4629" sz="1800">
                        <a:latin typeface="Arial"/>
                        <a:cs typeface="Arial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15"/>
                        </a:lnSpc>
                        <a:spcBef>
                          <a:spcPts val="180"/>
                        </a:spcBef>
                      </a:pP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15"/>
                        </a:lnSpc>
                        <a:spcBef>
                          <a:spcPts val="180"/>
                        </a:spcBef>
                      </a:pPr>
                      <a:r>
                        <a:rPr dirty="0" baseline="4629" sz="1800" spc="82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800" spc="5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4629" sz="1800" spc="82" b="1">
                          <a:latin typeface="Arial"/>
                          <a:cs typeface="Arial"/>
                        </a:rPr>
                        <a:t>-CO-O-CH</a:t>
                      </a:r>
                      <a:r>
                        <a:rPr dirty="0" sz="800" spc="5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82" b="1">
                          <a:latin typeface="Arial"/>
                          <a:cs typeface="Arial"/>
                        </a:rPr>
                        <a:t>-H</a:t>
                      </a:r>
                      <a:endParaRPr baseline="4629" sz="1800">
                        <a:latin typeface="Arial"/>
                        <a:cs typeface="Arial"/>
                      </a:endParaRPr>
                    </a:p>
                  </a:txBody>
                  <a:tcPr marL="0" marR="0" marB="0" marT="22860"/>
                </a:tc>
              </a:tr>
              <a:tr h="195846">
                <a:tc>
                  <a:txBody>
                    <a:bodyPr/>
                    <a:lstStyle/>
                    <a:p>
                      <a:pPr marL="49530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spc="45" b="1">
                          <a:latin typeface="Arial"/>
                          <a:cs typeface="Arial"/>
                        </a:rPr>
                        <a:t>H-Cl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405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67" b="1">
                          <a:latin typeface="Arial"/>
                          <a:cs typeface="Arial"/>
                        </a:rPr>
                        <a:t>H-CH</a:t>
                      </a:r>
                      <a:r>
                        <a:rPr dirty="0" sz="800" spc="4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67" b="1">
                          <a:latin typeface="Arial"/>
                          <a:cs typeface="Arial"/>
                        </a:rPr>
                        <a:t>-Cl</a:t>
                      </a:r>
                      <a:endParaRPr baseline="4629" sz="1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</a:tr>
              <a:tr h="2023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35" b="1">
                          <a:latin typeface="Arial"/>
                          <a:cs typeface="Arial"/>
                        </a:rPr>
                        <a:t>Ph-OH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36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365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75" b="1">
                          <a:latin typeface="Arial"/>
                          <a:cs typeface="Arial"/>
                        </a:rPr>
                        <a:t>Ph-O-CH</a:t>
                      </a:r>
                      <a:r>
                        <a:rPr dirty="0" sz="800" spc="5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75" b="1">
                          <a:latin typeface="Arial"/>
                          <a:cs typeface="Arial"/>
                        </a:rPr>
                        <a:t>-H</a:t>
                      </a:r>
                      <a:endParaRPr baseline="4629" sz="1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</a:tr>
              <a:tr h="197839">
                <a:tc gridSpan="2">
                  <a:txBody>
                    <a:bodyPr/>
                    <a:lstStyle/>
                    <a:p>
                      <a:pPr marL="5715">
                        <a:lnSpc>
                          <a:spcPts val="1280"/>
                        </a:lnSpc>
                        <a:spcBef>
                          <a:spcPts val="180"/>
                        </a:spcBef>
                      </a:pPr>
                      <a:r>
                        <a:rPr dirty="0" baseline="4629" sz="1800" spc="75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800" spc="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4629" sz="1800" spc="75" b="1">
                          <a:latin typeface="Arial"/>
                          <a:cs typeface="Arial"/>
                        </a:rPr>
                        <a:t>-CH=CH-CH</a:t>
                      </a:r>
                      <a:r>
                        <a:rPr dirty="0" sz="800" spc="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2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4629" sz="1800" spc="52" b="1">
                          <a:latin typeface="Arial"/>
                          <a:cs typeface="Arial"/>
                        </a:rPr>
                        <a:t>+</a:t>
                      </a:r>
                      <a:endParaRPr baseline="4629" sz="1800">
                        <a:latin typeface="Arial"/>
                        <a:cs typeface="Arial"/>
                      </a:endParaRPr>
                    </a:p>
                  </a:txBody>
                  <a:tcPr marL="0" marR="0" marB="0" marT="228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80"/>
                        </a:lnSpc>
                        <a:spcBef>
                          <a:spcPts val="180"/>
                        </a:spcBef>
                      </a:pP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44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370"/>
                        </a:lnSpc>
                        <a:spcBef>
                          <a:spcPts val="9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—————&gt;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370"/>
                        </a:lnSpc>
                        <a:spcBef>
                          <a:spcPts val="90"/>
                        </a:spcBef>
                      </a:pPr>
                      <a:r>
                        <a:rPr dirty="0" sz="1200" spc="15" b="1">
                          <a:latin typeface="Arial"/>
                          <a:cs typeface="Arial"/>
                        </a:rPr>
                        <a:t>1,2 </a:t>
                      </a:r>
                      <a:r>
                        <a:rPr dirty="0" sz="1200" spc="10" b="1">
                          <a:latin typeface="Arial"/>
                          <a:cs typeface="Arial"/>
                        </a:rPr>
                        <a:t>Dimethyl</a:t>
                      </a:r>
                      <a:r>
                        <a:rPr dirty="0" sz="12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15" b="1">
                          <a:latin typeface="Arial"/>
                          <a:cs typeface="Arial"/>
                        </a:rPr>
                        <a:t>cyclopropane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31532" y="8205435"/>
            <a:ext cx="4829810" cy="4787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5. </a:t>
            </a: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ARNDT </a:t>
            </a: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EISTERD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HOMOGULATION </a:t>
            </a:r>
            <a:r>
              <a:rPr dirty="0" sz="1300" spc="10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ACID</a:t>
            </a:r>
            <a:r>
              <a:rPr dirty="0" sz="1300" spc="-2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HALIDE</a:t>
            </a:r>
            <a:endParaRPr sz="130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270"/>
              </a:spcBef>
              <a:tabLst>
                <a:tab pos="2914650" algn="l"/>
                <a:tab pos="3810000" algn="l"/>
              </a:tabLst>
            </a:pPr>
            <a:r>
              <a:rPr dirty="0" baseline="4629" sz="1800" spc="67" b="1">
                <a:latin typeface="Arial"/>
                <a:cs typeface="Arial"/>
              </a:rPr>
              <a:t>R-CO-Cl 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44" b="1">
                <a:latin typeface="Arial"/>
                <a:cs typeface="Arial"/>
              </a:rPr>
              <a:t>CH</a:t>
            </a:r>
            <a:r>
              <a:rPr dirty="0" sz="800" spc="30" b="1">
                <a:latin typeface="Arial"/>
                <a:cs typeface="Arial"/>
              </a:rPr>
              <a:t>2</a:t>
            </a:r>
            <a:r>
              <a:rPr dirty="0" baseline="4629" sz="1800" spc="44" b="1">
                <a:latin typeface="Arial"/>
                <a:cs typeface="Arial"/>
              </a:rPr>
              <a:t>N</a:t>
            </a:r>
            <a:r>
              <a:rPr dirty="0" sz="800" spc="30" b="1">
                <a:latin typeface="Arial"/>
                <a:cs typeface="Arial"/>
              </a:rPr>
              <a:t>2 </a:t>
            </a:r>
            <a:r>
              <a:rPr dirty="0" sz="800" spc="280" b="1">
                <a:latin typeface="Arial"/>
                <a:cs typeface="Arial"/>
              </a:rPr>
              <a:t>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7" b="1">
                <a:latin typeface="Arial"/>
                <a:cs typeface="Arial"/>
              </a:rPr>
              <a:t>AgO</a:t>
            </a:r>
            <a:r>
              <a:rPr dirty="0" baseline="4629" sz="1800" spc="-240" b="1">
                <a:latin typeface="Arial"/>
                <a:cs typeface="Arial"/>
              </a:rPr>
              <a:t>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22" b="1">
                <a:latin typeface="Arial"/>
                <a:cs typeface="Arial"/>
              </a:rPr>
              <a:t> </a:t>
            </a:r>
            <a:r>
              <a:rPr dirty="0" baseline="4629" sz="1800" spc="44" b="1">
                <a:latin typeface="Arial"/>
                <a:cs typeface="Arial"/>
              </a:rPr>
              <a:t>H</a:t>
            </a:r>
            <a:r>
              <a:rPr dirty="0" sz="800" spc="30" b="1">
                <a:latin typeface="Arial"/>
                <a:cs typeface="Arial"/>
              </a:rPr>
              <a:t>3</a:t>
            </a:r>
            <a:r>
              <a:rPr dirty="0" baseline="4629" sz="1800" spc="44" b="1">
                <a:latin typeface="Arial"/>
                <a:cs typeface="Arial"/>
              </a:rPr>
              <a:t>O+	————&gt;	</a:t>
            </a:r>
            <a:r>
              <a:rPr dirty="0" baseline="4629" sz="1800" spc="67" b="1">
                <a:latin typeface="Arial"/>
                <a:cs typeface="Arial"/>
              </a:rPr>
              <a:t>R-CH</a:t>
            </a:r>
            <a:r>
              <a:rPr dirty="0" sz="800" spc="45" b="1">
                <a:latin typeface="Arial"/>
                <a:cs typeface="Arial"/>
              </a:rPr>
              <a:t>2</a:t>
            </a:r>
            <a:r>
              <a:rPr dirty="0" baseline="4629" sz="1800" spc="67" b="1">
                <a:latin typeface="Arial"/>
                <a:cs typeface="Arial"/>
              </a:rPr>
              <a:t>-COOH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532" y="9255934"/>
            <a:ext cx="594804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95">
                <a:solidFill>
                  <a:srgbClr val="004D7F"/>
                </a:solidFill>
                <a:latin typeface="Courier New"/>
                <a:cs typeface="Courier New"/>
              </a:rPr>
              <a:t>EXTRA :- </a:t>
            </a:r>
            <a:r>
              <a:rPr dirty="0" sz="1200" spc="165">
                <a:solidFill>
                  <a:srgbClr val="004D7F"/>
                </a:solidFill>
                <a:latin typeface="Courier New"/>
                <a:cs typeface="Courier New"/>
              </a:rPr>
              <a:t>THREE MEMBER RING CAN FORM BY</a:t>
            </a:r>
            <a:r>
              <a:rPr dirty="0" sz="1200" spc="18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200" spc="165">
                <a:solidFill>
                  <a:srgbClr val="004D7F"/>
                </a:solidFill>
                <a:latin typeface="Courier New"/>
                <a:cs typeface="Courier New"/>
              </a:rPr>
              <a:t>DIAZOMETHANE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7370" y="9517059"/>
            <a:ext cx="155448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1400" spc="20">
                <a:latin typeface="Arial"/>
                <a:cs typeface="Arial"/>
              </a:rPr>
              <a:t>CH</a:t>
            </a:r>
            <a:r>
              <a:rPr dirty="0" baseline="-5847" sz="1425" spc="30">
                <a:latin typeface="Arial"/>
                <a:cs typeface="Arial"/>
              </a:rPr>
              <a:t>2</a:t>
            </a:r>
            <a:r>
              <a:rPr dirty="0" sz="1400" spc="20">
                <a:latin typeface="Arial"/>
                <a:cs typeface="Arial"/>
              </a:rPr>
              <a:t>=CH</a:t>
            </a:r>
            <a:r>
              <a:rPr dirty="0" baseline="-5847" sz="1425" spc="30">
                <a:latin typeface="Arial"/>
                <a:cs typeface="Arial"/>
              </a:rPr>
              <a:t>2 </a:t>
            </a:r>
            <a:r>
              <a:rPr dirty="0" sz="1400" spc="45">
                <a:latin typeface="Arial"/>
                <a:cs typeface="Arial"/>
              </a:rPr>
              <a:t>+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300" spc="10">
                <a:latin typeface="Arial"/>
                <a:cs typeface="Arial"/>
              </a:rPr>
              <a:t>CH</a:t>
            </a:r>
            <a:r>
              <a:rPr dirty="0" baseline="-6172" sz="1350" spc="15">
                <a:latin typeface="Arial"/>
                <a:cs typeface="Arial"/>
              </a:rPr>
              <a:t>2</a:t>
            </a:r>
            <a:r>
              <a:rPr dirty="0" sz="1300" spc="10">
                <a:latin typeface="Arial"/>
                <a:cs typeface="Arial"/>
              </a:rPr>
              <a:t>N</a:t>
            </a:r>
            <a:r>
              <a:rPr dirty="0" baseline="-6172" sz="1350" spc="15">
                <a:latin typeface="Arial"/>
                <a:cs typeface="Arial"/>
              </a:rPr>
              <a:t>2</a:t>
            </a:r>
            <a:endParaRPr baseline="-6172"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9407" y="9583191"/>
            <a:ext cx="1805939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latin typeface="Arial"/>
                <a:cs typeface="Arial"/>
              </a:rPr>
              <a:t>—————&gt;</a:t>
            </a:r>
            <a:r>
              <a:rPr dirty="0" sz="900" spc="1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CYCLOPROPANE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52425" y="2655409"/>
            <a:ext cx="2485901" cy="784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75680" y="5076785"/>
            <a:ext cx="2814104" cy="1078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7966" y="10206257"/>
            <a:ext cx="2564622" cy="332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21350" y="10207223"/>
            <a:ext cx="1839223" cy="360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49133" y="10290999"/>
            <a:ext cx="2118995" cy="19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5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1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100" spc="10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100" spc="-80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36876" y="10290999"/>
            <a:ext cx="1425575" cy="19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5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1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100" spc="15" b="1">
                <a:solidFill>
                  <a:srgbClr val="FF9300"/>
                </a:solidFill>
                <a:latin typeface="Arial"/>
                <a:cs typeface="Arial"/>
              </a:rPr>
              <a:t>7077 6066</a:t>
            </a:r>
            <a:r>
              <a:rPr dirty="0" sz="1100" spc="-13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396" y="395301"/>
            <a:ext cx="5147945" cy="1323975"/>
          </a:xfrm>
          <a:prstGeom prst="rect"/>
        </p:spPr>
        <p:txBody>
          <a:bodyPr wrap="square" lIns="0" tIns="311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dirty="0" sz="4500" spc="-150">
                <a:solidFill>
                  <a:srgbClr val="017100"/>
                </a:solidFill>
              </a:rPr>
              <a:t>NITRENE</a:t>
            </a:r>
            <a:endParaRPr sz="4500"/>
          </a:p>
          <a:p>
            <a:pPr marL="371475">
              <a:lnSpc>
                <a:spcPct val="100000"/>
              </a:lnSpc>
              <a:spcBef>
                <a:spcPts val="780"/>
              </a:spcBef>
            </a:pPr>
            <a:r>
              <a:rPr dirty="0" sz="1400" spc="-80">
                <a:solidFill>
                  <a:srgbClr val="017100"/>
                </a:solidFill>
                <a:latin typeface="Times New Roman"/>
                <a:cs typeface="Times New Roman"/>
              </a:rPr>
              <a:t>( </a:t>
            </a:r>
            <a:r>
              <a:rPr dirty="0" sz="1400" spc="-20">
                <a:solidFill>
                  <a:srgbClr val="017100"/>
                </a:solidFill>
                <a:latin typeface="Times New Roman"/>
                <a:cs typeface="Times New Roman"/>
              </a:rPr>
              <a:t>NOTE </a:t>
            </a:r>
            <a:r>
              <a:rPr dirty="0" sz="1400">
                <a:solidFill>
                  <a:srgbClr val="017100"/>
                </a:solidFill>
                <a:latin typeface="Times New Roman"/>
                <a:cs typeface="Times New Roman"/>
              </a:rPr>
              <a:t>: </a:t>
            </a:r>
            <a:r>
              <a:rPr dirty="0" sz="1400" spc="-5">
                <a:solidFill>
                  <a:srgbClr val="017100"/>
                </a:solidFill>
                <a:latin typeface="Times New Roman"/>
                <a:cs typeface="Times New Roman"/>
              </a:rPr>
              <a:t>- </a:t>
            </a:r>
            <a:r>
              <a:rPr dirty="0" sz="1400" spc="55">
                <a:solidFill>
                  <a:srgbClr val="017100"/>
                </a:solidFill>
                <a:latin typeface="Times New Roman"/>
                <a:cs typeface="Times New Roman"/>
              </a:rPr>
              <a:t>IN </a:t>
            </a:r>
            <a:r>
              <a:rPr dirty="0" sz="1400" spc="-15">
                <a:solidFill>
                  <a:srgbClr val="017100"/>
                </a:solidFill>
                <a:latin typeface="Times New Roman"/>
                <a:cs typeface="Times New Roman"/>
              </a:rPr>
              <a:t>THIS </a:t>
            </a:r>
            <a:r>
              <a:rPr dirty="0" sz="1400" spc="-105">
                <a:solidFill>
                  <a:srgbClr val="017100"/>
                </a:solidFill>
                <a:latin typeface="Times New Roman"/>
                <a:cs typeface="Times New Roman"/>
              </a:rPr>
              <a:t>CHAPTER </a:t>
            </a:r>
            <a:r>
              <a:rPr dirty="0" sz="1400" spc="-25">
                <a:solidFill>
                  <a:srgbClr val="017100"/>
                </a:solidFill>
                <a:latin typeface="Times New Roman"/>
                <a:cs typeface="Times New Roman"/>
              </a:rPr>
              <a:t>WE </a:t>
            </a:r>
            <a:r>
              <a:rPr dirty="0" sz="1400" spc="-60">
                <a:solidFill>
                  <a:srgbClr val="017100"/>
                </a:solidFill>
                <a:latin typeface="Times New Roman"/>
                <a:cs typeface="Times New Roman"/>
              </a:rPr>
              <a:t>LEARN </a:t>
            </a:r>
            <a:r>
              <a:rPr dirty="0" sz="1400" spc="-25">
                <a:solidFill>
                  <a:srgbClr val="017100"/>
                </a:solidFill>
                <a:latin typeface="Times New Roman"/>
                <a:cs typeface="Times New Roman"/>
              </a:rPr>
              <a:t>TO </a:t>
            </a:r>
            <a:r>
              <a:rPr dirty="0" sz="1400" spc="-70">
                <a:solidFill>
                  <a:srgbClr val="017100"/>
                </a:solidFill>
                <a:latin typeface="Times New Roman"/>
                <a:cs typeface="Times New Roman"/>
              </a:rPr>
              <a:t>FORM  </a:t>
            </a:r>
            <a:r>
              <a:rPr dirty="0" sz="1400" spc="-45">
                <a:solidFill>
                  <a:srgbClr val="017100"/>
                </a:solidFill>
                <a:latin typeface="Times New Roman"/>
                <a:cs typeface="Times New Roman"/>
              </a:rPr>
              <a:t>AMINE</a:t>
            </a:r>
            <a:r>
              <a:rPr dirty="0" sz="1400" spc="235">
                <a:solidFill>
                  <a:srgbClr val="017100"/>
                </a:solidFill>
                <a:latin typeface="Times New Roman"/>
                <a:cs typeface="Times New Roman"/>
              </a:rPr>
              <a:t> </a:t>
            </a:r>
            <a:r>
              <a:rPr dirty="0" sz="1400" spc="-55">
                <a:solidFill>
                  <a:srgbClr val="017100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32" y="1897589"/>
            <a:ext cx="4862195" cy="226314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30200" indent="-30543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330200" algn="l"/>
                <a:tab pos="330835" algn="l"/>
              </a:tabLst>
            </a:pPr>
            <a:r>
              <a:rPr dirty="0" sz="1400" spc="40" b="1">
                <a:solidFill>
                  <a:srgbClr val="B51700"/>
                </a:solidFill>
                <a:latin typeface="Arial"/>
                <a:cs typeface="Arial"/>
              </a:rPr>
              <a:t>HOFMANN </a:t>
            </a:r>
            <a:r>
              <a:rPr dirty="0" sz="1400" spc="45" b="1">
                <a:solidFill>
                  <a:srgbClr val="B51700"/>
                </a:solidFill>
                <a:latin typeface="Arial"/>
                <a:cs typeface="Arial"/>
              </a:rPr>
              <a:t>BROMAMIDE</a:t>
            </a:r>
            <a:r>
              <a:rPr dirty="0" sz="1400" spc="-2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B51700"/>
                </a:solidFill>
                <a:latin typeface="Arial"/>
                <a:cs typeface="Arial"/>
              </a:rPr>
              <a:t>DEGRADATION</a:t>
            </a:r>
            <a:endParaRPr sz="1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270"/>
              </a:spcBef>
              <a:tabLst>
                <a:tab pos="1447165" algn="l"/>
                <a:tab pos="2017395" algn="l"/>
                <a:tab pos="3159760" algn="l"/>
                <a:tab pos="4167504" algn="l"/>
              </a:tabLst>
            </a:pPr>
            <a:r>
              <a:rPr dirty="0" sz="1200" spc="50" b="1">
                <a:latin typeface="Arial"/>
                <a:cs typeface="Arial"/>
              </a:rPr>
              <a:t>R-CO-NH2	</a:t>
            </a:r>
            <a:r>
              <a:rPr dirty="0" sz="1200" spc="35" b="1">
                <a:latin typeface="Arial"/>
                <a:cs typeface="Arial"/>
              </a:rPr>
              <a:t>+</a:t>
            </a:r>
            <a:r>
              <a:rPr dirty="0" sz="1200" spc="350" b="1">
                <a:latin typeface="Arial"/>
                <a:cs typeface="Arial"/>
              </a:rPr>
              <a:t> </a:t>
            </a:r>
            <a:r>
              <a:rPr dirty="0" sz="1200" spc="10" b="1">
                <a:latin typeface="Arial"/>
                <a:cs typeface="Arial"/>
              </a:rPr>
              <a:t>Br2	</a:t>
            </a:r>
            <a:r>
              <a:rPr dirty="0" sz="1200" spc="35" b="1">
                <a:latin typeface="Arial"/>
                <a:cs typeface="Arial"/>
              </a:rPr>
              <a:t>+</a:t>
            </a:r>
            <a:r>
              <a:rPr dirty="0" sz="1200" spc="355" b="1">
                <a:latin typeface="Arial"/>
                <a:cs typeface="Arial"/>
              </a:rPr>
              <a:t> </a:t>
            </a:r>
            <a:r>
              <a:rPr dirty="0" sz="1200" spc="30" b="1">
                <a:latin typeface="Arial"/>
                <a:cs typeface="Arial"/>
              </a:rPr>
              <a:t>KOH	—————&gt;	</a:t>
            </a:r>
            <a:r>
              <a:rPr dirty="0" sz="1200" spc="45" b="1">
                <a:latin typeface="Arial"/>
                <a:cs typeface="Arial"/>
              </a:rPr>
              <a:t>R-NH2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330200" indent="-305435">
              <a:lnSpc>
                <a:spcPct val="100000"/>
              </a:lnSpc>
              <a:buAutoNum type="arabicPeriod" startAt="2"/>
              <a:tabLst>
                <a:tab pos="330200" algn="l"/>
                <a:tab pos="330835" algn="l"/>
              </a:tabLst>
            </a:pPr>
            <a:r>
              <a:rPr dirty="0" sz="1400" spc="35" b="1">
                <a:solidFill>
                  <a:srgbClr val="B51700"/>
                </a:solidFill>
                <a:latin typeface="Arial"/>
                <a:cs typeface="Arial"/>
              </a:rPr>
              <a:t>BECKMANN</a:t>
            </a:r>
            <a:r>
              <a:rPr dirty="0" sz="1400" spc="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REARRANGEMENT</a:t>
            </a:r>
            <a:endParaRPr sz="1400">
              <a:latin typeface="Arial"/>
              <a:cs typeface="Arial"/>
            </a:endParaRPr>
          </a:p>
          <a:p>
            <a:pPr marL="485775">
              <a:lnSpc>
                <a:spcPct val="100000"/>
              </a:lnSpc>
              <a:spcBef>
                <a:spcPts val="459"/>
              </a:spcBef>
              <a:tabLst>
                <a:tab pos="2004060" algn="l"/>
                <a:tab pos="3120390" algn="l"/>
                <a:tab pos="4171950" algn="l"/>
              </a:tabLst>
            </a:pPr>
            <a:r>
              <a:rPr dirty="0" baseline="4629" sz="1800" spc="52" b="1">
                <a:latin typeface="Arial"/>
                <a:cs typeface="Arial"/>
              </a:rPr>
              <a:t>OXIME	+</a:t>
            </a:r>
            <a:r>
              <a:rPr dirty="0" baseline="4629" sz="1800" spc="540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H</a:t>
            </a:r>
            <a:r>
              <a:rPr dirty="0" sz="800" spc="15" b="1">
                <a:latin typeface="Arial"/>
                <a:cs typeface="Arial"/>
              </a:rPr>
              <a:t>2</a:t>
            </a:r>
            <a:r>
              <a:rPr dirty="0" baseline="4629" sz="1800" spc="22" b="1">
                <a:latin typeface="Arial"/>
                <a:cs typeface="Arial"/>
              </a:rPr>
              <a:t>SO</a:t>
            </a:r>
            <a:r>
              <a:rPr dirty="0" sz="800" spc="15" b="1">
                <a:latin typeface="Arial"/>
                <a:cs typeface="Arial"/>
              </a:rPr>
              <a:t>4	</a:t>
            </a:r>
            <a:r>
              <a:rPr dirty="0" baseline="4629" sz="1800" spc="44" b="1">
                <a:latin typeface="Arial"/>
                <a:cs typeface="Arial"/>
              </a:rPr>
              <a:t>—————&gt;	</a:t>
            </a:r>
            <a:r>
              <a:rPr dirty="0" baseline="4629" sz="1800" spc="22" b="1">
                <a:latin typeface="Arial"/>
                <a:cs typeface="Arial"/>
              </a:rPr>
              <a:t>2</a:t>
            </a:r>
            <a:r>
              <a:rPr dirty="0" baseline="27777" sz="1200" spc="22" b="1">
                <a:latin typeface="Arial"/>
                <a:cs typeface="Arial"/>
              </a:rPr>
              <a:t>0</a:t>
            </a:r>
            <a:r>
              <a:rPr dirty="0" baseline="27777" sz="1200" spc="82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Amide</a:t>
            </a:r>
            <a:endParaRPr baseline="4629"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marL="330200" indent="-305435">
              <a:lnSpc>
                <a:spcPct val="100000"/>
              </a:lnSpc>
              <a:buAutoNum type="arabicPeriod" startAt="3"/>
              <a:tabLst>
                <a:tab pos="330200" algn="l"/>
                <a:tab pos="330835" algn="l"/>
              </a:tabLst>
            </a:pPr>
            <a:r>
              <a:rPr dirty="0" sz="1400" spc="50" b="1">
                <a:solidFill>
                  <a:srgbClr val="B51700"/>
                </a:solidFill>
                <a:latin typeface="Arial"/>
                <a:cs typeface="Arial"/>
              </a:rPr>
              <a:t>SCHMIDT</a:t>
            </a:r>
            <a:r>
              <a:rPr dirty="0" sz="1400" spc="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REARRANGEMENT</a:t>
            </a:r>
            <a:endParaRPr sz="1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270"/>
              </a:spcBef>
              <a:tabLst>
                <a:tab pos="1981200" algn="l"/>
                <a:tab pos="3138170" algn="l"/>
                <a:tab pos="4145915" algn="l"/>
              </a:tabLst>
            </a:pPr>
            <a:r>
              <a:rPr dirty="0" sz="1200" spc="45" b="1">
                <a:latin typeface="Arial"/>
                <a:cs typeface="Arial"/>
              </a:rPr>
              <a:t>R-CO-Cl	</a:t>
            </a:r>
            <a:r>
              <a:rPr dirty="0" sz="1200" spc="35" b="1">
                <a:latin typeface="Arial"/>
                <a:cs typeface="Arial"/>
              </a:rPr>
              <a:t>+</a:t>
            </a:r>
            <a:r>
              <a:rPr dirty="0" sz="1200" spc="355" b="1">
                <a:latin typeface="Arial"/>
                <a:cs typeface="Arial"/>
              </a:rPr>
              <a:t> </a:t>
            </a:r>
            <a:r>
              <a:rPr dirty="0" sz="1200" spc="35" b="1">
                <a:latin typeface="Arial"/>
                <a:cs typeface="Arial"/>
              </a:rPr>
              <a:t>NaN3	</a:t>
            </a:r>
            <a:r>
              <a:rPr dirty="0" sz="1200" spc="30" b="1">
                <a:latin typeface="Arial"/>
                <a:cs typeface="Arial"/>
              </a:rPr>
              <a:t>—————&gt;	</a:t>
            </a:r>
            <a:r>
              <a:rPr dirty="0" sz="1200" spc="45" b="1">
                <a:latin typeface="Arial"/>
                <a:cs typeface="Arial"/>
              </a:rPr>
              <a:t>R-NH2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330200" indent="-305435">
              <a:lnSpc>
                <a:spcPct val="100000"/>
              </a:lnSpc>
              <a:buAutoNum type="arabicPeriod" startAt="4"/>
              <a:tabLst>
                <a:tab pos="330200" algn="l"/>
                <a:tab pos="330835" algn="l"/>
              </a:tabLst>
            </a:pPr>
            <a:r>
              <a:rPr dirty="0" sz="1400" spc="10" b="1">
                <a:solidFill>
                  <a:srgbClr val="B51700"/>
                </a:solidFill>
                <a:latin typeface="Arial"/>
                <a:cs typeface="Arial"/>
              </a:rPr>
              <a:t>LOSSEN</a:t>
            </a:r>
            <a:r>
              <a:rPr dirty="0" sz="1400" spc="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REARRANGEMENT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532" y="4163808"/>
            <a:ext cx="3006725" cy="879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130"/>
              </a:spcBef>
              <a:tabLst>
                <a:tab pos="1968500" algn="l"/>
              </a:tabLst>
            </a:pPr>
            <a:r>
              <a:rPr dirty="0" sz="1200" spc="55" b="1">
                <a:latin typeface="Arial"/>
                <a:cs typeface="Arial"/>
              </a:rPr>
              <a:t>R-CO-NH-O-CO-R	</a:t>
            </a:r>
            <a:r>
              <a:rPr dirty="0" sz="1200" spc="35" b="1">
                <a:latin typeface="Arial"/>
                <a:cs typeface="Arial"/>
              </a:rPr>
              <a:t>+</a:t>
            </a:r>
            <a:r>
              <a:rPr dirty="0" sz="1200" spc="335" b="1">
                <a:latin typeface="Arial"/>
                <a:cs typeface="Arial"/>
              </a:rPr>
              <a:t> </a:t>
            </a:r>
            <a:r>
              <a:rPr dirty="0" sz="1200" spc="30" b="1">
                <a:latin typeface="Arial"/>
                <a:cs typeface="Arial"/>
              </a:rPr>
              <a:t>KOH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17500" algn="l"/>
              </a:tabLst>
            </a:pPr>
            <a:r>
              <a:rPr dirty="0" sz="1400" spc="15" b="1">
                <a:solidFill>
                  <a:srgbClr val="B51700"/>
                </a:solidFill>
                <a:latin typeface="Arial"/>
                <a:cs typeface="Arial"/>
              </a:rPr>
              <a:t>5.	</a:t>
            </a:r>
            <a:r>
              <a:rPr dirty="0" sz="1400" spc="30" b="1">
                <a:solidFill>
                  <a:srgbClr val="B51700"/>
                </a:solidFill>
                <a:latin typeface="Arial"/>
                <a:cs typeface="Arial"/>
              </a:rPr>
              <a:t>CURTIUS</a:t>
            </a:r>
            <a:r>
              <a:rPr dirty="0" sz="1400" spc="-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B51700"/>
                </a:solidFill>
                <a:latin typeface="Arial"/>
                <a:cs typeface="Arial"/>
              </a:rPr>
              <a:t>REARRANGEMENT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dirty="0" sz="1200" spc="55" b="1">
                <a:latin typeface="Arial"/>
                <a:cs typeface="Arial"/>
              </a:rPr>
              <a:t>R-CO-NH-NH2 </a:t>
            </a:r>
            <a:r>
              <a:rPr dirty="0" sz="1200" spc="35" b="1">
                <a:latin typeface="Arial"/>
                <a:cs typeface="Arial"/>
              </a:rPr>
              <a:t>+ NaNO2 +</a:t>
            </a:r>
            <a:r>
              <a:rPr dirty="0" sz="1200" spc="-215" b="1">
                <a:latin typeface="Arial"/>
                <a:cs typeface="Arial"/>
              </a:rPr>
              <a:t> </a:t>
            </a:r>
            <a:r>
              <a:rPr dirty="0" sz="1200" spc="10" b="1">
                <a:latin typeface="Arial"/>
                <a:cs typeface="Arial"/>
              </a:rPr>
              <a:t>dil.HCl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9532" y="4163808"/>
            <a:ext cx="152971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20444" algn="l"/>
              </a:tabLst>
            </a:pPr>
            <a:r>
              <a:rPr dirty="0" sz="1200" spc="30" b="1">
                <a:latin typeface="Arial"/>
                <a:cs typeface="Arial"/>
              </a:rPr>
              <a:t>—————&gt;</a:t>
            </a:r>
            <a:r>
              <a:rPr dirty="0" sz="1200" spc="30" b="1">
                <a:latin typeface="Arial"/>
                <a:cs typeface="Arial"/>
              </a:rPr>
              <a:t>	</a:t>
            </a:r>
            <a:r>
              <a:rPr dirty="0" sz="1200" spc="45" b="1">
                <a:latin typeface="Arial"/>
                <a:cs typeface="Arial"/>
              </a:rPr>
              <a:t>R-NH2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3215" y="4829707"/>
            <a:ext cx="902969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30" b="1">
                <a:latin typeface="Arial"/>
                <a:cs typeface="Arial"/>
              </a:rPr>
              <a:t>—————&gt;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1300" y="4829707"/>
            <a:ext cx="52197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45" b="1">
                <a:latin typeface="Arial"/>
                <a:cs typeface="Arial"/>
              </a:rPr>
              <a:t>R-NH2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532" y="5691451"/>
            <a:ext cx="275336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30" b="1">
                <a:solidFill>
                  <a:srgbClr val="004D7F"/>
                </a:solidFill>
                <a:latin typeface="Arial"/>
                <a:cs typeface="Arial"/>
              </a:rPr>
              <a:t>TRICK </a:t>
            </a:r>
            <a:r>
              <a:rPr dirty="0" sz="1400" spc="10" b="1">
                <a:solidFill>
                  <a:srgbClr val="004D7F"/>
                </a:solidFill>
                <a:latin typeface="Arial"/>
                <a:cs typeface="Arial"/>
              </a:rPr>
              <a:t>OF </a:t>
            </a:r>
            <a:r>
              <a:rPr dirty="0" sz="1400" spc="25" b="1">
                <a:solidFill>
                  <a:srgbClr val="004D7F"/>
                </a:solidFill>
                <a:latin typeface="Arial"/>
                <a:cs typeface="Arial"/>
              </a:rPr>
              <a:t>NITRENE</a:t>
            </a:r>
            <a:r>
              <a:rPr dirty="0" sz="1400" spc="-5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400" spc="25" b="1">
                <a:solidFill>
                  <a:srgbClr val="004D7F"/>
                </a:solidFill>
                <a:latin typeface="Arial"/>
                <a:cs typeface="Arial"/>
              </a:rPr>
              <a:t>REACTION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980" y="5939520"/>
            <a:ext cx="450024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u="heavy" sz="1400" spc="195">
                <a:solidFill>
                  <a:srgbClr val="004D7F"/>
                </a:solidFill>
                <a:uFill>
                  <a:solidFill>
                    <a:srgbClr val="004D7F"/>
                  </a:solidFill>
                </a:uFill>
                <a:latin typeface="Courier New"/>
                <a:cs typeface="Courier New"/>
              </a:rPr>
              <a:t>HOFMANN</a:t>
            </a:r>
            <a:r>
              <a:rPr dirty="0" sz="1400" spc="19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u="heavy" sz="1400" spc="195">
                <a:solidFill>
                  <a:srgbClr val="004D7F"/>
                </a:solidFill>
                <a:uFill>
                  <a:solidFill>
                    <a:srgbClr val="004D7F"/>
                  </a:solidFill>
                </a:uFill>
                <a:latin typeface="Courier New"/>
                <a:cs typeface="Courier New"/>
              </a:rPr>
              <a:t>BECK</a:t>
            </a:r>
            <a:r>
              <a:rPr dirty="0" sz="1400" spc="19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u="heavy" sz="1400" spc="195">
                <a:solidFill>
                  <a:srgbClr val="004D7F"/>
                </a:solidFill>
                <a:uFill>
                  <a:solidFill>
                    <a:srgbClr val="004D7F"/>
                  </a:solidFill>
                </a:uFill>
                <a:latin typeface="Courier New"/>
                <a:cs typeface="Courier New"/>
              </a:rPr>
              <a:t>S</a:t>
            </a:r>
            <a:r>
              <a:rPr dirty="0" sz="1400" spc="19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u="heavy" sz="1400" spc="195">
                <a:solidFill>
                  <a:srgbClr val="004D7F"/>
                </a:solidFill>
                <a:uFill>
                  <a:solidFill>
                    <a:srgbClr val="004D7F"/>
                  </a:solidFill>
                </a:uFill>
                <a:latin typeface="Courier New"/>
                <a:cs typeface="Courier New"/>
              </a:rPr>
              <a:t>L</a:t>
            </a:r>
            <a:r>
              <a:rPr dirty="0" sz="1400" spc="195">
                <a:solidFill>
                  <a:srgbClr val="004D7F"/>
                </a:solidFill>
                <a:latin typeface="Courier New"/>
                <a:cs typeface="Courier New"/>
              </a:rPr>
              <a:t>EEPER </a:t>
            </a:r>
            <a:r>
              <a:rPr dirty="0" u="heavy" sz="1400" spc="195">
                <a:solidFill>
                  <a:srgbClr val="004D7F"/>
                </a:solidFill>
                <a:uFill>
                  <a:solidFill>
                    <a:srgbClr val="004D7F"/>
                  </a:solidFill>
                </a:uFill>
                <a:latin typeface="Courier New"/>
                <a:cs typeface="Courier New"/>
              </a:rPr>
              <a:t>CLASS</a:t>
            </a:r>
            <a:r>
              <a:rPr dirty="0" sz="1400" spc="13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400" spc="195">
                <a:solidFill>
                  <a:srgbClr val="004D7F"/>
                </a:solidFill>
                <a:latin typeface="Courier New"/>
                <a:cs typeface="Courier New"/>
              </a:rPr>
              <a:t>PEOPLE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532" y="6383448"/>
            <a:ext cx="150177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95">
                <a:solidFill>
                  <a:srgbClr val="004D7F"/>
                </a:solidFill>
                <a:latin typeface="Courier New"/>
                <a:cs typeface="Courier New"/>
              </a:rPr>
              <a:t>EXTRA:-</a:t>
            </a:r>
            <a:r>
              <a:rPr dirty="0" sz="1400" spc="114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SEVEN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0876" y="6422618"/>
            <a:ext cx="460375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MEMBER RING CAN BE FORM BY </a:t>
            </a:r>
            <a:r>
              <a:rPr dirty="0" sz="1100" spc="150">
                <a:solidFill>
                  <a:srgbClr val="004D7F"/>
                </a:solidFill>
                <a:latin typeface="Courier New"/>
                <a:cs typeface="Courier New"/>
              </a:rPr>
              <a:t>BECKMANN</a:t>
            </a:r>
            <a:r>
              <a:rPr dirty="0" sz="1100" spc="30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100" spc="150">
                <a:solidFill>
                  <a:srgbClr val="004D7F"/>
                </a:solidFill>
                <a:latin typeface="Courier New"/>
                <a:cs typeface="Courier New"/>
              </a:rPr>
              <a:t>REARRANGEMENT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9036" y="6631536"/>
            <a:ext cx="171767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THROUGH CYCLIC</a:t>
            </a:r>
            <a:r>
              <a:rPr dirty="0" sz="900" spc="5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OXIME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0485" y="6804030"/>
            <a:ext cx="3323945" cy="1234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84650" y="5757703"/>
            <a:ext cx="13589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7855" y="9829036"/>
            <a:ext cx="2721610" cy="417830"/>
          </a:xfrm>
          <a:custGeom>
            <a:avLst/>
            <a:gdLst/>
            <a:ahLst/>
            <a:cxnLst/>
            <a:rect l="l" t="t" r="r" b="b"/>
            <a:pathLst>
              <a:path w="2721610" h="417829">
                <a:moveTo>
                  <a:pt x="2169433" y="8889"/>
                </a:moveTo>
                <a:lnTo>
                  <a:pt x="1295642" y="8889"/>
                </a:lnTo>
                <a:lnTo>
                  <a:pt x="1281377" y="10159"/>
                </a:lnTo>
                <a:lnTo>
                  <a:pt x="1260761" y="10159"/>
                </a:lnTo>
                <a:lnTo>
                  <a:pt x="1253205" y="11429"/>
                </a:lnTo>
                <a:lnTo>
                  <a:pt x="1238320" y="11429"/>
                </a:lnTo>
                <a:lnTo>
                  <a:pt x="1233787" y="12699"/>
                </a:lnTo>
                <a:lnTo>
                  <a:pt x="1204610" y="13969"/>
                </a:lnTo>
                <a:lnTo>
                  <a:pt x="1192695" y="15239"/>
                </a:lnTo>
                <a:lnTo>
                  <a:pt x="1173792" y="15239"/>
                </a:lnTo>
                <a:lnTo>
                  <a:pt x="1150082" y="16509"/>
                </a:lnTo>
                <a:lnTo>
                  <a:pt x="1141811" y="16509"/>
                </a:lnTo>
                <a:lnTo>
                  <a:pt x="1133799" y="17779"/>
                </a:lnTo>
                <a:lnTo>
                  <a:pt x="942741" y="17779"/>
                </a:lnTo>
                <a:lnTo>
                  <a:pt x="909378" y="19049"/>
                </a:lnTo>
                <a:lnTo>
                  <a:pt x="844121" y="22859"/>
                </a:lnTo>
                <a:lnTo>
                  <a:pt x="821946" y="25399"/>
                </a:lnTo>
                <a:lnTo>
                  <a:pt x="805440" y="26669"/>
                </a:lnTo>
                <a:lnTo>
                  <a:pt x="789170" y="29209"/>
                </a:lnTo>
                <a:lnTo>
                  <a:pt x="773160" y="30479"/>
                </a:lnTo>
                <a:lnTo>
                  <a:pt x="757437" y="33019"/>
                </a:lnTo>
                <a:lnTo>
                  <a:pt x="742159" y="34289"/>
                </a:lnTo>
                <a:lnTo>
                  <a:pt x="713393" y="38099"/>
                </a:lnTo>
                <a:lnTo>
                  <a:pt x="699796" y="40639"/>
                </a:lnTo>
                <a:lnTo>
                  <a:pt x="637203" y="48259"/>
                </a:lnTo>
                <a:lnTo>
                  <a:pt x="614608" y="52069"/>
                </a:lnTo>
                <a:lnTo>
                  <a:pt x="552453" y="63499"/>
                </a:lnTo>
                <a:lnTo>
                  <a:pt x="532170" y="66039"/>
                </a:lnTo>
                <a:lnTo>
                  <a:pt x="493462" y="73659"/>
                </a:lnTo>
                <a:lnTo>
                  <a:pt x="475693" y="77469"/>
                </a:lnTo>
                <a:lnTo>
                  <a:pt x="409896" y="87629"/>
                </a:lnTo>
                <a:lnTo>
                  <a:pt x="394564" y="88899"/>
                </a:lnTo>
                <a:lnTo>
                  <a:pt x="388785" y="90169"/>
                </a:lnTo>
                <a:lnTo>
                  <a:pt x="382643" y="90169"/>
                </a:lnTo>
                <a:lnTo>
                  <a:pt x="376132" y="91439"/>
                </a:lnTo>
                <a:lnTo>
                  <a:pt x="360828" y="92709"/>
                </a:lnTo>
                <a:lnTo>
                  <a:pt x="351425" y="92709"/>
                </a:lnTo>
                <a:lnTo>
                  <a:pt x="344475" y="93979"/>
                </a:lnTo>
                <a:lnTo>
                  <a:pt x="326274" y="93979"/>
                </a:lnTo>
                <a:lnTo>
                  <a:pt x="306188" y="96519"/>
                </a:lnTo>
                <a:lnTo>
                  <a:pt x="237337" y="101599"/>
                </a:lnTo>
                <a:lnTo>
                  <a:pt x="210823" y="104139"/>
                </a:lnTo>
                <a:lnTo>
                  <a:pt x="200142" y="105409"/>
                </a:lnTo>
                <a:lnTo>
                  <a:pt x="187915" y="106679"/>
                </a:lnTo>
                <a:lnTo>
                  <a:pt x="174091" y="106679"/>
                </a:lnTo>
                <a:lnTo>
                  <a:pt x="157469" y="109219"/>
                </a:lnTo>
                <a:lnTo>
                  <a:pt x="136847" y="113029"/>
                </a:lnTo>
                <a:lnTo>
                  <a:pt x="124100" y="116839"/>
                </a:lnTo>
                <a:lnTo>
                  <a:pt x="112987" y="119379"/>
                </a:lnTo>
                <a:lnTo>
                  <a:pt x="56002" y="148589"/>
                </a:lnTo>
                <a:lnTo>
                  <a:pt x="24614" y="184149"/>
                </a:lnTo>
                <a:lnTo>
                  <a:pt x="5461" y="226059"/>
                </a:lnTo>
                <a:lnTo>
                  <a:pt x="0" y="273049"/>
                </a:lnTo>
                <a:lnTo>
                  <a:pt x="9688" y="320039"/>
                </a:lnTo>
                <a:lnTo>
                  <a:pt x="33859" y="361949"/>
                </a:lnTo>
                <a:lnTo>
                  <a:pt x="68727" y="393699"/>
                </a:lnTo>
                <a:lnTo>
                  <a:pt x="111069" y="412749"/>
                </a:lnTo>
                <a:lnTo>
                  <a:pt x="157665" y="417829"/>
                </a:lnTo>
                <a:lnTo>
                  <a:pt x="204067" y="409168"/>
                </a:lnTo>
                <a:lnTo>
                  <a:pt x="207625" y="407669"/>
                </a:lnTo>
                <a:lnTo>
                  <a:pt x="225300" y="407669"/>
                </a:lnTo>
                <a:lnTo>
                  <a:pt x="280255" y="402589"/>
                </a:lnTo>
                <a:lnTo>
                  <a:pt x="344715" y="397509"/>
                </a:lnTo>
                <a:lnTo>
                  <a:pt x="349863" y="397509"/>
                </a:lnTo>
                <a:lnTo>
                  <a:pt x="362379" y="396239"/>
                </a:lnTo>
                <a:lnTo>
                  <a:pt x="385331" y="396239"/>
                </a:lnTo>
                <a:lnTo>
                  <a:pt x="393284" y="394969"/>
                </a:lnTo>
                <a:lnTo>
                  <a:pt x="404571" y="393699"/>
                </a:lnTo>
                <a:lnTo>
                  <a:pt x="412970" y="392429"/>
                </a:lnTo>
                <a:lnTo>
                  <a:pt x="421669" y="392429"/>
                </a:lnTo>
                <a:lnTo>
                  <a:pt x="487737" y="383539"/>
                </a:lnTo>
                <a:lnTo>
                  <a:pt x="549508" y="372109"/>
                </a:lnTo>
                <a:lnTo>
                  <a:pt x="588200" y="364489"/>
                </a:lnTo>
                <a:lnTo>
                  <a:pt x="607231" y="361949"/>
                </a:lnTo>
                <a:lnTo>
                  <a:pt x="645137" y="354329"/>
                </a:lnTo>
                <a:lnTo>
                  <a:pt x="738847" y="341629"/>
                </a:lnTo>
                <a:lnTo>
                  <a:pt x="753754" y="339089"/>
                </a:lnTo>
                <a:lnTo>
                  <a:pt x="781802" y="335279"/>
                </a:lnTo>
                <a:lnTo>
                  <a:pt x="795050" y="334009"/>
                </a:lnTo>
                <a:lnTo>
                  <a:pt x="809701" y="331469"/>
                </a:lnTo>
                <a:lnTo>
                  <a:pt x="852431" y="327659"/>
                </a:lnTo>
                <a:lnTo>
                  <a:pt x="869789" y="325119"/>
                </a:lnTo>
                <a:lnTo>
                  <a:pt x="904605" y="322579"/>
                </a:lnTo>
                <a:lnTo>
                  <a:pt x="922078" y="322579"/>
                </a:lnTo>
                <a:lnTo>
                  <a:pt x="947822" y="321309"/>
                </a:lnTo>
                <a:lnTo>
                  <a:pt x="1142893" y="321309"/>
                </a:lnTo>
                <a:lnTo>
                  <a:pt x="1153034" y="320039"/>
                </a:lnTo>
                <a:lnTo>
                  <a:pt x="1172518" y="320039"/>
                </a:lnTo>
                <a:lnTo>
                  <a:pt x="1184511" y="318769"/>
                </a:lnTo>
                <a:lnTo>
                  <a:pt x="1194709" y="318769"/>
                </a:lnTo>
                <a:lnTo>
                  <a:pt x="1208895" y="317499"/>
                </a:lnTo>
                <a:lnTo>
                  <a:pt x="1222753" y="317499"/>
                </a:lnTo>
                <a:lnTo>
                  <a:pt x="1255694" y="314959"/>
                </a:lnTo>
                <a:lnTo>
                  <a:pt x="1260495" y="314959"/>
                </a:lnTo>
                <a:lnTo>
                  <a:pt x="1268610" y="313689"/>
                </a:lnTo>
                <a:lnTo>
                  <a:pt x="1282097" y="313689"/>
                </a:lnTo>
                <a:lnTo>
                  <a:pt x="1293987" y="312419"/>
                </a:lnTo>
                <a:lnTo>
                  <a:pt x="1306350" y="312419"/>
                </a:lnTo>
                <a:lnTo>
                  <a:pt x="1332440" y="311149"/>
                </a:lnTo>
                <a:lnTo>
                  <a:pt x="1373911" y="311149"/>
                </a:lnTo>
                <a:lnTo>
                  <a:pt x="1394188" y="309879"/>
                </a:lnTo>
                <a:lnTo>
                  <a:pt x="1485094" y="309879"/>
                </a:lnTo>
                <a:lnTo>
                  <a:pt x="1489717" y="308609"/>
                </a:lnTo>
                <a:lnTo>
                  <a:pt x="1545527" y="308609"/>
                </a:lnTo>
                <a:lnTo>
                  <a:pt x="1587521" y="306069"/>
                </a:lnTo>
                <a:lnTo>
                  <a:pt x="1648873" y="306069"/>
                </a:lnTo>
                <a:lnTo>
                  <a:pt x="1676242" y="304799"/>
                </a:lnTo>
                <a:lnTo>
                  <a:pt x="1703145" y="304799"/>
                </a:lnTo>
                <a:lnTo>
                  <a:pt x="1729589" y="303529"/>
                </a:lnTo>
                <a:lnTo>
                  <a:pt x="2681577" y="303529"/>
                </a:lnTo>
                <a:lnTo>
                  <a:pt x="2702719" y="276859"/>
                </a:lnTo>
                <a:lnTo>
                  <a:pt x="2719585" y="231139"/>
                </a:lnTo>
                <a:lnTo>
                  <a:pt x="2721265" y="182879"/>
                </a:lnTo>
                <a:lnTo>
                  <a:pt x="2708174" y="138429"/>
                </a:lnTo>
                <a:lnTo>
                  <a:pt x="2682281" y="99059"/>
                </a:lnTo>
                <a:lnTo>
                  <a:pt x="2645558" y="69849"/>
                </a:lnTo>
                <a:lnTo>
                  <a:pt x="2599976" y="53339"/>
                </a:lnTo>
                <a:lnTo>
                  <a:pt x="2593441" y="52069"/>
                </a:lnTo>
                <a:lnTo>
                  <a:pt x="2583152" y="49529"/>
                </a:lnTo>
                <a:lnTo>
                  <a:pt x="2568715" y="45719"/>
                </a:lnTo>
                <a:lnTo>
                  <a:pt x="2549735" y="43179"/>
                </a:lnTo>
                <a:lnTo>
                  <a:pt x="2514693" y="39369"/>
                </a:lnTo>
                <a:lnTo>
                  <a:pt x="2493987" y="36829"/>
                </a:lnTo>
                <a:lnTo>
                  <a:pt x="2484248" y="36829"/>
                </a:lnTo>
                <a:lnTo>
                  <a:pt x="2465598" y="34289"/>
                </a:lnTo>
                <a:lnTo>
                  <a:pt x="2452063" y="34289"/>
                </a:lnTo>
                <a:lnTo>
                  <a:pt x="2443756" y="33019"/>
                </a:lnTo>
                <a:lnTo>
                  <a:pt x="2434394" y="33019"/>
                </a:lnTo>
                <a:lnTo>
                  <a:pt x="2421224" y="31749"/>
                </a:lnTo>
                <a:lnTo>
                  <a:pt x="2412689" y="31749"/>
                </a:lnTo>
                <a:lnTo>
                  <a:pt x="2405361" y="30479"/>
                </a:lnTo>
                <a:lnTo>
                  <a:pt x="2386488" y="27939"/>
                </a:lnTo>
                <a:lnTo>
                  <a:pt x="2362957" y="25399"/>
                </a:lnTo>
                <a:lnTo>
                  <a:pt x="2349691" y="24129"/>
                </a:lnTo>
                <a:lnTo>
                  <a:pt x="2318544" y="21589"/>
                </a:lnTo>
                <a:lnTo>
                  <a:pt x="2309819" y="20319"/>
                </a:lnTo>
                <a:lnTo>
                  <a:pt x="2303088" y="20319"/>
                </a:lnTo>
                <a:lnTo>
                  <a:pt x="2297196" y="19049"/>
                </a:lnTo>
                <a:lnTo>
                  <a:pt x="2293208" y="19049"/>
                </a:lnTo>
                <a:lnTo>
                  <a:pt x="2254965" y="15239"/>
                </a:lnTo>
                <a:lnTo>
                  <a:pt x="2169433" y="8889"/>
                </a:lnTo>
                <a:close/>
              </a:path>
              <a:path w="2721610" h="417829">
                <a:moveTo>
                  <a:pt x="203711" y="409318"/>
                </a:moveTo>
                <a:lnTo>
                  <a:pt x="198603" y="410209"/>
                </a:lnTo>
                <a:lnTo>
                  <a:pt x="200139" y="410209"/>
                </a:lnTo>
                <a:lnTo>
                  <a:pt x="202699" y="409744"/>
                </a:lnTo>
                <a:lnTo>
                  <a:pt x="203711" y="409318"/>
                </a:lnTo>
                <a:close/>
              </a:path>
              <a:path w="2721610" h="417829">
                <a:moveTo>
                  <a:pt x="203901" y="409526"/>
                </a:moveTo>
                <a:lnTo>
                  <a:pt x="202699" y="409744"/>
                </a:lnTo>
                <a:lnTo>
                  <a:pt x="201594" y="410209"/>
                </a:lnTo>
                <a:lnTo>
                  <a:pt x="203901" y="409526"/>
                </a:lnTo>
                <a:close/>
              </a:path>
              <a:path w="2721610" h="417829">
                <a:moveTo>
                  <a:pt x="205879" y="408939"/>
                </a:moveTo>
                <a:lnTo>
                  <a:pt x="203711" y="409318"/>
                </a:lnTo>
                <a:lnTo>
                  <a:pt x="202699" y="409744"/>
                </a:lnTo>
                <a:lnTo>
                  <a:pt x="203901" y="409526"/>
                </a:lnTo>
                <a:lnTo>
                  <a:pt x="205879" y="408939"/>
                </a:lnTo>
                <a:close/>
              </a:path>
              <a:path w="2721610" h="417829">
                <a:moveTo>
                  <a:pt x="207127" y="408939"/>
                </a:moveTo>
                <a:lnTo>
                  <a:pt x="205879" y="408939"/>
                </a:lnTo>
                <a:lnTo>
                  <a:pt x="203901" y="409526"/>
                </a:lnTo>
                <a:lnTo>
                  <a:pt x="207127" y="408939"/>
                </a:lnTo>
                <a:close/>
              </a:path>
              <a:path w="2721610" h="417829">
                <a:moveTo>
                  <a:pt x="225300" y="407669"/>
                </a:moveTo>
                <a:lnTo>
                  <a:pt x="207625" y="407669"/>
                </a:lnTo>
                <a:lnTo>
                  <a:pt x="205291" y="408939"/>
                </a:lnTo>
                <a:lnTo>
                  <a:pt x="204067" y="409168"/>
                </a:lnTo>
                <a:lnTo>
                  <a:pt x="203711" y="409318"/>
                </a:lnTo>
                <a:lnTo>
                  <a:pt x="205879" y="408939"/>
                </a:lnTo>
                <a:lnTo>
                  <a:pt x="215121" y="408939"/>
                </a:lnTo>
                <a:lnTo>
                  <a:pt x="225300" y="407669"/>
                </a:lnTo>
                <a:close/>
              </a:path>
              <a:path w="2721610" h="417829">
                <a:moveTo>
                  <a:pt x="207625" y="407669"/>
                </a:moveTo>
                <a:lnTo>
                  <a:pt x="204067" y="409168"/>
                </a:lnTo>
                <a:lnTo>
                  <a:pt x="205291" y="408939"/>
                </a:lnTo>
                <a:lnTo>
                  <a:pt x="207625" y="407669"/>
                </a:lnTo>
                <a:close/>
              </a:path>
              <a:path w="2721610" h="417829">
                <a:moveTo>
                  <a:pt x="2681577" y="303529"/>
                </a:moveTo>
                <a:lnTo>
                  <a:pt x="2027567" y="303529"/>
                </a:lnTo>
                <a:lnTo>
                  <a:pt x="2040954" y="304799"/>
                </a:lnTo>
                <a:lnTo>
                  <a:pt x="2086051" y="308609"/>
                </a:lnTo>
                <a:lnTo>
                  <a:pt x="2117605" y="309879"/>
                </a:lnTo>
                <a:lnTo>
                  <a:pt x="2183351" y="314959"/>
                </a:lnTo>
                <a:lnTo>
                  <a:pt x="2198542" y="314959"/>
                </a:lnTo>
                <a:lnTo>
                  <a:pt x="2228065" y="317499"/>
                </a:lnTo>
                <a:lnTo>
                  <a:pt x="2259197" y="321309"/>
                </a:lnTo>
                <a:lnTo>
                  <a:pt x="2267617" y="321309"/>
                </a:lnTo>
                <a:lnTo>
                  <a:pt x="2276181" y="322579"/>
                </a:lnTo>
                <a:lnTo>
                  <a:pt x="2283926" y="322579"/>
                </a:lnTo>
                <a:lnTo>
                  <a:pt x="2296853" y="323849"/>
                </a:lnTo>
                <a:lnTo>
                  <a:pt x="2339614" y="328929"/>
                </a:lnTo>
                <a:lnTo>
                  <a:pt x="2348349" y="328929"/>
                </a:lnTo>
                <a:lnTo>
                  <a:pt x="2358399" y="330199"/>
                </a:lnTo>
                <a:lnTo>
                  <a:pt x="2369955" y="332739"/>
                </a:lnTo>
                <a:lnTo>
                  <a:pt x="2395346" y="335279"/>
                </a:lnTo>
                <a:lnTo>
                  <a:pt x="2418595" y="335279"/>
                </a:lnTo>
                <a:lnTo>
                  <a:pt x="2423408" y="336549"/>
                </a:lnTo>
                <a:lnTo>
                  <a:pt x="2430863" y="336549"/>
                </a:lnTo>
                <a:lnTo>
                  <a:pt x="2468309" y="339089"/>
                </a:lnTo>
                <a:lnTo>
                  <a:pt x="2476393" y="340359"/>
                </a:lnTo>
                <a:lnTo>
                  <a:pt x="2486403" y="341629"/>
                </a:lnTo>
                <a:lnTo>
                  <a:pt x="2495012" y="341629"/>
                </a:lnTo>
                <a:lnTo>
                  <a:pt x="2501976" y="342899"/>
                </a:lnTo>
                <a:lnTo>
                  <a:pt x="2507050" y="342899"/>
                </a:lnTo>
                <a:lnTo>
                  <a:pt x="2509874" y="344169"/>
                </a:lnTo>
                <a:lnTo>
                  <a:pt x="2515844" y="345439"/>
                </a:lnTo>
                <a:lnTo>
                  <a:pt x="2541315" y="351789"/>
                </a:lnTo>
                <a:lnTo>
                  <a:pt x="2589886" y="353059"/>
                </a:lnTo>
                <a:lnTo>
                  <a:pt x="2634934" y="340359"/>
                </a:lnTo>
                <a:lnTo>
                  <a:pt x="2673524" y="313689"/>
                </a:lnTo>
                <a:lnTo>
                  <a:pt x="2681577" y="303529"/>
                </a:lnTo>
                <a:close/>
              </a:path>
              <a:path w="2721610" h="417829">
                <a:moveTo>
                  <a:pt x="1073636" y="321309"/>
                </a:moveTo>
                <a:lnTo>
                  <a:pt x="1045361" y="321309"/>
                </a:lnTo>
                <a:lnTo>
                  <a:pt x="1059612" y="322579"/>
                </a:lnTo>
                <a:lnTo>
                  <a:pt x="1073636" y="321309"/>
                </a:lnTo>
                <a:close/>
              </a:path>
              <a:path w="2721610" h="417829">
                <a:moveTo>
                  <a:pt x="2019358" y="0"/>
                </a:moveTo>
                <a:lnTo>
                  <a:pt x="1724592" y="0"/>
                </a:lnTo>
                <a:lnTo>
                  <a:pt x="1696932" y="1269"/>
                </a:lnTo>
                <a:lnTo>
                  <a:pt x="1643069" y="2539"/>
                </a:lnTo>
                <a:lnTo>
                  <a:pt x="1581001" y="2539"/>
                </a:lnTo>
                <a:lnTo>
                  <a:pt x="1558018" y="3809"/>
                </a:lnTo>
                <a:lnTo>
                  <a:pt x="1545870" y="3809"/>
                </a:lnTo>
                <a:lnTo>
                  <a:pt x="1534583" y="5079"/>
                </a:lnTo>
                <a:lnTo>
                  <a:pt x="1481246" y="5079"/>
                </a:lnTo>
                <a:lnTo>
                  <a:pt x="1472699" y="6349"/>
                </a:lnTo>
                <a:lnTo>
                  <a:pt x="1381500" y="6349"/>
                </a:lnTo>
                <a:lnTo>
                  <a:pt x="1365610" y="7619"/>
                </a:lnTo>
                <a:lnTo>
                  <a:pt x="1337910" y="7619"/>
                </a:lnTo>
                <a:lnTo>
                  <a:pt x="1323068" y="8889"/>
                </a:lnTo>
                <a:lnTo>
                  <a:pt x="2154524" y="8889"/>
                </a:lnTo>
                <a:lnTo>
                  <a:pt x="2058909" y="1269"/>
                </a:lnTo>
                <a:lnTo>
                  <a:pt x="2039823" y="1269"/>
                </a:lnTo>
                <a:lnTo>
                  <a:pt x="20193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03989" y="9856080"/>
            <a:ext cx="1873250" cy="320040"/>
          </a:xfrm>
          <a:custGeom>
            <a:avLst/>
            <a:gdLst/>
            <a:ahLst/>
            <a:cxnLst/>
            <a:rect l="l" t="t" r="r" b="b"/>
            <a:pathLst>
              <a:path w="1873250" h="320040">
                <a:moveTo>
                  <a:pt x="1655839" y="306702"/>
                </a:moveTo>
                <a:lnTo>
                  <a:pt x="1676692" y="316230"/>
                </a:lnTo>
                <a:lnTo>
                  <a:pt x="1725075" y="320040"/>
                </a:lnTo>
                <a:lnTo>
                  <a:pt x="1770837" y="309880"/>
                </a:lnTo>
                <a:lnTo>
                  <a:pt x="1715214" y="309880"/>
                </a:lnTo>
                <a:lnTo>
                  <a:pt x="1698926" y="308247"/>
                </a:lnTo>
                <a:lnTo>
                  <a:pt x="1679597" y="307340"/>
                </a:lnTo>
                <a:lnTo>
                  <a:pt x="1664334" y="307340"/>
                </a:lnTo>
                <a:lnTo>
                  <a:pt x="1655839" y="306702"/>
                </a:lnTo>
                <a:close/>
              </a:path>
              <a:path w="1873250" h="320040">
                <a:moveTo>
                  <a:pt x="408509" y="5080"/>
                </a:moveTo>
                <a:lnTo>
                  <a:pt x="220230" y="5080"/>
                </a:lnTo>
                <a:lnTo>
                  <a:pt x="174779" y="8890"/>
                </a:lnTo>
                <a:lnTo>
                  <a:pt x="161980" y="10160"/>
                </a:lnTo>
                <a:lnTo>
                  <a:pt x="145770" y="12700"/>
                </a:lnTo>
                <a:lnTo>
                  <a:pt x="154228" y="12700"/>
                </a:lnTo>
                <a:lnTo>
                  <a:pt x="106126" y="20320"/>
                </a:lnTo>
                <a:lnTo>
                  <a:pt x="64112" y="40640"/>
                </a:lnTo>
                <a:lnTo>
                  <a:pt x="30726" y="72390"/>
                </a:lnTo>
                <a:lnTo>
                  <a:pt x="8508" y="114300"/>
                </a:lnTo>
                <a:lnTo>
                  <a:pt x="0" y="162560"/>
                </a:lnTo>
                <a:lnTo>
                  <a:pt x="6961" y="210820"/>
                </a:lnTo>
                <a:lnTo>
                  <a:pt x="27835" y="252730"/>
                </a:lnTo>
                <a:lnTo>
                  <a:pt x="60162" y="285750"/>
                </a:lnTo>
                <a:lnTo>
                  <a:pt x="101479" y="307340"/>
                </a:lnTo>
                <a:lnTo>
                  <a:pt x="149326" y="316230"/>
                </a:lnTo>
                <a:lnTo>
                  <a:pt x="176603" y="316230"/>
                </a:lnTo>
                <a:lnTo>
                  <a:pt x="194729" y="313690"/>
                </a:lnTo>
                <a:lnTo>
                  <a:pt x="207444" y="311150"/>
                </a:lnTo>
                <a:lnTo>
                  <a:pt x="218490" y="309880"/>
                </a:lnTo>
                <a:lnTo>
                  <a:pt x="229239" y="309880"/>
                </a:lnTo>
                <a:lnTo>
                  <a:pt x="238502" y="308610"/>
                </a:lnTo>
                <a:lnTo>
                  <a:pt x="875562" y="308610"/>
                </a:lnTo>
                <a:lnTo>
                  <a:pt x="893190" y="307340"/>
                </a:lnTo>
                <a:lnTo>
                  <a:pt x="1098718" y="307340"/>
                </a:lnTo>
                <a:lnTo>
                  <a:pt x="1126045" y="306070"/>
                </a:lnTo>
                <a:lnTo>
                  <a:pt x="1196196" y="306070"/>
                </a:lnTo>
                <a:lnTo>
                  <a:pt x="1211105" y="304800"/>
                </a:lnTo>
                <a:lnTo>
                  <a:pt x="1269915" y="304800"/>
                </a:lnTo>
                <a:lnTo>
                  <a:pt x="1278947" y="303530"/>
                </a:lnTo>
                <a:lnTo>
                  <a:pt x="1648894" y="303530"/>
                </a:lnTo>
                <a:lnTo>
                  <a:pt x="1632216" y="295910"/>
                </a:lnTo>
                <a:lnTo>
                  <a:pt x="1597333" y="265430"/>
                </a:lnTo>
                <a:lnTo>
                  <a:pt x="1573832" y="224790"/>
                </a:lnTo>
                <a:lnTo>
                  <a:pt x="1563498" y="179070"/>
                </a:lnTo>
                <a:lnTo>
                  <a:pt x="1568119" y="130810"/>
                </a:lnTo>
                <a:lnTo>
                  <a:pt x="1568411" y="129540"/>
                </a:lnTo>
                <a:lnTo>
                  <a:pt x="1569186" y="123190"/>
                </a:lnTo>
                <a:lnTo>
                  <a:pt x="1597631" y="71120"/>
                </a:lnTo>
                <a:lnTo>
                  <a:pt x="1646999" y="31750"/>
                </a:lnTo>
                <a:lnTo>
                  <a:pt x="1805956" y="31750"/>
                </a:lnTo>
                <a:lnTo>
                  <a:pt x="1802650" y="29210"/>
                </a:lnTo>
                <a:lnTo>
                  <a:pt x="1782883" y="19050"/>
                </a:lnTo>
                <a:lnTo>
                  <a:pt x="1777290" y="19050"/>
                </a:lnTo>
                <a:lnTo>
                  <a:pt x="1748610" y="8890"/>
                </a:lnTo>
                <a:lnTo>
                  <a:pt x="1746153" y="7696"/>
                </a:lnTo>
                <a:lnTo>
                  <a:pt x="1745640" y="7620"/>
                </a:lnTo>
                <a:lnTo>
                  <a:pt x="1735882" y="7620"/>
                </a:lnTo>
                <a:lnTo>
                  <a:pt x="1726141" y="6350"/>
                </a:lnTo>
                <a:lnTo>
                  <a:pt x="426389" y="6350"/>
                </a:lnTo>
                <a:lnTo>
                  <a:pt x="408509" y="5080"/>
                </a:lnTo>
                <a:close/>
              </a:path>
              <a:path w="1873250" h="320040">
                <a:moveTo>
                  <a:pt x="839405" y="308610"/>
                </a:moveTo>
                <a:lnTo>
                  <a:pt x="391530" y="308610"/>
                </a:lnTo>
                <a:lnTo>
                  <a:pt x="418312" y="309880"/>
                </a:lnTo>
                <a:lnTo>
                  <a:pt x="820648" y="309880"/>
                </a:lnTo>
                <a:lnTo>
                  <a:pt x="839405" y="308610"/>
                </a:lnTo>
                <a:close/>
              </a:path>
              <a:path w="1873250" h="320040">
                <a:moveTo>
                  <a:pt x="1698926" y="308247"/>
                </a:moveTo>
                <a:lnTo>
                  <a:pt x="1715214" y="309880"/>
                </a:lnTo>
                <a:lnTo>
                  <a:pt x="1732368" y="308610"/>
                </a:lnTo>
                <a:lnTo>
                  <a:pt x="1705267" y="308610"/>
                </a:lnTo>
                <a:lnTo>
                  <a:pt x="1698926" y="308247"/>
                </a:lnTo>
                <a:close/>
              </a:path>
              <a:path w="1873250" h="320040">
                <a:moveTo>
                  <a:pt x="1736820" y="307965"/>
                </a:moveTo>
                <a:lnTo>
                  <a:pt x="1732368" y="308610"/>
                </a:lnTo>
                <a:lnTo>
                  <a:pt x="1715214" y="309880"/>
                </a:lnTo>
                <a:lnTo>
                  <a:pt x="1770837" y="309880"/>
                </a:lnTo>
                <a:lnTo>
                  <a:pt x="1773064" y="308610"/>
                </a:lnTo>
                <a:lnTo>
                  <a:pt x="1733727" y="308610"/>
                </a:lnTo>
                <a:lnTo>
                  <a:pt x="1736820" y="307965"/>
                </a:lnTo>
                <a:close/>
              </a:path>
              <a:path w="1873250" h="320040">
                <a:moveTo>
                  <a:pt x="1705281" y="308545"/>
                </a:moveTo>
                <a:lnTo>
                  <a:pt x="1706651" y="308610"/>
                </a:lnTo>
                <a:lnTo>
                  <a:pt x="1705281" y="308545"/>
                </a:lnTo>
                <a:close/>
              </a:path>
              <a:path w="1873250" h="320040">
                <a:moveTo>
                  <a:pt x="1705366" y="308164"/>
                </a:moveTo>
                <a:lnTo>
                  <a:pt x="1705281" y="308545"/>
                </a:lnTo>
                <a:lnTo>
                  <a:pt x="1706651" y="308610"/>
                </a:lnTo>
                <a:lnTo>
                  <a:pt x="1707019" y="308610"/>
                </a:lnTo>
                <a:lnTo>
                  <a:pt x="1705366" y="308164"/>
                </a:lnTo>
                <a:close/>
              </a:path>
              <a:path w="1873250" h="320040">
                <a:moveTo>
                  <a:pt x="1705483" y="307633"/>
                </a:moveTo>
                <a:lnTo>
                  <a:pt x="1705366" y="308164"/>
                </a:lnTo>
                <a:lnTo>
                  <a:pt x="1707019" y="308610"/>
                </a:lnTo>
                <a:lnTo>
                  <a:pt x="1706115" y="307691"/>
                </a:lnTo>
                <a:lnTo>
                  <a:pt x="1705483" y="307633"/>
                </a:lnTo>
                <a:close/>
              </a:path>
              <a:path w="1873250" h="320040">
                <a:moveTo>
                  <a:pt x="1706115" y="307691"/>
                </a:moveTo>
                <a:lnTo>
                  <a:pt x="1707019" y="308610"/>
                </a:lnTo>
                <a:lnTo>
                  <a:pt x="1716049" y="308610"/>
                </a:lnTo>
                <a:lnTo>
                  <a:pt x="1706115" y="307691"/>
                </a:lnTo>
                <a:close/>
              </a:path>
              <a:path w="1873250" h="320040">
                <a:moveTo>
                  <a:pt x="1714809" y="307340"/>
                </a:moveTo>
                <a:lnTo>
                  <a:pt x="1705769" y="307340"/>
                </a:lnTo>
                <a:lnTo>
                  <a:pt x="1706115" y="307691"/>
                </a:lnTo>
                <a:lnTo>
                  <a:pt x="1716049" y="308610"/>
                </a:lnTo>
                <a:lnTo>
                  <a:pt x="1722678" y="308610"/>
                </a:lnTo>
                <a:lnTo>
                  <a:pt x="1724008" y="308511"/>
                </a:lnTo>
                <a:lnTo>
                  <a:pt x="1714809" y="307340"/>
                </a:lnTo>
                <a:close/>
              </a:path>
              <a:path w="1873250" h="320040">
                <a:moveTo>
                  <a:pt x="1724008" y="308511"/>
                </a:moveTo>
                <a:lnTo>
                  <a:pt x="1722678" y="308610"/>
                </a:lnTo>
                <a:lnTo>
                  <a:pt x="1724782" y="308610"/>
                </a:lnTo>
                <a:lnTo>
                  <a:pt x="1724008" y="308511"/>
                </a:lnTo>
                <a:close/>
              </a:path>
              <a:path w="1873250" h="320040">
                <a:moveTo>
                  <a:pt x="1739823" y="307340"/>
                </a:moveTo>
                <a:lnTo>
                  <a:pt x="1724008" y="308511"/>
                </a:lnTo>
                <a:lnTo>
                  <a:pt x="1724782" y="308610"/>
                </a:lnTo>
                <a:lnTo>
                  <a:pt x="1732368" y="308610"/>
                </a:lnTo>
                <a:lnTo>
                  <a:pt x="1736820" y="307965"/>
                </a:lnTo>
                <a:lnTo>
                  <a:pt x="1739823" y="307340"/>
                </a:lnTo>
                <a:close/>
              </a:path>
              <a:path w="1873250" h="320040">
                <a:moveTo>
                  <a:pt x="1775292" y="307340"/>
                </a:moveTo>
                <a:lnTo>
                  <a:pt x="1742211" y="307340"/>
                </a:lnTo>
                <a:lnTo>
                  <a:pt x="1733727" y="308610"/>
                </a:lnTo>
                <a:lnTo>
                  <a:pt x="1773064" y="308610"/>
                </a:lnTo>
                <a:lnTo>
                  <a:pt x="1775292" y="307340"/>
                </a:lnTo>
                <a:close/>
              </a:path>
              <a:path w="1873250" h="320040">
                <a:moveTo>
                  <a:pt x="1704474" y="307924"/>
                </a:moveTo>
                <a:lnTo>
                  <a:pt x="1705187" y="308541"/>
                </a:lnTo>
                <a:lnTo>
                  <a:pt x="1705366" y="308164"/>
                </a:lnTo>
                <a:lnTo>
                  <a:pt x="1704474" y="307924"/>
                </a:lnTo>
                <a:close/>
              </a:path>
              <a:path w="1873250" h="320040">
                <a:moveTo>
                  <a:pt x="1676083" y="302611"/>
                </a:moveTo>
                <a:lnTo>
                  <a:pt x="1689873" y="307340"/>
                </a:lnTo>
                <a:lnTo>
                  <a:pt x="1698926" y="308247"/>
                </a:lnTo>
                <a:lnTo>
                  <a:pt x="1705187" y="308541"/>
                </a:lnTo>
                <a:lnTo>
                  <a:pt x="1704474" y="307924"/>
                </a:lnTo>
                <a:lnTo>
                  <a:pt x="1702307" y="307340"/>
                </a:lnTo>
                <a:lnTo>
                  <a:pt x="1695462" y="307340"/>
                </a:lnTo>
                <a:lnTo>
                  <a:pt x="1693127" y="306070"/>
                </a:lnTo>
                <a:lnTo>
                  <a:pt x="1688505" y="304913"/>
                </a:lnTo>
                <a:lnTo>
                  <a:pt x="1687779" y="304800"/>
                </a:lnTo>
                <a:lnTo>
                  <a:pt x="1685798" y="304800"/>
                </a:lnTo>
                <a:lnTo>
                  <a:pt x="1685106" y="304063"/>
                </a:lnTo>
                <a:lnTo>
                  <a:pt x="1682972" y="303530"/>
                </a:lnTo>
                <a:lnTo>
                  <a:pt x="1676083" y="302611"/>
                </a:lnTo>
                <a:close/>
              </a:path>
              <a:path w="1873250" h="320040">
                <a:moveTo>
                  <a:pt x="1739823" y="307340"/>
                </a:moveTo>
                <a:lnTo>
                  <a:pt x="1714809" y="307340"/>
                </a:lnTo>
                <a:lnTo>
                  <a:pt x="1724008" y="308511"/>
                </a:lnTo>
                <a:lnTo>
                  <a:pt x="1739823" y="307340"/>
                </a:lnTo>
                <a:close/>
              </a:path>
              <a:path w="1873250" h="320040">
                <a:moveTo>
                  <a:pt x="1646999" y="31750"/>
                </a:moveTo>
                <a:lnTo>
                  <a:pt x="1597631" y="71120"/>
                </a:lnTo>
                <a:lnTo>
                  <a:pt x="1576209" y="107950"/>
                </a:lnTo>
                <a:lnTo>
                  <a:pt x="1568411" y="129540"/>
                </a:lnTo>
                <a:lnTo>
                  <a:pt x="1568119" y="130810"/>
                </a:lnTo>
                <a:lnTo>
                  <a:pt x="1563498" y="179070"/>
                </a:lnTo>
                <a:lnTo>
                  <a:pt x="1573832" y="224790"/>
                </a:lnTo>
                <a:lnTo>
                  <a:pt x="1597333" y="265430"/>
                </a:lnTo>
                <a:lnTo>
                  <a:pt x="1632216" y="295910"/>
                </a:lnTo>
                <a:lnTo>
                  <a:pt x="1664334" y="307340"/>
                </a:lnTo>
                <a:lnTo>
                  <a:pt x="1679597" y="307340"/>
                </a:lnTo>
                <a:lnTo>
                  <a:pt x="1698926" y="308247"/>
                </a:lnTo>
                <a:lnTo>
                  <a:pt x="1689873" y="307340"/>
                </a:lnTo>
                <a:lnTo>
                  <a:pt x="1676083" y="302611"/>
                </a:lnTo>
                <a:lnTo>
                  <a:pt x="1673445" y="302260"/>
                </a:lnTo>
                <a:lnTo>
                  <a:pt x="1672996" y="302260"/>
                </a:lnTo>
                <a:lnTo>
                  <a:pt x="1671848" y="301159"/>
                </a:lnTo>
                <a:lnTo>
                  <a:pt x="1656537" y="295910"/>
                </a:lnTo>
                <a:lnTo>
                  <a:pt x="1660334" y="295910"/>
                </a:lnTo>
                <a:lnTo>
                  <a:pt x="1654760" y="293370"/>
                </a:lnTo>
                <a:lnTo>
                  <a:pt x="1646230" y="288290"/>
                </a:lnTo>
                <a:lnTo>
                  <a:pt x="1644764" y="288290"/>
                </a:lnTo>
                <a:lnTo>
                  <a:pt x="1644020" y="287020"/>
                </a:lnTo>
                <a:lnTo>
                  <a:pt x="1631486" y="276860"/>
                </a:lnTo>
                <a:lnTo>
                  <a:pt x="1618228" y="266700"/>
                </a:lnTo>
                <a:lnTo>
                  <a:pt x="1615312" y="265430"/>
                </a:lnTo>
                <a:lnTo>
                  <a:pt x="1614874" y="265430"/>
                </a:lnTo>
                <a:lnTo>
                  <a:pt x="1609164" y="259080"/>
                </a:lnTo>
                <a:lnTo>
                  <a:pt x="1603195" y="252730"/>
                </a:lnTo>
                <a:lnTo>
                  <a:pt x="1601977" y="251460"/>
                </a:lnTo>
                <a:lnTo>
                  <a:pt x="1601733" y="250190"/>
                </a:lnTo>
                <a:lnTo>
                  <a:pt x="1596629" y="242570"/>
                </a:lnTo>
                <a:lnTo>
                  <a:pt x="1591199" y="234950"/>
                </a:lnTo>
                <a:lnTo>
                  <a:pt x="1589976" y="233680"/>
                </a:lnTo>
                <a:lnTo>
                  <a:pt x="1589923" y="232410"/>
                </a:lnTo>
                <a:lnTo>
                  <a:pt x="1585945" y="224790"/>
                </a:lnTo>
                <a:lnTo>
                  <a:pt x="1581627" y="215900"/>
                </a:lnTo>
                <a:lnTo>
                  <a:pt x="1580553" y="214630"/>
                </a:lnTo>
                <a:lnTo>
                  <a:pt x="1580489" y="213360"/>
                </a:lnTo>
                <a:lnTo>
                  <a:pt x="1578329" y="207010"/>
                </a:lnTo>
                <a:lnTo>
                  <a:pt x="1576004" y="200660"/>
                </a:lnTo>
                <a:lnTo>
                  <a:pt x="1575447" y="199390"/>
                </a:lnTo>
                <a:lnTo>
                  <a:pt x="1574182" y="194310"/>
                </a:lnTo>
                <a:lnTo>
                  <a:pt x="1572526" y="187960"/>
                </a:lnTo>
                <a:lnTo>
                  <a:pt x="1572674" y="187960"/>
                </a:lnTo>
                <a:lnTo>
                  <a:pt x="1571651" y="180340"/>
                </a:lnTo>
                <a:lnTo>
                  <a:pt x="1570431" y="172720"/>
                </a:lnTo>
                <a:lnTo>
                  <a:pt x="1569986" y="170180"/>
                </a:lnTo>
                <a:lnTo>
                  <a:pt x="1570264" y="170180"/>
                </a:lnTo>
                <a:lnTo>
                  <a:pt x="1570143" y="162560"/>
                </a:lnTo>
                <a:lnTo>
                  <a:pt x="1569933" y="156210"/>
                </a:lnTo>
                <a:lnTo>
                  <a:pt x="1569415" y="156210"/>
                </a:lnTo>
                <a:lnTo>
                  <a:pt x="1569605" y="151130"/>
                </a:lnTo>
                <a:lnTo>
                  <a:pt x="1569778" y="151130"/>
                </a:lnTo>
                <a:lnTo>
                  <a:pt x="1570503" y="140970"/>
                </a:lnTo>
                <a:lnTo>
                  <a:pt x="1570685" y="138430"/>
                </a:lnTo>
                <a:lnTo>
                  <a:pt x="1571498" y="138430"/>
                </a:lnTo>
                <a:lnTo>
                  <a:pt x="1573074" y="130810"/>
                </a:lnTo>
                <a:lnTo>
                  <a:pt x="1574987" y="120650"/>
                </a:lnTo>
                <a:lnTo>
                  <a:pt x="1574939" y="119380"/>
                </a:lnTo>
                <a:lnTo>
                  <a:pt x="1580521" y="106680"/>
                </a:lnTo>
                <a:lnTo>
                  <a:pt x="1584626" y="95250"/>
                </a:lnTo>
                <a:lnTo>
                  <a:pt x="1584693" y="93980"/>
                </a:lnTo>
                <a:lnTo>
                  <a:pt x="1586497" y="92710"/>
                </a:lnTo>
                <a:lnTo>
                  <a:pt x="1594137" y="81280"/>
                </a:lnTo>
                <a:lnTo>
                  <a:pt x="1601265" y="69850"/>
                </a:lnTo>
                <a:lnTo>
                  <a:pt x="1601533" y="68580"/>
                </a:lnTo>
                <a:lnTo>
                  <a:pt x="1602952" y="67310"/>
                </a:lnTo>
                <a:lnTo>
                  <a:pt x="1610255" y="59690"/>
                </a:lnTo>
                <a:lnTo>
                  <a:pt x="1617296" y="53340"/>
                </a:lnTo>
                <a:lnTo>
                  <a:pt x="1617929" y="52070"/>
                </a:lnTo>
                <a:lnTo>
                  <a:pt x="1620306" y="50800"/>
                </a:lnTo>
                <a:lnTo>
                  <a:pt x="1632921" y="43180"/>
                </a:lnTo>
                <a:lnTo>
                  <a:pt x="1645307" y="34290"/>
                </a:lnTo>
                <a:lnTo>
                  <a:pt x="1646999" y="31750"/>
                </a:lnTo>
                <a:close/>
              </a:path>
              <a:path w="1873250" h="320040">
                <a:moveTo>
                  <a:pt x="1703978" y="307494"/>
                </a:moveTo>
                <a:lnTo>
                  <a:pt x="1704474" y="307924"/>
                </a:lnTo>
                <a:lnTo>
                  <a:pt x="1705366" y="308164"/>
                </a:lnTo>
                <a:lnTo>
                  <a:pt x="1705483" y="307633"/>
                </a:lnTo>
                <a:lnTo>
                  <a:pt x="1703978" y="307494"/>
                </a:lnTo>
                <a:close/>
              </a:path>
              <a:path w="1873250" h="320040">
                <a:moveTo>
                  <a:pt x="1741144" y="307340"/>
                </a:moveTo>
                <a:lnTo>
                  <a:pt x="1739823" y="307340"/>
                </a:lnTo>
                <a:lnTo>
                  <a:pt x="1736820" y="307965"/>
                </a:lnTo>
                <a:lnTo>
                  <a:pt x="1741144" y="307340"/>
                </a:lnTo>
                <a:close/>
              </a:path>
              <a:path w="1873250" h="320040">
                <a:moveTo>
                  <a:pt x="1702307" y="307340"/>
                </a:moveTo>
                <a:lnTo>
                  <a:pt x="1704474" y="307924"/>
                </a:lnTo>
                <a:lnTo>
                  <a:pt x="1703978" y="307494"/>
                </a:lnTo>
                <a:lnTo>
                  <a:pt x="1702307" y="307340"/>
                </a:lnTo>
                <a:close/>
              </a:path>
              <a:path w="1873250" h="320040">
                <a:moveTo>
                  <a:pt x="1705769" y="307340"/>
                </a:moveTo>
                <a:lnTo>
                  <a:pt x="1705549" y="307340"/>
                </a:lnTo>
                <a:lnTo>
                  <a:pt x="1705483" y="307633"/>
                </a:lnTo>
                <a:lnTo>
                  <a:pt x="1706115" y="307691"/>
                </a:lnTo>
                <a:lnTo>
                  <a:pt x="1705769" y="307340"/>
                </a:lnTo>
                <a:close/>
              </a:path>
              <a:path w="1873250" h="320040">
                <a:moveTo>
                  <a:pt x="1571498" y="138430"/>
                </a:moveTo>
                <a:lnTo>
                  <a:pt x="1570685" y="138430"/>
                </a:lnTo>
                <a:lnTo>
                  <a:pt x="1569704" y="152160"/>
                </a:lnTo>
                <a:lnTo>
                  <a:pt x="1569849" y="153670"/>
                </a:lnTo>
                <a:lnTo>
                  <a:pt x="1570143" y="162560"/>
                </a:lnTo>
                <a:lnTo>
                  <a:pt x="1570264" y="170180"/>
                </a:lnTo>
                <a:lnTo>
                  <a:pt x="1569986" y="170180"/>
                </a:lnTo>
                <a:lnTo>
                  <a:pt x="1570431" y="172720"/>
                </a:lnTo>
                <a:lnTo>
                  <a:pt x="1571651" y="180340"/>
                </a:lnTo>
                <a:lnTo>
                  <a:pt x="1572674" y="187960"/>
                </a:lnTo>
                <a:lnTo>
                  <a:pt x="1572526" y="187960"/>
                </a:lnTo>
                <a:lnTo>
                  <a:pt x="1574182" y="194310"/>
                </a:lnTo>
                <a:lnTo>
                  <a:pt x="1575418" y="199390"/>
                </a:lnTo>
                <a:lnTo>
                  <a:pt x="1576004" y="200660"/>
                </a:lnTo>
                <a:lnTo>
                  <a:pt x="1578329" y="207010"/>
                </a:lnTo>
                <a:lnTo>
                  <a:pt x="1580489" y="213360"/>
                </a:lnTo>
                <a:lnTo>
                  <a:pt x="1580553" y="214630"/>
                </a:lnTo>
                <a:lnTo>
                  <a:pt x="1581627" y="215900"/>
                </a:lnTo>
                <a:lnTo>
                  <a:pt x="1585945" y="224790"/>
                </a:lnTo>
                <a:lnTo>
                  <a:pt x="1589923" y="232410"/>
                </a:lnTo>
                <a:lnTo>
                  <a:pt x="1589976" y="233680"/>
                </a:lnTo>
                <a:lnTo>
                  <a:pt x="1591199" y="234950"/>
                </a:lnTo>
                <a:lnTo>
                  <a:pt x="1596629" y="242570"/>
                </a:lnTo>
                <a:lnTo>
                  <a:pt x="1601733" y="250190"/>
                </a:lnTo>
                <a:lnTo>
                  <a:pt x="1601977" y="251460"/>
                </a:lnTo>
                <a:lnTo>
                  <a:pt x="1603195" y="252730"/>
                </a:lnTo>
                <a:lnTo>
                  <a:pt x="1609164" y="259080"/>
                </a:lnTo>
                <a:lnTo>
                  <a:pt x="1614874" y="265430"/>
                </a:lnTo>
                <a:lnTo>
                  <a:pt x="1615312" y="265430"/>
                </a:lnTo>
                <a:lnTo>
                  <a:pt x="1618228" y="266700"/>
                </a:lnTo>
                <a:lnTo>
                  <a:pt x="1631486" y="276860"/>
                </a:lnTo>
                <a:lnTo>
                  <a:pt x="1644020" y="287020"/>
                </a:lnTo>
                <a:lnTo>
                  <a:pt x="1644764" y="288290"/>
                </a:lnTo>
                <a:lnTo>
                  <a:pt x="1646230" y="288290"/>
                </a:lnTo>
                <a:lnTo>
                  <a:pt x="1654760" y="293370"/>
                </a:lnTo>
                <a:lnTo>
                  <a:pt x="1663121" y="297180"/>
                </a:lnTo>
                <a:lnTo>
                  <a:pt x="1664080" y="297180"/>
                </a:lnTo>
                <a:lnTo>
                  <a:pt x="1665616" y="298450"/>
                </a:lnTo>
                <a:lnTo>
                  <a:pt x="1684604" y="303530"/>
                </a:lnTo>
                <a:lnTo>
                  <a:pt x="1685106" y="304063"/>
                </a:lnTo>
                <a:lnTo>
                  <a:pt x="1688505" y="304913"/>
                </a:lnTo>
                <a:lnTo>
                  <a:pt x="1703800" y="307340"/>
                </a:lnTo>
                <a:lnTo>
                  <a:pt x="1703978" y="307494"/>
                </a:lnTo>
                <a:lnTo>
                  <a:pt x="1705483" y="307633"/>
                </a:lnTo>
                <a:lnTo>
                  <a:pt x="1705549" y="307340"/>
                </a:lnTo>
                <a:lnTo>
                  <a:pt x="1775292" y="307340"/>
                </a:lnTo>
                <a:lnTo>
                  <a:pt x="1787017" y="300654"/>
                </a:lnTo>
                <a:lnTo>
                  <a:pt x="1799004" y="292100"/>
                </a:lnTo>
                <a:lnTo>
                  <a:pt x="1812183" y="283210"/>
                </a:lnTo>
                <a:lnTo>
                  <a:pt x="1814880" y="281940"/>
                </a:lnTo>
                <a:lnTo>
                  <a:pt x="1815377" y="280670"/>
                </a:lnTo>
                <a:lnTo>
                  <a:pt x="1823083" y="273050"/>
                </a:lnTo>
                <a:lnTo>
                  <a:pt x="1824064" y="272129"/>
                </a:lnTo>
                <a:lnTo>
                  <a:pt x="1837607" y="256777"/>
                </a:lnTo>
                <a:lnTo>
                  <a:pt x="1842559" y="250190"/>
                </a:lnTo>
                <a:lnTo>
                  <a:pt x="1843219" y="249370"/>
                </a:lnTo>
                <a:lnTo>
                  <a:pt x="1861896" y="207010"/>
                </a:lnTo>
                <a:lnTo>
                  <a:pt x="1865216" y="207010"/>
                </a:lnTo>
                <a:lnTo>
                  <a:pt x="1866226" y="204470"/>
                </a:lnTo>
                <a:lnTo>
                  <a:pt x="1873094" y="163830"/>
                </a:lnTo>
                <a:lnTo>
                  <a:pt x="1873147" y="156210"/>
                </a:lnTo>
                <a:lnTo>
                  <a:pt x="1872487" y="144780"/>
                </a:lnTo>
                <a:lnTo>
                  <a:pt x="1872128" y="140970"/>
                </a:lnTo>
                <a:lnTo>
                  <a:pt x="1570973" y="140970"/>
                </a:lnTo>
                <a:lnTo>
                  <a:pt x="1571498" y="138430"/>
                </a:lnTo>
                <a:close/>
              </a:path>
              <a:path w="1873250" h="320040">
                <a:moveTo>
                  <a:pt x="1688505" y="304913"/>
                </a:moveTo>
                <a:lnTo>
                  <a:pt x="1693127" y="306070"/>
                </a:lnTo>
                <a:lnTo>
                  <a:pt x="1695462" y="307340"/>
                </a:lnTo>
                <a:lnTo>
                  <a:pt x="1702307" y="307340"/>
                </a:lnTo>
                <a:lnTo>
                  <a:pt x="1703978" y="307494"/>
                </a:lnTo>
                <a:lnTo>
                  <a:pt x="1703800" y="307340"/>
                </a:lnTo>
                <a:lnTo>
                  <a:pt x="1688505" y="304913"/>
                </a:lnTo>
                <a:close/>
              </a:path>
              <a:path w="1873250" h="320040">
                <a:moveTo>
                  <a:pt x="1648894" y="303530"/>
                </a:moveTo>
                <a:lnTo>
                  <a:pt x="1591584" y="303530"/>
                </a:lnTo>
                <a:lnTo>
                  <a:pt x="1604949" y="304800"/>
                </a:lnTo>
                <a:lnTo>
                  <a:pt x="1631569" y="304800"/>
                </a:lnTo>
                <a:lnTo>
                  <a:pt x="1639344" y="306070"/>
                </a:lnTo>
                <a:lnTo>
                  <a:pt x="1647404" y="306070"/>
                </a:lnTo>
                <a:lnTo>
                  <a:pt x="1655839" y="306702"/>
                </a:lnTo>
                <a:lnTo>
                  <a:pt x="1648894" y="303530"/>
                </a:lnTo>
                <a:close/>
              </a:path>
              <a:path w="1873250" h="320040">
                <a:moveTo>
                  <a:pt x="1685106" y="304063"/>
                </a:moveTo>
                <a:lnTo>
                  <a:pt x="1685798" y="304800"/>
                </a:lnTo>
                <a:lnTo>
                  <a:pt x="1687779" y="304800"/>
                </a:lnTo>
                <a:lnTo>
                  <a:pt x="1688505" y="304913"/>
                </a:lnTo>
                <a:lnTo>
                  <a:pt x="1685106" y="304063"/>
                </a:lnTo>
                <a:close/>
              </a:path>
              <a:path w="1873250" h="320040">
                <a:moveTo>
                  <a:pt x="1660334" y="295910"/>
                </a:moveTo>
                <a:lnTo>
                  <a:pt x="1657119" y="295910"/>
                </a:lnTo>
                <a:lnTo>
                  <a:pt x="1664271" y="298450"/>
                </a:lnTo>
                <a:lnTo>
                  <a:pt x="1671671" y="300990"/>
                </a:lnTo>
                <a:lnTo>
                  <a:pt x="1671848" y="301159"/>
                </a:lnTo>
                <a:lnTo>
                  <a:pt x="1676083" y="302611"/>
                </a:lnTo>
                <a:lnTo>
                  <a:pt x="1682972" y="303530"/>
                </a:lnTo>
                <a:lnTo>
                  <a:pt x="1685106" y="304063"/>
                </a:lnTo>
                <a:lnTo>
                  <a:pt x="1684604" y="303530"/>
                </a:lnTo>
                <a:lnTo>
                  <a:pt x="1665616" y="298450"/>
                </a:lnTo>
                <a:lnTo>
                  <a:pt x="1664080" y="297180"/>
                </a:lnTo>
                <a:lnTo>
                  <a:pt x="1663121" y="297180"/>
                </a:lnTo>
                <a:lnTo>
                  <a:pt x="1660334" y="295910"/>
                </a:lnTo>
                <a:close/>
              </a:path>
              <a:path w="1873250" h="320040">
                <a:moveTo>
                  <a:pt x="1671848" y="301159"/>
                </a:moveTo>
                <a:lnTo>
                  <a:pt x="1672996" y="302260"/>
                </a:lnTo>
                <a:lnTo>
                  <a:pt x="1673445" y="302260"/>
                </a:lnTo>
                <a:lnTo>
                  <a:pt x="1676083" y="302611"/>
                </a:lnTo>
                <a:lnTo>
                  <a:pt x="1671848" y="301159"/>
                </a:lnTo>
                <a:close/>
              </a:path>
              <a:path w="1873250" h="320040">
                <a:moveTo>
                  <a:pt x="1793797" y="296788"/>
                </a:moveTo>
                <a:lnTo>
                  <a:pt x="1787017" y="300654"/>
                </a:lnTo>
                <a:lnTo>
                  <a:pt x="1786546" y="300990"/>
                </a:lnTo>
                <a:lnTo>
                  <a:pt x="1786013" y="302260"/>
                </a:lnTo>
                <a:lnTo>
                  <a:pt x="1793797" y="296788"/>
                </a:lnTo>
                <a:close/>
              </a:path>
              <a:path w="1873250" h="320040">
                <a:moveTo>
                  <a:pt x="1657119" y="295910"/>
                </a:moveTo>
                <a:lnTo>
                  <a:pt x="1656537" y="295910"/>
                </a:lnTo>
                <a:lnTo>
                  <a:pt x="1671848" y="301159"/>
                </a:lnTo>
                <a:lnTo>
                  <a:pt x="1671671" y="300990"/>
                </a:lnTo>
                <a:lnTo>
                  <a:pt x="1664271" y="298450"/>
                </a:lnTo>
                <a:lnTo>
                  <a:pt x="1657119" y="295910"/>
                </a:lnTo>
                <a:close/>
              </a:path>
              <a:path w="1873250" h="320040">
                <a:moveTo>
                  <a:pt x="1824064" y="272129"/>
                </a:moveTo>
                <a:lnTo>
                  <a:pt x="1823083" y="273050"/>
                </a:lnTo>
                <a:lnTo>
                  <a:pt x="1815377" y="280670"/>
                </a:lnTo>
                <a:lnTo>
                  <a:pt x="1814880" y="281940"/>
                </a:lnTo>
                <a:lnTo>
                  <a:pt x="1812183" y="283210"/>
                </a:lnTo>
                <a:lnTo>
                  <a:pt x="1799004" y="292100"/>
                </a:lnTo>
                <a:lnTo>
                  <a:pt x="1787017" y="300654"/>
                </a:lnTo>
                <a:lnTo>
                  <a:pt x="1793797" y="296788"/>
                </a:lnTo>
                <a:lnTo>
                  <a:pt x="1816211" y="281031"/>
                </a:lnTo>
                <a:lnTo>
                  <a:pt x="1824064" y="272129"/>
                </a:lnTo>
                <a:close/>
              </a:path>
              <a:path w="1873250" h="320040">
                <a:moveTo>
                  <a:pt x="1816211" y="281031"/>
                </a:moveTo>
                <a:lnTo>
                  <a:pt x="1793797" y="296788"/>
                </a:lnTo>
                <a:lnTo>
                  <a:pt x="1810928" y="287020"/>
                </a:lnTo>
                <a:lnTo>
                  <a:pt x="1816211" y="281031"/>
                </a:lnTo>
                <a:close/>
              </a:path>
              <a:path w="1873250" h="320040">
                <a:moveTo>
                  <a:pt x="1831638" y="265115"/>
                </a:moveTo>
                <a:lnTo>
                  <a:pt x="1831206" y="265430"/>
                </a:lnTo>
                <a:lnTo>
                  <a:pt x="1824064" y="272129"/>
                </a:lnTo>
                <a:lnTo>
                  <a:pt x="1816211" y="281031"/>
                </a:lnTo>
                <a:lnTo>
                  <a:pt x="1816726" y="280670"/>
                </a:lnTo>
                <a:lnTo>
                  <a:pt x="1831638" y="265115"/>
                </a:lnTo>
                <a:close/>
              </a:path>
              <a:path w="1873250" h="320040">
                <a:moveTo>
                  <a:pt x="1833076" y="263616"/>
                </a:moveTo>
                <a:lnTo>
                  <a:pt x="1831638" y="265115"/>
                </a:lnTo>
                <a:lnTo>
                  <a:pt x="1832952" y="264160"/>
                </a:lnTo>
                <a:lnTo>
                  <a:pt x="1833076" y="263616"/>
                </a:lnTo>
                <a:close/>
              </a:path>
              <a:path w="1873250" h="320040">
                <a:moveTo>
                  <a:pt x="1857533" y="220834"/>
                </a:moveTo>
                <a:lnTo>
                  <a:pt x="1856190" y="223520"/>
                </a:lnTo>
                <a:lnTo>
                  <a:pt x="1854423" y="228600"/>
                </a:lnTo>
                <a:lnTo>
                  <a:pt x="1853050" y="231140"/>
                </a:lnTo>
                <a:lnTo>
                  <a:pt x="1848061" y="240030"/>
                </a:lnTo>
                <a:lnTo>
                  <a:pt x="1843531" y="248920"/>
                </a:lnTo>
                <a:lnTo>
                  <a:pt x="1843219" y="249370"/>
                </a:lnTo>
                <a:lnTo>
                  <a:pt x="1842298" y="251460"/>
                </a:lnTo>
                <a:lnTo>
                  <a:pt x="1837607" y="256777"/>
                </a:lnTo>
                <a:lnTo>
                  <a:pt x="1833240" y="262890"/>
                </a:lnTo>
                <a:lnTo>
                  <a:pt x="1833076" y="263616"/>
                </a:lnTo>
                <a:lnTo>
                  <a:pt x="1839860" y="256540"/>
                </a:lnTo>
                <a:lnTo>
                  <a:pt x="1856124" y="229870"/>
                </a:lnTo>
                <a:lnTo>
                  <a:pt x="1859155" y="222250"/>
                </a:lnTo>
                <a:lnTo>
                  <a:pt x="1857070" y="222250"/>
                </a:lnTo>
                <a:lnTo>
                  <a:pt x="1857533" y="220834"/>
                </a:lnTo>
                <a:close/>
              </a:path>
              <a:path w="1873250" h="320040">
                <a:moveTo>
                  <a:pt x="1843219" y="249370"/>
                </a:moveTo>
                <a:lnTo>
                  <a:pt x="1842559" y="250190"/>
                </a:lnTo>
                <a:lnTo>
                  <a:pt x="1837607" y="256777"/>
                </a:lnTo>
                <a:lnTo>
                  <a:pt x="1842298" y="251460"/>
                </a:lnTo>
                <a:lnTo>
                  <a:pt x="1843219" y="249370"/>
                </a:lnTo>
                <a:close/>
              </a:path>
              <a:path w="1873250" h="320040">
                <a:moveTo>
                  <a:pt x="1857935" y="220030"/>
                </a:moveTo>
                <a:lnTo>
                  <a:pt x="1857533" y="220834"/>
                </a:lnTo>
                <a:lnTo>
                  <a:pt x="1857070" y="222250"/>
                </a:lnTo>
                <a:lnTo>
                  <a:pt x="1857935" y="220030"/>
                </a:lnTo>
                <a:close/>
              </a:path>
              <a:path w="1873250" h="320040">
                <a:moveTo>
                  <a:pt x="1860670" y="218440"/>
                </a:moveTo>
                <a:lnTo>
                  <a:pt x="1858556" y="218440"/>
                </a:lnTo>
                <a:lnTo>
                  <a:pt x="1858096" y="219710"/>
                </a:lnTo>
                <a:lnTo>
                  <a:pt x="1857935" y="220030"/>
                </a:lnTo>
                <a:lnTo>
                  <a:pt x="1857070" y="222250"/>
                </a:lnTo>
                <a:lnTo>
                  <a:pt x="1859155" y="222250"/>
                </a:lnTo>
                <a:lnTo>
                  <a:pt x="1860670" y="218440"/>
                </a:lnTo>
                <a:close/>
              </a:path>
              <a:path w="1873250" h="320040">
                <a:moveTo>
                  <a:pt x="1862061" y="207010"/>
                </a:moveTo>
                <a:lnTo>
                  <a:pt x="1857533" y="220834"/>
                </a:lnTo>
                <a:lnTo>
                  <a:pt x="1857935" y="220030"/>
                </a:lnTo>
                <a:lnTo>
                  <a:pt x="1858556" y="218440"/>
                </a:lnTo>
                <a:lnTo>
                  <a:pt x="1860670" y="218440"/>
                </a:lnTo>
                <a:lnTo>
                  <a:pt x="1863701" y="210820"/>
                </a:lnTo>
                <a:lnTo>
                  <a:pt x="1861019" y="210820"/>
                </a:lnTo>
                <a:lnTo>
                  <a:pt x="1862061" y="207010"/>
                </a:lnTo>
                <a:close/>
              </a:path>
              <a:path w="1873250" h="320040">
                <a:moveTo>
                  <a:pt x="1865216" y="207010"/>
                </a:moveTo>
                <a:lnTo>
                  <a:pt x="1862150" y="207010"/>
                </a:lnTo>
                <a:lnTo>
                  <a:pt x="1861019" y="210820"/>
                </a:lnTo>
                <a:lnTo>
                  <a:pt x="1863701" y="210820"/>
                </a:lnTo>
                <a:lnTo>
                  <a:pt x="1865216" y="207010"/>
                </a:lnTo>
                <a:close/>
              </a:path>
              <a:path w="1873250" h="320040">
                <a:moveTo>
                  <a:pt x="1569605" y="151130"/>
                </a:moveTo>
                <a:lnTo>
                  <a:pt x="1569415" y="156210"/>
                </a:lnTo>
                <a:lnTo>
                  <a:pt x="1569596" y="153670"/>
                </a:lnTo>
                <a:lnTo>
                  <a:pt x="1569605" y="151130"/>
                </a:lnTo>
                <a:close/>
              </a:path>
              <a:path w="1873250" h="320040">
                <a:moveTo>
                  <a:pt x="1569704" y="152160"/>
                </a:moveTo>
                <a:lnTo>
                  <a:pt x="1569415" y="156210"/>
                </a:lnTo>
                <a:lnTo>
                  <a:pt x="1569933" y="156210"/>
                </a:lnTo>
                <a:lnTo>
                  <a:pt x="1569849" y="153670"/>
                </a:lnTo>
                <a:lnTo>
                  <a:pt x="1569704" y="152160"/>
                </a:lnTo>
                <a:close/>
              </a:path>
              <a:path w="1873250" h="320040">
                <a:moveTo>
                  <a:pt x="1569778" y="151130"/>
                </a:moveTo>
                <a:lnTo>
                  <a:pt x="1569605" y="151130"/>
                </a:lnTo>
                <a:lnTo>
                  <a:pt x="1569704" y="152160"/>
                </a:lnTo>
                <a:lnTo>
                  <a:pt x="1569778" y="151130"/>
                </a:lnTo>
                <a:close/>
              </a:path>
              <a:path w="1873250" h="320040">
                <a:moveTo>
                  <a:pt x="1570685" y="138430"/>
                </a:moveTo>
                <a:lnTo>
                  <a:pt x="1570456" y="140970"/>
                </a:lnTo>
                <a:lnTo>
                  <a:pt x="1570685" y="138430"/>
                </a:lnTo>
                <a:close/>
              </a:path>
              <a:path w="1873250" h="320040">
                <a:moveTo>
                  <a:pt x="1805956" y="31750"/>
                </a:moveTo>
                <a:lnTo>
                  <a:pt x="1646999" y="31750"/>
                </a:lnTo>
                <a:lnTo>
                  <a:pt x="1645307" y="34290"/>
                </a:lnTo>
                <a:lnTo>
                  <a:pt x="1632921" y="43180"/>
                </a:lnTo>
                <a:lnTo>
                  <a:pt x="1620306" y="50800"/>
                </a:lnTo>
                <a:lnTo>
                  <a:pt x="1617929" y="52070"/>
                </a:lnTo>
                <a:lnTo>
                  <a:pt x="1617296" y="53340"/>
                </a:lnTo>
                <a:lnTo>
                  <a:pt x="1610255" y="59690"/>
                </a:lnTo>
                <a:lnTo>
                  <a:pt x="1602952" y="67310"/>
                </a:lnTo>
                <a:lnTo>
                  <a:pt x="1601533" y="68580"/>
                </a:lnTo>
                <a:lnTo>
                  <a:pt x="1601265" y="69850"/>
                </a:lnTo>
                <a:lnTo>
                  <a:pt x="1594137" y="81280"/>
                </a:lnTo>
                <a:lnTo>
                  <a:pt x="1586497" y="92710"/>
                </a:lnTo>
                <a:lnTo>
                  <a:pt x="1584693" y="93980"/>
                </a:lnTo>
                <a:lnTo>
                  <a:pt x="1584626" y="95250"/>
                </a:lnTo>
                <a:lnTo>
                  <a:pt x="1580521" y="106680"/>
                </a:lnTo>
                <a:lnTo>
                  <a:pt x="1574939" y="119380"/>
                </a:lnTo>
                <a:lnTo>
                  <a:pt x="1574987" y="120650"/>
                </a:lnTo>
                <a:lnTo>
                  <a:pt x="1573074" y="130810"/>
                </a:lnTo>
                <a:lnTo>
                  <a:pt x="1570973" y="140970"/>
                </a:lnTo>
                <a:lnTo>
                  <a:pt x="1872128" y="140970"/>
                </a:lnTo>
                <a:lnTo>
                  <a:pt x="1861832" y="100330"/>
                </a:lnTo>
                <a:lnTo>
                  <a:pt x="1834908" y="57150"/>
                </a:lnTo>
                <a:lnTo>
                  <a:pt x="1820831" y="43180"/>
                </a:lnTo>
                <a:lnTo>
                  <a:pt x="1805956" y="31750"/>
                </a:lnTo>
                <a:close/>
              </a:path>
              <a:path w="1873250" h="320040">
                <a:moveTo>
                  <a:pt x="1746153" y="7696"/>
                </a:moveTo>
                <a:lnTo>
                  <a:pt x="1748610" y="8890"/>
                </a:lnTo>
                <a:lnTo>
                  <a:pt x="1777290" y="19050"/>
                </a:lnTo>
                <a:lnTo>
                  <a:pt x="1779041" y="17780"/>
                </a:lnTo>
                <a:lnTo>
                  <a:pt x="1756747" y="9765"/>
                </a:lnTo>
                <a:lnTo>
                  <a:pt x="1754162" y="8890"/>
                </a:lnTo>
                <a:lnTo>
                  <a:pt x="1746153" y="7696"/>
                </a:lnTo>
                <a:close/>
              </a:path>
              <a:path w="1873250" h="320040">
                <a:moveTo>
                  <a:pt x="1756747" y="9765"/>
                </a:moveTo>
                <a:lnTo>
                  <a:pt x="1779041" y="17780"/>
                </a:lnTo>
                <a:lnTo>
                  <a:pt x="1777290" y="19050"/>
                </a:lnTo>
                <a:lnTo>
                  <a:pt x="1782883" y="19050"/>
                </a:lnTo>
                <a:lnTo>
                  <a:pt x="1780412" y="17780"/>
                </a:lnTo>
                <a:lnTo>
                  <a:pt x="1756747" y="9765"/>
                </a:lnTo>
                <a:close/>
              </a:path>
              <a:path w="1873250" h="320040">
                <a:moveTo>
                  <a:pt x="1721278" y="3810"/>
                </a:moveTo>
                <a:lnTo>
                  <a:pt x="1711401" y="5080"/>
                </a:lnTo>
                <a:lnTo>
                  <a:pt x="1724177" y="5080"/>
                </a:lnTo>
                <a:lnTo>
                  <a:pt x="1737119" y="6350"/>
                </a:lnTo>
                <a:lnTo>
                  <a:pt x="1745640" y="7620"/>
                </a:lnTo>
                <a:lnTo>
                  <a:pt x="1745996" y="7620"/>
                </a:lnTo>
                <a:lnTo>
                  <a:pt x="1746153" y="7696"/>
                </a:lnTo>
                <a:lnTo>
                  <a:pt x="1754162" y="8890"/>
                </a:lnTo>
                <a:lnTo>
                  <a:pt x="1756747" y="9765"/>
                </a:lnTo>
                <a:lnTo>
                  <a:pt x="1754311" y="8890"/>
                </a:lnTo>
                <a:lnTo>
                  <a:pt x="1735320" y="5080"/>
                </a:lnTo>
                <a:lnTo>
                  <a:pt x="1721278" y="3810"/>
                </a:lnTo>
                <a:close/>
              </a:path>
              <a:path w="1873250" h="320040">
                <a:moveTo>
                  <a:pt x="1724283" y="5148"/>
                </a:moveTo>
                <a:lnTo>
                  <a:pt x="1726141" y="6350"/>
                </a:lnTo>
                <a:lnTo>
                  <a:pt x="1735882" y="7620"/>
                </a:lnTo>
                <a:lnTo>
                  <a:pt x="1745640" y="7620"/>
                </a:lnTo>
                <a:lnTo>
                  <a:pt x="1737119" y="6350"/>
                </a:lnTo>
                <a:lnTo>
                  <a:pt x="1724283" y="5148"/>
                </a:lnTo>
                <a:close/>
              </a:path>
              <a:path w="1873250" h="320040">
                <a:moveTo>
                  <a:pt x="1710855" y="5080"/>
                </a:moveTo>
                <a:lnTo>
                  <a:pt x="833103" y="5080"/>
                </a:lnTo>
                <a:lnTo>
                  <a:pt x="815517" y="6350"/>
                </a:lnTo>
                <a:lnTo>
                  <a:pt x="1705508" y="6350"/>
                </a:lnTo>
                <a:lnTo>
                  <a:pt x="1707949" y="5942"/>
                </a:lnTo>
                <a:lnTo>
                  <a:pt x="1710938" y="5163"/>
                </a:lnTo>
                <a:close/>
              </a:path>
              <a:path w="1873250" h="320040">
                <a:moveTo>
                  <a:pt x="1707949" y="5942"/>
                </a:moveTo>
                <a:lnTo>
                  <a:pt x="1705508" y="6350"/>
                </a:lnTo>
                <a:lnTo>
                  <a:pt x="1706387" y="6350"/>
                </a:lnTo>
                <a:lnTo>
                  <a:pt x="1707949" y="5942"/>
                </a:lnTo>
                <a:close/>
              </a:path>
              <a:path w="1873250" h="320040">
                <a:moveTo>
                  <a:pt x="1711178" y="5404"/>
                </a:moveTo>
                <a:lnTo>
                  <a:pt x="1707949" y="5942"/>
                </a:lnTo>
                <a:lnTo>
                  <a:pt x="1706387" y="6350"/>
                </a:lnTo>
                <a:lnTo>
                  <a:pt x="1712122" y="6350"/>
                </a:lnTo>
                <a:lnTo>
                  <a:pt x="1711178" y="5404"/>
                </a:lnTo>
                <a:close/>
              </a:path>
              <a:path w="1873250" h="320040">
                <a:moveTo>
                  <a:pt x="1723548" y="5080"/>
                </a:moveTo>
                <a:lnTo>
                  <a:pt x="1713121" y="5080"/>
                </a:lnTo>
                <a:lnTo>
                  <a:pt x="1711178" y="5404"/>
                </a:lnTo>
                <a:lnTo>
                  <a:pt x="1712122" y="6350"/>
                </a:lnTo>
                <a:lnTo>
                  <a:pt x="1718097" y="6350"/>
                </a:lnTo>
                <a:lnTo>
                  <a:pt x="1723712" y="5095"/>
                </a:lnTo>
                <a:lnTo>
                  <a:pt x="1723548" y="5080"/>
                </a:lnTo>
                <a:close/>
              </a:path>
              <a:path w="1873250" h="320040">
                <a:moveTo>
                  <a:pt x="1723712" y="5095"/>
                </a:moveTo>
                <a:lnTo>
                  <a:pt x="1718097" y="6350"/>
                </a:lnTo>
                <a:lnTo>
                  <a:pt x="1726141" y="6350"/>
                </a:lnTo>
                <a:lnTo>
                  <a:pt x="1724283" y="5148"/>
                </a:lnTo>
                <a:lnTo>
                  <a:pt x="1723712" y="5095"/>
                </a:lnTo>
                <a:close/>
              </a:path>
              <a:path w="1873250" h="320040">
                <a:moveTo>
                  <a:pt x="1713121" y="5080"/>
                </a:moveTo>
                <a:lnTo>
                  <a:pt x="1711257" y="5080"/>
                </a:lnTo>
                <a:lnTo>
                  <a:pt x="1710938" y="5163"/>
                </a:lnTo>
                <a:lnTo>
                  <a:pt x="1711178" y="5404"/>
                </a:lnTo>
                <a:lnTo>
                  <a:pt x="1713121" y="5080"/>
                </a:lnTo>
                <a:close/>
              </a:path>
              <a:path w="1873250" h="320040">
                <a:moveTo>
                  <a:pt x="1711257" y="5080"/>
                </a:moveTo>
                <a:lnTo>
                  <a:pt x="1710855" y="5080"/>
                </a:lnTo>
                <a:lnTo>
                  <a:pt x="1711257" y="5080"/>
                </a:lnTo>
                <a:close/>
              </a:path>
              <a:path w="1873250" h="320040">
                <a:moveTo>
                  <a:pt x="1723781" y="5080"/>
                </a:moveTo>
                <a:lnTo>
                  <a:pt x="1723548" y="5080"/>
                </a:lnTo>
                <a:lnTo>
                  <a:pt x="1723712" y="5095"/>
                </a:lnTo>
                <a:close/>
              </a:path>
              <a:path w="1873250" h="320040">
                <a:moveTo>
                  <a:pt x="1664793" y="2540"/>
                </a:moveTo>
                <a:lnTo>
                  <a:pt x="1106255" y="2540"/>
                </a:lnTo>
                <a:lnTo>
                  <a:pt x="1092557" y="3810"/>
                </a:lnTo>
                <a:lnTo>
                  <a:pt x="887983" y="3810"/>
                </a:lnTo>
                <a:lnTo>
                  <a:pt x="869219" y="5080"/>
                </a:lnTo>
                <a:lnTo>
                  <a:pt x="1705470" y="5080"/>
                </a:lnTo>
                <a:lnTo>
                  <a:pt x="1688833" y="3810"/>
                </a:lnTo>
                <a:lnTo>
                  <a:pt x="1664793" y="2540"/>
                </a:lnTo>
                <a:close/>
              </a:path>
              <a:path w="1873250" h="320040">
                <a:moveTo>
                  <a:pt x="1240027" y="0"/>
                </a:moveTo>
                <a:lnTo>
                  <a:pt x="1202756" y="1270"/>
                </a:lnTo>
                <a:lnTo>
                  <a:pt x="1189608" y="2540"/>
                </a:lnTo>
                <a:lnTo>
                  <a:pt x="1644459" y="2540"/>
                </a:lnTo>
                <a:lnTo>
                  <a:pt x="1636622" y="1270"/>
                </a:lnTo>
                <a:lnTo>
                  <a:pt x="1246428" y="1270"/>
                </a:lnTo>
                <a:lnTo>
                  <a:pt x="1240027" y="0"/>
                </a:lnTo>
                <a:close/>
              </a:path>
              <a:path w="1873250" h="320040">
                <a:moveTo>
                  <a:pt x="1595906" y="0"/>
                </a:moveTo>
                <a:lnTo>
                  <a:pt x="1273672" y="0"/>
                </a:lnTo>
                <a:lnTo>
                  <a:pt x="1256055" y="1270"/>
                </a:lnTo>
                <a:lnTo>
                  <a:pt x="1611490" y="1270"/>
                </a:lnTo>
                <a:lnTo>
                  <a:pt x="1595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1144" y="5898565"/>
            <a:ext cx="5088052" cy="408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74808" y="1426367"/>
            <a:ext cx="5189609" cy="361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44679" y="9925412"/>
            <a:ext cx="2118995" cy="19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5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1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100" spc="10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100" spc="-80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2422" y="9925412"/>
            <a:ext cx="1425575" cy="19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5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1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100" spc="15" b="1">
                <a:solidFill>
                  <a:srgbClr val="FF9300"/>
                </a:solidFill>
                <a:latin typeface="Arial"/>
                <a:cs typeface="Arial"/>
              </a:rPr>
              <a:t>7077 6066</a:t>
            </a:r>
            <a:r>
              <a:rPr dirty="0" sz="1100" spc="-13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397" y="455950"/>
            <a:ext cx="6387465" cy="174117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247650" indent="-235585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248285" algn="l"/>
              </a:tabLst>
            </a:pP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TEST OF</a:t>
            </a:r>
            <a:r>
              <a:rPr dirty="0" sz="1100" spc="-5">
                <a:solidFill>
                  <a:srgbClr val="B51700"/>
                </a:solidFill>
                <a:latin typeface="Arial Black"/>
                <a:cs typeface="Arial Black"/>
              </a:rPr>
              <a:t> </a:t>
            </a:r>
            <a:r>
              <a:rPr dirty="0" sz="1100" spc="5">
                <a:solidFill>
                  <a:srgbClr val="B51700"/>
                </a:solidFill>
                <a:latin typeface="Arial Black"/>
                <a:cs typeface="Arial Black"/>
              </a:rPr>
              <a:t>UNSATURATION</a:t>
            </a:r>
            <a:endParaRPr sz="1100">
              <a:latin typeface="Arial Black"/>
              <a:cs typeface="Arial Black"/>
            </a:endParaRPr>
          </a:p>
          <a:p>
            <a:pPr lvl="1" marL="556260" indent="-189230">
              <a:lnSpc>
                <a:spcPct val="100000"/>
              </a:lnSpc>
              <a:spcBef>
                <a:spcPts val="215"/>
              </a:spcBef>
              <a:buAutoNum type="alphaLcParenR"/>
              <a:tabLst>
                <a:tab pos="556895" algn="l"/>
              </a:tabLst>
            </a:pPr>
            <a:r>
              <a:rPr dirty="0" sz="1000" spc="15" b="1">
                <a:latin typeface="Arial"/>
                <a:cs typeface="Arial"/>
              </a:rPr>
              <a:t>BROMINE </a:t>
            </a:r>
            <a:r>
              <a:rPr dirty="0" sz="1000" spc="-10" b="1">
                <a:latin typeface="Arial"/>
                <a:cs typeface="Arial"/>
              </a:rPr>
              <a:t>WATER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marL="632460">
              <a:lnSpc>
                <a:spcPct val="100000"/>
              </a:lnSpc>
              <a:spcBef>
                <a:spcPts val="125"/>
              </a:spcBef>
            </a:pPr>
            <a:r>
              <a:rPr dirty="0" baseline="5050" sz="1650" spc="22">
                <a:solidFill>
                  <a:srgbClr val="AA7942"/>
                </a:solidFill>
                <a:latin typeface="Arial"/>
                <a:cs typeface="Arial"/>
              </a:rPr>
              <a:t>Brown </a:t>
            </a:r>
            <a:r>
              <a:rPr dirty="0" baseline="5050" sz="1650" spc="15">
                <a:latin typeface="Arial"/>
                <a:cs typeface="Arial"/>
              </a:rPr>
              <a:t>colour of </a:t>
            </a:r>
            <a:r>
              <a:rPr dirty="0" baseline="5050" sz="1650" spc="7">
                <a:latin typeface="Arial"/>
                <a:cs typeface="Arial"/>
              </a:rPr>
              <a:t>Br</a:t>
            </a:r>
            <a:r>
              <a:rPr dirty="0" sz="750" spc="5">
                <a:latin typeface="Arial"/>
                <a:cs typeface="Arial"/>
              </a:rPr>
              <a:t>2 </a:t>
            </a:r>
            <a:r>
              <a:rPr dirty="0" baseline="5050" sz="1650" spc="15">
                <a:latin typeface="Arial"/>
                <a:cs typeface="Arial"/>
              </a:rPr>
              <a:t>decolourised</a:t>
            </a:r>
            <a:r>
              <a:rPr dirty="0" baseline="5050" sz="1650" spc="-30">
                <a:latin typeface="Arial"/>
                <a:cs typeface="Arial"/>
              </a:rPr>
              <a:t> </a:t>
            </a:r>
            <a:r>
              <a:rPr dirty="0" baseline="5050" sz="1650" spc="7">
                <a:latin typeface="Arial"/>
                <a:cs typeface="Arial"/>
              </a:rPr>
              <a:t>.</a:t>
            </a:r>
            <a:endParaRPr baseline="5050" sz="1650">
              <a:latin typeface="Arial"/>
              <a:cs typeface="Arial"/>
            </a:endParaRPr>
          </a:p>
          <a:p>
            <a:pPr lvl="1" marL="570865" indent="-196215">
              <a:lnSpc>
                <a:spcPct val="100000"/>
              </a:lnSpc>
              <a:spcBef>
                <a:spcPts val="5"/>
              </a:spcBef>
              <a:buAutoNum type="alphaLcParenR" startAt="2"/>
              <a:tabLst>
                <a:tab pos="571500" algn="l"/>
              </a:tabLst>
            </a:pPr>
            <a:r>
              <a:rPr dirty="0" baseline="5555" sz="1500" spc="22" b="1">
                <a:latin typeface="Arial"/>
                <a:cs typeface="Arial"/>
              </a:rPr>
              <a:t>BAEYER`S REAGENT TEST </a:t>
            </a:r>
            <a:r>
              <a:rPr dirty="0" baseline="5555" sz="1500" spc="7" b="1">
                <a:latin typeface="Arial"/>
                <a:cs typeface="Arial"/>
              </a:rPr>
              <a:t>( </a:t>
            </a:r>
            <a:r>
              <a:rPr dirty="0" baseline="5555" sz="1500" spc="15" b="1">
                <a:latin typeface="Arial"/>
                <a:cs typeface="Arial"/>
              </a:rPr>
              <a:t>cold dil. alkaline </a:t>
            </a:r>
            <a:r>
              <a:rPr dirty="0" baseline="5555" sz="1500" spc="22" b="1">
                <a:latin typeface="Arial"/>
                <a:cs typeface="Arial"/>
              </a:rPr>
              <a:t>KMnO</a:t>
            </a:r>
            <a:r>
              <a:rPr dirty="0" sz="650" spc="15" b="1">
                <a:latin typeface="Arial"/>
                <a:cs typeface="Arial"/>
              </a:rPr>
              <a:t>4</a:t>
            </a:r>
            <a:r>
              <a:rPr dirty="0" sz="650" spc="55" b="1">
                <a:latin typeface="Arial"/>
                <a:cs typeface="Arial"/>
              </a:rPr>
              <a:t> </a:t>
            </a:r>
            <a:r>
              <a:rPr dirty="0" baseline="5555" sz="1500" spc="7" b="1">
                <a:latin typeface="Arial"/>
                <a:cs typeface="Arial"/>
              </a:rPr>
              <a:t>)</a:t>
            </a:r>
            <a:endParaRPr baseline="5555" sz="1500">
              <a:latin typeface="Arial"/>
              <a:cs typeface="Arial"/>
            </a:endParaRPr>
          </a:p>
          <a:p>
            <a:pPr marL="690880" marR="5080" indent="-61594">
              <a:lnSpc>
                <a:spcPct val="101200"/>
              </a:lnSpc>
              <a:spcBef>
                <a:spcPts val="30"/>
              </a:spcBef>
            </a:pPr>
            <a:r>
              <a:rPr dirty="0" baseline="5050" sz="1650" spc="22">
                <a:solidFill>
                  <a:srgbClr val="EF5FA7"/>
                </a:solidFill>
                <a:latin typeface="Arial"/>
                <a:cs typeface="Arial"/>
              </a:rPr>
              <a:t>Dark Pink </a:t>
            </a:r>
            <a:r>
              <a:rPr dirty="0" baseline="5050" sz="1650" spc="7">
                <a:latin typeface="Arial"/>
                <a:cs typeface="Arial"/>
              </a:rPr>
              <a:t>/ </a:t>
            </a:r>
            <a:r>
              <a:rPr dirty="0" baseline="5050" sz="1650" spc="7">
                <a:solidFill>
                  <a:srgbClr val="99195E"/>
                </a:solidFill>
                <a:latin typeface="Arial"/>
                <a:cs typeface="Arial"/>
              </a:rPr>
              <a:t>Violet </a:t>
            </a:r>
            <a:r>
              <a:rPr dirty="0" baseline="5050" sz="1650" spc="15">
                <a:latin typeface="Arial"/>
                <a:cs typeface="Arial"/>
              </a:rPr>
              <a:t>colour of </a:t>
            </a:r>
            <a:r>
              <a:rPr dirty="0" baseline="5050" sz="1650" spc="22">
                <a:solidFill>
                  <a:srgbClr val="CB297B"/>
                </a:solidFill>
                <a:latin typeface="Arial"/>
                <a:cs typeface="Arial"/>
              </a:rPr>
              <a:t>KMnO</a:t>
            </a:r>
            <a:r>
              <a:rPr dirty="0" sz="750" spc="15">
                <a:solidFill>
                  <a:srgbClr val="CB297B"/>
                </a:solidFill>
                <a:latin typeface="Arial"/>
                <a:cs typeface="Arial"/>
              </a:rPr>
              <a:t>4 </a:t>
            </a:r>
            <a:r>
              <a:rPr dirty="0" baseline="5050" sz="1650" spc="15">
                <a:latin typeface="Arial"/>
                <a:cs typeface="Arial"/>
              </a:rPr>
              <a:t>is decolourised </a:t>
            </a:r>
            <a:r>
              <a:rPr dirty="0" baseline="5050" sz="1650" spc="22">
                <a:latin typeface="Arial"/>
                <a:cs typeface="Arial"/>
              </a:rPr>
              <a:t>by alkenes </a:t>
            </a:r>
            <a:r>
              <a:rPr dirty="0" baseline="5050" sz="1650" spc="30">
                <a:latin typeface="Arial"/>
                <a:cs typeface="Arial"/>
              </a:rPr>
              <a:t>&amp; </a:t>
            </a:r>
            <a:r>
              <a:rPr dirty="0" baseline="5050" sz="1650" spc="22">
                <a:latin typeface="Arial"/>
                <a:cs typeface="Arial"/>
              </a:rPr>
              <a:t>alkynes and </a:t>
            </a:r>
            <a:r>
              <a:rPr dirty="0" baseline="5050" sz="1650" spc="22">
                <a:solidFill>
                  <a:srgbClr val="AA7942"/>
                </a:solidFill>
                <a:latin typeface="Arial"/>
                <a:cs typeface="Arial"/>
              </a:rPr>
              <a:t>brown </a:t>
            </a:r>
            <a:r>
              <a:rPr dirty="0" baseline="5050" sz="1650" spc="15">
                <a:latin typeface="Arial"/>
                <a:cs typeface="Arial"/>
              </a:rPr>
              <a:t>colour  of </a:t>
            </a:r>
            <a:r>
              <a:rPr dirty="0" baseline="5050" sz="1650" spc="22">
                <a:solidFill>
                  <a:srgbClr val="AA7942"/>
                </a:solidFill>
                <a:latin typeface="Arial"/>
                <a:cs typeface="Arial"/>
              </a:rPr>
              <a:t>MnO</a:t>
            </a:r>
            <a:r>
              <a:rPr dirty="0" sz="750" spc="15">
                <a:solidFill>
                  <a:srgbClr val="AA7942"/>
                </a:solidFill>
                <a:latin typeface="Arial"/>
                <a:cs typeface="Arial"/>
              </a:rPr>
              <a:t>2 </a:t>
            </a:r>
            <a:r>
              <a:rPr dirty="0" baseline="5050" sz="1650" spc="15">
                <a:latin typeface="Arial"/>
                <a:cs typeface="Arial"/>
              </a:rPr>
              <a:t>gets </a:t>
            </a:r>
            <a:r>
              <a:rPr dirty="0" baseline="5050" sz="1650" spc="22">
                <a:latin typeface="Arial"/>
                <a:cs typeface="Arial"/>
              </a:rPr>
              <a:t>form</a:t>
            </a:r>
            <a:r>
              <a:rPr dirty="0" baseline="5050" sz="1650" spc="-217">
                <a:latin typeface="Arial"/>
                <a:cs typeface="Arial"/>
              </a:rPr>
              <a:t> </a:t>
            </a:r>
            <a:r>
              <a:rPr dirty="0" baseline="5050" sz="1650" spc="7" b="1">
                <a:latin typeface="Arial"/>
                <a:cs typeface="Arial"/>
              </a:rPr>
              <a:t>.</a:t>
            </a:r>
            <a:endParaRPr baseline="5050" sz="1650">
              <a:latin typeface="Arial"/>
              <a:cs typeface="Arial"/>
            </a:endParaRPr>
          </a:p>
          <a:p>
            <a:pPr lvl="1" marL="563880" indent="-189230">
              <a:lnSpc>
                <a:spcPts val="1125"/>
              </a:lnSpc>
              <a:buAutoNum type="alphaLcParenR" startAt="3"/>
              <a:tabLst>
                <a:tab pos="564515" algn="l"/>
              </a:tabLst>
            </a:pPr>
            <a:r>
              <a:rPr dirty="0" sz="1000" spc="15" b="1">
                <a:latin typeface="Arial"/>
                <a:cs typeface="Arial"/>
              </a:rPr>
              <a:t>TOLLEN`S REAGENT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marL="640080">
              <a:lnSpc>
                <a:spcPct val="100000"/>
              </a:lnSpc>
              <a:spcBef>
                <a:spcPts val="35"/>
              </a:spcBef>
            </a:pPr>
            <a:r>
              <a:rPr dirty="0" sz="1100" spc="15">
                <a:latin typeface="Arial"/>
                <a:cs typeface="Arial"/>
              </a:rPr>
              <a:t>Only </a:t>
            </a:r>
            <a:r>
              <a:rPr dirty="0" sz="1100" spc="10">
                <a:latin typeface="Arial"/>
                <a:cs typeface="Arial"/>
              </a:rPr>
              <a:t>for terminal </a:t>
            </a:r>
            <a:r>
              <a:rPr dirty="0" sz="1100" spc="15">
                <a:latin typeface="Arial"/>
                <a:cs typeface="Arial"/>
              </a:rPr>
              <a:t>alkynes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lvl="1" marL="565785" indent="-191135">
              <a:lnSpc>
                <a:spcPts val="1180"/>
              </a:lnSpc>
              <a:spcBef>
                <a:spcPts val="95"/>
              </a:spcBef>
              <a:buAutoNum type="alphaLcParenR" startAt="4"/>
              <a:tabLst>
                <a:tab pos="566420" algn="l"/>
              </a:tabLst>
            </a:pPr>
            <a:r>
              <a:rPr dirty="0" baseline="5555" sz="1500" spc="22" b="1">
                <a:latin typeface="Arial"/>
                <a:cs typeface="Arial"/>
              </a:rPr>
              <a:t>AMMONICAL </a:t>
            </a:r>
            <a:r>
              <a:rPr dirty="0" baseline="5555" sz="1500" spc="30" b="1">
                <a:latin typeface="Arial"/>
                <a:cs typeface="Arial"/>
              </a:rPr>
              <a:t>CUPROUS </a:t>
            </a:r>
            <a:r>
              <a:rPr dirty="0" baseline="5555" sz="1500" spc="22" b="1">
                <a:latin typeface="Arial"/>
                <a:cs typeface="Arial"/>
              </a:rPr>
              <a:t>CHLORIDE </a:t>
            </a:r>
            <a:r>
              <a:rPr dirty="0" baseline="5555" sz="1500" spc="7" b="1">
                <a:latin typeface="Arial"/>
                <a:cs typeface="Arial"/>
              </a:rPr>
              <a:t>( </a:t>
            </a:r>
            <a:r>
              <a:rPr dirty="0" baseline="5555" sz="1500" spc="22" b="1">
                <a:latin typeface="Arial"/>
                <a:cs typeface="Arial"/>
              </a:rPr>
              <a:t>Cu</a:t>
            </a:r>
            <a:r>
              <a:rPr dirty="0" sz="650" spc="15" b="1">
                <a:latin typeface="Arial"/>
                <a:cs typeface="Arial"/>
              </a:rPr>
              <a:t>2</a:t>
            </a:r>
            <a:r>
              <a:rPr dirty="0" baseline="5555" sz="1500" spc="22" b="1">
                <a:latin typeface="Arial"/>
                <a:cs typeface="Arial"/>
              </a:rPr>
              <a:t>Cl</a:t>
            </a:r>
            <a:r>
              <a:rPr dirty="0" sz="650" spc="15" b="1">
                <a:latin typeface="Arial"/>
                <a:cs typeface="Arial"/>
              </a:rPr>
              <a:t>2 </a:t>
            </a:r>
            <a:r>
              <a:rPr dirty="0" baseline="5555" sz="1500" spc="22" b="1">
                <a:latin typeface="Arial"/>
                <a:cs typeface="Arial"/>
              </a:rPr>
              <a:t>+ Base</a:t>
            </a:r>
            <a:r>
              <a:rPr dirty="0" baseline="5555" sz="1500" spc="-120" b="1">
                <a:latin typeface="Arial"/>
                <a:cs typeface="Arial"/>
              </a:rPr>
              <a:t> </a:t>
            </a:r>
            <a:r>
              <a:rPr dirty="0" baseline="5555" sz="1500" spc="7" b="1">
                <a:latin typeface="Arial"/>
                <a:cs typeface="Arial"/>
              </a:rPr>
              <a:t>)</a:t>
            </a:r>
            <a:endParaRPr baseline="5555" sz="1500">
              <a:latin typeface="Arial"/>
              <a:cs typeface="Arial"/>
            </a:endParaRPr>
          </a:p>
          <a:p>
            <a:pPr marL="614680">
              <a:lnSpc>
                <a:spcPts val="1420"/>
              </a:lnSpc>
            </a:pPr>
            <a:r>
              <a:rPr dirty="0" sz="1200" spc="15">
                <a:latin typeface="Arial"/>
                <a:cs typeface="Arial"/>
              </a:rPr>
              <a:t>Only </a:t>
            </a:r>
            <a:r>
              <a:rPr dirty="0" sz="1200" spc="10">
                <a:latin typeface="Arial"/>
                <a:cs typeface="Arial"/>
              </a:rPr>
              <a:t>for </a:t>
            </a:r>
            <a:r>
              <a:rPr dirty="0" sz="1200" spc="15">
                <a:latin typeface="Arial"/>
                <a:cs typeface="Arial"/>
              </a:rPr>
              <a:t>terminal alkynes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397" y="2492815"/>
            <a:ext cx="5187950" cy="106680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247650" indent="-235585">
              <a:lnSpc>
                <a:spcPct val="100000"/>
              </a:lnSpc>
              <a:spcBef>
                <a:spcPts val="334"/>
              </a:spcBef>
              <a:buAutoNum type="arabicPeriod" startAt="2"/>
              <a:tabLst>
                <a:tab pos="248285" algn="l"/>
              </a:tabLst>
            </a:pP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TEST OF</a:t>
            </a:r>
            <a:r>
              <a:rPr dirty="0" sz="1100" spc="-5">
                <a:solidFill>
                  <a:srgbClr val="B51700"/>
                </a:solidFill>
                <a:latin typeface="Arial Black"/>
                <a:cs typeface="Arial Black"/>
              </a:rPr>
              <a:t> </a:t>
            </a: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ALCOHOL</a:t>
            </a:r>
            <a:endParaRPr sz="1100">
              <a:latin typeface="Arial Black"/>
              <a:cs typeface="Arial Black"/>
            </a:endParaRPr>
          </a:p>
          <a:p>
            <a:pPr lvl="1" marL="551815" indent="-184785">
              <a:lnSpc>
                <a:spcPct val="100000"/>
              </a:lnSpc>
              <a:spcBef>
                <a:spcPts val="215"/>
              </a:spcBef>
              <a:buAutoNum type="alphaLcParenR"/>
              <a:tabLst>
                <a:tab pos="552450" algn="l"/>
              </a:tabLst>
            </a:pPr>
            <a:r>
              <a:rPr dirty="0" sz="1000" spc="15" b="1">
                <a:latin typeface="Arial"/>
                <a:cs typeface="Arial"/>
              </a:rPr>
              <a:t>ACTIVE </a:t>
            </a:r>
            <a:r>
              <a:rPr dirty="0" sz="1000" b="1">
                <a:latin typeface="Arial"/>
                <a:cs typeface="Arial"/>
              </a:rPr>
              <a:t>METAL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marL="682625">
              <a:lnSpc>
                <a:spcPts val="1285"/>
              </a:lnSpc>
              <a:spcBef>
                <a:spcPts val="125"/>
              </a:spcBef>
            </a:pPr>
            <a:r>
              <a:rPr dirty="0" baseline="5050" sz="1650" spc="15">
                <a:latin typeface="Arial"/>
                <a:cs typeface="Arial"/>
              </a:rPr>
              <a:t>Alcohol </a:t>
            </a:r>
            <a:r>
              <a:rPr dirty="0" baseline="5050" sz="1650" spc="22">
                <a:latin typeface="Arial"/>
                <a:cs typeface="Arial"/>
              </a:rPr>
              <a:t>produced </a:t>
            </a:r>
            <a:r>
              <a:rPr dirty="0" baseline="5050" sz="1650" spc="7">
                <a:latin typeface="Arial"/>
                <a:cs typeface="Arial"/>
              </a:rPr>
              <a:t>H</a:t>
            </a:r>
            <a:r>
              <a:rPr dirty="0" sz="750" spc="5">
                <a:latin typeface="Arial"/>
                <a:cs typeface="Arial"/>
              </a:rPr>
              <a:t>2 </a:t>
            </a:r>
            <a:r>
              <a:rPr dirty="0" baseline="5050" sz="1650" spc="22">
                <a:latin typeface="Arial"/>
                <a:cs typeface="Arial"/>
              </a:rPr>
              <a:t>gas when </a:t>
            </a:r>
            <a:r>
              <a:rPr dirty="0" baseline="5050" sz="1650" spc="7">
                <a:latin typeface="Arial"/>
                <a:cs typeface="Arial"/>
              </a:rPr>
              <a:t>it </a:t>
            </a:r>
            <a:r>
              <a:rPr dirty="0" baseline="5050" sz="1650" spc="15">
                <a:latin typeface="Arial"/>
                <a:cs typeface="Arial"/>
              </a:rPr>
              <a:t>reacts with active </a:t>
            </a:r>
            <a:r>
              <a:rPr dirty="0" baseline="5050" sz="1650" spc="22">
                <a:latin typeface="Arial"/>
                <a:cs typeface="Arial"/>
              </a:rPr>
              <a:t>metal </a:t>
            </a:r>
            <a:r>
              <a:rPr dirty="0" baseline="5050" sz="1650" spc="15">
                <a:latin typeface="Arial"/>
                <a:cs typeface="Arial"/>
              </a:rPr>
              <a:t>like </a:t>
            </a:r>
            <a:r>
              <a:rPr dirty="0" baseline="5050" sz="1650" spc="22">
                <a:latin typeface="Arial"/>
                <a:cs typeface="Arial"/>
              </a:rPr>
              <a:t>Na, </a:t>
            </a:r>
            <a:r>
              <a:rPr dirty="0" baseline="5050" sz="1650" spc="30">
                <a:latin typeface="Arial"/>
                <a:cs typeface="Arial"/>
              </a:rPr>
              <a:t>K</a:t>
            </a:r>
            <a:r>
              <a:rPr dirty="0" baseline="5050" sz="1650" spc="-217">
                <a:latin typeface="Arial"/>
                <a:cs typeface="Arial"/>
              </a:rPr>
              <a:t> </a:t>
            </a:r>
            <a:r>
              <a:rPr dirty="0" baseline="5050" sz="1650" spc="15">
                <a:latin typeface="Arial"/>
                <a:cs typeface="Arial"/>
              </a:rPr>
              <a:t>etc</a:t>
            </a:r>
            <a:endParaRPr baseline="5050" sz="1650">
              <a:latin typeface="Arial"/>
              <a:cs typeface="Arial"/>
            </a:endParaRPr>
          </a:p>
          <a:p>
            <a:pPr lvl="1" marL="570865" indent="-196215">
              <a:lnSpc>
                <a:spcPts val="1165"/>
              </a:lnSpc>
              <a:buAutoNum type="alphaLcParenR" startAt="2"/>
              <a:tabLst>
                <a:tab pos="571500" algn="l"/>
              </a:tabLst>
            </a:pPr>
            <a:r>
              <a:rPr dirty="0" sz="1000" spc="15" b="1">
                <a:latin typeface="Arial"/>
                <a:cs typeface="Arial"/>
              </a:rPr>
              <a:t>CERRIC AMMONICAL </a:t>
            </a:r>
            <a:r>
              <a:rPr dirty="0" sz="1000" spc="5" b="1">
                <a:latin typeface="Arial"/>
                <a:cs typeface="Arial"/>
              </a:rPr>
              <a:t>NITRATE </a:t>
            </a:r>
            <a:r>
              <a:rPr dirty="0" sz="1000" spc="15" b="1">
                <a:latin typeface="Arial"/>
                <a:cs typeface="Arial"/>
              </a:rPr>
              <a:t>TEST </a:t>
            </a:r>
            <a:r>
              <a:rPr dirty="0" sz="1000" spc="5" b="1">
                <a:latin typeface="Arial"/>
                <a:cs typeface="Arial"/>
              </a:rPr>
              <a:t>( </a:t>
            </a:r>
            <a:r>
              <a:rPr dirty="0" sz="1000" spc="10" b="1">
                <a:latin typeface="Arial"/>
                <a:cs typeface="Arial"/>
              </a:rPr>
              <a:t>C.A.N. </a:t>
            </a:r>
            <a:r>
              <a:rPr dirty="0" sz="1000" spc="15" b="1">
                <a:latin typeface="Arial"/>
                <a:cs typeface="Arial"/>
              </a:rPr>
              <a:t>TEST</a:t>
            </a:r>
            <a:r>
              <a:rPr dirty="0" sz="1000" spc="-85" b="1">
                <a:latin typeface="Arial"/>
                <a:cs typeface="Arial"/>
              </a:rPr>
              <a:t> </a:t>
            </a:r>
            <a:r>
              <a:rPr dirty="0" sz="1000" spc="5" b="1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35"/>
              </a:spcBef>
            </a:pPr>
            <a:r>
              <a:rPr dirty="0" sz="1100" spc="10">
                <a:latin typeface="Arial"/>
                <a:cs typeface="Arial"/>
              </a:rPr>
              <a:t>Alcohol gives </a:t>
            </a:r>
            <a:r>
              <a:rPr dirty="0" sz="1100" spc="10">
                <a:solidFill>
                  <a:srgbClr val="EE220C"/>
                </a:solidFill>
                <a:latin typeface="Arial"/>
                <a:cs typeface="Arial"/>
              </a:rPr>
              <a:t>red </a:t>
            </a:r>
            <a:r>
              <a:rPr dirty="0" sz="1100" spc="10">
                <a:latin typeface="Arial"/>
                <a:cs typeface="Arial"/>
              </a:rPr>
              <a:t>precipitation with </a:t>
            </a:r>
            <a:r>
              <a:rPr dirty="0" sz="1100" spc="20">
                <a:latin typeface="Arial"/>
                <a:cs typeface="Arial"/>
              </a:rPr>
              <a:t>CAN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lvl="1" marL="563880" indent="-189230">
              <a:lnSpc>
                <a:spcPct val="100000"/>
              </a:lnSpc>
              <a:spcBef>
                <a:spcPts val="95"/>
              </a:spcBef>
              <a:buAutoNum type="alphaLcParenR" startAt="3"/>
              <a:tabLst>
                <a:tab pos="564515" algn="l"/>
              </a:tabLst>
            </a:pPr>
            <a:r>
              <a:rPr dirty="0" baseline="5555" sz="1500" spc="22" b="1">
                <a:latin typeface="Arial"/>
                <a:cs typeface="Arial"/>
              </a:rPr>
              <a:t>LUCAS TEST </a:t>
            </a:r>
            <a:r>
              <a:rPr dirty="0" baseline="5555" sz="1500" spc="7" b="1">
                <a:latin typeface="Arial"/>
                <a:cs typeface="Arial"/>
              </a:rPr>
              <a:t>( </a:t>
            </a:r>
            <a:r>
              <a:rPr dirty="0" baseline="5555" sz="1500" spc="-7" b="1">
                <a:latin typeface="Arial"/>
                <a:cs typeface="Arial"/>
              </a:rPr>
              <a:t>anhy. </a:t>
            </a:r>
            <a:r>
              <a:rPr dirty="0" baseline="5555" sz="1500" spc="22" b="1">
                <a:latin typeface="Arial"/>
                <a:cs typeface="Arial"/>
              </a:rPr>
              <a:t>ZnCl</a:t>
            </a:r>
            <a:r>
              <a:rPr dirty="0" sz="650" spc="15" b="1">
                <a:latin typeface="Arial"/>
                <a:cs typeface="Arial"/>
              </a:rPr>
              <a:t>2 </a:t>
            </a:r>
            <a:r>
              <a:rPr dirty="0" baseline="5555" sz="1500" spc="22" b="1">
                <a:latin typeface="Arial"/>
                <a:cs typeface="Arial"/>
              </a:rPr>
              <a:t>+ </a:t>
            </a:r>
            <a:r>
              <a:rPr dirty="0" baseline="5555" sz="1500" spc="15" b="1">
                <a:latin typeface="Arial"/>
                <a:cs typeface="Arial"/>
              </a:rPr>
              <a:t>conc. </a:t>
            </a:r>
            <a:r>
              <a:rPr dirty="0" baseline="5555" sz="1500" spc="22" b="1">
                <a:latin typeface="Arial"/>
                <a:cs typeface="Arial"/>
              </a:rPr>
              <a:t>HCl</a:t>
            </a:r>
            <a:r>
              <a:rPr dirty="0" baseline="5555" sz="1500" spc="-60" b="1">
                <a:latin typeface="Arial"/>
                <a:cs typeface="Arial"/>
              </a:rPr>
              <a:t> </a:t>
            </a:r>
            <a:r>
              <a:rPr dirty="0" baseline="5555" sz="1500" spc="7" b="1">
                <a:latin typeface="Arial"/>
                <a:cs typeface="Arial"/>
              </a:rPr>
              <a:t>)</a:t>
            </a:r>
            <a:endParaRPr baseline="5555"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2320" y="2884260"/>
            <a:ext cx="6223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714" y="3524034"/>
            <a:ext cx="5006975" cy="850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3060">
              <a:lnSpc>
                <a:spcPct val="100000"/>
              </a:lnSpc>
              <a:spcBef>
                <a:spcPts val="130"/>
              </a:spcBef>
            </a:pPr>
            <a:r>
              <a:rPr dirty="0" sz="1100" spc="5">
                <a:latin typeface="Arial"/>
                <a:cs typeface="Arial"/>
              </a:rPr>
              <a:t>It </a:t>
            </a:r>
            <a:r>
              <a:rPr dirty="0" sz="1100" spc="10">
                <a:latin typeface="Arial"/>
                <a:cs typeface="Arial"/>
              </a:rPr>
              <a:t>is the test to distinguish </a:t>
            </a:r>
            <a:r>
              <a:rPr dirty="0" sz="1100" spc="15">
                <a:latin typeface="Arial"/>
                <a:cs typeface="Arial"/>
              </a:rPr>
              <a:t>between </a:t>
            </a:r>
            <a:r>
              <a:rPr dirty="0" sz="1100" spc="5">
                <a:latin typeface="Arial"/>
                <a:cs typeface="Arial"/>
              </a:rPr>
              <a:t>1</a:t>
            </a:r>
            <a:r>
              <a:rPr dirty="0" baseline="18518" sz="1125" spc="7">
                <a:latin typeface="Arial"/>
                <a:cs typeface="Arial"/>
              </a:rPr>
              <a:t>o</a:t>
            </a:r>
            <a:r>
              <a:rPr dirty="0" sz="1100" spc="5">
                <a:latin typeface="Arial"/>
                <a:cs typeface="Arial"/>
              </a:rPr>
              <a:t>, 2</a:t>
            </a:r>
            <a:r>
              <a:rPr dirty="0" baseline="18518" sz="1125" spc="7">
                <a:latin typeface="Arial"/>
                <a:cs typeface="Arial"/>
              </a:rPr>
              <a:t>o</a:t>
            </a:r>
            <a:r>
              <a:rPr dirty="0" sz="1100" spc="5">
                <a:latin typeface="Arial"/>
                <a:cs typeface="Arial"/>
              </a:rPr>
              <a:t>, </a:t>
            </a:r>
            <a:r>
              <a:rPr dirty="0" sz="1100" spc="20">
                <a:latin typeface="Arial"/>
                <a:cs typeface="Arial"/>
              </a:rPr>
              <a:t>&amp; </a:t>
            </a:r>
            <a:r>
              <a:rPr dirty="0" sz="1100" spc="5">
                <a:latin typeface="Arial"/>
                <a:cs typeface="Arial"/>
              </a:rPr>
              <a:t>3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0">
                <a:latin typeface="Arial"/>
                <a:cs typeface="Arial"/>
              </a:rPr>
              <a:t>alcohol </a:t>
            </a:r>
            <a:r>
              <a:rPr dirty="0" sz="1100" spc="15">
                <a:latin typeface="Arial"/>
                <a:cs typeface="Arial"/>
              </a:rPr>
              <a:t>through </a:t>
            </a:r>
            <a:r>
              <a:rPr dirty="0" sz="1100" spc="10">
                <a:latin typeface="Arial"/>
                <a:cs typeface="Arial"/>
              </a:rPr>
              <a:t>turbidity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33679" indent="-196215">
              <a:lnSpc>
                <a:spcPct val="100000"/>
              </a:lnSpc>
              <a:spcBef>
                <a:spcPts val="15"/>
              </a:spcBef>
              <a:buAutoNum type="alphaLcParenR" startAt="4"/>
              <a:tabLst>
                <a:tab pos="234315" algn="l"/>
              </a:tabLst>
            </a:pPr>
            <a:r>
              <a:rPr dirty="0" sz="1000" spc="10" b="1">
                <a:latin typeface="Arial"/>
                <a:cs typeface="Arial"/>
              </a:rPr>
              <a:t>ESTERIFICATION</a:t>
            </a:r>
            <a:endParaRPr sz="100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  <a:spcBef>
                <a:spcPts val="35"/>
              </a:spcBef>
            </a:pPr>
            <a:r>
              <a:rPr dirty="0" sz="1100" spc="15">
                <a:latin typeface="Arial"/>
                <a:cs typeface="Arial"/>
              </a:rPr>
              <a:t>When </a:t>
            </a:r>
            <a:r>
              <a:rPr dirty="0" sz="1100" spc="10">
                <a:latin typeface="Arial"/>
                <a:cs typeface="Arial"/>
              </a:rPr>
              <a:t>alcohol reacts with carboxylic acid </a:t>
            </a:r>
            <a:r>
              <a:rPr dirty="0" sz="1100" spc="15">
                <a:latin typeface="Arial"/>
                <a:cs typeface="Arial"/>
              </a:rPr>
              <a:t>produce </a:t>
            </a:r>
            <a:r>
              <a:rPr dirty="0" sz="1100" spc="10">
                <a:latin typeface="Arial"/>
                <a:cs typeface="Arial"/>
              </a:rPr>
              <a:t>fruity smell of ester</a:t>
            </a:r>
            <a:r>
              <a:rPr dirty="0" sz="1100" spc="5">
                <a:latin typeface="Arial"/>
                <a:cs typeface="Arial"/>
              </a:rPr>
              <a:t> .</a:t>
            </a:r>
            <a:endParaRPr sz="1100">
              <a:latin typeface="Arial"/>
              <a:cs typeface="Arial"/>
            </a:endParaRPr>
          </a:p>
          <a:p>
            <a:pPr marL="226695" indent="-189230">
              <a:lnSpc>
                <a:spcPts val="1180"/>
              </a:lnSpc>
              <a:spcBef>
                <a:spcPts val="90"/>
              </a:spcBef>
              <a:buAutoNum type="alphaLcParenR" startAt="5"/>
              <a:tabLst>
                <a:tab pos="227329" algn="l"/>
              </a:tabLst>
            </a:pPr>
            <a:r>
              <a:rPr dirty="0" baseline="5555" sz="1500" spc="15" b="1">
                <a:latin typeface="Arial"/>
                <a:cs typeface="Arial"/>
              </a:rPr>
              <a:t>VICTOR </a:t>
            </a:r>
            <a:r>
              <a:rPr dirty="0" baseline="5555" sz="1500" spc="30" b="1">
                <a:latin typeface="Arial"/>
                <a:cs typeface="Arial"/>
              </a:rPr>
              <a:t>MEYER </a:t>
            </a:r>
            <a:r>
              <a:rPr dirty="0" baseline="5555" sz="1500" spc="22" b="1">
                <a:latin typeface="Arial"/>
                <a:cs typeface="Arial"/>
              </a:rPr>
              <a:t>TEST </a:t>
            </a:r>
            <a:r>
              <a:rPr dirty="0" baseline="5555" sz="1500" spc="7" b="1">
                <a:latin typeface="Arial"/>
                <a:cs typeface="Arial"/>
              </a:rPr>
              <a:t>( </a:t>
            </a:r>
            <a:r>
              <a:rPr dirty="0" baseline="5555" sz="1500" spc="22" b="1">
                <a:latin typeface="Arial"/>
                <a:cs typeface="Arial"/>
              </a:rPr>
              <a:t>P+I</a:t>
            </a:r>
            <a:r>
              <a:rPr dirty="0" sz="650" spc="15" b="1">
                <a:latin typeface="Arial"/>
                <a:cs typeface="Arial"/>
              </a:rPr>
              <a:t>2 </a:t>
            </a:r>
            <a:r>
              <a:rPr dirty="0" baseline="5555" sz="1500" spc="7" b="1">
                <a:latin typeface="Arial"/>
                <a:cs typeface="Arial"/>
              </a:rPr>
              <a:t>, </a:t>
            </a:r>
            <a:r>
              <a:rPr dirty="0" baseline="5555" sz="1500" spc="22" b="1">
                <a:latin typeface="Arial"/>
                <a:cs typeface="Arial"/>
              </a:rPr>
              <a:t>AgNO</a:t>
            </a:r>
            <a:r>
              <a:rPr dirty="0" sz="650" spc="15" b="1">
                <a:latin typeface="Arial"/>
                <a:cs typeface="Arial"/>
              </a:rPr>
              <a:t>3 </a:t>
            </a:r>
            <a:r>
              <a:rPr dirty="0" baseline="5555" sz="1500" spc="7" b="1">
                <a:latin typeface="Arial"/>
                <a:cs typeface="Arial"/>
              </a:rPr>
              <a:t>, </a:t>
            </a:r>
            <a:r>
              <a:rPr dirty="0" baseline="5555" sz="1500" spc="22" b="1">
                <a:latin typeface="Arial"/>
                <a:cs typeface="Arial"/>
              </a:rPr>
              <a:t>HO-N=O</a:t>
            </a:r>
            <a:r>
              <a:rPr dirty="0" baseline="5555" sz="1500" spc="-135" b="1">
                <a:latin typeface="Arial"/>
                <a:cs typeface="Arial"/>
              </a:rPr>
              <a:t> </a:t>
            </a:r>
            <a:r>
              <a:rPr dirty="0" baseline="5555" sz="1500" spc="7" b="1">
                <a:latin typeface="Arial"/>
                <a:cs typeface="Arial"/>
              </a:rPr>
              <a:t>)</a:t>
            </a:r>
            <a:endParaRPr baseline="5555" sz="1500">
              <a:latin typeface="Arial"/>
              <a:cs typeface="Arial"/>
            </a:endParaRPr>
          </a:p>
          <a:p>
            <a:pPr marL="353695">
              <a:lnSpc>
                <a:spcPts val="1300"/>
              </a:lnSpc>
            </a:pPr>
            <a:r>
              <a:rPr dirty="0" sz="1100" spc="5">
                <a:latin typeface="Arial"/>
                <a:cs typeface="Arial"/>
              </a:rPr>
              <a:t>It </a:t>
            </a:r>
            <a:r>
              <a:rPr dirty="0" sz="1100" spc="10">
                <a:latin typeface="Arial"/>
                <a:cs typeface="Arial"/>
              </a:rPr>
              <a:t>is the test to distinguish </a:t>
            </a:r>
            <a:r>
              <a:rPr dirty="0" sz="1100" spc="15">
                <a:latin typeface="Arial"/>
                <a:cs typeface="Arial"/>
              </a:rPr>
              <a:t>between </a:t>
            </a:r>
            <a:r>
              <a:rPr dirty="0" sz="1100" spc="5">
                <a:solidFill>
                  <a:srgbClr val="EE220C"/>
                </a:solidFill>
                <a:latin typeface="Arial"/>
                <a:cs typeface="Arial"/>
              </a:rPr>
              <a:t>1</a:t>
            </a:r>
            <a:r>
              <a:rPr dirty="0" baseline="18518" sz="1125" spc="7">
                <a:solidFill>
                  <a:srgbClr val="EE220C"/>
                </a:solidFill>
                <a:latin typeface="Arial"/>
                <a:cs typeface="Arial"/>
              </a:rPr>
              <a:t>o</a:t>
            </a:r>
            <a:r>
              <a:rPr dirty="0" sz="1100" spc="5">
                <a:latin typeface="Arial"/>
                <a:cs typeface="Arial"/>
              </a:rPr>
              <a:t>, </a:t>
            </a:r>
            <a:r>
              <a:rPr dirty="0" sz="1100" spc="5">
                <a:solidFill>
                  <a:srgbClr val="004D7F"/>
                </a:solidFill>
                <a:latin typeface="Arial"/>
                <a:cs typeface="Arial"/>
              </a:rPr>
              <a:t>2</a:t>
            </a:r>
            <a:r>
              <a:rPr dirty="0" baseline="18518" sz="1125" spc="7">
                <a:solidFill>
                  <a:srgbClr val="004D7F"/>
                </a:solidFill>
                <a:latin typeface="Arial"/>
                <a:cs typeface="Arial"/>
              </a:rPr>
              <a:t>o</a:t>
            </a:r>
            <a:r>
              <a:rPr dirty="0" sz="1100" spc="5">
                <a:latin typeface="Arial"/>
                <a:cs typeface="Arial"/>
              </a:rPr>
              <a:t>, </a:t>
            </a:r>
            <a:r>
              <a:rPr dirty="0" sz="1100" spc="20">
                <a:latin typeface="Arial"/>
                <a:cs typeface="Arial"/>
              </a:rPr>
              <a:t>&amp; </a:t>
            </a:r>
            <a:r>
              <a:rPr dirty="0" sz="1100" spc="5">
                <a:latin typeface="Arial"/>
                <a:cs typeface="Arial"/>
              </a:rPr>
              <a:t>3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0">
                <a:latin typeface="Arial"/>
                <a:cs typeface="Arial"/>
              </a:rPr>
              <a:t>alcohol </a:t>
            </a:r>
            <a:r>
              <a:rPr dirty="0" sz="1100" spc="15">
                <a:latin typeface="Arial"/>
                <a:cs typeface="Arial"/>
              </a:rPr>
              <a:t>through </a:t>
            </a:r>
            <a:r>
              <a:rPr dirty="0" sz="1100" spc="10">
                <a:latin typeface="Arial"/>
                <a:cs typeface="Arial"/>
              </a:rPr>
              <a:t>colour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152" y="4346601"/>
            <a:ext cx="11239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5" b="1">
                <a:latin typeface="Arial"/>
                <a:cs typeface="Arial"/>
              </a:rPr>
              <a:t>f)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922" y="4356611"/>
            <a:ext cx="5814060" cy="514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180"/>
              </a:lnSpc>
              <a:spcBef>
                <a:spcPts val="125"/>
              </a:spcBef>
            </a:pPr>
            <a:r>
              <a:rPr dirty="0" baseline="5555" sz="1500" spc="22" b="1">
                <a:latin typeface="Arial"/>
                <a:cs typeface="Arial"/>
              </a:rPr>
              <a:t>IODO-FORM TEST </a:t>
            </a:r>
            <a:r>
              <a:rPr dirty="0" baseline="5555" sz="1500" spc="7" b="1">
                <a:latin typeface="Arial"/>
                <a:cs typeface="Arial"/>
              </a:rPr>
              <a:t>( </a:t>
            </a:r>
            <a:r>
              <a:rPr dirty="0" baseline="5555" sz="1500" spc="15" b="1">
                <a:latin typeface="Arial"/>
                <a:cs typeface="Arial"/>
              </a:rPr>
              <a:t>I</a:t>
            </a:r>
            <a:r>
              <a:rPr dirty="0" sz="650" spc="10" b="1">
                <a:latin typeface="Arial"/>
                <a:cs typeface="Arial"/>
              </a:rPr>
              <a:t>2 </a:t>
            </a:r>
            <a:r>
              <a:rPr dirty="0" baseline="5555" sz="1500" spc="22" b="1">
                <a:latin typeface="Arial"/>
                <a:cs typeface="Arial"/>
              </a:rPr>
              <a:t>+ NaOH</a:t>
            </a:r>
            <a:r>
              <a:rPr dirty="0" baseline="5555" sz="1500" spc="-52" b="1">
                <a:latin typeface="Arial"/>
                <a:cs typeface="Arial"/>
              </a:rPr>
              <a:t> </a:t>
            </a:r>
            <a:r>
              <a:rPr dirty="0" baseline="5555" sz="1500" spc="7" b="1">
                <a:latin typeface="Arial"/>
                <a:cs typeface="Arial"/>
              </a:rPr>
              <a:t>)</a:t>
            </a:r>
            <a:endParaRPr baseline="5555" sz="1500">
              <a:latin typeface="Arial"/>
              <a:cs typeface="Arial"/>
            </a:endParaRPr>
          </a:p>
          <a:p>
            <a:pPr marL="172085" marR="5080" indent="-40005">
              <a:lnSpc>
                <a:spcPts val="1340"/>
              </a:lnSpc>
              <a:spcBef>
                <a:spcPts val="10"/>
              </a:spcBef>
            </a:pPr>
            <a:r>
              <a:rPr dirty="0" sz="1100" spc="20">
                <a:latin typeface="Arial"/>
                <a:cs typeface="Arial"/>
              </a:rPr>
              <a:t>Some </a:t>
            </a:r>
            <a:r>
              <a:rPr dirty="0" sz="1100" spc="10">
                <a:latin typeface="Arial"/>
                <a:cs typeface="Arial"/>
              </a:rPr>
              <a:t>alcohols </a:t>
            </a:r>
            <a:r>
              <a:rPr dirty="0" sz="1100" spc="15">
                <a:latin typeface="Arial"/>
                <a:cs typeface="Arial"/>
              </a:rPr>
              <a:t>may </a:t>
            </a:r>
            <a:r>
              <a:rPr dirty="0" sz="1100" spc="10">
                <a:latin typeface="Arial"/>
                <a:cs typeface="Arial"/>
              </a:rPr>
              <a:t>give </a:t>
            </a:r>
            <a:r>
              <a:rPr dirty="0" sz="1100" spc="15">
                <a:latin typeface="Arial"/>
                <a:cs typeface="Arial"/>
              </a:rPr>
              <a:t>Iodoform </a:t>
            </a:r>
            <a:r>
              <a:rPr dirty="0" sz="1100" spc="10">
                <a:latin typeface="Arial"/>
                <a:cs typeface="Arial"/>
              </a:rPr>
              <a:t>test positive </a:t>
            </a:r>
            <a:r>
              <a:rPr dirty="0" sz="1100" spc="15">
                <a:latin typeface="Arial"/>
                <a:cs typeface="Arial"/>
              </a:rPr>
              <a:t>because </a:t>
            </a:r>
            <a:r>
              <a:rPr dirty="0" sz="1100" spc="10">
                <a:latin typeface="Arial"/>
                <a:cs typeface="Arial"/>
              </a:rPr>
              <a:t>of mild oxidising nature of </a:t>
            </a:r>
            <a:r>
              <a:rPr dirty="0" sz="1100" spc="15">
                <a:latin typeface="Arial"/>
                <a:cs typeface="Arial"/>
              </a:rPr>
              <a:t>NaOI </a:t>
            </a:r>
            <a:r>
              <a:rPr dirty="0" sz="1100" spc="5">
                <a:latin typeface="Arial"/>
                <a:cs typeface="Arial"/>
              </a:rPr>
              <a:t>.  </a:t>
            </a:r>
            <a:r>
              <a:rPr dirty="0" sz="1100" spc="10">
                <a:latin typeface="Arial"/>
                <a:cs typeface="Arial"/>
              </a:rPr>
              <a:t>Iike ethanol, Isopropyl, Sec.butyl etc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397" y="5143331"/>
            <a:ext cx="5826760" cy="220853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247650" indent="-235585">
              <a:lnSpc>
                <a:spcPct val="100000"/>
              </a:lnSpc>
              <a:spcBef>
                <a:spcPts val="334"/>
              </a:spcBef>
              <a:buAutoNum type="arabicPeriod" startAt="3"/>
              <a:tabLst>
                <a:tab pos="248285" algn="l"/>
              </a:tabLst>
            </a:pP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TEST OF</a:t>
            </a:r>
            <a:r>
              <a:rPr dirty="0" sz="1100" spc="-5">
                <a:solidFill>
                  <a:srgbClr val="B51700"/>
                </a:solidFill>
                <a:latin typeface="Arial Black"/>
                <a:cs typeface="Arial Black"/>
              </a:rPr>
              <a:t> </a:t>
            </a: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CARBONYL</a:t>
            </a:r>
            <a:endParaRPr sz="1100">
              <a:latin typeface="Arial Black"/>
              <a:cs typeface="Arial Black"/>
            </a:endParaRPr>
          </a:p>
          <a:p>
            <a:pPr lvl="1" marL="513080" indent="-189230">
              <a:lnSpc>
                <a:spcPct val="100000"/>
              </a:lnSpc>
              <a:spcBef>
                <a:spcPts val="215"/>
              </a:spcBef>
              <a:buAutoNum type="alphaLcParenR"/>
              <a:tabLst>
                <a:tab pos="513715" algn="l"/>
              </a:tabLst>
            </a:pPr>
            <a:r>
              <a:rPr dirty="0" sz="1000" spc="10" b="1">
                <a:latin typeface="Arial"/>
                <a:cs typeface="Arial"/>
              </a:rPr>
              <a:t>2,4- </a:t>
            </a:r>
            <a:r>
              <a:rPr dirty="0" sz="1000" spc="15" b="1">
                <a:latin typeface="Arial"/>
                <a:cs typeface="Arial"/>
              </a:rPr>
              <a:t>DNP TEST </a:t>
            </a:r>
            <a:r>
              <a:rPr dirty="0" sz="1000" spc="5" b="1">
                <a:latin typeface="Arial"/>
                <a:cs typeface="Arial"/>
              </a:rPr>
              <a:t>( </a:t>
            </a:r>
            <a:r>
              <a:rPr dirty="0" sz="1000" spc="10" b="1">
                <a:latin typeface="Arial"/>
                <a:cs typeface="Arial"/>
              </a:rPr>
              <a:t>2,4–Dinitrophenyl hydrazine</a:t>
            </a:r>
            <a:r>
              <a:rPr dirty="0" sz="1000" spc="-45" b="1">
                <a:latin typeface="Arial"/>
                <a:cs typeface="Arial"/>
              </a:rPr>
              <a:t> </a:t>
            </a:r>
            <a:r>
              <a:rPr dirty="0" sz="1000" spc="5" b="1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610870">
              <a:lnSpc>
                <a:spcPct val="100000"/>
              </a:lnSpc>
              <a:spcBef>
                <a:spcPts val="40"/>
              </a:spcBef>
            </a:pPr>
            <a:r>
              <a:rPr dirty="0" sz="1100" spc="15">
                <a:latin typeface="Arial"/>
                <a:cs typeface="Arial"/>
              </a:rPr>
              <a:t>Aldehyde </a:t>
            </a:r>
            <a:r>
              <a:rPr dirty="0" sz="1100" spc="20">
                <a:latin typeface="Arial"/>
                <a:cs typeface="Arial"/>
              </a:rPr>
              <a:t>&amp; </a:t>
            </a:r>
            <a:r>
              <a:rPr dirty="0" sz="1100" spc="15">
                <a:latin typeface="Arial"/>
                <a:cs typeface="Arial"/>
              </a:rPr>
              <a:t>Ketone both </a:t>
            </a:r>
            <a:r>
              <a:rPr dirty="0" sz="1100" spc="10">
                <a:latin typeface="Arial"/>
                <a:cs typeface="Arial"/>
              </a:rPr>
              <a:t>will give </a:t>
            </a:r>
            <a:r>
              <a:rPr dirty="0" sz="1100" spc="10">
                <a:solidFill>
                  <a:srgbClr val="EE220C"/>
                </a:solidFill>
                <a:latin typeface="Arial"/>
                <a:cs typeface="Arial"/>
              </a:rPr>
              <a:t>red </a:t>
            </a:r>
            <a:r>
              <a:rPr dirty="0" sz="1100" spc="5">
                <a:latin typeface="Arial"/>
                <a:cs typeface="Arial"/>
              </a:rPr>
              <a:t>/ </a:t>
            </a:r>
            <a:r>
              <a:rPr dirty="0" sz="1100" spc="15">
                <a:solidFill>
                  <a:srgbClr val="FF9300"/>
                </a:solidFill>
                <a:latin typeface="Arial"/>
                <a:cs typeface="Arial"/>
              </a:rPr>
              <a:t>orange </a:t>
            </a:r>
            <a:r>
              <a:rPr dirty="0" sz="1100" spc="5">
                <a:latin typeface="Arial"/>
                <a:cs typeface="Arial"/>
              </a:rPr>
              <a:t>/ </a:t>
            </a:r>
            <a:r>
              <a:rPr dirty="0" sz="1100" spc="10">
                <a:solidFill>
                  <a:srgbClr val="F8BA00"/>
                </a:solidFill>
                <a:latin typeface="Arial"/>
                <a:cs typeface="Arial"/>
              </a:rPr>
              <a:t>yellow </a:t>
            </a:r>
            <a:r>
              <a:rPr dirty="0" sz="1100" spc="10">
                <a:latin typeface="Arial"/>
                <a:cs typeface="Arial"/>
              </a:rPr>
              <a:t>precipitate with </a:t>
            </a:r>
            <a:r>
              <a:rPr dirty="0" sz="1100" spc="15">
                <a:latin typeface="Arial"/>
                <a:cs typeface="Arial"/>
              </a:rPr>
              <a:t>2,4–D </a:t>
            </a:r>
            <a:r>
              <a:rPr dirty="0" sz="1100" spc="20">
                <a:latin typeface="Arial"/>
                <a:cs typeface="Arial"/>
              </a:rPr>
              <a:t>N P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lvl="1" marL="498475" indent="-196850">
              <a:lnSpc>
                <a:spcPct val="100000"/>
              </a:lnSpc>
              <a:spcBef>
                <a:spcPts val="10"/>
              </a:spcBef>
              <a:buAutoNum type="alphaLcParenR" startAt="2"/>
              <a:tabLst>
                <a:tab pos="499109" algn="l"/>
              </a:tabLst>
            </a:pPr>
            <a:r>
              <a:rPr dirty="0" sz="1000" spc="15" b="1">
                <a:latin typeface="Arial"/>
                <a:cs typeface="Arial"/>
              </a:rPr>
              <a:t>TOLLEN`S REAGENT TEST </a:t>
            </a:r>
            <a:r>
              <a:rPr dirty="0" sz="1000" spc="5" b="1">
                <a:latin typeface="Arial"/>
                <a:cs typeface="Arial"/>
              </a:rPr>
              <a:t>( </a:t>
            </a:r>
            <a:r>
              <a:rPr dirty="0" sz="1000" spc="10" b="1">
                <a:latin typeface="Arial"/>
                <a:cs typeface="Arial"/>
              </a:rPr>
              <a:t>Silver Mirror </a:t>
            </a:r>
            <a:r>
              <a:rPr dirty="0" sz="1000" spc="-10" b="1">
                <a:latin typeface="Arial"/>
                <a:cs typeface="Arial"/>
              </a:rPr>
              <a:t>Test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5" b="1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650875">
              <a:lnSpc>
                <a:spcPct val="100000"/>
              </a:lnSpc>
              <a:spcBef>
                <a:spcPts val="40"/>
              </a:spcBef>
            </a:pPr>
            <a:r>
              <a:rPr dirty="0" sz="1100" spc="5">
                <a:latin typeface="Arial"/>
                <a:cs typeface="Arial"/>
              </a:rPr>
              <a:t>It </a:t>
            </a:r>
            <a:r>
              <a:rPr dirty="0" sz="1100" spc="10">
                <a:latin typeface="Arial"/>
                <a:cs typeface="Arial"/>
              </a:rPr>
              <a:t>will distinguish </a:t>
            </a:r>
            <a:r>
              <a:rPr dirty="0" sz="1100" spc="15">
                <a:latin typeface="Arial"/>
                <a:cs typeface="Arial"/>
              </a:rPr>
              <a:t>between </a:t>
            </a:r>
            <a:r>
              <a:rPr dirty="0" sz="1100" spc="10">
                <a:latin typeface="Arial"/>
                <a:cs typeface="Arial"/>
              </a:rPr>
              <a:t>linear </a:t>
            </a:r>
            <a:r>
              <a:rPr dirty="0" sz="1100" spc="15">
                <a:latin typeface="Arial"/>
                <a:cs typeface="Arial"/>
              </a:rPr>
              <a:t>aldehyde </a:t>
            </a:r>
            <a:r>
              <a:rPr dirty="0" sz="1100" spc="20">
                <a:latin typeface="Arial"/>
                <a:cs typeface="Arial"/>
              </a:rPr>
              <a:t>&amp; </a:t>
            </a:r>
            <a:r>
              <a:rPr dirty="0" sz="1100" spc="10">
                <a:latin typeface="Arial"/>
                <a:cs typeface="Arial"/>
              </a:rPr>
              <a:t>aromatic </a:t>
            </a:r>
            <a:r>
              <a:rPr dirty="0" sz="1100" spc="15">
                <a:latin typeface="Arial"/>
                <a:cs typeface="Arial"/>
              </a:rPr>
              <a:t>aldehyde from ketone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lvl="1" marL="563880" indent="-225425">
              <a:lnSpc>
                <a:spcPts val="1180"/>
              </a:lnSpc>
              <a:spcBef>
                <a:spcPts val="90"/>
              </a:spcBef>
              <a:buAutoNum type="alphaLcParenR" startAt="3"/>
              <a:tabLst>
                <a:tab pos="564515" algn="l"/>
                <a:tab pos="1687830" algn="l"/>
              </a:tabLst>
            </a:pPr>
            <a:r>
              <a:rPr dirty="0" baseline="5555" sz="1500" spc="22" b="1">
                <a:latin typeface="Arial"/>
                <a:cs typeface="Arial"/>
              </a:rPr>
              <a:t>FELHING</a:t>
            </a:r>
            <a:r>
              <a:rPr dirty="0" baseline="5555" sz="1500" spc="15" b="1">
                <a:latin typeface="Arial"/>
                <a:cs typeface="Arial"/>
              </a:rPr>
              <a:t> </a:t>
            </a:r>
            <a:r>
              <a:rPr dirty="0" baseline="5555" sz="1500" spc="22" b="1">
                <a:latin typeface="Arial"/>
                <a:cs typeface="Arial"/>
              </a:rPr>
              <a:t>TEST	</a:t>
            </a:r>
            <a:r>
              <a:rPr dirty="0" baseline="5555" sz="1500" spc="7" b="1">
                <a:latin typeface="Arial"/>
                <a:cs typeface="Arial"/>
              </a:rPr>
              <a:t>( </a:t>
            </a:r>
            <a:r>
              <a:rPr dirty="0" baseline="5555" sz="1500" spc="22" b="1">
                <a:latin typeface="Arial"/>
                <a:cs typeface="Arial"/>
              </a:rPr>
              <a:t>CuSO</a:t>
            </a:r>
            <a:r>
              <a:rPr dirty="0" sz="650" spc="15" b="1">
                <a:latin typeface="Arial"/>
                <a:cs typeface="Arial"/>
              </a:rPr>
              <a:t>4  </a:t>
            </a:r>
            <a:r>
              <a:rPr dirty="0" baseline="5555" sz="1500" spc="22" b="1">
                <a:latin typeface="Arial"/>
                <a:cs typeface="Arial"/>
              </a:rPr>
              <a:t>+ </a:t>
            </a:r>
            <a:r>
              <a:rPr dirty="0" baseline="5555" sz="1500" b="1">
                <a:latin typeface="Arial"/>
                <a:cs typeface="Arial"/>
              </a:rPr>
              <a:t>Tartarate </a:t>
            </a:r>
            <a:r>
              <a:rPr dirty="0" baseline="5555" sz="1500" spc="15" b="1">
                <a:latin typeface="Arial"/>
                <a:cs typeface="Arial"/>
              </a:rPr>
              <a:t>ions</a:t>
            </a:r>
            <a:r>
              <a:rPr dirty="0" baseline="5555" sz="1500" spc="-37" b="1">
                <a:latin typeface="Arial"/>
                <a:cs typeface="Arial"/>
              </a:rPr>
              <a:t> </a:t>
            </a:r>
            <a:r>
              <a:rPr dirty="0" baseline="5555" sz="1500" spc="7" b="1">
                <a:latin typeface="Arial"/>
                <a:cs typeface="Arial"/>
              </a:rPr>
              <a:t>)</a:t>
            </a:r>
            <a:endParaRPr baseline="5555" sz="1500">
              <a:latin typeface="Arial"/>
              <a:cs typeface="Arial"/>
            </a:endParaRPr>
          </a:p>
          <a:p>
            <a:pPr marL="650875">
              <a:lnSpc>
                <a:spcPts val="1300"/>
              </a:lnSpc>
            </a:pPr>
            <a:r>
              <a:rPr dirty="0" sz="1100" spc="15">
                <a:latin typeface="Arial"/>
                <a:cs typeface="Arial"/>
              </a:rPr>
              <a:t>Only </a:t>
            </a:r>
            <a:r>
              <a:rPr dirty="0" sz="1100" spc="10">
                <a:latin typeface="Arial"/>
                <a:cs typeface="Arial"/>
              </a:rPr>
              <a:t>aliphatic </a:t>
            </a:r>
            <a:r>
              <a:rPr dirty="0" sz="1100" spc="15">
                <a:latin typeface="Arial"/>
                <a:cs typeface="Arial"/>
              </a:rPr>
              <a:t>aldehyde  </a:t>
            </a:r>
            <a:r>
              <a:rPr dirty="0" sz="1100" spc="10">
                <a:latin typeface="Arial"/>
                <a:cs typeface="Arial"/>
              </a:rPr>
              <a:t>not aromatic </a:t>
            </a:r>
            <a:r>
              <a:rPr dirty="0" sz="1100" spc="15">
                <a:latin typeface="Arial"/>
                <a:cs typeface="Arial"/>
              </a:rPr>
              <a:t>aldehyde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lvl="1" marL="534670" indent="-196215">
              <a:lnSpc>
                <a:spcPts val="1180"/>
              </a:lnSpc>
              <a:spcBef>
                <a:spcPts val="95"/>
              </a:spcBef>
              <a:buAutoNum type="alphaLcParenR" startAt="4"/>
              <a:tabLst>
                <a:tab pos="535305" algn="l"/>
              </a:tabLst>
            </a:pPr>
            <a:r>
              <a:rPr dirty="0" baseline="5555" sz="1500" spc="22" b="1">
                <a:latin typeface="Arial"/>
                <a:cs typeface="Arial"/>
              </a:rPr>
              <a:t>BENDICT`S TEST  </a:t>
            </a:r>
            <a:r>
              <a:rPr dirty="0" baseline="5555" sz="1500" spc="7" b="1">
                <a:latin typeface="Arial"/>
                <a:cs typeface="Arial"/>
              </a:rPr>
              <a:t>( </a:t>
            </a:r>
            <a:r>
              <a:rPr dirty="0" baseline="5555" sz="1500" spc="22" b="1">
                <a:latin typeface="Arial"/>
                <a:cs typeface="Arial"/>
              </a:rPr>
              <a:t>CuSO</a:t>
            </a:r>
            <a:r>
              <a:rPr dirty="0" sz="650" spc="15" b="1">
                <a:latin typeface="Arial"/>
                <a:cs typeface="Arial"/>
              </a:rPr>
              <a:t>4 </a:t>
            </a:r>
            <a:r>
              <a:rPr dirty="0" sz="650" spc="210" b="1">
                <a:latin typeface="Arial"/>
                <a:cs typeface="Arial"/>
              </a:rPr>
              <a:t> </a:t>
            </a:r>
            <a:r>
              <a:rPr dirty="0" baseline="5555" sz="1500" spc="22" b="1">
                <a:latin typeface="Arial"/>
                <a:cs typeface="Arial"/>
              </a:rPr>
              <a:t>+  </a:t>
            </a:r>
            <a:r>
              <a:rPr dirty="0" baseline="5555" sz="1500" spc="15" b="1">
                <a:latin typeface="Arial"/>
                <a:cs typeface="Arial"/>
              </a:rPr>
              <a:t>Citrate ions</a:t>
            </a:r>
            <a:r>
              <a:rPr dirty="0" baseline="5555" sz="1500" spc="-97" b="1">
                <a:latin typeface="Arial"/>
                <a:cs typeface="Arial"/>
              </a:rPr>
              <a:t> </a:t>
            </a:r>
            <a:r>
              <a:rPr dirty="0" baseline="5555" sz="1500" spc="7" b="1">
                <a:latin typeface="Arial"/>
                <a:cs typeface="Arial"/>
              </a:rPr>
              <a:t>)</a:t>
            </a:r>
            <a:endParaRPr baseline="5555" sz="1500">
              <a:latin typeface="Arial"/>
              <a:cs typeface="Arial"/>
            </a:endParaRPr>
          </a:p>
          <a:p>
            <a:pPr marL="650875">
              <a:lnSpc>
                <a:spcPts val="1300"/>
              </a:lnSpc>
            </a:pPr>
            <a:r>
              <a:rPr dirty="0" sz="1100" spc="15">
                <a:latin typeface="Arial"/>
                <a:cs typeface="Arial"/>
              </a:rPr>
              <a:t>Only </a:t>
            </a:r>
            <a:r>
              <a:rPr dirty="0" sz="1100" spc="10">
                <a:latin typeface="Arial"/>
                <a:cs typeface="Arial"/>
              </a:rPr>
              <a:t>aliphatic </a:t>
            </a:r>
            <a:r>
              <a:rPr dirty="0" sz="1100" spc="15">
                <a:latin typeface="Arial"/>
                <a:cs typeface="Arial"/>
              </a:rPr>
              <a:t>aldehyde </a:t>
            </a:r>
            <a:r>
              <a:rPr dirty="0" sz="1100" spc="10">
                <a:latin typeface="Arial"/>
                <a:cs typeface="Arial"/>
              </a:rPr>
              <a:t>not aromatic </a:t>
            </a:r>
            <a:r>
              <a:rPr dirty="0" sz="1100" spc="15">
                <a:latin typeface="Arial"/>
                <a:cs typeface="Arial"/>
              </a:rPr>
              <a:t>aldehyde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lvl="1" marL="527685" indent="-189230">
              <a:lnSpc>
                <a:spcPct val="100000"/>
              </a:lnSpc>
              <a:spcBef>
                <a:spcPts val="15"/>
              </a:spcBef>
              <a:buAutoNum type="alphaLcParenR" startAt="5"/>
              <a:tabLst>
                <a:tab pos="528320" algn="l"/>
              </a:tabLst>
            </a:pPr>
            <a:r>
              <a:rPr dirty="0" sz="1000" spc="15" b="1">
                <a:latin typeface="Arial"/>
                <a:cs typeface="Arial"/>
              </a:rPr>
              <a:t>SCHIFF`S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marL="642620">
              <a:lnSpc>
                <a:spcPct val="100000"/>
              </a:lnSpc>
              <a:spcBef>
                <a:spcPts val="35"/>
              </a:spcBef>
            </a:pPr>
            <a:r>
              <a:rPr dirty="0" sz="1100" spc="15">
                <a:latin typeface="Arial"/>
                <a:cs typeface="Arial"/>
              </a:rPr>
              <a:t>Aldehyde </a:t>
            </a:r>
            <a:r>
              <a:rPr dirty="0" sz="1100" spc="10">
                <a:latin typeface="Arial"/>
                <a:cs typeface="Arial"/>
              </a:rPr>
              <a:t>restore the </a:t>
            </a:r>
            <a:r>
              <a:rPr dirty="0" sz="1100" spc="10">
                <a:solidFill>
                  <a:srgbClr val="EF5FA7"/>
                </a:solidFill>
                <a:latin typeface="Arial"/>
                <a:cs typeface="Arial"/>
              </a:rPr>
              <a:t>pink </a:t>
            </a:r>
            <a:r>
              <a:rPr dirty="0" sz="1100" spc="10">
                <a:latin typeface="Arial"/>
                <a:cs typeface="Arial"/>
              </a:rPr>
              <a:t>colour of </a:t>
            </a:r>
            <a:r>
              <a:rPr dirty="0" sz="1100" spc="5">
                <a:latin typeface="Arial"/>
                <a:cs typeface="Arial"/>
              </a:rPr>
              <a:t>schiff`s </a:t>
            </a:r>
            <a:r>
              <a:rPr dirty="0" sz="1100" spc="15">
                <a:latin typeface="Arial"/>
                <a:cs typeface="Arial"/>
              </a:rPr>
              <a:t>reagent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lvl="1" marL="534670" indent="-196215">
              <a:lnSpc>
                <a:spcPct val="100000"/>
              </a:lnSpc>
              <a:spcBef>
                <a:spcPts val="15"/>
              </a:spcBef>
              <a:buAutoNum type="alphaLcParenR" startAt="6"/>
              <a:tabLst>
                <a:tab pos="535305" algn="l"/>
              </a:tabLst>
            </a:pPr>
            <a:r>
              <a:rPr dirty="0" sz="1000" spc="15" b="1">
                <a:latin typeface="Arial"/>
                <a:cs typeface="Arial"/>
              </a:rPr>
              <a:t>IODO-FORM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marL="690880">
              <a:lnSpc>
                <a:spcPct val="100000"/>
              </a:lnSpc>
              <a:spcBef>
                <a:spcPts val="35"/>
              </a:spcBef>
            </a:pPr>
            <a:r>
              <a:rPr dirty="0" sz="1100" spc="15">
                <a:latin typeface="Arial"/>
                <a:cs typeface="Arial"/>
              </a:rPr>
              <a:t>Given by some </a:t>
            </a:r>
            <a:r>
              <a:rPr dirty="0" sz="1100" spc="10">
                <a:latin typeface="Arial"/>
                <a:cs typeface="Arial"/>
              </a:rPr>
              <a:t>carbonyl </a:t>
            </a:r>
            <a:r>
              <a:rPr dirty="0" sz="1100" spc="15">
                <a:latin typeface="Arial"/>
                <a:cs typeface="Arial"/>
              </a:rPr>
              <a:t>compound and form </a:t>
            </a:r>
            <a:r>
              <a:rPr dirty="0" sz="1100" spc="10">
                <a:solidFill>
                  <a:srgbClr val="F8BA00"/>
                </a:solidFill>
                <a:latin typeface="Arial"/>
                <a:cs typeface="Arial"/>
              </a:rPr>
              <a:t>yellow </a:t>
            </a:r>
            <a:r>
              <a:rPr dirty="0" sz="1100" spc="10">
                <a:latin typeface="Arial"/>
                <a:cs typeface="Arial"/>
              </a:rPr>
              <a:t>precipitate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397" y="7795152"/>
            <a:ext cx="5690870" cy="1039494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47650" indent="-235585">
              <a:lnSpc>
                <a:spcPct val="100000"/>
              </a:lnSpc>
              <a:spcBef>
                <a:spcPts val="220"/>
              </a:spcBef>
              <a:buAutoNum type="arabicPeriod" startAt="4"/>
              <a:tabLst>
                <a:tab pos="248285" algn="l"/>
              </a:tabLst>
            </a:pP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TEST OF </a:t>
            </a:r>
            <a:r>
              <a:rPr dirty="0" sz="1100" spc="15">
                <a:solidFill>
                  <a:srgbClr val="B51700"/>
                </a:solidFill>
                <a:latin typeface="Arial Black"/>
                <a:cs typeface="Arial Black"/>
              </a:rPr>
              <a:t>CARBOXYLIC</a:t>
            </a:r>
            <a:r>
              <a:rPr dirty="0" sz="1100" spc="-15">
                <a:solidFill>
                  <a:srgbClr val="B51700"/>
                </a:solidFill>
                <a:latin typeface="Arial Black"/>
                <a:cs typeface="Arial Black"/>
              </a:rPr>
              <a:t> </a:t>
            </a:r>
            <a:r>
              <a:rPr dirty="0" sz="1100" spc="10">
                <a:solidFill>
                  <a:srgbClr val="B51700"/>
                </a:solidFill>
                <a:latin typeface="Arial Black"/>
                <a:cs typeface="Arial Black"/>
              </a:rPr>
              <a:t>ACID</a:t>
            </a:r>
            <a:endParaRPr sz="1100">
              <a:latin typeface="Arial Black"/>
              <a:cs typeface="Arial Black"/>
            </a:endParaRPr>
          </a:p>
          <a:p>
            <a:pPr lvl="1" marL="562610" indent="-184785">
              <a:lnSpc>
                <a:spcPct val="100000"/>
              </a:lnSpc>
              <a:spcBef>
                <a:spcPts val="114"/>
              </a:spcBef>
              <a:buAutoNum type="alphaLcParenR"/>
              <a:tabLst>
                <a:tab pos="563245" algn="l"/>
              </a:tabLst>
            </a:pPr>
            <a:r>
              <a:rPr dirty="0" sz="1000" spc="15" b="1">
                <a:latin typeface="Arial"/>
                <a:cs typeface="Arial"/>
              </a:rPr>
              <a:t>ACTIVE </a:t>
            </a:r>
            <a:r>
              <a:rPr dirty="0" sz="1000" b="1">
                <a:latin typeface="Arial"/>
                <a:cs typeface="Arial"/>
              </a:rPr>
              <a:t>METAL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marL="690880">
              <a:lnSpc>
                <a:spcPts val="1285"/>
              </a:lnSpc>
              <a:spcBef>
                <a:spcPts val="125"/>
              </a:spcBef>
            </a:pPr>
            <a:r>
              <a:rPr dirty="0" baseline="5050" sz="1650" spc="15">
                <a:latin typeface="Arial"/>
                <a:cs typeface="Arial"/>
              </a:rPr>
              <a:t>Carboxylic acid </a:t>
            </a:r>
            <a:r>
              <a:rPr dirty="0" baseline="5050" sz="1650" spc="22">
                <a:latin typeface="Arial"/>
                <a:cs typeface="Arial"/>
              </a:rPr>
              <a:t>produces </a:t>
            </a:r>
            <a:r>
              <a:rPr dirty="0" baseline="5050" sz="1650" spc="7">
                <a:latin typeface="Arial"/>
                <a:cs typeface="Arial"/>
              </a:rPr>
              <a:t>H</a:t>
            </a:r>
            <a:r>
              <a:rPr dirty="0" sz="750" spc="5">
                <a:latin typeface="Arial"/>
                <a:cs typeface="Arial"/>
              </a:rPr>
              <a:t>2 </a:t>
            </a:r>
            <a:r>
              <a:rPr dirty="0" baseline="5050" sz="1650" spc="22">
                <a:latin typeface="Arial"/>
                <a:cs typeface="Arial"/>
              </a:rPr>
              <a:t>gas when </a:t>
            </a:r>
            <a:r>
              <a:rPr dirty="0" baseline="5050" sz="1650" spc="7">
                <a:latin typeface="Arial"/>
                <a:cs typeface="Arial"/>
              </a:rPr>
              <a:t>it </a:t>
            </a:r>
            <a:r>
              <a:rPr dirty="0" baseline="5050" sz="1650" spc="15">
                <a:latin typeface="Arial"/>
                <a:cs typeface="Arial"/>
              </a:rPr>
              <a:t>reacts with active </a:t>
            </a:r>
            <a:r>
              <a:rPr dirty="0" baseline="5050" sz="1650" spc="22">
                <a:latin typeface="Arial"/>
                <a:cs typeface="Arial"/>
              </a:rPr>
              <a:t>metal </a:t>
            </a:r>
            <a:r>
              <a:rPr dirty="0" baseline="5050" sz="1650" spc="15">
                <a:latin typeface="Arial"/>
                <a:cs typeface="Arial"/>
              </a:rPr>
              <a:t>like </a:t>
            </a:r>
            <a:r>
              <a:rPr dirty="0" baseline="5050" sz="1650" spc="22">
                <a:latin typeface="Arial"/>
                <a:cs typeface="Arial"/>
              </a:rPr>
              <a:t>Na, </a:t>
            </a:r>
            <a:r>
              <a:rPr dirty="0" baseline="5050" sz="1650" spc="30">
                <a:latin typeface="Arial"/>
                <a:cs typeface="Arial"/>
              </a:rPr>
              <a:t>K</a:t>
            </a:r>
            <a:r>
              <a:rPr dirty="0" baseline="5050" sz="1650" spc="-179">
                <a:latin typeface="Arial"/>
                <a:cs typeface="Arial"/>
              </a:rPr>
              <a:t> </a:t>
            </a:r>
            <a:r>
              <a:rPr dirty="0" baseline="5050" sz="1650" spc="15">
                <a:latin typeface="Arial"/>
                <a:cs typeface="Arial"/>
              </a:rPr>
              <a:t>etc</a:t>
            </a:r>
            <a:endParaRPr baseline="5050" sz="1650">
              <a:latin typeface="Arial"/>
              <a:cs typeface="Arial"/>
            </a:endParaRPr>
          </a:p>
          <a:p>
            <a:pPr lvl="1" marL="570865" indent="-196215">
              <a:lnSpc>
                <a:spcPts val="1165"/>
              </a:lnSpc>
              <a:buAutoNum type="alphaLcParenR" startAt="2"/>
              <a:tabLst>
                <a:tab pos="571500" algn="l"/>
              </a:tabLst>
            </a:pPr>
            <a:r>
              <a:rPr dirty="0" sz="1000" spc="10" b="1">
                <a:latin typeface="Arial"/>
                <a:cs typeface="Arial"/>
              </a:rPr>
              <a:t>ESTERIFICATION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REACTION</a:t>
            </a:r>
            <a:endParaRPr sz="1000">
              <a:latin typeface="Arial"/>
              <a:cs typeface="Arial"/>
            </a:endParaRPr>
          </a:p>
          <a:p>
            <a:pPr marL="690880">
              <a:lnSpc>
                <a:spcPct val="100000"/>
              </a:lnSpc>
              <a:spcBef>
                <a:spcPts val="35"/>
              </a:spcBef>
            </a:pPr>
            <a:r>
              <a:rPr dirty="0" sz="1100" spc="15">
                <a:latin typeface="Arial"/>
                <a:cs typeface="Arial"/>
              </a:rPr>
              <a:t>When </a:t>
            </a:r>
            <a:r>
              <a:rPr dirty="0" sz="1100" spc="10">
                <a:latin typeface="Arial"/>
                <a:cs typeface="Arial"/>
              </a:rPr>
              <a:t>carboxylic acid reacts with alcohol, </a:t>
            </a:r>
            <a:r>
              <a:rPr dirty="0" sz="1100" spc="5">
                <a:latin typeface="Arial"/>
                <a:cs typeface="Arial"/>
              </a:rPr>
              <a:t>it </a:t>
            </a:r>
            <a:r>
              <a:rPr dirty="0" sz="1100" spc="15">
                <a:latin typeface="Arial"/>
                <a:cs typeface="Arial"/>
              </a:rPr>
              <a:t>produces </a:t>
            </a:r>
            <a:r>
              <a:rPr dirty="0" sz="1100" spc="10">
                <a:latin typeface="Arial"/>
                <a:cs typeface="Arial"/>
              </a:rPr>
              <a:t>fruity smell of ester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lvl="1" marL="563880" indent="-189230">
              <a:lnSpc>
                <a:spcPct val="100000"/>
              </a:lnSpc>
              <a:spcBef>
                <a:spcPts val="95"/>
              </a:spcBef>
              <a:buAutoNum type="alphaLcParenR" startAt="3"/>
              <a:tabLst>
                <a:tab pos="564515" algn="l"/>
              </a:tabLst>
            </a:pPr>
            <a:r>
              <a:rPr dirty="0" baseline="5555" sz="1500" spc="22" b="1">
                <a:latin typeface="Arial"/>
                <a:cs typeface="Arial"/>
              </a:rPr>
              <a:t>NaHCO</a:t>
            </a:r>
            <a:r>
              <a:rPr dirty="0" sz="650" spc="15" b="1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959" y="8146110"/>
            <a:ext cx="6540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114" y="8809951"/>
            <a:ext cx="5827395" cy="85280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79400" marR="5080" indent="3810">
              <a:lnSpc>
                <a:spcPts val="1250"/>
              </a:lnSpc>
              <a:spcBef>
                <a:spcPts val="229"/>
              </a:spcBef>
            </a:pPr>
            <a:r>
              <a:rPr dirty="0" baseline="5050" sz="1650" spc="22">
                <a:latin typeface="Arial"/>
                <a:cs typeface="Arial"/>
              </a:rPr>
              <a:t>When </a:t>
            </a:r>
            <a:r>
              <a:rPr dirty="0" baseline="5050" sz="1650" spc="30">
                <a:latin typeface="Arial"/>
                <a:cs typeface="Arial"/>
              </a:rPr>
              <a:t>—COOH </a:t>
            </a:r>
            <a:r>
              <a:rPr dirty="0" baseline="5050" sz="1650" spc="15">
                <a:latin typeface="Arial"/>
                <a:cs typeface="Arial"/>
              </a:rPr>
              <a:t>reacts with </a:t>
            </a:r>
            <a:r>
              <a:rPr dirty="0" baseline="5050" sz="1650" spc="22">
                <a:latin typeface="Arial"/>
                <a:cs typeface="Arial"/>
              </a:rPr>
              <a:t>NaHCO</a:t>
            </a:r>
            <a:r>
              <a:rPr dirty="0" sz="750" spc="15">
                <a:latin typeface="Arial"/>
                <a:cs typeface="Arial"/>
              </a:rPr>
              <a:t>3 </a:t>
            </a:r>
            <a:r>
              <a:rPr dirty="0" baseline="5050" sz="1650" spc="7">
                <a:latin typeface="Arial"/>
                <a:cs typeface="Arial"/>
              </a:rPr>
              <a:t>, </a:t>
            </a:r>
            <a:r>
              <a:rPr dirty="0" baseline="5050" sz="1650" spc="30">
                <a:latin typeface="Arial"/>
                <a:cs typeface="Arial"/>
              </a:rPr>
              <a:t>CO2 </a:t>
            </a:r>
            <a:r>
              <a:rPr dirty="0" baseline="5050" sz="1650" spc="22">
                <a:latin typeface="Arial"/>
                <a:cs typeface="Arial"/>
              </a:rPr>
              <a:t>gas </a:t>
            </a:r>
            <a:r>
              <a:rPr dirty="0" baseline="5050" sz="1650" spc="15">
                <a:latin typeface="Arial"/>
                <a:cs typeface="Arial"/>
              </a:rPr>
              <a:t>will </a:t>
            </a:r>
            <a:r>
              <a:rPr dirty="0" baseline="5050" sz="1650" spc="22">
                <a:latin typeface="Arial"/>
                <a:cs typeface="Arial"/>
              </a:rPr>
              <a:t>be </a:t>
            </a:r>
            <a:r>
              <a:rPr dirty="0" baseline="5050" sz="1650" spc="15">
                <a:latin typeface="Arial"/>
                <a:cs typeface="Arial"/>
              </a:rPr>
              <a:t>librated </a:t>
            </a:r>
            <a:r>
              <a:rPr dirty="0" baseline="5050" sz="1650" spc="22">
                <a:latin typeface="Arial"/>
                <a:cs typeface="Arial"/>
              </a:rPr>
              <a:t>from NaHCO</a:t>
            </a:r>
            <a:r>
              <a:rPr dirty="0" sz="750" spc="15">
                <a:latin typeface="Arial"/>
                <a:cs typeface="Arial"/>
              </a:rPr>
              <a:t>3 </a:t>
            </a:r>
            <a:r>
              <a:rPr dirty="0" baseline="5050" sz="1650" spc="15">
                <a:latin typeface="Arial"/>
                <a:cs typeface="Arial"/>
              </a:rPr>
              <a:t>with brisk-  </a:t>
            </a:r>
            <a:r>
              <a:rPr dirty="0" sz="1100" spc="10">
                <a:latin typeface="Arial"/>
                <a:cs typeface="Arial"/>
              </a:rPr>
              <a:t>effervescence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5750">
              <a:lnSpc>
                <a:spcPts val="1305"/>
              </a:lnSpc>
            </a:pPr>
            <a:r>
              <a:rPr dirty="0" sz="1100" spc="10">
                <a:latin typeface="Arial"/>
                <a:cs typeface="Arial"/>
              </a:rPr>
              <a:t>This test is given </a:t>
            </a:r>
            <a:r>
              <a:rPr dirty="0" sz="1100" spc="15">
                <a:latin typeface="Arial"/>
                <a:cs typeface="Arial"/>
              </a:rPr>
              <a:t>by compound which </a:t>
            </a:r>
            <a:r>
              <a:rPr dirty="0" sz="1100" spc="10">
                <a:latin typeface="Arial"/>
                <a:cs typeface="Arial"/>
              </a:rPr>
              <a:t>is </a:t>
            </a:r>
            <a:r>
              <a:rPr dirty="0" sz="1100" spc="15">
                <a:latin typeface="Arial"/>
                <a:cs typeface="Arial"/>
              </a:rPr>
              <a:t>more </a:t>
            </a:r>
            <a:r>
              <a:rPr dirty="0" sz="1100" spc="10">
                <a:latin typeface="Arial"/>
                <a:cs typeface="Arial"/>
              </a:rPr>
              <a:t>acidic </a:t>
            </a:r>
            <a:r>
              <a:rPr dirty="0" sz="1100" spc="15">
                <a:latin typeface="Arial"/>
                <a:cs typeface="Arial"/>
              </a:rPr>
              <a:t>than phenol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10" b="1">
                <a:latin typeface="Arial"/>
                <a:cs typeface="Arial"/>
              </a:rPr>
              <a:t>e) </a:t>
            </a:r>
            <a:r>
              <a:rPr dirty="0" sz="1000" spc="15" b="1">
                <a:latin typeface="Arial"/>
                <a:cs typeface="Arial"/>
              </a:rPr>
              <a:t>LITMUS </a:t>
            </a:r>
            <a:r>
              <a:rPr dirty="0" sz="1000" b="1">
                <a:latin typeface="Arial"/>
                <a:cs typeface="Arial"/>
              </a:rPr>
              <a:t>PAPER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5"/>
              </a:spcBef>
            </a:pPr>
            <a:r>
              <a:rPr dirty="0" sz="1100" spc="5">
                <a:latin typeface="Arial"/>
                <a:cs typeface="Arial"/>
              </a:rPr>
              <a:t>It </a:t>
            </a:r>
            <a:r>
              <a:rPr dirty="0" sz="1100" spc="10">
                <a:latin typeface="Arial"/>
                <a:cs typeface="Arial"/>
              </a:rPr>
              <a:t>will turn </a:t>
            </a:r>
            <a:r>
              <a:rPr dirty="0" sz="1100" spc="10">
                <a:solidFill>
                  <a:srgbClr val="004D7F"/>
                </a:solidFill>
                <a:latin typeface="Arial"/>
                <a:cs typeface="Arial"/>
              </a:rPr>
              <a:t>blue </a:t>
            </a:r>
            <a:r>
              <a:rPr dirty="0" sz="1100" spc="10">
                <a:latin typeface="Arial"/>
                <a:cs typeface="Arial"/>
              </a:rPr>
              <a:t>litmus </a:t>
            </a:r>
            <a:r>
              <a:rPr dirty="0" sz="1100" spc="15">
                <a:latin typeface="Arial"/>
                <a:cs typeface="Arial"/>
              </a:rPr>
              <a:t>paper </a:t>
            </a:r>
            <a:r>
              <a:rPr dirty="0" sz="1100" spc="10">
                <a:latin typeface="Arial"/>
                <a:cs typeface="Arial"/>
              </a:rPr>
              <a:t>into </a:t>
            </a:r>
            <a:r>
              <a:rPr dirty="0" sz="1100" spc="10">
                <a:solidFill>
                  <a:srgbClr val="EE220C"/>
                </a:solidFill>
                <a:latin typeface="Arial"/>
                <a:cs typeface="Arial"/>
              </a:rPr>
              <a:t>red</a:t>
            </a:r>
            <a:r>
              <a:rPr dirty="0" sz="1100" spc="-35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213" y="10064809"/>
            <a:ext cx="3120390" cy="405130"/>
          </a:xfrm>
          <a:custGeom>
            <a:avLst/>
            <a:gdLst/>
            <a:ahLst/>
            <a:cxnLst/>
            <a:rect l="l" t="t" r="r" b="b"/>
            <a:pathLst>
              <a:path w="3120390" h="405129">
                <a:moveTo>
                  <a:pt x="2966163" y="6350"/>
                </a:moveTo>
                <a:lnTo>
                  <a:pt x="2573276" y="6350"/>
                </a:lnTo>
                <a:lnTo>
                  <a:pt x="2414729" y="10160"/>
                </a:lnTo>
                <a:lnTo>
                  <a:pt x="2357833" y="12700"/>
                </a:lnTo>
                <a:lnTo>
                  <a:pt x="2331040" y="12700"/>
                </a:lnTo>
                <a:lnTo>
                  <a:pt x="2317157" y="13970"/>
                </a:lnTo>
                <a:lnTo>
                  <a:pt x="2293693" y="13970"/>
                </a:lnTo>
                <a:lnTo>
                  <a:pt x="2278249" y="15240"/>
                </a:lnTo>
                <a:lnTo>
                  <a:pt x="2261898" y="15240"/>
                </a:lnTo>
                <a:lnTo>
                  <a:pt x="2252115" y="16510"/>
                </a:lnTo>
                <a:lnTo>
                  <a:pt x="2242624" y="16510"/>
                </a:lnTo>
                <a:lnTo>
                  <a:pt x="2208419" y="17780"/>
                </a:lnTo>
                <a:lnTo>
                  <a:pt x="2197284" y="19050"/>
                </a:lnTo>
                <a:lnTo>
                  <a:pt x="1163005" y="19050"/>
                </a:lnTo>
                <a:lnTo>
                  <a:pt x="1081725" y="24130"/>
                </a:lnTo>
                <a:lnTo>
                  <a:pt x="980198" y="29210"/>
                </a:lnTo>
                <a:lnTo>
                  <a:pt x="972454" y="30480"/>
                </a:lnTo>
                <a:lnTo>
                  <a:pt x="939961" y="33020"/>
                </a:lnTo>
                <a:lnTo>
                  <a:pt x="929998" y="33020"/>
                </a:lnTo>
                <a:lnTo>
                  <a:pt x="918608" y="34290"/>
                </a:lnTo>
                <a:lnTo>
                  <a:pt x="906088" y="34290"/>
                </a:lnTo>
                <a:lnTo>
                  <a:pt x="877940" y="36830"/>
                </a:lnTo>
                <a:lnTo>
                  <a:pt x="868098" y="36830"/>
                </a:lnTo>
                <a:lnTo>
                  <a:pt x="866168" y="38100"/>
                </a:lnTo>
                <a:lnTo>
                  <a:pt x="845620" y="38100"/>
                </a:lnTo>
                <a:lnTo>
                  <a:pt x="835916" y="39370"/>
                </a:lnTo>
                <a:lnTo>
                  <a:pt x="821718" y="39370"/>
                </a:lnTo>
                <a:lnTo>
                  <a:pt x="803863" y="40640"/>
                </a:lnTo>
                <a:lnTo>
                  <a:pt x="789116" y="41910"/>
                </a:lnTo>
                <a:lnTo>
                  <a:pt x="760812" y="41910"/>
                </a:lnTo>
                <a:lnTo>
                  <a:pt x="747247" y="43180"/>
                </a:lnTo>
                <a:lnTo>
                  <a:pt x="703380" y="43180"/>
                </a:lnTo>
                <a:lnTo>
                  <a:pt x="675028" y="44450"/>
                </a:lnTo>
                <a:lnTo>
                  <a:pt x="636985" y="45720"/>
                </a:lnTo>
                <a:lnTo>
                  <a:pt x="598013" y="45720"/>
                </a:lnTo>
                <a:lnTo>
                  <a:pt x="583888" y="46990"/>
                </a:lnTo>
                <a:lnTo>
                  <a:pt x="543634" y="46990"/>
                </a:lnTo>
                <a:lnTo>
                  <a:pt x="516159" y="48260"/>
                </a:lnTo>
                <a:lnTo>
                  <a:pt x="421746" y="48260"/>
                </a:lnTo>
                <a:lnTo>
                  <a:pt x="417760" y="49530"/>
                </a:lnTo>
                <a:lnTo>
                  <a:pt x="396560" y="49530"/>
                </a:lnTo>
                <a:lnTo>
                  <a:pt x="380652" y="50800"/>
                </a:lnTo>
                <a:lnTo>
                  <a:pt x="365514" y="50800"/>
                </a:lnTo>
                <a:lnTo>
                  <a:pt x="323106" y="53340"/>
                </a:lnTo>
                <a:lnTo>
                  <a:pt x="278659" y="57150"/>
                </a:lnTo>
                <a:lnTo>
                  <a:pt x="254124" y="58420"/>
                </a:lnTo>
                <a:lnTo>
                  <a:pt x="208900" y="63500"/>
                </a:lnTo>
                <a:lnTo>
                  <a:pt x="188445" y="67310"/>
                </a:lnTo>
                <a:lnTo>
                  <a:pt x="176931" y="68580"/>
                </a:lnTo>
                <a:lnTo>
                  <a:pt x="166463" y="71120"/>
                </a:lnTo>
                <a:lnTo>
                  <a:pt x="157129" y="72390"/>
                </a:lnTo>
                <a:lnTo>
                  <a:pt x="149013" y="73660"/>
                </a:lnTo>
                <a:lnTo>
                  <a:pt x="105931" y="87630"/>
                </a:lnTo>
                <a:lnTo>
                  <a:pt x="61528" y="115570"/>
                </a:lnTo>
                <a:lnTo>
                  <a:pt x="26044" y="157480"/>
                </a:lnTo>
                <a:lnTo>
                  <a:pt x="6105" y="204470"/>
                </a:lnTo>
                <a:lnTo>
                  <a:pt x="0" y="243840"/>
                </a:lnTo>
                <a:lnTo>
                  <a:pt x="132" y="261620"/>
                </a:lnTo>
                <a:lnTo>
                  <a:pt x="10296" y="309880"/>
                </a:lnTo>
                <a:lnTo>
                  <a:pt x="33933" y="350520"/>
                </a:lnTo>
                <a:lnTo>
                  <a:pt x="68419" y="381000"/>
                </a:lnTo>
                <a:lnTo>
                  <a:pt x="111130" y="400050"/>
                </a:lnTo>
                <a:lnTo>
                  <a:pt x="159443" y="405130"/>
                </a:lnTo>
                <a:lnTo>
                  <a:pt x="206971" y="394970"/>
                </a:lnTo>
                <a:lnTo>
                  <a:pt x="247496" y="372110"/>
                </a:lnTo>
                <a:lnTo>
                  <a:pt x="248650" y="370840"/>
                </a:lnTo>
                <a:lnTo>
                  <a:pt x="213002" y="370840"/>
                </a:lnTo>
                <a:lnTo>
                  <a:pt x="221486" y="368300"/>
                </a:lnTo>
                <a:lnTo>
                  <a:pt x="221796" y="368300"/>
                </a:lnTo>
                <a:lnTo>
                  <a:pt x="228443" y="365760"/>
                </a:lnTo>
                <a:lnTo>
                  <a:pt x="227429" y="365760"/>
                </a:lnTo>
                <a:lnTo>
                  <a:pt x="229035" y="364490"/>
                </a:lnTo>
                <a:lnTo>
                  <a:pt x="236564" y="360680"/>
                </a:lnTo>
                <a:lnTo>
                  <a:pt x="243730" y="356870"/>
                </a:lnTo>
                <a:lnTo>
                  <a:pt x="244250" y="356870"/>
                </a:lnTo>
                <a:lnTo>
                  <a:pt x="245986" y="354330"/>
                </a:lnTo>
                <a:lnTo>
                  <a:pt x="258532" y="342900"/>
                </a:lnTo>
                <a:lnTo>
                  <a:pt x="271243" y="332740"/>
                </a:lnTo>
                <a:lnTo>
                  <a:pt x="273476" y="331470"/>
                </a:lnTo>
                <a:lnTo>
                  <a:pt x="273904" y="330200"/>
                </a:lnTo>
                <a:lnTo>
                  <a:pt x="280918" y="318770"/>
                </a:lnTo>
                <a:lnTo>
                  <a:pt x="288346" y="308610"/>
                </a:lnTo>
                <a:lnTo>
                  <a:pt x="290013" y="307340"/>
                </a:lnTo>
                <a:lnTo>
                  <a:pt x="290125" y="306070"/>
                </a:lnTo>
                <a:lnTo>
                  <a:pt x="293383" y="297180"/>
                </a:lnTo>
                <a:lnTo>
                  <a:pt x="296884" y="289560"/>
                </a:lnTo>
                <a:lnTo>
                  <a:pt x="297728" y="288290"/>
                </a:lnTo>
                <a:lnTo>
                  <a:pt x="297434" y="287020"/>
                </a:lnTo>
                <a:lnTo>
                  <a:pt x="299502" y="276860"/>
                </a:lnTo>
                <a:lnTo>
                  <a:pt x="300530" y="272085"/>
                </a:lnTo>
                <a:lnTo>
                  <a:pt x="302990" y="249668"/>
                </a:lnTo>
                <a:lnTo>
                  <a:pt x="303065" y="247650"/>
                </a:lnTo>
                <a:lnTo>
                  <a:pt x="303351" y="246380"/>
                </a:lnTo>
                <a:lnTo>
                  <a:pt x="3093524" y="246380"/>
                </a:lnTo>
                <a:lnTo>
                  <a:pt x="3105439" y="229870"/>
                </a:lnTo>
                <a:lnTo>
                  <a:pt x="3120214" y="182880"/>
                </a:lnTo>
                <a:lnTo>
                  <a:pt x="3119684" y="134620"/>
                </a:lnTo>
                <a:lnTo>
                  <a:pt x="3104557" y="90170"/>
                </a:lnTo>
                <a:lnTo>
                  <a:pt x="3076937" y="52070"/>
                </a:lnTo>
                <a:lnTo>
                  <a:pt x="3038923" y="25400"/>
                </a:lnTo>
                <a:lnTo>
                  <a:pt x="2992617" y="10160"/>
                </a:lnTo>
                <a:lnTo>
                  <a:pt x="2981474" y="8890"/>
                </a:lnTo>
                <a:lnTo>
                  <a:pt x="2973309" y="7620"/>
                </a:lnTo>
                <a:lnTo>
                  <a:pt x="2966163" y="6350"/>
                </a:lnTo>
                <a:close/>
              </a:path>
              <a:path w="3120390" h="405129">
                <a:moveTo>
                  <a:pt x="221486" y="368300"/>
                </a:moveTo>
                <a:lnTo>
                  <a:pt x="213002" y="370840"/>
                </a:lnTo>
                <a:lnTo>
                  <a:pt x="216595" y="370260"/>
                </a:lnTo>
                <a:lnTo>
                  <a:pt x="221486" y="368300"/>
                </a:lnTo>
                <a:close/>
              </a:path>
              <a:path w="3120390" h="405129">
                <a:moveTo>
                  <a:pt x="216549" y="370278"/>
                </a:moveTo>
                <a:lnTo>
                  <a:pt x="213002" y="370840"/>
                </a:lnTo>
                <a:lnTo>
                  <a:pt x="215148" y="370840"/>
                </a:lnTo>
                <a:lnTo>
                  <a:pt x="216549" y="370278"/>
                </a:lnTo>
                <a:close/>
              </a:path>
              <a:path w="3120390" h="405129">
                <a:moveTo>
                  <a:pt x="254857" y="364007"/>
                </a:moveTo>
                <a:lnTo>
                  <a:pt x="248467" y="364490"/>
                </a:lnTo>
                <a:lnTo>
                  <a:pt x="226852" y="368300"/>
                </a:lnTo>
                <a:lnTo>
                  <a:pt x="221027" y="369570"/>
                </a:lnTo>
                <a:lnTo>
                  <a:pt x="216617" y="370278"/>
                </a:lnTo>
                <a:lnTo>
                  <a:pt x="215148" y="370840"/>
                </a:lnTo>
                <a:lnTo>
                  <a:pt x="248650" y="370840"/>
                </a:lnTo>
                <a:lnTo>
                  <a:pt x="254857" y="364007"/>
                </a:lnTo>
                <a:close/>
              </a:path>
              <a:path w="3120390" h="405129">
                <a:moveTo>
                  <a:pt x="221796" y="368300"/>
                </a:moveTo>
                <a:lnTo>
                  <a:pt x="221486" y="368300"/>
                </a:lnTo>
                <a:lnTo>
                  <a:pt x="216549" y="370278"/>
                </a:lnTo>
                <a:lnTo>
                  <a:pt x="221796" y="368300"/>
                </a:lnTo>
                <a:close/>
              </a:path>
              <a:path w="3120390" h="405129">
                <a:moveTo>
                  <a:pt x="248467" y="364490"/>
                </a:moveTo>
                <a:lnTo>
                  <a:pt x="231767" y="364490"/>
                </a:lnTo>
                <a:lnTo>
                  <a:pt x="216665" y="370260"/>
                </a:lnTo>
                <a:lnTo>
                  <a:pt x="221027" y="369570"/>
                </a:lnTo>
                <a:lnTo>
                  <a:pt x="226852" y="368300"/>
                </a:lnTo>
                <a:lnTo>
                  <a:pt x="248467" y="364490"/>
                </a:lnTo>
                <a:close/>
              </a:path>
              <a:path w="3120390" h="405129">
                <a:moveTo>
                  <a:pt x="300530" y="272085"/>
                </a:moveTo>
                <a:lnTo>
                  <a:pt x="299502" y="276860"/>
                </a:lnTo>
                <a:lnTo>
                  <a:pt x="297434" y="287020"/>
                </a:lnTo>
                <a:lnTo>
                  <a:pt x="297728" y="288290"/>
                </a:lnTo>
                <a:lnTo>
                  <a:pt x="296884" y="289560"/>
                </a:lnTo>
                <a:lnTo>
                  <a:pt x="293383" y="297180"/>
                </a:lnTo>
                <a:lnTo>
                  <a:pt x="290125" y="306070"/>
                </a:lnTo>
                <a:lnTo>
                  <a:pt x="290013" y="307340"/>
                </a:lnTo>
                <a:lnTo>
                  <a:pt x="288346" y="308610"/>
                </a:lnTo>
                <a:lnTo>
                  <a:pt x="280918" y="318770"/>
                </a:lnTo>
                <a:lnTo>
                  <a:pt x="273904" y="330200"/>
                </a:lnTo>
                <a:lnTo>
                  <a:pt x="273476" y="331470"/>
                </a:lnTo>
                <a:lnTo>
                  <a:pt x="271243" y="332740"/>
                </a:lnTo>
                <a:lnTo>
                  <a:pt x="258532" y="342900"/>
                </a:lnTo>
                <a:lnTo>
                  <a:pt x="245986" y="354330"/>
                </a:lnTo>
                <a:lnTo>
                  <a:pt x="244250" y="356870"/>
                </a:lnTo>
                <a:lnTo>
                  <a:pt x="243730" y="356870"/>
                </a:lnTo>
                <a:lnTo>
                  <a:pt x="236564" y="360680"/>
                </a:lnTo>
                <a:lnTo>
                  <a:pt x="229035" y="364490"/>
                </a:lnTo>
                <a:lnTo>
                  <a:pt x="227429" y="365760"/>
                </a:lnTo>
                <a:lnTo>
                  <a:pt x="231767" y="364490"/>
                </a:lnTo>
                <a:lnTo>
                  <a:pt x="248467" y="364490"/>
                </a:lnTo>
                <a:lnTo>
                  <a:pt x="254857" y="364007"/>
                </a:lnTo>
                <a:lnTo>
                  <a:pt x="278647" y="337820"/>
                </a:lnTo>
                <a:lnTo>
                  <a:pt x="298056" y="294640"/>
                </a:lnTo>
                <a:lnTo>
                  <a:pt x="300530" y="272085"/>
                </a:lnTo>
                <a:close/>
              </a:path>
              <a:path w="3120390" h="405129">
                <a:moveTo>
                  <a:pt x="231767" y="364490"/>
                </a:moveTo>
                <a:lnTo>
                  <a:pt x="227429" y="365760"/>
                </a:lnTo>
                <a:lnTo>
                  <a:pt x="228443" y="365760"/>
                </a:lnTo>
                <a:lnTo>
                  <a:pt x="231767" y="364490"/>
                </a:lnTo>
                <a:close/>
              </a:path>
              <a:path w="3120390" h="405129">
                <a:moveTo>
                  <a:pt x="3093524" y="246380"/>
                </a:moveTo>
                <a:lnTo>
                  <a:pt x="303351" y="246380"/>
                </a:lnTo>
                <a:lnTo>
                  <a:pt x="302990" y="249668"/>
                </a:lnTo>
                <a:lnTo>
                  <a:pt x="302733" y="256540"/>
                </a:lnTo>
                <a:lnTo>
                  <a:pt x="302582" y="262890"/>
                </a:lnTo>
                <a:lnTo>
                  <a:pt x="302845" y="264160"/>
                </a:lnTo>
                <a:lnTo>
                  <a:pt x="301963" y="265430"/>
                </a:lnTo>
                <a:lnTo>
                  <a:pt x="300530" y="272085"/>
                </a:lnTo>
                <a:lnTo>
                  <a:pt x="298056" y="294640"/>
                </a:lnTo>
                <a:lnTo>
                  <a:pt x="278647" y="337820"/>
                </a:lnTo>
                <a:lnTo>
                  <a:pt x="254857" y="364007"/>
                </a:lnTo>
                <a:lnTo>
                  <a:pt x="265276" y="363220"/>
                </a:lnTo>
                <a:lnTo>
                  <a:pt x="283912" y="360680"/>
                </a:lnTo>
                <a:lnTo>
                  <a:pt x="303963" y="359410"/>
                </a:lnTo>
                <a:lnTo>
                  <a:pt x="327418" y="356870"/>
                </a:lnTo>
                <a:lnTo>
                  <a:pt x="340236" y="356870"/>
                </a:lnTo>
                <a:lnTo>
                  <a:pt x="382023" y="354330"/>
                </a:lnTo>
                <a:lnTo>
                  <a:pt x="395864" y="353060"/>
                </a:lnTo>
                <a:lnTo>
                  <a:pt x="413207" y="353060"/>
                </a:lnTo>
                <a:lnTo>
                  <a:pt x="432264" y="351790"/>
                </a:lnTo>
                <a:lnTo>
                  <a:pt x="521040" y="351790"/>
                </a:lnTo>
                <a:lnTo>
                  <a:pt x="548171" y="350520"/>
                </a:lnTo>
                <a:lnTo>
                  <a:pt x="590565" y="350520"/>
                </a:lnTo>
                <a:lnTo>
                  <a:pt x="605787" y="349250"/>
                </a:lnTo>
                <a:lnTo>
                  <a:pt x="645389" y="349250"/>
                </a:lnTo>
                <a:lnTo>
                  <a:pt x="673272" y="347980"/>
                </a:lnTo>
                <a:lnTo>
                  <a:pt x="711153" y="346710"/>
                </a:lnTo>
                <a:lnTo>
                  <a:pt x="752859" y="346710"/>
                </a:lnTo>
                <a:lnTo>
                  <a:pt x="768404" y="345440"/>
                </a:lnTo>
                <a:lnTo>
                  <a:pt x="801495" y="345440"/>
                </a:lnTo>
                <a:lnTo>
                  <a:pt x="834443" y="342900"/>
                </a:lnTo>
                <a:lnTo>
                  <a:pt x="845289" y="342900"/>
                </a:lnTo>
                <a:lnTo>
                  <a:pt x="853315" y="341630"/>
                </a:lnTo>
                <a:lnTo>
                  <a:pt x="866599" y="341630"/>
                </a:lnTo>
                <a:lnTo>
                  <a:pt x="877153" y="340360"/>
                </a:lnTo>
                <a:lnTo>
                  <a:pt x="894282" y="340360"/>
                </a:lnTo>
                <a:lnTo>
                  <a:pt x="902515" y="339090"/>
                </a:lnTo>
                <a:lnTo>
                  <a:pt x="912392" y="337820"/>
                </a:lnTo>
                <a:lnTo>
                  <a:pt x="923480" y="337820"/>
                </a:lnTo>
                <a:lnTo>
                  <a:pt x="935705" y="336550"/>
                </a:lnTo>
                <a:lnTo>
                  <a:pt x="948997" y="336550"/>
                </a:lnTo>
                <a:lnTo>
                  <a:pt x="960710" y="335280"/>
                </a:lnTo>
                <a:lnTo>
                  <a:pt x="982737" y="334010"/>
                </a:lnTo>
                <a:lnTo>
                  <a:pt x="1000127" y="332740"/>
                </a:lnTo>
                <a:lnTo>
                  <a:pt x="1008319" y="332740"/>
                </a:lnTo>
                <a:lnTo>
                  <a:pt x="1178257" y="322580"/>
                </a:lnTo>
                <a:lnTo>
                  <a:pt x="1184861" y="322580"/>
                </a:lnTo>
                <a:lnTo>
                  <a:pt x="1226575" y="320040"/>
                </a:lnTo>
                <a:lnTo>
                  <a:pt x="1255396" y="320040"/>
                </a:lnTo>
                <a:lnTo>
                  <a:pt x="1275609" y="318770"/>
                </a:lnTo>
                <a:lnTo>
                  <a:pt x="1316014" y="318770"/>
                </a:lnTo>
                <a:lnTo>
                  <a:pt x="1330164" y="317500"/>
                </a:lnTo>
                <a:lnTo>
                  <a:pt x="2315580" y="317500"/>
                </a:lnTo>
                <a:lnTo>
                  <a:pt x="2327120" y="316230"/>
                </a:lnTo>
                <a:lnTo>
                  <a:pt x="2365669" y="316230"/>
                </a:lnTo>
                <a:lnTo>
                  <a:pt x="2520647" y="311150"/>
                </a:lnTo>
                <a:lnTo>
                  <a:pt x="2581099" y="309880"/>
                </a:lnTo>
                <a:lnTo>
                  <a:pt x="2605667" y="309880"/>
                </a:lnTo>
                <a:lnTo>
                  <a:pt x="2629677" y="308610"/>
                </a:lnTo>
                <a:lnTo>
                  <a:pt x="2717877" y="306070"/>
                </a:lnTo>
                <a:lnTo>
                  <a:pt x="2737144" y="304800"/>
                </a:lnTo>
                <a:lnTo>
                  <a:pt x="2758637" y="304800"/>
                </a:lnTo>
                <a:lnTo>
                  <a:pt x="2770988" y="303530"/>
                </a:lnTo>
                <a:lnTo>
                  <a:pt x="3014664" y="303530"/>
                </a:lnTo>
                <a:lnTo>
                  <a:pt x="3040569" y="294640"/>
                </a:lnTo>
                <a:lnTo>
                  <a:pt x="3077943" y="267970"/>
                </a:lnTo>
                <a:lnTo>
                  <a:pt x="3093524" y="246380"/>
                </a:lnTo>
                <a:close/>
              </a:path>
              <a:path w="3120390" h="405129">
                <a:moveTo>
                  <a:pt x="2247191" y="320040"/>
                </a:moveTo>
                <a:lnTo>
                  <a:pt x="1758047" y="320040"/>
                </a:lnTo>
                <a:lnTo>
                  <a:pt x="1776850" y="321310"/>
                </a:lnTo>
                <a:lnTo>
                  <a:pt x="2027406" y="321310"/>
                </a:lnTo>
                <a:lnTo>
                  <a:pt x="2053148" y="322580"/>
                </a:lnTo>
                <a:lnTo>
                  <a:pt x="2206373" y="322580"/>
                </a:lnTo>
                <a:lnTo>
                  <a:pt x="2220954" y="321310"/>
                </a:lnTo>
                <a:lnTo>
                  <a:pt x="2247191" y="320040"/>
                </a:lnTo>
                <a:close/>
              </a:path>
              <a:path w="3120390" h="405129">
                <a:moveTo>
                  <a:pt x="2273510" y="318770"/>
                </a:moveTo>
                <a:lnTo>
                  <a:pt x="1682039" y="318770"/>
                </a:lnTo>
                <a:lnTo>
                  <a:pt x="1719550" y="320040"/>
                </a:lnTo>
                <a:lnTo>
                  <a:pt x="2264830" y="320040"/>
                </a:lnTo>
                <a:lnTo>
                  <a:pt x="2273510" y="318770"/>
                </a:lnTo>
                <a:close/>
              </a:path>
              <a:path w="3120390" h="405129">
                <a:moveTo>
                  <a:pt x="2300710" y="317500"/>
                </a:moveTo>
                <a:lnTo>
                  <a:pt x="1579006" y="317500"/>
                </a:lnTo>
                <a:lnTo>
                  <a:pt x="1621777" y="318770"/>
                </a:lnTo>
                <a:lnTo>
                  <a:pt x="2291894" y="318770"/>
                </a:lnTo>
                <a:lnTo>
                  <a:pt x="2300710" y="317500"/>
                </a:lnTo>
                <a:close/>
              </a:path>
              <a:path w="3120390" h="405129">
                <a:moveTo>
                  <a:pt x="3014664" y="303530"/>
                </a:moveTo>
                <a:lnTo>
                  <a:pt x="2886927" y="303530"/>
                </a:lnTo>
                <a:lnTo>
                  <a:pt x="2899804" y="304800"/>
                </a:lnTo>
                <a:lnTo>
                  <a:pt x="2909064" y="304800"/>
                </a:lnTo>
                <a:lnTo>
                  <a:pt x="2923030" y="307340"/>
                </a:lnTo>
                <a:lnTo>
                  <a:pt x="2934055" y="308610"/>
                </a:lnTo>
                <a:lnTo>
                  <a:pt x="2942208" y="309880"/>
                </a:lnTo>
                <a:lnTo>
                  <a:pt x="2947558" y="311150"/>
                </a:lnTo>
                <a:lnTo>
                  <a:pt x="2996160" y="309880"/>
                </a:lnTo>
                <a:lnTo>
                  <a:pt x="3014664" y="303530"/>
                </a:lnTo>
                <a:close/>
              </a:path>
              <a:path w="3120390" h="405129">
                <a:moveTo>
                  <a:pt x="303351" y="246380"/>
                </a:moveTo>
                <a:lnTo>
                  <a:pt x="303065" y="247650"/>
                </a:lnTo>
                <a:lnTo>
                  <a:pt x="302990" y="249668"/>
                </a:lnTo>
                <a:lnTo>
                  <a:pt x="303351" y="246380"/>
                </a:lnTo>
                <a:close/>
              </a:path>
              <a:path w="3120390" h="405129">
                <a:moveTo>
                  <a:pt x="1761075" y="16510"/>
                </a:moveTo>
                <a:lnTo>
                  <a:pt x="1224841" y="16510"/>
                </a:lnTo>
                <a:lnTo>
                  <a:pt x="1214793" y="17780"/>
                </a:lnTo>
                <a:lnTo>
                  <a:pt x="1171272" y="19050"/>
                </a:lnTo>
                <a:lnTo>
                  <a:pt x="2056831" y="19050"/>
                </a:lnTo>
                <a:lnTo>
                  <a:pt x="2032660" y="17780"/>
                </a:lnTo>
                <a:lnTo>
                  <a:pt x="1778410" y="17780"/>
                </a:lnTo>
                <a:lnTo>
                  <a:pt x="1761075" y="16510"/>
                </a:lnTo>
                <a:close/>
              </a:path>
              <a:path w="3120390" h="405129">
                <a:moveTo>
                  <a:pt x="1688106" y="15240"/>
                </a:moveTo>
                <a:lnTo>
                  <a:pt x="1268234" y="15240"/>
                </a:lnTo>
                <a:lnTo>
                  <a:pt x="1246535" y="16510"/>
                </a:lnTo>
                <a:lnTo>
                  <a:pt x="1725757" y="16510"/>
                </a:lnTo>
                <a:lnTo>
                  <a:pt x="1688106" y="15240"/>
                </a:lnTo>
                <a:close/>
              </a:path>
              <a:path w="3120390" h="405129">
                <a:moveTo>
                  <a:pt x="1580581" y="13970"/>
                </a:moveTo>
                <a:lnTo>
                  <a:pt x="1326502" y="13970"/>
                </a:lnTo>
                <a:lnTo>
                  <a:pt x="1311264" y="15240"/>
                </a:lnTo>
                <a:lnTo>
                  <a:pt x="1624675" y="15240"/>
                </a:lnTo>
                <a:lnTo>
                  <a:pt x="1580581" y="13970"/>
                </a:lnTo>
                <a:close/>
              </a:path>
              <a:path w="3120390" h="405129">
                <a:moveTo>
                  <a:pt x="2894821" y="0"/>
                </a:moveTo>
                <a:lnTo>
                  <a:pt x="2765343" y="0"/>
                </a:lnTo>
                <a:lnTo>
                  <a:pt x="2750888" y="1270"/>
                </a:lnTo>
                <a:lnTo>
                  <a:pt x="2725524" y="1270"/>
                </a:lnTo>
                <a:lnTo>
                  <a:pt x="2707317" y="2540"/>
                </a:lnTo>
                <a:lnTo>
                  <a:pt x="2679446" y="3810"/>
                </a:lnTo>
                <a:lnTo>
                  <a:pt x="2619618" y="5080"/>
                </a:lnTo>
                <a:lnTo>
                  <a:pt x="2596493" y="6350"/>
                </a:lnTo>
                <a:lnTo>
                  <a:pt x="2961321" y="6350"/>
                </a:lnTo>
                <a:lnTo>
                  <a:pt x="2954730" y="5080"/>
                </a:lnTo>
                <a:lnTo>
                  <a:pt x="2946497" y="3810"/>
                </a:lnTo>
                <a:lnTo>
                  <a:pt x="2936725" y="2540"/>
                </a:lnTo>
                <a:lnTo>
                  <a:pt x="2894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77244" y="10079545"/>
            <a:ext cx="2490470" cy="368300"/>
          </a:xfrm>
          <a:custGeom>
            <a:avLst/>
            <a:gdLst/>
            <a:ahLst/>
            <a:cxnLst/>
            <a:rect l="l" t="t" r="r" b="b"/>
            <a:pathLst>
              <a:path w="2490470" h="368300">
                <a:moveTo>
                  <a:pt x="2270290" y="353836"/>
                </a:moveTo>
                <a:lnTo>
                  <a:pt x="2273896" y="355600"/>
                </a:lnTo>
                <a:lnTo>
                  <a:pt x="2320539" y="368300"/>
                </a:lnTo>
                <a:lnTo>
                  <a:pt x="2367432" y="367030"/>
                </a:lnTo>
                <a:lnTo>
                  <a:pt x="2403940" y="354330"/>
                </a:lnTo>
                <a:lnTo>
                  <a:pt x="2276868" y="354330"/>
                </a:lnTo>
                <a:lnTo>
                  <a:pt x="2270290" y="353836"/>
                </a:lnTo>
                <a:close/>
              </a:path>
              <a:path w="2490470" h="368300">
                <a:moveTo>
                  <a:pt x="2264067" y="350520"/>
                </a:moveTo>
                <a:lnTo>
                  <a:pt x="2265489" y="351790"/>
                </a:lnTo>
                <a:lnTo>
                  <a:pt x="2268702" y="353060"/>
                </a:lnTo>
                <a:lnTo>
                  <a:pt x="2270290" y="353836"/>
                </a:lnTo>
                <a:lnTo>
                  <a:pt x="2276868" y="354330"/>
                </a:lnTo>
                <a:lnTo>
                  <a:pt x="2279256" y="354330"/>
                </a:lnTo>
                <a:lnTo>
                  <a:pt x="2269426" y="353060"/>
                </a:lnTo>
                <a:lnTo>
                  <a:pt x="2271318" y="353060"/>
                </a:lnTo>
                <a:lnTo>
                  <a:pt x="2264067" y="350520"/>
                </a:lnTo>
                <a:close/>
              </a:path>
              <a:path w="2490470" h="368300">
                <a:moveTo>
                  <a:pt x="2411241" y="351790"/>
                </a:moveTo>
                <a:lnTo>
                  <a:pt x="2268601" y="351790"/>
                </a:lnTo>
                <a:lnTo>
                  <a:pt x="2272296" y="353060"/>
                </a:lnTo>
                <a:lnTo>
                  <a:pt x="2269426" y="353060"/>
                </a:lnTo>
                <a:lnTo>
                  <a:pt x="2279256" y="354330"/>
                </a:lnTo>
                <a:lnTo>
                  <a:pt x="2403940" y="354330"/>
                </a:lnTo>
                <a:lnTo>
                  <a:pt x="2411241" y="351790"/>
                </a:lnTo>
                <a:close/>
              </a:path>
              <a:path w="2490470" h="368300">
                <a:moveTo>
                  <a:pt x="2264067" y="350520"/>
                </a:moveTo>
                <a:lnTo>
                  <a:pt x="2210518" y="350520"/>
                </a:lnTo>
                <a:lnTo>
                  <a:pt x="2220302" y="351790"/>
                </a:lnTo>
                <a:lnTo>
                  <a:pt x="2242466" y="353060"/>
                </a:lnTo>
                <a:lnTo>
                  <a:pt x="2259934" y="353060"/>
                </a:lnTo>
                <a:lnTo>
                  <a:pt x="2270290" y="353836"/>
                </a:lnTo>
                <a:lnTo>
                  <a:pt x="2268702" y="353060"/>
                </a:lnTo>
                <a:lnTo>
                  <a:pt x="2265489" y="351790"/>
                </a:lnTo>
                <a:lnTo>
                  <a:pt x="2264067" y="350520"/>
                </a:lnTo>
                <a:close/>
              </a:path>
              <a:path w="2490470" h="368300">
                <a:moveTo>
                  <a:pt x="2462460" y="303530"/>
                </a:moveTo>
                <a:lnTo>
                  <a:pt x="1362555" y="303530"/>
                </a:lnTo>
                <a:lnTo>
                  <a:pt x="1375524" y="304800"/>
                </a:lnTo>
                <a:lnTo>
                  <a:pt x="1391881" y="304800"/>
                </a:lnTo>
                <a:lnTo>
                  <a:pt x="1439773" y="308610"/>
                </a:lnTo>
                <a:lnTo>
                  <a:pt x="1460260" y="311150"/>
                </a:lnTo>
                <a:lnTo>
                  <a:pt x="1519389" y="314960"/>
                </a:lnTo>
                <a:lnTo>
                  <a:pt x="1530438" y="314960"/>
                </a:lnTo>
                <a:lnTo>
                  <a:pt x="1560261" y="317500"/>
                </a:lnTo>
                <a:lnTo>
                  <a:pt x="1589379" y="318770"/>
                </a:lnTo>
                <a:lnTo>
                  <a:pt x="1600263" y="318770"/>
                </a:lnTo>
                <a:lnTo>
                  <a:pt x="1613306" y="320040"/>
                </a:lnTo>
                <a:lnTo>
                  <a:pt x="1629783" y="320040"/>
                </a:lnTo>
                <a:lnTo>
                  <a:pt x="1636169" y="321310"/>
                </a:lnTo>
                <a:lnTo>
                  <a:pt x="1651393" y="321310"/>
                </a:lnTo>
                <a:lnTo>
                  <a:pt x="1670075" y="322580"/>
                </a:lnTo>
                <a:lnTo>
                  <a:pt x="1687860" y="322580"/>
                </a:lnTo>
                <a:lnTo>
                  <a:pt x="1720583" y="323850"/>
                </a:lnTo>
                <a:lnTo>
                  <a:pt x="1739938" y="323850"/>
                </a:lnTo>
                <a:lnTo>
                  <a:pt x="1750304" y="325120"/>
                </a:lnTo>
                <a:lnTo>
                  <a:pt x="1767662" y="326390"/>
                </a:lnTo>
                <a:lnTo>
                  <a:pt x="1782216" y="326390"/>
                </a:lnTo>
                <a:lnTo>
                  <a:pt x="1800656" y="328930"/>
                </a:lnTo>
                <a:lnTo>
                  <a:pt x="1817916" y="328930"/>
                </a:lnTo>
                <a:lnTo>
                  <a:pt x="1836216" y="330200"/>
                </a:lnTo>
                <a:lnTo>
                  <a:pt x="1857200" y="332740"/>
                </a:lnTo>
                <a:lnTo>
                  <a:pt x="1971188" y="340360"/>
                </a:lnTo>
                <a:lnTo>
                  <a:pt x="1987689" y="340360"/>
                </a:lnTo>
                <a:lnTo>
                  <a:pt x="2016590" y="341630"/>
                </a:lnTo>
                <a:lnTo>
                  <a:pt x="2066801" y="341630"/>
                </a:lnTo>
                <a:lnTo>
                  <a:pt x="2088451" y="342900"/>
                </a:lnTo>
                <a:lnTo>
                  <a:pt x="2114010" y="342900"/>
                </a:lnTo>
                <a:lnTo>
                  <a:pt x="2122931" y="344170"/>
                </a:lnTo>
                <a:lnTo>
                  <a:pt x="2135782" y="344170"/>
                </a:lnTo>
                <a:lnTo>
                  <a:pt x="2179802" y="347980"/>
                </a:lnTo>
                <a:lnTo>
                  <a:pt x="2200486" y="350520"/>
                </a:lnTo>
                <a:lnTo>
                  <a:pt x="2264067" y="350520"/>
                </a:lnTo>
                <a:lnTo>
                  <a:pt x="2271318" y="353060"/>
                </a:lnTo>
                <a:lnTo>
                  <a:pt x="2268601" y="351790"/>
                </a:lnTo>
                <a:lnTo>
                  <a:pt x="2411241" y="351790"/>
                </a:lnTo>
                <a:lnTo>
                  <a:pt x="2448636" y="323850"/>
                </a:lnTo>
                <a:lnTo>
                  <a:pt x="2462460" y="303530"/>
                </a:lnTo>
                <a:close/>
              </a:path>
              <a:path w="2490470" h="368300">
                <a:moveTo>
                  <a:pt x="2268601" y="351790"/>
                </a:moveTo>
                <a:lnTo>
                  <a:pt x="2271318" y="353060"/>
                </a:lnTo>
                <a:lnTo>
                  <a:pt x="2272296" y="353060"/>
                </a:lnTo>
                <a:lnTo>
                  <a:pt x="2268601" y="351790"/>
                </a:lnTo>
                <a:close/>
              </a:path>
              <a:path w="2490470" h="368300">
                <a:moveTo>
                  <a:pt x="822561" y="313690"/>
                </a:moveTo>
                <a:lnTo>
                  <a:pt x="366255" y="313690"/>
                </a:lnTo>
                <a:lnTo>
                  <a:pt x="376440" y="314960"/>
                </a:lnTo>
                <a:lnTo>
                  <a:pt x="371830" y="314960"/>
                </a:lnTo>
                <a:lnTo>
                  <a:pt x="379789" y="316230"/>
                </a:lnTo>
                <a:lnTo>
                  <a:pt x="391172" y="317500"/>
                </a:lnTo>
                <a:lnTo>
                  <a:pt x="405556" y="320040"/>
                </a:lnTo>
                <a:lnTo>
                  <a:pt x="422516" y="321310"/>
                </a:lnTo>
                <a:lnTo>
                  <a:pt x="437199" y="323850"/>
                </a:lnTo>
                <a:lnTo>
                  <a:pt x="451638" y="323850"/>
                </a:lnTo>
                <a:lnTo>
                  <a:pt x="465966" y="325120"/>
                </a:lnTo>
                <a:lnTo>
                  <a:pt x="480313" y="325120"/>
                </a:lnTo>
                <a:lnTo>
                  <a:pt x="488771" y="326390"/>
                </a:lnTo>
                <a:lnTo>
                  <a:pt x="607417" y="326390"/>
                </a:lnTo>
                <a:lnTo>
                  <a:pt x="627496" y="327660"/>
                </a:lnTo>
                <a:lnTo>
                  <a:pt x="716057" y="322580"/>
                </a:lnTo>
                <a:lnTo>
                  <a:pt x="742873" y="318770"/>
                </a:lnTo>
                <a:lnTo>
                  <a:pt x="749007" y="318770"/>
                </a:lnTo>
                <a:lnTo>
                  <a:pt x="756285" y="317500"/>
                </a:lnTo>
                <a:lnTo>
                  <a:pt x="757262" y="317500"/>
                </a:lnTo>
                <a:lnTo>
                  <a:pt x="783416" y="316230"/>
                </a:lnTo>
                <a:lnTo>
                  <a:pt x="802988" y="314960"/>
                </a:lnTo>
                <a:lnTo>
                  <a:pt x="376440" y="314960"/>
                </a:lnTo>
                <a:lnTo>
                  <a:pt x="366255" y="313690"/>
                </a:lnTo>
                <a:lnTo>
                  <a:pt x="822561" y="313690"/>
                </a:lnTo>
                <a:close/>
              </a:path>
              <a:path w="2490470" h="368300">
                <a:moveTo>
                  <a:pt x="355276" y="10160"/>
                </a:moveTo>
                <a:lnTo>
                  <a:pt x="258140" y="10160"/>
                </a:lnTo>
                <a:lnTo>
                  <a:pt x="143992" y="15240"/>
                </a:lnTo>
                <a:lnTo>
                  <a:pt x="96461" y="25400"/>
                </a:lnTo>
                <a:lnTo>
                  <a:pt x="55924" y="49530"/>
                </a:lnTo>
                <a:lnTo>
                  <a:pt x="24754" y="83820"/>
                </a:lnTo>
                <a:lnTo>
                  <a:pt x="5322" y="125730"/>
                </a:lnTo>
                <a:lnTo>
                  <a:pt x="0" y="173990"/>
                </a:lnTo>
                <a:lnTo>
                  <a:pt x="10142" y="222250"/>
                </a:lnTo>
                <a:lnTo>
                  <a:pt x="33761" y="262890"/>
                </a:lnTo>
                <a:lnTo>
                  <a:pt x="68233" y="293370"/>
                </a:lnTo>
                <a:lnTo>
                  <a:pt x="110935" y="313690"/>
                </a:lnTo>
                <a:lnTo>
                  <a:pt x="159245" y="318770"/>
                </a:lnTo>
                <a:lnTo>
                  <a:pt x="266509" y="313690"/>
                </a:lnTo>
                <a:lnTo>
                  <a:pt x="822561" y="313690"/>
                </a:lnTo>
                <a:lnTo>
                  <a:pt x="850308" y="311150"/>
                </a:lnTo>
                <a:lnTo>
                  <a:pt x="872350" y="309880"/>
                </a:lnTo>
                <a:lnTo>
                  <a:pt x="887924" y="308610"/>
                </a:lnTo>
                <a:lnTo>
                  <a:pt x="904049" y="308610"/>
                </a:lnTo>
                <a:lnTo>
                  <a:pt x="920602" y="307340"/>
                </a:lnTo>
                <a:lnTo>
                  <a:pt x="943521" y="307340"/>
                </a:lnTo>
                <a:lnTo>
                  <a:pt x="948474" y="306070"/>
                </a:lnTo>
                <a:lnTo>
                  <a:pt x="977307" y="306070"/>
                </a:lnTo>
                <a:lnTo>
                  <a:pt x="1011072" y="304800"/>
                </a:lnTo>
                <a:lnTo>
                  <a:pt x="1028446" y="304800"/>
                </a:lnTo>
                <a:lnTo>
                  <a:pt x="1036701" y="303530"/>
                </a:lnTo>
                <a:lnTo>
                  <a:pt x="2462460" y="303530"/>
                </a:lnTo>
                <a:lnTo>
                  <a:pt x="2476284" y="283210"/>
                </a:lnTo>
                <a:lnTo>
                  <a:pt x="2489956" y="237490"/>
                </a:lnTo>
                <a:lnTo>
                  <a:pt x="2488446" y="190500"/>
                </a:lnTo>
                <a:lnTo>
                  <a:pt x="2472935" y="146050"/>
                </a:lnTo>
                <a:lnTo>
                  <a:pt x="2444603" y="109220"/>
                </a:lnTo>
                <a:lnTo>
                  <a:pt x="2404630" y="81280"/>
                </a:lnTo>
                <a:lnTo>
                  <a:pt x="2354491" y="60960"/>
                </a:lnTo>
                <a:lnTo>
                  <a:pt x="2306802" y="52070"/>
                </a:lnTo>
                <a:lnTo>
                  <a:pt x="2285762" y="49530"/>
                </a:lnTo>
                <a:lnTo>
                  <a:pt x="2253751" y="49530"/>
                </a:lnTo>
                <a:lnTo>
                  <a:pt x="2240533" y="48260"/>
                </a:lnTo>
                <a:lnTo>
                  <a:pt x="2232615" y="48260"/>
                </a:lnTo>
                <a:lnTo>
                  <a:pt x="2224312" y="46990"/>
                </a:lnTo>
                <a:lnTo>
                  <a:pt x="2215663" y="46990"/>
                </a:lnTo>
                <a:lnTo>
                  <a:pt x="2206701" y="45720"/>
                </a:lnTo>
                <a:lnTo>
                  <a:pt x="2139797" y="40640"/>
                </a:lnTo>
                <a:lnTo>
                  <a:pt x="2128350" y="39370"/>
                </a:lnTo>
                <a:lnTo>
                  <a:pt x="2093671" y="39370"/>
                </a:lnTo>
                <a:lnTo>
                  <a:pt x="2069450" y="38100"/>
                </a:lnTo>
                <a:lnTo>
                  <a:pt x="2023099" y="38100"/>
                </a:lnTo>
                <a:lnTo>
                  <a:pt x="1999843" y="36830"/>
                </a:lnTo>
                <a:lnTo>
                  <a:pt x="1984640" y="36830"/>
                </a:lnTo>
                <a:lnTo>
                  <a:pt x="1969227" y="35560"/>
                </a:lnTo>
                <a:lnTo>
                  <a:pt x="1953609" y="35560"/>
                </a:lnTo>
                <a:lnTo>
                  <a:pt x="1937791" y="34290"/>
                </a:lnTo>
                <a:lnTo>
                  <a:pt x="1882600" y="30480"/>
                </a:lnTo>
                <a:lnTo>
                  <a:pt x="1864232" y="27940"/>
                </a:lnTo>
                <a:lnTo>
                  <a:pt x="1856433" y="27940"/>
                </a:lnTo>
                <a:lnTo>
                  <a:pt x="1847803" y="26670"/>
                </a:lnTo>
                <a:lnTo>
                  <a:pt x="1838381" y="26670"/>
                </a:lnTo>
                <a:lnTo>
                  <a:pt x="1828203" y="25400"/>
                </a:lnTo>
                <a:lnTo>
                  <a:pt x="1818525" y="25400"/>
                </a:lnTo>
                <a:lnTo>
                  <a:pt x="1813725" y="24130"/>
                </a:lnTo>
                <a:lnTo>
                  <a:pt x="1805177" y="24130"/>
                </a:lnTo>
                <a:lnTo>
                  <a:pt x="1789480" y="22860"/>
                </a:lnTo>
                <a:lnTo>
                  <a:pt x="491731" y="22860"/>
                </a:lnTo>
                <a:lnTo>
                  <a:pt x="480555" y="21590"/>
                </a:lnTo>
                <a:lnTo>
                  <a:pt x="470773" y="21590"/>
                </a:lnTo>
                <a:lnTo>
                  <a:pt x="462481" y="20320"/>
                </a:lnTo>
                <a:lnTo>
                  <a:pt x="455777" y="20320"/>
                </a:lnTo>
                <a:lnTo>
                  <a:pt x="435313" y="17780"/>
                </a:lnTo>
                <a:lnTo>
                  <a:pt x="424143" y="15240"/>
                </a:lnTo>
                <a:lnTo>
                  <a:pt x="411695" y="13970"/>
                </a:lnTo>
                <a:lnTo>
                  <a:pt x="407882" y="12700"/>
                </a:lnTo>
                <a:lnTo>
                  <a:pt x="401818" y="12700"/>
                </a:lnTo>
                <a:lnTo>
                  <a:pt x="393368" y="11430"/>
                </a:lnTo>
                <a:lnTo>
                  <a:pt x="365861" y="11430"/>
                </a:lnTo>
                <a:lnTo>
                  <a:pt x="355276" y="10160"/>
                </a:lnTo>
                <a:close/>
              </a:path>
              <a:path w="2490470" h="368300">
                <a:moveTo>
                  <a:pt x="366255" y="313690"/>
                </a:moveTo>
                <a:lnTo>
                  <a:pt x="341972" y="313690"/>
                </a:lnTo>
                <a:lnTo>
                  <a:pt x="360349" y="314960"/>
                </a:lnTo>
                <a:lnTo>
                  <a:pt x="371830" y="314960"/>
                </a:lnTo>
                <a:lnTo>
                  <a:pt x="366255" y="313690"/>
                </a:lnTo>
                <a:close/>
              </a:path>
              <a:path w="2490470" h="368300">
                <a:moveTo>
                  <a:pt x="1373917" y="0"/>
                </a:moveTo>
                <a:lnTo>
                  <a:pt x="1037577" y="0"/>
                </a:lnTo>
                <a:lnTo>
                  <a:pt x="1023835" y="1270"/>
                </a:lnTo>
                <a:lnTo>
                  <a:pt x="997369" y="1270"/>
                </a:lnTo>
                <a:lnTo>
                  <a:pt x="968906" y="2540"/>
                </a:lnTo>
                <a:lnTo>
                  <a:pt x="941222" y="2540"/>
                </a:lnTo>
                <a:lnTo>
                  <a:pt x="935685" y="3810"/>
                </a:lnTo>
                <a:lnTo>
                  <a:pt x="909552" y="3810"/>
                </a:lnTo>
                <a:lnTo>
                  <a:pt x="872644" y="6350"/>
                </a:lnTo>
                <a:lnTo>
                  <a:pt x="854049" y="6350"/>
                </a:lnTo>
                <a:lnTo>
                  <a:pt x="845748" y="7620"/>
                </a:lnTo>
                <a:lnTo>
                  <a:pt x="830712" y="8890"/>
                </a:lnTo>
                <a:lnTo>
                  <a:pt x="802984" y="10160"/>
                </a:lnTo>
                <a:lnTo>
                  <a:pt x="761419" y="12700"/>
                </a:lnTo>
                <a:lnTo>
                  <a:pt x="738466" y="15240"/>
                </a:lnTo>
                <a:lnTo>
                  <a:pt x="732243" y="15240"/>
                </a:lnTo>
                <a:lnTo>
                  <a:pt x="686278" y="20320"/>
                </a:lnTo>
                <a:lnTo>
                  <a:pt x="654349" y="22860"/>
                </a:lnTo>
                <a:lnTo>
                  <a:pt x="1783295" y="22860"/>
                </a:lnTo>
                <a:lnTo>
                  <a:pt x="1766344" y="21590"/>
                </a:lnTo>
                <a:lnTo>
                  <a:pt x="1754068" y="21590"/>
                </a:lnTo>
                <a:lnTo>
                  <a:pt x="1741346" y="20320"/>
                </a:lnTo>
                <a:lnTo>
                  <a:pt x="1728152" y="20320"/>
                </a:lnTo>
                <a:lnTo>
                  <a:pt x="1696070" y="19050"/>
                </a:lnTo>
                <a:lnTo>
                  <a:pt x="1681237" y="19050"/>
                </a:lnTo>
                <a:lnTo>
                  <a:pt x="1667255" y="17780"/>
                </a:lnTo>
                <a:lnTo>
                  <a:pt x="1652093" y="17780"/>
                </a:lnTo>
                <a:lnTo>
                  <a:pt x="1643029" y="16510"/>
                </a:lnTo>
                <a:lnTo>
                  <a:pt x="1617446" y="16510"/>
                </a:lnTo>
                <a:lnTo>
                  <a:pt x="1611883" y="15240"/>
                </a:lnTo>
                <a:lnTo>
                  <a:pt x="1576338" y="13970"/>
                </a:lnTo>
                <a:lnTo>
                  <a:pt x="1563692" y="12700"/>
                </a:lnTo>
                <a:lnTo>
                  <a:pt x="1548879" y="12700"/>
                </a:lnTo>
                <a:lnTo>
                  <a:pt x="1543215" y="11430"/>
                </a:lnTo>
                <a:lnTo>
                  <a:pt x="1517346" y="10160"/>
                </a:lnTo>
                <a:lnTo>
                  <a:pt x="1373917" y="0"/>
                </a:lnTo>
                <a:close/>
              </a:path>
              <a:path w="2490470" h="368300">
                <a:moveTo>
                  <a:pt x="365163" y="10160"/>
                </a:moveTo>
                <a:lnTo>
                  <a:pt x="368274" y="11430"/>
                </a:lnTo>
                <a:lnTo>
                  <a:pt x="382397" y="11430"/>
                </a:lnTo>
                <a:lnTo>
                  <a:pt x="365163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09962" y="10147376"/>
            <a:ext cx="2118995" cy="19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5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1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100" spc="10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100" spc="-80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8068" y="10147376"/>
            <a:ext cx="1425575" cy="19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5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1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100" spc="15" b="1">
                <a:solidFill>
                  <a:srgbClr val="FF9300"/>
                </a:solidFill>
                <a:latin typeface="Arial"/>
                <a:cs typeface="Arial"/>
              </a:rPr>
              <a:t>7077 6066</a:t>
            </a:r>
            <a:r>
              <a:rPr dirty="0" sz="1100" spc="-13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285" y="429839"/>
            <a:ext cx="5092065" cy="73025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247650" indent="-235585">
              <a:lnSpc>
                <a:spcPct val="100000"/>
              </a:lnSpc>
              <a:spcBef>
                <a:spcPts val="334"/>
              </a:spcBef>
              <a:buAutoNum type="arabicPeriod" startAt="5"/>
              <a:tabLst>
                <a:tab pos="248285" algn="l"/>
              </a:tabLst>
            </a:pP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TEST OF</a:t>
            </a:r>
            <a:r>
              <a:rPr dirty="0" sz="1100" spc="-5">
                <a:solidFill>
                  <a:srgbClr val="B51700"/>
                </a:solidFill>
                <a:latin typeface="Arial Black"/>
                <a:cs typeface="Arial Black"/>
              </a:rPr>
              <a:t> </a:t>
            </a: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PHENOL</a:t>
            </a:r>
            <a:endParaRPr sz="1100">
              <a:latin typeface="Arial Black"/>
              <a:cs typeface="Arial Black"/>
            </a:endParaRPr>
          </a:p>
          <a:p>
            <a:pPr lvl="1" marL="555625" indent="-184785">
              <a:lnSpc>
                <a:spcPct val="100000"/>
              </a:lnSpc>
              <a:spcBef>
                <a:spcPts val="215"/>
              </a:spcBef>
              <a:buAutoNum type="alphaLcParenR"/>
              <a:tabLst>
                <a:tab pos="556260" algn="l"/>
              </a:tabLst>
            </a:pPr>
            <a:r>
              <a:rPr dirty="0" sz="1000" spc="15" b="1">
                <a:latin typeface="Arial"/>
                <a:cs typeface="Arial"/>
              </a:rPr>
              <a:t>ACTIVE </a:t>
            </a:r>
            <a:r>
              <a:rPr dirty="0" sz="1000" b="1">
                <a:latin typeface="Arial"/>
                <a:cs typeface="Arial"/>
              </a:rPr>
              <a:t>METAL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marL="610870">
              <a:lnSpc>
                <a:spcPts val="1285"/>
              </a:lnSpc>
              <a:spcBef>
                <a:spcPts val="125"/>
              </a:spcBef>
            </a:pPr>
            <a:r>
              <a:rPr dirty="0" baseline="5050" sz="1650" spc="22">
                <a:latin typeface="Arial"/>
                <a:cs typeface="Arial"/>
              </a:rPr>
              <a:t>Phenol produced </a:t>
            </a:r>
            <a:r>
              <a:rPr dirty="0" baseline="5050" sz="1650" spc="7">
                <a:latin typeface="Arial"/>
                <a:cs typeface="Arial"/>
              </a:rPr>
              <a:t>H</a:t>
            </a:r>
            <a:r>
              <a:rPr dirty="0" sz="750" spc="5">
                <a:latin typeface="Arial"/>
                <a:cs typeface="Arial"/>
              </a:rPr>
              <a:t>2 </a:t>
            </a:r>
            <a:r>
              <a:rPr dirty="0" baseline="5050" sz="1650" spc="22">
                <a:latin typeface="Arial"/>
                <a:cs typeface="Arial"/>
              </a:rPr>
              <a:t>gas when </a:t>
            </a:r>
            <a:r>
              <a:rPr dirty="0" baseline="5050" sz="1650" spc="7">
                <a:latin typeface="Arial"/>
                <a:cs typeface="Arial"/>
              </a:rPr>
              <a:t>it </a:t>
            </a:r>
            <a:r>
              <a:rPr dirty="0" baseline="5050" sz="1650" spc="15">
                <a:latin typeface="Arial"/>
                <a:cs typeface="Arial"/>
              </a:rPr>
              <a:t>reacts with active </a:t>
            </a:r>
            <a:r>
              <a:rPr dirty="0" baseline="5050" sz="1650" spc="22">
                <a:latin typeface="Arial"/>
                <a:cs typeface="Arial"/>
              </a:rPr>
              <a:t>metal </a:t>
            </a:r>
            <a:r>
              <a:rPr dirty="0" baseline="5050" sz="1650" spc="15">
                <a:latin typeface="Arial"/>
                <a:cs typeface="Arial"/>
              </a:rPr>
              <a:t>like </a:t>
            </a:r>
            <a:r>
              <a:rPr dirty="0" baseline="5050" sz="1650" spc="22">
                <a:latin typeface="Arial"/>
                <a:cs typeface="Arial"/>
              </a:rPr>
              <a:t>Na, </a:t>
            </a:r>
            <a:r>
              <a:rPr dirty="0" baseline="5050" sz="1650" spc="30">
                <a:latin typeface="Arial"/>
                <a:cs typeface="Arial"/>
              </a:rPr>
              <a:t>K</a:t>
            </a:r>
            <a:r>
              <a:rPr dirty="0" baseline="5050" sz="1650" spc="-262">
                <a:latin typeface="Arial"/>
                <a:cs typeface="Arial"/>
              </a:rPr>
              <a:t> </a:t>
            </a:r>
            <a:r>
              <a:rPr dirty="0" baseline="5050" sz="1650" spc="15">
                <a:latin typeface="Arial"/>
                <a:cs typeface="Arial"/>
              </a:rPr>
              <a:t>etc</a:t>
            </a:r>
            <a:endParaRPr baseline="5050" sz="1650">
              <a:latin typeface="Arial"/>
              <a:cs typeface="Arial"/>
            </a:endParaRPr>
          </a:p>
          <a:p>
            <a:pPr lvl="1" marL="570865" indent="-196215">
              <a:lnSpc>
                <a:spcPts val="1165"/>
              </a:lnSpc>
              <a:buAutoNum type="alphaLcParenR" startAt="2"/>
              <a:tabLst>
                <a:tab pos="571500" algn="l"/>
              </a:tabLst>
            </a:pPr>
            <a:r>
              <a:rPr dirty="0" sz="1000" spc="10" b="1">
                <a:latin typeface="Arial"/>
                <a:cs typeface="Arial"/>
              </a:rPr>
              <a:t>ESTERIFICATION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REACTION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0495" y="808240"/>
            <a:ext cx="6540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985" y="1134656"/>
            <a:ext cx="7110095" cy="703960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65175">
              <a:lnSpc>
                <a:spcPct val="100000"/>
              </a:lnSpc>
              <a:spcBef>
                <a:spcPts val="130"/>
              </a:spcBef>
            </a:pPr>
            <a:r>
              <a:rPr dirty="0" sz="1100" spc="15">
                <a:latin typeface="Arial"/>
                <a:cs typeface="Arial"/>
              </a:rPr>
              <a:t>When Phenol </a:t>
            </a:r>
            <a:r>
              <a:rPr dirty="0" sz="1100" spc="10">
                <a:latin typeface="Arial"/>
                <a:cs typeface="Arial"/>
              </a:rPr>
              <a:t>reacts with carboxylic acid, </a:t>
            </a:r>
            <a:r>
              <a:rPr dirty="0" sz="1100" spc="5">
                <a:latin typeface="Arial"/>
                <a:cs typeface="Arial"/>
              </a:rPr>
              <a:t>it </a:t>
            </a:r>
            <a:r>
              <a:rPr dirty="0" sz="1100" spc="15">
                <a:latin typeface="Arial"/>
                <a:cs typeface="Arial"/>
              </a:rPr>
              <a:t>produces </a:t>
            </a:r>
            <a:r>
              <a:rPr dirty="0" sz="1100" spc="10">
                <a:latin typeface="Arial"/>
                <a:cs typeface="Arial"/>
              </a:rPr>
              <a:t>fruity smell of ester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678180" indent="-189230">
              <a:lnSpc>
                <a:spcPct val="100000"/>
              </a:lnSpc>
              <a:spcBef>
                <a:spcPts val="15"/>
              </a:spcBef>
              <a:buAutoNum type="alphaLcParenR" startAt="3"/>
              <a:tabLst>
                <a:tab pos="678815" algn="l"/>
              </a:tabLst>
            </a:pPr>
            <a:r>
              <a:rPr dirty="0" sz="1000" spc="15" b="1">
                <a:latin typeface="Arial"/>
                <a:cs typeface="Arial"/>
              </a:rPr>
              <a:t>BROMINE </a:t>
            </a:r>
            <a:r>
              <a:rPr dirty="0" sz="1000" spc="-10" b="1">
                <a:latin typeface="Arial"/>
                <a:cs typeface="Arial"/>
              </a:rPr>
              <a:t>WATER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marL="805180">
              <a:lnSpc>
                <a:spcPct val="100000"/>
              </a:lnSpc>
              <a:spcBef>
                <a:spcPts val="35"/>
              </a:spcBef>
            </a:pPr>
            <a:r>
              <a:rPr dirty="0" sz="1100" spc="15">
                <a:latin typeface="Arial"/>
                <a:cs typeface="Arial"/>
              </a:rPr>
              <a:t>Phenol </a:t>
            </a:r>
            <a:r>
              <a:rPr dirty="0" sz="1100" spc="10">
                <a:latin typeface="Arial"/>
                <a:cs typeface="Arial"/>
              </a:rPr>
              <a:t>will </a:t>
            </a:r>
            <a:r>
              <a:rPr dirty="0" sz="1100" spc="15">
                <a:latin typeface="Arial"/>
                <a:cs typeface="Arial"/>
              </a:rPr>
              <a:t>form </a:t>
            </a:r>
            <a:r>
              <a:rPr dirty="0" sz="1100" spc="10">
                <a:latin typeface="Arial"/>
                <a:cs typeface="Arial"/>
              </a:rPr>
              <a:t>white ppt of 2,4,6-Tribromophenol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685165" indent="-196215">
              <a:lnSpc>
                <a:spcPct val="100000"/>
              </a:lnSpc>
              <a:spcBef>
                <a:spcPts val="90"/>
              </a:spcBef>
              <a:buAutoNum type="alphaLcParenR" startAt="4"/>
              <a:tabLst>
                <a:tab pos="685800" algn="l"/>
              </a:tabLst>
            </a:pPr>
            <a:r>
              <a:rPr dirty="0" baseline="5555" sz="1500" spc="22" b="1">
                <a:latin typeface="Arial"/>
                <a:cs typeface="Arial"/>
              </a:rPr>
              <a:t>NEUTRAL</a:t>
            </a:r>
            <a:r>
              <a:rPr dirty="0" baseline="5555" sz="1500" spc="405" b="1">
                <a:latin typeface="Arial"/>
                <a:cs typeface="Arial"/>
              </a:rPr>
              <a:t> </a:t>
            </a:r>
            <a:r>
              <a:rPr dirty="0" baseline="5555" sz="1500" spc="22" b="1">
                <a:latin typeface="Arial"/>
                <a:cs typeface="Arial"/>
              </a:rPr>
              <a:t>FeCl</a:t>
            </a:r>
            <a:r>
              <a:rPr dirty="0" sz="650" spc="15" b="1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  <a:p>
            <a:pPr marL="808990" marR="3068320" indent="-17145">
              <a:lnSpc>
                <a:spcPts val="1150"/>
              </a:lnSpc>
              <a:spcBef>
                <a:spcPts val="225"/>
              </a:spcBef>
            </a:pPr>
            <a:r>
              <a:rPr dirty="0" baseline="5050" sz="1650" spc="22">
                <a:latin typeface="Arial"/>
                <a:cs typeface="Arial"/>
              </a:rPr>
              <a:t>Phenol </a:t>
            </a:r>
            <a:r>
              <a:rPr dirty="0" baseline="5050" sz="1650" spc="15">
                <a:latin typeface="Arial"/>
                <a:cs typeface="Arial"/>
              </a:rPr>
              <a:t>with neutral FeCl</a:t>
            </a:r>
            <a:r>
              <a:rPr dirty="0" sz="750" spc="10">
                <a:latin typeface="Arial"/>
                <a:cs typeface="Arial"/>
              </a:rPr>
              <a:t>3 </a:t>
            </a:r>
            <a:r>
              <a:rPr dirty="0" baseline="5555" sz="1500" spc="15">
                <a:latin typeface="Arial"/>
                <a:cs typeface="Arial"/>
              </a:rPr>
              <a:t>gives </a:t>
            </a:r>
            <a:r>
              <a:rPr dirty="0" baseline="5555" sz="1500" spc="15">
                <a:solidFill>
                  <a:srgbClr val="99195E"/>
                </a:solidFill>
                <a:latin typeface="Arial"/>
                <a:cs typeface="Arial"/>
              </a:rPr>
              <a:t>violet </a:t>
            </a:r>
            <a:r>
              <a:rPr dirty="0" baseline="5555" sz="1500" spc="15">
                <a:latin typeface="Arial"/>
                <a:cs typeface="Arial"/>
              </a:rPr>
              <a:t>colour solution </a:t>
            </a:r>
            <a:r>
              <a:rPr dirty="0" baseline="5555" sz="1500" spc="7">
                <a:latin typeface="Arial"/>
                <a:cs typeface="Arial"/>
              </a:rPr>
              <a:t>.  </a:t>
            </a:r>
            <a:r>
              <a:rPr dirty="0" sz="1000" spc="10">
                <a:latin typeface="Arial"/>
                <a:cs typeface="Arial"/>
              </a:rPr>
              <a:t>Alcohol </a:t>
            </a:r>
            <a:r>
              <a:rPr dirty="0" sz="1000" spc="15">
                <a:latin typeface="Arial"/>
                <a:cs typeface="Arial"/>
              </a:rPr>
              <a:t>does </a:t>
            </a:r>
            <a:r>
              <a:rPr dirty="0" sz="1000" spc="10">
                <a:latin typeface="Arial"/>
                <a:cs typeface="Arial"/>
              </a:rPr>
              <a:t>not give this test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641985" indent="-189230">
              <a:lnSpc>
                <a:spcPct val="100000"/>
              </a:lnSpc>
              <a:buAutoNum type="alphaLcParenR" startAt="5"/>
              <a:tabLst>
                <a:tab pos="642620" algn="l"/>
              </a:tabLst>
            </a:pPr>
            <a:r>
              <a:rPr dirty="0" sz="1000" spc="15" b="1">
                <a:latin typeface="Arial"/>
                <a:cs typeface="Arial"/>
              </a:rPr>
              <a:t>LIEBERMANN NITROSO AMINE</a:t>
            </a:r>
            <a:r>
              <a:rPr dirty="0" sz="1000" spc="-60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marL="722630">
              <a:lnSpc>
                <a:spcPct val="100000"/>
              </a:lnSpc>
              <a:spcBef>
                <a:spcPts val="40"/>
              </a:spcBef>
            </a:pPr>
            <a:r>
              <a:rPr dirty="0" sz="1100" spc="10">
                <a:latin typeface="Arial"/>
                <a:cs typeface="Arial"/>
              </a:rPr>
              <a:t>This is the only test of </a:t>
            </a:r>
            <a:r>
              <a:rPr dirty="0" sz="1100" spc="5">
                <a:latin typeface="Arial"/>
                <a:cs typeface="Arial"/>
              </a:rPr>
              <a:t>2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5">
                <a:latin typeface="Arial"/>
                <a:cs typeface="Arial"/>
              </a:rPr>
              <a:t>amine </a:t>
            </a:r>
            <a:r>
              <a:rPr dirty="0" sz="1100" spc="10">
                <a:latin typeface="Arial"/>
                <a:cs typeface="Arial"/>
              </a:rPr>
              <a:t>but </a:t>
            </a:r>
            <a:r>
              <a:rPr dirty="0" sz="1100" spc="15">
                <a:latin typeface="Arial"/>
                <a:cs typeface="Arial"/>
              </a:rPr>
              <a:t>Phenol </a:t>
            </a:r>
            <a:r>
              <a:rPr dirty="0" sz="1100" spc="10">
                <a:latin typeface="Arial"/>
                <a:cs typeface="Arial"/>
              </a:rPr>
              <a:t>also gives this test </a:t>
            </a:r>
            <a:r>
              <a:rPr dirty="0" sz="1100" spc="15">
                <a:latin typeface="Arial"/>
                <a:cs typeface="Arial"/>
              </a:rPr>
              <a:t>+ve by </a:t>
            </a:r>
            <a:r>
              <a:rPr dirty="0" sz="1100" spc="10">
                <a:latin typeface="Arial"/>
                <a:cs typeface="Arial"/>
              </a:rPr>
              <a:t>forming </a:t>
            </a:r>
            <a:r>
              <a:rPr dirty="0" sz="1100" spc="15">
                <a:solidFill>
                  <a:srgbClr val="EE220C"/>
                </a:solidFill>
                <a:latin typeface="Arial"/>
                <a:cs typeface="Arial"/>
              </a:rPr>
              <a:t>indophenol</a:t>
            </a:r>
            <a:r>
              <a:rPr dirty="0" sz="1100" spc="-14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(</a:t>
            </a:r>
            <a:r>
              <a:rPr dirty="0" sz="1100" spc="15">
                <a:solidFill>
                  <a:srgbClr val="EE220C"/>
                </a:solidFill>
                <a:latin typeface="Arial"/>
                <a:cs typeface="Arial"/>
              </a:rPr>
              <a:t>Red</a:t>
            </a:r>
            <a:r>
              <a:rPr dirty="0" sz="1100" spc="1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85165" indent="-196215">
              <a:lnSpc>
                <a:spcPct val="100000"/>
              </a:lnSpc>
              <a:spcBef>
                <a:spcPts val="10"/>
              </a:spcBef>
              <a:buAutoNum type="alphaLcParenR" startAt="6"/>
              <a:tabLst>
                <a:tab pos="685800" algn="l"/>
              </a:tabLst>
            </a:pPr>
            <a:r>
              <a:rPr dirty="0" sz="1000" spc="15" b="1">
                <a:latin typeface="Arial"/>
                <a:cs typeface="Arial"/>
              </a:rPr>
              <a:t>PHENOL + PTHALIC ACID </a:t>
            </a:r>
            <a:r>
              <a:rPr dirty="0" sz="1000" spc="25" b="1">
                <a:latin typeface="Arial"/>
                <a:cs typeface="Arial"/>
              </a:rPr>
              <a:t>————&gt;</a:t>
            </a:r>
            <a:r>
              <a:rPr dirty="0" sz="1000" spc="195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PHENOPTHALEIN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lphaLcParenR" startAt="6"/>
            </a:pPr>
            <a:endParaRPr sz="1150">
              <a:latin typeface="Arial"/>
              <a:cs typeface="Arial"/>
            </a:endParaRPr>
          </a:p>
          <a:p>
            <a:pPr marL="685165" indent="-232410">
              <a:lnSpc>
                <a:spcPts val="1180"/>
              </a:lnSpc>
              <a:buAutoNum type="alphaLcParenR" startAt="6"/>
              <a:tabLst>
                <a:tab pos="685800" algn="l"/>
              </a:tabLst>
            </a:pPr>
            <a:r>
              <a:rPr dirty="0" baseline="5555" sz="1500" spc="22" b="1">
                <a:latin typeface="Arial"/>
                <a:cs typeface="Arial"/>
              </a:rPr>
              <a:t>PHENOL NOT GIVES NaHCO</a:t>
            </a:r>
            <a:r>
              <a:rPr dirty="0" sz="650" spc="15" b="1">
                <a:latin typeface="Arial"/>
                <a:cs typeface="Arial"/>
              </a:rPr>
              <a:t>3</a:t>
            </a:r>
            <a:r>
              <a:rPr dirty="0" sz="650" spc="-50" b="1">
                <a:latin typeface="Arial"/>
                <a:cs typeface="Arial"/>
              </a:rPr>
              <a:t> </a:t>
            </a:r>
            <a:r>
              <a:rPr dirty="0" baseline="5555" sz="1500" spc="22" b="1">
                <a:latin typeface="Arial"/>
                <a:cs typeface="Arial"/>
              </a:rPr>
              <a:t>TEST</a:t>
            </a:r>
            <a:endParaRPr baseline="5555" sz="1500">
              <a:latin typeface="Arial"/>
              <a:cs typeface="Arial"/>
            </a:endParaRPr>
          </a:p>
          <a:p>
            <a:pPr marL="746760">
              <a:lnSpc>
                <a:spcPts val="1300"/>
              </a:lnSpc>
            </a:pPr>
            <a:r>
              <a:rPr dirty="0" sz="1100" spc="10">
                <a:latin typeface="Arial"/>
                <a:cs typeface="Arial"/>
              </a:rPr>
              <a:t>This test is given </a:t>
            </a:r>
            <a:r>
              <a:rPr dirty="0" sz="1100" spc="15">
                <a:latin typeface="Arial"/>
                <a:cs typeface="Arial"/>
              </a:rPr>
              <a:t>by compound which </a:t>
            </a:r>
            <a:r>
              <a:rPr dirty="0" sz="1100" spc="10">
                <a:latin typeface="Arial"/>
                <a:cs typeface="Arial"/>
              </a:rPr>
              <a:t>is </a:t>
            </a:r>
            <a:r>
              <a:rPr dirty="0" sz="1100" spc="15">
                <a:latin typeface="Arial"/>
                <a:cs typeface="Arial"/>
              </a:rPr>
              <a:t>more </a:t>
            </a:r>
            <a:r>
              <a:rPr dirty="0" sz="1100" spc="10">
                <a:latin typeface="Arial"/>
                <a:cs typeface="Arial"/>
              </a:rPr>
              <a:t>acidic </a:t>
            </a:r>
            <a:r>
              <a:rPr dirty="0" sz="1100" spc="15">
                <a:latin typeface="Arial"/>
                <a:cs typeface="Arial"/>
              </a:rPr>
              <a:t>than phenol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361950" indent="-235585">
              <a:lnSpc>
                <a:spcPct val="100000"/>
              </a:lnSpc>
              <a:buAutoNum type="arabicPeriod" startAt="6"/>
              <a:tabLst>
                <a:tab pos="362585" algn="l"/>
              </a:tabLst>
            </a:pP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TEST OF</a:t>
            </a:r>
            <a:r>
              <a:rPr dirty="0" sz="1100" spc="-5">
                <a:solidFill>
                  <a:srgbClr val="B51700"/>
                </a:solidFill>
                <a:latin typeface="Arial Black"/>
                <a:cs typeface="Arial Black"/>
              </a:rPr>
              <a:t> </a:t>
            </a: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AMINE</a:t>
            </a:r>
            <a:endParaRPr sz="1100">
              <a:latin typeface="Arial Black"/>
              <a:cs typeface="Arial Black"/>
            </a:endParaRPr>
          </a:p>
          <a:p>
            <a:pPr lvl="1" marL="659765" indent="-189230">
              <a:lnSpc>
                <a:spcPts val="1180"/>
              </a:lnSpc>
              <a:spcBef>
                <a:spcPts val="300"/>
              </a:spcBef>
              <a:buAutoNum type="alphaLcParenR"/>
              <a:tabLst>
                <a:tab pos="660400" algn="l"/>
              </a:tabLst>
            </a:pPr>
            <a:r>
              <a:rPr dirty="0" baseline="5555" sz="1500" spc="22" b="1">
                <a:latin typeface="Arial"/>
                <a:cs typeface="Arial"/>
              </a:rPr>
              <a:t>CARBYLAMINE TEST </a:t>
            </a:r>
            <a:r>
              <a:rPr dirty="0" baseline="5555" sz="1500" spc="7" b="1">
                <a:latin typeface="Arial"/>
                <a:cs typeface="Arial"/>
              </a:rPr>
              <a:t>( </a:t>
            </a:r>
            <a:r>
              <a:rPr dirty="0" baseline="5555" sz="1500" spc="22" b="1">
                <a:latin typeface="Arial"/>
                <a:cs typeface="Arial"/>
              </a:rPr>
              <a:t>CHCl</a:t>
            </a:r>
            <a:r>
              <a:rPr dirty="0" sz="650" spc="15" b="1">
                <a:latin typeface="Arial"/>
                <a:cs typeface="Arial"/>
              </a:rPr>
              <a:t>3</a:t>
            </a:r>
            <a:r>
              <a:rPr dirty="0" sz="650" spc="210" b="1">
                <a:latin typeface="Arial"/>
                <a:cs typeface="Arial"/>
              </a:rPr>
              <a:t> </a:t>
            </a:r>
            <a:r>
              <a:rPr dirty="0" baseline="5555" sz="1500" spc="22" b="1">
                <a:latin typeface="Arial"/>
                <a:cs typeface="Arial"/>
              </a:rPr>
              <a:t>+ </a:t>
            </a:r>
            <a:r>
              <a:rPr dirty="0" baseline="5555" sz="1500" spc="15" b="1">
                <a:latin typeface="Arial"/>
                <a:cs typeface="Arial"/>
              </a:rPr>
              <a:t>alc. </a:t>
            </a:r>
            <a:r>
              <a:rPr dirty="0" baseline="5555" sz="1500" spc="30" b="1">
                <a:latin typeface="Arial"/>
                <a:cs typeface="Arial"/>
              </a:rPr>
              <a:t>KOH</a:t>
            </a:r>
            <a:r>
              <a:rPr dirty="0" baseline="5555" sz="1500" spc="202" b="1">
                <a:latin typeface="Arial"/>
                <a:cs typeface="Arial"/>
              </a:rPr>
              <a:t> </a:t>
            </a:r>
            <a:r>
              <a:rPr dirty="0" baseline="5555" sz="1500" spc="7" b="1">
                <a:latin typeface="Arial"/>
                <a:cs typeface="Arial"/>
              </a:rPr>
              <a:t>)</a:t>
            </a:r>
            <a:endParaRPr baseline="5555" sz="1500">
              <a:latin typeface="Arial"/>
              <a:cs typeface="Arial"/>
            </a:endParaRPr>
          </a:p>
          <a:p>
            <a:pPr marL="802640">
              <a:lnSpc>
                <a:spcPts val="1300"/>
              </a:lnSpc>
            </a:pPr>
            <a:r>
              <a:rPr dirty="0" sz="1100" spc="15">
                <a:latin typeface="Arial"/>
                <a:cs typeface="Arial"/>
              </a:rPr>
              <a:t>The </a:t>
            </a:r>
            <a:r>
              <a:rPr dirty="0" sz="1100" spc="10">
                <a:latin typeface="Arial"/>
                <a:cs typeface="Arial"/>
              </a:rPr>
              <a:t>test is given </a:t>
            </a:r>
            <a:r>
              <a:rPr dirty="0" sz="1100" spc="15">
                <a:latin typeface="Arial"/>
                <a:cs typeface="Arial"/>
              </a:rPr>
              <a:t>by </a:t>
            </a:r>
            <a:r>
              <a:rPr dirty="0" sz="1100" spc="10">
                <a:latin typeface="Arial"/>
                <a:cs typeface="Arial"/>
              </a:rPr>
              <a:t>only </a:t>
            </a:r>
            <a:r>
              <a:rPr dirty="0" sz="1100" spc="5">
                <a:latin typeface="Arial"/>
                <a:cs typeface="Arial"/>
              </a:rPr>
              <a:t>1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5">
                <a:latin typeface="Arial"/>
                <a:cs typeface="Arial"/>
              </a:rPr>
              <a:t>amine through pungent </a:t>
            </a:r>
            <a:r>
              <a:rPr dirty="0" sz="1100" spc="10">
                <a:latin typeface="Arial"/>
                <a:cs typeface="Arial"/>
              </a:rPr>
              <a:t>smell</a:t>
            </a:r>
            <a:r>
              <a:rPr dirty="0" sz="1100" spc="-18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lvl="1" marL="648970" indent="-196215">
              <a:lnSpc>
                <a:spcPct val="100000"/>
              </a:lnSpc>
              <a:spcBef>
                <a:spcPts val="15"/>
              </a:spcBef>
              <a:buSzPct val="90909"/>
              <a:buAutoNum type="alphaLcParenR" startAt="2"/>
              <a:tabLst>
                <a:tab pos="649605" algn="l"/>
              </a:tabLst>
            </a:pPr>
            <a:r>
              <a:rPr dirty="0" sz="1100" spc="20" b="1">
                <a:latin typeface="Arial"/>
                <a:cs typeface="Arial"/>
              </a:rPr>
              <a:t>LIEBERMANN NITROSO </a:t>
            </a:r>
            <a:r>
              <a:rPr dirty="0" sz="1100" spc="15" b="1">
                <a:latin typeface="Arial"/>
                <a:cs typeface="Arial"/>
              </a:rPr>
              <a:t>AMINE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TEST</a:t>
            </a:r>
            <a:endParaRPr sz="1100">
              <a:latin typeface="Arial"/>
              <a:cs typeface="Arial"/>
            </a:endParaRPr>
          </a:p>
          <a:p>
            <a:pPr marL="802640">
              <a:lnSpc>
                <a:spcPct val="100000"/>
              </a:lnSpc>
              <a:spcBef>
                <a:spcPts val="15"/>
              </a:spcBef>
            </a:pPr>
            <a:r>
              <a:rPr dirty="0" sz="1100" spc="15">
                <a:latin typeface="Arial"/>
                <a:cs typeface="Arial"/>
              </a:rPr>
              <a:t>The </a:t>
            </a:r>
            <a:r>
              <a:rPr dirty="0" sz="1100" spc="10">
                <a:latin typeface="Arial"/>
                <a:cs typeface="Arial"/>
              </a:rPr>
              <a:t>test is given </a:t>
            </a:r>
            <a:r>
              <a:rPr dirty="0" sz="1100" spc="15">
                <a:latin typeface="Arial"/>
                <a:cs typeface="Arial"/>
              </a:rPr>
              <a:t>by </a:t>
            </a:r>
            <a:r>
              <a:rPr dirty="0" sz="1100" spc="10">
                <a:latin typeface="Arial"/>
                <a:cs typeface="Arial"/>
              </a:rPr>
              <a:t>only </a:t>
            </a:r>
            <a:r>
              <a:rPr dirty="0" sz="1100" spc="5">
                <a:latin typeface="Arial"/>
                <a:cs typeface="Arial"/>
              </a:rPr>
              <a:t>2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5">
                <a:latin typeface="Arial"/>
                <a:cs typeface="Arial"/>
              </a:rPr>
              <a:t>amine</a:t>
            </a:r>
            <a:r>
              <a:rPr dirty="0" sz="1100" spc="-15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lvl="1" marL="641985" indent="-189230">
              <a:lnSpc>
                <a:spcPct val="100000"/>
              </a:lnSpc>
              <a:spcBef>
                <a:spcPts val="95"/>
              </a:spcBef>
              <a:buAutoNum type="alphaLcParenR" startAt="3"/>
              <a:tabLst>
                <a:tab pos="642620" algn="l"/>
              </a:tabLst>
            </a:pPr>
            <a:r>
              <a:rPr dirty="0" baseline="5555" sz="1500" spc="30" b="1">
                <a:latin typeface="Arial"/>
                <a:cs typeface="Arial"/>
              </a:rPr>
              <a:t>HOFMANN </a:t>
            </a:r>
            <a:r>
              <a:rPr dirty="0" baseline="5555" sz="1500" spc="7" b="1">
                <a:latin typeface="Arial"/>
                <a:cs typeface="Arial"/>
              </a:rPr>
              <a:t>MUSTARD </a:t>
            </a:r>
            <a:r>
              <a:rPr dirty="0" baseline="5555" sz="1500" spc="22" b="1">
                <a:latin typeface="Arial"/>
                <a:cs typeface="Arial"/>
              </a:rPr>
              <a:t>OIL TEST </a:t>
            </a:r>
            <a:r>
              <a:rPr dirty="0" baseline="5555" sz="1500" spc="7" b="1">
                <a:latin typeface="Arial"/>
                <a:cs typeface="Arial"/>
              </a:rPr>
              <a:t>( </a:t>
            </a:r>
            <a:r>
              <a:rPr dirty="0" baseline="5555" sz="1500" spc="22" b="1">
                <a:latin typeface="Arial"/>
                <a:cs typeface="Arial"/>
              </a:rPr>
              <a:t>CS</a:t>
            </a:r>
            <a:r>
              <a:rPr dirty="0" sz="650" spc="15" b="1">
                <a:latin typeface="Arial"/>
                <a:cs typeface="Arial"/>
              </a:rPr>
              <a:t>2 </a:t>
            </a:r>
            <a:r>
              <a:rPr dirty="0" baseline="5555" sz="1500" spc="22" b="1">
                <a:latin typeface="Arial"/>
                <a:cs typeface="Arial"/>
              </a:rPr>
              <a:t>+ HgCl</a:t>
            </a:r>
            <a:r>
              <a:rPr dirty="0" sz="650" spc="15" b="1">
                <a:latin typeface="Arial"/>
                <a:cs typeface="Arial"/>
              </a:rPr>
              <a:t>2</a:t>
            </a:r>
            <a:r>
              <a:rPr dirty="0" sz="650" spc="-80" b="1">
                <a:latin typeface="Arial"/>
                <a:cs typeface="Arial"/>
              </a:rPr>
              <a:t> </a:t>
            </a:r>
            <a:r>
              <a:rPr dirty="0" baseline="5555" sz="1500" spc="7" b="1">
                <a:latin typeface="Arial"/>
                <a:cs typeface="Arial"/>
              </a:rPr>
              <a:t>)</a:t>
            </a:r>
            <a:endParaRPr baseline="5555" sz="1500">
              <a:latin typeface="Arial"/>
              <a:cs typeface="Arial"/>
            </a:endParaRPr>
          </a:p>
          <a:p>
            <a:pPr marL="805180">
              <a:lnSpc>
                <a:spcPts val="1285"/>
              </a:lnSpc>
              <a:spcBef>
                <a:spcPts val="45"/>
              </a:spcBef>
            </a:pPr>
            <a:r>
              <a:rPr dirty="0" baseline="5050" sz="1650" spc="15">
                <a:latin typeface="Arial"/>
                <a:cs typeface="Arial"/>
              </a:rPr>
              <a:t>CH</a:t>
            </a:r>
            <a:r>
              <a:rPr dirty="0" sz="750" spc="10">
                <a:latin typeface="Arial"/>
                <a:cs typeface="Arial"/>
              </a:rPr>
              <a:t>3</a:t>
            </a:r>
            <a:r>
              <a:rPr dirty="0" baseline="5050" sz="1650" spc="15">
                <a:latin typeface="Arial"/>
                <a:cs typeface="Arial"/>
              </a:rPr>
              <a:t>-NH</a:t>
            </a:r>
            <a:r>
              <a:rPr dirty="0" sz="750" spc="10">
                <a:latin typeface="Arial"/>
                <a:cs typeface="Arial"/>
              </a:rPr>
              <a:t>2 </a:t>
            </a:r>
            <a:r>
              <a:rPr dirty="0" baseline="5050" sz="1650" spc="22">
                <a:latin typeface="Arial"/>
                <a:cs typeface="Arial"/>
              </a:rPr>
              <a:t>+ CS</a:t>
            </a:r>
            <a:r>
              <a:rPr dirty="0" sz="750" spc="15">
                <a:latin typeface="Arial"/>
                <a:cs typeface="Arial"/>
              </a:rPr>
              <a:t>2 </a:t>
            </a:r>
            <a:r>
              <a:rPr dirty="0" baseline="5050" sz="1650" spc="37">
                <a:latin typeface="Arial"/>
                <a:cs typeface="Arial"/>
              </a:rPr>
              <a:t>——&gt; </a:t>
            </a:r>
            <a:r>
              <a:rPr dirty="0" baseline="5050" sz="1650" spc="22">
                <a:latin typeface="Arial"/>
                <a:cs typeface="Arial"/>
              </a:rPr>
              <a:t>CH</a:t>
            </a:r>
            <a:r>
              <a:rPr dirty="0" sz="750" spc="15">
                <a:latin typeface="Arial"/>
                <a:cs typeface="Arial"/>
              </a:rPr>
              <a:t>3</a:t>
            </a:r>
            <a:r>
              <a:rPr dirty="0" baseline="5050" sz="1650" spc="22">
                <a:latin typeface="Arial"/>
                <a:cs typeface="Arial"/>
              </a:rPr>
              <a:t>-NH-CS-SH + </a:t>
            </a:r>
            <a:r>
              <a:rPr dirty="0" baseline="5050" sz="1650" spc="15">
                <a:latin typeface="Arial"/>
                <a:cs typeface="Arial"/>
              </a:rPr>
              <a:t>HgCl</a:t>
            </a:r>
            <a:r>
              <a:rPr dirty="0" sz="750" spc="10">
                <a:latin typeface="Arial"/>
                <a:cs typeface="Arial"/>
              </a:rPr>
              <a:t>2 </a:t>
            </a:r>
            <a:r>
              <a:rPr dirty="0" baseline="5050" sz="1650" spc="37">
                <a:latin typeface="Arial"/>
                <a:cs typeface="Arial"/>
              </a:rPr>
              <a:t>——&gt;</a:t>
            </a:r>
            <a:r>
              <a:rPr dirty="0" baseline="5050" sz="1650" spc="52">
                <a:latin typeface="Arial"/>
                <a:cs typeface="Arial"/>
              </a:rPr>
              <a:t> </a:t>
            </a:r>
            <a:r>
              <a:rPr dirty="0" baseline="5050" sz="1650" spc="22">
                <a:latin typeface="Arial"/>
                <a:cs typeface="Arial"/>
              </a:rPr>
              <a:t>CH</a:t>
            </a:r>
            <a:r>
              <a:rPr dirty="0" sz="750" spc="15">
                <a:latin typeface="Arial"/>
                <a:cs typeface="Arial"/>
              </a:rPr>
              <a:t>3</a:t>
            </a:r>
            <a:r>
              <a:rPr dirty="0" baseline="5050" sz="1650" spc="22">
                <a:latin typeface="Arial"/>
                <a:cs typeface="Arial"/>
              </a:rPr>
              <a:t>-N=C=S</a:t>
            </a:r>
            <a:endParaRPr baseline="5050" sz="1650">
              <a:latin typeface="Arial"/>
              <a:cs typeface="Arial"/>
            </a:endParaRPr>
          </a:p>
          <a:p>
            <a:pPr marL="4356100">
              <a:lnSpc>
                <a:spcPts val="1285"/>
              </a:lnSpc>
            </a:pPr>
            <a:r>
              <a:rPr dirty="0" sz="1100" spc="10">
                <a:latin typeface="Arial"/>
                <a:cs typeface="Arial"/>
              </a:rPr>
              <a:t>( Isothiocyanide ) ( </a:t>
            </a:r>
            <a:r>
              <a:rPr dirty="0" sz="1100" spc="15">
                <a:latin typeface="Arial"/>
                <a:cs typeface="Arial"/>
              </a:rPr>
              <a:t>Musturd </a:t>
            </a:r>
            <a:r>
              <a:rPr dirty="0" sz="1100" spc="10">
                <a:latin typeface="Arial"/>
                <a:cs typeface="Arial"/>
              </a:rPr>
              <a:t>oil </a:t>
            </a:r>
            <a:r>
              <a:rPr dirty="0" sz="1100" spc="15">
                <a:latin typeface="Arial"/>
                <a:cs typeface="Arial"/>
              </a:rPr>
              <a:t>odour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lvl="1" marL="648970" indent="-196215">
              <a:lnSpc>
                <a:spcPct val="100000"/>
              </a:lnSpc>
              <a:spcBef>
                <a:spcPts val="15"/>
              </a:spcBef>
              <a:buAutoNum type="alphaLcParenR" startAt="4"/>
              <a:tabLst>
                <a:tab pos="649605" algn="l"/>
              </a:tabLst>
            </a:pPr>
            <a:r>
              <a:rPr dirty="0" sz="1000" spc="15" b="1">
                <a:latin typeface="Arial"/>
                <a:cs typeface="Arial"/>
              </a:rPr>
              <a:t>HINSBERG REAGENT TEST </a:t>
            </a:r>
            <a:r>
              <a:rPr dirty="0" sz="1000" spc="5" b="1">
                <a:latin typeface="Arial"/>
                <a:cs typeface="Arial"/>
              </a:rPr>
              <a:t>( </a:t>
            </a:r>
            <a:r>
              <a:rPr dirty="0" sz="1000" spc="15" b="1">
                <a:latin typeface="Arial"/>
                <a:cs typeface="Arial"/>
              </a:rPr>
              <a:t>Benzene </a:t>
            </a:r>
            <a:r>
              <a:rPr dirty="0" sz="1000" spc="10" b="1">
                <a:latin typeface="Arial"/>
                <a:cs typeface="Arial"/>
              </a:rPr>
              <a:t>Sulphonyl Chloride</a:t>
            </a:r>
            <a:r>
              <a:rPr dirty="0" sz="1000" spc="-35" b="1">
                <a:latin typeface="Arial"/>
                <a:cs typeface="Arial"/>
              </a:rPr>
              <a:t> </a:t>
            </a:r>
            <a:r>
              <a:rPr dirty="0" sz="1000" spc="5" b="1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35"/>
              </a:spcBef>
            </a:pPr>
            <a:r>
              <a:rPr dirty="0" sz="1100" spc="5">
                <a:latin typeface="Arial"/>
                <a:cs typeface="Arial"/>
              </a:rPr>
              <a:t>It </a:t>
            </a:r>
            <a:r>
              <a:rPr dirty="0" sz="1100" spc="10">
                <a:latin typeface="Arial"/>
                <a:cs typeface="Arial"/>
              </a:rPr>
              <a:t>is the test for distinguish </a:t>
            </a:r>
            <a:r>
              <a:rPr dirty="0" sz="1100" spc="15">
                <a:latin typeface="Arial"/>
                <a:cs typeface="Arial"/>
              </a:rPr>
              <a:t>between </a:t>
            </a:r>
            <a:r>
              <a:rPr dirty="0" sz="1100" spc="5">
                <a:latin typeface="Arial"/>
                <a:cs typeface="Arial"/>
              </a:rPr>
              <a:t>1</a:t>
            </a:r>
            <a:r>
              <a:rPr dirty="0" baseline="18518" sz="1125" spc="7">
                <a:latin typeface="Arial"/>
                <a:cs typeface="Arial"/>
              </a:rPr>
              <a:t>o</a:t>
            </a:r>
            <a:r>
              <a:rPr dirty="0" sz="1100" spc="5">
                <a:latin typeface="Arial"/>
                <a:cs typeface="Arial"/>
              </a:rPr>
              <a:t>, 2</a:t>
            </a:r>
            <a:r>
              <a:rPr dirty="0" baseline="18518" sz="1125" spc="7">
                <a:latin typeface="Arial"/>
                <a:cs typeface="Arial"/>
              </a:rPr>
              <a:t>o</a:t>
            </a:r>
            <a:r>
              <a:rPr dirty="0" sz="1100" spc="5">
                <a:latin typeface="Arial"/>
                <a:cs typeface="Arial"/>
              </a:rPr>
              <a:t>, </a:t>
            </a:r>
            <a:r>
              <a:rPr dirty="0" sz="1100" spc="20">
                <a:latin typeface="Arial"/>
                <a:cs typeface="Arial"/>
              </a:rPr>
              <a:t>&amp; </a:t>
            </a:r>
            <a:r>
              <a:rPr dirty="0" sz="1100" spc="5">
                <a:latin typeface="Arial"/>
                <a:cs typeface="Arial"/>
              </a:rPr>
              <a:t>3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5">
                <a:latin typeface="Arial"/>
                <a:cs typeface="Arial"/>
              </a:rPr>
              <a:t>amine through </a:t>
            </a:r>
            <a:r>
              <a:rPr dirty="0" sz="1100" spc="10">
                <a:latin typeface="Arial"/>
                <a:cs typeface="Arial"/>
              </a:rPr>
              <a:t>the solubilty of product in alkaline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805180" marR="4250055">
              <a:lnSpc>
                <a:spcPct val="101299"/>
              </a:lnSpc>
            </a:pPr>
            <a:r>
              <a:rPr dirty="0" sz="1100" spc="5">
                <a:latin typeface="Arial"/>
                <a:cs typeface="Arial"/>
              </a:rPr>
              <a:t>1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5">
                <a:latin typeface="Arial"/>
                <a:cs typeface="Arial"/>
              </a:rPr>
              <a:t>amine </a:t>
            </a:r>
            <a:r>
              <a:rPr dirty="0" sz="1100" spc="30">
                <a:latin typeface="Arial"/>
                <a:cs typeface="Arial"/>
              </a:rPr>
              <a:t>— </a:t>
            </a:r>
            <a:r>
              <a:rPr dirty="0" sz="1100" spc="10">
                <a:latin typeface="Arial"/>
                <a:cs typeface="Arial"/>
              </a:rPr>
              <a:t>soluble in alkaline  </a:t>
            </a:r>
            <a:r>
              <a:rPr dirty="0" sz="1100" spc="5">
                <a:latin typeface="Arial"/>
                <a:cs typeface="Arial"/>
              </a:rPr>
              <a:t>2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5">
                <a:latin typeface="Arial"/>
                <a:cs typeface="Arial"/>
              </a:rPr>
              <a:t>amine </a:t>
            </a:r>
            <a:r>
              <a:rPr dirty="0" sz="1100" spc="30">
                <a:latin typeface="Arial"/>
                <a:cs typeface="Arial"/>
              </a:rPr>
              <a:t>— </a:t>
            </a:r>
            <a:r>
              <a:rPr dirty="0" sz="1100" spc="10">
                <a:latin typeface="Arial"/>
                <a:cs typeface="Arial"/>
              </a:rPr>
              <a:t>insoluble in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alkaline</a:t>
            </a:r>
            <a:endParaRPr sz="1100">
              <a:latin typeface="Arial"/>
              <a:cs typeface="Arial"/>
            </a:endParaRPr>
          </a:p>
          <a:p>
            <a:pPr marL="805180">
              <a:lnSpc>
                <a:spcPct val="100000"/>
              </a:lnSpc>
              <a:spcBef>
                <a:spcPts val="15"/>
              </a:spcBef>
            </a:pPr>
            <a:r>
              <a:rPr dirty="0" sz="1100" spc="5">
                <a:latin typeface="Arial"/>
                <a:cs typeface="Arial"/>
              </a:rPr>
              <a:t>3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5">
                <a:latin typeface="Arial"/>
                <a:cs typeface="Arial"/>
              </a:rPr>
              <a:t>amine </a:t>
            </a:r>
            <a:r>
              <a:rPr dirty="0" sz="1100" spc="30">
                <a:latin typeface="Arial"/>
                <a:cs typeface="Arial"/>
              </a:rPr>
              <a:t>— </a:t>
            </a:r>
            <a:r>
              <a:rPr dirty="0" sz="1100" spc="15">
                <a:latin typeface="Arial"/>
                <a:cs typeface="Arial"/>
              </a:rPr>
              <a:t>Benzene Sulphonyl </a:t>
            </a:r>
            <a:r>
              <a:rPr dirty="0" sz="1100" spc="10">
                <a:latin typeface="Arial"/>
                <a:cs typeface="Arial"/>
              </a:rPr>
              <a:t>Chloride </a:t>
            </a:r>
            <a:r>
              <a:rPr dirty="0" sz="1100" spc="15">
                <a:latin typeface="Arial"/>
                <a:cs typeface="Arial"/>
              </a:rPr>
              <a:t>does </a:t>
            </a:r>
            <a:r>
              <a:rPr dirty="0" sz="1100" spc="10">
                <a:latin typeface="Arial"/>
                <a:cs typeface="Arial"/>
              </a:rPr>
              <a:t>not react with </a:t>
            </a:r>
            <a:r>
              <a:rPr dirty="0" sz="1100" spc="5">
                <a:latin typeface="Arial"/>
                <a:cs typeface="Arial"/>
              </a:rPr>
              <a:t>3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5">
                <a:latin typeface="Arial"/>
                <a:cs typeface="Arial"/>
              </a:rPr>
              <a:t>amine</a:t>
            </a:r>
            <a:r>
              <a:rPr dirty="0" sz="1100" spc="-19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453390">
              <a:lnSpc>
                <a:spcPct val="100000"/>
              </a:lnSpc>
              <a:spcBef>
                <a:spcPts val="15"/>
              </a:spcBef>
            </a:pPr>
            <a:r>
              <a:rPr dirty="0" sz="1000" spc="10" b="1">
                <a:latin typeface="Arial"/>
                <a:cs typeface="Arial"/>
              </a:rPr>
              <a:t>c) </a:t>
            </a:r>
            <a:r>
              <a:rPr dirty="0" sz="1000" spc="15" b="1">
                <a:latin typeface="Arial"/>
                <a:cs typeface="Arial"/>
              </a:rPr>
              <a:t>NaNO2 + </a:t>
            </a:r>
            <a:r>
              <a:rPr dirty="0" sz="1000" spc="10" b="1">
                <a:latin typeface="Arial"/>
                <a:cs typeface="Arial"/>
              </a:rPr>
              <a:t>dil. </a:t>
            </a:r>
            <a:r>
              <a:rPr dirty="0" sz="1000" spc="15" b="1">
                <a:latin typeface="Arial"/>
                <a:cs typeface="Arial"/>
              </a:rPr>
              <a:t>HCl </a:t>
            </a:r>
            <a:r>
              <a:rPr dirty="0" sz="1000" spc="10" b="1">
                <a:latin typeface="Arial"/>
                <a:cs typeface="Arial"/>
              </a:rPr>
              <a:t>in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(0-5)</a:t>
            </a:r>
            <a:r>
              <a:rPr dirty="0" baseline="21367" sz="975" spc="15" b="1">
                <a:latin typeface="Arial"/>
                <a:cs typeface="Arial"/>
              </a:rPr>
              <a:t>o</a:t>
            </a:r>
            <a:r>
              <a:rPr dirty="0" sz="1000" spc="10" b="1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  <a:p>
            <a:pPr marL="790575">
              <a:lnSpc>
                <a:spcPts val="1285"/>
              </a:lnSpc>
              <a:spcBef>
                <a:spcPts val="120"/>
              </a:spcBef>
            </a:pPr>
            <a:r>
              <a:rPr dirty="0" baseline="5050" sz="1650" spc="7">
                <a:latin typeface="Arial"/>
                <a:cs typeface="Arial"/>
              </a:rPr>
              <a:t>1</a:t>
            </a:r>
            <a:r>
              <a:rPr dirty="0" baseline="25925" sz="1125" spc="7">
                <a:latin typeface="Arial"/>
                <a:cs typeface="Arial"/>
              </a:rPr>
              <a:t>o </a:t>
            </a:r>
            <a:r>
              <a:rPr dirty="0" baseline="5050" sz="1650" spc="22">
                <a:latin typeface="Arial"/>
                <a:cs typeface="Arial"/>
              </a:rPr>
              <a:t>amine + </a:t>
            </a:r>
            <a:r>
              <a:rPr dirty="0" baseline="5050" sz="1650" spc="30">
                <a:latin typeface="Arial"/>
                <a:cs typeface="Arial"/>
              </a:rPr>
              <a:t>NaNO2 </a:t>
            </a:r>
            <a:r>
              <a:rPr dirty="0" baseline="5050" sz="1650" spc="22">
                <a:latin typeface="Arial"/>
                <a:cs typeface="Arial"/>
              </a:rPr>
              <a:t>+ </a:t>
            </a:r>
            <a:r>
              <a:rPr dirty="0" baseline="5050" sz="1650" spc="7">
                <a:latin typeface="Arial"/>
                <a:cs typeface="Arial"/>
              </a:rPr>
              <a:t>dil. </a:t>
            </a:r>
            <a:r>
              <a:rPr dirty="0" baseline="5050" sz="1650" spc="22">
                <a:latin typeface="Arial"/>
                <a:cs typeface="Arial"/>
              </a:rPr>
              <a:t>HCl </a:t>
            </a:r>
            <a:r>
              <a:rPr dirty="0" baseline="5050" sz="1650" spc="15">
                <a:latin typeface="Arial"/>
                <a:cs typeface="Arial"/>
              </a:rPr>
              <a:t>in (0-5)</a:t>
            </a:r>
            <a:r>
              <a:rPr dirty="0" baseline="25925" sz="1125" spc="15">
                <a:latin typeface="Arial"/>
                <a:cs typeface="Arial"/>
              </a:rPr>
              <a:t>o</a:t>
            </a:r>
            <a:r>
              <a:rPr dirty="0" baseline="5050" sz="1650" spc="15">
                <a:latin typeface="Arial"/>
                <a:cs typeface="Arial"/>
              </a:rPr>
              <a:t>C </a:t>
            </a:r>
            <a:r>
              <a:rPr dirty="0" baseline="5050" sz="1650" spc="30">
                <a:latin typeface="Arial"/>
                <a:cs typeface="Arial"/>
              </a:rPr>
              <a:t>—&gt; </a:t>
            </a:r>
            <a:r>
              <a:rPr dirty="0" baseline="5050" sz="1650" spc="15">
                <a:latin typeface="Arial"/>
                <a:cs typeface="Arial"/>
              </a:rPr>
              <a:t>librate </a:t>
            </a:r>
            <a:r>
              <a:rPr dirty="0" baseline="5050" sz="1650" spc="7">
                <a:latin typeface="Arial"/>
                <a:cs typeface="Arial"/>
              </a:rPr>
              <a:t>N</a:t>
            </a:r>
            <a:r>
              <a:rPr dirty="0" sz="750" spc="5">
                <a:latin typeface="Arial"/>
                <a:cs typeface="Arial"/>
              </a:rPr>
              <a:t>2 </a:t>
            </a:r>
            <a:r>
              <a:rPr dirty="0" baseline="5050" sz="1650" spc="22">
                <a:latin typeface="Arial"/>
                <a:cs typeface="Arial"/>
              </a:rPr>
              <a:t>gas</a:t>
            </a:r>
            <a:r>
              <a:rPr dirty="0" baseline="5050" sz="1650" spc="150">
                <a:latin typeface="Arial"/>
                <a:cs typeface="Arial"/>
              </a:rPr>
              <a:t> </a:t>
            </a:r>
            <a:r>
              <a:rPr dirty="0" baseline="5050" sz="1650" spc="7">
                <a:latin typeface="Arial"/>
                <a:cs typeface="Arial"/>
              </a:rPr>
              <a:t>.</a:t>
            </a:r>
            <a:endParaRPr baseline="5050" sz="1650">
              <a:latin typeface="Arial"/>
              <a:cs typeface="Arial"/>
            </a:endParaRPr>
          </a:p>
          <a:p>
            <a:pPr marL="805180">
              <a:lnSpc>
                <a:spcPts val="1285"/>
              </a:lnSpc>
            </a:pPr>
            <a:r>
              <a:rPr dirty="0" sz="1100" spc="5">
                <a:latin typeface="Arial"/>
                <a:cs typeface="Arial"/>
              </a:rPr>
              <a:t>2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5">
                <a:latin typeface="Arial"/>
                <a:cs typeface="Arial"/>
              </a:rPr>
              <a:t>amine + </a:t>
            </a:r>
            <a:r>
              <a:rPr dirty="0" sz="1100" spc="20">
                <a:latin typeface="Arial"/>
                <a:cs typeface="Arial"/>
              </a:rPr>
              <a:t>NaNO2 </a:t>
            </a:r>
            <a:r>
              <a:rPr dirty="0" sz="1100" spc="15">
                <a:latin typeface="Arial"/>
                <a:cs typeface="Arial"/>
              </a:rPr>
              <a:t>+ </a:t>
            </a:r>
            <a:r>
              <a:rPr dirty="0" sz="1100" spc="5">
                <a:latin typeface="Arial"/>
                <a:cs typeface="Arial"/>
              </a:rPr>
              <a:t>dil. </a:t>
            </a:r>
            <a:r>
              <a:rPr dirty="0" sz="1100" spc="15">
                <a:latin typeface="Arial"/>
                <a:cs typeface="Arial"/>
              </a:rPr>
              <a:t>HCl </a:t>
            </a:r>
            <a:r>
              <a:rPr dirty="0" sz="1100" spc="10">
                <a:latin typeface="Arial"/>
                <a:cs typeface="Arial"/>
              </a:rPr>
              <a:t>in (0-5)</a:t>
            </a:r>
            <a:r>
              <a:rPr dirty="0" baseline="18518" sz="1125" spc="15">
                <a:latin typeface="Arial"/>
                <a:cs typeface="Arial"/>
              </a:rPr>
              <a:t>o</a:t>
            </a:r>
            <a:r>
              <a:rPr dirty="0" sz="1100" spc="10">
                <a:latin typeface="Arial"/>
                <a:cs typeface="Arial"/>
              </a:rPr>
              <a:t>C </a:t>
            </a:r>
            <a:r>
              <a:rPr dirty="0" sz="1100" spc="20">
                <a:latin typeface="Arial"/>
                <a:cs typeface="Arial"/>
              </a:rPr>
              <a:t>—&gt; </a:t>
            </a:r>
            <a:r>
              <a:rPr dirty="0" sz="1100" spc="15">
                <a:latin typeface="Arial"/>
                <a:cs typeface="Arial"/>
              </a:rPr>
              <a:t>Nitrosoamine </a:t>
            </a:r>
            <a:r>
              <a:rPr dirty="0" sz="1100" spc="-5">
                <a:latin typeface="Arial"/>
                <a:cs typeface="Arial"/>
              </a:rPr>
              <a:t>(</a:t>
            </a:r>
            <a:r>
              <a:rPr dirty="0" sz="1100" spc="-5">
                <a:solidFill>
                  <a:srgbClr val="F8BA00"/>
                </a:solidFill>
                <a:latin typeface="Arial"/>
                <a:cs typeface="Arial"/>
              </a:rPr>
              <a:t>Yellow</a:t>
            </a:r>
            <a:r>
              <a:rPr dirty="0" sz="1100" spc="-100">
                <a:solidFill>
                  <a:srgbClr val="F8BA00"/>
                </a:solidFill>
                <a:latin typeface="Arial"/>
                <a:cs typeface="Arial"/>
              </a:rPr>
              <a:t> </a:t>
            </a:r>
            <a:r>
              <a:rPr dirty="0" sz="1100" spc="10">
                <a:solidFill>
                  <a:srgbClr val="F8BA00"/>
                </a:solidFill>
                <a:latin typeface="Arial"/>
                <a:cs typeface="Arial"/>
              </a:rPr>
              <a:t>colour</a:t>
            </a:r>
            <a:r>
              <a:rPr dirty="0" sz="1100" spc="1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805180">
              <a:lnSpc>
                <a:spcPct val="100000"/>
              </a:lnSpc>
              <a:spcBef>
                <a:spcPts val="20"/>
              </a:spcBef>
            </a:pPr>
            <a:r>
              <a:rPr dirty="0" sz="1100" spc="5">
                <a:latin typeface="Arial"/>
                <a:cs typeface="Arial"/>
              </a:rPr>
              <a:t>3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5">
                <a:latin typeface="Arial"/>
                <a:cs typeface="Arial"/>
              </a:rPr>
              <a:t>amine + </a:t>
            </a:r>
            <a:r>
              <a:rPr dirty="0" sz="1100" spc="20">
                <a:latin typeface="Arial"/>
                <a:cs typeface="Arial"/>
              </a:rPr>
              <a:t>NaNO2 </a:t>
            </a:r>
            <a:r>
              <a:rPr dirty="0" sz="1100" spc="15">
                <a:latin typeface="Arial"/>
                <a:cs typeface="Arial"/>
              </a:rPr>
              <a:t>+ </a:t>
            </a:r>
            <a:r>
              <a:rPr dirty="0" sz="1100" spc="5">
                <a:latin typeface="Arial"/>
                <a:cs typeface="Arial"/>
              </a:rPr>
              <a:t>dil. </a:t>
            </a:r>
            <a:r>
              <a:rPr dirty="0" sz="1100" spc="15">
                <a:latin typeface="Arial"/>
                <a:cs typeface="Arial"/>
              </a:rPr>
              <a:t>HCl </a:t>
            </a:r>
            <a:r>
              <a:rPr dirty="0" sz="1100" spc="10">
                <a:latin typeface="Arial"/>
                <a:cs typeface="Arial"/>
              </a:rPr>
              <a:t>in (0-5)</a:t>
            </a:r>
            <a:r>
              <a:rPr dirty="0" baseline="18518" sz="1125" spc="15">
                <a:latin typeface="Arial"/>
                <a:cs typeface="Arial"/>
              </a:rPr>
              <a:t>o</a:t>
            </a:r>
            <a:r>
              <a:rPr dirty="0" sz="1100" spc="10">
                <a:latin typeface="Arial"/>
                <a:cs typeface="Arial"/>
              </a:rPr>
              <a:t>C </a:t>
            </a:r>
            <a:r>
              <a:rPr dirty="0" sz="1100" spc="20">
                <a:latin typeface="Arial"/>
                <a:cs typeface="Arial"/>
              </a:rPr>
              <a:t>—&gt;</a:t>
            </a:r>
            <a:r>
              <a:rPr dirty="0" sz="1100" spc="13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Salt</a:t>
            </a:r>
            <a:endParaRPr sz="1100">
              <a:latin typeface="Arial"/>
              <a:cs typeface="Arial"/>
            </a:endParaRPr>
          </a:p>
          <a:p>
            <a:pPr marL="805180">
              <a:lnSpc>
                <a:spcPct val="100000"/>
              </a:lnSpc>
              <a:spcBef>
                <a:spcPts val="15"/>
              </a:spcBef>
            </a:pPr>
            <a:r>
              <a:rPr dirty="0" sz="1100" spc="5">
                <a:latin typeface="Arial"/>
                <a:cs typeface="Arial"/>
              </a:rPr>
              <a:t>1</a:t>
            </a:r>
            <a:r>
              <a:rPr dirty="0" baseline="18518" sz="1125" spc="7">
                <a:latin typeface="Arial"/>
                <a:cs typeface="Arial"/>
              </a:rPr>
              <a:t>o </a:t>
            </a:r>
            <a:r>
              <a:rPr dirty="0" sz="1100" spc="15">
                <a:latin typeface="Arial"/>
                <a:cs typeface="Arial"/>
              </a:rPr>
              <a:t>Aromatic amine + </a:t>
            </a:r>
            <a:r>
              <a:rPr dirty="0" sz="1100" spc="20">
                <a:latin typeface="Arial"/>
                <a:cs typeface="Arial"/>
              </a:rPr>
              <a:t>NaNO2 </a:t>
            </a:r>
            <a:r>
              <a:rPr dirty="0" sz="1100" spc="15">
                <a:latin typeface="Arial"/>
                <a:cs typeface="Arial"/>
              </a:rPr>
              <a:t>+ </a:t>
            </a:r>
            <a:r>
              <a:rPr dirty="0" sz="1100" spc="5">
                <a:latin typeface="Arial"/>
                <a:cs typeface="Arial"/>
              </a:rPr>
              <a:t>dil. </a:t>
            </a:r>
            <a:r>
              <a:rPr dirty="0" sz="1100" spc="15">
                <a:latin typeface="Arial"/>
                <a:cs typeface="Arial"/>
              </a:rPr>
              <a:t>HCl </a:t>
            </a:r>
            <a:r>
              <a:rPr dirty="0" sz="1100" spc="10">
                <a:latin typeface="Arial"/>
                <a:cs typeface="Arial"/>
              </a:rPr>
              <a:t>in (0-5)</a:t>
            </a:r>
            <a:r>
              <a:rPr dirty="0" baseline="18518" sz="1125" spc="15">
                <a:latin typeface="Arial"/>
                <a:cs typeface="Arial"/>
              </a:rPr>
              <a:t>o</a:t>
            </a:r>
            <a:r>
              <a:rPr dirty="0" sz="1100" spc="10">
                <a:latin typeface="Arial"/>
                <a:cs typeface="Arial"/>
              </a:rPr>
              <a:t>C </a:t>
            </a:r>
            <a:r>
              <a:rPr dirty="0" sz="1100" spc="20">
                <a:latin typeface="Arial"/>
                <a:cs typeface="Arial"/>
              </a:rPr>
              <a:t>—&gt; </a:t>
            </a:r>
            <a:r>
              <a:rPr dirty="0" sz="1100" spc="15">
                <a:latin typeface="Arial"/>
                <a:cs typeface="Arial"/>
              </a:rPr>
              <a:t>Diazonium </a:t>
            </a:r>
            <a:r>
              <a:rPr dirty="0" sz="1100" spc="10">
                <a:latin typeface="Arial"/>
                <a:cs typeface="Arial"/>
              </a:rPr>
              <a:t>salt </a:t>
            </a:r>
            <a:r>
              <a:rPr dirty="0" sz="1100" spc="15">
                <a:latin typeface="Arial"/>
                <a:cs typeface="Arial"/>
              </a:rPr>
              <a:t>+ beta </a:t>
            </a:r>
            <a:r>
              <a:rPr dirty="0" sz="1100" spc="10">
                <a:latin typeface="Arial"/>
                <a:cs typeface="Arial"/>
              </a:rPr>
              <a:t>napthol </a:t>
            </a:r>
            <a:r>
              <a:rPr dirty="0" sz="1100" spc="20">
                <a:latin typeface="Arial"/>
                <a:cs typeface="Arial"/>
              </a:rPr>
              <a:t>—&gt; </a:t>
            </a:r>
            <a:r>
              <a:rPr dirty="0" sz="1100" spc="10">
                <a:solidFill>
                  <a:srgbClr val="EE220C"/>
                </a:solidFill>
                <a:latin typeface="Arial"/>
                <a:cs typeface="Arial"/>
              </a:rPr>
              <a:t>red</a:t>
            </a:r>
            <a:r>
              <a:rPr dirty="0" sz="1100" spc="-6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Dye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361950" indent="-235585">
              <a:lnSpc>
                <a:spcPct val="100000"/>
              </a:lnSpc>
              <a:buAutoNum type="arabicPeriod" startAt="7"/>
              <a:tabLst>
                <a:tab pos="362585" algn="l"/>
              </a:tabLst>
            </a:pP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TEST OF </a:t>
            </a:r>
            <a:r>
              <a:rPr dirty="0" sz="1100" spc="5">
                <a:solidFill>
                  <a:srgbClr val="B51700"/>
                </a:solidFill>
                <a:latin typeface="Arial Black"/>
                <a:cs typeface="Arial Black"/>
              </a:rPr>
              <a:t>CYANIDE </a:t>
            </a:r>
            <a:r>
              <a:rPr dirty="0" sz="1100" spc="25">
                <a:solidFill>
                  <a:srgbClr val="B51700"/>
                </a:solidFill>
                <a:latin typeface="Arial Black"/>
                <a:cs typeface="Arial Black"/>
              </a:rPr>
              <a:t>&amp;</a:t>
            </a:r>
            <a:r>
              <a:rPr dirty="0" sz="1100" spc="-10">
                <a:solidFill>
                  <a:srgbClr val="B51700"/>
                </a:solidFill>
                <a:latin typeface="Arial Black"/>
                <a:cs typeface="Arial Black"/>
              </a:rPr>
              <a:t> </a:t>
            </a:r>
            <a:r>
              <a:rPr dirty="0" sz="1100" spc="10">
                <a:solidFill>
                  <a:srgbClr val="B51700"/>
                </a:solidFill>
                <a:latin typeface="Arial Black"/>
                <a:cs typeface="Arial Black"/>
              </a:rPr>
              <a:t>ISOCYANIDE</a:t>
            </a:r>
            <a:endParaRPr sz="1100">
              <a:latin typeface="Arial Black"/>
              <a:cs typeface="Arial Black"/>
            </a:endParaRPr>
          </a:p>
          <a:p>
            <a:pPr lvl="1" marL="667385" indent="-189230">
              <a:lnSpc>
                <a:spcPct val="100000"/>
              </a:lnSpc>
              <a:spcBef>
                <a:spcPts val="220"/>
              </a:spcBef>
              <a:buAutoNum type="alphaLcParenR"/>
              <a:tabLst>
                <a:tab pos="668020" algn="l"/>
                <a:tab pos="1532890" algn="l"/>
              </a:tabLst>
            </a:pPr>
            <a:r>
              <a:rPr dirty="0" sz="1000" b="1">
                <a:latin typeface="Arial"/>
                <a:cs typeface="Arial"/>
              </a:rPr>
              <a:t>CYANIDE	</a:t>
            </a:r>
            <a:r>
              <a:rPr dirty="0" sz="1000" spc="15" b="1">
                <a:latin typeface="Arial"/>
                <a:cs typeface="Arial"/>
              </a:rPr>
              <a:t>+ REDUCING AGENT </a:t>
            </a:r>
            <a:r>
              <a:rPr dirty="0" sz="1000" spc="25" b="1">
                <a:latin typeface="Arial"/>
                <a:cs typeface="Arial"/>
              </a:rPr>
              <a:t>—————&gt; </a:t>
            </a:r>
            <a:r>
              <a:rPr dirty="0" sz="1000" spc="15" b="1">
                <a:latin typeface="Arial"/>
                <a:cs typeface="Arial"/>
              </a:rPr>
              <a:t>1</a:t>
            </a:r>
            <a:r>
              <a:rPr dirty="0" baseline="21367" sz="975" spc="22" b="1">
                <a:latin typeface="Arial"/>
                <a:cs typeface="Arial"/>
              </a:rPr>
              <a:t>o</a:t>
            </a:r>
            <a:r>
              <a:rPr dirty="0" baseline="21367" sz="975" spc="-179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AMINE</a:t>
            </a:r>
            <a:endParaRPr sz="1000">
              <a:latin typeface="Arial"/>
              <a:cs typeface="Arial"/>
            </a:endParaRPr>
          </a:p>
          <a:p>
            <a:pPr marL="725170">
              <a:lnSpc>
                <a:spcPts val="1285"/>
              </a:lnSpc>
              <a:spcBef>
                <a:spcPts val="120"/>
              </a:spcBef>
            </a:pPr>
            <a:r>
              <a:rPr dirty="0" baseline="5050" sz="1650" spc="22">
                <a:latin typeface="Arial"/>
                <a:cs typeface="Arial"/>
              </a:rPr>
              <a:t>CH</a:t>
            </a:r>
            <a:r>
              <a:rPr dirty="0" sz="750" spc="15">
                <a:latin typeface="Arial"/>
                <a:cs typeface="Arial"/>
              </a:rPr>
              <a:t>3</a:t>
            </a:r>
            <a:r>
              <a:rPr dirty="0" baseline="5050" sz="1650" spc="22">
                <a:latin typeface="Arial"/>
                <a:cs typeface="Arial"/>
              </a:rPr>
              <a:t>-CN + </a:t>
            </a:r>
            <a:r>
              <a:rPr dirty="0" baseline="5050" sz="1650" spc="15">
                <a:latin typeface="Arial"/>
                <a:cs typeface="Arial"/>
              </a:rPr>
              <a:t>LiAlH</a:t>
            </a:r>
            <a:r>
              <a:rPr dirty="0" sz="750" spc="10">
                <a:latin typeface="Arial"/>
                <a:cs typeface="Arial"/>
              </a:rPr>
              <a:t>4 </a:t>
            </a:r>
            <a:r>
              <a:rPr dirty="0" baseline="5050" sz="1650" spc="37">
                <a:latin typeface="Arial"/>
                <a:cs typeface="Arial"/>
              </a:rPr>
              <a:t>——&gt;</a:t>
            </a:r>
            <a:r>
              <a:rPr dirty="0" baseline="5050" sz="1650" spc="345">
                <a:latin typeface="Arial"/>
                <a:cs typeface="Arial"/>
              </a:rPr>
              <a:t> </a:t>
            </a:r>
            <a:r>
              <a:rPr dirty="0" baseline="5050" sz="1650" spc="15">
                <a:latin typeface="Arial"/>
                <a:cs typeface="Arial"/>
              </a:rPr>
              <a:t>CH</a:t>
            </a:r>
            <a:r>
              <a:rPr dirty="0" sz="750" spc="10">
                <a:latin typeface="Arial"/>
                <a:cs typeface="Arial"/>
              </a:rPr>
              <a:t>3</a:t>
            </a:r>
            <a:r>
              <a:rPr dirty="0" baseline="5050" sz="1650" spc="15">
                <a:latin typeface="Arial"/>
                <a:cs typeface="Arial"/>
              </a:rPr>
              <a:t>-CH</a:t>
            </a:r>
            <a:r>
              <a:rPr dirty="0" sz="750" spc="10">
                <a:latin typeface="Arial"/>
                <a:cs typeface="Arial"/>
              </a:rPr>
              <a:t>2</a:t>
            </a:r>
            <a:r>
              <a:rPr dirty="0" baseline="5050" sz="1650" spc="15">
                <a:latin typeface="Arial"/>
                <a:cs typeface="Arial"/>
              </a:rPr>
              <a:t>-NH</a:t>
            </a:r>
            <a:r>
              <a:rPr dirty="0" sz="750" spc="1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  <a:p>
            <a:pPr lvl="1" marL="685165" indent="-196215">
              <a:lnSpc>
                <a:spcPts val="1165"/>
              </a:lnSpc>
              <a:buAutoNum type="alphaLcParenR" startAt="2"/>
              <a:tabLst>
                <a:tab pos="685800" algn="l"/>
              </a:tabLst>
            </a:pPr>
            <a:r>
              <a:rPr dirty="0" sz="1000" spc="5" b="1">
                <a:latin typeface="Arial"/>
                <a:cs typeface="Arial"/>
              </a:rPr>
              <a:t>ISOCYANIDE </a:t>
            </a:r>
            <a:r>
              <a:rPr dirty="0" sz="1000" spc="15" b="1">
                <a:latin typeface="Arial"/>
                <a:cs typeface="Arial"/>
              </a:rPr>
              <a:t>+ REDUCING AGENT </a:t>
            </a:r>
            <a:r>
              <a:rPr dirty="0" sz="1000" spc="25" b="1">
                <a:latin typeface="Arial"/>
                <a:cs typeface="Arial"/>
              </a:rPr>
              <a:t>—————&gt; </a:t>
            </a:r>
            <a:r>
              <a:rPr dirty="0" sz="1000" spc="15" b="1">
                <a:latin typeface="Arial"/>
                <a:cs typeface="Arial"/>
              </a:rPr>
              <a:t>2</a:t>
            </a:r>
            <a:r>
              <a:rPr dirty="0" baseline="21367" sz="975" spc="22" b="1">
                <a:latin typeface="Arial"/>
                <a:cs typeface="Arial"/>
              </a:rPr>
              <a:t>o</a:t>
            </a:r>
            <a:r>
              <a:rPr dirty="0" baseline="21367" sz="975" spc="-75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AMINE</a:t>
            </a:r>
            <a:endParaRPr sz="1000">
              <a:latin typeface="Arial"/>
              <a:cs typeface="Arial"/>
            </a:endParaRPr>
          </a:p>
          <a:p>
            <a:pPr marL="692785">
              <a:lnSpc>
                <a:spcPct val="100000"/>
              </a:lnSpc>
              <a:spcBef>
                <a:spcPts val="229"/>
              </a:spcBef>
            </a:pPr>
            <a:r>
              <a:rPr dirty="0" baseline="5050" sz="1650" spc="22">
                <a:latin typeface="Arial"/>
                <a:cs typeface="Arial"/>
              </a:rPr>
              <a:t>CH</a:t>
            </a:r>
            <a:r>
              <a:rPr dirty="0" sz="750" spc="15">
                <a:latin typeface="Arial"/>
                <a:cs typeface="Arial"/>
              </a:rPr>
              <a:t>3</a:t>
            </a:r>
            <a:r>
              <a:rPr dirty="0" baseline="5050" sz="1650" spc="22">
                <a:latin typeface="Arial"/>
                <a:cs typeface="Arial"/>
              </a:rPr>
              <a:t>-NC + </a:t>
            </a:r>
            <a:r>
              <a:rPr dirty="0" baseline="5050" sz="1650" spc="15">
                <a:latin typeface="Arial"/>
                <a:cs typeface="Arial"/>
              </a:rPr>
              <a:t>LiAlH</a:t>
            </a:r>
            <a:r>
              <a:rPr dirty="0" sz="750" spc="10">
                <a:latin typeface="Arial"/>
                <a:cs typeface="Arial"/>
              </a:rPr>
              <a:t>4 </a:t>
            </a:r>
            <a:r>
              <a:rPr dirty="0" baseline="5050" sz="1650" spc="37">
                <a:latin typeface="Arial"/>
                <a:cs typeface="Arial"/>
              </a:rPr>
              <a:t>——&gt;</a:t>
            </a:r>
            <a:r>
              <a:rPr dirty="0" baseline="5050" sz="1650" spc="337">
                <a:latin typeface="Arial"/>
                <a:cs typeface="Arial"/>
              </a:rPr>
              <a:t> </a:t>
            </a:r>
            <a:r>
              <a:rPr dirty="0" baseline="5050" sz="1650" spc="22">
                <a:latin typeface="Arial"/>
                <a:cs typeface="Arial"/>
              </a:rPr>
              <a:t>CH</a:t>
            </a:r>
            <a:r>
              <a:rPr dirty="0" sz="750" spc="15">
                <a:latin typeface="Arial"/>
                <a:cs typeface="Arial"/>
              </a:rPr>
              <a:t>3</a:t>
            </a:r>
            <a:r>
              <a:rPr dirty="0" baseline="5050" sz="1650" spc="22">
                <a:latin typeface="Arial"/>
                <a:cs typeface="Arial"/>
              </a:rPr>
              <a:t>-NH-CH</a:t>
            </a:r>
            <a:r>
              <a:rPr dirty="0" sz="750" spc="15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"/>
              <a:cs typeface="Arial"/>
            </a:endParaRPr>
          </a:p>
          <a:p>
            <a:pPr marL="361950" indent="-235585">
              <a:lnSpc>
                <a:spcPct val="100000"/>
              </a:lnSpc>
              <a:buAutoNum type="arabicPeriod" startAt="8"/>
              <a:tabLst>
                <a:tab pos="362585" algn="l"/>
              </a:tabLst>
            </a:pP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TEST OF </a:t>
            </a:r>
            <a:r>
              <a:rPr dirty="0" sz="1100" spc="10">
                <a:solidFill>
                  <a:srgbClr val="B51700"/>
                </a:solidFill>
                <a:latin typeface="Arial Black"/>
                <a:cs typeface="Arial Black"/>
              </a:rPr>
              <a:t>PROTEIN, </a:t>
            </a:r>
            <a:r>
              <a:rPr dirty="0" sz="1100">
                <a:solidFill>
                  <a:srgbClr val="B51700"/>
                </a:solidFill>
                <a:latin typeface="Arial Black"/>
                <a:cs typeface="Arial Black"/>
              </a:rPr>
              <a:t>NITRO-GROUP, </a:t>
            </a: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AMIDE </a:t>
            </a:r>
            <a:r>
              <a:rPr dirty="0" sz="1100" spc="25">
                <a:solidFill>
                  <a:srgbClr val="B51700"/>
                </a:solidFill>
                <a:latin typeface="Arial Black"/>
                <a:cs typeface="Arial Black"/>
              </a:rPr>
              <a:t>&amp;</a:t>
            </a:r>
            <a:r>
              <a:rPr dirty="0" sz="1100" spc="-15">
                <a:solidFill>
                  <a:srgbClr val="B51700"/>
                </a:solidFill>
                <a:latin typeface="Arial Black"/>
                <a:cs typeface="Arial Black"/>
              </a:rPr>
              <a:t> </a:t>
            </a: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UREA</a:t>
            </a:r>
            <a:endParaRPr sz="1100">
              <a:latin typeface="Arial Black"/>
              <a:cs typeface="Arial Blac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7951" y="8214950"/>
          <a:ext cx="3778885" cy="44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375"/>
                <a:gridCol w="535939"/>
                <a:gridCol w="1257935"/>
              </a:tblGrid>
              <a:tr h="143623">
                <a:tc>
                  <a:txBody>
                    <a:bodyPr/>
                    <a:lstStyle/>
                    <a:p>
                      <a:pPr marL="42545">
                        <a:lnSpc>
                          <a:spcPts val="990"/>
                        </a:lnSpc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a)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PROTEIN</a:t>
                      </a:r>
                      <a:r>
                        <a:rPr dirty="0" sz="10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(AMINO-ACID)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990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——&gt;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NINHYDRIN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6679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b)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NITRO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20" b="1">
                          <a:latin typeface="Arial"/>
                          <a:cs typeface="Arial"/>
                        </a:rPr>
                        <a:t>GROUP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1095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——&gt;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095"/>
                        </a:lnSpc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MULLIKEN`S</a:t>
                      </a:r>
                      <a:r>
                        <a:rPr dirty="0" sz="1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43623">
                <a:tc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c)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AMIDE 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UREA </a:t>
                      </a:r>
                      <a:r>
                        <a:rPr dirty="0" sz="1000" spc="20" b="1"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1000" spc="-1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PROTEIN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030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——&gt;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30"/>
                        </a:lnSpc>
                      </a:pPr>
                      <a:r>
                        <a:rPr dirty="0" sz="1000" spc="15" b="1">
                          <a:latin typeface="Arial"/>
                          <a:cs typeface="Arial"/>
                        </a:rPr>
                        <a:t>BIURET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44285" y="8799190"/>
            <a:ext cx="4288790" cy="56070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247650" indent="-235585">
              <a:lnSpc>
                <a:spcPct val="100000"/>
              </a:lnSpc>
              <a:spcBef>
                <a:spcPts val="334"/>
              </a:spcBef>
              <a:buAutoNum type="arabicPeriod" startAt="9"/>
              <a:tabLst>
                <a:tab pos="248285" algn="l"/>
              </a:tabLst>
            </a:pPr>
            <a:r>
              <a:rPr dirty="0" sz="1100" spc="20">
                <a:solidFill>
                  <a:srgbClr val="B51700"/>
                </a:solidFill>
                <a:latin typeface="Arial Black"/>
                <a:cs typeface="Arial Black"/>
              </a:rPr>
              <a:t>TEST OF</a:t>
            </a:r>
            <a:r>
              <a:rPr dirty="0" sz="1100" spc="-5">
                <a:solidFill>
                  <a:srgbClr val="B51700"/>
                </a:solidFill>
                <a:latin typeface="Arial Black"/>
                <a:cs typeface="Arial Black"/>
              </a:rPr>
              <a:t> </a:t>
            </a:r>
            <a:r>
              <a:rPr dirty="0" sz="1100" spc="15">
                <a:solidFill>
                  <a:srgbClr val="B51700"/>
                </a:solidFill>
                <a:latin typeface="Arial Black"/>
                <a:cs typeface="Arial Black"/>
              </a:rPr>
              <a:t>CARBOHYDRATE</a:t>
            </a:r>
            <a:endParaRPr sz="1100">
              <a:latin typeface="Arial Black"/>
              <a:cs typeface="Arial Black"/>
            </a:endParaRPr>
          </a:p>
          <a:p>
            <a:pPr lvl="1" marL="563880" indent="-153035">
              <a:lnSpc>
                <a:spcPct val="100000"/>
              </a:lnSpc>
              <a:spcBef>
                <a:spcPts val="215"/>
              </a:spcBef>
              <a:buAutoNum type="alphaLcParenR"/>
              <a:tabLst>
                <a:tab pos="564515" algn="l"/>
              </a:tabLst>
            </a:pPr>
            <a:r>
              <a:rPr dirty="0" sz="1000" spc="15" b="1">
                <a:latin typeface="Arial"/>
                <a:cs typeface="Arial"/>
              </a:rPr>
              <a:t>MOLISCH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  <a:p>
            <a:pPr lvl="1" marL="607060" indent="-196215">
              <a:lnSpc>
                <a:spcPct val="100000"/>
              </a:lnSpc>
              <a:spcBef>
                <a:spcPts val="35"/>
              </a:spcBef>
              <a:buAutoNum type="alphaLcParenR"/>
              <a:tabLst>
                <a:tab pos="607695" algn="l"/>
              </a:tabLst>
            </a:pPr>
            <a:r>
              <a:rPr dirty="0" sz="1000" spc="15" b="1">
                <a:latin typeface="Arial"/>
                <a:cs typeface="Arial"/>
              </a:rPr>
              <a:t>GLUCOSE </a:t>
            </a:r>
            <a:r>
              <a:rPr dirty="0" sz="1000" spc="20" b="1">
                <a:latin typeface="Arial"/>
                <a:cs typeface="Arial"/>
              </a:rPr>
              <a:t>AND </a:t>
            </a:r>
            <a:r>
              <a:rPr dirty="0" sz="1000" spc="15" b="1">
                <a:latin typeface="Arial"/>
                <a:cs typeface="Arial"/>
              </a:rPr>
              <a:t>FRUCTOSE GIVES BROMINE </a:t>
            </a:r>
            <a:r>
              <a:rPr dirty="0" sz="1000" spc="-10" b="1">
                <a:latin typeface="Arial"/>
                <a:cs typeface="Arial"/>
              </a:rPr>
              <a:t>WATER</a:t>
            </a:r>
            <a:r>
              <a:rPr dirty="0" sz="1000" spc="-80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1938" y="10071313"/>
            <a:ext cx="2752725" cy="346710"/>
          </a:xfrm>
          <a:custGeom>
            <a:avLst/>
            <a:gdLst/>
            <a:ahLst/>
            <a:cxnLst/>
            <a:rect l="l" t="t" r="r" b="b"/>
            <a:pathLst>
              <a:path w="2752725" h="346709">
                <a:moveTo>
                  <a:pt x="122639" y="343529"/>
                </a:moveTo>
                <a:lnTo>
                  <a:pt x="133271" y="346709"/>
                </a:lnTo>
                <a:lnTo>
                  <a:pt x="161642" y="346709"/>
                </a:lnTo>
                <a:lnTo>
                  <a:pt x="122639" y="343529"/>
                </a:lnTo>
                <a:close/>
              </a:path>
              <a:path w="2752725" h="346709">
                <a:moveTo>
                  <a:pt x="163275" y="43179"/>
                </a:moveTo>
                <a:lnTo>
                  <a:pt x="152270" y="43179"/>
                </a:lnTo>
                <a:lnTo>
                  <a:pt x="151631" y="43249"/>
                </a:lnTo>
                <a:lnTo>
                  <a:pt x="153399" y="44449"/>
                </a:lnTo>
                <a:lnTo>
                  <a:pt x="169747" y="44449"/>
                </a:lnTo>
                <a:lnTo>
                  <a:pt x="122449" y="46923"/>
                </a:lnTo>
                <a:lnTo>
                  <a:pt x="83150" y="61273"/>
                </a:lnTo>
                <a:lnTo>
                  <a:pt x="46785" y="86754"/>
                </a:lnTo>
                <a:lnTo>
                  <a:pt x="18331" y="124726"/>
                </a:lnTo>
                <a:lnTo>
                  <a:pt x="3231" y="169318"/>
                </a:lnTo>
                <a:lnTo>
                  <a:pt x="1322" y="190836"/>
                </a:lnTo>
                <a:lnTo>
                  <a:pt x="2306" y="215589"/>
                </a:lnTo>
                <a:lnTo>
                  <a:pt x="15952" y="260918"/>
                </a:lnTo>
                <a:lnTo>
                  <a:pt x="43940" y="301130"/>
                </a:lnTo>
                <a:lnTo>
                  <a:pt x="80702" y="328706"/>
                </a:lnTo>
                <a:lnTo>
                  <a:pt x="122639" y="343529"/>
                </a:lnTo>
                <a:lnTo>
                  <a:pt x="161642" y="346709"/>
                </a:lnTo>
                <a:lnTo>
                  <a:pt x="202463" y="337949"/>
                </a:lnTo>
                <a:lnTo>
                  <a:pt x="208612" y="335279"/>
                </a:lnTo>
                <a:lnTo>
                  <a:pt x="218610" y="335279"/>
                </a:lnTo>
                <a:lnTo>
                  <a:pt x="252928" y="317499"/>
                </a:lnTo>
                <a:lnTo>
                  <a:pt x="285789" y="284479"/>
                </a:lnTo>
                <a:lnTo>
                  <a:pt x="307340" y="243839"/>
                </a:lnTo>
                <a:lnTo>
                  <a:pt x="315079" y="195579"/>
                </a:lnTo>
                <a:lnTo>
                  <a:pt x="307340" y="147319"/>
                </a:lnTo>
                <a:lnTo>
                  <a:pt x="285789" y="105409"/>
                </a:lnTo>
                <a:lnTo>
                  <a:pt x="252928" y="72389"/>
                </a:lnTo>
                <a:lnTo>
                  <a:pt x="211256" y="50799"/>
                </a:lnTo>
                <a:lnTo>
                  <a:pt x="163275" y="43179"/>
                </a:lnTo>
                <a:close/>
              </a:path>
              <a:path w="2752725" h="346709">
                <a:moveTo>
                  <a:pt x="202463" y="337949"/>
                </a:moveTo>
                <a:lnTo>
                  <a:pt x="161642" y="346709"/>
                </a:lnTo>
                <a:lnTo>
                  <a:pt x="163275" y="346709"/>
                </a:lnTo>
                <a:lnTo>
                  <a:pt x="181912" y="343745"/>
                </a:lnTo>
                <a:lnTo>
                  <a:pt x="185327" y="342899"/>
                </a:lnTo>
                <a:lnTo>
                  <a:pt x="187266" y="342899"/>
                </a:lnTo>
                <a:lnTo>
                  <a:pt x="188796" y="342656"/>
                </a:lnTo>
                <a:lnTo>
                  <a:pt x="190485" y="341629"/>
                </a:lnTo>
                <a:lnTo>
                  <a:pt x="199835" y="339089"/>
                </a:lnTo>
                <a:lnTo>
                  <a:pt x="202463" y="337949"/>
                </a:lnTo>
                <a:close/>
              </a:path>
              <a:path w="2752725" h="346709">
                <a:moveTo>
                  <a:pt x="171876" y="345657"/>
                </a:moveTo>
                <a:lnTo>
                  <a:pt x="163861" y="346709"/>
                </a:lnTo>
                <a:lnTo>
                  <a:pt x="166837" y="346709"/>
                </a:lnTo>
                <a:lnTo>
                  <a:pt x="171876" y="345657"/>
                </a:lnTo>
                <a:close/>
              </a:path>
              <a:path w="2752725" h="346709">
                <a:moveTo>
                  <a:pt x="177646" y="345439"/>
                </a:moveTo>
                <a:lnTo>
                  <a:pt x="173535" y="345439"/>
                </a:lnTo>
                <a:lnTo>
                  <a:pt x="170017" y="346709"/>
                </a:lnTo>
                <a:lnTo>
                  <a:pt x="177646" y="345439"/>
                </a:lnTo>
                <a:close/>
              </a:path>
              <a:path w="2752725" h="346709">
                <a:moveTo>
                  <a:pt x="173535" y="345439"/>
                </a:moveTo>
                <a:lnTo>
                  <a:pt x="172919" y="345439"/>
                </a:lnTo>
                <a:lnTo>
                  <a:pt x="171876" y="345657"/>
                </a:lnTo>
                <a:lnTo>
                  <a:pt x="173535" y="345439"/>
                </a:lnTo>
                <a:close/>
              </a:path>
              <a:path w="2752725" h="346709">
                <a:moveTo>
                  <a:pt x="182130" y="344169"/>
                </a:moveTo>
                <a:lnTo>
                  <a:pt x="173709" y="345439"/>
                </a:lnTo>
                <a:lnTo>
                  <a:pt x="178804" y="345439"/>
                </a:lnTo>
                <a:lnTo>
                  <a:pt x="182130" y="344169"/>
                </a:lnTo>
                <a:close/>
              </a:path>
              <a:path w="2752725" h="346709">
                <a:moveTo>
                  <a:pt x="188044" y="342899"/>
                </a:moveTo>
                <a:lnTo>
                  <a:pt x="187266" y="342899"/>
                </a:lnTo>
                <a:lnTo>
                  <a:pt x="181861" y="343758"/>
                </a:lnTo>
                <a:lnTo>
                  <a:pt x="180199" y="344169"/>
                </a:lnTo>
                <a:lnTo>
                  <a:pt x="182040" y="344169"/>
                </a:lnTo>
                <a:lnTo>
                  <a:pt x="184824" y="343745"/>
                </a:lnTo>
                <a:lnTo>
                  <a:pt x="188044" y="342899"/>
                </a:lnTo>
                <a:close/>
              </a:path>
              <a:path w="2752725" h="346709">
                <a:moveTo>
                  <a:pt x="2695340" y="43179"/>
                </a:moveTo>
                <a:lnTo>
                  <a:pt x="163275" y="43179"/>
                </a:lnTo>
                <a:lnTo>
                  <a:pt x="211256" y="50799"/>
                </a:lnTo>
                <a:lnTo>
                  <a:pt x="252928" y="72389"/>
                </a:lnTo>
                <a:lnTo>
                  <a:pt x="285789" y="105409"/>
                </a:lnTo>
                <a:lnTo>
                  <a:pt x="307340" y="147319"/>
                </a:lnTo>
                <a:lnTo>
                  <a:pt x="315079" y="195579"/>
                </a:lnTo>
                <a:lnTo>
                  <a:pt x="307340" y="243839"/>
                </a:lnTo>
                <a:lnTo>
                  <a:pt x="285789" y="284479"/>
                </a:lnTo>
                <a:lnTo>
                  <a:pt x="252928" y="317499"/>
                </a:lnTo>
                <a:lnTo>
                  <a:pt x="211256" y="339089"/>
                </a:lnTo>
                <a:lnTo>
                  <a:pt x="188796" y="342656"/>
                </a:lnTo>
                <a:lnTo>
                  <a:pt x="188396" y="342899"/>
                </a:lnTo>
                <a:lnTo>
                  <a:pt x="190371" y="342899"/>
                </a:lnTo>
                <a:lnTo>
                  <a:pt x="184776" y="343758"/>
                </a:lnTo>
                <a:lnTo>
                  <a:pt x="183208" y="344169"/>
                </a:lnTo>
                <a:lnTo>
                  <a:pt x="193593" y="344169"/>
                </a:lnTo>
                <a:lnTo>
                  <a:pt x="196681" y="343745"/>
                </a:lnTo>
                <a:lnTo>
                  <a:pt x="222417" y="340359"/>
                </a:lnTo>
                <a:lnTo>
                  <a:pt x="233932" y="339089"/>
                </a:lnTo>
                <a:lnTo>
                  <a:pt x="241904" y="339089"/>
                </a:lnTo>
                <a:lnTo>
                  <a:pt x="253445" y="336549"/>
                </a:lnTo>
                <a:lnTo>
                  <a:pt x="287530" y="332739"/>
                </a:lnTo>
                <a:lnTo>
                  <a:pt x="288171" y="332739"/>
                </a:lnTo>
                <a:lnTo>
                  <a:pt x="296001" y="331469"/>
                </a:lnTo>
                <a:lnTo>
                  <a:pt x="306354" y="330199"/>
                </a:lnTo>
                <a:lnTo>
                  <a:pt x="313484" y="328929"/>
                </a:lnTo>
                <a:lnTo>
                  <a:pt x="324012" y="327659"/>
                </a:lnTo>
                <a:lnTo>
                  <a:pt x="329124" y="326389"/>
                </a:lnTo>
                <a:lnTo>
                  <a:pt x="332921" y="326389"/>
                </a:lnTo>
                <a:lnTo>
                  <a:pt x="352573" y="323849"/>
                </a:lnTo>
                <a:lnTo>
                  <a:pt x="373179" y="320039"/>
                </a:lnTo>
                <a:lnTo>
                  <a:pt x="394391" y="317499"/>
                </a:lnTo>
                <a:lnTo>
                  <a:pt x="417691" y="314959"/>
                </a:lnTo>
                <a:lnTo>
                  <a:pt x="438125" y="312419"/>
                </a:lnTo>
                <a:lnTo>
                  <a:pt x="449577" y="312419"/>
                </a:lnTo>
                <a:lnTo>
                  <a:pt x="460413" y="311149"/>
                </a:lnTo>
                <a:lnTo>
                  <a:pt x="470615" y="311149"/>
                </a:lnTo>
                <a:lnTo>
                  <a:pt x="474113" y="309879"/>
                </a:lnTo>
                <a:lnTo>
                  <a:pt x="516129" y="309879"/>
                </a:lnTo>
                <a:lnTo>
                  <a:pt x="531383" y="308609"/>
                </a:lnTo>
                <a:lnTo>
                  <a:pt x="630601" y="308609"/>
                </a:lnTo>
                <a:lnTo>
                  <a:pt x="644783" y="307339"/>
                </a:lnTo>
                <a:lnTo>
                  <a:pt x="666144" y="307339"/>
                </a:lnTo>
                <a:lnTo>
                  <a:pt x="672001" y="306069"/>
                </a:lnTo>
                <a:lnTo>
                  <a:pt x="693099" y="306069"/>
                </a:lnTo>
                <a:lnTo>
                  <a:pt x="702254" y="304799"/>
                </a:lnTo>
                <a:lnTo>
                  <a:pt x="716790" y="304799"/>
                </a:lnTo>
                <a:lnTo>
                  <a:pt x="724083" y="303529"/>
                </a:lnTo>
                <a:lnTo>
                  <a:pt x="2650208" y="303529"/>
                </a:lnTo>
                <a:lnTo>
                  <a:pt x="2696144" y="278129"/>
                </a:lnTo>
                <a:lnTo>
                  <a:pt x="2727688" y="243839"/>
                </a:lnTo>
                <a:lnTo>
                  <a:pt x="2747509" y="199389"/>
                </a:lnTo>
                <a:lnTo>
                  <a:pt x="2752370" y="151129"/>
                </a:lnTo>
                <a:lnTo>
                  <a:pt x="2742261" y="105409"/>
                </a:lnTo>
                <a:lnTo>
                  <a:pt x="2718955" y="64769"/>
                </a:lnTo>
                <a:lnTo>
                  <a:pt x="2695340" y="43179"/>
                </a:lnTo>
                <a:close/>
              </a:path>
              <a:path w="2752725" h="346709">
                <a:moveTo>
                  <a:pt x="100389" y="336874"/>
                </a:moveTo>
                <a:lnTo>
                  <a:pt x="114913" y="342899"/>
                </a:lnTo>
                <a:lnTo>
                  <a:pt x="122639" y="343529"/>
                </a:lnTo>
                <a:lnTo>
                  <a:pt x="100389" y="336874"/>
                </a:lnTo>
                <a:close/>
              </a:path>
              <a:path w="2752725" h="346709">
                <a:moveTo>
                  <a:pt x="218610" y="335279"/>
                </a:moveTo>
                <a:lnTo>
                  <a:pt x="208612" y="335279"/>
                </a:lnTo>
                <a:lnTo>
                  <a:pt x="208982" y="336549"/>
                </a:lnTo>
                <a:lnTo>
                  <a:pt x="202463" y="337949"/>
                </a:lnTo>
                <a:lnTo>
                  <a:pt x="199835" y="339089"/>
                </a:lnTo>
                <a:lnTo>
                  <a:pt x="190485" y="341629"/>
                </a:lnTo>
                <a:lnTo>
                  <a:pt x="188796" y="342656"/>
                </a:lnTo>
                <a:lnTo>
                  <a:pt x="211256" y="339089"/>
                </a:lnTo>
                <a:lnTo>
                  <a:pt x="218610" y="335279"/>
                </a:lnTo>
                <a:close/>
              </a:path>
              <a:path w="2752725" h="346709">
                <a:moveTo>
                  <a:pt x="208612" y="335279"/>
                </a:moveTo>
                <a:lnTo>
                  <a:pt x="202463" y="337949"/>
                </a:lnTo>
                <a:lnTo>
                  <a:pt x="208982" y="336549"/>
                </a:lnTo>
                <a:lnTo>
                  <a:pt x="208612" y="335279"/>
                </a:lnTo>
                <a:close/>
              </a:path>
              <a:path w="2752725" h="346709">
                <a:moveTo>
                  <a:pt x="80702" y="328706"/>
                </a:moveTo>
                <a:lnTo>
                  <a:pt x="86566" y="332739"/>
                </a:lnTo>
                <a:lnTo>
                  <a:pt x="100389" y="336874"/>
                </a:lnTo>
                <a:lnTo>
                  <a:pt x="80702" y="328706"/>
                </a:lnTo>
                <a:close/>
              </a:path>
              <a:path w="2752725" h="346709">
                <a:moveTo>
                  <a:pt x="57804" y="312959"/>
                </a:moveTo>
                <a:lnTo>
                  <a:pt x="72056" y="325119"/>
                </a:lnTo>
                <a:lnTo>
                  <a:pt x="80702" y="328706"/>
                </a:lnTo>
                <a:lnTo>
                  <a:pt x="57804" y="312959"/>
                </a:lnTo>
                <a:close/>
              </a:path>
              <a:path w="2752725" h="346709">
                <a:moveTo>
                  <a:pt x="2119324" y="325119"/>
                </a:moveTo>
                <a:lnTo>
                  <a:pt x="1722380" y="325119"/>
                </a:lnTo>
                <a:lnTo>
                  <a:pt x="1732909" y="326389"/>
                </a:lnTo>
                <a:lnTo>
                  <a:pt x="2102487" y="326389"/>
                </a:lnTo>
                <a:lnTo>
                  <a:pt x="2119324" y="325119"/>
                </a:lnTo>
                <a:close/>
              </a:path>
              <a:path w="2752725" h="346709">
                <a:moveTo>
                  <a:pt x="2252145" y="318769"/>
                </a:moveTo>
                <a:lnTo>
                  <a:pt x="1627166" y="318769"/>
                </a:lnTo>
                <a:lnTo>
                  <a:pt x="1632246" y="320039"/>
                </a:lnTo>
                <a:lnTo>
                  <a:pt x="1658572" y="321309"/>
                </a:lnTo>
                <a:lnTo>
                  <a:pt x="1711925" y="325119"/>
                </a:lnTo>
                <a:lnTo>
                  <a:pt x="2135878" y="325119"/>
                </a:lnTo>
                <a:lnTo>
                  <a:pt x="2154914" y="323849"/>
                </a:lnTo>
                <a:lnTo>
                  <a:pt x="2177758" y="323849"/>
                </a:lnTo>
                <a:lnTo>
                  <a:pt x="2186599" y="322579"/>
                </a:lnTo>
                <a:lnTo>
                  <a:pt x="2201117" y="322579"/>
                </a:lnTo>
                <a:lnTo>
                  <a:pt x="2208245" y="321309"/>
                </a:lnTo>
                <a:lnTo>
                  <a:pt x="2224646" y="321309"/>
                </a:lnTo>
                <a:lnTo>
                  <a:pt x="2245059" y="320039"/>
                </a:lnTo>
                <a:lnTo>
                  <a:pt x="2251002" y="320039"/>
                </a:lnTo>
                <a:lnTo>
                  <a:pt x="2252145" y="318769"/>
                </a:lnTo>
                <a:close/>
              </a:path>
              <a:path w="2752725" h="346709">
                <a:moveTo>
                  <a:pt x="2435574" y="309879"/>
                </a:moveTo>
                <a:lnTo>
                  <a:pt x="1298196" y="309879"/>
                </a:lnTo>
                <a:lnTo>
                  <a:pt x="1325703" y="311149"/>
                </a:lnTo>
                <a:lnTo>
                  <a:pt x="1366739" y="311149"/>
                </a:lnTo>
                <a:lnTo>
                  <a:pt x="1385916" y="312419"/>
                </a:lnTo>
                <a:lnTo>
                  <a:pt x="1447772" y="312419"/>
                </a:lnTo>
                <a:lnTo>
                  <a:pt x="1477786" y="313689"/>
                </a:lnTo>
                <a:lnTo>
                  <a:pt x="1517515" y="314959"/>
                </a:lnTo>
                <a:lnTo>
                  <a:pt x="1536272" y="316229"/>
                </a:lnTo>
                <a:lnTo>
                  <a:pt x="1555220" y="316229"/>
                </a:lnTo>
                <a:lnTo>
                  <a:pt x="1574045" y="317499"/>
                </a:lnTo>
                <a:lnTo>
                  <a:pt x="1617666" y="318769"/>
                </a:lnTo>
                <a:lnTo>
                  <a:pt x="2282943" y="318769"/>
                </a:lnTo>
                <a:lnTo>
                  <a:pt x="2316706" y="316229"/>
                </a:lnTo>
                <a:lnTo>
                  <a:pt x="2355879" y="314959"/>
                </a:lnTo>
                <a:lnTo>
                  <a:pt x="2361975" y="314959"/>
                </a:lnTo>
                <a:lnTo>
                  <a:pt x="2369671" y="313689"/>
                </a:lnTo>
                <a:lnTo>
                  <a:pt x="2379069" y="313689"/>
                </a:lnTo>
                <a:lnTo>
                  <a:pt x="2418831" y="311149"/>
                </a:lnTo>
                <a:lnTo>
                  <a:pt x="2435574" y="309879"/>
                </a:lnTo>
                <a:close/>
              </a:path>
              <a:path w="2752725" h="346709">
                <a:moveTo>
                  <a:pt x="43940" y="301130"/>
                </a:moveTo>
                <a:lnTo>
                  <a:pt x="47785" y="306069"/>
                </a:lnTo>
                <a:lnTo>
                  <a:pt x="57804" y="312959"/>
                </a:lnTo>
                <a:lnTo>
                  <a:pt x="43940" y="301130"/>
                </a:lnTo>
                <a:close/>
              </a:path>
              <a:path w="2752725" h="346709">
                <a:moveTo>
                  <a:pt x="2650208" y="303529"/>
                </a:moveTo>
                <a:lnTo>
                  <a:pt x="858957" y="303529"/>
                </a:lnTo>
                <a:lnTo>
                  <a:pt x="887200" y="304799"/>
                </a:lnTo>
                <a:lnTo>
                  <a:pt x="913621" y="304799"/>
                </a:lnTo>
                <a:lnTo>
                  <a:pt x="939756" y="306069"/>
                </a:lnTo>
                <a:lnTo>
                  <a:pt x="2556653" y="306069"/>
                </a:lnTo>
                <a:lnTo>
                  <a:pt x="2562845" y="307454"/>
                </a:lnTo>
                <a:lnTo>
                  <a:pt x="2610120" y="312419"/>
                </a:lnTo>
                <a:lnTo>
                  <a:pt x="2650208" y="303529"/>
                </a:lnTo>
                <a:close/>
              </a:path>
              <a:path w="2752725" h="346709">
                <a:moveTo>
                  <a:pt x="2556653" y="306069"/>
                </a:moveTo>
                <a:lnTo>
                  <a:pt x="1193939" y="306069"/>
                </a:lnTo>
                <a:lnTo>
                  <a:pt x="1209707" y="307339"/>
                </a:lnTo>
                <a:lnTo>
                  <a:pt x="1270400" y="309879"/>
                </a:lnTo>
                <a:lnTo>
                  <a:pt x="2460579" y="309879"/>
                </a:lnTo>
                <a:lnTo>
                  <a:pt x="2471468" y="308609"/>
                </a:lnTo>
                <a:lnTo>
                  <a:pt x="2568015" y="308609"/>
                </a:lnTo>
                <a:lnTo>
                  <a:pt x="2562845" y="307454"/>
                </a:lnTo>
                <a:lnTo>
                  <a:pt x="2561759" y="307339"/>
                </a:lnTo>
                <a:lnTo>
                  <a:pt x="2556653" y="306069"/>
                </a:lnTo>
                <a:close/>
              </a:path>
              <a:path w="2752725" h="346709">
                <a:moveTo>
                  <a:pt x="2566242" y="308609"/>
                </a:moveTo>
                <a:lnTo>
                  <a:pt x="2482909" y="308609"/>
                </a:lnTo>
                <a:lnTo>
                  <a:pt x="2509048" y="309879"/>
                </a:lnTo>
                <a:lnTo>
                  <a:pt x="2536794" y="309879"/>
                </a:lnTo>
                <a:lnTo>
                  <a:pt x="2566242" y="308609"/>
                </a:lnTo>
                <a:close/>
              </a:path>
              <a:path w="2752725" h="346709">
                <a:moveTo>
                  <a:pt x="2568693" y="308609"/>
                </a:moveTo>
                <a:lnTo>
                  <a:pt x="2568015" y="308609"/>
                </a:lnTo>
                <a:lnTo>
                  <a:pt x="2573697" y="309879"/>
                </a:lnTo>
                <a:lnTo>
                  <a:pt x="2568693" y="308609"/>
                </a:lnTo>
                <a:close/>
              </a:path>
              <a:path w="2752725" h="346709">
                <a:moveTo>
                  <a:pt x="2556653" y="306069"/>
                </a:moveTo>
                <a:lnTo>
                  <a:pt x="2561759" y="307339"/>
                </a:lnTo>
                <a:lnTo>
                  <a:pt x="2562845" y="307454"/>
                </a:lnTo>
                <a:lnTo>
                  <a:pt x="2556653" y="306069"/>
                </a:lnTo>
                <a:close/>
              </a:path>
              <a:path w="2752725" h="346709">
                <a:moveTo>
                  <a:pt x="27473" y="279981"/>
                </a:moveTo>
                <a:lnTo>
                  <a:pt x="36332" y="294639"/>
                </a:lnTo>
                <a:lnTo>
                  <a:pt x="43940" y="301130"/>
                </a:lnTo>
                <a:lnTo>
                  <a:pt x="27473" y="279981"/>
                </a:lnTo>
                <a:close/>
              </a:path>
              <a:path w="2752725" h="346709">
                <a:moveTo>
                  <a:pt x="15952" y="260918"/>
                </a:moveTo>
                <a:lnTo>
                  <a:pt x="19110" y="269239"/>
                </a:lnTo>
                <a:lnTo>
                  <a:pt x="27473" y="279981"/>
                </a:lnTo>
                <a:lnTo>
                  <a:pt x="15952" y="260918"/>
                </a:lnTo>
                <a:close/>
              </a:path>
              <a:path w="2752725" h="346709">
                <a:moveTo>
                  <a:pt x="8037" y="240064"/>
                </a:moveTo>
                <a:lnTo>
                  <a:pt x="11003" y="252729"/>
                </a:lnTo>
                <a:lnTo>
                  <a:pt x="15952" y="260918"/>
                </a:lnTo>
                <a:lnTo>
                  <a:pt x="8037" y="240064"/>
                </a:lnTo>
                <a:close/>
              </a:path>
              <a:path w="2752725" h="346709">
                <a:moveTo>
                  <a:pt x="2306" y="215589"/>
                </a:moveTo>
                <a:lnTo>
                  <a:pt x="2722" y="226059"/>
                </a:lnTo>
                <a:lnTo>
                  <a:pt x="8037" y="240064"/>
                </a:lnTo>
                <a:lnTo>
                  <a:pt x="2306" y="215589"/>
                </a:lnTo>
                <a:close/>
              </a:path>
              <a:path w="2752725" h="346709">
                <a:moveTo>
                  <a:pt x="1322" y="190836"/>
                </a:moveTo>
                <a:lnTo>
                  <a:pt x="0" y="205739"/>
                </a:lnTo>
                <a:lnTo>
                  <a:pt x="2306" y="215589"/>
                </a:lnTo>
                <a:lnTo>
                  <a:pt x="1322" y="190836"/>
                </a:lnTo>
                <a:close/>
              </a:path>
              <a:path w="2752725" h="346709">
                <a:moveTo>
                  <a:pt x="3231" y="169318"/>
                </a:moveTo>
                <a:lnTo>
                  <a:pt x="804" y="177799"/>
                </a:lnTo>
                <a:lnTo>
                  <a:pt x="1322" y="190836"/>
                </a:lnTo>
                <a:lnTo>
                  <a:pt x="3231" y="169318"/>
                </a:lnTo>
                <a:close/>
              </a:path>
              <a:path w="2752725" h="346709">
                <a:moveTo>
                  <a:pt x="10847" y="142706"/>
                </a:moveTo>
                <a:lnTo>
                  <a:pt x="4168" y="158749"/>
                </a:lnTo>
                <a:lnTo>
                  <a:pt x="3231" y="169318"/>
                </a:lnTo>
                <a:lnTo>
                  <a:pt x="10847" y="142706"/>
                </a:lnTo>
                <a:close/>
              </a:path>
              <a:path w="2752725" h="346709">
                <a:moveTo>
                  <a:pt x="18331" y="124726"/>
                </a:moveTo>
                <a:lnTo>
                  <a:pt x="14251" y="130809"/>
                </a:lnTo>
                <a:lnTo>
                  <a:pt x="10847" y="142706"/>
                </a:lnTo>
                <a:lnTo>
                  <a:pt x="18331" y="124726"/>
                </a:lnTo>
                <a:close/>
              </a:path>
              <a:path w="2752725" h="346709">
                <a:moveTo>
                  <a:pt x="32929" y="102956"/>
                </a:moveTo>
                <a:lnTo>
                  <a:pt x="22142" y="115569"/>
                </a:lnTo>
                <a:lnTo>
                  <a:pt x="18331" y="124726"/>
                </a:lnTo>
                <a:lnTo>
                  <a:pt x="32929" y="102956"/>
                </a:lnTo>
                <a:close/>
              </a:path>
              <a:path w="2752725" h="346709">
                <a:moveTo>
                  <a:pt x="46785" y="86754"/>
                </a:moveTo>
                <a:lnTo>
                  <a:pt x="40652" y="91439"/>
                </a:lnTo>
                <a:lnTo>
                  <a:pt x="32929" y="102956"/>
                </a:lnTo>
                <a:lnTo>
                  <a:pt x="46785" y="86754"/>
                </a:lnTo>
                <a:close/>
              </a:path>
              <a:path w="2752725" h="346709">
                <a:moveTo>
                  <a:pt x="67969" y="70569"/>
                </a:moveTo>
                <a:lnTo>
                  <a:pt x="52553" y="80009"/>
                </a:lnTo>
                <a:lnTo>
                  <a:pt x="46785" y="86754"/>
                </a:lnTo>
                <a:lnTo>
                  <a:pt x="67969" y="70569"/>
                </a:lnTo>
                <a:close/>
              </a:path>
              <a:path w="2752725" h="346709">
                <a:moveTo>
                  <a:pt x="83150" y="61273"/>
                </a:moveTo>
                <a:lnTo>
                  <a:pt x="77223" y="63499"/>
                </a:lnTo>
                <a:lnTo>
                  <a:pt x="67969" y="70569"/>
                </a:lnTo>
                <a:lnTo>
                  <a:pt x="83150" y="61273"/>
                </a:lnTo>
                <a:close/>
              </a:path>
              <a:path w="2752725" h="346709">
                <a:moveTo>
                  <a:pt x="120450" y="47264"/>
                </a:moveTo>
                <a:lnTo>
                  <a:pt x="114469" y="48259"/>
                </a:lnTo>
                <a:lnTo>
                  <a:pt x="105294" y="50799"/>
                </a:lnTo>
                <a:lnTo>
                  <a:pt x="94033" y="54609"/>
                </a:lnTo>
                <a:lnTo>
                  <a:pt x="83150" y="61273"/>
                </a:lnTo>
                <a:lnTo>
                  <a:pt x="120450" y="47264"/>
                </a:lnTo>
                <a:close/>
              </a:path>
              <a:path w="2752725" h="346709">
                <a:moveTo>
                  <a:pt x="122449" y="46923"/>
                </a:moveTo>
                <a:lnTo>
                  <a:pt x="121182" y="46989"/>
                </a:lnTo>
                <a:lnTo>
                  <a:pt x="120450" y="47264"/>
                </a:lnTo>
                <a:lnTo>
                  <a:pt x="122449" y="46923"/>
                </a:lnTo>
                <a:close/>
              </a:path>
              <a:path w="2752725" h="346709">
                <a:moveTo>
                  <a:pt x="147946" y="43179"/>
                </a:moveTo>
                <a:lnTo>
                  <a:pt x="138699" y="43179"/>
                </a:lnTo>
                <a:lnTo>
                  <a:pt x="128740" y="45719"/>
                </a:lnTo>
                <a:lnTo>
                  <a:pt x="122449" y="46923"/>
                </a:lnTo>
                <a:lnTo>
                  <a:pt x="169747" y="44449"/>
                </a:lnTo>
                <a:lnTo>
                  <a:pt x="134503" y="44449"/>
                </a:lnTo>
                <a:lnTo>
                  <a:pt x="144687" y="43574"/>
                </a:lnTo>
                <a:lnTo>
                  <a:pt x="147946" y="43179"/>
                </a:lnTo>
                <a:close/>
              </a:path>
              <a:path w="2752725" h="346709">
                <a:moveTo>
                  <a:pt x="149269" y="43179"/>
                </a:moveTo>
                <a:lnTo>
                  <a:pt x="144687" y="43574"/>
                </a:lnTo>
                <a:lnTo>
                  <a:pt x="137444" y="44449"/>
                </a:lnTo>
                <a:lnTo>
                  <a:pt x="140639" y="44449"/>
                </a:lnTo>
                <a:lnTo>
                  <a:pt x="149269" y="43179"/>
                </a:lnTo>
                <a:close/>
              </a:path>
              <a:path w="2752725" h="346709">
                <a:moveTo>
                  <a:pt x="151528" y="43179"/>
                </a:moveTo>
                <a:lnTo>
                  <a:pt x="149269" y="43179"/>
                </a:lnTo>
                <a:lnTo>
                  <a:pt x="140639" y="44449"/>
                </a:lnTo>
                <a:lnTo>
                  <a:pt x="151631" y="43249"/>
                </a:lnTo>
                <a:close/>
              </a:path>
              <a:path w="2752725" h="346709">
                <a:moveTo>
                  <a:pt x="151631" y="43249"/>
                </a:moveTo>
                <a:lnTo>
                  <a:pt x="140639" y="44449"/>
                </a:lnTo>
                <a:lnTo>
                  <a:pt x="153399" y="44449"/>
                </a:lnTo>
                <a:lnTo>
                  <a:pt x="151631" y="43249"/>
                </a:lnTo>
                <a:close/>
              </a:path>
              <a:path w="2752725" h="346709">
                <a:moveTo>
                  <a:pt x="1567031" y="12699"/>
                </a:moveTo>
                <a:lnTo>
                  <a:pt x="385517" y="12699"/>
                </a:lnTo>
                <a:lnTo>
                  <a:pt x="355975" y="16509"/>
                </a:lnTo>
                <a:lnTo>
                  <a:pt x="333453" y="19049"/>
                </a:lnTo>
                <a:lnTo>
                  <a:pt x="310621" y="22859"/>
                </a:lnTo>
                <a:lnTo>
                  <a:pt x="287736" y="25399"/>
                </a:lnTo>
                <a:lnTo>
                  <a:pt x="282289" y="26669"/>
                </a:lnTo>
                <a:lnTo>
                  <a:pt x="278361" y="27939"/>
                </a:lnTo>
                <a:lnTo>
                  <a:pt x="267867" y="29209"/>
                </a:lnTo>
                <a:lnTo>
                  <a:pt x="262932" y="29209"/>
                </a:lnTo>
                <a:lnTo>
                  <a:pt x="259807" y="30479"/>
                </a:lnTo>
                <a:lnTo>
                  <a:pt x="254000" y="30479"/>
                </a:lnTo>
                <a:lnTo>
                  <a:pt x="222748" y="34289"/>
                </a:lnTo>
                <a:lnTo>
                  <a:pt x="214400" y="35559"/>
                </a:lnTo>
                <a:lnTo>
                  <a:pt x="207655" y="36829"/>
                </a:lnTo>
                <a:lnTo>
                  <a:pt x="203139" y="36829"/>
                </a:lnTo>
                <a:lnTo>
                  <a:pt x="188946" y="39369"/>
                </a:lnTo>
                <a:lnTo>
                  <a:pt x="181159" y="39369"/>
                </a:lnTo>
                <a:lnTo>
                  <a:pt x="174560" y="40639"/>
                </a:lnTo>
                <a:lnTo>
                  <a:pt x="169141" y="40639"/>
                </a:lnTo>
                <a:lnTo>
                  <a:pt x="163519" y="41909"/>
                </a:lnTo>
                <a:lnTo>
                  <a:pt x="156546" y="41909"/>
                </a:lnTo>
                <a:lnTo>
                  <a:pt x="147946" y="43179"/>
                </a:lnTo>
                <a:lnTo>
                  <a:pt x="144687" y="43574"/>
                </a:lnTo>
                <a:lnTo>
                  <a:pt x="149269" y="43179"/>
                </a:lnTo>
                <a:lnTo>
                  <a:pt x="2695340" y="43179"/>
                </a:lnTo>
                <a:lnTo>
                  <a:pt x="2684227" y="33019"/>
                </a:lnTo>
                <a:lnTo>
                  <a:pt x="2660559" y="22859"/>
                </a:lnTo>
                <a:lnTo>
                  <a:pt x="1734052" y="22859"/>
                </a:lnTo>
                <a:lnTo>
                  <a:pt x="1727000" y="21589"/>
                </a:lnTo>
                <a:lnTo>
                  <a:pt x="1712346" y="21589"/>
                </a:lnTo>
                <a:lnTo>
                  <a:pt x="1664415" y="17779"/>
                </a:lnTo>
                <a:lnTo>
                  <a:pt x="1654696" y="16509"/>
                </a:lnTo>
                <a:lnTo>
                  <a:pt x="1638405" y="16509"/>
                </a:lnTo>
                <a:lnTo>
                  <a:pt x="1631953" y="15239"/>
                </a:lnTo>
                <a:lnTo>
                  <a:pt x="1626975" y="15239"/>
                </a:lnTo>
                <a:lnTo>
                  <a:pt x="1567031" y="12699"/>
                </a:lnTo>
                <a:close/>
              </a:path>
              <a:path w="2752725" h="346709">
                <a:moveTo>
                  <a:pt x="152270" y="43179"/>
                </a:moveTo>
                <a:lnTo>
                  <a:pt x="151528" y="43179"/>
                </a:lnTo>
                <a:lnTo>
                  <a:pt x="152270" y="43179"/>
                </a:lnTo>
                <a:close/>
              </a:path>
              <a:path w="2752725" h="346709">
                <a:moveTo>
                  <a:pt x="2584687" y="5079"/>
                </a:moveTo>
                <a:lnTo>
                  <a:pt x="2469674" y="5079"/>
                </a:lnTo>
                <a:lnTo>
                  <a:pt x="2453855" y="6349"/>
                </a:lnTo>
                <a:lnTo>
                  <a:pt x="2436460" y="6349"/>
                </a:lnTo>
                <a:lnTo>
                  <a:pt x="2417986" y="7619"/>
                </a:lnTo>
                <a:lnTo>
                  <a:pt x="2382843" y="8889"/>
                </a:lnTo>
                <a:lnTo>
                  <a:pt x="2366026" y="10159"/>
                </a:lnTo>
                <a:lnTo>
                  <a:pt x="2358292" y="10159"/>
                </a:lnTo>
                <a:lnTo>
                  <a:pt x="2344804" y="11429"/>
                </a:lnTo>
                <a:lnTo>
                  <a:pt x="2338823" y="11429"/>
                </a:lnTo>
                <a:lnTo>
                  <a:pt x="2302258" y="13969"/>
                </a:lnTo>
                <a:lnTo>
                  <a:pt x="2286570" y="13969"/>
                </a:lnTo>
                <a:lnTo>
                  <a:pt x="2270954" y="15239"/>
                </a:lnTo>
                <a:lnTo>
                  <a:pt x="2242140" y="15239"/>
                </a:lnTo>
                <a:lnTo>
                  <a:pt x="2229336" y="16509"/>
                </a:lnTo>
                <a:lnTo>
                  <a:pt x="2221233" y="17779"/>
                </a:lnTo>
                <a:lnTo>
                  <a:pt x="2222478" y="17779"/>
                </a:lnTo>
                <a:lnTo>
                  <a:pt x="2194111" y="19049"/>
                </a:lnTo>
                <a:lnTo>
                  <a:pt x="2173139" y="19049"/>
                </a:lnTo>
                <a:lnTo>
                  <a:pt x="2164972" y="20319"/>
                </a:lnTo>
                <a:lnTo>
                  <a:pt x="2148843" y="20319"/>
                </a:lnTo>
                <a:lnTo>
                  <a:pt x="2124659" y="21589"/>
                </a:lnTo>
                <a:lnTo>
                  <a:pt x="2109465" y="21589"/>
                </a:lnTo>
                <a:lnTo>
                  <a:pt x="2094184" y="22859"/>
                </a:lnTo>
                <a:lnTo>
                  <a:pt x="2660559" y="22859"/>
                </a:lnTo>
                <a:lnTo>
                  <a:pt x="2639851" y="13969"/>
                </a:lnTo>
                <a:lnTo>
                  <a:pt x="2609265" y="7619"/>
                </a:lnTo>
                <a:lnTo>
                  <a:pt x="2584687" y="5079"/>
                </a:lnTo>
                <a:close/>
              </a:path>
              <a:path w="2752725" h="346709">
                <a:moveTo>
                  <a:pt x="1363572" y="7619"/>
                </a:moveTo>
                <a:lnTo>
                  <a:pt x="441536" y="7619"/>
                </a:lnTo>
                <a:lnTo>
                  <a:pt x="410413" y="10159"/>
                </a:lnTo>
                <a:lnTo>
                  <a:pt x="391549" y="12699"/>
                </a:lnTo>
                <a:lnTo>
                  <a:pt x="1547143" y="12699"/>
                </a:lnTo>
                <a:lnTo>
                  <a:pt x="1527043" y="11429"/>
                </a:lnTo>
                <a:lnTo>
                  <a:pt x="1487185" y="10159"/>
                </a:lnTo>
                <a:lnTo>
                  <a:pt x="1456966" y="8889"/>
                </a:lnTo>
                <a:lnTo>
                  <a:pt x="1384202" y="8889"/>
                </a:lnTo>
                <a:lnTo>
                  <a:pt x="1363572" y="7619"/>
                </a:lnTo>
                <a:close/>
              </a:path>
              <a:path w="2752725" h="346709">
                <a:moveTo>
                  <a:pt x="1397156" y="7619"/>
                </a:moveTo>
                <a:lnTo>
                  <a:pt x="1388990" y="7619"/>
                </a:lnTo>
                <a:lnTo>
                  <a:pt x="1384202" y="8889"/>
                </a:lnTo>
                <a:lnTo>
                  <a:pt x="1405400" y="8889"/>
                </a:lnTo>
                <a:lnTo>
                  <a:pt x="1397156" y="7619"/>
                </a:lnTo>
                <a:close/>
              </a:path>
              <a:path w="2752725" h="346709">
                <a:moveTo>
                  <a:pt x="1304986" y="6349"/>
                </a:moveTo>
                <a:lnTo>
                  <a:pt x="479353" y="6349"/>
                </a:lnTo>
                <a:lnTo>
                  <a:pt x="463826" y="7619"/>
                </a:lnTo>
                <a:lnTo>
                  <a:pt x="1330576" y="7619"/>
                </a:lnTo>
                <a:lnTo>
                  <a:pt x="1304986" y="6349"/>
                </a:lnTo>
                <a:close/>
              </a:path>
              <a:path w="2752725" h="346709">
                <a:moveTo>
                  <a:pt x="1222031" y="3809"/>
                </a:moveTo>
                <a:lnTo>
                  <a:pt x="632728" y="3809"/>
                </a:lnTo>
                <a:lnTo>
                  <a:pt x="621080" y="5079"/>
                </a:lnTo>
                <a:lnTo>
                  <a:pt x="512607" y="5079"/>
                </a:lnTo>
                <a:lnTo>
                  <a:pt x="499011" y="6349"/>
                </a:lnTo>
                <a:lnTo>
                  <a:pt x="1279776" y="6349"/>
                </a:lnTo>
                <a:lnTo>
                  <a:pt x="1254852" y="5079"/>
                </a:lnTo>
                <a:lnTo>
                  <a:pt x="1222031" y="3809"/>
                </a:lnTo>
                <a:close/>
              </a:path>
              <a:path w="2752725" h="346709">
                <a:moveTo>
                  <a:pt x="918619" y="1269"/>
                </a:moveTo>
                <a:lnTo>
                  <a:pt x="684550" y="1269"/>
                </a:lnTo>
                <a:lnTo>
                  <a:pt x="667004" y="2539"/>
                </a:lnTo>
                <a:lnTo>
                  <a:pt x="659965" y="3809"/>
                </a:lnTo>
                <a:lnTo>
                  <a:pt x="1204969" y="3809"/>
                </a:lnTo>
                <a:lnTo>
                  <a:pt x="1187466" y="2539"/>
                </a:lnTo>
                <a:lnTo>
                  <a:pt x="942399" y="2539"/>
                </a:lnTo>
                <a:lnTo>
                  <a:pt x="918619" y="1269"/>
                </a:lnTo>
                <a:close/>
              </a:path>
              <a:path w="2752725" h="346709">
                <a:moveTo>
                  <a:pt x="867928" y="0"/>
                </a:moveTo>
                <a:lnTo>
                  <a:pt x="716693" y="0"/>
                </a:lnTo>
                <a:lnTo>
                  <a:pt x="706213" y="1269"/>
                </a:lnTo>
                <a:lnTo>
                  <a:pt x="895785" y="1269"/>
                </a:lnTo>
                <a:lnTo>
                  <a:pt x="867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58624" y="10050433"/>
            <a:ext cx="1836801" cy="374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9962" y="10147376"/>
            <a:ext cx="2118995" cy="19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5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1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100" spc="10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100" spc="-80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8068" y="10147376"/>
            <a:ext cx="1425575" cy="19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5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1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100" spc="15" b="1">
                <a:solidFill>
                  <a:srgbClr val="FF9300"/>
                </a:solidFill>
                <a:latin typeface="Arial"/>
                <a:cs typeface="Arial"/>
              </a:rPr>
              <a:t>7077 6066</a:t>
            </a:r>
            <a:r>
              <a:rPr dirty="0" sz="1100" spc="-13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9947" y="15611"/>
            <a:ext cx="120650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5">
                <a:latin typeface="Impact"/>
                <a:cs typeface="Impact"/>
              </a:rPr>
              <a:t>HOMOPOLYMER</a:t>
            </a:r>
            <a:endParaRPr sz="1550">
              <a:latin typeface="Impact"/>
              <a:cs typeface="Impac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67061" y="564311"/>
            <a:ext cx="734060" cy="496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42052" y="1086798"/>
            <a:ext cx="829429" cy="570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16287" y="1692208"/>
            <a:ext cx="1032574" cy="55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53802" y="2259674"/>
            <a:ext cx="1160560" cy="565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79545" y="2824689"/>
            <a:ext cx="905178" cy="624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342906" y="3468457"/>
            <a:ext cx="1582420" cy="1391920"/>
            <a:chOff x="3342906" y="3468457"/>
            <a:chExt cx="1582420" cy="1391920"/>
          </a:xfrm>
        </p:grpSpPr>
        <p:sp>
          <p:nvSpPr>
            <p:cNvPr id="9" name="object 9"/>
            <p:cNvSpPr/>
            <p:nvPr/>
          </p:nvSpPr>
          <p:spPr>
            <a:xfrm>
              <a:off x="3743007" y="3468457"/>
              <a:ext cx="782149" cy="7036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42906" y="4172056"/>
              <a:ext cx="1582356" cy="6879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283826" y="4860039"/>
            <a:ext cx="1700504" cy="7129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7539" y="5572986"/>
            <a:ext cx="540448" cy="680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24110" y="5572986"/>
            <a:ext cx="1819960" cy="6806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68940" y="349139"/>
          <a:ext cx="6757034" cy="590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765"/>
                <a:gridCol w="1224915"/>
                <a:gridCol w="2287905"/>
                <a:gridCol w="1945639"/>
              </a:tblGrid>
              <a:tr h="21384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35" b="1">
                          <a:latin typeface="Arial"/>
                          <a:cs typeface="Arial"/>
                        </a:rPr>
                        <a:t>Name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polymers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3175">
                      <a:solidFill>
                        <a:srgbClr val="C6EBBF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3175">
                      <a:solidFill>
                        <a:srgbClr val="C6EBBF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30" b="1">
                          <a:latin typeface="Arial"/>
                          <a:cs typeface="Arial"/>
                        </a:rPr>
                        <a:t>Monomer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3175">
                      <a:solidFill>
                        <a:srgbClr val="C6EBBF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Polymer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3175">
                      <a:solidFill>
                        <a:srgbClr val="C6EBBF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Uses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3175">
                      <a:solidFill>
                        <a:srgbClr val="C6EBBF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</a:tr>
              <a:tr h="496572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Polythene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=CH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marR="503555">
                        <a:lnSpc>
                          <a:spcPct val="107100"/>
                        </a:lnSpc>
                        <a:spcBef>
                          <a:spcPts val="300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insulator,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anti corrosive, 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packing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material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62531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Polyvinylchloride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30" b="1">
                          <a:latin typeface="Arial"/>
                          <a:cs typeface="Arial"/>
                        </a:rPr>
                        <a:t>CH=CH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Cl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marR="447040">
                        <a:lnSpc>
                          <a:spcPts val="930"/>
                        </a:lnSpc>
                        <a:spcBef>
                          <a:spcPts val="42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manufacture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of raincoats</a:t>
                      </a:r>
                      <a:r>
                        <a:rPr dirty="0" sz="8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, 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vinyl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flooring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water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pipes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7348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Polypropylene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742315">
                        <a:lnSpc>
                          <a:spcPts val="144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CH=CH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2  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marR="328930">
                        <a:lnSpc>
                          <a:spcPts val="930"/>
                        </a:lnSpc>
                        <a:spcBef>
                          <a:spcPts val="330"/>
                        </a:spcBef>
                      </a:pPr>
                      <a:r>
                        <a:rPr dirty="0" sz="800" spc="15" b="1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Reusable containers of</a:t>
                      </a:r>
                      <a:r>
                        <a:rPr dirty="0" sz="800" spc="-55" b="1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various  types, laboratory equipment,  carpets,</a:t>
                      </a:r>
                      <a:r>
                        <a:rPr dirty="0" sz="800" b="1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loudspeakers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65010">
                <a:tc>
                  <a:txBody>
                    <a:bodyPr/>
                    <a:lstStyle/>
                    <a:p>
                      <a:pPr marL="38735" marR="437515">
                        <a:lnSpc>
                          <a:spcPts val="930"/>
                        </a:lnSpc>
                        <a:spcBef>
                          <a:spcPts val="44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Polyacrylonitrile 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(Orlon)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742315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CH=CH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2  </a:t>
                      </a:r>
                      <a:r>
                        <a:rPr dirty="0" sz="800" spc="35" b="1">
                          <a:latin typeface="Arial"/>
                          <a:cs typeface="Arial"/>
                        </a:rPr>
                        <a:t>CN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making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synthetic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wool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fibres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643764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Polystyrene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30" b="1">
                          <a:latin typeface="Arial"/>
                          <a:cs typeface="Arial"/>
                        </a:rPr>
                        <a:t>CH=CH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Ph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insulator,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manufacture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toys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703609">
                <a:tc>
                  <a:txBody>
                    <a:bodyPr/>
                    <a:lstStyle/>
                    <a:p>
                      <a:pPr marL="38735" marR="70485">
                        <a:lnSpc>
                          <a:spcPct val="107100"/>
                        </a:lnSpc>
                        <a:spcBef>
                          <a:spcPts val="265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Polytetrafluoroethylene 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(PTFE)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(Teflon)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CF</a:t>
                      </a:r>
                      <a:r>
                        <a:rPr dirty="0" sz="650" spc="2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=CF</a:t>
                      </a:r>
                      <a:r>
                        <a:rPr dirty="0" sz="650" spc="20" b="1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marR="629285">
                        <a:lnSpc>
                          <a:spcPct val="107100"/>
                        </a:lnSpc>
                        <a:spcBef>
                          <a:spcPts val="26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insulator,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lubricant, 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making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of cooking</a:t>
                      </a:r>
                      <a:r>
                        <a:rPr dirty="0" sz="8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wares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687981">
                <a:tc>
                  <a:txBody>
                    <a:bodyPr/>
                    <a:lstStyle/>
                    <a:p>
                      <a:pPr marL="38735" marR="475615">
                        <a:lnSpc>
                          <a:spcPct val="107100"/>
                        </a:lnSpc>
                        <a:spcBef>
                          <a:spcPts val="28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(Natur Rubber</a:t>
                      </a:r>
                      <a:r>
                        <a:rPr dirty="0" sz="8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) 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Cis-Isoprene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800" spc="3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=C—CH=CH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making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tyres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712942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Neoprene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296545" indent="264160">
                        <a:lnSpc>
                          <a:spcPts val="1440"/>
                        </a:lnSpc>
                        <a:spcBef>
                          <a:spcPts val="3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Cl 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=C—CH=CH</a:t>
                      </a:r>
                      <a:r>
                        <a:rPr dirty="0" sz="550" b="1">
                          <a:latin typeface="Arial"/>
                          <a:cs typeface="Arial"/>
                        </a:rPr>
                        <a:t>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marR="480059">
                        <a:lnSpc>
                          <a:spcPts val="930"/>
                        </a:lnSpc>
                        <a:spcBef>
                          <a:spcPts val="439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insulator,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conveyor belts, 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printing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roller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680670">
                <a:tc>
                  <a:txBody>
                    <a:bodyPr/>
                    <a:lstStyle/>
                    <a:p>
                      <a:pPr marL="38735" marR="534670">
                        <a:lnSpc>
                          <a:spcPct val="107100"/>
                        </a:lnSpc>
                        <a:spcBef>
                          <a:spcPts val="254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Nylon-6 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(Cap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olactam)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3175">
                      <a:solidFill>
                        <a:srgbClr val="C6EBBF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3175">
                      <a:solidFill>
                        <a:srgbClr val="C6EB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3175">
                      <a:solidFill>
                        <a:srgbClr val="C6EB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making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ropes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tyre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cord,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fibres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3175">
                      <a:solidFill>
                        <a:srgbClr val="C6EBB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848389" y="1849138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78377"/>
                </a:moveTo>
                <a:lnTo>
                  <a:pt x="0" y="0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35333" y="1222122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5">
                <a:moveTo>
                  <a:pt x="0" y="65314"/>
                </a:moveTo>
                <a:lnTo>
                  <a:pt x="0" y="0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48394" y="2423904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5">
                <a:moveTo>
                  <a:pt x="0" y="65314"/>
                </a:moveTo>
                <a:lnTo>
                  <a:pt x="0" y="0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48389" y="3011729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5">
                <a:moveTo>
                  <a:pt x="0" y="65314"/>
                </a:moveTo>
                <a:lnTo>
                  <a:pt x="0" y="0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9647" y="4331089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0"/>
                </a:moveTo>
                <a:lnTo>
                  <a:pt x="0" y="78377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09647" y="5023411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78377"/>
                </a:moveTo>
                <a:lnTo>
                  <a:pt x="0" y="0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454" y="220680"/>
            <a:ext cx="4078604" cy="8248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250" spc="275"/>
              <a:t>Free-radical</a:t>
            </a:r>
            <a:endParaRPr sz="5250"/>
          </a:p>
        </p:txBody>
      </p:sp>
      <p:sp>
        <p:nvSpPr>
          <p:cNvPr id="3" name="object 3"/>
          <p:cNvSpPr txBox="1"/>
          <p:nvPr/>
        </p:nvSpPr>
        <p:spPr>
          <a:xfrm>
            <a:off x="577828" y="1095487"/>
            <a:ext cx="66040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NOTE</a:t>
            </a:r>
            <a:r>
              <a:rPr dirty="0" sz="1300" spc="-6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:-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536" y="1592723"/>
            <a:ext cx="4990375" cy="392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7252" y="1669976"/>
            <a:ext cx="5543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5">
                <a:solidFill>
                  <a:srgbClr val="004D7F"/>
                </a:solidFill>
                <a:latin typeface="Arial Black"/>
                <a:cs typeface="Arial Black"/>
              </a:rPr>
              <a:t>TRICK</a:t>
            </a:r>
            <a:r>
              <a:rPr dirty="0" sz="900" spc="-55">
                <a:solidFill>
                  <a:srgbClr val="004D7F"/>
                </a:solidFill>
                <a:latin typeface="Arial Black"/>
                <a:cs typeface="Arial Black"/>
              </a:rPr>
              <a:t> </a:t>
            </a:r>
            <a:r>
              <a:rPr dirty="0" sz="900" spc="5">
                <a:solidFill>
                  <a:srgbClr val="004D7F"/>
                </a:solidFill>
                <a:latin typeface="Arial Black"/>
                <a:cs typeface="Arial Black"/>
              </a:rPr>
              <a:t>:-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8752" y="1095487"/>
            <a:ext cx="5685790" cy="7435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15" b="1">
                <a:solidFill>
                  <a:srgbClr val="004D7F"/>
                </a:solidFill>
                <a:latin typeface="Arial"/>
                <a:cs typeface="Arial"/>
              </a:rPr>
              <a:t>Genration of</a:t>
            </a:r>
            <a:r>
              <a:rPr dirty="0" sz="130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300" spc="25" b="1">
                <a:solidFill>
                  <a:srgbClr val="004D7F"/>
                </a:solidFill>
                <a:latin typeface="Arial"/>
                <a:cs typeface="Arial"/>
              </a:rPr>
              <a:t>Free-Radical</a:t>
            </a:r>
            <a:endParaRPr sz="1300">
              <a:latin typeface="Arial"/>
              <a:cs typeface="Arial"/>
            </a:endParaRPr>
          </a:p>
          <a:p>
            <a:pPr marL="81280" marR="5080" indent="-49530">
              <a:lnSpc>
                <a:spcPct val="102800"/>
              </a:lnSpc>
              <a:spcBef>
                <a:spcPts val="45"/>
              </a:spcBef>
            </a:pP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By </a:t>
            </a:r>
            <a:r>
              <a:rPr dirty="0" u="heavy" sz="1000" spc="140">
                <a:solidFill>
                  <a:srgbClr val="004D7F"/>
                </a:solidFill>
                <a:uFill>
                  <a:solidFill>
                    <a:srgbClr val="004D7F"/>
                  </a:solidFill>
                </a:uFill>
                <a:latin typeface="Courier New"/>
                <a:cs typeface="Courier New"/>
              </a:rPr>
              <a:t>Metal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, </a:t>
            </a:r>
            <a:r>
              <a:rPr dirty="0" u="heavy" sz="1000" spc="140">
                <a:solidFill>
                  <a:srgbClr val="004D7F"/>
                </a:solidFill>
                <a:uFill>
                  <a:solidFill>
                    <a:srgbClr val="004D7F"/>
                  </a:solidFill>
                </a:uFill>
                <a:latin typeface="Courier New"/>
                <a:cs typeface="Courier New"/>
              </a:rPr>
              <a:t>Metal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-Salts, </a:t>
            </a:r>
            <a:r>
              <a:rPr dirty="0" u="heavy" sz="1000" spc="140">
                <a:solidFill>
                  <a:srgbClr val="004D7F"/>
                </a:solidFill>
                <a:uFill>
                  <a:solidFill>
                    <a:srgbClr val="004D7F"/>
                  </a:solidFill>
                </a:uFill>
                <a:latin typeface="Courier New"/>
                <a:cs typeface="Courier New"/>
              </a:rPr>
              <a:t>Heat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, </a:t>
            </a:r>
            <a:r>
              <a:rPr dirty="0" u="heavy" sz="1000" spc="140">
                <a:solidFill>
                  <a:srgbClr val="004D7F"/>
                </a:solidFill>
                <a:uFill>
                  <a:solidFill>
                    <a:srgbClr val="004D7F"/>
                  </a:solidFill>
                </a:uFill>
                <a:latin typeface="Courier New"/>
                <a:cs typeface="Courier New"/>
              </a:rPr>
              <a:t>Electricity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, Sun</a:t>
            </a:r>
            <a:r>
              <a:rPr dirty="0" u="heavy" sz="1000" spc="140">
                <a:solidFill>
                  <a:srgbClr val="004D7F"/>
                </a:solidFill>
                <a:uFill>
                  <a:solidFill>
                    <a:srgbClr val="004D7F"/>
                  </a:solidFill>
                </a:uFill>
                <a:latin typeface="Courier New"/>
                <a:cs typeface="Courier New"/>
              </a:rPr>
              <a:t>light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,</a:t>
            </a:r>
            <a:r>
              <a:rPr dirty="0" sz="1000" spc="4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Peroxide  Radical itself generate free-radical</a:t>
            </a:r>
            <a:r>
              <a:rPr dirty="0" sz="1000" spc="12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10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dirty="0" sz="1000" spc="-15">
                <a:solidFill>
                  <a:srgbClr val="004D7F"/>
                </a:solidFill>
                <a:latin typeface="Arial Black"/>
                <a:cs typeface="Arial Black"/>
              </a:rPr>
              <a:t>Mr. </a:t>
            </a:r>
            <a:r>
              <a:rPr dirty="0" sz="1000" spc="20">
                <a:solidFill>
                  <a:srgbClr val="004D7F"/>
                </a:solidFill>
                <a:latin typeface="Arial Black"/>
                <a:cs typeface="Arial Black"/>
              </a:rPr>
              <a:t>H E </a:t>
            </a:r>
            <a:r>
              <a:rPr dirty="0" sz="1000" spc="15">
                <a:solidFill>
                  <a:srgbClr val="004D7F"/>
                </a:solidFill>
                <a:latin typeface="Arial Black"/>
                <a:cs typeface="Arial Black"/>
              </a:rPr>
              <a:t>L </a:t>
            </a:r>
            <a:r>
              <a:rPr dirty="0" sz="1000" spc="20">
                <a:solidFill>
                  <a:srgbClr val="004D7F"/>
                </a:solidFill>
                <a:latin typeface="Arial Black"/>
                <a:cs typeface="Arial Black"/>
              </a:rPr>
              <a:t>P E R </a:t>
            </a:r>
            <a:r>
              <a:rPr dirty="0" sz="900" spc="10">
                <a:solidFill>
                  <a:srgbClr val="004D7F"/>
                </a:solidFill>
                <a:latin typeface="Arial Black"/>
                <a:cs typeface="Arial Black"/>
              </a:rPr>
              <a:t>will help </a:t>
            </a:r>
            <a:r>
              <a:rPr dirty="0" sz="900" spc="5">
                <a:solidFill>
                  <a:srgbClr val="004D7F"/>
                </a:solidFill>
                <a:latin typeface="Arial Black"/>
                <a:cs typeface="Arial Black"/>
              </a:rPr>
              <a:t>you </a:t>
            </a:r>
            <a:r>
              <a:rPr dirty="0" sz="900" spc="10">
                <a:solidFill>
                  <a:srgbClr val="004D7F"/>
                </a:solidFill>
                <a:latin typeface="Arial Black"/>
                <a:cs typeface="Arial Black"/>
              </a:rPr>
              <a:t>to </a:t>
            </a:r>
            <a:r>
              <a:rPr dirty="0" sz="900" spc="15">
                <a:solidFill>
                  <a:srgbClr val="004D7F"/>
                </a:solidFill>
                <a:latin typeface="Arial Black"/>
                <a:cs typeface="Arial Black"/>
              </a:rPr>
              <a:t>do </a:t>
            </a:r>
            <a:r>
              <a:rPr dirty="0" sz="900" spc="10">
                <a:solidFill>
                  <a:srgbClr val="004D7F"/>
                </a:solidFill>
                <a:latin typeface="Arial Black"/>
                <a:cs typeface="Arial Black"/>
              </a:rPr>
              <a:t>free- </a:t>
            </a:r>
            <a:r>
              <a:rPr dirty="0" sz="900" spc="15">
                <a:solidFill>
                  <a:srgbClr val="004D7F"/>
                </a:solidFill>
                <a:latin typeface="Arial Black"/>
                <a:cs typeface="Arial Black"/>
              </a:rPr>
              <a:t>radical</a:t>
            </a:r>
            <a:r>
              <a:rPr dirty="0" sz="900" spc="-125">
                <a:solidFill>
                  <a:srgbClr val="004D7F"/>
                </a:solidFill>
                <a:latin typeface="Arial Black"/>
                <a:cs typeface="Arial Black"/>
              </a:rPr>
              <a:t> </a:t>
            </a:r>
            <a:r>
              <a:rPr dirty="0" sz="900" spc="10">
                <a:solidFill>
                  <a:srgbClr val="004D7F"/>
                </a:solidFill>
                <a:latin typeface="Arial Black"/>
                <a:cs typeface="Arial Black"/>
              </a:rPr>
              <a:t>reaction.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454" y="2041867"/>
            <a:ext cx="2762885" cy="9779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47650" indent="-23558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48285" algn="l"/>
              </a:tabLst>
            </a:pPr>
            <a:r>
              <a:rPr dirty="0" sz="1300" spc="35" b="1">
                <a:solidFill>
                  <a:srgbClr val="B51700"/>
                </a:solidFill>
                <a:latin typeface="Arial"/>
                <a:cs typeface="Arial"/>
              </a:rPr>
              <a:t>WURTZ </a:t>
            </a:r>
            <a:r>
              <a:rPr dirty="0" sz="1300" spc="30" b="1">
                <a:solidFill>
                  <a:srgbClr val="B51700"/>
                </a:solidFill>
                <a:latin typeface="Arial"/>
                <a:cs typeface="Arial"/>
              </a:rPr>
              <a:t>COUPLING</a:t>
            </a:r>
            <a:r>
              <a:rPr dirty="0" sz="1300" spc="-7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3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85"/>
              </a:spcBef>
            </a:pPr>
            <a:r>
              <a:rPr dirty="0" sz="1200" spc="15" b="1">
                <a:latin typeface="Arial"/>
                <a:cs typeface="Arial"/>
              </a:rPr>
              <a:t>2 </a:t>
            </a:r>
            <a:r>
              <a:rPr dirty="0" sz="1200" spc="45" b="1">
                <a:latin typeface="Arial"/>
                <a:cs typeface="Arial"/>
              </a:rPr>
              <a:t>R-X </a:t>
            </a:r>
            <a:r>
              <a:rPr dirty="0" sz="1200" spc="35" b="1">
                <a:latin typeface="Arial"/>
                <a:cs typeface="Arial"/>
              </a:rPr>
              <a:t>+ </a:t>
            </a:r>
            <a:r>
              <a:rPr dirty="0" sz="1200" spc="15" b="1">
                <a:latin typeface="Arial"/>
                <a:cs typeface="Arial"/>
              </a:rPr>
              <a:t>2 </a:t>
            </a:r>
            <a:r>
              <a:rPr dirty="0" sz="1200" spc="40" b="1">
                <a:latin typeface="Arial"/>
                <a:cs typeface="Arial"/>
              </a:rPr>
              <a:t>Na </a:t>
            </a:r>
            <a:r>
              <a:rPr dirty="0" sz="1200" spc="35" b="1">
                <a:latin typeface="Arial"/>
                <a:cs typeface="Arial"/>
              </a:rPr>
              <a:t>+ </a:t>
            </a:r>
            <a:r>
              <a:rPr dirty="0" sz="1200" spc="-5" b="1">
                <a:latin typeface="Arial"/>
                <a:cs typeface="Arial"/>
              </a:rPr>
              <a:t>(Dry</a:t>
            </a:r>
            <a:r>
              <a:rPr dirty="0" sz="1200" spc="-22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Ether)</a:t>
            </a:r>
            <a:endParaRPr sz="1200">
              <a:latin typeface="Arial"/>
              <a:cs typeface="Arial"/>
            </a:endParaRPr>
          </a:p>
          <a:p>
            <a:pPr marL="248285" indent="-236220">
              <a:lnSpc>
                <a:spcPct val="100000"/>
              </a:lnSpc>
              <a:spcBef>
                <a:spcPts val="930"/>
              </a:spcBef>
              <a:buAutoNum type="arabicPeriod" startAt="2"/>
              <a:tabLst>
                <a:tab pos="248920" algn="l"/>
              </a:tabLst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FITTIG </a:t>
            </a:r>
            <a:r>
              <a:rPr dirty="0" sz="1300" spc="30" b="1">
                <a:solidFill>
                  <a:srgbClr val="B51700"/>
                </a:solidFill>
                <a:latin typeface="Arial"/>
                <a:cs typeface="Arial"/>
              </a:rPr>
              <a:t>COUPLING</a:t>
            </a:r>
            <a:r>
              <a:rPr dirty="0" sz="1300" spc="-2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3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85"/>
              </a:spcBef>
            </a:pPr>
            <a:r>
              <a:rPr dirty="0" sz="1200" spc="15" b="1">
                <a:latin typeface="Arial"/>
                <a:cs typeface="Arial"/>
              </a:rPr>
              <a:t>2 </a:t>
            </a:r>
            <a:r>
              <a:rPr dirty="0" sz="1200" spc="30" b="1">
                <a:latin typeface="Arial"/>
                <a:cs typeface="Arial"/>
              </a:rPr>
              <a:t>Ph-Cl </a:t>
            </a:r>
            <a:r>
              <a:rPr dirty="0" sz="1200" spc="35" b="1">
                <a:latin typeface="Arial"/>
                <a:cs typeface="Arial"/>
              </a:rPr>
              <a:t>+ </a:t>
            </a:r>
            <a:r>
              <a:rPr dirty="0" sz="1200" spc="15" b="1">
                <a:latin typeface="Arial"/>
                <a:cs typeface="Arial"/>
              </a:rPr>
              <a:t>2 </a:t>
            </a:r>
            <a:r>
              <a:rPr dirty="0" sz="1200" spc="40" b="1">
                <a:latin typeface="Arial"/>
                <a:cs typeface="Arial"/>
              </a:rPr>
              <a:t>Na </a:t>
            </a:r>
            <a:r>
              <a:rPr dirty="0" sz="1200" spc="35" b="1">
                <a:latin typeface="Arial"/>
                <a:cs typeface="Arial"/>
              </a:rPr>
              <a:t>+ </a:t>
            </a:r>
            <a:r>
              <a:rPr dirty="0" sz="1200" spc="-5" b="1">
                <a:latin typeface="Arial"/>
                <a:cs typeface="Arial"/>
              </a:rPr>
              <a:t>(Dry</a:t>
            </a:r>
            <a:r>
              <a:rPr dirty="0" sz="1200" spc="-22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Ether)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5009" y="2283649"/>
            <a:ext cx="195453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20444" algn="l"/>
              </a:tabLst>
            </a:pPr>
            <a:r>
              <a:rPr dirty="0" sz="1200" spc="30" b="1">
                <a:latin typeface="Arial"/>
                <a:cs typeface="Arial"/>
              </a:rPr>
              <a:t>—————&gt;	</a:t>
            </a:r>
            <a:r>
              <a:rPr dirty="0" sz="1200" spc="50" b="1">
                <a:latin typeface="Arial"/>
                <a:cs typeface="Arial"/>
              </a:rPr>
              <a:t>R-R </a:t>
            </a:r>
            <a:r>
              <a:rPr dirty="0" sz="1200" spc="35" b="1">
                <a:latin typeface="Arial"/>
                <a:cs typeface="Arial"/>
              </a:rPr>
              <a:t>+</a:t>
            </a:r>
            <a:r>
              <a:rPr dirty="0" sz="1200" spc="175" b="1">
                <a:latin typeface="Arial"/>
                <a:cs typeface="Arial"/>
              </a:rPr>
              <a:t> </a:t>
            </a:r>
            <a:r>
              <a:rPr dirty="0" sz="1200" spc="30" b="1">
                <a:latin typeface="Arial"/>
                <a:cs typeface="Arial"/>
              </a:rPr>
              <a:t>NaCl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650" y="2805911"/>
            <a:ext cx="212344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20444" algn="l"/>
              </a:tabLst>
            </a:pPr>
            <a:r>
              <a:rPr dirty="0" sz="1200" spc="30" b="1">
                <a:latin typeface="Arial"/>
                <a:cs typeface="Arial"/>
              </a:rPr>
              <a:t>—————&gt;	</a:t>
            </a:r>
            <a:r>
              <a:rPr dirty="0" sz="1200" spc="25" b="1">
                <a:latin typeface="Arial"/>
                <a:cs typeface="Arial"/>
              </a:rPr>
              <a:t>Ph-Ph </a:t>
            </a:r>
            <a:r>
              <a:rPr dirty="0" sz="1200" spc="35" b="1">
                <a:latin typeface="Arial"/>
                <a:cs typeface="Arial"/>
              </a:rPr>
              <a:t>+</a:t>
            </a:r>
            <a:r>
              <a:rPr dirty="0" sz="1200" spc="240" b="1">
                <a:latin typeface="Arial"/>
                <a:cs typeface="Arial"/>
              </a:rPr>
              <a:t> </a:t>
            </a:r>
            <a:r>
              <a:rPr dirty="0" sz="1200" spc="30" b="1">
                <a:latin typeface="Arial"/>
                <a:cs typeface="Arial"/>
              </a:rPr>
              <a:t>NaCl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454" y="3184560"/>
            <a:ext cx="334772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3. </a:t>
            </a:r>
            <a:r>
              <a:rPr dirty="0" sz="1300" spc="35" b="1">
                <a:solidFill>
                  <a:srgbClr val="B51700"/>
                </a:solidFill>
                <a:latin typeface="Arial"/>
                <a:cs typeface="Arial"/>
              </a:rPr>
              <a:t>WURTZ </a:t>
            </a: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FITTIG </a:t>
            </a:r>
            <a:r>
              <a:rPr dirty="0" sz="1300" spc="30" b="1">
                <a:solidFill>
                  <a:srgbClr val="B51700"/>
                </a:solidFill>
                <a:latin typeface="Arial"/>
                <a:cs typeface="Arial"/>
              </a:rPr>
              <a:t>COUPLING</a:t>
            </a:r>
            <a:r>
              <a:rPr dirty="0" sz="1300" spc="-7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5581" y="3406520"/>
            <a:ext cx="331533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30" b="1">
                <a:latin typeface="Arial"/>
                <a:cs typeface="Arial"/>
              </a:rPr>
              <a:t>—————&gt; </a:t>
            </a:r>
            <a:r>
              <a:rPr dirty="0" sz="1200" spc="50" b="1">
                <a:latin typeface="Arial"/>
                <a:cs typeface="Arial"/>
              </a:rPr>
              <a:t>R-R </a:t>
            </a:r>
            <a:r>
              <a:rPr dirty="0" sz="1200" spc="35" b="1">
                <a:latin typeface="Arial"/>
                <a:cs typeface="Arial"/>
              </a:rPr>
              <a:t>+ </a:t>
            </a:r>
            <a:r>
              <a:rPr dirty="0" sz="1200" spc="25" b="1">
                <a:latin typeface="Arial"/>
                <a:cs typeface="Arial"/>
              </a:rPr>
              <a:t>Ph-Ph </a:t>
            </a:r>
            <a:r>
              <a:rPr dirty="0" sz="1200" spc="35" b="1">
                <a:latin typeface="Arial"/>
                <a:cs typeface="Arial"/>
              </a:rPr>
              <a:t>+ Ph-R +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30" b="1">
                <a:latin typeface="Arial"/>
                <a:cs typeface="Arial"/>
              </a:rPr>
              <a:t>2NaX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454" y="3302871"/>
            <a:ext cx="2696210" cy="839469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0"/>
              </a:spcBef>
            </a:pPr>
            <a:r>
              <a:rPr dirty="0" sz="1200" spc="45" b="1">
                <a:latin typeface="Arial"/>
                <a:cs typeface="Arial"/>
              </a:rPr>
              <a:t>R-X </a:t>
            </a:r>
            <a:r>
              <a:rPr dirty="0" sz="1200" spc="35" b="1">
                <a:latin typeface="Arial"/>
                <a:cs typeface="Arial"/>
              </a:rPr>
              <a:t>+ Ph-X + </a:t>
            </a:r>
            <a:r>
              <a:rPr dirty="0" sz="1200" spc="40" b="1">
                <a:latin typeface="Arial"/>
                <a:cs typeface="Arial"/>
              </a:rPr>
              <a:t>Na </a:t>
            </a:r>
            <a:r>
              <a:rPr dirty="0" sz="1200" spc="35" b="1">
                <a:latin typeface="Arial"/>
                <a:cs typeface="Arial"/>
              </a:rPr>
              <a:t>+ </a:t>
            </a:r>
            <a:r>
              <a:rPr dirty="0" sz="1200" spc="-5" b="1">
                <a:latin typeface="Arial"/>
                <a:cs typeface="Arial"/>
              </a:rPr>
              <a:t>(Dry</a:t>
            </a:r>
            <a:r>
              <a:rPr dirty="0" sz="1200" spc="60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Ether)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4. FRANK</a:t>
            </a:r>
            <a:r>
              <a:rPr dirty="0" sz="1300" spc="-1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LAND</a:t>
            </a:r>
            <a:endParaRPr sz="13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85"/>
              </a:spcBef>
            </a:pPr>
            <a:r>
              <a:rPr dirty="0" sz="1200" spc="15" b="1">
                <a:latin typeface="Arial"/>
                <a:cs typeface="Arial"/>
              </a:rPr>
              <a:t>2 </a:t>
            </a:r>
            <a:r>
              <a:rPr dirty="0" sz="1200" spc="45" b="1">
                <a:latin typeface="Arial"/>
                <a:cs typeface="Arial"/>
              </a:rPr>
              <a:t>R-X </a:t>
            </a:r>
            <a:r>
              <a:rPr dirty="0" sz="1200" spc="35" b="1">
                <a:latin typeface="Arial"/>
                <a:cs typeface="Arial"/>
              </a:rPr>
              <a:t>+ </a:t>
            </a:r>
            <a:r>
              <a:rPr dirty="0" sz="1200" spc="30" b="1">
                <a:latin typeface="Arial"/>
                <a:cs typeface="Arial"/>
              </a:rPr>
              <a:t>Zn </a:t>
            </a:r>
            <a:r>
              <a:rPr dirty="0" sz="1200" spc="-5" b="1">
                <a:latin typeface="Arial"/>
                <a:cs typeface="Arial"/>
              </a:rPr>
              <a:t>(Dry</a:t>
            </a:r>
            <a:r>
              <a:rPr dirty="0" sz="1200" spc="-175" b="1">
                <a:latin typeface="Arial"/>
                <a:cs typeface="Arial"/>
              </a:rPr>
              <a:t> </a:t>
            </a:r>
            <a:r>
              <a:rPr dirty="0" sz="1200" spc="5" b="1">
                <a:latin typeface="Arial"/>
                <a:cs typeface="Arial"/>
              </a:rPr>
              <a:t>Ether)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2964" y="3940128"/>
            <a:ext cx="190563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4629" sz="1800" spc="44" b="1">
                <a:latin typeface="Arial"/>
                <a:cs typeface="Arial"/>
              </a:rPr>
              <a:t>—————&gt; </a:t>
            </a:r>
            <a:r>
              <a:rPr dirty="0" baseline="4629" sz="1800" spc="75" b="1">
                <a:latin typeface="Arial"/>
                <a:cs typeface="Arial"/>
              </a:rPr>
              <a:t>R-R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232" b="1">
                <a:latin typeface="Arial"/>
                <a:cs typeface="Arial"/>
              </a:rPr>
              <a:t> </a:t>
            </a:r>
            <a:r>
              <a:rPr dirty="0" baseline="4629" sz="1800" spc="37" b="1">
                <a:latin typeface="Arial"/>
                <a:cs typeface="Arial"/>
              </a:rPr>
              <a:t>ZnX</a:t>
            </a:r>
            <a:r>
              <a:rPr dirty="0" sz="800" spc="25" b="1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454" y="4229097"/>
            <a:ext cx="294957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5. </a:t>
            </a:r>
            <a:r>
              <a:rPr dirty="0" sz="1300" spc="35" b="1">
                <a:solidFill>
                  <a:srgbClr val="B51700"/>
                </a:solidFill>
                <a:latin typeface="Arial"/>
                <a:cs typeface="Arial"/>
              </a:rPr>
              <a:t>ULLMANN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BIPHENYL</a:t>
            </a:r>
            <a:r>
              <a:rPr dirty="0" sz="1300" spc="-6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3454" y="4369202"/>
            <a:ext cx="4896485" cy="61150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865"/>
              </a:spcBef>
              <a:tabLst>
                <a:tab pos="2855595" algn="l"/>
              </a:tabLst>
            </a:pPr>
            <a:r>
              <a:rPr dirty="0" baseline="4629" sz="1800" spc="22" b="1">
                <a:latin typeface="Arial"/>
                <a:cs typeface="Arial"/>
              </a:rPr>
              <a:t>2 </a:t>
            </a:r>
            <a:r>
              <a:rPr dirty="0" baseline="4629" sz="1800" spc="52" b="1">
                <a:latin typeface="Arial"/>
                <a:cs typeface="Arial"/>
              </a:rPr>
              <a:t>Ph-I  +  </a:t>
            </a:r>
            <a:r>
              <a:rPr dirty="0" baseline="4629" sz="1800" spc="30" b="1">
                <a:latin typeface="Arial"/>
                <a:cs typeface="Arial"/>
              </a:rPr>
              <a:t>Cu</a:t>
            </a:r>
            <a:r>
              <a:rPr dirty="0" baseline="4629" sz="1800" spc="-104" b="1">
                <a:latin typeface="Arial"/>
                <a:cs typeface="Arial"/>
              </a:rPr>
              <a:t> </a:t>
            </a:r>
            <a:r>
              <a:rPr dirty="0" baseline="4629" sz="1800" spc="-7" b="1">
                <a:latin typeface="Arial"/>
                <a:cs typeface="Arial"/>
              </a:rPr>
              <a:t>(Dry</a:t>
            </a:r>
            <a:r>
              <a:rPr dirty="0" baseline="4629" sz="1800" spc="15" b="1">
                <a:latin typeface="Arial"/>
                <a:cs typeface="Arial"/>
              </a:rPr>
              <a:t> </a:t>
            </a:r>
            <a:r>
              <a:rPr dirty="0" baseline="4629" sz="1800" spc="7" b="1">
                <a:latin typeface="Arial"/>
                <a:cs typeface="Arial"/>
              </a:rPr>
              <a:t>Ether)	</a:t>
            </a:r>
            <a:r>
              <a:rPr dirty="0" baseline="4629" sz="1800" spc="44" b="1">
                <a:latin typeface="Arial"/>
                <a:cs typeface="Arial"/>
              </a:rPr>
              <a:t>—————&gt; </a:t>
            </a:r>
            <a:r>
              <a:rPr dirty="0" baseline="4629" sz="1800" spc="37" b="1">
                <a:latin typeface="Arial"/>
                <a:cs typeface="Arial"/>
              </a:rPr>
              <a:t>Ph-Ph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-135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CuCl</a:t>
            </a:r>
            <a:r>
              <a:rPr dirty="0" sz="800" spc="15" b="1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6. </a:t>
            </a:r>
            <a:r>
              <a:rPr dirty="0" sz="1300" spc="5" b="1">
                <a:solidFill>
                  <a:srgbClr val="B51700"/>
                </a:solidFill>
                <a:latin typeface="Arial"/>
                <a:cs typeface="Arial"/>
              </a:rPr>
              <a:t>KOLBE’S</a:t>
            </a:r>
            <a:r>
              <a:rPr dirty="0" sz="1300" spc="-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B51700"/>
                </a:solidFill>
                <a:latin typeface="Arial"/>
                <a:cs typeface="Arial"/>
              </a:rPr>
              <a:t>ELECTROLYSIS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054" y="4904532"/>
            <a:ext cx="6354445" cy="11341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42900">
              <a:lnSpc>
                <a:spcPct val="100000"/>
              </a:lnSpc>
              <a:spcBef>
                <a:spcPts val="865"/>
              </a:spcBef>
            </a:pPr>
            <a:r>
              <a:rPr dirty="0" baseline="4629" sz="1800" spc="75" b="1">
                <a:latin typeface="Arial"/>
                <a:cs typeface="Arial"/>
              </a:rPr>
              <a:t>R-COO-Na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15" b="1">
                <a:latin typeface="Arial"/>
                <a:cs typeface="Arial"/>
              </a:rPr>
              <a:t>Electricity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b="1">
                <a:latin typeface="Arial"/>
                <a:cs typeface="Arial"/>
              </a:rPr>
              <a:t>(H</a:t>
            </a:r>
            <a:r>
              <a:rPr dirty="0" sz="800" b="1">
                <a:latin typeface="Arial"/>
                <a:cs typeface="Arial"/>
              </a:rPr>
              <a:t>2</a:t>
            </a:r>
            <a:r>
              <a:rPr dirty="0" baseline="4629" sz="1800" b="1">
                <a:latin typeface="Arial"/>
                <a:cs typeface="Arial"/>
              </a:rPr>
              <a:t>O) </a:t>
            </a:r>
            <a:r>
              <a:rPr dirty="0" baseline="4629" sz="1800" spc="44" b="1">
                <a:latin typeface="Arial"/>
                <a:cs typeface="Arial"/>
              </a:rPr>
              <a:t>—————&gt; </a:t>
            </a:r>
            <a:r>
              <a:rPr dirty="0" baseline="4629" sz="1800" spc="75" b="1">
                <a:latin typeface="Arial"/>
                <a:cs typeface="Arial"/>
              </a:rPr>
              <a:t>R-R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22" b="1">
                <a:latin typeface="Arial"/>
                <a:cs typeface="Arial"/>
              </a:rPr>
              <a:t>2 </a:t>
            </a:r>
            <a:r>
              <a:rPr dirty="0" baseline="4629" sz="1800" spc="37" b="1">
                <a:latin typeface="Arial"/>
                <a:cs typeface="Arial"/>
              </a:rPr>
              <a:t>C</a:t>
            </a:r>
            <a:r>
              <a:rPr dirty="0" baseline="9259" sz="1800" spc="37" b="1">
                <a:latin typeface="Arial"/>
                <a:cs typeface="Arial"/>
              </a:rPr>
              <a:t>O</a:t>
            </a:r>
            <a:r>
              <a:rPr dirty="0" baseline="6944" sz="1200" spc="37" b="1">
                <a:latin typeface="Arial"/>
                <a:cs typeface="Arial"/>
              </a:rPr>
              <a:t>2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22" b="1">
                <a:latin typeface="Arial"/>
                <a:cs typeface="Arial"/>
              </a:rPr>
              <a:t>2 </a:t>
            </a:r>
            <a:r>
              <a:rPr dirty="0" baseline="4629" sz="1800" spc="60" b="1">
                <a:latin typeface="Arial"/>
                <a:cs typeface="Arial"/>
              </a:rPr>
              <a:t>NaOH</a:t>
            </a:r>
            <a:r>
              <a:rPr dirty="0" baseline="4629" sz="1800" spc="112" b="1">
                <a:latin typeface="Arial"/>
                <a:cs typeface="Arial"/>
              </a:rPr>
              <a:t>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44" b="1">
                <a:latin typeface="Arial"/>
                <a:cs typeface="Arial"/>
              </a:rPr>
              <a:t>H</a:t>
            </a:r>
            <a:r>
              <a:rPr dirty="0" sz="800" spc="30" b="1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273685" indent="-236220">
              <a:lnSpc>
                <a:spcPct val="100000"/>
              </a:lnSpc>
              <a:spcBef>
                <a:spcPts val="840"/>
              </a:spcBef>
              <a:buAutoNum type="arabicPeriod" startAt="7"/>
              <a:tabLst>
                <a:tab pos="274320" algn="l"/>
              </a:tabLst>
            </a:pP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PINACOL</a:t>
            </a:r>
            <a:r>
              <a:rPr dirty="0" sz="1300" spc="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FORMATION</a:t>
            </a:r>
            <a:endParaRPr sz="130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275"/>
              </a:spcBef>
            </a:pPr>
            <a:r>
              <a:rPr dirty="0" baseline="4629" sz="1800" spc="22" b="1">
                <a:latin typeface="Arial"/>
                <a:cs typeface="Arial"/>
              </a:rPr>
              <a:t>2 </a:t>
            </a:r>
            <a:r>
              <a:rPr dirty="0" baseline="4629" sz="1800" spc="67" b="1">
                <a:latin typeface="Arial"/>
                <a:cs typeface="Arial"/>
              </a:rPr>
              <a:t>CH</a:t>
            </a:r>
            <a:r>
              <a:rPr dirty="0" sz="800" spc="45" b="1">
                <a:latin typeface="Arial"/>
                <a:cs typeface="Arial"/>
              </a:rPr>
              <a:t>3</a:t>
            </a:r>
            <a:r>
              <a:rPr dirty="0" baseline="4629" sz="1800" spc="67" b="1">
                <a:latin typeface="Arial"/>
                <a:cs typeface="Arial"/>
              </a:rPr>
              <a:t>-CHO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104" b="1">
                <a:latin typeface="Arial"/>
                <a:cs typeface="Arial"/>
              </a:rPr>
              <a:t>Mg </a:t>
            </a:r>
            <a:r>
              <a:rPr dirty="0" baseline="4629" sz="1800" spc="-7" b="1">
                <a:latin typeface="Arial"/>
                <a:cs typeface="Arial"/>
              </a:rPr>
              <a:t>(Hg)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-7" b="1">
                <a:latin typeface="Arial"/>
                <a:cs typeface="Arial"/>
              </a:rPr>
              <a:t>(Dry </a:t>
            </a:r>
            <a:r>
              <a:rPr dirty="0" baseline="4629" sz="1800" spc="22" b="1">
                <a:latin typeface="Arial"/>
                <a:cs typeface="Arial"/>
              </a:rPr>
              <a:t>Ether </a:t>
            </a:r>
            <a:r>
              <a:rPr dirty="0" baseline="4629" sz="1800" spc="-52" b="1">
                <a:latin typeface="Arial"/>
                <a:cs typeface="Arial"/>
              </a:rPr>
              <a:t>)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37" b="1">
                <a:latin typeface="Arial"/>
                <a:cs typeface="Arial"/>
              </a:rPr>
              <a:t>H</a:t>
            </a:r>
            <a:r>
              <a:rPr dirty="0" sz="800" spc="25" b="1">
                <a:latin typeface="Arial"/>
                <a:cs typeface="Arial"/>
              </a:rPr>
              <a:t>3</a:t>
            </a:r>
            <a:r>
              <a:rPr dirty="0" baseline="4629" sz="1800" spc="37" b="1">
                <a:latin typeface="Arial"/>
                <a:cs typeface="Arial"/>
              </a:rPr>
              <a:t>O</a:t>
            </a:r>
            <a:r>
              <a:rPr dirty="0" baseline="27777" sz="1200" spc="37" b="1">
                <a:latin typeface="Arial"/>
                <a:cs typeface="Arial"/>
              </a:rPr>
              <a:t>+ </a:t>
            </a:r>
            <a:r>
              <a:rPr dirty="0" baseline="4629" sz="1800" spc="44" b="1">
                <a:latin typeface="Arial"/>
                <a:cs typeface="Arial"/>
              </a:rPr>
              <a:t>————&gt;</a:t>
            </a:r>
            <a:r>
              <a:rPr dirty="0" baseline="4629" sz="1800" spc="322" b="1">
                <a:latin typeface="Arial"/>
                <a:cs typeface="Arial"/>
              </a:rPr>
              <a:t> </a:t>
            </a:r>
            <a:r>
              <a:rPr dirty="0" baseline="4629" sz="1800" spc="44" b="1">
                <a:latin typeface="Arial"/>
                <a:cs typeface="Arial"/>
              </a:rPr>
              <a:t>CH</a:t>
            </a:r>
            <a:r>
              <a:rPr dirty="0" sz="800" spc="30" b="1">
                <a:latin typeface="Arial"/>
                <a:cs typeface="Arial"/>
              </a:rPr>
              <a:t>3</a:t>
            </a:r>
            <a:r>
              <a:rPr dirty="0" baseline="4629" sz="1800" spc="44" b="1">
                <a:latin typeface="Arial"/>
                <a:cs typeface="Arial"/>
              </a:rPr>
              <a:t>-CH(OH)-CH(OH)-CH</a:t>
            </a:r>
            <a:r>
              <a:rPr dirty="0" sz="800" spc="30" b="1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273685" indent="-236220">
              <a:lnSpc>
                <a:spcPct val="100000"/>
              </a:lnSpc>
              <a:spcBef>
                <a:spcPts val="835"/>
              </a:spcBef>
              <a:buAutoNum type="arabicPeriod" startAt="8"/>
              <a:tabLst>
                <a:tab pos="274320" algn="l"/>
              </a:tabLst>
            </a:pP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ACYLOIN</a:t>
            </a:r>
            <a:r>
              <a:rPr dirty="0" sz="1300" spc="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CONDENSATION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6183" y="6010038"/>
            <a:ext cx="2423795" cy="4432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295"/>
              </a:spcBef>
            </a:pPr>
            <a:r>
              <a:rPr dirty="0" sz="1200" spc="30" b="1">
                <a:latin typeface="Arial"/>
                <a:cs typeface="Arial"/>
              </a:rPr>
              <a:t>————&gt;</a:t>
            </a:r>
            <a:r>
              <a:rPr dirty="0" sz="1200" spc="325" b="1">
                <a:latin typeface="Arial"/>
                <a:cs typeface="Arial"/>
              </a:rPr>
              <a:t> </a:t>
            </a:r>
            <a:r>
              <a:rPr dirty="0" sz="1200" spc="15" b="1">
                <a:latin typeface="Arial"/>
                <a:cs typeface="Arial"/>
              </a:rPr>
              <a:t>R—C(OH)=C(OH)—R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200" spc="30" b="1">
                <a:latin typeface="Arial"/>
                <a:cs typeface="Arial"/>
              </a:rPr>
              <a:t>————&gt;</a:t>
            </a:r>
            <a:r>
              <a:rPr dirty="0" sz="1200" spc="305" b="1">
                <a:latin typeface="Arial"/>
                <a:cs typeface="Arial"/>
              </a:rPr>
              <a:t> </a:t>
            </a:r>
            <a:r>
              <a:rPr dirty="0" sz="1200" spc="15" b="1">
                <a:latin typeface="Arial"/>
                <a:cs typeface="Arial"/>
              </a:rPr>
              <a:t>R—CO—C(OH)(H)—R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8054" y="6032705"/>
            <a:ext cx="3738245" cy="7340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42900">
              <a:lnSpc>
                <a:spcPct val="100000"/>
              </a:lnSpc>
              <a:spcBef>
                <a:spcPts val="204"/>
              </a:spcBef>
            </a:pPr>
            <a:r>
              <a:rPr dirty="0" baseline="4629" sz="1800" spc="75" b="1">
                <a:latin typeface="Arial"/>
                <a:cs typeface="Arial"/>
              </a:rPr>
              <a:t>R-CO-OR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22" b="1">
                <a:latin typeface="Arial"/>
                <a:cs typeface="Arial"/>
              </a:rPr>
              <a:t>2 </a:t>
            </a:r>
            <a:r>
              <a:rPr dirty="0" baseline="4629" sz="1800" spc="60" b="1">
                <a:latin typeface="Arial"/>
                <a:cs typeface="Arial"/>
              </a:rPr>
              <a:t>Na </a:t>
            </a:r>
            <a:r>
              <a:rPr dirty="0" baseline="4629" sz="1800" spc="-7" b="1">
                <a:latin typeface="Arial"/>
                <a:cs typeface="Arial"/>
              </a:rPr>
              <a:t>(Hg)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-7" b="1">
                <a:latin typeface="Arial"/>
                <a:cs typeface="Arial"/>
              </a:rPr>
              <a:t>(Dry </a:t>
            </a:r>
            <a:r>
              <a:rPr dirty="0" baseline="4629" sz="1800" spc="7" b="1">
                <a:latin typeface="Arial"/>
                <a:cs typeface="Arial"/>
              </a:rPr>
              <a:t>Ether)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217" b="1">
                <a:latin typeface="Arial"/>
                <a:cs typeface="Arial"/>
              </a:rPr>
              <a:t> </a:t>
            </a:r>
            <a:r>
              <a:rPr dirty="0" baseline="4629" sz="1800" spc="37" b="1">
                <a:latin typeface="Arial"/>
                <a:cs typeface="Arial"/>
              </a:rPr>
              <a:t>H</a:t>
            </a:r>
            <a:r>
              <a:rPr dirty="0" sz="800" spc="25" b="1">
                <a:latin typeface="Arial"/>
                <a:cs typeface="Arial"/>
              </a:rPr>
              <a:t>3</a:t>
            </a:r>
            <a:r>
              <a:rPr dirty="0" baseline="4629" sz="1800" spc="37" b="1">
                <a:latin typeface="Arial"/>
                <a:cs typeface="Arial"/>
              </a:rPr>
              <a:t>O</a:t>
            </a:r>
            <a:r>
              <a:rPr dirty="0" baseline="27777" sz="1200" spc="37" b="1">
                <a:latin typeface="Arial"/>
                <a:cs typeface="Arial"/>
              </a:rPr>
              <a:t>+</a:t>
            </a:r>
            <a:endParaRPr baseline="27777" sz="1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120"/>
              </a:spcBef>
            </a:pPr>
            <a:r>
              <a:rPr dirty="0" sz="1200" spc="15" b="1">
                <a:latin typeface="Arial"/>
                <a:cs typeface="Arial"/>
              </a:rPr>
              <a:t>R—C(OH)=C(OH)—R </a:t>
            </a:r>
            <a:r>
              <a:rPr dirty="0" sz="1200" spc="35" b="1">
                <a:latin typeface="Arial"/>
                <a:cs typeface="Arial"/>
              </a:rPr>
              <a:t>+</a:t>
            </a:r>
            <a:r>
              <a:rPr dirty="0" sz="1200" spc="330" b="1">
                <a:latin typeface="Arial"/>
                <a:cs typeface="Arial"/>
              </a:rPr>
              <a:t> </a:t>
            </a:r>
            <a:r>
              <a:rPr dirty="0" sz="1200" spc="20" b="1">
                <a:latin typeface="Arial"/>
                <a:cs typeface="Arial"/>
              </a:rPr>
              <a:t>tautomerism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25"/>
              </a:spcBef>
              <a:tabLst>
                <a:tab pos="299085" algn="l"/>
              </a:tabLst>
            </a:pPr>
            <a:r>
              <a:rPr dirty="0" sz="1200" spc="10" b="1">
                <a:solidFill>
                  <a:srgbClr val="B51700"/>
                </a:solidFill>
                <a:latin typeface="Arial"/>
                <a:cs typeface="Arial"/>
              </a:rPr>
              <a:t>9.	</a:t>
            </a:r>
            <a:r>
              <a:rPr dirty="0" sz="1200" spc="25" b="1">
                <a:solidFill>
                  <a:srgbClr val="B51700"/>
                </a:solidFill>
                <a:latin typeface="Arial"/>
                <a:cs typeface="Arial"/>
              </a:rPr>
              <a:t>PHOTO</a:t>
            </a:r>
            <a:r>
              <a:rPr dirty="0" sz="120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200" spc="5" b="1">
                <a:solidFill>
                  <a:srgbClr val="B51700"/>
                </a:solidFill>
                <a:latin typeface="Arial"/>
                <a:cs typeface="Arial"/>
              </a:rPr>
              <a:t>HALOGENATION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8355" y="6760378"/>
            <a:ext cx="442150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74090" algn="l"/>
                <a:tab pos="2580640" algn="l"/>
              </a:tabLst>
            </a:pPr>
            <a:r>
              <a:rPr dirty="0" baseline="4629" sz="1800" spc="52" b="1">
                <a:latin typeface="Arial"/>
                <a:cs typeface="Arial"/>
              </a:rPr>
              <a:t>R—H</a:t>
            </a:r>
            <a:r>
              <a:rPr dirty="0" baseline="4629" sz="1800" spc="525" b="1">
                <a:latin typeface="Arial"/>
                <a:cs typeface="Arial"/>
              </a:rPr>
              <a:t>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525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X</a:t>
            </a:r>
            <a:r>
              <a:rPr dirty="0" sz="800" spc="15" b="1">
                <a:latin typeface="Arial"/>
                <a:cs typeface="Arial"/>
              </a:rPr>
              <a:t>2	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22" b="1">
                <a:latin typeface="Arial"/>
                <a:cs typeface="Arial"/>
              </a:rPr>
              <a:t> </a:t>
            </a:r>
            <a:r>
              <a:rPr dirty="0" baseline="4629" sz="1800" b="1">
                <a:latin typeface="Arial"/>
                <a:cs typeface="Arial"/>
              </a:rPr>
              <a:t>Sunlight	</a:t>
            </a:r>
            <a:r>
              <a:rPr dirty="0" baseline="4629" sz="1800" spc="44" b="1">
                <a:latin typeface="Arial"/>
                <a:cs typeface="Arial"/>
              </a:rPr>
              <a:t>—————&gt; </a:t>
            </a:r>
            <a:r>
              <a:rPr dirty="0" baseline="4629" sz="1800" spc="37" b="1">
                <a:latin typeface="Arial"/>
                <a:cs typeface="Arial"/>
              </a:rPr>
              <a:t>R—X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315" b="1">
                <a:latin typeface="Arial"/>
                <a:cs typeface="Arial"/>
              </a:rPr>
              <a:t> </a:t>
            </a:r>
            <a:r>
              <a:rPr dirty="0" baseline="4629" sz="1800" spc="52" b="1">
                <a:latin typeface="Arial"/>
                <a:cs typeface="Arial"/>
              </a:rPr>
              <a:t>HX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054" y="7044473"/>
            <a:ext cx="5559425" cy="99186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20675" indent="-283210">
              <a:lnSpc>
                <a:spcPct val="100000"/>
              </a:lnSpc>
              <a:spcBef>
                <a:spcPts val="275"/>
              </a:spcBef>
              <a:buAutoNum type="arabicPeriod" startAt="10"/>
              <a:tabLst>
                <a:tab pos="321310" algn="l"/>
              </a:tabLst>
            </a:pPr>
            <a:r>
              <a:rPr dirty="0" sz="1300" spc="-10" b="1">
                <a:solidFill>
                  <a:srgbClr val="B51700"/>
                </a:solidFill>
                <a:latin typeface="Arial"/>
                <a:cs typeface="Arial"/>
              </a:rPr>
              <a:t>ALLYLIC</a:t>
            </a:r>
            <a:r>
              <a:rPr dirty="0" sz="1300" spc="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SUBSTITUTION</a:t>
            </a:r>
            <a:endParaRPr sz="1300">
              <a:latin typeface="Arial"/>
              <a:cs typeface="Arial"/>
            </a:endParaRPr>
          </a:p>
          <a:p>
            <a:pPr marL="386080">
              <a:lnSpc>
                <a:spcPts val="1395"/>
              </a:lnSpc>
              <a:spcBef>
                <a:spcPts val="175"/>
              </a:spcBef>
            </a:pPr>
            <a:r>
              <a:rPr dirty="0" baseline="4629" sz="1800" spc="67" b="1">
                <a:latin typeface="Arial"/>
                <a:cs typeface="Arial"/>
              </a:rPr>
              <a:t>C </a:t>
            </a:r>
            <a:r>
              <a:rPr dirty="0" baseline="4629" sz="1800" spc="52" b="1">
                <a:latin typeface="Arial"/>
                <a:cs typeface="Arial"/>
              </a:rPr>
              <a:t>= </a:t>
            </a:r>
            <a:r>
              <a:rPr dirty="0" baseline="4629" sz="1800" spc="60" b="1">
                <a:latin typeface="Arial"/>
                <a:cs typeface="Arial"/>
              </a:rPr>
              <a:t>C—C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7" b="1">
                <a:latin typeface="Arial"/>
                <a:cs typeface="Arial"/>
              </a:rPr>
              <a:t>Br</a:t>
            </a:r>
            <a:r>
              <a:rPr dirty="0" sz="800" spc="5" b="1">
                <a:latin typeface="Arial"/>
                <a:cs typeface="Arial"/>
              </a:rPr>
              <a:t>2 </a:t>
            </a:r>
            <a:r>
              <a:rPr dirty="0" baseline="4629" sz="1800" spc="22" b="1">
                <a:latin typeface="Arial"/>
                <a:cs typeface="Arial"/>
              </a:rPr>
              <a:t>Limited </a:t>
            </a:r>
            <a:r>
              <a:rPr dirty="0" baseline="4629" sz="1800" spc="52" b="1">
                <a:latin typeface="Arial"/>
                <a:cs typeface="Arial"/>
              </a:rPr>
              <a:t>+ </a:t>
            </a:r>
            <a:r>
              <a:rPr dirty="0" baseline="4629" sz="1800" spc="7" b="1">
                <a:latin typeface="Arial"/>
                <a:cs typeface="Arial"/>
              </a:rPr>
              <a:t>(250</a:t>
            </a:r>
            <a:r>
              <a:rPr dirty="0" baseline="27777" sz="1200" spc="7" b="1">
                <a:latin typeface="Arial"/>
                <a:cs typeface="Arial"/>
              </a:rPr>
              <a:t>0</a:t>
            </a:r>
            <a:r>
              <a:rPr dirty="0" baseline="4629" sz="1800" spc="7" b="1">
                <a:latin typeface="Arial"/>
                <a:cs typeface="Arial"/>
              </a:rPr>
              <a:t>C) </a:t>
            </a:r>
            <a:r>
              <a:rPr dirty="0" baseline="4629" sz="1800" spc="44" b="1">
                <a:latin typeface="Arial"/>
                <a:cs typeface="Arial"/>
              </a:rPr>
              <a:t>—————&gt; </a:t>
            </a:r>
            <a:r>
              <a:rPr dirty="0" baseline="4629" sz="1800" spc="67" b="1">
                <a:latin typeface="Arial"/>
                <a:cs typeface="Arial"/>
              </a:rPr>
              <a:t>C </a:t>
            </a:r>
            <a:r>
              <a:rPr dirty="0" baseline="4629" sz="1800" spc="52" b="1">
                <a:latin typeface="Arial"/>
                <a:cs typeface="Arial"/>
              </a:rPr>
              <a:t>= </a:t>
            </a:r>
            <a:r>
              <a:rPr dirty="0" baseline="4629" sz="1800" spc="37" b="1">
                <a:latin typeface="Arial"/>
                <a:cs typeface="Arial"/>
              </a:rPr>
              <a:t>C—C—Br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-195" b="1">
                <a:latin typeface="Arial"/>
                <a:cs typeface="Arial"/>
              </a:rPr>
              <a:t> </a:t>
            </a:r>
            <a:r>
              <a:rPr dirty="0" baseline="4629" sz="1800" spc="60" b="1">
                <a:latin typeface="Arial"/>
                <a:cs typeface="Arial"/>
              </a:rPr>
              <a:t>H-Br</a:t>
            </a:r>
            <a:endParaRPr baseline="4629" sz="1800">
              <a:latin typeface="Arial"/>
              <a:cs typeface="Arial"/>
            </a:endParaRPr>
          </a:p>
          <a:p>
            <a:pPr marL="255270">
              <a:lnSpc>
                <a:spcPts val="1515"/>
              </a:lnSpc>
            </a:pPr>
            <a:r>
              <a:rPr dirty="0" sz="1300" spc="180">
                <a:solidFill>
                  <a:srgbClr val="004D7F"/>
                </a:solidFill>
                <a:latin typeface="Courier New"/>
                <a:cs typeface="Courier New"/>
              </a:rPr>
              <a:t>NOTE:-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NBS is also used in allylic</a:t>
            </a:r>
            <a:r>
              <a:rPr dirty="0" sz="1000" spc="-12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substitution</a:t>
            </a:r>
            <a:endParaRPr sz="1000">
              <a:latin typeface="Courier New"/>
              <a:cs typeface="Courier New"/>
            </a:endParaRPr>
          </a:p>
          <a:p>
            <a:pPr marL="320675" indent="-283210">
              <a:lnSpc>
                <a:spcPct val="100000"/>
              </a:lnSpc>
              <a:spcBef>
                <a:spcPts val="1215"/>
              </a:spcBef>
              <a:buAutoNum type="arabicPeriod" startAt="11"/>
              <a:tabLst>
                <a:tab pos="321310" algn="l"/>
              </a:tabLst>
            </a:pP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BORODINE </a:t>
            </a:r>
            <a:r>
              <a:rPr dirty="0" sz="1300" spc="30" b="1">
                <a:solidFill>
                  <a:srgbClr val="B51700"/>
                </a:solidFill>
                <a:latin typeface="Arial"/>
                <a:cs typeface="Arial"/>
              </a:rPr>
              <a:t>HUNDIECKER</a:t>
            </a:r>
            <a:r>
              <a:rPr dirty="0" sz="1300" spc="-1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054" y="7946742"/>
            <a:ext cx="2091055" cy="98996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86080">
              <a:lnSpc>
                <a:spcPct val="100000"/>
              </a:lnSpc>
              <a:spcBef>
                <a:spcPts val="865"/>
              </a:spcBef>
            </a:pPr>
            <a:r>
              <a:rPr dirty="0" baseline="4629" sz="1800" spc="37" b="1">
                <a:latin typeface="Arial"/>
                <a:cs typeface="Arial"/>
              </a:rPr>
              <a:t>R—COO</a:t>
            </a:r>
            <a:r>
              <a:rPr dirty="0" baseline="27777" sz="1200" spc="37" b="1">
                <a:latin typeface="Arial"/>
                <a:cs typeface="Arial"/>
              </a:rPr>
              <a:t>-</a:t>
            </a:r>
            <a:r>
              <a:rPr dirty="0" baseline="4629" sz="1800" spc="37" b="1">
                <a:latin typeface="Arial"/>
                <a:cs typeface="Arial"/>
              </a:rPr>
              <a:t>Ag</a:t>
            </a:r>
            <a:r>
              <a:rPr dirty="0" baseline="27777" sz="1200" spc="37" b="1">
                <a:latin typeface="Arial"/>
                <a:cs typeface="Arial"/>
              </a:rPr>
              <a:t>+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397" b="1">
                <a:latin typeface="Arial"/>
                <a:cs typeface="Arial"/>
              </a:rPr>
              <a:t> </a:t>
            </a:r>
            <a:r>
              <a:rPr dirty="0" baseline="4629" sz="1800" spc="7" b="1">
                <a:latin typeface="Arial"/>
                <a:cs typeface="Arial"/>
              </a:rPr>
              <a:t>Br</a:t>
            </a:r>
            <a:r>
              <a:rPr dirty="0" sz="800" spc="5" b="1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12. </a:t>
            </a:r>
            <a:r>
              <a:rPr dirty="0" sz="1300" spc="45" b="1">
                <a:solidFill>
                  <a:srgbClr val="B51700"/>
                </a:solidFill>
                <a:latin typeface="Arial"/>
                <a:cs typeface="Arial"/>
              </a:rPr>
              <a:t>SIMONINI</a:t>
            </a:r>
            <a:r>
              <a:rPr dirty="0" sz="1300" spc="-4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ts val="1295"/>
              </a:lnSpc>
              <a:spcBef>
                <a:spcPts val="275"/>
              </a:spcBef>
            </a:pPr>
            <a:r>
              <a:rPr dirty="0" baseline="4629" sz="1800" spc="37" b="1">
                <a:latin typeface="Arial"/>
                <a:cs typeface="Arial"/>
              </a:rPr>
              <a:t>R—COO</a:t>
            </a:r>
            <a:r>
              <a:rPr dirty="0" baseline="27777" sz="1200" spc="37" b="1">
                <a:latin typeface="Arial"/>
                <a:cs typeface="Arial"/>
              </a:rPr>
              <a:t>-</a:t>
            </a:r>
            <a:r>
              <a:rPr dirty="0" baseline="4629" sz="1800" spc="37" b="1">
                <a:latin typeface="Arial"/>
                <a:cs typeface="Arial"/>
              </a:rPr>
              <a:t>Ag</a:t>
            </a:r>
            <a:r>
              <a:rPr dirty="0" baseline="27777" sz="1200" spc="37" b="1">
                <a:latin typeface="Arial"/>
                <a:cs typeface="Arial"/>
              </a:rPr>
              <a:t>+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397" b="1">
                <a:latin typeface="Arial"/>
                <a:cs typeface="Arial"/>
              </a:rPr>
              <a:t> </a:t>
            </a:r>
            <a:r>
              <a:rPr dirty="0" baseline="4629" sz="1800" spc="30" b="1">
                <a:latin typeface="Arial"/>
                <a:cs typeface="Arial"/>
              </a:rPr>
              <a:t>I</a:t>
            </a:r>
            <a:r>
              <a:rPr dirty="0" sz="800" spc="20" b="1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277495">
              <a:lnSpc>
                <a:spcPts val="1415"/>
              </a:lnSpc>
            </a:pPr>
            <a:r>
              <a:rPr dirty="0" sz="1300" spc="180">
                <a:solidFill>
                  <a:srgbClr val="004D7F"/>
                </a:solidFill>
                <a:latin typeface="Courier New"/>
                <a:cs typeface="Courier New"/>
              </a:rPr>
              <a:t>NOTE:-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This</a:t>
            </a:r>
            <a:r>
              <a:rPr dirty="0" sz="1000" spc="-15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alkyl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6355" y="8039929"/>
            <a:ext cx="199580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4629" sz="1800" spc="44" b="1">
                <a:latin typeface="Arial"/>
                <a:cs typeface="Arial"/>
              </a:rPr>
              <a:t>—————&gt; </a:t>
            </a:r>
            <a:r>
              <a:rPr dirty="0" baseline="4629" sz="1800" spc="22" b="1">
                <a:latin typeface="Arial"/>
                <a:cs typeface="Arial"/>
              </a:rPr>
              <a:t>R—Br </a:t>
            </a:r>
            <a:r>
              <a:rPr dirty="0" baseline="4629" sz="1800" spc="52" b="1">
                <a:latin typeface="Arial"/>
                <a:cs typeface="Arial"/>
              </a:rPr>
              <a:t>+</a:t>
            </a:r>
            <a:r>
              <a:rPr dirty="0" baseline="4629" sz="1800" spc="367" b="1">
                <a:latin typeface="Arial"/>
                <a:cs typeface="Arial"/>
              </a:rPr>
              <a:t> </a:t>
            </a:r>
            <a:r>
              <a:rPr dirty="0" baseline="4629" sz="1800" spc="37" b="1">
                <a:latin typeface="Arial"/>
                <a:cs typeface="Arial"/>
              </a:rPr>
              <a:t>CO</a:t>
            </a:r>
            <a:r>
              <a:rPr dirty="0" sz="800" spc="25" b="1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8439" y="8550871"/>
            <a:ext cx="204660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30" b="1">
                <a:latin typeface="Arial"/>
                <a:cs typeface="Arial"/>
              </a:rPr>
              <a:t>—————&gt;</a:t>
            </a:r>
            <a:r>
              <a:rPr dirty="0" sz="1200" spc="290" b="1">
                <a:latin typeface="Arial"/>
                <a:cs typeface="Arial"/>
              </a:rPr>
              <a:t> </a:t>
            </a:r>
            <a:r>
              <a:rPr dirty="0" sz="1200" spc="30" b="1">
                <a:latin typeface="Arial"/>
                <a:cs typeface="Arial"/>
              </a:rPr>
              <a:t>R—CO—O—R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13382" y="8550871"/>
            <a:ext cx="63182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-5" b="1">
                <a:latin typeface="Arial"/>
                <a:cs typeface="Arial"/>
              </a:rPr>
              <a:t>(ESTER)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4389" y="8746719"/>
            <a:ext cx="228219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group should be bulky</a:t>
            </a:r>
            <a:r>
              <a:rPr dirty="0" sz="1000" spc="4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or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09203" y="8712859"/>
            <a:ext cx="23304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13888" sz="1500" spc="179">
                <a:solidFill>
                  <a:srgbClr val="004D7F"/>
                </a:solidFill>
                <a:latin typeface="Courier New"/>
                <a:cs typeface="Courier New"/>
              </a:rPr>
              <a:t>3</a:t>
            </a:r>
            <a:r>
              <a:rPr dirty="0" sz="650" spc="120">
                <a:solidFill>
                  <a:srgbClr val="004D7F"/>
                </a:solidFill>
                <a:latin typeface="Courier New"/>
                <a:cs typeface="Courier New"/>
              </a:rPr>
              <a:t>o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7451" y="9908937"/>
            <a:ext cx="6780037" cy="374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77828" y="9952177"/>
            <a:ext cx="249936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40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300" spc="-7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-40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6565" y="9952177"/>
            <a:ext cx="168021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:- 7077 6066</a:t>
            </a:r>
            <a:r>
              <a:rPr dirty="0" sz="1300" spc="-12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9947" y="15611"/>
            <a:ext cx="120650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5">
                <a:latin typeface="Impact"/>
                <a:cs typeface="Impact"/>
              </a:rPr>
              <a:t>HOMOPOLYMER</a:t>
            </a:r>
            <a:endParaRPr sz="1550">
              <a:latin typeface="Impact"/>
              <a:cs typeface="Impac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67061" y="564311"/>
            <a:ext cx="734060" cy="496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42052" y="1086798"/>
            <a:ext cx="829429" cy="570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16287" y="1692208"/>
            <a:ext cx="1032574" cy="55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53802" y="2259674"/>
            <a:ext cx="1160560" cy="565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79545" y="2824689"/>
            <a:ext cx="905178" cy="624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342906" y="3468457"/>
            <a:ext cx="1582420" cy="1391920"/>
            <a:chOff x="3342906" y="3468457"/>
            <a:chExt cx="1582420" cy="1391920"/>
          </a:xfrm>
        </p:grpSpPr>
        <p:sp>
          <p:nvSpPr>
            <p:cNvPr id="9" name="object 9"/>
            <p:cNvSpPr/>
            <p:nvPr/>
          </p:nvSpPr>
          <p:spPr>
            <a:xfrm>
              <a:off x="3743007" y="3468457"/>
              <a:ext cx="782149" cy="7036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42906" y="4172056"/>
              <a:ext cx="1582356" cy="6879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283826" y="4860039"/>
            <a:ext cx="1700504" cy="7129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7539" y="5572986"/>
            <a:ext cx="540448" cy="680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24110" y="5572986"/>
            <a:ext cx="1819960" cy="6806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68940" y="349139"/>
          <a:ext cx="6757034" cy="590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765"/>
                <a:gridCol w="1224915"/>
                <a:gridCol w="2287905"/>
                <a:gridCol w="1945639"/>
              </a:tblGrid>
              <a:tr h="21384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35" b="1">
                          <a:latin typeface="Arial"/>
                          <a:cs typeface="Arial"/>
                        </a:rPr>
                        <a:t>Name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polymers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3175">
                      <a:solidFill>
                        <a:srgbClr val="C6EBBF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3175">
                      <a:solidFill>
                        <a:srgbClr val="C6EBBF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30" b="1">
                          <a:latin typeface="Arial"/>
                          <a:cs typeface="Arial"/>
                        </a:rPr>
                        <a:t>Monomer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3175">
                      <a:solidFill>
                        <a:srgbClr val="C6EBBF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Polymer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3175">
                      <a:solidFill>
                        <a:srgbClr val="C6EBBF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Uses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3175">
                      <a:solidFill>
                        <a:srgbClr val="C6EBBF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</a:tr>
              <a:tr h="496572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Polythene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=CH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marR="503555">
                        <a:lnSpc>
                          <a:spcPct val="107100"/>
                        </a:lnSpc>
                        <a:spcBef>
                          <a:spcPts val="300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insulator,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anti corrosive, 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packing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material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62531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Polyvinylchloride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30" b="1">
                          <a:latin typeface="Arial"/>
                          <a:cs typeface="Arial"/>
                        </a:rPr>
                        <a:t>CH=CH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Cl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marR="447040">
                        <a:lnSpc>
                          <a:spcPts val="930"/>
                        </a:lnSpc>
                        <a:spcBef>
                          <a:spcPts val="42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manufacture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of raincoats</a:t>
                      </a:r>
                      <a:r>
                        <a:rPr dirty="0" sz="8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, 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vinyl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flooring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water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pipes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7348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Polypropylene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742315">
                        <a:lnSpc>
                          <a:spcPts val="144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CH=CH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2  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marR="328930">
                        <a:lnSpc>
                          <a:spcPts val="930"/>
                        </a:lnSpc>
                        <a:spcBef>
                          <a:spcPts val="330"/>
                        </a:spcBef>
                      </a:pPr>
                      <a:r>
                        <a:rPr dirty="0" sz="800" spc="15" b="1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Reusable containers of</a:t>
                      </a:r>
                      <a:r>
                        <a:rPr dirty="0" sz="800" spc="-55" b="1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various  types, laboratory equipment,  carpets,</a:t>
                      </a:r>
                      <a:r>
                        <a:rPr dirty="0" sz="800" b="1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222222"/>
                          </a:solidFill>
                          <a:latin typeface="Arial"/>
                          <a:cs typeface="Arial"/>
                        </a:rPr>
                        <a:t>loudspeakers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65010">
                <a:tc>
                  <a:txBody>
                    <a:bodyPr/>
                    <a:lstStyle/>
                    <a:p>
                      <a:pPr marL="38735" marR="437515">
                        <a:lnSpc>
                          <a:spcPts val="930"/>
                        </a:lnSpc>
                        <a:spcBef>
                          <a:spcPts val="44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Polyacrylonitrile 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(Orlon)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742315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CH=CH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2  </a:t>
                      </a:r>
                      <a:r>
                        <a:rPr dirty="0" sz="800" spc="35" b="1">
                          <a:latin typeface="Arial"/>
                          <a:cs typeface="Arial"/>
                        </a:rPr>
                        <a:t>CN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making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synthetic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wool 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fibres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643764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Polystyrene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30" b="1">
                          <a:latin typeface="Arial"/>
                          <a:cs typeface="Arial"/>
                        </a:rPr>
                        <a:t>CH=CH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Ph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insulator,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manufacture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toys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703609">
                <a:tc>
                  <a:txBody>
                    <a:bodyPr/>
                    <a:lstStyle/>
                    <a:p>
                      <a:pPr marL="38735" marR="70485">
                        <a:lnSpc>
                          <a:spcPct val="107100"/>
                        </a:lnSpc>
                        <a:spcBef>
                          <a:spcPts val="265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Polytetrafluoroethylene 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(PTFE)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(Teflon)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CF</a:t>
                      </a:r>
                      <a:r>
                        <a:rPr dirty="0" sz="650" spc="2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=CF</a:t>
                      </a:r>
                      <a:r>
                        <a:rPr dirty="0" sz="650" spc="20" b="1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marR="629285">
                        <a:lnSpc>
                          <a:spcPct val="107100"/>
                        </a:lnSpc>
                        <a:spcBef>
                          <a:spcPts val="26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insulator,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lubricant, 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making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of cooking</a:t>
                      </a:r>
                      <a:r>
                        <a:rPr dirty="0" sz="8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wares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687981">
                <a:tc>
                  <a:txBody>
                    <a:bodyPr/>
                    <a:lstStyle/>
                    <a:p>
                      <a:pPr marL="38735" marR="475615">
                        <a:lnSpc>
                          <a:spcPct val="107100"/>
                        </a:lnSpc>
                        <a:spcBef>
                          <a:spcPts val="28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(Natur Rubber</a:t>
                      </a:r>
                      <a:r>
                        <a:rPr dirty="0" sz="8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) 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Cis-Isoprene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800" spc="3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=C—CH=CH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making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tyres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712942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Neoprene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296545" indent="264160">
                        <a:lnSpc>
                          <a:spcPts val="1440"/>
                        </a:lnSpc>
                        <a:spcBef>
                          <a:spcPts val="3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Cl 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=C—CH=CH</a:t>
                      </a:r>
                      <a:r>
                        <a:rPr dirty="0" sz="550" b="1">
                          <a:latin typeface="Arial"/>
                          <a:cs typeface="Arial"/>
                        </a:rPr>
                        <a:t>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marR="480059">
                        <a:lnSpc>
                          <a:spcPts val="930"/>
                        </a:lnSpc>
                        <a:spcBef>
                          <a:spcPts val="439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insulator,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conveyor belts, 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printing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roller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680670">
                <a:tc>
                  <a:txBody>
                    <a:bodyPr/>
                    <a:lstStyle/>
                    <a:p>
                      <a:pPr marL="38735" marR="534670">
                        <a:lnSpc>
                          <a:spcPct val="107100"/>
                        </a:lnSpc>
                        <a:spcBef>
                          <a:spcPts val="254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Nylon-6 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(Cap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olactam)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3175">
                      <a:solidFill>
                        <a:srgbClr val="C6EBBF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3175">
                      <a:solidFill>
                        <a:srgbClr val="C6EBBF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3175">
                      <a:solidFill>
                        <a:srgbClr val="C6EB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3175">
                      <a:solidFill>
                        <a:srgbClr val="C6EB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making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ropes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tyre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cord,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fibres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6350">
                      <a:solidFill>
                        <a:srgbClr val="A6A6A6"/>
                      </a:solidFill>
                      <a:prstDash val="solid"/>
                    </a:lnL>
                    <a:lnR w="3175">
                      <a:solidFill>
                        <a:srgbClr val="C6EBBF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3175">
                      <a:solidFill>
                        <a:srgbClr val="C6EBB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848389" y="1849138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78377"/>
                </a:moveTo>
                <a:lnTo>
                  <a:pt x="0" y="0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35333" y="1222122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5">
                <a:moveTo>
                  <a:pt x="0" y="65314"/>
                </a:moveTo>
                <a:lnTo>
                  <a:pt x="0" y="0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48394" y="2423904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5">
                <a:moveTo>
                  <a:pt x="0" y="65314"/>
                </a:moveTo>
                <a:lnTo>
                  <a:pt x="0" y="0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48389" y="3011729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5">
                <a:moveTo>
                  <a:pt x="0" y="65314"/>
                </a:moveTo>
                <a:lnTo>
                  <a:pt x="0" y="0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9647" y="4331089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0"/>
                </a:moveTo>
                <a:lnTo>
                  <a:pt x="0" y="78377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09647" y="5023411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78377"/>
                </a:moveTo>
                <a:lnTo>
                  <a:pt x="0" y="0"/>
                </a:lnTo>
              </a:path>
            </a:pathLst>
          </a:custGeom>
          <a:ln w="105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835" y="279480"/>
            <a:ext cx="1089025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50" spc="120">
                <a:solidFill>
                  <a:srgbClr val="004D7F"/>
                </a:solidFill>
              </a:rPr>
              <a:t>N</a:t>
            </a:r>
            <a:r>
              <a:rPr dirty="0" sz="3050" spc="30">
                <a:solidFill>
                  <a:srgbClr val="004D7F"/>
                </a:solidFill>
              </a:rPr>
              <a:t>O</a:t>
            </a:r>
            <a:r>
              <a:rPr dirty="0" sz="3050" spc="-290">
                <a:solidFill>
                  <a:srgbClr val="004D7F"/>
                </a:solidFill>
              </a:rPr>
              <a:t>T</a:t>
            </a:r>
            <a:r>
              <a:rPr dirty="0" sz="3050" spc="-300">
                <a:solidFill>
                  <a:srgbClr val="004D7F"/>
                </a:solidFill>
              </a:rPr>
              <a:t>E</a:t>
            </a:r>
            <a:r>
              <a:rPr dirty="0" sz="3050" spc="-80">
                <a:solidFill>
                  <a:srgbClr val="004D7F"/>
                </a:solidFill>
              </a:rPr>
              <a:t>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1001973" y="9991696"/>
            <a:ext cx="339725" cy="801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00" spc="-5">
                <a:latin typeface="LM Roman 17"/>
                <a:cs typeface="LM Roman 17"/>
              </a:rPr>
              <a:t>k</a:t>
            </a:r>
            <a:endParaRPr sz="5100">
              <a:latin typeface="LM Roman 17"/>
              <a:cs typeface="LM Roman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028" y="9806578"/>
            <a:ext cx="1886786" cy="928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76" y="212298"/>
            <a:ext cx="3422650" cy="6521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100" spc="380">
                <a:solidFill>
                  <a:srgbClr val="017100"/>
                </a:solidFill>
              </a:rPr>
              <a:t>CarboCation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367576" y="781594"/>
            <a:ext cx="3825240" cy="6445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480"/>
              </a:lnSpc>
              <a:spcBef>
                <a:spcPts val="135"/>
              </a:spcBef>
            </a:pP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NOTE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004D7F"/>
                </a:solidFill>
                <a:latin typeface="Arial"/>
                <a:cs typeface="Arial"/>
              </a:rPr>
              <a:t>Generation of</a:t>
            </a:r>
            <a:r>
              <a:rPr dirty="0" sz="1300" spc="-4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300" spc="25" b="1">
                <a:solidFill>
                  <a:srgbClr val="004D7F"/>
                </a:solidFill>
                <a:latin typeface="Arial"/>
                <a:cs typeface="Arial"/>
              </a:rPr>
              <a:t>Carbocation</a:t>
            </a:r>
            <a:endParaRPr sz="1300">
              <a:latin typeface="Arial"/>
              <a:cs typeface="Arial"/>
            </a:endParaRPr>
          </a:p>
          <a:p>
            <a:pPr marL="765810">
              <a:lnSpc>
                <a:spcPts val="1000"/>
              </a:lnSpc>
            </a:pP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By Heterolytic fission of Sigma</a:t>
            </a:r>
            <a:r>
              <a:rPr dirty="0" sz="900" spc="6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bond</a:t>
            </a:r>
            <a:endParaRPr sz="900">
              <a:latin typeface="Courier New"/>
              <a:cs typeface="Courier New"/>
            </a:endParaRPr>
          </a:p>
          <a:p>
            <a:pPr marL="774065" marR="250825">
              <a:lnSpc>
                <a:spcPct val="104700"/>
              </a:lnSpc>
              <a:spcBef>
                <a:spcPts val="85"/>
              </a:spcBef>
            </a:pP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By Heterolytic fission of Pi</a:t>
            </a:r>
            <a:r>
              <a:rPr dirty="0" sz="900" spc="5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bond  By</a:t>
            </a:r>
            <a:r>
              <a:rPr dirty="0" sz="900" spc="12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Diazotisation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3337" y="947782"/>
            <a:ext cx="3075940" cy="487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43180" indent="-8255">
              <a:lnSpc>
                <a:spcPct val="111800"/>
              </a:lnSpc>
              <a:spcBef>
                <a:spcPts val="100"/>
              </a:spcBef>
              <a:tabLst>
                <a:tab pos="2911475" algn="l"/>
              </a:tabLst>
            </a:pPr>
            <a:r>
              <a:rPr dirty="0" sz="900" spc="120">
                <a:solidFill>
                  <a:srgbClr val="004D7F"/>
                </a:solidFill>
                <a:latin typeface="Courier New"/>
                <a:cs typeface="Courier New"/>
              </a:rPr>
              <a:t>(3</a:t>
            </a:r>
            <a:r>
              <a:rPr dirty="0" baseline="23148" sz="900" spc="179">
                <a:solidFill>
                  <a:srgbClr val="004D7F"/>
                </a:solidFill>
                <a:latin typeface="Courier New"/>
                <a:cs typeface="Courier New"/>
              </a:rPr>
              <a:t>0</a:t>
            </a:r>
            <a:r>
              <a:rPr dirty="0" sz="900" spc="120">
                <a:solidFill>
                  <a:srgbClr val="004D7F"/>
                </a:solidFill>
                <a:latin typeface="Courier New"/>
                <a:cs typeface="Courier New"/>
              </a:rPr>
              <a:t>carbon,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good LG &amp; Polar solvent)  ( Electrophile will break Pi bond</a:t>
            </a:r>
            <a:r>
              <a:rPr dirty="0" sz="900" spc="5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)  </a:t>
            </a:r>
            <a:r>
              <a:rPr dirty="0" sz="90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3086" sz="1350" spc="187">
                <a:solidFill>
                  <a:srgbClr val="004D7F"/>
                </a:solidFill>
                <a:latin typeface="Courier New"/>
                <a:cs typeface="Courier New"/>
              </a:rPr>
              <a:t>( </a:t>
            </a:r>
            <a:r>
              <a:rPr dirty="0" baseline="3086" sz="1350" spc="172">
                <a:solidFill>
                  <a:srgbClr val="004D7F"/>
                </a:solidFill>
                <a:latin typeface="Courier New"/>
                <a:cs typeface="Courier New"/>
              </a:rPr>
              <a:t>NaNO</a:t>
            </a:r>
            <a:r>
              <a:rPr dirty="0" sz="600" spc="114">
                <a:solidFill>
                  <a:srgbClr val="004D7F"/>
                </a:solidFill>
                <a:latin typeface="Courier New"/>
                <a:cs typeface="Courier New"/>
              </a:rPr>
              <a:t>2 </a:t>
            </a:r>
            <a:r>
              <a:rPr dirty="0" baseline="3086" sz="1350" spc="187">
                <a:solidFill>
                  <a:srgbClr val="004D7F"/>
                </a:solidFill>
                <a:latin typeface="Courier New"/>
                <a:cs typeface="Courier New"/>
              </a:rPr>
              <a:t>+ dil. HCl with</a:t>
            </a:r>
            <a:r>
              <a:rPr dirty="0" baseline="3086" sz="1350" spc="172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3086" sz="1350" spc="157">
                <a:solidFill>
                  <a:srgbClr val="004D7F"/>
                </a:solidFill>
                <a:latin typeface="Courier New"/>
                <a:cs typeface="Courier New"/>
              </a:rPr>
              <a:t>1</a:t>
            </a:r>
            <a:r>
              <a:rPr dirty="0" baseline="27777" sz="900" spc="157">
                <a:solidFill>
                  <a:srgbClr val="004D7F"/>
                </a:solidFill>
                <a:latin typeface="Courier New"/>
                <a:cs typeface="Courier New"/>
              </a:rPr>
              <a:t>o</a:t>
            </a:r>
            <a:r>
              <a:rPr dirty="0" baseline="27777" sz="900" spc="12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3086" sz="1350" spc="187">
                <a:solidFill>
                  <a:srgbClr val="004D7F"/>
                </a:solidFill>
                <a:latin typeface="Courier New"/>
                <a:cs typeface="Courier New"/>
              </a:rPr>
              <a:t>Amine	)</a:t>
            </a:r>
            <a:endParaRPr baseline="3086"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076" y="1609151"/>
            <a:ext cx="7082790" cy="19500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452120" indent="-37655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52755" algn="l"/>
              </a:tabLst>
            </a:pPr>
            <a:r>
              <a:rPr dirty="0" sz="1300" spc="10" b="1">
                <a:solidFill>
                  <a:srgbClr val="B51700"/>
                </a:solidFill>
                <a:latin typeface="Arial"/>
                <a:cs typeface="Arial"/>
              </a:rPr>
              <a:t>DEHYDRATION </a:t>
            </a: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OF</a:t>
            </a:r>
            <a:r>
              <a:rPr dirty="0" sz="1300" spc="-4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ALCOHOL</a:t>
            </a:r>
            <a:endParaRPr sz="1300">
              <a:latin typeface="Arial"/>
              <a:cs typeface="Arial"/>
            </a:endParaRPr>
          </a:p>
          <a:p>
            <a:pPr algn="just" marL="554355" marR="809625">
              <a:lnSpc>
                <a:spcPct val="100000"/>
              </a:lnSpc>
              <a:spcBef>
                <a:spcPts val="100"/>
              </a:spcBef>
            </a:pPr>
            <a:r>
              <a:rPr dirty="0" baseline="4629" sz="1800" spc="30" b="1">
                <a:latin typeface="Arial"/>
                <a:cs typeface="Arial"/>
              </a:rPr>
              <a:t>CH</a:t>
            </a:r>
            <a:r>
              <a:rPr dirty="0" sz="800" spc="20" b="1">
                <a:latin typeface="Arial"/>
                <a:cs typeface="Arial"/>
              </a:rPr>
              <a:t>3</a:t>
            </a:r>
            <a:r>
              <a:rPr dirty="0" baseline="4629" sz="1800" spc="30" b="1">
                <a:latin typeface="Arial"/>
                <a:cs typeface="Arial"/>
              </a:rPr>
              <a:t>—CH</a:t>
            </a:r>
            <a:r>
              <a:rPr dirty="0" sz="800" spc="20" b="1">
                <a:latin typeface="Arial"/>
                <a:cs typeface="Arial"/>
              </a:rPr>
              <a:t>2</a:t>
            </a:r>
            <a:r>
              <a:rPr dirty="0" baseline="4629" sz="1800" spc="30" b="1">
                <a:latin typeface="Arial"/>
                <a:cs typeface="Arial"/>
              </a:rPr>
              <a:t>—OH </a:t>
            </a:r>
            <a:r>
              <a:rPr dirty="0" baseline="4629" sz="1800" spc="22" b="1">
                <a:latin typeface="Arial"/>
                <a:cs typeface="Arial"/>
              </a:rPr>
              <a:t>+ conc. H</a:t>
            </a:r>
            <a:r>
              <a:rPr dirty="0" sz="800" spc="15" b="1">
                <a:latin typeface="Arial"/>
                <a:cs typeface="Arial"/>
              </a:rPr>
              <a:t>2</a:t>
            </a:r>
            <a:r>
              <a:rPr dirty="0" baseline="4629" sz="1800" spc="22" b="1">
                <a:latin typeface="Arial"/>
                <a:cs typeface="Arial"/>
              </a:rPr>
              <a:t>SO</a:t>
            </a:r>
            <a:r>
              <a:rPr dirty="0" sz="800" spc="15" b="1">
                <a:latin typeface="Arial"/>
                <a:cs typeface="Arial"/>
              </a:rPr>
              <a:t>4 </a:t>
            </a:r>
            <a:r>
              <a:rPr dirty="0" baseline="4629" sz="1800" spc="22" b="1">
                <a:latin typeface="Arial"/>
                <a:cs typeface="Arial"/>
              </a:rPr>
              <a:t>+ heat (170</a:t>
            </a:r>
            <a:r>
              <a:rPr dirty="0" baseline="27777" sz="1200" spc="22" b="1">
                <a:latin typeface="Arial"/>
                <a:cs typeface="Arial"/>
              </a:rPr>
              <a:t>0</a:t>
            </a:r>
            <a:r>
              <a:rPr dirty="0" baseline="4629" sz="1800" spc="22" b="1">
                <a:latin typeface="Arial"/>
                <a:cs typeface="Arial"/>
              </a:rPr>
              <a:t>C) </a:t>
            </a:r>
            <a:r>
              <a:rPr dirty="0" baseline="4629" sz="1800" spc="44" b="1">
                <a:latin typeface="Arial"/>
                <a:cs typeface="Arial"/>
              </a:rPr>
              <a:t>—————&gt; </a:t>
            </a:r>
            <a:r>
              <a:rPr dirty="0" baseline="4629" sz="1800" spc="30" b="1">
                <a:latin typeface="Arial"/>
                <a:cs typeface="Arial"/>
              </a:rPr>
              <a:t>C </a:t>
            </a:r>
            <a:r>
              <a:rPr dirty="0" baseline="4629" sz="1800" spc="22" b="1">
                <a:latin typeface="Arial"/>
                <a:cs typeface="Arial"/>
              </a:rPr>
              <a:t>= </a:t>
            </a:r>
            <a:r>
              <a:rPr dirty="0" baseline="4629" sz="1800" spc="30" b="1">
                <a:latin typeface="Arial"/>
                <a:cs typeface="Arial"/>
              </a:rPr>
              <a:t>C </a:t>
            </a:r>
            <a:r>
              <a:rPr dirty="0" baseline="4629" sz="1800" spc="22" b="1">
                <a:latin typeface="Arial"/>
                <a:cs typeface="Arial"/>
              </a:rPr>
              <a:t>+ </a:t>
            </a:r>
            <a:r>
              <a:rPr dirty="0" baseline="4629" sz="1800" spc="30" b="1">
                <a:latin typeface="Arial"/>
                <a:cs typeface="Arial"/>
              </a:rPr>
              <a:t>H</a:t>
            </a:r>
            <a:r>
              <a:rPr dirty="0" sz="800" spc="20" b="1">
                <a:latin typeface="Arial"/>
                <a:cs typeface="Arial"/>
              </a:rPr>
              <a:t>2</a:t>
            </a:r>
            <a:r>
              <a:rPr dirty="0" baseline="4629" sz="1800" spc="30" b="1">
                <a:latin typeface="Arial"/>
                <a:cs typeface="Arial"/>
              </a:rPr>
              <a:t>O  CH</a:t>
            </a:r>
            <a:r>
              <a:rPr dirty="0" sz="800" spc="20" b="1">
                <a:latin typeface="Arial"/>
                <a:cs typeface="Arial"/>
              </a:rPr>
              <a:t>3</a:t>
            </a:r>
            <a:r>
              <a:rPr dirty="0" baseline="4629" sz="1800" spc="30" b="1">
                <a:latin typeface="Arial"/>
                <a:cs typeface="Arial"/>
              </a:rPr>
              <a:t>—CH</a:t>
            </a:r>
            <a:r>
              <a:rPr dirty="0" sz="800" spc="20" b="1">
                <a:latin typeface="Arial"/>
                <a:cs typeface="Arial"/>
              </a:rPr>
              <a:t>2</a:t>
            </a:r>
            <a:r>
              <a:rPr dirty="0" baseline="4629" sz="1800" spc="30" b="1">
                <a:latin typeface="Arial"/>
                <a:cs typeface="Arial"/>
              </a:rPr>
              <a:t>—OH </a:t>
            </a:r>
            <a:r>
              <a:rPr dirty="0" baseline="4629" sz="1800" spc="22" b="1">
                <a:latin typeface="Arial"/>
                <a:cs typeface="Arial"/>
              </a:rPr>
              <a:t>+ conc. </a:t>
            </a:r>
            <a:r>
              <a:rPr dirty="0" baseline="4629" sz="1800" spc="30" b="1">
                <a:latin typeface="Arial"/>
                <a:cs typeface="Arial"/>
              </a:rPr>
              <a:t>H2SO</a:t>
            </a:r>
            <a:r>
              <a:rPr dirty="0" sz="800" spc="20" b="1">
                <a:latin typeface="Arial"/>
                <a:cs typeface="Arial"/>
              </a:rPr>
              <a:t>4 </a:t>
            </a:r>
            <a:r>
              <a:rPr dirty="0" baseline="4629" sz="1800" spc="22" b="1">
                <a:latin typeface="Arial"/>
                <a:cs typeface="Arial"/>
              </a:rPr>
              <a:t>+ heat (140</a:t>
            </a:r>
            <a:r>
              <a:rPr dirty="0" baseline="27777" sz="1200" spc="22" b="1">
                <a:latin typeface="Arial"/>
                <a:cs typeface="Arial"/>
              </a:rPr>
              <a:t>0</a:t>
            </a:r>
            <a:r>
              <a:rPr dirty="0" baseline="4629" sz="1800" spc="22" b="1">
                <a:latin typeface="Arial"/>
                <a:cs typeface="Arial"/>
              </a:rPr>
              <a:t>C) </a:t>
            </a:r>
            <a:r>
              <a:rPr dirty="0" baseline="4629" sz="1800" spc="44" b="1">
                <a:latin typeface="Arial"/>
                <a:cs typeface="Arial"/>
              </a:rPr>
              <a:t>—————&gt; </a:t>
            </a:r>
            <a:r>
              <a:rPr dirty="0" baseline="4629" sz="1800" spc="37" b="1">
                <a:latin typeface="Arial"/>
                <a:cs typeface="Arial"/>
              </a:rPr>
              <a:t>C—C—O—SO</a:t>
            </a:r>
            <a:r>
              <a:rPr dirty="0" sz="800" spc="25" b="1">
                <a:latin typeface="Arial"/>
                <a:cs typeface="Arial"/>
              </a:rPr>
              <a:t>4</a:t>
            </a:r>
            <a:r>
              <a:rPr dirty="0" baseline="4629" sz="1800" spc="37" b="1">
                <a:latin typeface="Arial"/>
                <a:cs typeface="Arial"/>
              </a:rPr>
              <a:t>H  </a:t>
            </a:r>
            <a:r>
              <a:rPr dirty="0" baseline="4629" sz="1800" spc="30" b="1">
                <a:latin typeface="Arial"/>
                <a:cs typeface="Arial"/>
              </a:rPr>
              <a:t>CH</a:t>
            </a:r>
            <a:r>
              <a:rPr dirty="0" sz="800" spc="20" b="1">
                <a:latin typeface="Arial"/>
                <a:cs typeface="Arial"/>
              </a:rPr>
              <a:t>3</a:t>
            </a:r>
            <a:r>
              <a:rPr dirty="0" baseline="4629" sz="1800" spc="30" b="1">
                <a:latin typeface="Arial"/>
                <a:cs typeface="Arial"/>
              </a:rPr>
              <a:t>—CH</a:t>
            </a:r>
            <a:r>
              <a:rPr dirty="0" sz="800" spc="20" b="1">
                <a:latin typeface="Arial"/>
                <a:cs typeface="Arial"/>
              </a:rPr>
              <a:t>2</a:t>
            </a:r>
            <a:r>
              <a:rPr dirty="0" baseline="4629" sz="1800" spc="30" b="1">
                <a:latin typeface="Arial"/>
                <a:cs typeface="Arial"/>
              </a:rPr>
              <a:t>—OH </a:t>
            </a:r>
            <a:r>
              <a:rPr dirty="0" baseline="4629" sz="1800" spc="22" b="1">
                <a:latin typeface="Arial"/>
                <a:cs typeface="Arial"/>
              </a:rPr>
              <a:t>+ conc. </a:t>
            </a:r>
            <a:r>
              <a:rPr dirty="0" baseline="4629" sz="1800" spc="30" b="1">
                <a:latin typeface="Arial"/>
                <a:cs typeface="Arial"/>
              </a:rPr>
              <a:t>H2SO</a:t>
            </a:r>
            <a:r>
              <a:rPr dirty="0" sz="800" spc="20" b="1">
                <a:latin typeface="Arial"/>
                <a:cs typeface="Arial"/>
              </a:rPr>
              <a:t>4 </a:t>
            </a:r>
            <a:r>
              <a:rPr dirty="0" baseline="4629" sz="1800" spc="22" b="1">
                <a:latin typeface="Arial"/>
                <a:cs typeface="Arial"/>
              </a:rPr>
              <a:t>+ heat </a:t>
            </a:r>
            <a:r>
              <a:rPr dirty="0" baseline="4629" sz="1800" spc="7" b="1">
                <a:latin typeface="Arial"/>
                <a:cs typeface="Arial"/>
              </a:rPr>
              <a:t>(110</a:t>
            </a:r>
            <a:r>
              <a:rPr dirty="0" baseline="27777" sz="1200" spc="7" b="1">
                <a:latin typeface="Arial"/>
                <a:cs typeface="Arial"/>
              </a:rPr>
              <a:t>0</a:t>
            </a:r>
            <a:r>
              <a:rPr dirty="0" baseline="4629" sz="1800" spc="7" b="1">
                <a:latin typeface="Arial"/>
                <a:cs typeface="Arial"/>
              </a:rPr>
              <a:t>C) </a:t>
            </a:r>
            <a:r>
              <a:rPr dirty="0" baseline="4629" sz="1800" spc="44" b="1">
                <a:latin typeface="Arial"/>
                <a:cs typeface="Arial"/>
              </a:rPr>
              <a:t>—————&gt;</a:t>
            </a:r>
            <a:r>
              <a:rPr dirty="0" baseline="4629" sz="1800" spc="195" b="1">
                <a:latin typeface="Arial"/>
                <a:cs typeface="Arial"/>
              </a:rPr>
              <a:t> </a:t>
            </a:r>
            <a:r>
              <a:rPr dirty="0" baseline="4629" sz="1800" spc="37" b="1">
                <a:latin typeface="Arial"/>
                <a:cs typeface="Arial"/>
              </a:rPr>
              <a:t>C—C—O—C—C</a:t>
            </a:r>
            <a:endParaRPr baseline="4629"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295"/>
              </a:spcBef>
            </a:pPr>
            <a:r>
              <a:rPr dirty="0" sz="800" spc="15" b="1">
                <a:solidFill>
                  <a:srgbClr val="004D7F"/>
                </a:solidFill>
                <a:latin typeface="Arial"/>
                <a:cs typeface="Arial"/>
              </a:rPr>
              <a:t>NOTE </a:t>
            </a:r>
            <a:r>
              <a:rPr dirty="0" sz="800" spc="5" b="1">
                <a:solidFill>
                  <a:srgbClr val="004D7F"/>
                </a:solidFill>
                <a:latin typeface="Arial"/>
                <a:cs typeface="Arial"/>
              </a:rPr>
              <a:t>:- </a:t>
            </a:r>
            <a:r>
              <a:rPr dirty="0" baseline="6172" sz="1350" spc="187">
                <a:solidFill>
                  <a:srgbClr val="004D7F"/>
                </a:solidFill>
                <a:latin typeface="Courier New"/>
                <a:cs typeface="Courier New"/>
              </a:rPr>
              <a:t>Concentrated </a:t>
            </a:r>
            <a:r>
              <a:rPr dirty="0" baseline="6172" sz="1350" spc="165">
                <a:solidFill>
                  <a:srgbClr val="004D7F"/>
                </a:solidFill>
                <a:latin typeface="Courier New"/>
                <a:cs typeface="Courier New"/>
              </a:rPr>
              <a:t>H</a:t>
            </a:r>
            <a:r>
              <a:rPr dirty="0" baseline="7936" sz="1050" spc="165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r>
              <a:rPr dirty="0" baseline="6172" sz="1350" spc="165">
                <a:solidFill>
                  <a:srgbClr val="004D7F"/>
                </a:solidFill>
                <a:latin typeface="Courier New"/>
                <a:cs typeface="Courier New"/>
              </a:rPr>
              <a:t>SO</a:t>
            </a:r>
            <a:r>
              <a:rPr dirty="0" baseline="7936" sz="1050" spc="165">
                <a:solidFill>
                  <a:srgbClr val="004D7F"/>
                </a:solidFill>
                <a:latin typeface="Courier New"/>
                <a:cs typeface="Courier New"/>
              </a:rPr>
              <a:t>4 </a:t>
            </a:r>
            <a:r>
              <a:rPr dirty="0" baseline="6172" sz="1350" spc="187">
                <a:solidFill>
                  <a:srgbClr val="004D7F"/>
                </a:solidFill>
                <a:latin typeface="Courier New"/>
                <a:cs typeface="Courier New"/>
              </a:rPr>
              <a:t>dehydrate the alcohol but diluted </a:t>
            </a:r>
            <a:r>
              <a:rPr dirty="0" baseline="6172" sz="1350" spc="165">
                <a:solidFill>
                  <a:srgbClr val="004D7F"/>
                </a:solidFill>
                <a:latin typeface="Courier New"/>
                <a:cs typeface="Courier New"/>
              </a:rPr>
              <a:t>H</a:t>
            </a:r>
            <a:r>
              <a:rPr dirty="0" baseline="9259" sz="900" spc="165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r>
              <a:rPr dirty="0" baseline="6172" sz="1350" spc="165">
                <a:solidFill>
                  <a:srgbClr val="004D7F"/>
                </a:solidFill>
                <a:latin typeface="Courier New"/>
                <a:cs typeface="Courier New"/>
              </a:rPr>
              <a:t>SO</a:t>
            </a:r>
            <a:r>
              <a:rPr dirty="0" baseline="7936" sz="1050" spc="165">
                <a:solidFill>
                  <a:srgbClr val="004D7F"/>
                </a:solidFill>
                <a:latin typeface="Courier New"/>
                <a:cs typeface="Courier New"/>
              </a:rPr>
              <a:t>4 </a:t>
            </a:r>
            <a:r>
              <a:rPr dirty="0" baseline="6172" sz="1350" spc="187">
                <a:solidFill>
                  <a:srgbClr val="004D7F"/>
                </a:solidFill>
                <a:latin typeface="Courier New"/>
                <a:cs typeface="Courier New"/>
              </a:rPr>
              <a:t>hydrate the</a:t>
            </a:r>
            <a:r>
              <a:rPr dirty="0" baseline="6172" sz="1350" spc="55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6172" sz="1350" spc="187">
                <a:solidFill>
                  <a:srgbClr val="004D7F"/>
                </a:solidFill>
                <a:latin typeface="Courier New"/>
                <a:cs typeface="Courier New"/>
              </a:rPr>
              <a:t>alkene.</a:t>
            </a:r>
            <a:endParaRPr baseline="6172" sz="1350">
              <a:latin typeface="Courier New"/>
              <a:cs typeface="Courier New"/>
            </a:endParaRPr>
          </a:p>
          <a:p>
            <a:pPr algn="just" marL="499109">
              <a:lnSpc>
                <a:spcPct val="100000"/>
              </a:lnSpc>
              <a:spcBef>
                <a:spcPts val="105"/>
              </a:spcBef>
            </a:pPr>
            <a:r>
              <a:rPr dirty="0" baseline="3086" sz="1350" spc="187">
                <a:solidFill>
                  <a:srgbClr val="004D7F"/>
                </a:solidFill>
                <a:latin typeface="Courier New"/>
                <a:cs typeface="Courier New"/>
              </a:rPr>
              <a:t>Function of Concn </a:t>
            </a:r>
            <a:r>
              <a:rPr dirty="0" baseline="3086" sz="1350" spc="157">
                <a:solidFill>
                  <a:srgbClr val="004D7F"/>
                </a:solidFill>
                <a:latin typeface="Courier New"/>
                <a:cs typeface="Courier New"/>
              </a:rPr>
              <a:t>H</a:t>
            </a:r>
            <a:r>
              <a:rPr dirty="0" sz="600" spc="105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r>
              <a:rPr dirty="0" baseline="3086" sz="1350" spc="157">
                <a:solidFill>
                  <a:srgbClr val="004D7F"/>
                </a:solidFill>
                <a:latin typeface="Courier New"/>
                <a:cs typeface="Courier New"/>
              </a:rPr>
              <a:t>SO</a:t>
            </a:r>
            <a:r>
              <a:rPr dirty="0" sz="600" spc="105">
                <a:solidFill>
                  <a:srgbClr val="004D7F"/>
                </a:solidFill>
                <a:latin typeface="Courier New"/>
                <a:cs typeface="Courier New"/>
              </a:rPr>
              <a:t>4 </a:t>
            </a:r>
            <a:r>
              <a:rPr dirty="0" baseline="3086" sz="1350" spc="187">
                <a:solidFill>
                  <a:srgbClr val="004D7F"/>
                </a:solidFill>
                <a:latin typeface="Courier New"/>
                <a:cs typeface="Courier New"/>
              </a:rPr>
              <a:t>= Concn </a:t>
            </a:r>
            <a:r>
              <a:rPr dirty="0" baseline="3086" sz="1350" spc="157">
                <a:solidFill>
                  <a:srgbClr val="004D7F"/>
                </a:solidFill>
                <a:latin typeface="Courier New"/>
                <a:cs typeface="Courier New"/>
              </a:rPr>
              <a:t>H</a:t>
            </a:r>
            <a:r>
              <a:rPr dirty="0" sz="600" spc="105">
                <a:solidFill>
                  <a:srgbClr val="004D7F"/>
                </a:solidFill>
                <a:latin typeface="Courier New"/>
                <a:cs typeface="Courier New"/>
              </a:rPr>
              <a:t>3</a:t>
            </a:r>
            <a:r>
              <a:rPr dirty="0" baseline="3086" sz="1350" spc="157">
                <a:solidFill>
                  <a:srgbClr val="004D7F"/>
                </a:solidFill>
                <a:latin typeface="Courier New"/>
                <a:cs typeface="Courier New"/>
              </a:rPr>
              <a:t>PO</a:t>
            </a:r>
            <a:r>
              <a:rPr dirty="0" sz="600" spc="105">
                <a:solidFill>
                  <a:srgbClr val="004D7F"/>
                </a:solidFill>
                <a:latin typeface="Courier New"/>
                <a:cs typeface="Courier New"/>
              </a:rPr>
              <a:t>4 </a:t>
            </a:r>
            <a:r>
              <a:rPr dirty="0" baseline="3086" sz="1350" spc="187">
                <a:solidFill>
                  <a:srgbClr val="004D7F"/>
                </a:solidFill>
                <a:latin typeface="Courier New"/>
                <a:cs typeface="Courier New"/>
              </a:rPr>
              <a:t>= </a:t>
            </a:r>
            <a:r>
              <a:rPr dirty="0" baseline="3086" sz="1350" spc="157">
                <a:solidFill>
                  <a:srgbClr val="004D7F"/>
                </a:solidFill>
                <a:latin typeface="Courier New"/>
                <a:cs typeface="Courier New"/>
              </a:rPr>
              <a:t>Al</a:t>
            </a:r>
            <a:r>
              <a:rPr dirty="0" sz="600" spc="105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r>
              <a:rPr dirty="0" baseline="3086" sz="1350" spc="157">
                <a:solidFill>
                  <a:srgbClr val="004D7F"/>
                </a:solidFill>
                <a:latin typeface="Courier New"/>
                <a:cs typeface="Courier New"/>
              </a:rPr>
              <a:t>O</a:t>
            </a:r>
            <a:r>
              <a:rPr dirty="0" sz="600" spc="105">
                <a:solidFill>
                  <a:srgbClr val="004D7F"/>
                </a:solidFill>
                <a:latin typeface="Courier New"/>
                <a:cs typeface="Courier New"/>
              </a:rPr>
              <a:t>3 </a:t>
            </a:r>
            <a:r>
              <a:rPr dirty="0" baseline="3086" sz="1350" spc="187">
                <a:solidFill>
                  <a:srgbClr val="004D7F"/>
                </a:solidFill>
                <a:latin typeface="Courier New"/>
                <a:cs typeface="Courier New"/>
              </a:rPr>
              <a:t>+ heat = </a:t>
            </a:r>
            <a:r>
              <a:rPr dirty="0" baseline="3086" sz="1350" spc="157">
                <a:solidFill>
                  <a:srgbClr val="004D7F"/>
                </a:solidFill>
                <a:latin typeface="Courier New"/>
                <a:cs typeface="Courier New"/>
              </a:rPr>
              <a:t>P</a:t>
            </a:r>
            <a:r>
              <a:rPr dirty="0" sz="600" spc="105">
                <a:solidFill>
                  <a:srgbClr val="004D7F"/>
                </a:solidFill>
                <a:latin typeface="Courier New"/>
                <a:cs typeface="Courier New"/>
              </a:rPr>
              <a:t>2</a:t>
            </a:r>
            <a:r>
              <a:rPr dirty="0" baseline="3086" sz="1350" spc="157">
                <a:solidFill>
                  <a:srgbClr val="004D7F"/>
                </a:solidFill>
                <a:latin typeface="Courier New"/>
                <a:cs typeface="Courier New"/>
              </a:rPr>
              <a:t>O</a:t>
            </a:r>
            <a:r>
              <a:rPr dirty="0" sz="600" spc="105">
                <a:solidFill>
                  <a:srgbClr val="004D7F"/>
                </a:solidFill>
                <a:latin typeface="Courier New"/>
                <a:cs typeface="Courier New"/>
              </a:rPr>
              <a:t>5</a:t>
            </a:r>
            <a:r>
              <a:rPr dirty="0" sz="600" spc="44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3086" sz="1350" spc="187">
                <a:solidFill>
                  <a:srgbClr val="004D7F"/>
                </a:solidFill>
                <a:latin typeface="Courier New"/>
                <a:cs typeface="Courier New"/>
              </a:rPr>
              <a:t>+ heat</a:t>
            </a:r>
            <a:endParaRPr baseline="3086"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Courier New"/>
              <a:cs typeface="Courier New"/>
            </a:endParaRPr>
          </a:p>
          <a:p>
            <a:pPr algn="just" marL="481965" indent="-406400">
              <a:lnSpc>
                <a:spcPct val="100000"/>
              </a:lnSpc>
              <a:spcBef>
                <a:spcPts val="5"/>
              </a:spcBef>
              <a:buSzPct val="92307"/>
              <a:buAutoNum type="arabicPeriod" startAt="2"/>
              <a:tabLst>
                <a:tab pos="482600" algn="l"/>
              </a:tabLst>
            </a:pP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PINACOL PINACOLONE</a:t>
            </a:r>
            <a:r>
              <a:rPr dirty="0" sz="1300" spc="-3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REARRANGEMENT</a:t>
            </a:r>
            <a:endParaRPr sz="1300">
              <a:latin typeface="Arial"/>
              <a:cs typeface="Arial"/>
            </a:endParaRPr>
          </a:p>
          <a:p>
            <a:pPr algn="just" marL="554355">
              <a:lnSpc>
                <a:spcPct val="100000"/>
              </a:lnSpc>
              <a:spcBef>
                <a:spcPts val="95"/>
              </a:spcBef>
            </a:pPr>
            <a:r>
              <a:rPr dirty="0" baseline="4629" sz="1800" spc="22" b="1">
                <a:latin typeface="Arial"/>
                <a:cs typeface="Arial"/>
              </a:rPr>
              <a:t>R—C(OH)(R’)—C(OH)(R”’)—R” + conc. H</a:t>
            </a:r>
            <a:r>
              <a:rPr dirty="0" sz="800" spc="15" b="1">
                <a:latin typeface="Arial"/>
                <a:cs typeface="Arial"/>
              </a:rPr>
              <a:t>2</a:t>
            </a:r>
            <a:r>
              <a:rPr dirty="0" baseline="4629" sz="1800" spc="22" b="1">
                <a:latin typeface="Arial"/>
                <a:cs typeface="Arial"/>
              </a:rPr>
              <a:t>SO</a:t>
            </a:r>
            <a:r>
              <a:rPr dirty="0" sz="800" spc="15" b="1">
                <a:latin typeface="Arial"/>
                <a:cs typeface="Arial"/>
              </a:rPr>
              <a:t>4 </a:t>
            </a:r>
            <a:r>
              <a:rPr dirty="0" baseline="4629" sz="1800" spc="44" b="1">
                <a:latin typeface="Arial"/>
                <a:cs typeface="Arial"/>
              </a:rPr>
              <a:t>———&gt;</a:t>
            </a:r>
            <a:r>
              <a:rPr dirty="0" baseline="4629" sz="1800" spc="-202" b="1">
                <a:latin typeface="Arial"/>
                <a:cs typeface="Arial"/>
              </a:rPr>
              <a:t> </a:t>
            </a:r>
            <a:r>
              <a:rPr dirty="0" baseline="4629" sz="1800" spc="15" b="1">
                <a:latin typeface="Arial"/>
                <a:cs typeface="Arial"/>
              </a:rPr>
              <a:t>R—CO—C(R’)(R’’’)—R”</a:t>
            </a:r>
            <a:endParaRPr baseline="4629" sz="1800">
              <a:latin typeface="Arial"/>
              <a:cs typeface="Arial"/>
            </a:endParaRPr>
          </a:p>
          <a:p>
            <a:pPr marL="500380" indent="-424815">
              <a:lnSpc>
                <a:spcPct val="100000"/>
              </a:lnSpc>
              <a:spcBef>
                <a:spcPts val="910"/>
              </a:spcBef>
              <a:buAutoNum type="arabicPeriod" startAt="3"/>
              <a:tabLst>
                <a:tab pos="500380" algn="l"/>
                <a:tab pos="501015" algn="l"/>
              </a:tabLst>
            </a:pP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ELECTROPHILIC ADDITION </a:t>
            </a: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HALO ACID WITH</a:t>
            </a:r>
            <a:r>
              <a:rPr dirty="0" sz="1300" spc="-20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ALKENE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707" y="3538942"/>
            <a:ext cx="2055495" cy="8559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 marR="716915" indent="267970">
              <a:lnSpc>
                <a:spcPct val="105400"/>
              </a:lnSpc>
              <a:spcBef>
                <a:spcPts val="50"/>
              </a:spcBef>
            </a:pPr>
            <a:r>
              <a:rPr dirty="0" sz="1300" spc="25" b="1">
                <a:latin typeface="Arial"/>
                <a:cs typeface="Arial"/>
              </a:rPr>
              <a:t>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 </a:t>
            </a:r>
            <a:r>
              <a:rPr dirty="0" sz="1300" spc="20" b="1">
                <a:latin typeface="Arial"/>
                <a:cs typeface="Arial"/>
              </a:rPr>
              <a:t>+ H-X  </a:t>
            </a:r>
            <a:r>
              <a:rPr dirty="0" sz="1300" spc="25" b="1">
                <a:latin typeface="Arial"/>
                <a:cs typeface="Arial"/>
              </a:rPr>
              <a:t>C—C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 </a:t>
            </a:r>
            <a:r>
              <a:rPr dirty="0" sz="1300" spc="20" b="1">
                <a:latin typeface="Arial"/>
                <a:cs typeface="Arial"/>
              </a:rPr>
              <a:t>+</a:t>
            </a:r>
            <a:r>
              <a:rPr dirty="0" sz="1300" spc="-95" b="1">
                <a:latin typeface="Arial"/>
                <a:cs typeface="Arial"/>
              </a:rPr>
              <a:t> </a:t>
            </a:r>
            <a:r>
              <a:rPr dirty="0" sz="1300" spc="15" b="1">
                <a:latin typeface="Arial"/>
                <a:cs typeface="Arial"/>
              </a:rPr>
              <a:t>H-Br</a:t>
            </a:r>
            <a:endParaRPr sz="1300">
              <a:latin typeface="Arial"/>
              <a:cs typeface="Arial"/>
            </a:endParaRPr>
          </a:p>
          <a:p>
            <a:pPr marL="38100" marR="30480">
              <a:lnSpc>
                <a:spcPct val="105400"/>
              </a:lnSpc>
            </a:pPr>
            <a:r>
              <a:rPr dirty="0" sz="1300" spc="25" b="1">
                <a:latin typeface="Arial"/>
                <a:cs typeface="Arial"/>
              </a:rPr>
              <a:t>C—C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 </a:t>
            </a:r>
            <a:r>
              <a:rPr dirty="0" sz="1300" spc="20" b="1">
                <a:latin typeface="Arial"/>
                <a:cs typeface="Arial"/>
              </a:rPr>
              <a:t>+ </a:t>
            </a:r>
            <a:r>
              <a:rPr dirty="0" sz="1300" spc="15" b="1">
                <a:latin typeface="Arial"/>
                <a:cs typeface="Arial"/>
              </a:rPr>
              <a:t>H-Br </a:t>
            </a:r>
            <a:r>
              <a:rPr dirty="0" sz="1300" spc="20" b="1">
                <a:latin typeface="Arial"/>
                <a:cs typeface="Arial"/>
              </a:rPr>
              <a:t>+</a:t>
            </a:r>
            <a:r>
              <a:rPr dirty="0" sz="1300" spc="-105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(H</a:t>
            </a:r>
            <a:r>
              <a:rPr dirty="0" baseline="-6172" sz="1350" spc="15" b="1">
                <a:latin typeface="Arial"/>
                <a:cs typeface="Arial"/>
              </a:rPr>
              <a:t>2</a:t>
            </a:r>
            <a:r>
              <a:rPr dirty="0" sz="1300" spc="10" b="1">
                <a:latin typeface="Arial"/>
                <a:cs typeface="Arial"/>
              </a:rPr>
              <a:t>O</a:t>
            </a:r>
            <a:r>
              <a:rPr dirty="0" baseline="-6172" sz="1350" spc="15" b="1">
                <a:latin typeface="Arial"/>
                <a:cs typeface="Arial"/>
              </a:rPr>
              <a:t>2</a:t>
            </a:r>
            <a:r>
              <a:rPr dirty="0" sz="1300" spc="10" b="1">
                <a:latin typeface="Arial"/>
                <a:cs typeface="Arial"/>
              </a:rPr>
              <a:t>)  </a:t>
            </a:r>
            <a:r>
              <a:rPr dirty="0" sz="1300" spc="25" b="1">
                <a:latin typeface="Arial"/>
                <a:cs typeface="Arial"/>
              </a:rPr>
              <a:t>C—C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 </a:t>
            </a:r>
            <a:r>
              <a:rPr dirty="0" sz="1300" spc="20" b="1">
                <a:latin typeface="Arial"/>
                <a:cs typeface="Arial"/>
              </a:rPr>
              <a:t>+ </a:t>
            </a:r>
            <a:r>
              <a:rPr dirty="0" sz="1300" spc="15" b="1">
                <a:latin typeface="Arial"/>
                <a:cs typeface="Arial"/>
              </a:rPr>
              <a:t>H-Cl </a:t>
            </a:r>
            <a:r>
              <a:rPr dirty="0" sz="1300" spc="20" b="1">
                <a:latin typeface="Arial"/>
                <a:cs typeface="Arial"/>
              </a:rPr>
              <a:t>+</a:t>
            </a:r>
            <a:r>
              <a:rPr dirty="0" sz="1300" spc="-105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(H</a:t>
            </a:r>
            <a:r>
              <a:rPr dirty="0" baseline="-6172" sz="1350" spc="15" b="1">
                <a:latin typeface="Arial"/>
                <a:cs typeface="Arial"/>
              </a:rPr>
              <a:t>2</a:t>
            </a:r>
            <a:r>
              <a:rPr dirty="0" sz="1300" spc="10" b="1">
                <a:latin typeface="Arial"/>
                <a:cs typeface="Arial"/>
              </a:rPr>
              <a:t>O</a:t>
            </a:r>
            <a:r>
              <a:rPr dirty="0" baseline="-6172" sz="1350" spc="15" b="1">
                <a:latin typeface="Arial"/>
                <a:cs typeface="Arial"/>
              </a:rPr>
              <a:t>2</a:t>
            </a:r>
            <a:r>
              <a:rPr dirty="0" sz="1300" spc="10" b="1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0774" y="3538942"/>
            <a:ext cx="1182370" cy="8559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35"/>
              </a:spcBef>
            </a:pPr>
            <a:r>
              <a:rPr dirty="0" sz="1300" spc="30" b="1">
                <a:latin typeface="Arial"/>
                <a:cs typeface="Arial"/>
              </a:rPr>
              <a:t>——————&gt;</a:t>
            </a:r>
            <a:endParaRPr sz="13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85"/>
              </a:spcBef>
            </a:pPr>
            <a:r>
              <a:rPr dirty="0" sz="1300" spc="30" b="1">
                <a:latin typeface="Arial"/>
                <a:cs typeface="Arial"/>
              </a:rPr>
              <a:t>——————&gt;</a:t>
            </a:r>
            <a:endParaRPr sz="13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85"/>
              </a:spcBef>
            </a:pPr>
            <a:r>
              <a:rPr dirty="0" sz="1300" spc="30" b="1">
                <a:latin typeface="Arial"/>
                <a:cs typeface="Arial"/>
              </a:rPr>
              <a:t>——————&gt;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300" spc="30" b="1">
                <a:latin typeface="Arial"/>
                <a:cs typeface="Arial"/>
              </a:rPr>
              <a:t>——————&gt;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0798" y="3538942"/>
            <a:ext cx="1725295" cy="8559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 marR="30480" indent="41910">
              <a:lnSpc>
                <a:spcPct val="105400"/>
              </a:lnSpc>
              <a:spcBef>
                <a:spcPts val="50"/>
              </a:spcBef>
            </a:pPr>
            <a:r>
              <a:rPr dirty="0" sz="1300" spc="20" b="1">
                <a:latin typeface="Arial"/>
                <a:cs typeface="Arial"/>
              </a:rPr>
              <a:t>CH</a:t>
            </a:r>
            <a:r>
              <a:rPr dirty="0" baseline="-6172" sz="1350" spc="30" b="1">
                <a:latin typeface="Arial"/>
                <a:cs typeface="Arial"/>
              </a:rPr>
              <a:t>3</a:t>
            </a:r>
            <a:r>
              <a:rPr dirty="0" sz="1300" spc="20" b="1">
                <a:latin typeface="Arial"/>
                <a:cs typeface="Arial"/>
              </a:rPr>
              <a:t>—CH</a:t>
            </a:r>
            <a:r>
              <a:rPr dirty="0" baseline="-6172" sz="1350" spc="30" b="1">
                <a:latin typeface="Arial"/>
                <a:cs typeface="Arial"/>
              </a:rPr>
              <a:t>2</a:t>
            </a:r>
            <a:r>
              <a:rPr dirty="0" sz="1300" spc="20" b="1">
                <a:latin typeface="Arial"/>
                <a:cs typeface="Arial"/>
              </a:rPr>
              <a:t>—X  CH</a:t>
            </a:r>
            <a:r>
              <a:rPr dirty="0" baseline="-6172" sz="1350" spc="30" b="1">
                <a:latin typeface="Arial"/>
                <a:cs typeface="Arial"/>
              </a:rPr>
              <a:t>3</a:t>
            </a:r>
            <a:r>
              <a:rPr dirty="0" sz="1300" spc="20" b="1">
                <a:latin typeface="Arial"/>
                <a:cs typeface="Arial"/>
              </a:rPr>
              <a:t>—CH(Br)—CH</a:t>
            </a:r>
            <a:r>
              <a:rPr dirty="0" baseline="-6172" sz="1350" spc="30" b="1">
                <a:latin typeface="Arial"/>
                <a:cs typeface="Arial"/>
              </a:rPr>
              <a:t>3  </a:t>
            </a:r>
            <a:r>
              <a:rPr dirty="0" sz="1300" spc="20" b="1">
                <a:latin typeface="Arial"/>
                <a:cs typeface="Arial"/>
              </a:rPr>
              <a:t>CH</a:t>
            </a:r>
            <a:r>
              <a:rPr dirty="0" baseline="-6172" sz="1350" spc="30" b="1">
                <a:latin typeface="Arial"/>
                <a:cs typeface="Arial"/>
              </a:rPr>
              <a:t>3</a:t>
            </a:r>
            <a:r>
              <a:rPr dirty="0" sz="1300" spc="20" b="1">
                <a:latin typeface="Arial"/>
                <a:cs typeface="Arial"/>
              </a:rPr>
              <a:t>—CH</a:t>
            </a:r>
            <a:r>
              <a:rPr dirty="0" baseline="-6172" sz="1350" spc="30" b="1">
                <a:latin typeface="Arial"/>
                <a:cs typeface="Arial"/>
              </a:rPr>
              <a:t>2</a:t>
            </a:r>
            <a:r>
              <a:rPr dirty="0" sz="1300" spc="20" b="1">
                <a:latin typeface="Arial"/>
                <a:cs typeface="Arial"/>
              </a:rPr>
              <a:t>—CH</a:t>
            </a:r>
            <a:r>
              <a:rPr dirty="0" baseline="-6172" sz="1350" spc="30" b="1">
                <a:latin typeface="Arial"/>
                <a:cs typeface="Arial"/>
              </a:rPr>
              <a:t>2</a:t>
            </a:r>
            <a:r>
              <a:rPr dirty="0" sz="1300" spc="20" b="1">
                <a:latin typeface="Arial"/>
                <a:cs typeface="Arial"/>
              </a:rPr>
              <a:t>—Br  </a:t>
            </a:r>
            <a:r>
              <a:rPr dirty="0" sz="1300" spc="15" b="1">
                <a:latin typeface="Arial"/>
                <a:cs typeface="Arial"/>
              </a:rPr>
              <a:t>CH</a:t>
            </a:r>
            <a:r>
              <a:rPr dirty="0" baseline="-6172" sz="1350" spc="22" b="1">
                <a:latin typeface="Arial"/>
                <a:cs typeface="Arial"/>
              </a:rPr>
              <a:t>3</a:t>
            </a:r>
            <a:r>
              <a:rPr dirty="0" sz="1300" spc="15" b="1">
                <a:latin typeface="Arial"/>
                <a:cs typeface="Arial"/>
              </a:rPr>
              <a:t>—CH(Cl)—CH</a:t>
            </a:r>
            <a:r>
              <a:rPr dirty="0" baseline="-6172" sz="1350" spc="22" b="1">
                <a:latin typeface="Arial"/>
                <a:cs typeface="Arial"/>
              </a:rPr>
              <a:t>3</a:t>
            </a:r>
            <a:endParaRPr baseline="-6172"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776" y="4425563"/>
            <a:ext cx="6555740" cy="192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 marR="30480" indent="-441325">
              <a:lnSpc>
                <a:spcPct val="102200"/>
              </a:lnSpc>
              <a:spcBef>
                <a:spcPts val="100"/>
              </a:spcBef>
            </a:pPr>
            <a:r>
              <a:rPr dirty="0" sz="800" spc="15" b="1">
                <a:solidFill>
                  <a:srgbClr val="004D7F"/>
                </a:solidFill>
                <a:latin typeface="Arial"/>
                <a:cs typeface="Arial"/>
              </a:rPr>
              <a:t>NOTE :- </a:t>
            </a:r>
            <a:r>
              <a:rPr dirty="0" baseline="6172" sz="1350" spc="187">
                <a:solidFill>
                  <a:srgbClr val="004D7F"/>
                </a:solidFill>
                <a:latin typeface="Courier New"/>
                <a:cs typeface="Courier New"/>
              </a:rPr>
              <a:t>Peroxide Effect only shown by HBr and it follows free-radical</a:t>
            </a:r>
            <a:r>
              <a:rPr dirty="0" baseline="6172" sz="1350" spc="82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6172" sz="1350" spc="187">
                <a:solidFill>
                  <a:srgbClr val="004D7F"/>
                </a:solidFill>
                <a:latin typeface="Courier New"/>
                <a:cs typeface="Courier New"/>
              </a:rPr>
              <a:t>Mechanism 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because of Hydrogen Peroxide</a:t>
            </a:r>
            <a:r>
              <a:rPr dirty="0" sz="900" spc="114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471805" indent="-408940">
              <a:lnSpc>
                <a:spcPct val="100000"/>
              </a:lnSpc>
              <a:spcBef>
                <a:spcPts val="865"/>
              </a:spcBef>
              <a:buAutoNum type="arabicPeriod" startAt="4"/>
              <a:tabLst>
                <a:tab pos="471805" algn="l"/>
                <a:tab pos="472440" algn="l"/>
              </a:tabLst>
            </a:pP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ELECTROPHILIC ADDITION </a:t>
            </a: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IN CONJUGATED</a:t>
            </a:r>
            <a:r>
              <a:rPr dirty="0" sz="1300" spc="-7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DIENES</a:t>
            </a:r>
            <a:endParaRPr sz="1300">
              <a:latin typeface="Arial"/>
              <a:cs typeface="Arial"/>
            </a:endParaRPr>
          </a:p>
          <a:p>
            <a:pPr marL="581660" marR="334645" indent="6985">
              <a:lnSpc>
                <a:spcPct val="105400"/>
              </a:lnSpc>
            </a:pPr>
            <a:r>
              <a:rPr dirty="0" sz="1300" spc="25" b="1">
                <a:latin typeface="Arial"/>
                <a:cs typeface="Arial"/>
              </a:rPr>
              <a:t>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C—C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 </a:t>
            </a:r>
            <a:r>
              <a:rPr dirty="0" sz="1300" spc="20" b="1">
                <a:latin typeface="Arial"/>
                <a:cs typeface="Arial"/>
              </a:rPr>
              <a:t>+ </a:t>
            </a:r>
            <a:r>
              <a:rPr dirty="0" sz="1300" spc="15" b="1">
                <a:latin typeface="Arial"/>
                <a:cs typeface="Arial"/>
              </a:rPr>
              <a:t>H-Br </a:t>
            </a:r>
            <a:r>
              <a:rPr dirty="0" sz="1300" spc="20" b="1">
                <a:latin typeface="Arial"/>
                <a:cs typeface="Arial"/>
              </a:rPr>
              <a:t>+ </a:t>
            </a:r>
            <a:r>
              <a:rPr dirty="0" sz="1300" spc="15" b="1">
                <a:latin typeface="Arial"/>
                <a:cs typeface="Arial"/>
              </a:rPr>
              <a:t>(+40</a:t>
            </a:r>
            <a:r>
              <a:rPr dirty="0" baseline="18518" sz="1350" spc="22" b="1">
                <a:latin typeface="Arial"/>
                <a:cs typeface="Arial"/>
              </a:rPr>
              <a:t>0</a:t>
            </a:r>
            <a:r>
              <a:rPr dirty="0" sz="1300" spc="15" b="1">
                <a:latin typeface="Arial"/>
                <a:cs typeface="Arial"/>
              </a:rPr>
              <a:t>C </a:t>
            </a:r>
            <a:r>
              <a:rPr dirty="0" sz="1300" spc="10" b="1">
                <a:latin typeface="Arial"/>
                <a:cs typeface="Arial"/>
              </a:rPr>
              <a:t>/ </a:t>
            </a:r>
            <a:r>
              <a:rPr dirty="0" sz="1300" spc="20" b="1">
                <a:latin typeface="Arial"/>
                <a:cs typeface="Arial"/>
              </a:rPr>
              <a:t>TCP) </a:t>
            </a:r>
            <a:r>
              <a:rPr dirty="0" sz="1300" spc="30" b="1">
                <a:latin typeface="Arial"/>
                <a:cs typeface="Arial"/>
              </a:rPr>
              <a:t>—————&gt; </a:t>
            </a:r>
            <a:r>
              <a:rPr dirty="0" sz="1300" spc="25" b="1">
                <a:latin typeface="Arial"/>
                <a:cs typeface="Arial"/>
              </a:rPr>
              <a:t>C—C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C—C—Br  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C—C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 </a:t>
            </a:r>
            <a:r>
              <a:rPr dirty="0" sz="1300" spc="20" b="1">
                <a:latin typeface="Arial"/>
                <a:cs typeface="Arial"/>
              </a:rPr>
              <a:t>+ </a:t>
            </a:r>
            <a:r>
              <a:rPr dirty="0" sz="1300" spc="15" b="1">
                <a:latin typeface="Arial"/>
                <a:cs typeface="Arial"/>
              </a:rPr>
              <a:t>H-Br </a:t>
            </a:r>
            <a:r>
              <a:rPr dirty="0" sz="1300" spc="20" b="1">
                <a:latin typeface="Arial"/>
                <a:cs typeface="Arial"/>
              </a:rPr>
              <a:t>+ </a:t>
            </a:r>
            <a:r>
              <a:rPr dirty="0" sz="1300" spc="10" b="1">
                <a:latin typeface="Arial"/>
                <a:cs typeface="Arial"/>
              </a:rPr>
              <a:t>(-80</a:t>
            </a:r>
            <a:r>
              <a:rPr dirty="0" baseline="18518" sz="1350" spc="15" b="1">
                <a:latin typeface="Arial"/>
                <a:cs typeface="Arial"/>
              </a:rPr>
              <a:t>0</a:t>
            </a:r>
            <a:r>
              <a:rPr dirty="0" sz="1300" spc="10" b="1">
                <a:latin typeface="Arial"/>
                <a:cs typeface="Arial"/>
              </a:rPr>
              <a:t>C / </a:t>
            </a:r>
            <a:r>
              <a:rPr dirty="0" sz="1300" spc="20" b="1">
                <a:latin typeface="Arial"/>
                <a:cs typeface="Arial"/>
              </a:rPr>
              <a:t>KCP) </a:t>
            </a:r>
            <a:r>
              <a:rPr dirty="0" sz="1300" spc="30" b="1">
                <a:latin typeface="Arial"/>
                <a:cs typeface="Arial"/>
              </a:rPr>
              <a:t>—————&gt; </a:t>
            </a:r>
            <a:r>
              <a:rPr dirty="0" sz="1300" spc="20" b="1">
                <a:latin typeface="Arial"/>
                <a:cs typeface="Arial"/>
              </a:rPr>
              <a:t>C—C(Br)—C =</a:t>
            </a:r>
            <a:r>
              <a:rPr dirty="0" sz="1300" spc="-165" b="1">
                <a:latin typeface="Arial"/>
                <a:cs typeface="Arial"/>
              </a:rPr>
              <a:t> </a:t>
            </a:r>
            <a:r>
              <a:rPr dirty="0" sz="1300" spc="25" b="1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  <a:p>
            <a:pPr marL="664845" marR="83185" indent="7620">
              <a:lnSpc>
                <a:spcPct val="107800"/>
              </a:lnSpc>
              <a:spcBef>
                <a:spcPts val="835"/>
              </a:spcBef>
              <a:tabLst>
                <a:tab pos="1040765" algn="l"/>
                <a:tab pos="3221990" algn="l"/>
              </a:tabLst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High Temperature favours Thermodynamic product , which means stable product .  Low	Temperature</a:t>
            </a:r>
            <a:r>
              <a:rPr dirty="0" sz="800" spc="12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favours</a:t>
            </a:r>
            <a:r>
              <a:rPr dirty="0" sz="800" spc="13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Kinetic	product , which means stable intermediate</a:t>
            </a:r>
            <a:r>
              <a:rPr dirty="0" sz="800" spc="9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87680" indent="-42481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87680" algn="l"/>
                <a:tab pos="488315" algn="l"/>
              </a:tabLst>
            </a:pP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ELECTROPHILIC ADDITION </a:t>
            </a: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300" spc="-10" b="1">
                <a:solidFill>
                  <a:srgbClr val="B51700"/>
                </a:solidFill>
                <a:latin typeface="Arial"/>
                <a:cs typeface="Arial"/>
              </a:rPr>
              <a:t>WATER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WITH</a:t>
            </a:r>
            <a:r>
              <a:rPr dirty="0" sz="1300" spc="-11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ALKENES</a:t>
            </a:r>
            <a:endParaRPr sz="1300">
              <a:latin typeface="Arial"/>
              <a:cs typeface="Arial"/>
            </a:endParaRPr>
          </a:p>
          <a:p>
            <a:pPr marL="632460">
              <a:lnSpc>
                <a:spcPct val="100000"/>
              </a:lnSpc>
              <a:spcBef>
                <a:spcPts val="85"/>
              </a:spcBef>
              <a:tabLst>
                <a:tab pos="3608070" algn="l"/>
                <a:tab pos="4867275" algn="l"/>
              </a:tabLst>
            </a:pPr>
            <a:r>
              <a:rPr dirty="0" sz="1300" spc="25" b="1">
                <a:latin typeface="Arial"/>
                <a:cs typeface="Arial"/>
              </a:rPr>
              <a:t>C—C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 </a:t>
            </a:r>
            <a:r>
              <a:rPr dirty="0" sz="1300" spc="20" b="1">
                <a:latin typeface="Arial"/>
                <a:cs typeface="Arial"/>
              </a:rPr>
              <a:t>+ </a:t>
            </a:r>
            <a:r>
              <a:rPr dirty="0" sz="1300" spc="10" b="1">
                <a:latin typeface="Arial"/>
                <a:cs typeface="Arial"/>
              </a:rPr>
              <a:t>H</a:t>
            </a:r>
            <a:r>
              <a:rPr dirty="0" baseline="-6172" sz="1350" spc="15" b="1">
                <a:latin typeface="Arial"/>
                <a:cs typeface="Arial"/>
              </a:rPr>
              <a:t>2</a:t>
            </a:r>
            <a:r>
              <a:rPr dirty="0" sz="1300" spc="10" b="1">
                <a:latin typeface="Arial"/>
                <a:cs typeface="Arial"/>
              </a:rPr>
              <a:t>O</a:t>
            </a:r>
            <a:r>
              <a:rPr dirty="0" sz="1300" spc="350" b="1">
                <a:latin typeface="Arial"/>
                <a:cs typeface="Arial"/>
              </a:rPr>
              <a:t> </a:t>
            </a:r>
            <a:r>
              <a:rPr dirty="0" sz="1300" spc="20" b="1">
                <a:latin typeface="Arial"/>
                <a:cs typeface="Arial"/>
              </a:rPr>
              <a:t>+</a:t>
            </a:r>
            <a:r>
              <a:rPr dirty="0" sz="1300" spc="15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H</a:t>
            </a:r>
            <a:r>
              <a:rPr dirty="0" baseline="18518" sz="1350" spc="15" b="1">
                <a:latin typeface="Arial"/>
                <a:cs typeface="Arial"/>
              </a:rPr>
              <a:t>+	</a:t>
            </a:r>
            <a:r>
              <a:rPr dirty="0" sz="1300" spc="30" b="1">
                <a:latin typeface="Arial"/>
                <a:cs typeface="Arial"/>
              </a:rPr>
              <a:t>——————&gt;	</a:t>
            </a:r>
            <a:r>
              <a:rPr dirty="0" sz="1300" spc="20" b="1">
                <a:latin typeface="Arial"/>
                <a:cs typeface="Arial"/>
              </a:rPr>
              <a:t>C—C(OH)-C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478" y="6370878"/>
            <a:ext cx="4085590" cy="3257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37" b="1">
                <a:latin typeface="Arial"/>
                <a:cs typeface="Arial"/>
              </a:rPr>
              <a:t>C—C </a:t>
            </a:r>
            <a:r>
              <a:rPr dirty="0" baseline="5050" sz="1650" spc="30" b="1">
                <a:latin typeface="Arial"/>
                <a:cs typeface="Arial"/>
              </a:rPr>
              <a:t>=C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15" b="1">
                <a:latin typeface="Arial"/>
                <a:cs typeface="Arial"/>
              </a:rPr>
              <a:t>Hg(OAc)</a:t>
            </a:r>
            <a:r>
              <a:rPr dirty="0" sz="750" spc="10" b="1">
                <a:latin typeface="Arial"/>
                <a:cs typeface="Arial"/>
              </a:rPr>
              <a:t>2 </a:t>
            </a:r>
            <a:r>
              <a:rPr dirty="0" baseline="5050" sz="1650" spc="22" b="1">
                <a:latin typeface="Arial"/>
                <a:cs typeface="Arial"/>
              </a:rPr>
              <a:t>+ H</a:t>
            </a:r>
            <a:r>
              <a:rPr dirty="0" sz="750" spc="15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O + NaBH</a:t>
            </a:r>
            <a:r>
              <a:rPr dirty="0" sz="750" spc="15" b="1">
                <a:latin typeface="Arial"/>
                <a:cs typeface="Arial"/>
              </a:rPr>
              <a:t>4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15" b="1">
                <a:latin typeface="Arial"/>
                <a:cs typeface="Arial"/>
              </a:rPr>
              <a:t>Et</a:t>
            </a:r>
            <a:r>
              <a:rPr dirty="0" sz="750" spc="10" b="1">
                <a:latin typeface="Arial"/>
                <a:cs typeface="Arial"/>
              </a:rPr>
              <a:t>2</a:t>
            </a:r>
            <a:r>
              <a:rPr dirty="0" baseline="5050" sz="1650" spc="15" b="1">
                <a:latin typeface="Arial"/>
                <a:cs typeface="Arial"/>
              </a:rPr>
              <a:t>O</a:t>
            </a:r>
            <a:r>
              <a:rPr dirty="0" baseline="5050" sz="1650" spc="-165" b="1">
                <a:latin typeface="Arial"/>
                <a:cs typeface="Arial"/>
              </a:rPr>
              <a:t> </a:t>
            </a:r>
            <a:r>
              <a:rPr dirty="0" baseline="5050" sz="1650" spc="37" b="1">
                <a:latin typeface="Arial"/>
                <a:cs typeface="Arial"/>
              </a:rPr>
              <a:t>———————&gt;</a:t>
            </a:r>
            <a:endParaRPr baseline="5050" sz="1650">
              <a:latin typeface="Arial"/>
              <a:cs typeface="Arial"/>
            </a:endParaRPr>
          </a:p>
          <a:p>
            <a:pPr marL="619760">
              <a:lnSpc>
                <a:spcPct val="100000"/>
              </a:lnSpc>
              <a:spcBef>
                <a:spcPts val="45"/>
              </a:spcBef>
              <a:tabLst>
                <a:tab pos="1898014" algn="l"/>
              </a:tabLst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Oxymercuration	Demercuration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2676" y="6333754"/>
            <a:ext cx="98742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25" b="1">
                <a:latin typeface="Arial"/>
                <a:cs typeface="Arial"/>
              </a:rPr>
              <a:t>C—C(</a:t>
            </a:r>
            <a:r>
              <a:rPr dirty="0" sz="1300" spc="20" b="1">
                <a:latin typeface="Arial"/>
                <a:cs typeface="Arial"/>
              </a:rPr>
              <a:t>O</a:t>
            </a:r>
            <a:r>
              <a:rPr dirty="0" sz="1300" spc="15" b="1">
                <a:latin typeface="Arial"/>
                <a:cs typeface="Arial"/>
              </a:rPr>
              <a:t>H)</a:t>
            </a:r>
            <a:r>
              <a:rPr dirty="0" sz="1300" spc="5" b="1">
                <a:latin typeface="Arial"/>
                <a:cs typeface="Arial"/>
              </a:rPr>
              <a:t>-</a:t>
            </a:r>
            <a:r>
              <a:rPr dirty="0" sz="1300" spc="25" b="1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8086" y="6734857"/>
            <a:ext cx="239395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4629" sz="1800" spc="37" b="1">
                <a:latin typeface="Arial"/>
                <a:cs typeface="Arial"/>
              </a:rPr>
              <a:t>C—C </a:t>
            </a:r>
            <a:r>
              <a:rPr dirty="0" baseline="4629" sz="1800" spc="30" b="1">
                <a:latin typeface="Arial"/>
                <a:cs typeface="Arial"/>
              </a:rPr>
              <a:t>=C </a:t>
            </a:r>
            <a:r>
              <a:rPr dirty="0" baseline="4629" sz="1800" spc="22" b="1">
                <a:latin typeface="Arial"/>
                <a:cs typeface="Arial"/>
              </a:rPr>
              <a:t>+ BH</a:t>
            </a:r>
            <a:r>
              <a:rPr dirty="0" sz="800" spc="15" b="1">
                <a:latin typeface="Arial"/>
                <a:cs typeface="Arial"/>
              </a:rPr>
              <a:t>3 </a:t>
            </a:r>
            <a:r>
              <a:rPr dirty="0" baseline="4629" sz="1800" spc="22" b="1">
                <a:latin typeface="Arial"/>
                <a:cs typeface="Arial"/>
              </a:rPr>
              <a:t>+ </a:t>
            </a:r>
            <a:r>
              <a:rPr dirty="0" baseline="4629" sz="1800" spc="30" b="1">
                <a:latin typeface="Arial"/>
                <a:cs typeface="Arial"/>
              </a:rPr>
              <a:t>THF </a:t>
            </a:r>
            <a:r>
              <a:rPr dirty="0" baseline="4629" sz="1800" spc="22" b="1">
                <a:latin typeface="Arial"/>
                <a:cs typeface="Arial"/>
              </a:rPr>
              <a:t>+</a:t>
            </a:r>
            <a:r>
              <a:rPr dirty="0" baseline="4629" sz="1800" spc="262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H</a:t>
            </a:r>
            <a:r>
              <a:rPr dirty="0" sz="800" spc="15" b="1">
                <a:latin typeface="Arial"/>
                <a:cs typeface="Arial"/>
              </a:rPr>
              <a:t>2</a:t>
            </a:r>
            <a:r>
              <a:rPr dirty="0" baseline="4629" sz="1800" spc="22" b="1">
                <a:latin typeface="Arial"/>
                <a:cs typeface="Arial"/>
              </a:rPr>
              <a:t>O</a:t>
            </a:r>
            <a:r>
              <a:rPr dirty="0" sz="800" spc="15" b="1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2442" y="6709788"/>
            <a:ext cx="292100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59715" algn="l"/>
                <a:tab pos="1807210" algn="l"/>
              </a:tabLst>
            </a:pPr>
            <a:r>
              <a:rPr dirty="0" sz="1200" spc="15" b="1">
                <a:latin typeface="Arial"/>
                <a:cs typeface="Arial"/>
              </a:rPr>
              <a:t>+	</a:t>
            </a:r>
            <a:r>
              <a:rPr dirty="0" baseline="20833" sz="1200" spc="22" b="1">
                <a:latin typeface="Arial"/>
                <a:cs typeface="Arial"/>
              </a:rPr>
              <a:t>-</a:t>
            </a:r>
            <a:r>
              <a:rPr dirty="0" sz="1200" spc="15" b="1">
                <a:latin typeface="Arial"/>
                <a:cs typeface="Arial"/>
              </a:rPr>
              <a:t>OH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100" spc="25" b="1">
                <a:latin typeface="Arial"/>
                <a:cs typeface="Arial"/>
              </a:rPr>
              <a:t>———————&gt;	</a:t>
            </a:r>
            <a:r>
              <a:rPr dirty="0" sz="1300" spc="20" b="1">
                <a:latin typeface="Arial"/>
                <a:cs typeface="Arial"/>
              </a:rPr>
              <a:t>C—C—C(OH)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776" y="6900421"/>
            <a:ext cx="6729095" cy="2198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42060">
              <a:lnSpc>
                <a:spcPct val="100000"/>
              </a:lnSpc>
              <a:spcBef>
                <a:spcPts val="120"/>
              </a:spcBef>
              <a:tabLst>
                <a:tab pos="2670810" algn="l"/>
              </a:tabLst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Hydroboration	Oxidation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5"/>
              </a:spcBef>
            </a:pPr>
            <a:r>
              <a:rPr dirty="0" sz="800" spc="10">
                <a:solidFill>
                  <a:srgbClr val="B51700"/>
                </a:solidFill>
                <a:latin typeface="Arial Black"/>
                <a:cs typeface="Arial Black"/>
              </a:rPr>
              <a:t>NOTE </a:t>
            </a:r>
            <a:r>
              <a:rPr dirty="0" sz="800" spc="5">
                <a:solidFill>
                  <a:srgbClr val="B51700"/>
                </a:solidFill>
                <a:latin typeface="Arial Black"/>
                <a:cs typeface="Arial Black"/>
              </a:rPr>
              <a:t>:-</a:t>
            </a:r>
            <a:r>
              <a:rPr dirty="0" sz="800" spc="275">
                <a:solidFill>
                  <a:srgbClr val="B51700"/>
                </a:solidFill>
                <a:latin typeface="Arial Black"/>
                <a:cs typeface="Arial Black"/>
              </a:rPr>
              <a:t> </a:t>
            </a:r>
            <a:r>
              <a:rPr dirty="0" sz="800" spc="15">
                <a:solidFill>
                  <a:srgbClr val="B51700"/>
                </a:solidFill>
                <a:latin typeface="Arial Black"/>
                <a:cs typeface="Arial Black"/>
              </a:rPr>
              <a:t>THREE </a:t>
            </a:r>
            <a:r>
              <a:rPr dirty="0" sz="800" spc="10">
                <a:solidFill>
                  <a:srgbClr val="B51700"/>
                </a:solidFill>
                <a:latin typeface="Arial Black"/>
                <a:cs typeface="Arial Black"/>
              </a:rPr>
              <a:t>NINJA </a:t>
            </a:r>
            <a:r>
              <a:rPr dirty="0" sz="800" spc="15">
                <a:solidFill>
                  <a:srgbClr val="B51700"/>
                </a:solidFill>
                <a:latin typeface="Arial Black"/>
                <a:cs typeface="Arial Black"/>
              </a:rPr>
              <a:t>TECHNIQUE </a:t>
            </a:r>
            <a:r>
              <a:rPr dirty="0" sz="800">
                <a:solidFill>
                  <a:srgbClr val="B51700"/>
                </a:solidFill>
                <a:latin typeface="Arial Black"/>
                <a:cs typeface="Arial Black"/>
              </a:rPr>
              <a:t>TO </a:t>
            </a:r>
            <a:r>
              <a:rPr dirty="0" sz="800" spc="15">
                <a:solidFill>
                  <a:srgbClr val="B51700"/>
                </a:solidFill>
                <a:latin typeface="Arial Black"/>
                <a:cs typeface="Arial Black"/>
              </a:rPr>
              <a:t>ADD </a:t>
            </a:r>
            <a:r>
              <a:rPr dirty="0" sz="800" spc="5">
                <a:solidFill>
                  <a:srgbClr val="B51700"/>
                </a:solidFill>
                <a:latin typeface="Arial Black"/>
                <a:cs typeface="Arial Black"/>
              </a:rPr>
              <a:t>WATER </a:t>
            </a:r>
            <a:r>
              <a:rPr dirty="0" sz="800" spc="10">
                <a:solidFill>
                  <a:srgbClr val="B51700"/>
                </a:solidFill>
                <a:latin typeface="Arial Black"/>
                <a:cs typeface="Arial Black"/>
              </a:rPr>
              <a:t>ACROSS </a:t>
            </a:r>
            <a:r>
              <a:rPr dirty="0" sz="800" spc="15">
                <a:solidFill>
                  <a:srgbClr val="B51700"/>
                </a:solidFill>
                <a:latin typeface="Arial Black"/>
                <a:cs typeface="Arial Black"/>
              </a:rPr>
              <a:t>DOUBLE</a:t>
            </a:r>
            <a:r>
              <a:rPr dirty="0" sz="800" spc="-35">
                <a:solidFill>
                  <a:srgbClr val="B51700"/>
                </a:solidFill>
                <a:latin typeface="Arial Black"/>
                <a:cs typeface="Arial Black"/>
              </a:rPr>
              <a:t> </a:t>
            </a:r>
            <a:r>
              <a:rPr dirty="0" sz="800" spc="15">
                <a:solidFill>
                  <a:srgbClr val="B51700"/>
                </a:solidFill>
                <a:latin typeface="Arial Black"/>
                <a:cs typeface="Arial Black"/>
              </a:rPr>
              <a:t>BOND</a:t>
            </a:r>
            <a:endParaRPr sz="800">
              <a:latin typeface="Arial Black"/>
              <a:cs typeface="Arial Black"/>
            </a:endParaRPr>
          </a:p>
          <a:p>
            <a:pPr marL="1298575" indent="-57785">
              <a:lnSpc>
                <a:spcPts val="1055"/>
              </a:lnSpc>
              <a:spcBef>
                <a:spcPts val="50"/>
              </a:spcBef>
              <a:buChar char="*"/>
              <a:tabLst>
                <a:tab pos="1299210" algn="l"/>
                <a:tab pos="3441065" algn="l"/>
                <a:tab pos="3912235" algn="l"/>
                <a:tab pos="4817745" algn="l"/>
              </a:tabLst>
            </a:pPr>
            <a:r>
              <a:rPr dirty="0" sz="900" spc="-165" b="1">
                <a:solidFill>
                  <a:srgbClr val="004D7F"/>
                </a:solidFill>
                <a:latin typeface="Arial"/>
                <a:cs typeface="Arial"/>
              </a:rPr>
              <a:t>CATAYLATIC   </a:t>
            </a:r>
            <a:r>
              <a:rPr dirty="0" sz="900" spc="-140" b="1">
                <a:solidFill>
                  <a:srgbClr val="004D7F"/>
                </a:solidFill>
                <a:latin typeface="Arial"/>
                <a:cs typeface="Arial"/>
              </a:rPr>
              <a:t>HYDRATION  </a:t>
            </a:r>
            <a:r>
              <a:rPr dirty="0" sz="900" spc="-13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900" spc="-150" b="1">
                <a:solidFill>
                  <a:srgbClr val="004D7F"/>
                </a:solidFill>
                <a:latin typeface="Arial"/>
                <a:cs typeface="Arial"/>
              </a:rPr>
              <a:t>=    </a:t>
            </a:r>
            <a:r>
              <a:rPr dirty="0" sz="900" spc="-8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900" spc="-155" b="1">
                <a:solidFill>
                  <a:srgbClr val="004D7F"/>
                </a:solidFill>
                <a:latin typeface="Arial"/>
                <a:cs typeface="Arial"/>
              </a:rPr>
              <a:t>MARKONIVOFF	</a:t>
            </a:r>
            <a:r>
              <a:rPr dirty="0" sz="900" spc="-100" b="1">
                <a:solidFill>
                  <a:srgbClr val="004D7F"/>
                </a:solidFill>
                <a:latin typeface="Arial"/>
                <a:cs typeface="Arial"/>
              </a:rPr>
              <a:t>WITH	</a:t>
            </a:r>
            <a:r>
              <a:rPr dirty="0" sz="900" spc="-180" b="1">
                <a:solidFill>
                  <a:srgbClr val="004D7F"/>
                </a:solidFill>
                <a:latin typeface="Arial"/>
                <a:cs typeface="Arial"/>
              </a:rPr>
              <a:t>REARRANGEMENT	</a:t>
            </a:r>
            <a:r>
              <a:rPr dirty="0" sz="900" spc="-65" b="1">
                <a:solidFill>
                  <a:srgbClr val="004D7F"/>
                </a:solidFill>
                <a:latin typeface="Arial"/>
                <a:cs typeface="Arial"/>
              </a:rPr>
              <a:t>( </a:t>
            </a:r>
            <a:r>
              <a:rPr dirty="0" sz="900" spc="-150" b="1">
                <a:solidFill>
                  <a:srgbClr val="004D7F"/>
                </a:solidFill>
                <a:latin typeface="Arial"/>
                <a:cs typeface="Arial"/>
              </a:rPr>
              <a:t>not </a:t>
            </a:r>
            <a:r>
              <a:rPr dirty="0" sz="900" spc="-170" b="1">
                <a:solidFill>
                  <a:srgbClr val="004D7F"/>
                </a:solidFill>
                <a:latin typeface="Arial"/>
                <a:cs typeface="Arial"/>
              </a:rPr>
              <a:t>stereoselective </a:t>
            </a:r>
            <a:r>
              <a:rPr dirty="0" sz="900" spc="-204" b="1">
                <a:solidFill>
                  <a:srgbClr val="004D7F"/>
                </a:solidFill>
                <a:latin typeface="Arial"/>
                <a:cs typeface="Arial"/>
              </a:rPr>
              <a:t>because </a:t>
            </a:r>
            <a:r>
              <a:rPr dirty="0" sz="900" spc="-160" b="1">
                <a:solidFill>
                  <a:srgbClr val="004D7F"/>
                </a:solidFill>
                <a:latin typeface="Arial"/>
                <a:cs typeface="Arial"/>
              </a:rPr>
              <a:t>carbocation </a:t>
            </a:r>
            <a:r>
              <a:rPr dirty="0" sz="900" spc="-150" b="1">
                <a:solidFill>
                  <a:srgbClr val="004D7F"/>
                </a:solidFill>
                <a:latin typeface="Arial"/>
                <a:cs typeface="Arial"/>
              </a:rPr>
              <a:t>is </a:t>
            </a:r>
            <a:r>
              <a:rPr dirty="0" sz="900" spc="-165" b="1">
                <a:solidFill>
                  <a:srgbClr val="004D7F"/>
                </a:solidFill>
                <a:latin typeface="Arial"/>
                <a:cs typeface="Arial"/>
              </a:rPr>
              <a:t>formed</a:t>
            </a:r>
            <a:r>
              <a:rPr dirty="0" sz="900" spc="-9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900" spc="-65" b="1">
                <a:solidFill>
                  <a:srgbClr val="004D7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1290955" indent="-57785">
              <a:lnSpc>
                <a:spcPts val="1030"/>
              </a:lnSpc>
              <a:buChar char="*"/>
              <a:tabLst>
                <a:tab pos="1291590" algn="l"/>
                <a:tab pos="2416175" algn="l"/>
                <a:tab pos="3444240" algn="l"/>
              </a:tabLst>
            </a:pPr>
            <a:r>
              <a:rPr dirty="0" sz="900" spc="-140" b="1">
                <a:solidFill>
                  <a:srgbClr val="004D7F"/>
                </a:solidFill>
                <a:latin typeface="Arial"/>
                <a:cs typeface="Arial"/>
              </a:rPr>
              <a:t>OM-DM  </a:t>
            </a:r>
            <a:r>
              <a:rPr dirty="0" sz="900" spc="-4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900" spc="-155" b="1">
                <a:solidFill>
                  <a:srgbClr val="004D7F"/>
                </a:solidFill>
                <a:latin typeface="Arial"/>
                <a:cs typeface="Arial"/>
              </a:rPr>
              <a:t>REACTION	</a:t>
            </a:r>
            <a:r>
              <a:rPr dirty="0" sz="900" spc="-150" b="1">
                <a:solidFill>
                  <a:srgbClr val="004D7F"/>
                </a:solidFill>
                <a:latin typeface="Arial"/>
                <a:cs typeface="Arial"/>
              </a:rPr>
              <a:t>=    </a:t>
            </a:r>
            <a:r>
              <a:rPr dirty="0" sz="900" spc="-105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900" spc="-155" b="1">
                <a:solidFill>
                  <a:srgbClr val="004D7F"/>
                </a:solidFill>
                <a:latin typeface="Arial"/>
                <a:cs typeface="Arial"/>
              </a:rPr>
              <a:t>MARKONIVOFF	</a:t>
            </a:r>
            <a:r>
              <a:rPr dirty="0" sz="900" spc="-125" b="1">
                <a:solidFill>
                  <a:srgbClr val="004D7F"/>
                </a:solidFill>
                <a:latin typeface="Arial"/>
                <a:cs typeface="Arial"/>
              </a:rPr>
              <a:t>WITHOUT </a:t>
            </a:r>
            <a:r>
              <a:rPr dirty="0" sz="900" spc="-180" b="1">
                <a:solidFill>
                  <a:srgbClr val="004D7F"/>
                </a:solidFill>
                <a:latin typeface="Arial"/>
                <a:cs typeface="Arial"/>
              </a:rPr>
              <a:t>REARRANGEMENT </a:t>
            </a:r>
            <a:r>
              <a:rPr dirty="0" sz="900" spc="-65" b="1">
                <a:solidFill>
                  <a:srgbClr val="004D7F"/>
                </a:solidFill>
                <a:latin typeface="Arial"/>
                <a:cs typeface="Arial"/>
              </a:rPr>
              <a:t>( </a:t>
            </a:r>
            <a:r>
              <a:rPr dirty="0" sz="900" spc="-125" b="1">
                <a:solidFill>
                  <a:srgbClr val="004D7F"/>
                </a:solidFill>
                <a:latin typeface="Arial"/>
                <a:cs typeface="Arial"/>
              </a:rPr>
              <a:t>anti </a:t>
            </a:r>
            <a:r>
              <a:rPr dirty="0" sz="900" spc="-140" b="1">
                <a:solidFill>
                  <a:srgbClr val="004D7F"/>
                </a:solidFill>
                <a:latin typeface="Arial"/>
                <a:cs typeface="Arial"/>
              </a:rPr>
              <a:t>addition </a:t>
            </a:r>
            <a:r>
              <a:rPr dirty="0" sz="900" spc="-145" b="1">
                <a:solidFill>
                  <a:srgbClr val="004D7F"/>
                </a:solidFill>
                <a:latin typeface="Arial"/>
                <a:cs typeface="Arial"/>
              </a:rPr>
              <a:t>of </a:t>
            </a:r>
            <a:r>
              <a:rPr dirty="0" sz="900" spc="-135" b="1">
                <a:solidFill>
                  <a:srgbClr val="004D7F"/>
                </a:solidFill>
                <a:latin typeface="Arial"/>
                <a:cs typeface="Arial"/>
              </a:rPr>
              <a:t>H+ </a:t>
            </a:r>
            <a:r>
              <a:rPr dirty="0" sz="900" spc="-170" b="1">
                <a:solidFill>
                  <a:srgbClr val="004D7F"/>
                </a:solidFill>
                <a:latin typeface="Arial"/>
                <a:cs typeface="Arial"/>
              </a:rPr>
              <a:t>&amp; </a:t>
            </a:r>
            <a:r>
              <a:rPr dirty="0" sz="900" spc="-120" b="1">
                <a:solidFill>
                  <a:srgbClr val="004D7F"/>
                </a:solidFill>
                <a:latin typeface="Arial"/>
                <a:cs typeface="Arial"/>
              </a:rPr>
              <a:t>OH-</a:t>
            </a:r>
            <a:r>
              <a:rPr dirty="0" sz="900" spc="-14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900" spc="-65" b="1">
                <a:solidFill>
                  <a:srgbClr val="004D7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1290955" indent="-57785">
              <a:lnSpc>
                <a:spcPts val="1055"/>
              </a:lnSpc>
              <a:buChar char="*"/>
              <a:tabLst>
                <a:tab pos="1291590" algn="l"/>
                <a:tab pos="2407285" algn="l"/>
              </a:tabLst>
            </a:pPr>
            <a:r>
              <a:rPr dirty="0" sz="900" spc="-170" b="1">
                <a:solidFill>
                  <a:srgbClr val="004D7F"/>
                </a:solidFill>
                <a:latin typeface="Arial"/>
                <a:cs typeface="Arial"/>
              </a:rPr>
              <a:t>HBO        </a:t>
            </a:r>
            <a:r>
              <a:rPr dirty="0" sz="900" spc="-114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900" spc="-155" b="1">
                <a:solidFill>
                  <a:srgbClr val="004D7F"/>
                </a:solidFill>
                <a:latin typeface="Arial"/>
                <a:cs typeface="Arial"/>
              </a:rPr>
              <a:t>REACTION	</a:t>
            </a:r>
            <a:r>
              <a:rPr dirty="0" sz="900" spc="-150" b="1">
                <a:solidFill>
                  <a:srgbClr val="004D7F"/>
                </a:solidFill>
                <a:latin typeface="Arial"/>
                <a:cs typeface="Arial"/>
              </a:rPr>
              <a:t>=      </a:t>
            </a:r>
            <a:r>
              <a:rPr dirty="0" sz="900" spc="-140" b="1">
                <a:solidFill>
                  <a:srgbClr val="004D7F"/>
                </a:solidFill>
                <a:latin typeface="Arial"/>
                <a:cs typeface="Arial"/>
              </a:rPr>
              <a:t>ANTI-MARKONIVOFF   </a:t>
            </a:r>
            <a:r>
              <a:rPr dirty="0" sz="900" spc="-125" b="1">
                <a:solidFill>
                  <a:srgbClr val="004D7F"/>
                </a:solidFill>
                <a:latin typeface="Arial"/>
                <a:cs typeface="Arial"/>
              </a:rPr>
              <a:t>WITHOUT   </a:t>
            </a:r>
            <a:r>
              <a:rPr dirty="0" sz="900" spc="-180" b="1">
                <a:solidFill>
                  <a:srgbClr val="004D7F"/>
                </a:solidFill>
                <a:latin typeface="Arial"/>
                <a:cs typeface="Arial"/>
              </a:rPr>
              <a:t>REARRANGEMENT             </a:t>
            </a:r>
            <a:r>
              <a:rPr dirty="0" sz="900" spc="-65" b="1">
                <a:solidFill>
                  <a:srgbClr val="004D7F"/>
                </a:solidFill>
                <a:latin typeface="Arial"/>
                <a:cs typeface="Arial"/>
              </a:rPr>
              <a:t>( </a:t>
            </a:r>
            <a:r>
              <a:rPr dirty="0" sz="900" spc="-200" b="1">
                <a:solidFill>
                  <a:srgbClr val="004D7F"/>
                </a:solidFill>
                <a:latin typeface="Arial"/>
                <a:cs typeface="Arial"/>
              </a:rPr>
              <a:t>syn    </a:t>
            </a:r>
            <a:r>
              <a:rPr dirty="0" sz="900" spc="-140" b="1">
                <a:solidFill>
                  <a:srgbClr val="004D7F"/>
                </a:solidFill>
                <a:latin typeface="Arial"/>
                <a:cs typeface="Arial"/>
              </a:rPr>
              <a:t>addition  </a:t>
            </a:r>
            <a:r>
              <a:rPr dirty="0" sz="900" spc="-145" b="1">
                <a:solidFill>
                  <a:srgbClr val="004D7F"/>
                </a:solidFill>
                <a:latin typeface="Arial"/>
                <a:cs typeface="Arial"/>
              </a:rPr>
              <a:t>of  </a:t>
            </a:r>
            <a:r>
              <a:rPr dirty="0" sz="900" spc="-135" b="1">
                <a:solidFill>
                  <a:srgbClr val="004D7F"/>
                </a:solidFill>
                <a:latin typeface="Arial"/>
                <a:cs typeface="Arial"/>
              </a:rPr>
              <a:t>H+  </a:t>
            </a:r>
            <a:r>
              <a:rPr dirty="0" sz="900" spc="-170" b="1">
                <a:solidFill>
                  <a:srgbClr val="004D7F"/>
                </a:solidFill>
                <a:latin typeface="Arial"/>
                <a:cs typeface="Arial"/>
              </a:rPr>
              <a:t>&amp;  </a:t>
            </a:r>
            <a:r>
              <a:rPr dirty="0" sz="900" spc="-120" b="1">
                <a:solidFill>
                  <a:srgbClr val="004D7F"/>
                </a:solidFill>
                <a:latin typeface="Arial"/>
                <a:cs typeface="Arial"/>
              </a:rPr>
              <a:t>OH-</a:t>
            </a:r>
            <a:r>
              <a:rPr dirty="0" sz="900" spc="-16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900" spc="-65" b="1">
                <a:solidFill>
                  <a:srgbClr val="004D7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"/>
              <a:cs typeface="Arial"/>
            </a:endParaRPr>
          </a:p>
          <a:p>
            <a:pPr marL="487680" marR="1797685" indent="-487680">
              <a:lnSpc>
                <a:spcPct val="105400"/>
              </a:lnSpc>
              <a:buAutoNum type="arabicPeriod" startAt="6"/>
              <a:tabLst>
                <a:tab pos="487680" algn="l"/>
                <a:tab pos="488315" algn="l"/>
                <a:tab pos="2395220" algn="l"/>
                <a:tab pos="3653790" algn="l"/>
              </a:tabLst>
            </a:pP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ELECTROPHILIC ADDITION </a:t>
            </a: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300" spc="5" b="1">
                <a:solidFill>
                  <a:srgbClr val="B51700"/>
                </a:solidFill>
                <a:latin typeface="Arial"/>
                <a:cs typeface="Arial"/>
              </a:rPr>
              <a:t>X</a:t>
            </a:r>
            <a:r>
              <a:rPr dirty="0" baseline="-6172" sz="1350" spc="7" b="1">
                <a:solidFill>
                  <a:srgbClr val="B51700"/>
                </a:solidFill>
                <a:latin typeface="Arial"/>
                <a:cs typeface="Arial"/>
              </a:rPr>
              <a:t>2 </a:t>
            </a:r>
            <a:r>
              <a:rPr dirty="0" sz="1300" spc="10" b="1">
                <a:solidFill>
                  <a:srgbClr val="B51700"/>
                </a:solidFill>
                <a:latin typeface="Arial"/>
                <a:cs typeface="Arial"/>
              </a:rPr>
              <a:t>/ CCl</a:t>
            </a:r>
            <a:r>
              <a:rPr dirty="0" baseline="-6172" sz="1350" spc="15" b="1">
                <a:solidFill>
                  <a:srgbClr val="B51700"/>
                </a:solidFill>
                <a:latin typeface="Arial"/>
                <a:cs typeface="Arial"/>
              </a:rPr>
              <a:t>4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WITH</a:t>
            </a:r>
            <a:r>
              <a:rPr dirty="0" sz="1300" spc="-5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ALKENE </a:t>
            </a:r>
            <a:r>
              <a:rPr dirty="0" sz="1300" spc="20" b="1">
                <a:latin typeface="Arial"/>
                <a:cs typeface="Arial"/>
              </a:rPr>
              <a:t> </a:t>
            </a:r>
            <a:r>
              <a:rPr dirty="0" sz="1300" spc="25" b="1">
                <a:latin typeface="Arial"/>
                <a:cs typeface="Arial"/>
              </a:rPr>
              <a:t>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  </a:t>
            </a:r>
            <a:r>
              <a:rPr dirty="0" sz="1300" spc="20" b="1">
                <a:latin typeface="Arial"/>
                <a:cs typeface="Arial"/>
              </a:rPr>
              <a:t>+  </a:t>
            </a:r>
            <a:r>
              <a:rPr dirty="0" sz="1300" spc="10" b="1">
                <a:latin typeface="Arial"/>
                <a:cs typeface="Arial"/>
              </a:rPr>
              <a:t>Br</a:t>
            </a:r>
            <a:r>
              <a:rPr dirty="0" baseline="-6172" sz="1350" spc="15" b="1">
                <a:latin typeface="Arial"/>
                <a:cs typeface="Arial"/>
              </a:rPr>
              <a:t>2 </a:t>
            </a:r>
            <a:r>
              <a:rPr dirty="0" baseline="-6172" sz="1350" spc="262" b="1">
                <a:latin typeface="Arial"/>
                <a:cs typeface="Arial"/>
              </a:rPr>
              <a:t> </a:t>
            </a:r>
            <a:r>
              <a:rPr dirty="0" sz="1300" spc="20" b="1">
                <a:latin typeface="Arial"/>
                <a:cs typeface="Arial"/>
              </a:rPr>
              <a:t>+</a:t>
            </a:r>
            <a:r>
              <a:rPr dirty="0" sz="1300" spc="385" b="1">
                <a:latin typeface="Arial"/>
                <a:cs typeface="Arial"/>
              </a:rPr>
              <a:t> </a:t>
            </a:r>
            <a:r>
              <a:rPr dirty="0" sz="1300" spc="10" b="1">
                <a:latin typeface="Arial"/>
                <a:cs typeface="Arial"/>
              </a:rPr>
              <a:t>CCl</a:t>
            </a:r>
            <a:r>
              <a:rPr dirty="0" baseline="-6172" sz="1350" spc="15" b="1">
                <a:latin typeface="Arial"/>
                <a:cs typeface="Arial"/>
              </a:rPr>
              <a:t>4	</a:t>
            </a:r>
            <a:r>
              <a:rPr dirty="0" sz="1300" spc="30" b="1">
                <a:latin typeface="Arial"/>
                <a:cs typeface="Arial"/>
              </a:rPr>
              <a:t>——————&gt;	</a:t>
            </a:r>
            <a:r>
              <a:rPr dirty="0" sz="1300" spc="20" b="1">
                <a:latin typeface="Arial"/>
                <a:cs typeface="Arial"/>
              </a:rPr>
              <a:t>C—(Br)—C—Br</a:t>
            </a:r>
            <a:endParaRPr sz="1300">
              <a:latin typeface="Arial"/>
              <a:cs typeface="Arial"/>
            </a:endParaRPr>
          </a:p>
          <a:p>
            <a:pPr marL="1760855">
              <a:lnSpc>
                <a:spcPct val="100000"/>
              </a:lnSpc>
              <a:spcBef>
                <a:spcPts val="585"/>
              </a:spcBef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Non-polar</a:t>
            </a:r>
            <a:endParaRPr sz="800">
              <a:latin typeface="Courier New"/>
              <a:cs typeface="Courier New"/>
            </a:endParaRPr>
          </a:p>
          <a:p>
            <a:pPr marL="487680" marR="1835150" indent="-487680">
              <a:lnSpc>
                <a:spcPct val="105400"/>
              </a:lnSpc>
              <a:spcBef>
                <a:spcPts val="265"/>
              </a:spcBef>
              <a:buAutoNum type="arabicPeriod" startAt="7"/>
              <a:tabLst>
                <a:tab pos="487680" algn="l"/>
                <a:tab pos="488315" algn="l"/>
                <a:tab pos="2404745" algn="l"/>
                <a:tab pos="3663315" algn="l"/>
              </a:tabLst>
            </a:pP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ELECTROPHILIC ADDITION </a:t>
            </a: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OF </a:t>
            </a:r>
            <a:r>
              <a:rPr dirty="0" sz="1300" spc="5" b="1">
                <a:solidFill>
                  <a:srgbClr val="B51700"/>
                </a:solidFill>
                <a:latin typeface="Arial"/>
                <a:cs typeface="Arial"/>
              </a:rPr>
              <a:t>X</a:t>
            </a:r>
            <a:r>
              <a:rPr dirty="0" baseline="-6172" sz="1350" spc="7" b="1">
                <a:solidFill>
                  <a:srgbClr val="B51700"/>
                </a:solidFill>
                <a:latin typeface="Arial"/>
                <a:cs typeface="Arial"/>
              </a:rPr>
              <a:t>2 </a:t>
            </a:r>
            <a:r>
              <a:rPr dirty="0" sz="1300" spc="10" b="1">
                <a:solidFill>
                  <a:srgbClr val="B51700"/>
                </a:solidFill>
                <a:latin typeface="Arial"/>
                <a:cs typeface="Arial"/>
              </a:rPr>
              <a:t>/ H</a:t>
            </a:r>
            <a:r>
              <a:rPr dirty="0" baseline="-6172" sz="1350" spc="15" b="1">
                <a:solidFill>
                  <a:srgbClr val="B51700"/>
                </a:solidFill>
                <a:latin typeface="Arial"/>
                <a:cs typeface="Arial"/>
              </a:rPr>
              <a:t>2</a:t>
            </a:r>
            <a:r>
              <a:rPr dirty="0" sz="1300" spc="10" b="1">
                <a:solidFill>
                  <a:srgbClr val="B51700"/>
                </a:solidFill>
                <a:latin typeface="Arial"/>
                <a:cs typeface="Arial"/>
              </a:rPr>
              <a:t>O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WITH</a:t>
            </a:r>
            <a:r>
              <a:rPr dirty="0" sz="1300" spc="-15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ALKENE </a:t>
            </a:r>
            <a:r>
              <a:rPr dirty="0" sz="1300" spc="20" b="1">
                <a:latin typeface="Arial"/>
                <a:cs typeface="Arial"/>
              </a:rPr>
              <a:t> </a:t>
            </a:r>
            <a:r>
              <a:rPr dirty="0" sz="1300" spc="25" b="1">
                <a:latin typeface="Arial"/>
                <a:cs typeface="Arial"/>
              </a:rPr>
              <a:t>C </a:t>
            </a:r>
            <a:r>
              <a:rPr dirty="0" sz="1300" spc="20" b="1">
                <a:latin typeface="Arial"/>
                <a:cs typeface="Arial"/>
              </a:rPr>
              <a:t>= </a:t>
            </a:r>
            <a:r>
              <a:rPr dirty="0" sz="1300" spc="25" b="1">
                <a:latin typeface="Arial"/>
                <a:cs typeface="Arial"/>
              </a:rPr>
              <a:t>C  </a:t>
            </a:r>
            <a:r>
              <a:rPr dirty="0" sz="1300" spc="20" b="1">
                <a:latin typeface="Arial"/>
                <a:cs typeface="Arial"/>
              </a:rPr>
              <a:t>+  </a:t>
            </a:r>
            <a:r>
              <a:rPr dirty="0" sz="1300" spc="10" b="1">
                <a:latin typeface="Arial"/>
                <a:cs typeface="Arial"/>
              </a:rPr>
              <a:t>Br</a:t>
            </a:r>
            <a:r>
              <a:rPr dirty="0" baseline="-6172" sz="1350" spc="15" b="1">
                <a:latin typeface="Arial"/>
                <a:cs typeface="Arial"/>
              </a:rPr>
              <a:t>2 </a:t>
            </a:r>
            <a:r>
              <a:rPr dirty="0" baseline="-6172" sz="1350" spc="247" b="1">
                <a:latin typeface="Arial"/>
                <a:cs typeface="Arial"/>
              </a:rPr>
              <a:t> </a:t>
            </a:r>
            <a:r>
              <a:rPr dirty="0" sz="1300" spc="20" b="1">
                <a:latin typeface="Arial"/>
                <a:cs typeface="Arial"/>
              </a:rPr>
              <a:t>+</a:t>
            </a:r>
            <a:r>
              <a:rPr dirty="0" sz="1300" spc="385" b="1">
                <a:latin typeface="Arial"/>
                <a:cs typeface="Arial"/>
              </a:rPr>
              <a:t> </a:t>
            </a:r>
            <a:r>
              <a:rPr dirty="0" sz="1300" spc="15" b="1">
                <a:latin typeface="Arial"/>
                <a:cs typeface="Arial"/>
              </a:rPr>
              <a:t>H</a:t>
            </a:r>
            <a:r>
              <a:rPr dirty="0" baseline="-6172" sz="1350" spc="22" b="1">
                <a:latin typeface="Arial"/>
                <a:cs typeface="Arial"/>
              </a:rPr>
              <a:t>2</a:t>
            </a:r>
            <a:r>
              <a:rPr dirty="0" sz="1300" spc="15" b="1">
                <a:latin typeface="Arial"/>
                <a:cs typeface="Arial"/>
              </a:rPr>
              <a:t>O	</a:t>
            </a:r>
            <a:r>
              <a:rPr dirty="0" sz="1300" spc="30" b="1">
                <a:latin typeface="Arial"/>
                <a:cs typeface="Arial"/>
              </a:rPr>
              <a:t>——————&gt;	</a:t>
            </a:r>
            <a:r>
              <a:rPr dirty="0" sz="1300" spc="25" b="1">
                <a:latin typeface="Arial"/>
                <a:cs typeface="Arial"/>
              </a:rPr>
              <a:t>Br—C—C—OH</a:t>
            </a:r>
            <a:endParaRPr sz="1300">
              <a:latin typeface="Arial"/>
              <a:cs typeface="Arial"/>
            </a:endParaRPr>
          </a:p>
          <a:p>
            <a:pPr marL="1855470">
              <a:lnSpc>
                <a:spcPct val="100000"/>
              </a:lnSpc>
              <a:spcBef>
                <a:spcPts val="585"/>
              </a:spcBef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Polar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118" y="10299098"/>
            <a:ext cx="6976401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0698" y="10367192"/>
            <a:ext cx="249936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40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300" spc="-7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-40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9434" y="10367192"/>
            <a:ext cx="168021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:- 7077 6066</a:t>
            </a:r>
            <a:r>
              <a:rPr dirty="0" sz="1300" spc="-12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123" y="534042"/>
            <a:ext cx="2675890" cy="621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60"/>
              <a:t>C</a:t>
            </a:r>
            <a:r>
              <a:rPr dirty="0" spc="45"/>
              <a:t>AR</a:t>
            </a:r>
            <a:r>
              <a:rPr dirty="0" spc="20"/>
              <a:t>B</a:t>
            </a:r>
            <a:r>
              <a:rPr dirty="0" spc="95"/>
              <a:t>ANION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285" y="1239113"/>
            <a:ext cx="249174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30" b="1">
                <a:solidFill>
                  <a:srgbClr val="B51700"/>
                </a:solidFill>
                <a:latin typeface="Verdana"/>
                <a:cs typeface="Verdana"/>
              </a:rPr>
              <a:t>1. </a:t>
            </a:r>
            <a:r>
              <a:rPr dirty="0" sz="1100" spc="-65" b="1">
                <a:solidFill>
                  <a:srgbClr val="B51700"/>
                </a:solidFill>
                <a:latin typeface="Verdana"/>
                <a:cs typeface="Verdana"/>
              </a:rPr>
              <a:t>GRIGNARD </a:t>
            </a:r>
            <a:r>
              <a:rPr dirty="0" sz="1100" spc="-40" b="1">
                <a:solidFill>
                  <a:srgbClr val="B51700"/>
                </a:solidFill>
                <a:latin typeface="Verdana"/>
                <a:cs typeface="Verdana"/>
              </a:rPr>
              <a:t>REAGENT </a:t>
            </a:r>
            <a:r>
              <a:rPr dirty="0" sz="1100" spc="-70" b="1">
                <a:solidFill>
                  <a:srgbClr val="B51700"/>
                </a:solidFill>
                <a:latin typeface="Verdana"/>
                <a:cs typeface="Verdana"/>
              </a:rPr>
              <a:t>AS</a:t>
            </a:r>
            <a:r>
              <a:rPr dirty="0" sz="1100" spc="85" b="1">
                <a:solidFill>
                  <a:srgbClr val="B51700"/>
                </a:solidFill>
                <a:latin typeface="Verdana"/>
                <a:cs typeface="Verdana"/>
              </a:rPr>
              <a:t> </a:t>
            </a:r>
            <a:r>
              <a:rPr dirty="0" sz="1100" spc="-35" b="1">
                <a:solidFill>
                  <a:srgbClr val="B51700"/>
                </a:solidFill>
                <a:latin typeface="Verdana"/>
                <a:cs typeface="Verdana"/>
              </a:rPr>
              <a:t>BASE</a:t>
            </a:r>
            <a:endParaRPr sz="11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0571" y="1450925"/>
          <a:ext cx="4460875" cy="31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925"/>
                <a:gridCol w="205105"/>
                <a:gridCol w="869315"/>
                <a:gridCol w="1184275"/>
                <a:gridCol w="486410"/>
                <a:gridCol w="915034"/>
              </a:tblGrid>
              <a:tr h="156158">
                <a:tc>
                  <a:txBody>
                    <a:bodyPr/>
                    <a:lstStyle/>
                    <a:p>
                      <a:pPr marL="38735">
                        <a:lnSpc>
                          <a:spcPts val="1055"/>
                        </a:lnSpc>
                        <a:spcBef>
                          <a:spcPts val="75"/>
                        </a:spcBef>
                      </a:pP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-Mg-Br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1125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055"/>
                        </a:lnSpc>
                        <a:spcBef>
                          <a:spcPts val="75"/>
                        </a:spcBef>
                      </a:pP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O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1125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—————&gt;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055"/>
                        </a:lnSpc>
                        <a:spcBef>
                          <a:spcPts val="75"/>
                        </a:spcBef>
                      </a:pP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650" spc="2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+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36195" marR="94615">
                        <a:lnSpc>
                          <a:spcPts val="1125"/>
                        </a:lnSpc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Mg-(Br)(OH)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6158">
                <a:tc>
                  <a:txBody>
                    <a:bodyPr/>
                    <a:lstStyle/>
                    <a:p>
                      <a:pPr marL="31750">
                        <a:lnSpc>
                          <a:spcPts val="1050"/>
                        </a:lnSpc>
                        <a:spcBef>
                          <a:spcPts val="80"/>
                        </a:spcBef>
                      </a:pP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-Mg-Br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050"/>
                        </a:lnSpc>
                        <a:spcBef>
                          <a:spcPts val="80"/>
                        </a:spcBef>
                      </a:pP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OH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—————&gt;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ts val="1050"/>
                        </a:lnSpc>
                        <a:spcBef>
                          <a:spcPts val="80"/>
                        </a:spcBef>
                      </a:pP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650" spc="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+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Mg-(Br)(O-CH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33637" y="1601085"/>
            <a:ext cx="11303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5" b="1">
                <a:latin typeface="Arial"/>
                <a:cs typeface="Arial"/>
              </a:rPr>
              <a:t>3</a:t>
            </a:r>
            <a:r>
              <a:rPr dirty="0" baseline="2777" sz="1500" spc="-44" b="1">
                <a:latin typeface="Arial"/>
                <a:cs typeface="Arial"/>
              </a:rPr>
              <a:t>)</a:t>
            </a:r>
            <a:endParaRPr baseline="2777" sz="15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7830" y="1764285"/>
          <a:ext cx="5505450" cy="2035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/>
                <a:gridCol w="205740"/>
                <a:gridCol w="1263650"/>
                <a:gridCol w="922655"/>
                <a:gridCol w="357504"/>
                <a:gridCol w="1981200"/>
              </a:tblGrid>
              <a:tr h="468996">
                <a:tc>
                  <a:txBody>
                    <a:bodyPr/>
                    <a:lstStyle/>
                    <a:p>
                      <a:pPr algn="just" marL="31750" marR="46355">
                        <a:lnSpc>
                          <a:spcPts val="1230"/>
                        </a:lnSpc>
                        <a:spcBef>
                          <a:spcPts val="90"/>
                        </a:spcBef>
                      </a:pP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-Mg-Br  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-Mg-Br  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-Mg-Br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3975">
                        <a:lnSpc>
                          <a:spcPts val="1125"/>
                        </a:lnSpc>
                        <a:spcBef>
                          <a:spcPts val="3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 marR="103505">
                        <a:lnSpc>
                          <a:spcPct val="100000"/>
                        </a:lnSpc>
                      </a:pPr>
                      <a:r>
                        <a:rPr dirty="0" sz="1000" spc="40" b="1">
                          <a:latin typeface="Arial"/>
                          <a:cs typeface="Arial"/>
                        </a:rPr>
                        <a:t>PH-OH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2390" marR="1035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baseline="2777" sz="1500" spc="52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52" b="1">
                          <a:latin typeface="Arial"/>
                          <a:cs typeface="Arial"/>
                        </a:rPr>
                        <a:t>-COOH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  <a:p>
                      <a:pPr marL="72390">
                        <a:lnSpc>
                          <a:spcPts val="1050"/>
                        </a:lnSpc>
                        <a:spcBef>
                          <a:spcPts val="35"/>
                        </a:spcBef>
                      </a:pP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-CO-CH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-CO-C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dirty="0" sz="1000" spc="25" b="1">
                          <a:latin typeface="Arial"/>
                          <a:cs typeface="Arial"/>
                        </a:rPr>
                        <a:t>—————&gt;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25" b="1">
                          <a:latin typeface="Arial"/>
                          <a:cs typeface="Arial"/>
                        </a:rPr>
                        <a:t>—————&gt;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08585">
                        <a:lnSpc>
                          <a:spcPts val="1050"/>
                        </a:lnSpc>
                        <a:spcBef>
                          <a:spcPts val="110"/>
                        </a:spcBef>
                      </a:pP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650" spc="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———-&gt;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just" marL="72390" marR="34290" indent="-2540">
                        <a:lnSpc>
                          <a:spcPts val="1230"/>
                        </a:lnSpc>
                        <a:spcBef>
                          <a:spcPts val="90"/>
                        </a:spcBef>
                      </a:pP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4  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4  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dirty="0" sz="1000" spc="30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2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Mg-(Br)(O-Ph)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baseline="2777" sz="1500" spc="427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Mg-(Br)(O-CO-CH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)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  <a:p>
                      <a:pPr marL="29209">
                        <a:lnSpc>
                          <a:spcPts val="1050"/>
                        </a:lnSpc>
                        <a:spcBef>
                          <a:spcPts val="35"/>
                        </a:spcBef>
                      </a:pP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baseline="2777" sz="1500" spc="427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52" b="1">
                          <a:latin typeface="Arial"/>
                          <a:cs typeface="Arial"/>
                        </a:rPr>
                        <a:t>CH3-CO-CH(Mg-Br)-CO-CH</a:t>
                      </a:r>
                      <a:r>
                        <a:rPr dirty="0" sz="650" spc="35" b="1"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7201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  <a:spcBef>
                          <a:spcPts val="75"/>
                        </a:spcBef>
                      </a:pP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-Mg-Br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1125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72390">
                        <a:lnSpc>
                          <a:spcPts val="1055"/>
                        </a:lnSpc>
                        <a:spcBef>
                          <a:spcPts val="75"/>
                        </a:spcBef>
                        <a:tabLst>
                          <a:tab pos="2152015" algn="l"/>
                        </a:tabLst>
                      </a:pPr>
                      <a:r>
                        <a:rPr dirty="0" baseline="2777" sz="1500" spc="30" b="1">
                          <a:latin typeface="Arial"/>
                          <a:cs typeface="Arial"/>
                        </a:rPr>
                        <a:t>Non-Aromatic</a:t>
                      </a:r>
                      <a:r>
                        <a:rPr dirty="0" baseline="2777" sz="15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comp</a:t>
                      </a:r>
                      <a:r>
                        <a:rPr dirty="0" baseline="2777" sz="1500" spc="472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————&gt;	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4 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baseline="2777" sz="1500" spc="7" b="1">
                          <a:latin typeface="Arial"/>
                          <a:cs typeface="Arial"/>
                        </a:rPr>
                        <a:t>Quasi </a:t>
                      </a:r>
                      <a:r>
                        <a:rPr dirty="0" baseline="2777" sz="1500" spc="15" b="1">
                          <a:latin typeface="Arial"/>
                          <a:cs typeface="Arial"/>
                        </a:rPr>
                        <a:t>Aromatic 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Comp </a:t>
                      </a:r>
                      <a:r>
                        <a:rPr dirty="0" baseline="2777" sz="1500" spc="15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baseline="2777" sz="1500" spc="-209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82" b="1">
                          <a:latin typeface="Arial"/>
                          <a:cs typeface="Arial"/>
                        </a:rPr>
                        <a:t>Mg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679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  <a:spcBef>
                          <a:spcPts val="80"/>
                        </a:spcBef>
                      </a:pP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-Mg-Br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  <a:tc gridSpan="4">
                  <a:txBody>
                    <a:bodyPr/>
                    <a:lstStyle/>
                    <a:p>
                      <a:pPr marL="72390">
                        <a:lnSpc>
                          <a:spcPts val="1055"/>
                        </a:lnSpc>
                        <a:spcBef>
                          <a:spcPts val="80"/>
                        </a:spcBef>
                        <a:tabLst>
                          <a:tab pos="1257935" algn="l"/>
                          <a:tab pos="2134235" algn="l"/>
                        </a:tabLst>
                      </a:pP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NH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3	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—————&gt;	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4 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baseline="2777" sz="1500" spc="322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22" b="1">
                          <a:latin typeface="Arial"/>
                          <a:cs typeface="Arial"/>
                        </a:rPr>
                        <a:t>Mg-(Br)(NH</a:t>
                      </a:r>
                      <a:r>
                        <a:rPr dirty="0" sz="650" spc="1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777" sz="1500" spc="22" b="1">
                          <a:latin typeface="Arial"/>
                          <a:cs typeface="Arial"/>
                        </a:rPr>
                        <a:t>)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679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  <a:spcBef>
                          <a:spcPts val="80"/>
                        </a:spcBef>
                      </a:pP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-Mg-Br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  <a:tc gridSpan="4">
                  <a:txBody>
                    <a:bodyPr/>
                    <a:lstStyle/>
                    <a:p>
                      <a:pPr marL="72390">
                        <a:lnSpc>
                          <a:spcPts val="1055"/>
                        </a:lnSpc>
                        <a:spcBef>
                          <a:spcPts val="80"/>
                        </a:spcBef>
                        <a:tabLst>
                          <a:tab pos="1262380" algn="l"/>
                          <a:tab pos="2138680" algn="l"/>
                        </a:tabLst>
                      </a:pP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-NH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2	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—————&gt;	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4 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baseline="2777" sz="1500" spc="3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30" b="1">
                          <a:latin typeface="Arial"/>
                          <a:cs typeface="Arial"/>
                        </a:rPr>
                        <a:t>Mg-(Br)(NH-CH</a:t>
                      </a:r>
                      <a:r>
                        <a:rPr dirty="0" sz="650" spc="2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30" b="1">
                          <a:latin typeface="Arial"/>
                          <a:cs typeface="Arial"/>
                        </a:rPr>
                        <a:t>)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679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  <a:spcBef>
                          <a:spcPts val="80"/>
                        </a:spcBef>
                      </a:pP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-Mg-Br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  <a:tc gridSpan="4">
                  <a:txBody>
                    <a:bodyPr/>
                    <a:lstStyle/>
                    <a:p>
                      <a:pPr marL="72390">
                        <a:lnSpc>
                          <a:spcPts val="1055"/>
                        </a:lnSpc>
                        <a:spcBef>
                          <a:spcPts val="80"/>
                        </a:spcBef>
                        <a:tabLst>
                          <a:tab pos="1267460" algn="l"/>
                          <a:tab pos="2143760" algn="l"/>
                        </a:tabLst>
                      </a:pPr>
                      <a:r>
                        <a:rPr dirty="0" baseline="2777" sz="1500" spc="30" b="1">
                          <a:latin typeface="Arial"/>
                          <a:cs typeface="Arial"/>
                        </a:rPr>
                        <a:t>(CH</a:t>
                      </a:r>
                      <a:r>
                        <a:rPr dirty="0" sz="650" spc="2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30" b="1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650" spc="2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777" sz="1500" spc="30" b="1">
                          <a:latin typeface="Arial"/>
                          <a:cs typeface="Arial"/>
                        </a:rPr>
                        <a:t>-NH	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—————&gt;	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4 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baseline="2777" sz="1500" spc="322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22" b="1">
                          <a:latin typeface="Arial"/>
                          <a:cs typeface="Arial"/>
                        </a:rPr>
                        <a:t>Mg-(Br)(N-(CH</a:t>
                      </a:r>
                      <a:r>
                        <a:rPr dirty="0" sz="650" spc="1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22" b="1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650" spc="1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777" sz="1500" spc="22" b="1">
                          <a:latin typeface="Arial"/>
                          <a:cs typeface="Arial"/>
                        </a:rPr>
                        <a:t>)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679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  <a:spcBef>
                          <a:spcPts val="80"/>
                        </a:spcBef>
                      </a:pP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-Mg-Br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  <a:tc gridSpan="4">
                  <a:txBody>
                    <a:bodyPr/>
                    <a:lstStyle/>
                    <a:p>
                      <a:pPr marL="72390">
                        <a:lnSpc>
                          <a:spcPts val="1055"/>
                        </a:lnSpc>
                        <a:spcBef>
                          <a:spcPts val="80"/>
                        </a:spcBef>
                        <a:tabLst>
                          <a:tab pos="1279525" algn="l"/>
                          <a:tab pos="2155825" algn="l"/>
                        </a:tabLst>
                      </a:pPr>
                      <a:r>
                        <a:rPr dirty="0" baseline="2777" sz="1500" spc="30" b="1">
                          <a:latin typeface="Arial"/>
                          <a:cs typeface="Arial"/>
                        </a:rPr>
                        <a:t>(CH</a:t>
                      </a:r>
                      <a:r>
                        <a:rPr dirty="0" sz="650" spc="2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30" b="1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650" spc="2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30" b="1">
                          <a:latin typeface="Arial"/>
                          <a:cs typeface="Arial"/>
                        </a:rPr>
                        <a:t>-N	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—————&gt;	No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7" b="1">
                          <a:latin typeface="Arial"/>
                          <a:cs typeface="Arial"/>
                        </a:rPr>
                        <a:t>Rxn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679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  <a:spcBef>
                          <a:spcPts val="80"/>
                        </a:spcBef>
                      </a:pP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-Mg-Br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  <a:tc gridSpan="4">
                  <a:txBody>
                    <a:bodyPr/>
                    <a:lstStyle/>
                    <a:p>
                      <a:pPr marL="72390">
                        <a:lnSpc>
                          <a:spcPts val="1055"/>
                        </a:lnSpc>
                        <a:spcBef>
                          <a:spcPts val="80"/>
                        </a:spcBef>
                        <a:tabLst>
                          <a:tab pos="1262380" algn="l"/>
                          <a:tab pos="2174875" algn="l"/>
                        </a:tabLst>
                      </a:pP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-CH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	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—————&gt;	No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7" b="1">
                          <a:latin typeface="Arial"/>
                          <a:cs typeface="Arial"/>
                        </a:rPr>
                        <a:t>Rxn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158">
                <a:tc>
                  <a:txBody>
                    <a:bodyPr/>
                    <a:lstStyle/>
                    <a:p>
                      <a:pPr marL="31750">
                        <a:lnSpc>
                          <a:spcPts val="1050"/>
                        </a:lnSpc>
                        <a:spcBef>
                          <a:spcPts val="80"/>
                        </a:spcBef>
                      </a:pP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4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60" b="1">
                          <a:latin typeface="Arial"/>
                          <a:cs typeface="Arial"/>
                        </a:rPr>
                        <a:t>-Mg-Br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  <a:tc gridSpan="4">
                  <a:txBody>
                    <a:bodyPr/>
                    <a:lstStyle/>
                    <a:p>
                      <a:pPr marL="72390">
                        <a:lnSpc>
                          <a:spcPts val="1050"/>
                        </a:lnSpc>
                        <a:spcBef>
                          <a:spcPts val="80"/>
                        </a:spcBef>
                        <a:tabLst>
                          <a:tab pos="1287780" algn="l"/>
                          <a:tab pos="2164080" algn="l"/>
                        </a:tabLst>
                      </a:pP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C=CH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2	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—————&gt;	No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7" b="1">
                          <a:latin typeface="Arial"/>
                          <a:cs typeface="Arial"/>
                        </a:rPr>
                        <a:t>Rxn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0052">
                <a:tc>
                  <a:txBody>
                    <a:bodyPr/>
                    <a:lstStyle/>
                    <a:p>
                      <a:pPr algn="just" marL="31750" marR="46355">
                        <a:lnSpc>
                          <a:spcPts val="1230"/>
                        </a:lnSpc>
                        <a:spcBef>
                          <a:spcPts val="90"/>
                        </a:spcBef>
                      </a:pP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-Mg-Br  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-Mg-Br  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-Mg-Br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3975">
                        <a:lnSpc>
                          <a:spcPts val="1125"/>
                        </a:lnSpc>
                        <a:spcBef>
                          <a:spcPts val="3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+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 marR="10350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Terminal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Alkyne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2390" marR="394335">
                        <a:lnSpc>
                          <a:spcPts val="1160"/>
                        </a:lnSpc>
                        <a:spcBef>
                          <a:spcPts val="180"/>
                        </a:spcBef>
                      </a:pP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b="1">
                          <a:latin typeface="Arial"/>
                          <a:cs typeface="Arial"/>
                        </a:rPr>
                        <a:t>-CO-NH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2  </a:t>
                      </a:r>
                      <a:r>
                        <a:rPr dirty="0" sz="1000" spc="50" b="1">
                          <a:latin typeface="Arial"/>
                          <a:cs typeface="Arial"/>
                        </a:rPr>
                        <a:t>H-CN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dirty="0" sz="1000" spc="25" b="1">
                          <a:latin typeface="Arial"/>
                          <a:cs typeface="Arial"/>
                        </a:rPr>
                        <a:t>—————&gt;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25" b="1">
                          <a:latin typeface="Arial"/>
                          <a:cs typeface="Arial"/>
                        </a:rPr>
                        <a:t>—————&gt;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ts val="1125"/>
                        </a:lnSpc>
                        <a:spcBef>
                          <a:spcPts val="35"/>
                        </a:spcBef>
                      </a:pPr>
                      <a:r>
                        <a:rPr dirty="0" sz="1000" spc="25" b="1">
                          <a:latin typeface="Arial"/>
                          <a:cs typeface="Arial"/>
                        </a:rPr>
                        <a:t>—————&gt;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just" marL="60325" marR="19685" indent="13335">
                        <a:lnSpc>
                          <a:spcPts val="1230"/>
                        </a:lnSpc>
                        <a:spcBef>
                          <a:spcPts val="90"/>
                        </a:spcBef>
                      </a:pPr>
                      <a:r>
                        <a:rPr dirty="0" baseline="2777" sz="1500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b="1">
                          <a:latin typeface="Arial"/>
                          <a:cs typeface="Arial"/>
                        </a:rPr>
                        <a:t>4  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4  </a:t>
                      </a: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CH</a:t>
                      </a:r>
                      <a:r>
                        <a:rPr dirty="0" sz="650" spc="30" b="1">
                          <a:latin typeface="Arial"/>
                          <a:cs typeface="Arial"/>
                        </a:rPr>
                        <a:t>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dirty="0" sz="1000" spc="30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2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Mg-(Br)(CCH)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7780">
                        <a:lnSpc>
                          <a:spcPts val="1180"/>
                        </a:lnSpc>
                        <a:spcBef>
                          <a:spcPts val="110"/>
                        </a:spcBef>
                      </a:pPr>
                      <a:r>
                        <a:rPr dirty="0" baseline="2777" sz="1500" spc="44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baseline="2777" sz="1500" spc="427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Mg-(Br)(NH-CO-CH</a:t>
                      </a:r>
                      <a:r>
                        <a:rPr dirty="0" sz="650" spc="2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777" sz="1500" spc="37" b="1">
                          <a:latin typeface="Arial"/>
                          <a:cs typeface="Arial"/>
                        </a:rPr>
                        <a:t>)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  <a:p>
                      <a:pPr marL="44450">
                        <a:lnSpc>
                          <a:spcPts val="1105"/>
                        </a:lnSpc>
                      </a:pPr>
                      <a:r>
                        <a:rPr dirty="0" sz="1000" spc="30" b="1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2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Mg-(Br)(CN)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44285" y="3868742"/>
            <a:ext cx="3215005" cy="4699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200" spc="-35" b="1">
                <a:solidFill>
                  <a:srgbClr val="B51700"/>
                </a:solidFill>
                <a:latin typeface="Verdana"/>
                <a:cs typeface="Verdana"/>
              </a:rPr>
              <a:t>2. </a:t>
            </a:r>
            <a:r>
              <a:rPr dirty="0" sz="1200" spc="-75" b="1">
                <a:solidFill>
                  <a:srgbClr val="B51700"/>
                </a:solidFill>
                <a:latin typeface="Verdana"/>
                <a:cs typeface="Verdana"/>
              </a:rPr>
              <a:t>GRIGNARD AS</a:t>
            </a:r>
            <a:r>
              <a:rPr dirty="0" sz="1200" spc="114" b="1">
                <a:solidFill>
                  <a:srgbClr val="B51700"/>
                </a:solidFill>
                <a:latin typeface="Verdana"/>
                <a:cs typeface="Verdana"/>
              </a:rPr>
              <a:t> </a:t>
            </a:r>
            <a:r>
              <a:rPr dirty="0" sz="1200" spc="-40" b="1">
                <a:solidFill>
                  <a:srgbClr val="B51700"/>
                </a:solidFill>
                <a:latin typeface="Verdana"/>
                <a:cs typeface="Verdana"/>
              </a:rPr>
              <a:t>NEUCLEOPHILE</a:t>
            </a:r>
            <a:endParaRPr sz="1200">
              <a:latin typeface="Verdana"/>
              <a:cs typeface="Verdana"/>
            </a:endParaRPr>
          </a:p>
          <a:p>
            <a:pPr marL="186690">
              <a:lnSpc>
                <a:spcPct val="100000"/>
              </a:lnSpc>
              <a:spcBef>
                <a:spcPts val="305"/>
              </a:spcBef>
              <a:tabLst>
                <a:tab pos="534670" algn="l"/>
              </a:tabLst>
            </a:pPr>
            <a:r>
              <a:rPr dirty="0" sz="1200" spc="15" b="1">
                <a:solidFill>
                  <a:srgbClr val="EE220C"/>
                </a:solidFill>
                <a:latin typeface="Arial"/>
                <a:cs typeface="Arial"/>
              </a:rPr>
              <a:t>2a.	</a:t>
            </a:r>
            <a:r>
              <a:rPr dirty="0" sz="1000" spc="15" b="1">
                <a:solidFill>
                  <a:srgbClr val="EE220C"/>
                </a:solidFill>
                <a:latin typeface="Arial"/>
                <a:cs typeface="Arial"/>
              </a:rPr>
              <a:t>GRIGNARD WITH CARBONYL</a:t>
            </a:r>
            <a:r>
              <a:rPr dirty="0" sz="1000" spc="-50" b="1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000" spc="20" b="1">
                <a:solidFill>
                  <a:srgbClr val="EE220C"/>
                </a:solidFill>
                <a:latin typeface="Arial"/>
                <a:cs typeface="Arial"/>
              </a:rPr>
              <a:t>COMPOUND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596" y="4287721"/>
            <a:ext cx="1811655" cy="52197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45"/>
              </a:spcBef>
            </a:pP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</a:t>
            </a:r>
            <a:r>
              <a:rPr dirty="0" baseline="3086" sz="1350" spc="30" b="1">
                <a:latin typeface="Arial"/>
                <a:cs typeface="Arial"/>
              </a:rPr>
              <a:t>H—CO—H 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—CO—H  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</a:t>
            </a:r>
            <a:r>
              <a:rPr dirty="0" baseline="3086" sz="1350" spc="277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—CO—CH</a:t>
            </a:r>
            <a:r>
              <a:rPr dirty="0" sz="600" spc="15" b="1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0259" y="4287721"/>
            <a:ext cx="1665605" cy="52197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350"/>
              </a:spcBef>
            </a:pPr>
            <a:r>
              <a:rPr dirty="0" baseline="3086" sz="1350" spc="30" b="1">
                <a:latin typeface="Arial"/>
                <a:cs typeface="Arial"/>
              </a:rPr>
              <a:t>—————&gt;</a:t>
            </a:r>
            <a:r>
              <a:rPr dirty="0" baseline="3086" sz="1350" spc="315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—CH</a:t>
            </a:r>
            <a:r>
              <a:rPr dirty="0" sz="600" spc="15" b="1">
                <a:latin typeface="Arial"/>
                <a:cs typeface="Arial"/>
              </a:rPr>
              <a:t>2</a:t>
            </a:r>
            <a:r>
              <a:rPr dirty="0" baseline="3086" sz="1350" spc="22" b="1">
                <a:latin typeface="Arial"/>
                <a:cs typeface="Arial"/>
              </a:rPr>
              <a:t>—OH</a:t>
            </a:r>
            <a:endParaRPr baseline="3086" sz="13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254"/>
              </a:spcBef>
            </a:pPr>
            <a:r>
              <a:rPr dirty="0" baseline="3086" sz="1350" spc="30" b="1">
                <a:latin typeface="Arial"/>
                <a:cs typeface="Arial"/>
              </a:rPr>
              <a:t>—————&gt;</a:t>
            </a:r>
            <a:r>
              <a:rPr dirty="0" baseline="3086" sz="1350" spc="300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(CH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)</a:t>
            </a:r>
            <a:r>
              <a:rPr dirty="0" sz="600" spc="15" b="1">
                <a:latin typeface="Arial"/>
                <a:cs typeface="Arial"/>
              </a:rPr>
              <a:t>2</a:t>
            </a:r>
            <a:r>
              <a:rPr dirty="0" baseline="3086" sz="1350" spc="22" b="1">
                <a:latin typeface="Arial"/>
                <a:cs typeface="Arial"/>
              </a:rPr>
              <a:t>—CH—OH</a:t>
            </a:r>
            <a:endParaRPr baseline="3086"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baseline="3086" sz="1350" spc="30" b="1">
                <a:latin typeface="Arial"/>
                <a:cs typeface="Arial"/>
              </a:rPr>
              <a:t>—————&gt;</a:t>
            </a:r>
            <a:r>
              <a:rPr dirty="0" baseline="3086" sz="1350" spc="345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(CH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)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—C—OH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9727" y="4281325"/>
            <a:ext cx="673100" cy="52197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1000" spc="-10" b="1" i="1">
                <a:solidFill>
                  <a:srgbClr val="017100"/>
                </a:solidFill>
                <a:latin typeface="Times New Roman"/>
                <a:cs typeface="Times New Roman"/>
              </a:rPr>
              <a:t>1</a:t>
            </a:r>
            <a:r>
              <a:rPr dirty="0" baseline="21367" sz="975" spc="-15" b="1" i="1">
                <a:solidFill>
                  <a:srgbClr val="017100"/>
                </a:solidFill>
                <a:latin typeface="Times New Roman"/>
                <a:cs typeface="Times New Roman"/>
              </a:rPr>
              <a:t>0</a:t>
            </a:r>
            <a:r>
              <a:rPr dirty="0" baseline="21367" sz="975" spc="15" b="1" i="1">
                <a:solidFill>
                  <a:srgbClr val="017100"/>
                </a:solidFill>
                <a:latin typeface="Times New Roman"/>
                <a:cs typeface="Times New Roman"/>
              </a:rPr>
              <a:t> </a:t>
            </a:r>
            <a:r>
              <a:rPr dirty="0" sz="1000" spc="15" b="1" i="1">
                <a:solidFill>
                  <a:srgbClr val="017100"/>
                </a:solidFill>
                <a:latin typeface="Times New Roman"/>
                <a:cs typeface="Times New Roman"/>
              </a:rPr>
              <a:t>Alcohol</a:t>
            </a:r>
            <a:endParaRPr sz="10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135"/>
              </a:spcBef>
            </a:pPr>
            <a:r>
              <a:rPr dirty="0" sz="1000" spc="45" b="1" i="1">
                <a:solidFill>
                  <a:srgbClr val="017100"/>
                </a:solidFill>
                <a:latin typeface="Times New Roman"/>
                <a:cs typeface="Times New Roman"/>
              </a:rPr>
              <a:t>2</a:t>
            </a:r>
            <a:r>
              <a:rPr dirty="0" baseline="21367" sz="975" spc="67" b="1" i="1">
                <a:solidFill>
                  <a:srgbClr val="017100"/>
                </a:solidFill>
                <a:latin typeface="Times New Roman"/>
                <a:cs typeface="Times New Roman"/>
              </a:rPr>
              <a:t>0</a:t>
            </a:r>
            <a:r>
              <a:rPr dirty="0" baseline="21367" sz="975" spc="22" b="1" i="1">
                <a:solidFill>
                  <a:srgbClr val="017100"/>
                </a:solidFill>
                <a:latin typeface="Times New Roman"/>
                <a:cs typeface="Times New Roman"/>
              </a:rPr>
              <a:t> </a:t>
            </a:r>
            <a:r>
              <a:rPr dirty="0" sz="1000" spc="15" b="1" i="1">
                <a:solidFill>
                  <a:srgbClr val="017100"/>
                </a:solidFill>
                <a:latin typeface="Times New Roman"/>
                <a:cs typeface="Times New Roman"/>
              </a:rPr>
              <a:t>Alcohol</a:t>
            </a:r>
            <a:endParaRPr sz="10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35"/>
              </a:spcBef>
            </a:pPr>
            <a:r>
              <a:rPr dirty="0" sz="1000" spc="45" b="1" i="1">
                <a:solidFill>
                  <a:srgbClr val="017100"/>
                </a:solidFill>
                <a:latin typeface="Times New Roman"/>
                <a:cs typeface="Times New Roman"/>
              </a:rPr>
              <a:t>3</a:t>
            </a:r>
            <a:r>
              <a:rPr dirty="0" baseline="21367" sz="975" spc="67" b="1" i="1">
                <a:solidFill>
                  <a:srgbClr val="017100"/>
                </a:solidFill>
                <a:latin typeface="Times New Roman"/>
                <a:cs typeface="Times New Roman"/>
              </a:rPr>
              <a:t>0</a:t>
            </a:r>
            <a:r>
              <a:rPr dirty="0" baseline="21367" sz="975" spc="22" b="1" i="1">
                <a:solidFill>
                  <a:srgbClr val="017100"/>
                </a:solidFill>
                <a:latin typeface="Times New Roman"/>
                <a:cs typeface="Times New Roman"/>
              </a:rPr>
              <a:t> </a:t>
            </a:r>
            <a:r>
              <a:rPr dirty="0" sz="1000" spc="15" b="1" i="1">
                <a:solidFill>
                  <a:srgbClr val="017100"/>
                </a:solidFill>
                <a:latin typeface="Times New Roman"/>
                <a:cs typeface="Times New Roman"/>
              </a:rPr>
              <a:t>Alcohol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388" y="4934153"/>
            <a:ext cx="284797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9730" algn="l"/>
              </a:tabLst>
            </a:pPr>
            <a:r>
              <a:rPr dirty="0" sz="1100" spc="10" b="1">
                <a:solidFill>
                  <a:srgbClr val="EE220C"/>
                </a:solidFill>
                <a:latin typeface="Arial"/>
                <a:cs typeface="Arial"/>
              </a:rPr>
              <a:t>2b.	</a:t>
            </a:r>
            <a:r>
              <a:rPr dirty="0" sz="1100" spc="20" b="1">
                <a:solidFill>
                  <a:srgbClr val="EE220C"/>
                </a:solidFill>
                <a:latin typeface="Arial"/>
                <a:cs typeface="Arial"/>
              </a:rPr>
              <a:t>GRIGNARD </a:t>
            </a:r>
            <a:r>
              <a:rPr dirty="0" sz="1100" spc="15" b="1">
                <a:solidFill>
                  <a:srgbClr val="EE220C"/>
                </a:solidFill>
                <a:latin typeface="Arial"/>
                <a:cs typeface="Arial"/>
              </a:rPr>
              <a:t>WITH ACID</a:t>
            </a:r>
            <a:r>
              <a:rPr dirty="0" sz="1100" spc="-105" b="1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EE220C"/>
                </a:solidFill>
                <a:latin typeface="Arial"/>
                <a:cs typeface="Arial"/>
              </a:rPr>
              <a:t>DERIVATIVE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3952" y="5112899"/>
            <a:ext cx="1774189" cy="4540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4700"/>
              </a:lnSpc>
              <a:spcBef>
                <a:spcPts val="75"/>
              </a:spcBef>
            </a:pP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COOH  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—CO—OR  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</a:t>
            </a:r>
            <a:r>
              <a:rPr dirty="0" baseline="3086" sz="1350" spc="300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—CO—Cl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6722" y="5112899"/>
            <a:ext cx="1598295" cy="454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3086" sz="1350" spc="30" b="1">
                <a:latin typeface="Arial"/>
                <a:cs typeface="Arial"/>
              </a:rPr>
              <a:t>—————&gt;</a:t>
            </a:r>
            <a:r>
              <a:rPr dirty="0" baseline="3086" sz="1350" spc="375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50"/>
              </a:spcBef>
            </a:pPr>
            <a:r>
              <a:rPr dirty="0" baseline="3086" sz="1350" spc="30" b="1">
                <a:latin typeface="Arial"/>
                <a:cs typeface="Arial"/>
              </a:rPr>
              <a:t>—————&gt;</a:t>
            </a:r>
            <a:r>
              <a:rPr dirty="0" baseline="3086" sz="1350" spc="307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—CO—CH</a:t>
            </a:r>
            <a:r>
              <a:rPr dirty="0" sz="600" spc="15" b="1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baseline="3086" sz="1350" spc="30" b="1">
                <a:latin typeface="Arial"/>
                <a:cs typeface="Arial"/>
              </a:rPr>
              <a:t>—————&gt;</a:t>
            </a:r>
            <a:r>
              <a:rPr dirty="0" baseline="3086" sz="1350" spc="300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—CO—CH</a:t>
            </a:r>
            <a:r>
              <a:rPr dirty="0" sz="600" spc="15" b="1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2353" y="5112899"/>
            <a:ext cx="1421765" cy="741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070"/>
              </a:lnSpc>
              <a:spcBef>
                <a:spcPts val="125"/>
              </a:spcBef>
            </a:pPr>
            <a:r>
              <a:rPr dirty="0" baseline="3086" sz="1350" spc="15" b="1">
                <a:latin typeface="Arial"/>
                <a:cs typeface="Arial"/>
              </a:rPr>
              <a:t>+</a:t>
            </a:r>
            <a:r>
              <a:rPr dirty="0" baseline="3086" sz="1350" spc="375" b="1">
                <a:latin typeface="Arial"/>
                <a:cs typeface="Arial"/>
              </a:rPr>
              <a:t> </a:t>
            </a:r>
            <a:r>
              <a:rPr dirty="0" baseline="3086" sz="1350" spc="15" b="1">
                <a:latin typeface="Arial"/>
                <a:cs typeface="Arial"/>
              </a:rPr>
              <a:t>Mg(Br)(O-CO-CH</a:t>
            </a:r>
            <a:r>
              <a:rPr dirty="0" sz="600" spc="10" b="1">
                <a:latin typeface="Arial"/>
                <a:cs typeface="Arial"/>
              </a:rPr>
              <a:t>3</a:t>
            </a:r>
            <a:r>
              <a:rPr dirty="0" baseline="3086" sz="1350" spc="15" b="1">
                <a:latin typeface="Arial"/>
                <a:cs typeface="Arial"/>
              </a:rPr>
              <a:t>)</a:t>
            </a:r>
            <a:endParaRPr baseline="3086" sz="1350">
              <a:latin typeface="Arial"/>
              <a:cs typeface="Arial"/>
            </a:endParaRPr>
          </a:p>
          <a:p>
            <a:pPr marL="23495">
              <a:lnSpc>
                <a:spcPts val="1070"/>
              </a:lnSpc>
            </a:pPr>
            <a:r>
              <a:rPr dirty="0" sz="900" spc="10" b="1">
                <a:latin typeface="Arial"/>
                <a:cs typeface="Arial"/>
              </a:rPr>
              <a:t>+</a:t>
            </a:r>
            <a:r>
              <a:rPr dirty="0" sz="900" spc="250" b="1">
                <a:latin typeface="Arial"/>
                <a:cs typeface="Arial"/>
              </a:rPr>
              <a:t> </a:t>
            </a:r>
            <a:r>
              <a:rPr dirty="0" sz="900" spc="10" b="1">
                <a:latin typeface="Arial"/>
                <a:cs typeface="Arial"/>
              </a:rPr>
              <a:t>Mg(Br)(O-R)</a:t>
            </a:r>
            <a:endParaRPr sz="9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dirty="0" sz="900" spc="10" b="1">
                <a:latin typeface="Arial"/>
                <a:cs typeface="Arial"/>
              </a:rPr>
              <a:t>+</a:t>
            </a:r>
            <a:r>
              <a:rPr dirty="0" sz="900" spc="250" b="1">
                <a:latin typeface="Arial"/>
                <a:cs typeface="Arial"/>
              </a:rPr>
              <a:t> </a:t>
            </a:r>
            <a:r>
              <a:rPr dirty="0" sz="900" spc="10" b="1">
                <a:latin typeface="Arial"/>
                <a:cs typeface="Arial"/>
              </a:rPr>
              <a:t>Mg(Br)(Cl)</a:t>
            </a:r>
            <a:endParaRPr sz="9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50"/>
              </a:spcBef>
            </a:pPr>
            <a:r>
              <a:rPr dirty="0" sz="900" spc="10" b="1">
                <a:latin typeface="Arial"/>
                <a:cs typeface="Arial"/>
              </a:rPr>
              <a:t>+</a:t>
            </a:r>
            <a:r>
              <a:rPr dirty="0" sz="900" spc="250" b="1">
                <a:latin typeface="Arial"/>
                <a:cs typeface="Arial"/>
              </a:rPr>
              <a:t> </a:t>
            </a:r>
            <a:r>
              <a:rPr dirty="0" sz="900" spc="10" b="1">
                <a:latin typeface="Arial"/>
                <a:cs typeface="Arial"/>
              </a:rPr>
              <a:t>Mg(Br)(O-CO-R)</a:t>
            </a:r>
            <a:endParaRPr sz="9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20"/>
              </a:spcBef>
            </a:pPr>
            <a:r>
              <a:rPr dirty="0" baseline="3086" sz="1350" spc="15" b="1">
                <a:latin typeface="Arial"/>
                <a:cs typeface="Arial"/>
              </a:rPr>
              <a:t>+</a:t>
            </a:r>
            <a:r>
              <a:rPr dirty="0" baseline="3086" sz="1350" spc="277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Mg(Br)(NH)—CO—CH</a:t>
            </a:r>
            <a:r>
              <a:rPr dirty="0" sz="600" spc="15" b="1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3952" y="5543772"/>
            <a:ext cx="3458210" cy="3105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4700"/>
              </a:lnSpc>
              <a:spcBef>
                <a:spcPts val="75"/>
              </a:spcBef>
            </a:pP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Acid Anhydride </a:t>
            </a:r>
            <a:r>
              <a:rPr dirty="0" baseline="3086" sz="1350" spc="30" b="1">
                <a:latin typeface="Arial"/>
                <a:cs typeface="Arial"/>
              </a:rPr>
              <a:t>—————&gt;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—CO—CH</a:t>
            </a:r>
            <a:r>
              <a:rPr dirty="0" sz="600" spc="15" b="1">
                <a:latin typeface="Arial"/>
                <a:cs typeface="Arial"/>
              </a:rPr>
              <a:t>3 </a:t>
            </a:r>
            <a:r>
              <a:rPr dirty="0" sz="600" spc="195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—CO—NH</a:t>
            </a:r>
            <a:r>
              <a:rPr dirty="0" sz="600" spc="15" b="1">
                <a:latin typeface="Arial"/>
                <a:cs typeface="Arial"/>
              </a:rPr>
              <a:t>2 </a:t>
            </a:r>
            <a:r>
              <a:rPr dirty="0" baseline="3086" sz="1350" spc="30" b="1">
                <a:latin typeface="Arial"/>
                <a:cs typeface="Arial"/>
              </a:rPr>
              <a:t>—————&gt;</a:t>
            </a:r>
            <a:r>
              <a:rPr dirty="0" baseline="3086" sz="1350" spc="390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154" y="5965634"/>
            <a:ext cx="269303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9890" algn="l"/>
              </a:tabLst>
            </a:pPr>
            <a:r>
              <a:rPr dirty="0" sz="1100" spc="10" b="1">
                <a:solidFill>
                  <a:srgbClr val="EE220C"/>
                </a:solidFill>
                <a:latin typeface="Arial"/>
                <a:cs typeface="Arial"/>
              </a:rPr>
              <a:t>2c</a:t>
            </a:r>
            <a:r>
              <a:rPr dirty="0" sz="1000" spc="10" b="1">
                <a:latin typeface="Arial"/>
                <a:cs typeface="Arial"/>
              </a:rPr>
              <a:t>.	</a:t>
            </a:r>
            <a:r>
              <a:rPr dirty="0" sz="1100" spc="20" b="1">
                <a:solidFill>
                  <a:srgbClr val="EE220C"/>
                </a:solidFill>
                <a:latin typeface="Arial"/>
                <a:cs typeface="Arial"/>
              </a:rPr>
              <a:t>GRIGNARD </a:t>
            </a:r>
            <a:r>
              <a:rPr dirty="0" sz="1100" spc="15" b="1">
                <a:solidFill>
                  <a:srgbClr val="EE220C"/>
                </a:solidFill>
                <a:latin typeface="Arial"/>
                <a:cs typeface="Arial"/>
              </a:rPr>
              <a:t>WITH CYCLIC</a:t>
            </a:r>
            <a:r>
              <a:rPr dirty="0" sz="1100" spc="-45" b="1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EE220C"/>
                </a:solidFill>
                <a:latin typeface="Arial"/>
                <a:cs typeface="Arial"/>
              </a:rPr>
              <a:t>ETHER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6596" y="6157436"/>
            <a:ext cx="930275" cy="5975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 indent="21590">
              <a:lnSpc>
                <a:spcPct val="104700"/>
              </a:lnSpc>
              <a:spcBef>
                <a:spcPts val="75"/>
              </a:spcBef>
            </a:pP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</a:t>
            </a:r>
            <a:r>
              <a:rPr dirty="0" baseline="3086" sz="1350" spc="300" b="1">
                <a:latin typeface="Arial"/>
                <a:cs typeface="Arial"/>
              </a:rPr>
              <a:t> </a:t>
            </a:r>
            <a:r>
              <a:rPr dirty="0" baseline="3086" sz="1350" spc="15" b="1">
                <a:latin typeface="Arial"/>
                <a:cs typeface="Arial"/>
              </a:rPr>
              <a:t>+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7088" y="6157436"/>
            <a:ext cx="1364615" cy="588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4290">
              <a:lnSpc>
                <a:spcPts val="1070"/>
              </a:lnSpc>
              <a:spcBef>
                <a:spcPts val="125"/>
              </a:spcBef>
            </a:pPr>
            <a:r>
              <a:rPr dirty="0" baseline="3086" sz="1350" spc="15" b="1">
                <a:latin typeface="Arial"/>
                <a:cs typeface="Arial"/>
              </a:rPr>
              <a:t>CH</a:t>
            </a:r>
            <a:r>
              <a:rPr dirty="0" sz="600" spc="10" b="1">
                <a:latin typeface="Arial"/>
                <a:cs typeface="Arial"/>
              </a:rPr>
              <a:t>3</a:t>
            </a:r>
            <a:r>
              <a:rPr dirty="0" baseline="3086" sz="1350" spc="15" b="1">
                <a:latin typeface="Arial"/>
                <a:cs typeface="Arial"/>
              </a:rPr>
              <a:t>-O-CH</a:t>
            </a:r>
            <a:r>
              <a:rPr dirty="0" sz="600" spc="10" b="1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1070"/>
              </a:lnSpc>
            </a:pPr>
            <a:r>
              <a:rPr dirty="0" sz="900" spc="10" b="1">
                <a:latin typeface="Arial"/>
                <a:cs typeface="Arial"/>
              </a:rPr>
              <a:t>Cyclic Ether (3</a:t>
            </a:r>
            <a:r>
              <a:rPr dirty="0" sz="900" spc="-80" b="1">
                <a:latin typeface="Arial"/>
                <a:cs typeface="Arial"/>
              </a:rPr>
              <a:t> </a:t>
            </a:r>
            <a:r>
              <a:rPr dirty="0" sz="900" spc="15" b="1">
                <a:latin typeface="Arial"/>
                <a:cs typeface="Arial"/>
              </a:rPr>
              <a:t>Member)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4700"/>
              </a:lnSpc>
            </a:pPr>
            <a:r>
              <a:rPr dirty="0" sz="900" spc="10" b="1">
                <a:latin typeface="Arial"/>
                <a:cs typeface="Arial"/>
              </a:rPr>
              <a:t>Cyclic Ether (4</a:t>
            </a:r>
            <a:r>
              <a:rPr dirty="0" sz="900" spc="-80" b="1">
                <a:latin typeface="Arial"/>
                <a:cs typeface="Arial"/>
              </a:rPr>
              <a:t> </a:t>
            </a:r>
            <a:r>
              <a:rPr dirty="0" sz="900" spc="15" b="1">
                <a:latin typeface="Arial"/>
                <a:cs typeface="Arial"/>
              </a:rPr>
              <a:t>Member)  </a:t>
            </a:r>
            <a:r>
              <a:rPr dirty="0" sz="900" spc="10" b="1">
                <a:latin typeface="Arial"/>
                <a:cs typeface="Arial"/>
              </a:rPr>
              <a:t>Cyclic Ether (5</a:t>
            </a:r>
            <a:r>
              <a:rPr dirty="0" sz="900" spc="-80" b="1">
                <a:latin typeface="Arial"/>
                <a:cs typeface="Arial"/>
              </a:rPr>
              <a:t> </a:t>
            </a:r>
            <a:r>
              <a:rPr dirty="0" sz="900" spc="15" b="1">
                <a:latin typeface="Arial"/>
                <a:cs typeface="Arial"/>
              </a:rPr>
              <a:t>Member)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5639" y="6148428"/>
            <a:ext cx="695325" cy="5975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20" b="1">
                <a:latin typeface="Arial"/>
                <a:cs typeface="Arial"/>
              </a:rPr>
              <a:t>—————&gt;</a:t>
            </a:r>
            <a:endParaRPr sz="9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0"/>
              </a:spcBef>
            </a:pPr>
            <a:r>
              <a:rPr dirty="0" sz="900" spc="20" b="1">
                <a:latin typeface="Arial"/>
                <a:cs typeface="Arial"/>
              </a:rPr>
              <a:t>—————&gt;</a:t>
            </a:r>
            <a:endParaRPr sz="9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0"/>
              </a:spcBef>
            </a:pPr>
            <a:r>
              <a:rPr dirty="0" sz="900" spc="20" b="1">
                <a:latin typeface="Arial"/>
                <a:cs typeface="Arial"/>
              </a:rPr>
              <a:t>—————&gt;</a:t>
            </a:r>
            <a:endParaRPr sz="9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0"/>
              </a:spcBef>
            </a:pPr>
            <a:r>
              <a:rPr dirty="0" sz="900" spc="20" b="1">
                <a:latin typeface="Arial"/>
                <a:cs typeface="Arial"/>
              </a:rPr>
              <a:t>—————&gt;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89751" y="6136808"/>
            <a:ext cx="1538605" cy="60896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26034" marR="5080" indent="-13970">
              <a:lnSpc>
                <a:spcPct val="104700"/>
              </a:lnSpc>
              <a:spcBef>
                <a:spcPts val="165"/>
              </a:spcBef>
            </a:pPr>
            <a:r>
              <a:rPr dirty="0" sz="900" spc="15" b="1">
                <a:latin typeface="Arial"/>
                <a:cs typeface="Arial"/>
              </a:rPr>
              <a:t>NO REACTION 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—CH</a:t>
            </a:r>
            <a:r>
              <a:rPr dirty="0" sz="600" spc="15" b="1">
                <a:latin typeface="Arial"/>
                <a:cs typeface="Arial"/>
              </a:rPr>
              <a:t>2</a:t>
            </a:r>
            <a:r>
              <a:rPr dirty="0" baseline="3086" sz="1350" spc="22" b="1">
                <a:latin typeface="Arial"/>
                <a:cs typeface="Arial"/>
              </a:rPr>
              <a:t>—CH</a:t>
            </a:r>
            <a:r>
              <a:rPr dirty="0" sz="600" spc="15" b="1">
                <a:latin typeface="Arial"/>
                <a:cs typeface="Arial"/>
              </a:rPr>
              <a:t>2</a:t>
            </a:r>
            <a:r>
              <a:rPr dirty="0" baseline="3086" sz="1350" spc="22" b="1">
                <a:latin typeface="Arial"/>
                <a:cs typeface="Arial"/>
              </a:rPr>
              <a:t>—OH 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b="1">
                <a:latin typeface="Arial"/>
                <a:cs typeface="Arial"/>
              </a:rPr>
              <a:t>3</a:t>
            </a:r>
            <a:r>
              <a:rPr dirty="0" baseline="3086" sz="1350" spc="30" b="1">
                <a:latin typeface="Arial"/>
                <a:cs typeface="Arial"/>
              </a:rPr>
              <a:t>—C</a:t>
            </a:r>
            <a:r>
              <a:rPr dirty="0" baseline="3086" sz="1350" spc="15" b="1">
                <a:latin typeface="Arial"/>
                <a:cs typeface="Arial"/>
              </a:rPr>
              <a:t>H</a:t>
            </a:r>
            <a:r>
              <a:rPr dirty="0" sz="600" b="1">
                <a:latin typeface="Arial"/>
                <a:cs typeface="Arial"/>
              </a:rPr>
              <a:t>2</a:t>
            </a:r>
            <a:r>
              <a:rPr dirty="0" baseline="3086" sz="1350" spc="30" b="1">
                <a:latin typeface="Arial"/>
                <a:cs typeface="Arial"/>
              </a:rPr>
              <a:t>—C</a:t>
            </a:r>
            <a:r>
              <a:rPr dirty="0" baseline="3086" sz="1350" spc="15" b="1">
                <a:latin typeface="Arial"/>
                <a:cs typeface="Arial"/>
              </a:rPr>
              <a:t>H</a:t>
            </a:r>
            <a:r>
              <a:rPr dirty="0" sz="600" spc="5" b="1">
                <a:latin typeface="Arial"/>
                <a:cs typeface="Arial"/>
              </a:rPr>
              <a:t>2</a:t>
            </a:r>
            <a:r>
              <a:rPr dirty="0" baseline="3086" sz="1350" spc="30" b="1">
                <a:latin typeface="Arial"/>
                <a:cs typeface="Arial"/>
              </a:rPr>
              <a:t>—C</a:t>
            </a:r>
            <a:r>
              <a:rPr dirty="0" baseline="3086" sz="1350" spc="15" b="1">
                <a:latin typeface="Arial"/>
                <a:cs typeface="Arial"/>
              </a:rPr>
              <a:t>H</a:t>
            </a:r>
            <a:r>
              <a:rPr dirty="0" sz="600" spc="5" b="1">
                <a:latin typeface="Arial"/>
                <a:cs typeface="Arial"/>
              </a:rPr>
              <a:t>2</a:t>
            </a:r>
            <a:r>
              <a:rPr dirty="0" baseline="3086" sz="1350" spc="37" b="1">
                <a:latin typeface="Arial"/>
                <a:cs typeface="Arial"/>
              </a:rPr>
              <a:t>—</a:t>
            </a:r>
            <a:r>
              <a:rPr dirty="0" baseline="3086" sz="1350" spc="15" b="1">
                <a:latin typeface="Arial"/>
                <a:cs typeface="Arial"/>
              </a:rPr>
              <a:t>O</a:t>
            </a:r>
            <a:r>
              <a:rPr dirty="0" baseline="3086" sz="1350" spc="15" b="1">
                <a:latin typeface="Arial"/>
                <a:cs typeface="Arial"/>
              </a:rPr>
              <a:t>H  </a:t>
            </a:r>
            <a:r>
              <a:rPr dirty="0" sz="900" spc="15" b="1">
                <a:latin typeface="Arial"/>
                <a:cs typeface="Arial"/>
              </a:rPr>
              <a:t>NO</a:t>
            </a:r>
            <a:r>
              <a:rPr dirty="0" sz="900" b="1">
                <a:latin typeface="Arial"/>
                <a:cs typeface="Arial"/>
              </a:rPr>
              <a:t> </a:t>
            </a:r>
            <a:r>
              <a:rPr dirty="0" sz="900" spc="15" b="1">
                <a:latin typeface="Arial"/>
                <a:cs typeface="Arial"/>
              </a:rPr>
              <a:t>REACTION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664" y="6855827"/>
            <a:ext cx="3395979" cy="11226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53060" marR="5080" indent="-340995">
              <a:lnSpc>
                <a:spcPct val="107000"/>
              </a:lnSpc>
              <a:spcBef>
                <a:spcPts val="225"/>
              </a:spcBef>
              <a:tabLst>
                <a:tab pos="396875" algn="l"/>
                <a:tab pos="1775460" algn="l"/>
              </a:tabLst>
            </a:pPr>
            <a:r>
              <a:rPr dirty="0" sz="1000" spc="10" b="1">
                <a:solidFill>
                  <a:srgbClr val="EE220C"/>
                </a:solidFill>
                <a:latin typeface="Arial"/>
                <a:cs typeface="Arial"/>
              </a:rPr>
              <a:t>2d</a:t>
            </a:r>
            <a:r>
              <a:rPr dirty="0" sz="1100" spc="10" b="1">
                <a:solidFill>
                  <a:srgbClr val="EE220C"/>
                </a:solidFill>
                <a:latin typeface="Arial"/>
                <a:cs typeface="Arial"/>
              </a:rPr>
              <a:t>.		</a:t>
            </a:r>
            <a:r>
              <a:rPr dirty="0" sz="1100" spc="20" b="1">
                <a:solidFill>
                  <a:srgbClr val="EE220C"/>
                </a:solidFill>
                <a:latin typeface="Arial"/>
                <a:cs typeface="Arial"/>
              </a:rPr>
              <a:t>GRIGNARD </a:t>
            </a:r>
            <a:r>
              <a:rPr dirty="0" sz="1100" spc="15" b="1">
                <a:solidFill>
                  <a:srgbClr val="EE220C"/>
                </a:solidFill>
                <a:latin typeface="Arial"/>
                <a:cs typeface="Arial"/>
              </a:rPr>
              <a:t>WITH OXIDE </a:t>
            </a:r>
            <a:r>
              <a:rPr dirty="0" sz="1100" spc="20" b="1">
                <a:solidFill>
                  <a:srgbClr val="EE220C"/>
                </a:solidFill>
                <a:latin typeface="Arial"/>
                <a:cs typeface="Arial"/>
              </a:rPr>
              <a:t>AND </a:t>
            </a:r>
            <a:r>
              <a:rPr dirty="0" sz="1100" spc="15" b="1">
                <a:solidFill>
                  <a:srgbClr val="EE220C"/>
                </a:solidFill>
                <a:latin typeface="Arial"/>
                <a:cs typeface="Arial"/>
              </a:rPr>
              <a:t>SULPHIDE 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</a:t>
            </a:r>
            <a:r>
              <a:rPr dirty="0" baseline="3086" sz="1350" spc="22" b="1">
                <a:latin typeface="Arial"/>
                <a:cs typeface="Arial"/>
              </a:rPr>
              <a:t>O=C=O </a:t>
            </a:r>
            <a:r>
              <a:rPr dirty="0" baseline="3086" sz="1350" spc="30" b="1">
                <a:latin typeface="Arial"/>
                <a:cs typeface="Arial"/>
              </a:rPr>
              <a:t>—————&gt;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COOH  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</a:t>
            </a:r>
            <a:r>
              <a:rPr dirty="0" baseline="3086" sz="1350" spc="22" b="1">
                <a:latin typeface="Arial"/>
                <a:cs typeface="Arial"/>
              </a:rPr>
              <a:t>S=C=S </a:t>
            </a:r>
            <a:r>
              <a:rPr dirty="0" baseline="3086" sz="1350" spc="30" b="1">
                <a:latin typeface="Arial"/>
                <a:cs typeface="Arial"/>
              </a:rPr>
              <a:t>—————&gt;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—CS—SH  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</a:t>
            </a:r>
            <a:r>
              <a:rPr dirty="0" baseline="3086" sz="1350" spc="22" b="1">
                <a:latin typeface="Arial"/>
                <a:cs typeface="Arial"/>
              </a:rPr>
              <a:t>O=S=O </a:t>
            </a:r>
            <a:r>
              <a:rPr dirty="0" baseline="3086" sz="1350" spc="30" b="1">
                <a:latin typeface="Arial"/>
                <a:cs typeface="Arial"/>
              </a:rPr>
              <a:t>—————&gt;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—SO—OH  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</a:t>
            </a:r>
            <a:r>
              <a:rPr dirty="0" baseline="3086" sz="1350" spc="397" b="1">
                <a:latin typeface="Arial"/>
                <a:cs typeface="Arial"/>
              </a:rPr>
              <a:t> </a:t>
            </a:r>
            <a:r>
              <a:rPr dirty="0" baseline="3086" sz="1350" spc="15" b="1">
                <a:latin typeface="Arial"/>
                <a:cs typeface="Arial"/>
              </a:rPr>
              <a:t>+</a:t>
            </a:r>
            <a:r>
              <a:rPr dirty="0" baseline="3086" sz="1350" spc="397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SO</a:t>
            </a:r>
            <a:r>
              <a:rPr dirty="0" sz="600" spc="15" b="1">
                <a:latin typeface="Arial"/>
                <a:cs typeface="Arial"/>
              </a:rPr>
              <a:t>3	</a:t>
            </a:r>
            <a:r>
              <a:rPr dirty="0" baseline="3086" sz="1350" spc="30" b="1">
                <a:latin typeface="Arial"/>
                <a:cs typeface="Arial"/>
              </a:rPr>
              <a:t>—————&gt;</a:t>
            </a:r>
            <a:r>
              <a:rPr dirty="0" baseline="3086" sz="1350" spc="322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—SOO—OH</a:t>
            </a:r>
            <a:endParaRPr baseline="3086"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  <a:tabLst>
                <a:tab pos="389890" algn="l"/>
              </a:tabLst>
            </a:pPr>
            <a:r>
              <a:rPr dirty="0" sz="1100" spc="10" b="1">
                <a:solidFill>
                  <a:srgbClr val="EE220C"/>
                </a:solidFill>
                <a:latin typeface="Arial"/>
                <a:cs typeface="Arial"/>
              </a:rPr>
              <a:t>2e.	</a:t>
            </a:r>
            <a:r>
              <a:rPr dirty="0" sz="1100" spc="20" b="1">
                <a:solidFill>
                  <a:srgbClr val="EE220C"/>
                </a:solidFill>
                <a:latin typeface="Arial"/>
                <a:cs typeface="Arial"/>
              </a:rPr>
              <a:t>GRIGNARD </a:t>
            </a:r>
            <a:r>
              <a:rPr dirty="0" sz="1100" spc="15" b="1">
                <a:solidFill>
                  <a:srgbClr val="EE220C"/>
                </a:solidFill>
                <a:latin typeface="Arial"/>
                <a:cs typeface="Arial"/>
              </a:rPr>
              <a:t>WITH</a:t>
            </a:r>
            <a:r>
              <a:rPr dirty="0" sz="1100" spc="-15" b="1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EE220C"/>
                </a:solidFill>
                <a:latin typeface="Arial"/>
                <a:cs typeface="Arial"/>
              </a:rPr>
              <a:t>HALOGENS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7938" y="7950253"/>
            <a:ext cx="692150" cy="3105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25" b="1">
                <a:latin typeface="Arial"/>
                <a:cs typeface="Arial"/>
              </a:rPr>
              <a:t>—————&gt;</a:t>
            </a:r>
            <a:endParaRPr sz="90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50"/>
              </a:spcBef>
            </a:pPr>
            <a:r>
              <a:rPr dirty="0" sz="900" spc="20" b="1">
                <a:latin typeface="Arial"/>
                <a:cs typeface="Arial"/>
              </a:rPr>
              <a:t>—————&gt;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9241" y="7958752"/>
            <a:ext cx="1450340" cy="7410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4700"/>
              </a:lnSpc>
              <a:spcBef>
                <a:spcPts val="75"/>
              </a:spcBef>
            </a:pP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—Mg—Br + </a:t>
            </a:r>
            <a:r>
              <a:rPr dirty="0" baseline="3086" sz="1350" spc="7" b="1">
                <a:latin typeface="Arial"/>
                <a:cs typeface="Arial"/>
              </a:rPr>
              <a:t>F—F 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—Mg—Br </a:t>
            </a:r>
            <a:r>
              <a:rPr dirty="0" baseline="3086" sz="1350" spc="15" b="1">
                <a:latin typeface="Arial"/>
                <a:cs typeface="Arial"/>
              </a:rPr>
              <a:t>+ </a:t>
            </a:r>
            <a:r>
              <a:rPr dirty="0" baseline="3086" sz="1350" spc="22" b="1">
                <a:latin typeface="Arial"/>
                <a:cs typeface="Arial"/>
              </a:rPr>
              <a:t>Br—Br  </a:t>
            </a: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—Mg—Br + </a:t>
            </a:r>
            <a:r>
              <a:rPr dirty="0" baseline="3086" sz="1350" spc="15" b="1">
                <a:latin typeface="Arial"/>
                <a:cs typeface="Arial"/>
              </a:rPr>
              <a:t>Cl—Cl  </a:t>
            </a: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—Mg—Br + </a:t>
            </a:r>
            <a:r>
              <a:rPr dirty="0" baseline="3086" sz="1350" spc="30" b="1">
                <a:latin typeface="Arial"/>
                <a:cs typeface="Arial"/>
              </a:rPr>
              <a:t>I—I  </a:t>
            </a: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—Mg—Br +</a:t>
            </a:r>
            <a:r>
              <a:rPr dirty="0" baseline="3086" sz="1350" spc="262" b="1">
                <a:latin typeface="Arial"/>
                <a:cs typeface="Arial"/>
              </a:rPr>
              <a:t>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—Br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3238" y="8237501"/>
            <a:ext cx="699135" cy="454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dirty="0" sz="900" spc="25" b="1">
                <a:latin typeface="Arial"/>
                <a:cs typeface="Arial"/>
              </a:rPr>
              <a:t>—————&gt;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900" spc="25" b="1">
                <a:latin typeface="Arial"/>
                <a:cs typeface="Arial"/>
              </a:rPr>
              <a:t>—————&gt;</a:t>
            </a:r>
            <a:endParaRPr sz="9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50"/>
              </a:spcBef>
            </a:pPr>
            <a:r>
              <a:rPr dirty="0" sz="900" spc="25" b="1">
                <a:latin typeface="Arial"/>
                <a:cs typeface="Arial"/>
              </a:rPr>
              <a:t>—————&gt;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9302" y="7938633"/>
            <a:ext cx="722630" cy="76136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 indent="4445">
              <a:lnSpc>
                <a:spcPct val="106300"/>
              </a:lnSpc>
              <a:spcBef>
                <a:spcPts val="145"/>
              </a:spcBef>
            </a:pPr>
            <a:r>
              <a:rPr dirty="0" sz="900" spc="25" b="1">
                <a:latin typeface="Arial"/>
                <a:cs typeface="Arial"/>
              </a:rPr>
              <a:t>No</a:t>
            </a:r>
            <a:r>
              <a:rPr dirty="0" sz="900" spc="-70" b="1">
                <a:latin typeface="Arial"/>
                <a:cs typeface="Arial"/>
              </a:rPr>
              <a:t> </a:t>
            </a:r>
            <a:r>
              <a:rPr dirty="0" sz="900" spc="15" b="1">
                <a:latin typeface="Arial"/>
                <a:cs typeface="Arial"/>
              </a:rPr>
              <a:t>Reaction  </a:t>
            </a:r>
            <a:r>
              <a:rPr dirty="0" baseline="3086" sz="1350" spc="22" b="1">
                <a:latin typeface="Arial"/>
                <a:cs typeface="Arial"/>
              </a:rPr>
              <a:t>CH</a:t>
            </a:r>
            <a:r>
              <a:rPr dirty="0" sz="600" spc="15" b="1">
                <a:latin typeface="Arial"/>
                <a:cs typeface="Arial"/>
              </a:rPr>
              <a:t>3</a:t>
            </a:r>
            <a:r>
              <a:rPr dirty="0" baseline="3086" sz="1350" spc="22" b="1">
                <a:latin typeface="Arial"/>
                <a:cs typeface="Arial"/>
              </a:rPr>
              <a:t>—Br  </a:t>
            </a:r>
            <a:r>
              <a:rPr dirty="0" baseline="3086" sz="1350" spc="30" b="1">
                <a:latin typeface="Arial"/>
                <a:cs typeface="Arial"/>
              </a:rPr>
              <a:t>CH</a:t>
            </a:r>
            <a:r>
              <a:rPr dirty="0" sz="600" spc="20" b="1">
                <a:latin typeface="Arial"/>
                <a:cs typeface="Arial"/>
              </a:rPr>
              <a:t>3</a:t>
            </a:r>
            <a:r>
              <a:rPr dirty="0" baseline="3086" sz="1350" spc="30" b="1">
                <a:latin typeface="Arial"/>
                <a:cs typeface="Arial"/>
              </a:rPr>
              <a:t>—Cl  </a:t>
            </a: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—I  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—CH</a:t>
            </a:r>
            <a:r>
              <a:rPr dirty="0" sz="600" spc="25" b="1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5886" y="8102886"/>
            <a:ext cx="638175" cy="740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67945">
              <a:lnSpc>
                <a:spcPts val="1070"/>
              </a:lnSpc>
              <a:spcBef>
                <a:spcPts val="125"/>
              </a:spcBef>
              <a:tabLst>
                <a:tab pos="198755" algn="l"/>
              </a:tabLst>
            </a:pPr>
            <a:r>
              <a:rPr dirty="0" baseline="3086" sz="1350" spc="15" b="1">
                <a:latin typeface="Arial"/>
                <a:cs typeface="Arial"/>
              </a:rPr>
              <a:t>+</a:t>
            </a:r>
            <a:r>
              <a:rPr dirty="0" baseline="3086" sz="1350" spc="15" b="1">
                <a:latin typeface="Arial"/>
                <a:cs typeface="Arial"/>
              </a:rPr>
              <a:t>	</a:t>
            </a:r>
            <a:r>
              <a:rPr dirty="0" baseline="3086" sz="1350" spc="30" b="1">
                <a:latin typeface="Arial"/>
                <a:cs typeface="Arial"/>
              </a:rPr>
              <a:t>M</a:t>
            </a:r>
            <a:r>
              <a:rPr dirty="0" baseline="3086" sz="1350" spc="15" b="1">
                <a:latin typeface="Arial"/>
                <a:cs typeface="Arial"/>
              </a:rPr>
              <a:t>g</a:t>
            </a:r>
            <a:r>
              <a:rPr dirty="0" baseline="3086" sz="1350" spc="15" b="1">
                <a:latin typeface="Arial"/>
                <a:cs typeface="Arial"/>
              </a:rPr>
              <a:t>Br</a:t>
            </a:r>
            <a:r>
              <a:rPr dirty="0" sz="600" spc="5" b="1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  <a:p>
            <a:pPr algn="r" marR="5080">
              <a:lnSpc>
                <a:spcPts val="1070"/>
              </a:lnSpc>
            </a:pPr>
            <a:r>
              <a:rPr dirty="0" sz="900" spc="25" b="1">
                <a:latin typeface="Arial"/>
                <a:cs typeface="Arial"/>
              </a:rPr>
              <a:t>+</a:t>
            </a:r>
            <a:r>
              <a:rPr dirty="0" sz="900" spc="170" b="1">
                <a:latin typeface="Arial"/>
                <a:cs typeface="Arial"/>
              </a:rPr>
              <a:t> </a:t>
            </a:r>
            <a:r>
              <a:rPr dirty="0" sz="900" spc="20" b="1">
                <a:latin typeface="Arial"/>
                <a:cs typeface="Arial"/>
              </a:rPr>
              <a:t>MgBrCl</a:t>
            </a:r>
            <a:endParaRPr sz="900">
              <a:latin typeface="Arial"/>
              <a:cs typeface="Arial"/>
            </a:endParaRPr>
          </a:p>
          <a:p>
            <a:pPr algn="r" marR="33020">
              <a:lnSpc>
                <a:spcPct val="100000"/>
              </a:lnSpc>
              <a:spcBef>
                <a:spcPts val="50"/>
              </a:spcBef>
              <a:tabLst>
                <a:tab pos="200660" algn="l"/>
              </a:tabLst>
            </a:pPr>
            <a:r>
              <a:rPr dirty="0" sz="900" spc="25" b="1">
                <a:latin typeface="Arial"/>
                <a:cs typeface="Arial"/>
              </a:rPr>
              <a:t>+</a:t>
            </a:r>
            <a:r>
              <a:rPr dirty="0" sz="900" spc="25" b="1">
                <a:latin typeface="Arial"/>
                <a:cs typeface="Arial"/>
              </a:rPr>
              <a:t>	</a:t>
            </a:r>
            <a:r>
              <a:rPr dirty="0" sz="900" spc="30" b="1">
                <a:latin typeface="Arial"/>
                <a:cs typeface="Arial"/>
              </a:rPr>
              <a:t>MgB</a:t>
            </a:r>
            <a:r>
              <a:rPr dirty="0" sz="900" spc="-40" b="1">
                <a:latin typeface="Arial"/>
                <a:cs typeface="Arial"/>
              </a:rPr>
              <a:t>r</a:t>
            </a:r>
            <a:r>
              <a:rPr dirty="0" sz="900" spc="45" b="1">
                <a:latin typeface="Arial"/>
                <a:cs typeface="Arial"/>
              </a:rPr>
              <a:t>-I</a:t>
            </a:r>
            <a:endParaRPr sz="900">
              <a:latin typeface="Arial"/>
              <a:cs typeface="Arial"/>
            </a:endParaRPr>
          </a:p>
          <a:p>
            <a:pPr algn="r" marL="228600" marR="50165" indent="-213995">
              <a:lnSpc>
                <a:spcPct val="104700"/>
              </a:lnSpc>
              <a:spcBef>
                <a:spcPts val="65"/>
              </a:spcBef>
              <a:tabLst>
                <a:tab pos="215900" algn="l"/>
              </a:tabLst>
            </a:pPr>
            <a:r>
              <a:rPr dirty="0" baseline="3086" sz="1350" spc="37" b="1">
                <a:latin typeface="Arial"/>
                <a:cs typeface="Arial"/>
              </a:rPr>
              <a:t>+</a:t>
            </a:r>
            <a:r>
              <a:rPr dirty="0" baseline="3086" sz="1350" spc="37" b="1">
                <a:latin typeface="Arial"/>
                <a:cs typeface="Arial"/>
              </a:rPr>
              <a:t>	</a:t>
            </a:r>
            <a:r>
              <a:rPr dirty="0" baseline="3086" sz="1350" spc="37" b="1">
                <a:latin typeface="Arial"/>
                <a:cs typeface="Arial"/>
              </a:rPr>
              <a:t>MgBr</a:t>
            </a:r>
            <a:r>
              <a:rPr dirty="0" sz="600" spc="5" b="1">
                <a:latin typeface="Arial"/>
                <a:cs typeface="Arial"/>
              </a:rPr>
              <a:t>2  </a:t>
            </a:r>
            <a:r>
              <a:rPr dirty="0" baseline="3086" sz="1350" spc="37" b="1">
                <a:latin typeface="Arial"/>
                <a:cs typeface="Arial"/>
              </a:rPr>
              <a:t>MgBr</a:t>
            </a:r>
            <a:r>
              <a:rPr dirty="0" sz="600" spc="5" b="1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3923" y="8676874"/>
            <a:ext cx="4337050" cy="4768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125"/>
              </a:spcBef>
            </a:pP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—Mg—Br + Br-CH</a:t>
            </a:r>
            <a:r>
              <a:rPr dirty="0" sz="600" spc="25" b="1">
                <a:latin typeface="Arial"/>
                <a:cs typeface="Arial"/>
              </a:rPr>
              <a:t>2</a:t>
            </a:r>
            <a:r>
              <a:rPr dirty="0" baseline="3086" sz="1350" spc="37" b="1">
                <a:latin typeface="Arial"/>
                <a:cs typeface="Arial"/>
              </a:rPr>
              <a:t>-Ph-CH</a:t>
            </a:r>
            <a:r>
              <a:rPr dirty="0" sz="600" spc="25" b="1">
                <a:latin typeface="Arial"/>
                <a:cs typeface="Arial"/>
              </a:rPr>
              <a:t>2</a:t>
            </a:r>
            <a:r>
              <a:rPr dirty="0" baseline="3086" sz="1350" spc="37" b="1">
                <a:latin typeface="Arial"/>
                <a:cs typeface="Arial"/>
              </a:rPr>
              <a:t>-Br ———&gt; </a:t>
            </a:r>
            <a:r>
              <a:rPr dirty="0" baseline="3086" sz="1350" spc="44" b="1">
                <a:latin typeface="Arial"/>
                <a:cs typeface="Arial"/>
              </a:rPr>
              <a:t>CH</a:t>
            </a:r>
            <a:r>
              <a:rPr dirty="0" sz="600" spc="30" b="1">
                <a:latin typeface="Arial"/>
                <a:cs typeface="Arial"/>
              </a:rPr>
              <a:t>3</a:t>
            </a:r>
            <a:r>
              <a:rPr dirty="0" baseline="3086" sz="1350" spc="44" b="1">
                <a:latin typeface="Arial"/>
                <a:cs typeface="Arial"/>
              </a:rPr>
              <a:t>-CH</a:t>
            </a:r>
            <a:r>
              <a:rPr dirty="0" sz="600" spc="30" b="1">
                <a:latin typeface="Arial"/>
                <a:cs typeface="Arial"/>
              </a:rPr>
              <a:t>2</a:t>
            </a:r>
            <a:r>
              <a:rPr dirty="0" baseline="3086" sz="1350" spc="44" b="1">
                <a:latin typeface="Arial"/>
                <a:cs typeface="Arial"/>
              </a:rPr>
              <a:t>-Ph-CH</a:t>
            </a:r>
            <a:r>
              <a:rPr dirty="0" sz="600" spc="30" b="1">
                <a:latin typeface="Arial"/>
                <a:cs typeface="Arial"/>
              </a:rPr>
              <a:t>2</a:t>
            </a:r>
            <a:r>
              <a:rPr dirty="0" baseline="3086" sz="1350" spc="44" b="1">
                <a:latin typeface="Arial"/>
                <a:cs typeface="Arial"/>
              </a:rPr>
              <a:t>-Br</a:t>
            </a:r>
            <a:r>
              <a:rPr dirty="0" baseline="3086" sz="1350" spc="165" b="1">
                <a:latin typeface="Arial"/>
                <a:cs typeface="Arial"/>
              </a:rPr>
              <a:t> </a:t>
            </a:r>
            <a:r>
              <a:rPr dirty="0" baseline="3086" sz="1350" spc="37" b="1">
                <a:latin typeface="Arial"/>
                <a:cs typeface="Arial"/>
              </a:rPr>
              <a:t>+</a:t>
            </a:r>
            <a:endParaRPr baseline="3086"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9730" algn="l"/>
              </a:tabLst>
            </a:pPr>
            <a:r>
              <a:rPr dirty="0" sz="1100" spc="10" b="1">
                <a:solidFill>
                  <a:srgbClr val="EE220C"/>
                </a:solidFill>
                <a:latin typeface="Arial"/>
                <a:cs typeface="Arial"/>
              </a:rPr>
              <a:t>2f.	</a:t>
            </a:r>
            <a:r>
              <a:rPr dirty="0" sz="1100" spc="15" b="1">
                <a:solidFill>
                  <a:srgbClr val="EE220C"/>
                </a:solidFill>
                <a:latin typeface="Arial"/>
                <a:cs typeface="Arial"/>
              </a:rPr>
              <a:t>GRIGNARD </a:t>
            </a:r>
            <a:r>
              <a:rPr dirty="0" sz="1100" spc="30" b="1">
                <a:solidFill>
                  <a:srgbClr val="EE220C"/>
                </a:solidFill>
                <a:latin typeface="Arial"/>
                <a:cs typeface="Arial"/>
              </a:rPr>
              <a:t>WITH </a:t>
            </a:r>
            <a:r>
              <a:rPr dirty="0" sz="1100" spc="10" b="1">
                <a:solidFill>
                  <a:srgbClr val="EE220C"/>
                </a:solidFill>
                <a:latin typeface="Arial"/>
                <a:cs typeface="Arial"/>
              </a:rPr>
              <a:t>CYANIDE </a:t>
            </a:r>
            <a:r>
              <a:rPr dirty="0" sz="1100" spc="20" b="1">
                <a:solidFill>
                  <a:srgbClr val="EE220C"/>
                </a:solidFill>
                <a:latin typeface="Arial"/>
                <a:cs typeface="Arial"/>
              </a:rPr>
              <a:t>AND </a:t>
            </a:r>
            <a:r>
              <a:rPr dirty="0" sz="1100" spc="15" b="1">
                <a:solidFill>
                  <a:srgbClr val="EE220C"/>
                </a:solidFill>
                <a:latin typeface="Arial"/>
                <a:cs typeface="Arial"/>
              </a:rPr>
              <a:t>SUBSTITUTED</a:t>
            </a:r>
            <a:r>
              <a:rPr dirty="0" sz="1100" spc="-60" b="1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100" spc="10" b="1">
                <a:solidFill>
                  <a:srgbClr val="EE220C"/>
                </a:solidFill>
                <a:latin typeface="Arial"/>
                <a:cs typeface="Arial"/>
              </a:rPr>
              <a:t>CYANIDE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5113" y="9146914"/>
            <a:ext cx="1289050" cy="3105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3086" sz="1350" spc="37" b="1">
                <a:latin typeface="Arial"/>
                <a:cs typeface="Arial"/>
              </a:rPr>
              <a:t>—————&gt;</a:t>
            </a:r>
            <a:r>
              <a:rPr dirty="0" baseline="3086" sz="1350" spc="330" b="1">
                <a:latin typeface="Arial"/>
                <a:cs typeface="Arial"/>
              </a:rPr>
              <a:t> </a:t>
            </a: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50"/>
              </a:spcBef>
            </a:pPr>
            <a:r>
              <a:rPr dirty="0" baseline="3086" sz="1350" spc="37" b="1">
                <a:latin typeface="Arial"/>
                <a:cs typeface="Arial"/>
              </a:rPr>
              <a:t>—————&gt;</a:t>
            </a:r>
            <a:r>
              <a:rPr dirty="0" baseline="3086" sz="1350" spc="307" b="1">
                <a:latin typeface="Arial"/>
                <a:cs typeface="Arial"/>
              </a:rPr>
              <a:t> </a:t>
            </a: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—CN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56853" y="9434162"/>
            <a:ext cx="12585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3086" sz="1350" spc="37" b="1">
                <a:latin typeface="Arial"/>
                <a:cs typeface="Arial"/>
              </a:rPr>
              <a:t>—————&gt;</a:t>
            </a:r>
            <a:r>
              <a:rPr dirty="0" baseline="3086" sz="1350" spc="300" b="1">
                <a:latin typeface="Arial"/>
                <a:cs typeface="Arial"/>
              </a:rPr>
              <a:t> </a:t>
            </a: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—CN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81634" y="9138414"/>
            <a:ext cx="795020" cy="454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900" spc="25" b="1">
                <a:latin typeface="Arial"/>
                <a:cs typeface="Arial"/>
              </a:rPr>
              <a:t>+</a:t>
            </a:r>
            <a:r>
              <a:rPr dirty="0" sz="900" spc="204" b="1">
                <a:latin typeface="Arial"/>
                <a:cs typeface="Arial"/>
              </a:rPr>
              <a:t> </a:t>
            </a:r>
            <a:r>
              <a:rPr dirty="0" sz="900" spc="5" b="1">
                <a:latin typeface="Arial"/>
                <a:cs typeface="Arial"/>
              </a:rPr>
              <a:t>Mg(Br)(CN)</a:t>
            </a:r>
            <a:endParaRPr sz="90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50"/>
              </a:spcBef>
            </a:pPr>
            <a:r>
              <a:rPr dirty="0" sz="900" spc="25" b="1">
                <a:latin typeface="Arial"/>
                <a:cs typeface="Arial"/>
              </a:rPr>
              <a:t>+</a:t>
            </a:r>
            <a:r>
              <a:rPr dirty="0" sz="900" spc="229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Mg(Br)(Cl)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900" spc="25" b="1">
                <a:latin typeface="Arial"/>
                <a:cs typeface="Arial"/>
              </a:rPr>
              <a:t>+</a:t>
            </a:r>
            <a:r>
              <a:rPr dirty="0" sz="900" spc="215" b="1">
                <a:latin typeface="Arial"/>
                <a:cs typeface="Arial"/>
              </a:rPr>
              <a:t> </a:t>
            </a:r>
            <a:r>
              <a:rPr dirty="0" sz="900" spc="5" b="1">
                <a:latin typeface="Arial"/>
                <a:cs typeface="Arial"/>
              </a:rPr>
              <a:t>Mg(Br)(CN)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9640" y="9146914"/>
            <a:ext cx="1496060" cy="5975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4700"/>
              </a:lnSpc>
              <a:spcBef>
                <a:spcPts val="75"/>
              </a:spcBef>
            </a:pP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—Mg—Br + </a:t>
            </a:r>
            <a:r>
              <a:rPr dirty="0" baseline="3086" sz="1350" spc="44" b="1">
                <a:latin typeface="Arial"/>
                <a:cs typeface="Arial"/>
              </a:rPr>
              <a:t>H—CN  </a:t>
            </a: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—Mg—Br + </a:t>
            </a:r>
            <a:r>
              <a:rPr dirty="0" baseline="3086" sz="1350" spc="30" b="1">
                <a:latin typeface="Arial"/>
                <a:cs typeface="Arial"/>
              </a:rPr>
              <a:t>Cl—CN  </a:t>
            </a: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—Mg—Br + </a:t>
            </a:r>
            <a:r>
              <a:rPr dirty="0" baseline="3086" sz="1350" spc="44" b="1">
                <a:latin typeface="Arial"/>
                <a:cs typeface="Arial"/>
              </a:rPr>
              <a:t>NC—CN  </a:t>
            </a: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—Mg—Br +</a:t>
            </a:r>
            <a:r>
              <a:rPr dirty="0" baseline="3086" sz="1350" spc="262" b="1">
                <a:latin typeface="Arial"/>
                <a:cs typeface="Arial"/>
              </a:rPr>
              <a:t> </a:t>
            </a:r>
            <a:r>
              <a:rPr dirty="0" baseline="3086" sz="1350" spc="37" b="1">
                <a:latin typeface="Arial"/>
                <a:cs typeface="Arial"/>
              </a:rPr>
              <a:t>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—CN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67742" y="9577787"/>
            <a:ext cx="284226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3086" sz="1350" spc="37" b="1">
                <a:latin typeface="Arial"/>
                <a:cs typeface="Arial"/>
              </a:rPr>
              <a:t>—————&gt; CH</a:t>
            </a:r>
            <a:r>
              <a:rPr dirty="0" sz="600" spc="25" b="1">
                <a:latin typeface="Arial"/>
                <a:cs typeface="Arial"/>
              </a:rPr>
              <a:t>3</a:t>
            </a:r>
            <a:r>
              <a:rPr dirty="0" baseline="3086" sz="1350" spc="37" b="1">
                <a:latin typeface="Arial"/>
                <a:cs typeface="Arial"/>
              </a:rPr>
              <a:t>—CO—CH</a:t>
            </a:r>
            <a:r>
              <a:rPr dirty="0" sz="600" spc="25" b="1">
                <a:latin typeface="Arial"/>
                <a:cs typeface="Arial"/>
              </a:rPr>
              <a:t>3 </a:t>
            </a:r>
            <a:r>
              <a:rPr dirty="0" baseline="3086" sz="1350" spc="37" b="1">
                <a:latin typeface="Arial"/>
                <a:cs typeface="Arial"/>
              </a:rPr>
              <a:t>+ </a:t>
            </a:r>
            <a:r>
              <a:rPr dirty="0" baseline="3086" sz="1350" spc="7" b="1">
                <a:latin typeface="Arial"/>
                <a:cs typeface="Arial"/>
              </a:rPr>
              <a:t>Mg(Br)(OH) </a:t>
            </a:r>
            <a:r>
              <a:rPr dirty="0" baseline="3086" sz="1350" spc="37" b="1">
                <a:latin typeface="Arial"/>
                <a:cs typeface="Arial"/>
              </a:rPr>
              <a:t>+</a:t>
            </a:r>
            <a:r>
              <a:rPr dirty="0" baseline="3086" sz="1350" spc="104" b="1">
                <a:latin typeface="Arial"/>
                <a:cs typeface="Arial"/>
              </a:rPr>
              <a:t> </a:t>
            </a:r>
            <a:r>
              <a:rPr dirty="0" baseline="3086" sz="1350" spc="37" b="1">
                <a:latin typeface="Arial"/>
                <a:cs typeface="Arial"/>
              </a:rPr>
              <a:t>NH</a:t>
            </a:r>
            <a:r>
              <a:rPr dirty="0" sz="600" spc="25" b="1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8354" y="10196809"/>
            <a:ext cx="3141532" cy="339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88394" y="10167546"/>
            <a:ext cx="2098964" cy="359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50698" y="10367192"/>
            <a:ext cx="249936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40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300" spc="-7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-40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89434" y="10367192"/>
            <a:ext cx="168021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:- 7077 6066</a:t>
            </a:r>
            <a:r>
              <a:rPr dirty="0" sz="1300" spc="-12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601" y="328074"/>
            <a:ext cx="2425700" cy="56578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15"/>
              </a:spcBef>
              <a:tabLst>
                <a:tab pos="327025" algn="l"/>
              </a:tabLst>
            </a:pPr>
            <a:r>
              <a:rPr dirty="0" sz="1100" spc="-30" b="1">
                <a:solidFill>
                  <a:srgbClr val="B51700"/>
                </a:solidFill>
                <a:latin typeface="Verdana"/>
                <a:cs typeface="Verdana"/>
              </a:rPr>
              <a:t>3.	</a:t>
            </a:r>
            <a:r>
              <a:rPr dirty="0" sz="1100" spc="-40" b="1">
                <a:solidFill>
                  <a:srgbClr val="B51700"/>
                </a:solidFill>
                <a:latin typeface="Verdana"/>
                <a:cs typeface="Verdana"/>
              </a:rPr>
              <a:t>COREY—HOUSE</a:t>
            </a:r>
            <a:r>
              <a:rPr dirty="0" sz="1100" spc="-35" b="1">
                <a:solidFill>
                  <a:srgbClr val="B51700"/>
                </a:solidFill>
                <a:latin typeface="Verdana"/>
                <a:cs typeface="Verdana"/>
              </a:rPr>
              <a:t> </a:t>
            </a:r>
            <a:r>
              <a:rPr dirty="0" sz="1100" spc="-45" b="1">
                <a:solidFill>
                  <a:srgbClr val="B51700"/>
                </a:solidFill>
                <a:latin typeface="Verdana"/>
                <a:cs typeface="Verdana"/>
              </a:rPr>
              <a:t>SYNTHESIS</a:t>
            </a:r>
            <a:endParaRPr sz="1100">
              <a:latin typeface="Verdana"/>
              <a:cs typeface="Verdana"/>
            </a:endParaRPr>
          </a:p>
          <a:p>
            <a:pPr marL="328295">
              <a:lnSpc>
                <a:spcPct val="100000"/>
              </a:lnSpc>
              <a:spcBef>
                <a:spcPts val="295"/>
              </a:spcBef>
              <a:tabLst>
                <a:tab pos="1506855" algn="l"/>
              </a:tabLst>
            </a:pPr>
            <a:r>
              <a:rPr dirty="0" baseline="2777" sz="1500" spc="22" b="1">
                <a:latin typeface="Arial"/>
                <a:cs typeface="Arial"/>
              </a:rPr>
              <a:t>(CH3)</a:t>
            </a:r>
            <a:r>
              <a:rPr dirty="0" sz="650" spc="15" b="1">
                <a:latin typeface="Arial"/>
                <a:cs typeface="Arial"/>
              </a:rPr>
              <a:t>2—</a:t>
            </a:r>
            <a:r>
              <a:rPr dirty="0" baseline="2777" sz="1500" spc="22" b="1">
                <a:latin typeface="Arial"/>
                <a:cs typeface="Arial"/>
              </a:rPr>
              <a:t>Cu</a:t>
            </a:r>
            <a:r>
              <a:rPr dirty="0" baseline="25641" sz="975" spc="22" b="1">
                <a:latin typeface="Arial"/>
                <a:cs typeface="Arial"/>
              </a:rPr>
              <a:t>-</a:t>
            </a:r>
            <a:r>
              <a:rPr dirty="0" baseline="25641" sz="975" spc="172" b="1">
                <a:latin typeface="Arial"/>
                <a:cs typeface="Arial"/>
              </a:rPr>
              <a:t> </a:t>
            </a:r>
            <a:r>
              <a:rPr dirty="0" baseline="2777" sz="1500" spc="7" b="1">
                <a:latin typeface="Arial"/>
                <a:cs typeface="Arial"/>
              </a:rPr>
              <a:t>Li</a:t>
            </a:r>
            <a:r>
              <a:rPr dirty="0" baseline="25641" sz="975" spc="7" b="1">
                <a:latin typeface="Arial"/>
                <a:cs typeface="Arial"/>
              </a:rPr>
              <a:t>+	</a:t>
            </a:r>
            <a:r>
              <a:rPr dirty="0" baseline="2777" sz="1500" spc="44" b="1">
                <a:latin typeface="Arial"/>
                <a:cs typeface="Arial"/>
              </a:rPr>
              <a:t>+</a:t>
            </a:r>
            <a:r>
              <a:rPr dirty="0" baseline="2777" sz="1500" spc="367" b="1">
                <a:latin typeface="Arial"/>
                <a:cs typeface="Arial"/>
              </a:rPr>
              <a:t> </a:t>
            </a:r>
            <a:r>
              <a:rPr dirty="0" baseline="2777" sz="1500" b="1">
                <a:latin typeface="Arial"/>
                <a:cs typeface="Arial"/>
              </a:rPr>
              <a:t>R`—X</a:t>
            </a:r>
            <a:endParaRPr baseline="2777" sz="15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160"/>
              </a:spcBef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(Gilmann`s</a:t>
            </a:r>
            <a:r>
              <a:rPr dirty="0" sz="800" spc="10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Reagent)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6776" y="560160"/>
            <a:ext cx="88773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25" b="1">
                <a:latin typeface="Arial"/>
                <a:cs typeface="Arial"/>
              </a:rPr>
              <a:t>——————&gt;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7415" y="569604"/>
            <a:ext cx="169418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" sz="1500" spc="15" b="1">
                <a:latin typeface="Arial"/>
                <a:cs typeface="Arial"/>
              </a:rPr>
              <a:t>CH</a:t>
            </a:r>
            <a:r>
              <a:rPr dirty="0" sz="650" spc="10" b="1">
                <a:latin typeface="Arial"/>
                <a:cs typeface="Arial"/>
              </a:rPr>
              <a:t>3</a:t>
            </a:r>
            <a:r>
              <a:rPr dirty="0" baseline="2777" sz="1500" spc="15" b="1">
                <a:latin typeface="Arial"/>
                <a:cs typeface="Arial"/>
              </a:rPr>
              <a:t>—R` </a:t>
            </a:r>
            <a:r>
              <a:rPr dirty="0" baseline="2777" sz="1500" spc="44" b="1">
                <a:latin typeface="Arial"/>
                <a:cs typeface="Arial"/>
              </a:rPr>
              <a:t>+ </a:t>
            </a:r>
            <a:r>
              <a:rPr dirty="0" baseline="2777" sz="1500" spc="52" b="1">
                <a:latin typeface="Arial"/>
                <a:cs typeface="Arial"/>
              </a:rPr>
              <a:t>CH</a:t>
            </a:r>
            <a:r>
              <a:rPr dirty="0" sz="650" spc="35" b="1">
                <a:latin typeface="Arial"/>
                <a:cs typeface="Arial"/>
              </a:rPr>
              <a:t>3</a:t>
            </a:r>
            <a:r>
              <a:rPr dirty="0" baseline="2777" sz="1500" spc="52" b="1">
                <a:latin typeface="Arial"/>
                <a:cs typeface="Arial"/>
              </a:rPr>
              <a:t>-Cu </a:t>
            </a:r>
            <a:r>
              <a:rPr dirty="0" baseline="2777" sz="1500" spc="44" b="1">
                <a:latin typeface="Arial"/>
                <a:cs typeface="Arial"/>
              </a:rPr>
              <a:t>+</a:t>
            </a:r>
            <a:r>
              <a:rPr dirty="0" baseline="2777" sz="1500" spc="195" b="1">
                <a:latin typeface="Arial"/>
                <a:cs typeface="Arial"/>
              </a:rPr>
              <a:t> </a:t>
            </a:r>
            <a:r>
              <a:rPr dirty="0" baseline="2777" sz="1500" spc="30" b="1">
                <a:latin typeface="Arial"/>
                <a:cs typeface="Arial"/>
              </a:rPr>
              <a:t>Li-X</a:t>
            </a:r>
            <a:endParaRPr baseline="2777"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001" y="978239"/>
            <a:ext cx="3633470" cy="122936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301625" indent="-289560">
              <a:lnSpc>
                <a:spcPct val="100000"/>
              </a:lnSpc>
              <a:spcBef>
                <a:spcPts val="334"/>
              </a:spcBef>
              <a:buAutoNum type="arabicPeriod" startAt="4"/>
              <a:tabLst>
                <a:tab pos="301625" algn="l"/>
                <a:tab pos="302260" algn="l"/>
              </a:tabLst>
            </a:pPr>
            <a:r>
              <a:rPr dirty="0" sz="1100" spc="-90" b="1">
                <a:solidFill>
                  <a:srgbClr val="B51700"/>
                </a:solidFill>
                <a:latin typeface="Verdana"/>
                <a:cs typeface="Verdana"/>
              </a:rPr>
              <a:t>SODA </a:t>
            </a:r>
            <a:r>
              <a:rPr dirty="0" sz="1100" spc="-45" b="1">
                <a:solidFill>
                  <a:srgbClr val="B51700"/>
                </a:solidFill>
                <a:latin typeface="Verdana"/>
                <a:cs typeface="Verdana"/>
              </a:rPr>
              <a:t>LIME</a:t>
            </a:r>
            <a:r>
              <a:rPr dirty="0" sz="1100" spc="90" b="1">
                <a:solidFill>
                  <a:srgbClr val="B51700"/>
                </a:solidFill>
                <a:latin typeface="Verdana"/>
                <a:cs typeface="Verdana"/>
              </a:rPr>
              <a:t> </a:t>
            </a:r>
            <a:r>
              <a:rPr dirty="0" sz="1100" spc="-65" b="1">
                <a:solidFill>
                  <a:srgbClr val="B51700"/>
                </a:solidFill>
                <a:latin typeface="Verdana"/>
                <a:cs typeface="Verdana"/>
              </a:rPr>
              <a:t>DECABOXYLATION</a:t>
            </a:r>
            <a:endParaRPr sz="1100">
              <a:latin typeface="Verdana"/>
              <a:cs typeface="Verdana"/>
            </a:endParaRPr>
          </a:p>
          <a:p>
            <a:pPr marL="339090">
              <a:lnSpc>
                <a:spcPct val="100000"/>
              </a:lnSpc>
              <a:spcBef>
                <a:spcPts val="215"/>
              </a:spcBef>
              <a:tabLst>
                <a:tab pos="1064260" algn="l"/>
                <a:tab pos="1767205" algn="l"/>
              </a:tabLst>
            </a:pPr>
            <a:r>
              <a:rPr dirty="0" sz="1000" spc="35" b="1">
                <a:latin typeface="Arial"/>
                <a:cs typeface="Arial"/>
              </a:rPr>
              <a:t>R-COOH	</a:t>
            </a:r>
            <a:r>
              <a:rPr dirty="0" sz="1000" spc="30" b="1">
                <a:latin typeface="Arial"/>
                <a:cs typeface="Arial"/>
              </a:rPr>
              <a:t>+ </a:t>
            </a:r>
            <a:r>
              <a:rPr dirty="0" sz="1000" spc="275" b="1">
                <a:latin typeface="Arial"/>
                <a:cs typeface="Arial"/>
              </a:rPr>
              <a:t> </a:t>
            </a:r>
            <a:r>
              <a:rPr dirty="0" sz="1000" spc="30" b="1">
                <a:latin typeface="Arial"/>
                <a:cs typeface="Arial"/>
              </a:rPr>
              <a:t>NaOH	+   CaO   +   Heat</a:t>
            </a:r>
            <a:r>
              <a:rPr dirty="0" sz="1000" spc="35" b="1">
                <a:latin typeface="Arial"/>
                <a:cs typeface="Arial"/>
              </a:rPr>
              <a:t> </a:t>
            </a:r>
            <a:r>
              <a:rPr dirty="0" sz="1000" spc="25" b="1">
                <a:latin typeface="Arial"/>
                <a:cs typeface="Arial"/>
              </a:rPr>
              <a:t>—————&gt;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339090">
              <a:lnSpc>
                <a:spcPct val="100000"/>
              </a:lnSpc>
              <a:tabLst>
                <a:tab pos="2872740" algn="l"/>
              </a:tabLst>
            </a:pPr>
            <a:r>
              <a:rPr dirty="0" baseline="2777" sz="1500" spc="22" b="1">
                <a:latin typeface="Arial"/>
                <a:cs typeface="Arial"/>
              </a:rPr>
              <a:t>2 </a:t>
            </a:r>
            <a:r>
              <a:rPr dirty="0" baseline="2777" sz="1500" spc="52" b="1">
                <a:latin typeface="Arial"/>
                <a:cs typeface="Arial"/>
              </a:rPr>
              <a:t>R-COOH</a:t>
            </a:r>
            <a:r>
              <a:rPr dirty="0" baseline="2777" sz="1500" spc="450" b="1">
                <a:latin typeface="Arial"/>
                <a:cs typeface="Arial"/>
              </a:rPr>
              <a:t> </a:t>
            </a:r>
            <a:r>
              <a:rPr dirty="0" baseline="2777" sz="1500" spc="44" b="1">
                <a:latin typeface="Arial"/>
                <a:cs typeface="Arial"/>
              </a:rPr>
              <a:t>+ </a:t>
            </a:r>
            <a:r>
              <a:rPr dirty="0" baseline="2777" sz="1500" spc="427" b="1">
                <a:latin typeface="Arial"/>
                <a:cs typeface="Arial"/>
              </a:rPr>
              <a:t> </a:t>
            </a:r>
            <a:r>
              <a:rPr dirty="0" baseline="2777" sz="1500" spc="15" b="1">
                <a:latin typeface="Arial"/>
                <a:cs typeface="Arial"/>
              </a:rPr>
              <a:t>Ca(OH)</a:t>
            </a:r>
            <a:r>
              <a:rPr dirty="0" sz="650" spc="10" b="1">
                <a:latin typeface="Arial"/>
                <a:cs typeface="Arial"/>
              </a:rPr>
              <a:t>2	</a:t>
            </a:r>
            <a:r>
              <a:rPr dirty="0" baseline="2777" sz="1500" spc="37" b="1">
                <a:latin typeface="Arial"/>
                <a:cs typeface="Arial"/>
              </a:rPr>
              <a:t>—————&gt;</a:t>
            </a:r>
            <a:endParaRPr baseline="2777"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301625" indent="-289560">
              <a:lnSpc>
                <a:spcPct val="100000"/>
              </a:lnSpc>
              <a:buAutoNum type="arabicPeriod" startAt="5"/>
              <a:tabLst>
                <a:tab pos="301625" algn="l"/>
                <a:tab pos="302260" algn="l"/>
              </a:tabLst>
            </a:pPr>
            <a:r>
              <a:rPr dirty="0" sz="1100" spc="-55" b="1">
                <a:solidFill>
                  <a:srgbClr val="B51700"/>
                </a:solidFill>
                <a:latin typeface="Verdana"/>
                <a:cs typeface="Verdana"/>
              </a:rPr>
              <a:t>HEATING</a:t>
            </a:r>
            <a:r>
              <a:rPr dirty="0" sz="1100" b="1">
                <a:solidFill>
                  <a:srgbClr val="B51700"/>
                </a:solidFill>
                <a:latin typeface="Verdana"/>
                <a:cs typeface="Verdana"/>
              </a:rPr>
              <a:t> </a:t>
            </a:r>
            <a:r>
              <a:rPr dirty="0" sz="1100" spc="-15" b="1">
                <a:solidFill>
                  <a:srgbClr val="B51700"/>
                </a:solidFill>
                <a:latin typeface="Verdana"/>
                <a:cs typeface="Verdana"/>
              </a:rPr>
              <a:t>EFFECT</a:t>
            </a:r>
            <a:endParaRPr sz="1100">
              <a:latin typeface="Verdana"/>
              <a:cs typeface="Verdana"/>
            </a:endParaRPr>
          </a:p>
          <a:p>
            <a:pPr marL="172085">
              <a:lnSpc>
                <a:spcPct val="100000"/>
              </a:lnSpc>
              <a:spcBef>
                <a:spcPts val="225"/>
              </a:spcBef>
              <a:tabLst>
                <a:tab pos="534035" algn="l"/>
              </a:tabLst>
            </a:pPr>
            <a:r>
              <a:rPr dirty="0" sz="1100" spc="20" b="1">
                <a:solidFill>
                  <a:srgbClr val="EE220C"/>
                </a:solidFill>
                <a:latin typeface="Arial"/>
                <a:cs typeface="Arial"/>
              </a:rPr>
              <a:t>5a.	</a:t>
            </a:r>
            <a:r>
              <a:rPr dirty="0" sz="1100" b="1">
                <a:solidFill>
                  <a:srgbClr val="EE220C"/>
                </a:solidFill>
                <a:latin typeface="Arial"/>
                <a:cs typeface="Arial"/>
              </a:rPr>
              <a:t>HEATING </a:t>
            </a:r>
            <a:r>
              <a:rPr dirty="0" sz="1100" spc="5" b="1">
                <a:solidFill>
                  <a:srgbClr val="EE220C"/>
                </a:solidFill>
                <a:latin typeface="Arial"/>
                <a:cs typeface="Arial"/>
              </a:rPr>
              <a:t>EFFECT </a:t>
            </a:r>
            <a:r>
              <a:rPr dirty="0" sz="1100" spc="10" b="1">
                <a:solidFill>
                  <a:srgbClr val="EE220C"/>
                </a:solidFill>
                <a:latin typeface="Arial"/>
                <a:cs typeface="Arial"/>
              </a:rPr>
              <a:t>OF</a:t>
            </a:r>
            <a:r>
              <a:rPr dirty="0" sz="1100" b="1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100" spc="30" b="1">
                <a:solidFill>
                  <a:srgbClr val="EE220C"/>
                </a:solidFill>
                <a:latin typeface="Arial"/>
                <a:cs typeface="Arial"/>
              </a:rPr>
              <a:t>B-KETO-ACID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5603" y="1209379"/>
            <a:ext cx="91186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" sz="1500" spc="67" b="1">
                <a:latin typeface="Arial"/>
                <a:cs typeface="Arial"/>
              </a:rPr>
              <a:t>R-H </a:t>
            </a:r>
            <a:r>
              <a:rPr dirty="0" baseline="2777" sz="1500" spc="44" b="1">
                <a:latin typeface="Arial"/>
                <a:cs typeface="Arial"/>
              </a:rPr>
              <a:t>+</a:t>
            </a:r>
            <a:r>
              <a:rPr dirty="0" baseline="2777" sz="1500" spc="209" b="1">
                <a:latin typeface="Arial"/>
                <a:cs typeface="Arial"/>
              </a:rPr>
              <a:t> </a:t>
            </a:r>
            <a:r>
              <a:rPr dirty="0" baseline="2777" sz="1500" spc="44" b="1">
                <a:latin typeface="Arial"/>
                <a:cs typeface="Arial"/>
              </a:rPr>
              <a:t>CaCO</a:t>
            </a:r>
            <a:r>
              <a:rPr dirty="0" sz="650" spc="30" b="1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9504" y="1522739"/>
            <a:ext cx="116078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" sz="1500" spc="67" b="1">
                <a:latin typeface="Arial"/>
                <a:cs typeface="Arial"/>
              </a:rPr>
              <a:t>R-CO-R </a:t>
            </a:r>
            <a:r>
              <a:rPr dirty="0" baseline="2777" sz="1500" spc="44" b="1">
                <a:latin typeface="Arial"/>
                <a:cs typeface="Arial"/>
              </a:rPr>
              <a:t>+</a:t>
            </a:r>
            <a:r>
              <a:rPr dirty="0" baseline="2777" sz="1500" spc="202" b="1">
                <a:latin typeface="Arial"/>
                <a:cs typeface="Arial"/>
              </a:rPr>
              <a:t> </a:t>
            </a:r>
            <a:r>
              <a:rPr dirty="0" baseline="2777" sz="1500" spc="44" b="1">
                <a:latin typeface="Arial"/>
                <a:cs typeface="Arial"/>
              </a:rPr>
              <a:t>CaCO</a:t>
            </a:r>
            <a:r>
              <a:rPr dirty="0" sz="650" spc="30" b="1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489" y="2201694"/>
            <a:ext cx="4541520" cy="1113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9890">
              <a:lnSpc>
                <a:spcPct val="100000"/>
              </a:lnSpc>
              <a:spcBef>
                <a:spcPts val="125"/>
              </a:spcBef>
              <a:tabLst>
                <a:tab pos="2541270" algn="l"/>
                <a:tab pos="3417570" algn="l"/>
              </a:tabLst>
            </a:pPr>
            <a:r>
              <a:rPr dirty="0" baseline="2777" sz="1500" spc="60" b="1">
                <a:latin typeface="Arial"/>
                <a:cs typeface="Arial"/>
              </a:rPr>
              <a:t>R-CO-CH</a:t>
            </a:r>
            <a:r>
              <a:rPr dirty="0" sz="650" spc="40" b="1">
                <a:latin typeface="Arial"/>
                <a:cs typeface="Arial"/>
              </a:rPr>
              <a:t>2</a:t>
            </a:r>
            <a:r>
              <a:rPr dirty="0" baseline="2777" sz="1500" spc="60" b="1">
                <a:latin typeface="Arial"/>
                <a:cs typeface="Arial"/>
              </a:rPr>
              <a:t>-COOH</a:t>
            </a:r>
            <a:r>
              <a:rPr dirty="0" baseline="2777" sz="1500" spc="465" b="1">
                <a:latin typeface="Arial"/>
                <a:cs typeface="Arial"/>
              </a:rPr>
              <a:t> </a:t>
            </a:r>
            <a:r>
              <a:rPr dirty="0" baseline="2777" sz="1500" spc="44" b="1">
                <a:latin typeface="Arial"/>
                <a:cs typeface="Arial"/>
              </a:rPr>
              <a:t>+</a:t>
            </a:r>
            <a:r>
              <a:rPr dirty="0" baseline="2777" sz="1500" spc="472" b="1">
                <a:latin typeface="Arial"/>
                <a:cs typeface="Arial"/>
              </a:rPr>
              <a:t> </a:t>
            </a:r>
            <a:r>
              <a:rPr dirty="0" baseline="2777" sz="1500" spc="44" b="1">
                <a:latin typeface="Arial"/>
                <a:cs typeface="Arial"/>
              </a:rPr>
              <a:t>Heat	</a:t>
            </a:r>
            <a:r>
              <a:rPr dirty="0" baseline="2777" sz="1500" spc="37" b="1">
                <a:latin typeface="Arial"/>
                <a:cs typeface="Arial"/>
              </a:rPr>
              <a:t>—————&gt;	</a:t>
            </a:r>
            <a:r>
              <a:rPr dirty="0" baseline="2777" sz="1500" spc="60" b="1">
                <a:latin typeface="Arial"/>
                <a:cs typeface="Arial"/>
              </a:rPr>
              <a:t>R-CO-CH</a:t>
            </a:r>
            <a:r>
              <a:rPr dirty="0" sz="650" spc="40" b="1">
                <a:latin typeface="Arial"/>
                <a:cs typeface="Arial"/>
              </a:rPr>
              <a:t>3 </a:t>
            </a:r>
            <a:r>
              <a:rPr dirty="0" baseline="2777" sz="1500" spc="44" b="1">
                <a:latin typeface="Arial"/>
                <a:cs typeface="Arial"/>
              </a:rPr>
              <a:t>+</a:t>
            </a:r>
            <a:r>
              <a:rPr dirty="0" baseline="2777" sz="1500" spc="209" b="1">
                <a:latin typeface="Arial"/>
                <a:cs typeface="Arial"/>
              </a:rPr>
              <a:t> </a:t>
            </a:r>
            <a:r>
              <a:rPr dirty="0" baseline="2777" sz="1500" spc="37" b="1">
                <a:latin typeface="Arial"/>
                <a:cs typeface="Arial"/>
              </a:rPr>
              <a:t>CO</a:t>
            </a:r>
            <a:r>
              <a:rPr dirty="0" sz="650" spc="25" b="1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Arial"/>
              <a:cs typeface="Arial"/>
            </a:endParaRPr>
          </a:p>
          <a:p>
            <a:pPr marL="411480" marR="276860" indent="-399415">
              <a:lnSpc>
                <a:spcPct val="109000"/>
              </a:lnSpc>
              <a:tabLst>
                <a:tab pos="346075" algn="l"/>
                <a:tab pos="2577465" algn="l"/>
              </a:tabLst>
            </a:pPr>
            <a:r>
              <a:rPr dirty="0" sz="1000" spc="10" b="1">
                <a:solidFill>
                  <a:srgbClr val="EE220C"/>
                </a:solidFill>
                <a:latin typeface="Arial"/>
                <a:cs typeface="Arial"/>
              </a:rPr>
              <a:t>5b.	</a:t>
            </a:r>
            <a:r>
              <a:rPr dirty="0" sz="1000" b="1">
                <a:solidFill>
                  <a:srgbClr val="EE220C"/>
                </a:solidFill>
                <a:latin typeface="Arial"/>
                <a:cs typeface="Arial"/>
              </a:rPr>
              <a:t>HEATING </a:t>
            </a:r>
            <a:r>
              <a:rPr dirty="0" sz="1000" spc="5" b="1">
                <a:solidFill>
                  <a:srgbClr val="EE220C"/>
                </a:solidFill>
                <a:latin typeface="Arial"/>
                <a:cs typeface="Arial"/>
              </a:rPr>
              <a:t>EFFECT </a:t>
            </a:r>
            <a:r>
              <a:rPr dirty="0" sz="1000" spc="10" b="1">
                <a:solidFill>
                  <a:srgbClr val="EE220C"/>
                </a:solidFill>
                <a:latin typeface="Arial"/>
                <a:cs typeface="Arial"/>
              </a:rPr>
              <a:t>OF </a:t>
            </a:r>
            <a:r>
              <a:rPr dirty="0" sz="1000" spc="30" b="1">
                <a:solidFill>
                  <a:srgbClr val="EE220C"/>
                </a:solidFill>
                <a:latin typeface="Arial"/>
                <a:cs typeface="Arial"/>
              </a:rPr>
              <a:t>GEM </a:t>
            </a:r>
            <a:r>
              <a:rPr dirty="0" sz="1000" spc="85" b="1">
                <a:solidFill>
                  <a:srgbClr val="EE220C"/>
                </a:solidFill>
                <a:latin typeface="Arial"/>
                <a:cs typeface="Arial"/>
              </a:rPr>
              <a:t>- </a:t>
            </a:r>
            <a:r>
              <a:rPr dirty="0" sz="1000" spc="15" b="1">
                <a:solidFill>
                  <a:srgbClr val="EE220C"/>
                </a:solidFill>
                <a:latin typeface="Arial"/>
                <a:cs typeface="Arial"/>
              </a:rPr>
              <a:t>DICARBOXYLIC </a:t>
            </a:r>
            <a:r>
              <a:rPr dirty="0" sz="1000" spc="20" b="1">
                <a:solidFill>
                  <a:srgbClr val="EE220C"/>
                </a:solidFill>
                <a:latin typeface="Arial"/>
                <a:cs typeface="Arial"/>
              </a:rPr>
              <a:t>ACID  </a:t>
            </a:r>
            <a:r>
              <a:rPr dirty="0" baseline="2777" sz="1500" spc="15" b="1">
                <a:latin typeface="Arial"/>
                <a:cs typeface="Arial"/>
              </a:rPr>
              <a:t>HC(R)(COOH)</a:t>
            </a:r>
            <a:r>
              <a:rPr dirty="0" sz="650" spc="10" b="1">
                <a:latin typeface="Arial"/>
                <a:cs typeface="Arial"/>
              </a:rPr>
              <a:t>2   </a:t>
            </a:r>
            <a:r>
              <a:rPr dirty="0" sz="650" spc="110" b="1">
                <a:latin typeface="Arial"/>
                <a:cs typeface="Arial"/>
              </a:rPr>
              <a:t> </a:t>
            </a:r>
            <a:r>
              <a:rPr dirty="0" baseline="2777" sz="1500" spc="44" b="1">
                <a:latin typeface="Arial"/>
                <a:cs typeface="Arial"/>
              </a:rPr>
              <a:t>+</a:t>
            </a:r>
            <a:r>
              <a:rPr dirty="0" baseline="2777" sz="1500" spc="450" b="1">
                <a:latin typeface="Arial"/>
                <a:cs typeface="Arial"/>
              </a:rPr>
              <a:t> </a:t>
            </a:r>
            <a:r>
              <a:rPr dirty="0" baseline="2777" sz="1500" spc="44" b="1">
                <a:latin typeface="Arial"/>
                <a:cs typeface="Arial"/>
              </a:rPr>
              <a:t>Heat	</a:t>
            </a:r>
            <a:r>
              <a:rPr dirty="0" baseline="2777" sz="1500" spc="37" b="1">
                <a:latin typeface="Arial"/>
                <a:cs typeface="Arial"/>
              </a:rPr>
              <a:t>—————&gt;</a:t>
            </a:r>
            <a:r>
              <a:rPr dirty="0" baseline="2777" sz="1500" spc="307" b="1">
                <a:latin typeface="Arial"/>
                <a:cs typeface="Arial"/>
              </a:rPr>
              <a:t> </a:t>
            </a:r>
            <a:r>
              <a:rPr dirty="0" baseline="2777" sz="1500" spc="60" b="1">
                <a:latin typeface="Arial"/>
                <a:cs typeface="Arial"/>
              </a:rPr>
              <a:t>R-CH</a:t>
            </a:r>
            <a:r>
              <a:rPr dirty="0" sz="650" spc="40" b="1">
                <a:latin typeface="Arial"/>
                <a:cs typeface="Arial"/>
              </a:rPr>
              <a:t>2</a:t>
            </a:r>
            <a:r>
              <a:rPr dirty="0" baseline="2777" sz="1500" spc="60" b="1">
                <a:latin typeface="Arial"/>
                <a:cs typeface="Arial"/>
              </a:rPr>
              <a:t>-COOH</a:t>
            </a:r>
            <a:endParaRPr baseline="2777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"/>
              <a:cs typeface="Arial"/>
            </a:endParaRPr>
          </a:p>
          <a:p>
            <a:pPr marL="339090" marR="2013585" indent="-327025">
              <a:lnSpc>
                <a:spcPct val="102800"/>
              </a:lnSpc>
              <a:tabLst>
                <a:tab pos="341630" algn="l"/>
              </a:tabLst>
            </a:pPr>
            <a:r>
              <a:rPr dirty="0" sz="1000" spc="15" b="1">
                <a:solidFill>
                  <a:srgbClr val="EE220C"/>
                </a:solidFill>
                <a:latin typeface="Arial"/>
                <a:cs typeface="Arial"/>
              </a:rPr>
              <a:t>5c.		</a:t>
            </a:r>
            <a:r>
              <a:rPr dirty="0" sz="1000" b="1">
                <a:solidFill>
                  <a:srgbClr val="EE220C"/>
                </a:solidFill>
                <a:latin typeface="Arial"/>
                <a:cs typeface="Arial"/>
              </a:rPr>
              <a:t>HEATING </a:t>
            </a:r>
            <a:r>
              <a:rPr dirty="0" sz="1000" spc="10" b="1">
                <a:solidFill>
                  <a:srgbClr val="EE220C"/>
                </a:solidFill>
                <a:latin typeface="Arial"/>
                <a:cs typeface="Arial"/>
              </a:rPr>
              <a:t>OF </a:t>
            </a:r>
            <a:r>
              <a:rPr dirty="0" sz="1000" spc="15" b="1">
                <a:solidFill>
                  <a:srgbClr val="EE220C"/>
                </a:solidFill>
                <a:latin typeface="Arial"/>
                <a:cs typeface="Arial"/>
              </a:rPr>
              <a:t>DICARBOXYLIC</a:t>
            </a:r>
            <a:r>
              <a:rPr dirty="0" sz="1000" spc="-25" b="1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000" spc="20" b="1">
                <a:solidFill>
                  <a:srgbClr val="EE220C"/>
                </a:solidFill>
                <a:latin typeface="Arial"/>
                <a:cs typeface="Arial"/>
              </a:rPr>
              <a:t>ACID  </a:t>
            </a:r>
            <a:r>
              <a:rPr dirty="0" sz="1000" spc="10" b="1">
                <a:solidFill>
                  <a:srgbClr val="017100"/>
                </a:solidFill>
                <a:latin typeface="Arial"/>
                <a:cs typeface="Arial"/>
              </a:rPr>
              <a:t>BLANC’S</a:t>
            </a:r>
            <a:r>
              <a:rPr dirty="0" sz="1000" b="1">
                <a:solidFill>
                  <a:srgbClr val="017100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17100"/>
                </a:solidFill>
                <a:latin typeface="Arial"/>
                <a:cs typeface="Arial"/>
              </a:rPr>
              <a:t>RULE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467" y="3289008"/>
            <a:ext cx="207010" cy="49593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10" b="1">
                <a:latin typeface="Arial"/>
                <a:cs typeface="Arial"/>
              </a:rPr>
              <a:t>0,1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10" b="1">
                <a:latin typeface="Arial"/>
                <a:cs typeface="Arial"/>
              </a:rPr>
              <a:t>2,3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10" b="1">
                <a:latin typeface="Arial"/>
                <a:cs typeface="Arial"/>
              </a:rPr>
              <a:t>4,5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5337" y="3298453"/>
            <a:ext cx="2103755" cy="49593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" sz="1500" spc="44" b="1">
                <a:latin typeface="Arial"/>
                <a:cs typeface="Arial"/>
              </a:rPr>
              <a:t>+ Heat  </a:t>
            </a:r>
            <a:r>
              <a:rPr dirty="0" baseline="2777" sz="1500" spc="37" b="1">
                <a:latin typeface="Arial"/>
                <a:cs typeface="Arial"/>
              </a:rPr>
              <a:t>—————&gt;</a:t>
            </a:r>
            <a:r>
              <a:rPr dirty="0" baseline="2777" sz="1500" spc="254" b="1">
                <a:latin typeface="Arial"/>
                <a:cs typeface="Arial"/>
              </a:rPr>
              <a:t> </a:t>
            </a:r>
            <a:r>
              <a:rPr dirty="0" baseline="2777" sz="1500" spc="37" b="1">
                <a:latin typeface="Arial"/>
                <a:cs typeface="Arial"/>
              </a:rPr>
              <a:t>CO</a:t>
            </a:r>
            <a:r>
              <a:rPr dirty="0" sz="650" spc="25" b="1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baseline="2777" sz="1500" spc="44" b="1">
                <a:latin typeface="Arial"/>
                <a:cs typeface="Arial"/>
              </a:rPr>
              <a:t>+ Heat  </a:t>
            </a:r>
            <a:r>
              <a:rPr dirty="0" baseline="2777" sz="1500" spc="37" b="1">
                <a:latin typeface="Arial"/>
                <a:cs typeface="Arial"/>
              </a:rPr>
              <a:t>—————&gt;</a:t>
            </a:r>
            <a:r>
              <a:rPr dirty="0" baseline="2777" sz="1500" spc="254" b="1">
                <a:latin typeface="Arial"/>
                <a:cs typeface="Arial"/>
              </a:rPr>
              <a:t> </a:t>
            </a:r>
            <a:r>
              <a:rPr dirty="0" baseline="2777" sz="1500" spc="37" b="1">
                <a:latin typeface="Arial"/>
                <a:cs typeface="Arial"/>
              </a:rPr>
              <a:t>H</a:t>
            </a:r>
            <a:r>
              <a:rPr dirty="0" sz="650" spc="25" b="1">
                <a:latin typeface="Arial"/>
                <a:cs typeface="Arial"/>
              </a:rPr>
              <a:t>2</a:t>
            </a:r>
            <a:r>
              <a:rPr dirty="0" baseline="2777" sz="1500" spc="37" b="1">
                <a:latin typeface="Arial"/>
                <a:cs typeface="Arial"/>
              </a:rPr>
              <a:t>O</a:t>
            </a:r>
            <a:endParaRPr baseline="2777"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baseline="2777" sz="1500" spc="44" b="1">
                <a:latin typeface="Arial"/>
                <a:cs typeface="Arial"/>
              </a:rPr>
              <a:t>+ Heat </a:t>
            </a:r>
            <a:r>
              <a:rPr dirty="0" baseline="2777" sz="1500" spc="37" b="1">
                <a:latin typeface="Arial"/>
                <a:cs typeface="Arial"/>
              </a:rPr>
              <a:t>—————&gt; </a:t>
            </a:r>
            <a:r>
              <a:rPr dirty="0" baseline="2777" sz="1500" spc="15" b="1">
                <a:latin typeface="Arial"/>
                <a:cs typeface="Arial"/>
              </a:rPr>
              <a:t>(H</a:t>
            </a:r>
            <a:r>
              <a:rPr dirty="0" sz="650" spc="10" b="1">
                <a:latin typeface="Arial"/>
                <a:cs typeface="Arial"/>
              </a:rPr>
              <a:t>2</a:t>
            </a:r>
            <a:r>
              <a:rPr dirty="0" baseline="2777" sz="1500" spc="15" b="1">
                <a:latin typeface="Arial"/>
                <a:cs typeface="Arial"/>
              </a:rPr>
              <a:t>O </a:t>
            </a:r>
            <a:r>
              <a:rPr dirty="0" baseline="2777" sz="1500" spc="44" b="1">
                <a:latin typeface="Arial"/>
                <a:cs typeface="Arial"/>
              </a:rPr>
              <a:t>+</a:t>
            </a:r>
            <a:r>
              <a:rPr dirty="0" baseline="2777" sz="1500" spc="225" b="1">
                <a:latin typeface="Arial"/>
                <a:cs typeface="Arial"/>
              </a:rPr>
              <a:t> </a:t>
            </a:r>
            <a:r>
              <a:rPr dirty="0" baseline="2777" sz="1500" spc="15" b="1">
                <a:latin typeface="Arial"/>
                <a:cs typeface="Arial"/>
              </a:rPr>
              <a:t>CO</a:t>
            </a:r>
            <a:r>
              <a:rPr dirty="0" sz="650" spc="10" b="1">
                <a:latin typeface="Arial"/>
                <a:cs typeface="Arial"/>
              </a:rPr>
              <a:t>2</a:t>
            </a:r>
            <a:r>
              <a:rPr dirty="0" baseline="2777" sz="1500" spc="15" b="1">
                <a:latin typeface="Arial"/>
                <a:cs typeface="Arial"/>
              </a:rPr>
              <a:t>)</a:t>
            </a:r>
            <a:endParaRPr baseline="2777"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871" y="3759048"/>
            <a:ext cx="3392804" cy="49593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dirty="0" sz="1000" spc="15" b="1">
                <a:latin typeface="Arial"/>
                <a:cs typeface="Arial"/>
              </a:rPr>
              <a:t>6,more </a:t>
            </a:r>
            <a:r>
              <a:rPr dirty="0" sz="1000" spc="30" b="1">
                <a:latin typeface="Arial"/>
                <a:cs typeface="Arial"/>
              </a:rPr>
              <a:t>+ Heat </a:t>
            </a:r>
            <a:r>
              <a:rPr dirty="0" sz="1000" spc="25" b="1">
                <a:latin typeface="Arial"/>
                <a:cs typeface="Arial"/>
              </a:rPr>
              <a:t>—————&gt; </a:t>
            </a:r>
            <a:r>
              <a:rPr dirty="0" sz="1000" spc="20" b="1">
                <a:latin typeface="Arial"/>
                <a:cs typeface="Arial"/>
              </a:rPr>
              <a:t>Inter-Molecular</a:t>
            </a:r>
            <a:r>
              <a:rPr dirty="0" sz="1000" spc="-95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Reaction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0" b="1">
                <a:latin typeface="Arial"/>
                <a:cs typeface="Arial"/>
              </a:rPr>
              <a:t>O </a:t>
            </a:r>
            <a:r>
              <a:rPr dirty="0" sz="1000" spc="95" b="1">
                <a:latin typeface="Arial"/>
                <a:cs typeface="Arial"/>
              </a:rPr>
              <a:t>M </a:t>
            </a:r>
            <a:r>
              <a:rPr dirty="0" sz="1000" b="1">
                <a:latin typeface="Arial"/>
                <a:cs typeface="Arial"/>
              </a:rPr>
              <a:t>S G </a:t>
            </a:r>
            <a:r>
              <a:rPr dirty="0" sz="1000" spc="-20" b="1">
                <a:latin typeface="Arial"/>
                <a:cs typeface="Arial"/>
              </a:rPr>
              <a:t>A </a:t>
            </a:r>
            <a:r>
              <a:rPr dirty="0" sz="1000" spc="15" b="1">
                <a:latin typeface="Arial"/>
                <a:cs typeface="Arial"/>
              </a:rPr>
              <a:t>P</a:t>
            </a:r>
            <a:r>
              <a:rPr dirty="0" sz="1000" spc="18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001" y="4362282"/>
            <a:ext cx="2340610" cy="58483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99415" algn="l"/>
              </a:tabLst>
            </a:pPr>
            <a:r>
              <a:rPr dirty="0" sz="1100" spc="-30" b="1">
                <a:solidFill>
                  <a:srgbClr val="B51700"/>
                </a:solidFill>
                <a:latin typeface="Verdana"/>
                <a:cs typeface="Verdana"/>
              </a:rPr>
              <a:t>6.	</a:t>
            </a:r>
            <a:r>
              <a:rPr dirty="0" sz="1100" spc="-60" b="1">
                <a:solidFill>
                  <a:srgbClr val="B51700"/>
                </a:solidFill>
                <a:latin typeface="Verdana"/>
                <a:cs typeface="Verdana"/>
              </a:rPr>
              <a:t>HYDROLYSIS</a:t>
            </a:r>
            <a:endParaRPr sz="1100">
              <a:latin typeface="Verdana"/>
              <a:cs typeface="Verdana"/>
            </a:endParaRPr>
          </a:p>
          <a:p>
            <a:pPr marL="172085">
              <a:lnSpc>
                <a:spcPct val="100000"/>
              </a:lnSpc>
              <a:spcBef>
                <a:spcPts val="220"/>
              </a:spcBef>
            </a:pPr>
            <a:r>
              <a:rPr dirty="0" sz="1100" spc="20" b="1">
                <a:solidFill>
                  <a:srgbClr val="EE220C"/>
                </a:solidFill>
                <a:latin typeface="Arial"/>
                <a:cs typeface="Arial"/>
              </a:rPr>
              <a:t>6a.   </a:t>
            </a:r>
            <a:r>
              <a:rPr dirty="0" sz="1100" spc="5" b="1">
                <a:solidFill>
                  <a:srgbClr val="EE220C"/>
                </a:solidFill>
                <a:latin typeface="Arial"/>
                <a:cs typeface="Arial"/>
              </a:rPr>
              <a:t>HYDROLYSIS </a:t>
            </a:r>
            <a:r>
              <a:rPr dirty="0" sz="1100" spc="10" b="1">
                <a:solidFill>
                  <a:srgbClr val="EE220C"/>
                </a:solidFill>
                <a:latin typeface="Arial"/>
                <a:cs typeface="Arial"/>
              </a:rPr>
              <a:t>OF</a:t>
            </a:r>
            <a:r>
              <a:rPr dirty="0" sz="1100" spc="-100" b="1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100" spc="10" b="1">
                <a:solidFill>
                  <a:srgbClr val="EE220C"/>
                </a:solidFill>
                <a:latin typeface="Arial"/>
                <a:cs typeface="Arial"/>
              </a:rPr>
              <a:t>CYANIDE</a:t>
            </a:r>
            <a:endParaRPr sz="1100">
              <a:latin typeface="Arial"/>
              <a:cs typeface="Arial"/>
            </a:endParaRPr>
          </a:p>
          <a:p>
            <a:pPr marL="491490">
              <a:lnSpc>
                <a:spcPct val="100000"/>
              </a:lnSpc>
              <a:spcBef>
                <a:spcPts val="120"/>
              </a:spcBef>
            </a:pPr>
            <a:r>
              <a:rPr dirty="0" sz="1000" spc="10" b="1">
                <a:latin typeface="Arial"/>
                <a:cs typeface="Arial"/>
              </a:rPr>
              <a:t>Cyanide  </a:t>
            </a:r>
            <a:r>
              <a:rPr dirty="0" sz="1000" spc="30" b="1">
                <a:latin typeface="Arial"/>
                <a:cs typeface="Arial"/>
              </a:rPr>
              <a:t>+  </a:t>
            </a:r>
            <a:r>
              <a:rPr dirty="0" sz="1000" spc="10" b="1">
                <a:latin typeface="Arial"/>
                <a:cs typeface="Arial"/>
              </a:rPr>
              <a:t>Partial</a:t>
            </a:r>
            <a:r>
              <a:rPr dirty="0" sz="1000" spc="-6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Hydrolysis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2617" y="4764418"/>
            <a:ext cx="75692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25" b="1">
                <a:latin typeface="Arial"/>
                <a:cs typeface="Arial"/>
              </a:rPr>
              <a:t>—————&gt;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0674" y="4764418"/>
            <a:ext cx="1002030" cy="339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1590">
              <a:lnSpc>
                <a:spcPct val="102800"/>
              </a:lnSpc>
              <a:spcBef>
                <a:spcPts val="95"/>
              </a:spcBef>
            </a:pPr>
            <a:r>
              <a:rPr dirty="0" sz="1000" spc="5" b="1">
                <a:latin typeface="Arial"/>
                <a:cs typeface="Arial"/>
              </a:rPr>
              <a:t>Acid </a:t>
            </a:r>
            <a:r>
              <a:rPr dirty="0" sz="1000" spc="10" b="1">
                <a:latin typeface="Arial"/>
                <a:cs typeface="Arial"/>
              </a:rPr>
              <a:t>Amide  Carboxylic</a:t>
            </a:r>
            <a:r>
              <a:rPr dirty="0" sz="1000" spc="-90" b="1">
                <a:latin typeface="Arial"/>
                <a:cs typeface="Arial"/>
              </a:rPr>
              <a:t> </a:t>
            </a:r>
            <a:r>
              <a:rPr dirty="0" sz="1000" spc="5" b="1">
                <a:latin typeface="Arial"/>
                <a:cs typeface="Arial"/>
              </a:rPr>
              <a:t>Acid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871" y="4921098"/>
            <a:ext cx="284670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10" b="1">
                <a:latin typeface="Arial"/>
                <a:cs typeface="Arial"/>
              </a:rPr>
              <a:t>Cyanide </a:t>
            </a:r>
            <a:r>
              <a:rPr dirty="0" sz="1000" spc="30" b="1">
                <a:latin typeface="Arial"/>
                <a:cs typeface="Arial"/>
              </a:rPr>
              <a:t>+ </a:t>
            </a:r>
            <a:r>
              <a:rPr dirty="0" sz="1000" spc="25" b="1">
                <a:latin typeface="Arial"/>
                <a:cs typeface="Arial"/>
              </a:rPr>
              <a:t>Complete </a:t>
            </a:r>
            <a:r>
              <a:rPr dirty="0" sz="1000" spc="-5" b="1">
                <a:latin typeface="Arial"/>
                <a:cs typeface="Arial"/>
              </a:rPr>
              <a:t>Hydrolysis</a:t>
            </a:r>
            <a:r>
              <a:rPr dirty="0" sz="1000" spc="204" b="1">
                <a:latin typeface="Arial"/>
                <a:cs typeface="Arial"/>
              </a:rPr>
              <a:t> </a:t>
            </a:r>
            <a:r>
              <a:rPr dirty="0" sz="1000" spc="25" b="1">
                <a:latin typeface="Arial"/>
                <a:cs typeface="Arial"/>
              </a:rPr>
              <a:t>—————&gt;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489" y="5234458"/>
            <a:ext cx="188595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6075" algn="l"/>
              </a:tabLst>
            </a:pPr>
            <a:r>
              <a:rPr dirty="0" sz="1000" spc="10" b="1">
                <a:solidFill>
                  <a:srgbClr val="EE220C"/>
                </a:solidFill>
                <a:latin typeface="Arial"/>
                <a:cs typeface="Arial"/>
              </a:rPr>
              <a:t>6b.	</a:t>
            </a:r>
            <a:r>
              <a:rPr dirty="0" sz="1000" spc="5" b="1">
                <a:solidFill>
                  <a:srgbClr val="EE220C"/>
                </a:solidFill>
                <a:latin typeface="Arial"/>
                <a:cs typeface="Arial"/>
              </a:rPr>
              <a:t>HYDROLYSIS </a:t>
            </a:r>
            <a:r>
              <a:rPr dirty="0" sz="1000" spc="10" b="1">
                <a:solidFill>
                  <a:srgbClr val="EE220C"/>
                </a:solidFill>
                <a:latin typeface="Arial"/>
                <a:cs typeface="Arial"/>
              </a:rPr>
              <a:t>OF</a:t>
            </a:r>
            <a:r>
              <a:rPr dirty="0" sz="1000" spc="-65" b="1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000" spc="15" b="1">
                <a:solidFill>
                  <a:srgbClr val="EE220C"/>
                </a:solidFill>
                <a:latin typeface="Arial"/>
                <a:cs typeface="Arial"/>
              </a:rPr>
              <a:t>ETHER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1769" y="5400582"/>
            <a:ext cx="116078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22935" algn="l"/>
              </a:tabLst>
            </a:pPr>
            <a:r>
              <a:rPr dirty="0" baseline="2777" sz="1500" spc="15" b="1">
                <a:latin typeface="Arial"/>
                <a:cs typeface="Arial"/>
              </a:rPr>
              <a:t>Ethers	</a:t>
            </a:r>
            <a:r>
              <a:rPr dirty="0" baseline="2777" sz="1500" spc="44" b="1">
                <a:latin typeface="Arial"/>
                <a:cs typeface="Arial"/>
              </a:rPr>
              <a:t>+</a:t>
            </a:r>
            <a:r>
              <a:rPr dirty="0" baseline="2777" sz="1500" spc="315" b="1">
                <a:latin typeface="Arial"/>
                <a:cs typeface="Arial"/>
              </a:rPr>
              <a:t> </a:t>
            </a:r>
            <a:r>
              <a:rPr dirty="0" baseline="2777" sz="1500" spc="37" b="1">
                <a:latin typeface="Arial"/>
                <a:cs typeface="Arial"/>
              </a:rPr>
              <a:t>H</a:t>
            </a:r>
            <a:r>
              <a:rPr dirty="0" sz="650" spc="25" b="1">
                <a:latin typeface="Arial"/>
                <a:cs typeface="Arial"/>
              </a:rPr>
              <a:t>3</a:t>
            </a:r>
            <a:r>
              <a:rPr dirty="0" baseline="2777" sz="1500" spc="37" b="1">
                <a:latin typeface="Arial"/>
                <a:cs typeface="Arial"/>
              </a:rPr>
              <a:t>O</a:t>
            </a:r>
            <a:r>
              <a:rPr dirty="0" baseline="25641" sz="975" spc="37" b="1">
                <a:latin typeface="Arial"/>
                <a:cs typeface="Arial"/>
              </a:rPr>
              <a:t>+</a:t>
            </a:r>
            <a:endParaRPr baseline="25641" sz="9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769" y="5547818"/>
            <a:ext cx="108267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22935" algn="l"/>
              </a:tabLst>
            </a:pPr>
            <a:r>
              <a:rPr dirty="0" sz="1000" spc="10" b="1">
                <a:latin typeface="Arial"/>
                <a:cs typeface="Arial"/>
              </a:rPr>
              <a:t>Ethers	</a:t>
            </a:r>
            <a:r>
              <a:rPr dirty="0" sz="1000" spc="30" b="1">
                <a:latin typeface="Arial"/>
                <a:cs typeface="Arial"/>
              </a:rPr>
              <a:t>+</a:t>
            </a:r>
            <a:r>
              <a:rPr dirty="0" sz="1000" spc="195" b="1">
                <a:latin typeface="Arial"/>
                <a:cs typeface="Arial"/>
              </a:rPr>
              <a:t> </a:t>
            </a:r>
            <a:r>
              <a:rPr dirty="0" sz="1000" spc="40" b="1">
                <a:latin typeface="Arial"/>
                <a:cs typeface="Arial"/>
              </a:rPr>
              <a:t>OH</a:t>
            </a:r>
            <a:r>
              <a:rPr dirty="0" baseline="21367" sz="975" spc="60" b="1">
                <a:latin typeface="Arial"/>
                <a:cs typeface="Arial"/>
              </a:rPr>
              <a:t>-</a:t>
            </a:r>
            <a:endParaRPr baseline="21367" sz="9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2438" y="5391138"/>
            <a:ext cx="764540" cy="339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25" b="1">
                <a:latin typeface="Arial"/>
                <a:cs typeface="Arial"/>
              </a:rPr>
              <a:t>—————&gt;</a:t>
            </a:r>
            <a:endParaRPr sz="100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35"/>
              </a:spcBef>
            </a:pPr>
            <a:r>
              <a:rPr dirty="0" sz="1000" spc="25" b="1">
                <a:latin typeface="Arial"/>
                <a:cs typeface="Arial"/>
              </a:rPr>
              <a:t>—————&gt;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8807" y="5391138"/>
            <a:ext cx="977265" cy="339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" marR="5080" indent="-7620">
              <a:lnSpc>
                <a:spcPct val="102800"/>
              </a:lnSpc>
              <a:spcBef>
                <a:spcPts val="95"/>
              </a:spcBef>
            </a:pPr>
            <a:r>
              <a:rPr dirty="0" sz="1000" spc="40" b="1">
                <a:latin typeface="Arial"/>
                <a:cs typeface="Arial"/>
              </a:rPr>
              <a:t>R-OH </a:t>
            </a:r>
            <a:r>
              <a:rPr dirty="0" sz="1000" spc="30" b="1">
                <a:latin typeface="Arial"/>
                <a:cs typeface="Arial"/>
              </a:rPr>
              <a:t>+ </a:t>
            </a:r>
            <a:r>
              <a:rPr dirty="0" sz="1000" spc="35" b="1">
                <a:latin typeface="Arial"/>
                <a:cs typeface="Arial"/>
              </a:rPr>
              <a:t>R’-OH  </a:t>
            </a:r>
            <a:r>
              <a:rPr dirty="0" sz="1000" spc="30" b="1">
                <a:latin typeface="Arial"/>
                <a:cs typeface="Arial"/>
              </a:rPr>
              <a:t>NO</a:t>
            </a:r>
            <a:r>
              <a:rPr dirty="0" sz="1000" spc="-35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REACTION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1451" y="5691442"/>
            <a:ext cx="4564380" cy="524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125"/>
              </a:spcBef>
            </a:pP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Basic hydrolysis is not \possible for</a:t>
            </a:r>
            <a:r>
              <a:rPr dirty="0" sz="1000" spc="4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Ethers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dirty="0" sz="1100" spc="20" b="1">
                <a:solidFill>
                  <a:srgbClr val="EE220C"/>
                </a:solidFill>
                <a:latin typeface="Arial"/>
                <a:cs typeface="Arial"/>
              </a:rPr>
              <a:t>6c.	</a:t>
            </a:r>
            <a:r>
              <a:rPr dirty="0" sz="1000" spc="5" b="1">
                <a:solidFill>
                  <a:srgbClr val="EE220C"/>
                </a:solidFill>
                <a:latin typeface="Arial"/>
                <a:cs typeface="Arial"/>
              </a:rPr>
              <a:t>HYDROLYSIS </a:t>
            </a:r>
            <a:r>
              <a:rPr dirty="0" sz="1000" spc="10" b="1">
                <a:solidFill>
                  <a:srgbClr val="EE220C"/>
                </a:solidFill>
                <a:latin typeface="Arial"/>
                <a:cs typeface="Arial"/>
              </a:rPr>
              <a:t>OF</a:t>
            </a:r>
            <a:r>
              <a:rPr dirty="0" sz="1000" b="1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dirty="0" sz="1000" spc="5" b="1">
                <a:solidFill>
                  <a:srgbClr val="EE220C"/>
                </a:solidFill>
                <a:latin typeface="Arial"/>
                <a:cs typeface="Arial"/>
              </a:rPr>
              <a:t>ESTER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28936" y="6182393"/>
            <a:ext cx="22161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13888" sz="1500" spc="30" b="1">
                <a:latin typeface="Arial"/>
                <a:cs typeface="Arial"/>
              </a:rPr>
              <a:t>H</a:t>
            </a:r>
            <a:r>
              <a:rPr dirty="0" sz="650" spc="20" b="1">
                <a:latin typeface="Arial"/>
                <a:cs typeface="Arial"/>
              </a:rPr>
              <a:t>+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7473" y="6200663"/>
            <a:ext cx="605155" cy="52197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7940" marR="5080" indent="-15875">
              <a:lnSpc>
                <a:spcPct val="107100"/>
              </a:lnSpc>
              <a:spcBef>
                <a:spcPts val="145"/>
              </a:spcBef>
              <a:tabLst>
                <a:tab pos="481330" algn="l"/>
              </a:tabLst>
            </a:pPr>
            <a:r>
              <a:rPr dirty="0" sz="1000" spc="10" b="1">
                <a:latin typeface="Arial"/>
                <a:cs typeface="Arial"/>
              </a:rPr>
              <a:t>Ester	</a:t>
            </a:r>
            <a:r>
              <a:rPr dirty="0" sz="1000" spc="15" b="1">
                <a:latin typeface="Arial"/>
                <a:cs typeface="Arial"/>
              </a:rPr>
              <a:t>+ 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Basic 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Acidic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08272" y="6223726"/>
            <a:ext cx="419100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5555" sz="1500" spc="22" b="1">
                <a:latin typeface="Arial"/>
                <a:cs typeface="Arial"/>
              </a:rPr>
              <a:t>+</a:t>
            </a:r>
            <a:r>
              <a:rPr dirty="0" baseline="5555" sz="1500" spc="315" b="1">
                <a:latin typeface="Arial"/>
                <a:cs typeface="Arial"/>
              </a:rPr>
              <a:t> </a:t>
            </a:r>
            <a:r>
              <a:rPr dirty="0" baseline="5555" sz="1500" spc="30" b="1">
                <a:latin typeface="Arial"/>
                <a:cs typeface="Arial"/>
              </a:rPr>
              <a:t>H</a:t>
            </a:r>
            <a:r>
              <a:rPr dirty="0" sz="650" spc="20" b="1">
                <a:latin typeface="Arial"/>
                <a:cs typeface="Arial"/>
              </a:rPr>
              <a:t>2</a:t>
            </a:r>
            <a:r>
              <a:rPr dirty="0" baseline="5555" sz="1500" spc="30" b="1">
                <a:latin typeface="Arial"/>
                <a:cs typeface="Arial"/>
              </a:rPr>
              <a:t>O</a:t>
            </a:r>
            <a:endParaRPr baseline="5555"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5206" y="6200663"/>
            <a:ext cx="1076325" cy="52197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229"/>
              </a:spcBef>
            </a:pPr>
            <a:r>
              <a:rPr dirty="0" sz="1000" spc="25" b="1">
                <a:latin typeface="Arial"/>
                <a:cs typeface="Arial"/>
              </a:rPr>
              <a:t>—————&gt;</a:t>
            </a:r>
            <a:endParaRPr sz="1000">
              <a:latin typeface="Arial"/>
              <a:cs typeface="Arial"/>
            </a:endParaRPr>
          </a:p>
          <a:p>
            <a:pPr marL="12700" marR="5080" indent="15875">
              <a:lnSpc>
                <a:spcPct val="102800"/>
              </a:lnSpc>
              <a:spcBef>
                <a:spcPts val="100"/>
              </a:spcBef>
            </a:pP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of Ester</a:t>
            </a:r>
            <a:r>
              <a:rPr dirty="0" sz="1000" spc="4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is  of Ester</a:t>
            </a:r>
            <a:r>
              <a:rPr dirty="0" sz="1000" spc="4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is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55864" y="6200663"/>
            <a:ext cx="2023745" cy="52197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9685" marR="5080" indent="-7620">
              <a:lnSpc>
                <a:spcPct val="107100"/>
              </a:lnSpc>
              <a:spcBef>
                <a:spcPts val="145"/>
              </a:spcBef>
            </a:pPr>
            <a:r>
              <a:rPr dirty="0" sz="1000" spc="10" b="1">
                <a:latin typeface="Arial"/>
                <a:cs typeface="Arial"/>
              </a:rPr>
              <a:t>Carboxylic </a:t>
            </a:r>
            <a:r>
              <a:rPr dirty="0" sz="1000" spc="15" b="1">
                <a:latin typeface="Arial"/>
                <a:cs typeface="Arial"/>
              </a:rPr>
              <a:t>Acid + </a:t>
            </a:r>
            <a:r>
              <a:rPr dirty="0" sz="1000" spc="10" b="1">
                <a:latin typeface="Arial"/>
                <a:cs typeface="Arial"/>
              </a:rPr>
              <a:t>Alcohol 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called Saponification  called</a:t>
            </a:r>
            <a:r>
              <a:rPr dirty="0" sz="1000" spc="5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Esterification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01112" y="6383452"/>
            <a:ext cx="982344" cy="339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875">
              <a:lnSpc>
                <a:spcPct val="102800"/>
              </a:lnSpc>
              <a:spcBef>
                <a:spcPts val="95"/>
              </a:spcBef>
            </a:pPr>
            <a:r>
              <a:rPr dirty="0" sz="1000" spc="140">
                <a:solidFill>
                  <a:srgbClr val="004D7F"/>
                </a:solidFill>
                <a:latin typeface="Courier New"/>
                <a:cs typeface="Courier New"/>
              </a:rPr>
              <a:t>Hydrolysis  Hydrolysis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9001" y="6953318"/>
            <a:ext cx="3091815" cy="82423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NOTE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004D7F"/>
                </a:solidFill>
                <a:latin typeface="Arial"/>
                <a:cs typeface="Arial"/>
              </a:rPr>
              <a:t>Genration of</a:t>
            </a:r>
            <a:r>
              <a:rPr dirty="0" sz="1300" spc="-4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300" spc="15" b="1">
                <a:solidFill>
                  <a:srgbClr val="004D7F"/>
                </a:solidFill>
                <a:latin typeface="Arial"/>
                <a:cs typeface="Arial"/>
              </a:rPr>
              <a:t>Carbanion</a:t>
            </a:r>
            <a:endParaRPr sz="1300">
              <a:latin typeface="Arial"/>
              <a:cs typeface="Arial"/>
            </a:endParaRPr>
          </a:p>
          <a:p>
            <a:pPr algn="just" marL="858519" marR="5080" indent="20320">
              <a:lnSpc>
                <a:spcPct val="114199"/>
              </a:lnSpc>
              <a:spcBef>
                <a:spcPts val="330"/>
              </a:spcBef>
            </a:pP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By Organomettalic</a:t>
            </a:r>
            <a:r>
              <a:rPr dirty="0" sz="900" spc="5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compound  By Base + very strong heat  By Heating</a:t>
            </a:r>
            <a:r>
              <a:rPr dirty="0" sz="900" spc="11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Effect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8603" y="10080670"/>
            <a:ext cx="3039745" cy="346710"/>
          </a:xfrm>
          <a:custGeom>
            <a:avLst/>
            <a:gdLst/>
            <a:ahLst/>
            <a:cxnLst/>
            <a:rect l="l" t="t" r="r" b="b"/>
            <a:pathLst>
              <a:path w="3039745" h="346709">
                <a:moveTo>
                  <a:pt x="540344" y="34290"/>
                </a:moveTo>
                <a:lnTo>
                  <a:pt x="230690" y="34290"/>
                </a:lnTo>
                <a:lnTo>
                  <a:pt x="202716" y="35560"/>
                </a:lnTo>
                <a:lnTo>
                  <a:pt x="190794" y="36830"/>
                </a:lnTo>
                <a:lnTo>
                  <a:pt x="165225" y="38100"/>
                </a:lnTo>
                <a:lnTo>
                  <a:pt x="136367" y="41910"/>
                </a:lnTo>
                <a:lnTo>
                  <a:pt x="125882" y="44450"/>
                </a:lnTo>
                <a:lnTo>
                  <a:pt x="116513" y="45720"/>
                </a:lnTo>
                <a:lnTo>
                  <a:pt x="78063" y="62230"/>
                </a:lnTo>
                <a:lnTo>
                  <a:pt x="45404" y="87630"/>
                </a:lnTo>
                <a:lnTo>
                  <a:pt x="17830" y="123190"/>
                </a:lnTo>
                <a:lnTo>
                  <a:pt x="1345" y="168910"/>
                </a:lnTo>
                <a:lnTo>
                  <a:pt x="0" y="215900"/>
                </a:lnTo>
                <a:lnTo>
                  <a:pt x="12817" y="260350"/>
                </a:lnTo>
                <a:lnTo>
                  <a:pt x="38823" y="299720"/>
                </a:lnTo>
                <a:lnTo>
                  <a:pt x="77043" y="328930"/>
                </a:lnTo>
                <a:lnTo>
                  <a:pt x="122764" y="345440"/>
                </a:lnTo>
                <a:lnTo>
                  <a:pt x="169659" y="346710"/>
                </a:lnTo>
                <a:lnTo>
                  <a:pt x="187527" y="341630"/>
                </a:lnTo>
                <a:lnTo>
                  <a:pt x="182200" y="341630"/>
                </a:lnTo>
                <a:lnTo>
                  <a:pt x="191045" y="340629"/>
                </a:lnTo>
                <a:lnTo>
                  <a:pt x="191994" y="340360"/>
                </a:lnTo>
                <a:lnTo>
                  <a:pt x="198772" y="337820"/>
                </a:lnTo>
                <a:lnTo>
                  <a:pt x="205132" y="336550"/>
                </a:lnTo>
                <a:lnTo>
                  <a:pt x="205352" y="336550"/>
                </a:lnTo>
                <a:lnTo>
                  <a:pt x="206822" y="335280"/>
                </a:lnTo>
                <a:lnTo>
                  <a:pt x="214410" y="332740"/>
                </a:lnTo>
                <a:lnTo>
                  <a:pt x="221731" y="328930"/>
                </a:lnTo>
                <a:lnTo>
                  <a:pt x="222139" y="328930"/>
                </a:lnTo>
                <a:lnTo>
                  <a:pt x="222769" y="328520"/>
                </a:lnTo>
                <a:lnTo>
                  <a:pt x="223531" y="327660"/>
                </a:lnTo>
                <a:lnTo>
                  <a:pt x="227389" y="325514"/>
                </a:lnTo>
                <a:lnTo>
                  <a:pt x="239308" y="317761"/>
                </a:lnTo>
                <a:lnTo>
                  <a:pt x="239461" y="317500"/>
                </a:lnTo>
                <a:lnTo>
                  <a:pt x="259152" y="301280"/>
                </a:lnTo>
                <a:lnTo>
                  <a:pt x="264383" y="294640"/>
                </a:lnTo>
                <a:lnTo>
                  <a:pt x="272188" y="284480"/>
                </a:lnTo>
                <a:lnTo>
                  <a:pt x="281413" y="271780"/>
                </a:lnTo>
                <a:lnTo>
                  <a:pt x="283400" y="270510"/>
                </a:lnTo>
                <a:lnTo>
                  <a:pt x="2991203" y="270510"/>
                </a:lnTo>
                <a:lnTo>
                  <a:pt x="2993115" y="269240"/>
                </a:lnTo>
                <a:lnTo>
                  <a:pt x="3021833" y="231140"/>
                </a:lnTo>
                <a:lnTo>
                  <a:pt x="3038108" y="185420"/>
                </a:lnTo>
                <a:lnTo>
                  <a:pt x="3039152" y="137160"/>
                </a:lnTo>
                <a:lnTo>
                  <a:pt x="3025475" y="92710"/>
                </a:lnTo>
                <a:lnTo>
                  <a:pt x="2999083" y="54610"/>
                </a:lnTo>
                <a:lnTo>
                  <a:pt x="2974888" y="35560"/>
                </a:lnTo>
                <a:lnTo>
                  <a:pt x="554200" y="35560"/>
                </a:lnTo>
                <a:lnTo>
                  <a:pt x="540344" y="34290"/>
                </a:lnTo>
                <a:close/>
              </a:path>
              <a:path w="3039745" h="346709">
                <a:moveTo>
                  <a:pt x="191045" y="340629"/>
                </a:moveTo>
                <a:lnTo>
                  <a:pt x="182200" y="341630"/>
                </a:lnTo>
                <a:lnTo>
                  <a:pt x="183216" y="341630"/>
                </a:lnTo>
                <a:lnTo>
                  <a:pt x="188803" y="341267"/>
                </a:lnTo>
                <a:lnTo>
                  <a:pt x="191045" y="340629"/>
                </a:lnTo>
                <a:close/>
              </a:path>
              <a:path w="3039745" h="346709">
                <a:moveTo>
                  <a:pt x="188803" y="341267"/>
                </a:moveTo>
                <a:lnTo>
                  <a:pt x="183216" y="341630"/>
                </a:lnTo>
                <a:lnTo>
                  <a:pt x="187527" y="341630"/>
                </a:lnTo>
                <a:lnTo>
                  <a:pt x="188803" y="341267"/>
                </a:lnTo>
                <a:close/>
              </a:path>
              <a:path w="3039745" h="346709">
                <a:moveTo>
                  <a:pt x="2991203" y="270510"/>
                </a:moveTo>
                <a:lnTo>
                  <a:pt x="283400" y="270510"/>
                </a:lnTo>
                <a:lnTo>
                  <a:pt x="264299" y="294749"/>
                </a:lnTo>
                <a:lnTo>
                  <a:pt x="263407" y="295910"/>
                </a:lnTo>
                <a:lnTo>
                  <a:pt x="262756" y="298450"/>
                </a:lnTo>
                <a:lnTo>
                  <a:pt x="261053" y="299720"/>
                </a:lnTo>
                <a:lnTo>
                  <a:pt x="259152" y="301280"/>
                </a:lnTo>
                <a:lnTo>
                  <a:pt x="253376" y="308610"/>
                </a:lnTo>
                <a:lnTo>
                  <a:pt x="239308" y="317761"/>
                </a:lnTo>
                <a:lnTo>
                  <a:pt x="237975" y="320040"/>
                </a:lnTo>
                <a:lnTo>
                  <a:pt x="237138" y="320040"/>
                </a:lnTo>
                <a:lnTo>
                  <a:pt x="227389" y="325514"/>
                </a:lnTo>
                <a:lnTo>
                  <a:pt x="222769" y="328520"/>
                </a:lnTo>
                <a:lnTo>
                  <a:pt x="222406" y="328930"/>
                </a:lnTo>
                <a:lnTo>
                  <a:pt x="222139" y="328930"/>
                </a:lnTo>
                <a:lnTo>
                  <a:pt x="214330" y="334010"/>
                </a:lnTo>
                <a:lnTo>
                  <a:pt x="191994" y="340360"/>
                </a:lnTo>
                <a:lnTo>
                  <a:pt x="193432" y="340360"/>
                </a:lnTo>
                <a:lnTo>
                  <a:pt x="191045" y="340629"/>
                </a:lnTo>
                <a:lnTo>
                  <a:pt x="188803" y="341267"/>
                </a:lnTo>
                <a:lnTo>
                  <a:pt x="222347" y="339090"/>
                </a:lnTo>
                <a:lnTo>
                  <a:pt x="250699" y="337820"/>
                </a:lnTo>
                <a:lnTo>
                  <a:pt x="262234" y="336550"/>
                </a:lnTo>
                <a:lnTo>
                  <a:pt x="332404" y="331470"/>
                </a:lnTo>
                <a:lnTo>
                  <a:pt x="1043788" y="331470"/>
                </a:lnTo>
                <a:lnTo>
                  <a:pt x="1052056" y="330200"/>
                </a:lnTo>
                <a:lnTo>
                  <a:pt x="1064451" y="330200"/>
                </a:lnTo>
                <a:lnTo>
                  <a:pt x="1069963" y="328930"/>
                </a:lnTo>
                <a:lnTo>
                  <a:pt x="1095481" y="327660"/>
                </a:lnTo>
                <a:lnTo>
                  <a:pt x="1115229" y="327660"/>
                </a:lnTo>
                <a:lnTo>
                  <a:pt x="1154888" y="325120"/>
                </a:lnTo>
                <a:lnTo>
                  <a:pt x="1183519" y="325120"/>
                </a:lnTo>
                <a:lnTo>
                  <a:pt x="1213511" y="323850"/>
                </a:lnTo>
                <a:lnTo>
                  <a:pt x="1229624" y="322580"/>
                </a:lnTo>
                <a:lnTo>
                  <a:pt x="1244925" y="322580"/>
                </a:lnTo>
                <a:lnTo>
                  <a:pt x="1259406" y="321310"/>
                </a:lnTo>
                <a:lnTo>
                  <a:pt x="1273062" y="321310"/>
                </a:lnTo>
                <a:lnTo>
                  <a:pt x="1336682" y="318770"/>
                </a:lnTo>
                <a:lnTo>
                  <a:pt x="1402132" y="317500"/>
                </a:lnTo>
                <a:lnTo>
                  <a:pt x="1425266" y="317500"/>
                </a:lnTo>
                <a:lnTo>
                  <a:pt x="1448549" y="316230"/>
                </a:lnTo>
                <a:lnTo>
                  <a:pt x="1472039" y="316230"/>
                </a:lnTo>
                <a:lnTo>
                  <a:pt x="1495794" y="314960"/>
                </a:lnTo>
                <a:lnTo>
                  <a:pt x="1511949" y="314960"/>
                </a:lnTo>
                <a:lnTo>
                  <a:pt x="1541625" y="312420"/>
                </a:lnTo>
                <a:lnTo>
                  <a:pt x="1555065" y="312420"/>
                </a:lnTo>
                <a:lnTo>
                  <a:pt x="1571722" y="311150"/>
                </a:lnTo>
                <a:lnTo>
                  <a:pt x="1588579" y="311150"/>
                </a:lnTo>
                <a:lnTo>
                  <a:pt x="1605623" y="309880"/>
                </a:lnTo>
                <a:lnTo>
                  <a:pt x="1630414" y="309880"/>
                </a:lnTo>
                <a:lnTo>
                  <a:pt x="1635570" y="308610"/>
                </a:lnTo>
                <a:lnTo>
                  <a:pt x="1938148" y="308610"/>
                </a:lnTo>
                <a:lnTo>
                  <a:pt x="1952630" y="307340"/>
                </a:lnTo>
                <a:lnTo>
                  <a:pt x="1978283" y="307340"/>
                </a:lnTo>
                <a:lnTo>
                  <a:pt x="1989443" y="306070"/>
                </a:lnTo>
                <a:lnTo>
                  <a:pt x="2251127" y="306070"/>
                </a:lnTo>
                <a:lnTo>
                  <a:pt x="2257667" y="304800"/>
                </a:lnTo>
                <a:lnTo>
                  <a:pt x="2358187" y="304800"/>
                </a:lnTo>
                <a:lnTo>
                  <a:pt x="2375774" y="303530"/>
                </a:lnTo>
                <a:lnTo>
                  <a:pt x="2926307" y="303530"/>
                </a:lnTo>
                <a:lnTo>
                  <a:pt x="2954864" y="294640"/>
                </a:lnTo>
                <a:lnTo>
                  <a:pt x="2991203" y="270510"/>
                </a:lnTo>
                <a:close/>
              </a:path>
              <a:path w="3039745" h="346709">
                <a:moveTo>
                  <a:pt x="205395" y="336550"/>
                </a:moveTo>
                <a:lnTo>
                  <a:pt x="205132" y="336550"/>
                </a:lnTo>
                <a:lnTo>
                  <a:pt x="198772" y="337820"/>
                </a:lnTo>
                <a:lnTo>
                  <a:pt x="191930" y="340360"/>
                </a:lnTo>
                <a:lnTo>
                  <a:pt x="205395" y="336550"/>
                </a:lnTo>
                <a:close/>
              </a:path>
              <a:path w="3039745" h="346709">
                <a:moveTo>
                  <a:pt x="1034632" y="331470"/>
                </a:moveTo>
                <a:lnTo>
                  <a:pt x="445448" y="331470"/>
                </a:lnTo>
                <a:lnTo>
                  <a:pt x="458250" y="332740"/>
                </a:lnTo>
                <a:lnTo>
                  <a:pt x="541666" y="339090"/>
                </a:lnTo>
                <a:lnTo>
                  <a:pt x="851678" y="339090"/>
                </a:lnTo>
                <a:lnTo>
                  <a:pt x="870945" y="337820"/>
                </a:lnTo>
                <a:lnTo>
                  <a:pt x="919537" y="337820"/>
                </a:lnTo>
                <a:lnTo>
                  <a:pt x="934914" y="336550"/>
                </a:lnTo>
                <a:lnTo>
                  <a:pt x="950824" y="336550"/>
                </a:lnTo>
                <a:lnTo>
                  <a:pt x="1034632" y="331470"/>
                </a:lnTo>
                <a:close/>
              </a:path>
              <a:path w="3039745" h="346709">
                <a:moveTo>
                  <a:pt x="222139" y="328930"/>
                </a:moveTo>
                <a:lnTo>
                  <a:pt x="221731" y="328930"/>
                </a:lnTo>
                <a:lnTo>
                  <a:pt x="214410" y="332740"/>
                </a:lnTo>
                <a:lnTo>
                  <a:pt x="206822" y="335280"/>
                </a:lnTo>
                <a:lnTo>
                  <a:pt x="205352" y="336550"/>
                </a:lnTo>
                <a:lnTo>
                  <a:pt x="214330" y="334010"/>
                </a:lnTo>
                <a:lnTo>
                  <a:pt x="222139" y="328930"/>
                </a:lnTo>
                <a:close/>
              </a:path>
              <a:path w="3039745" h="346709">
                <a:moveTo>
                  <a:pt x="227389" y="325514"/>
                </a:moveTo>
                <a:lnTo>
                  <a:pt x="223531" y="327660"/>
                </a:lnTo>
                <a:lnTo>
                  <a:pt x="222769" y="328520"/>
                </a:lnTo>
                <a:lnTo>
                  <a:pt x="227389" y="325514"/>
                </a:lnTo>
                <a:close/>
              </a:path>
              <a:path w="3039745" h="346709">
                <a:moveTo>
                  <a:pt x="259152" y="301280"/>
                </a:moveTo>
                <a:lnTo>
                  <a:pt x="239461" y="317500"/>
                </a:lnTo>
                <a:lnTo>
                  <a:pt x="239308" y="317761"/>
                </a:lnTo>
                <a:lnTo>
                  <a:pt x="253376" y="308610"/>
                </a:lnTo>
                <a:lnTo>
                  <a:pt x="259152" y="301280"/>
                </a:lnTo>
                <a:close/>
              </a:path>
              <a:path w="3039745" h="346709">
                <a:moveTo>
                  <a:pt x="1694014" y="308610"/>
                </a:moveTo>
                <a:lnTo>
                  <a:pt x="1669009" y="308610"/>
                </a:lnTo>
                <a:lnTo>
                  <a:pt x="1677783" y="309880"/>
                </a:lnTo>
                <a:lnTo>
                  <a:pt x="1694014" y="308610"/>
                </a:lnTo>
                <a:close/>
              </a:path>
              <a:path w="3039745" h="346709">
                <a:moveTo>
                  <a:pt x="2788938" y="308610"/>
                </a:moveTo>
                <a:lnTo>
                  <a:pt x="2670392" y="308610"/>
                </a:lnTo>
                <a:lnTo>
                  <a:pt x="2689645" y="309880"/>
                </a:lnTo>
                <a:lnTo>
                  <a:pt x="2708120" y="309880"/>
                </a:lnTo>
                <a:lnTo>
                  <a:pt x="2788938" y="308610"/>
                </a:lnTo>
                <a:close/>
              </a:path>
              <a:path w="3039745" h="346709">
                <a:moveTo>
                  <a:pt x="2856421" y="307340"/>
                </a:moveTo>
                <a:lnTo>
                  <a:pt x="2582187" y="307340"/>
                </a:lnTo>
                <a:lnTo>
                  <a:pt x="2604819" y="308610"/>
                </a:lnTo>
                <a:lnTo>
                  <a:pt x="2855777" y="308610"/>
                </a:lnTo>
                <a:lnTo>
                  <a:pt x="2872563" y="309880"/>
                </a:lnTo>
                <a:lnTo>
                  <a:pt x="2856421" y="307340"/>
                </a:lnTo>
                <a:close/>
              </a:path>
              <a:path w="3039745" h="346709">
                <a:moveTo>
                  <a:pt x="2868093" y="308610"/>
                </a:moveTo>
                <a:lnTo>
                  <a:pt x="2872588" y="309880"/>
                </a:lnTo>
                <a:lnTo>
                  <a:pt x="2873617" y="309880"/>
                </a:lnTo>
                <a:lnTo>
                  <a:pt x="2868093" y="308610"/>
                </a:lnTo>
                <a:close/>
              </a:path>
              <a:path w="3039745" h="346709">
                <a:moveTo>
                  <a:pt x="2926307" y="303530"/>
                </a:moveTo>
                <a:lnTo>
                  <a:pt x="2375774" y="303530"/>
                </a:lnTo>
                <a:lnTo>
                  <a:pt x="2411426" y="304800"/>
                </a:lnTo>
                <a:lnTo>
                  <a:pt x="2517699" y="304800"/>
                </a:lnTo>
                <a:lnTo>
                  <a:pt x="2542084" y="306070"/>
                </a:lnTo>
                <a:lnTo>
                  <a:pt x="2555558" y="307340"/>
                </a:lnTo>
                <a:lnTo>
                  <a:pt x="2861400" y="307340"/>
                </a:lnTo>
                <a:lnTo>
                  <a:pt x="2909989" y="308610"/>
                </a:lnTo>
                <a:lnTo>
                  <a:pt x="2926307" y="303530"/>
                </a:lnTo>
                <a:close/>
              </a:path>
              <a:path w="3039745" h="346709">
                <a:moveTo>
                  <a:pt x="2157893" y="306070"/>
                </a:moveTo>
                <a:lnTo>
                  <a:pt x="2011628" y="306070"/>
                </a:lnTo>
                <a:lnTo>
                  <a:pt x="2019517" y="307340"/>
                </a:lnTo>
                <a:lnTo>
                  <a:pt x="2145425" y="307340"/>
                </a:lnTo>
                <a:lnTo>
                  <a:pt x="2157893" y="306070"/>
                </a:lnTo>
                <a:close/>
              </a:path>
              <a:path w="3039745" h="346709">
                <a:moveTo>
                  <a:pt x="283400" y="270510"/>
                </a:moveTo>
                <a:lnTo>
                  <a:pt x="281413" y="271780"/>
                </a:lnTo>
                <a:lnTo>
                  <a:pt x="272188" y="284480"/>
                </a:lnTo>
                <a:lnTo>
                  <a:pt x="264299" y="294749"/>
                </a:lnTo>
                <a:lnTo>
                  <a:pt x="283400" y="270510"/>
                </a:lnTo>
                <a:close/>
              </a:path>
              <a:path w="3039745" h="346709">
                <a:moveTo>
                  <a:pt x="2891493" y="5080"/>
                </a:moveTo>
                <a:lnTo>
                  <a:pt x="2797600" y="5080"/>
                </a:lnTo>
                <a:lnTo>
                  <a:pt x="2707555" y="6350"/>
                </a:lnTo>
                <a:lnTo>
                  <a:pt x="1597314" y="6350"/>
                </a:lnTo>
                <a:lnTo>
                  <a:pt x="1578543" y="7620"/>
                </a:lnTo>
                <a:lnTo>
                  <a:pt x="1559126" y="7620"/>
                </a:lnTo>
                <a:lnTo>
                  <a:pt x="1539101" y="8890"/>
                </a:lnTo>
                <a:lnTo>
                  <a:pt x="1524287" y="10160"/>
                </a:lnTo>
                <a:lnTo>
                  <a:pt x="1510234" y="10160"/>
                </a:lnTo>
                <a:lnTo>
                  <a:pt x="1496982" y="11430"/>
                </a:lnTo>
                <a:lnTo>
                  <a:pt x="1484567" y="11430"/>
                </a:lnTo>
                <a:lnTo>
                  <a:pt x="1462513" y="12700"/>
                </a:lnTo>
                <a:lnTo>
                  <a:pt x="1440254" y="12700"/>
                </a:lnTo>
                <a:lnTo>
                  <a:pt x="1417723" y="13970"/>
                </a:lnTo>
                <a:lnTo>
                  <a:pt x="1394855" y="13970"/>
                </a:lnTo>
                <a:lnTo>
                  <a:pt x="1329467" y="15240"/>
                </a:lnTo>
                <a:lnTo>
                  <a:pt x="1260184" y="17780"/>
                </a:lnTo>
                <a:lnTo>
                  <a:pt x="1245096" y="19050"/>
                </a:lnTo>
                <a:lnTo>
                  <a:pt x="1230667" y="19050"/>
                </a:lnTo>
                <a:lnTo>
                  <a:pt x="1216884" y="20320"/>
                </a:lnTo>
                <a:lnTo>
                  <a:pt x="1203732" y="20320"/>
                </a:lnTo>
                <a:lnTo>
                  <a:pt x="1173998" y="21590"/>
                </a:lnTo>
                <a:lnTo>
                  <a:pt x="1158498" y="21590"/>
                </a:lnTo>
                <a:lnTo>
                  <a:pt x="1142607" y="22860"/>
                </a:lnTo>
                <a:lnTo>
                  <a:pt x="1122354" y="22860"/>
                </a:lnTo>
                <a:lnTo>
                  <a:pt x="1081367" y="25400"/>
                </a:lnTo>
                <a:lnTo>
                  <a:pt x="1060629" y="25400"/>
                </a:lnTo>
                <a:lnTo>
                  <a:pt x="1047903" y="26670"/>
                </a:lnTo>
                <a:lnTo>
                  <a:pt x="1032168" y="27940"/>
                </a:lnTo>
                <a:lnTo>
                  <a:pt x="1017068" y="27940"/>
                </a:lnTo>
                <a:lnTo>
                  <a:pt x="939839" y="33020"/>
                </a:lnTo>
                <a:lnTo>
                  <a:pt x="926114" y="33020"/>
                </a:lnTo>
                <a:lnTo>
                  <a:pt x="912130" y="34290"/>
                </a:lnTo>
                <a:lnTo>
                  <a:pt x="865468" y="34290"/>
                </a:lnTo>
                <a:lnTo>
                  <a:pt x="847739" y="35560"/>
                </a:lnTo>
                <a:lnTo>
                  <a:pt x="2974888" y="35560"/>
                </a:lnTo>
                <a:lnTo>
                  <a:pt x="2961984" y="25400"/>
                </a:lnTo>
                <a:lnTo>
                  <a:pt x="2916188" y="8890"/>
                </a:lnTo>
                <a:lnTo>
                  <a:pt x="2891493" y="5080"/>
                </a:lnTo>
                <a:close/>
              </a:path>
              <a:path w="3039745" h="346709">
                <a:moveTo>
                  <a:pt x="450776" y="27940"/>
                </a:moveTo>
                <a:lnTo>
                  <a:pt x="315478" y="27940"/>
                </a:lnTo>
                <a:lnTo>
                  <a:pt x="275078" y="30480"/>
                </a:lnTo>
                <a:lnTo>
                  <a:pt x="240369" y="34290"/>
                </a:lnTo>
                <a:lnTo>
                  <a:pt x="526536" y="34290"/>
                </a:lnTo>
                <a:lnTo>
                  <a:pt x="469897" y="29210"/>
                </a:lnTo>
                <a:lnTo>
                  <a:pt x="450776" y="27940"/>
                </a:lnTo>
                <a:close/>
              </a:path>
              <a:path w="3039745" h="346709">
                <a:moveTo>
                  <a:pt x="2674100" y="5080"/>
                </a:moveTo>
                <a:lnTo>
                  <a:pt x="1628979" y="5080"/>
                </a:lnTo>
                <a:lnTo>
                  <a:pt x="1622032" y="6350"/>
                </a:lnTo>
                <a:lnTo>
                  <a:pt x="2690731" y="6350"/>
                </a:lnTo>
                <a:lnTo>
                  <a:pt x="2674100" y="5080"/>
                </a:lnTo>
                <a:close/>
              </a:path>
              <a:path w="3039745" h="346709">
                <a:moveTo>
                  <a:pt x="2584183" y="3810"/>
                </a:moveTo>
                <a:lnTo>
                  <a:pt x="1943802" y="3810"/>
                </a:lnTo>
                <a:lnTo>
                  <a:pt x="1932636" y="5080"/>
                </a:lnTo>
                <a:lnTo>
                  <a:pt x="2598781" y="5080"/>
                </a:lnTo>
                <a:lnTo>
                  <a:pt x="2584183" y="3810"/>
                </a:lnTo>
                <a:close/>
              </a:path>
              <a:path w="3039745" h="346709">
                <a:moveTo>
                  <a:pt x="2551494" y="2540"/>
                </a:moveTo>
                <a:lnTo>
                  <a:pt x="1983042" y="2540"/>
                </a:lnTo>
                <a:lnTo>
                  <a:pt x="1968976" y="3810"/>
                </a:lnTo>
                <a:lnTo>
                  <a:pt x="2569630" y="3810"/>
                </a:lnTo>
                <a:lnTo>
                  <a:pt x="2551494" y="2540"/>
                </a:lnTo>
                <a:close/>
              </a:path>
              <a:path w="3039745" h="346709">
                <a:moveTo>
                  <a:pt x="2509176" y="1270"/>
                </a:moveTo>
                <a:lnTo>
                  <a:pt x="2245958" y="1270"/>
                </a:lnTo>
                <a:lnTo>
                  <a:pt x="2238096" y="2540"/>
                </a:lnTo>
                <a:lnTo>
                  <a:pt x="2528173" y="2540"/>
                </a:lnTo>
                <a:lnTo>
                  <a:pt x="2509176" y="1270"/>
                </a:lnTo>
                <a:close/>
              </a:path>
              <a:path w="3039745" h="346709">
                <a:moveTo>
                  <a:pt x="2470418" y="0"/>
                </a:moveTo>
                <a:lnTo>
                  <a:pt x="2338846" y="0"/>
                </a:lnTo>
                <a:lnTo>
                  <a:pt x="2295269" y="1270"/>
                </a:lnTo>
                <a:lnTo>
                  <a:pt x="2489949" y="1270"/>
                </a:lnTo>
                <a:lnTo>
                  <a:pt x="2470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80744" y="10073543"/>
            <a:ext cx="2103936" cy="370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50698" y="10367192"/>
            <a:ext cx="249936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40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300" spc="-7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-40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89434" y="10367192"/>
            <a:ext cx="168021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:- 7077 6066</a:t>
            </a:r>
            <a:r>
              <a:rPr dirty="0" sz="1300" spc="-12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11" y="177503"/>
            <a:ext cx="5648960" cy="1069340"/>
          </a:xfrm>
          <a:prstGeom prst="rect"/>
        </p:spPr>
        <p:txBody>
          <a:bodyPr wrap="square" lIns="0" tIns="174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4100" spc="-30">
                <a:solidFill>
                  <a:srgbClr val="017100"/>
                </a:solidFill>
              </a:rPr>
              <a:t>OXIDATION</a:t>
            </a:r>
            <a:endParaRPr sz="4100"/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788670" algn="l"/>
              </a:tabLst>
            </a:pP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NOTE</a:t>
            </a:r>
            <a:r>
              <a:rPr dirty="0" sz="1300" spc="1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:-	</a:t>
            </a:r>
            <a:r>
              <a:rPr dirty="0" sz="1300" spc="15" b="1">
                <a:solidFill>
                  <a:srgbClr val="004D7F"/>
                </a:solidFill>
                <a:latin typeface="Arial"/>
                <a:cs typeface="Arial"/>
              </a:rPr>
              <a:t>Alkene/Alkyne </a:t>
            </a:r>
            <a:r>
              <a:rPr dirty="0" sz="1300" spc="35" b="1">
                <a:solidFill>
                  <a:srgbClr val="004D7F"/>
                </a:solidFill>
                <a:latin typeface="Arial"/>
                <a:cs typeface="Arial"/>
              </a:rPr>
              <a:t>—&gt; </a:t>
            </a:r>
            <a:r>
              <a:rPr dirty="0" sz="1300" b="1">
                <a:solidFill>
                  <a:srgbClr val="004D7F"/>
                </a:solidFill>
                <a:latin typeface="Arial"/>
                <a:cs typeface="Arial"/>
              </a:rPr>
              <a:t>Alcohol </a:t>
            </a:r>
            <a:r>
              <a:rPr dirty="0" sz="1300" spc="35" b="1">
                <a:solidFill>
                  <a:srgbClr val="004D7F"/>
                </a:solidFill>
                <a:latin typeface="Arial"/>
                <a:cs typeface="Arial"/>
              </a:rPr>
              <a:t>—&gt; </a:t>
            </a:r>
            <a:r>
              <a:rPr dirty="0" sz="1300" spc="10" b="1">
                <a:solidFill>
                  <a:srgbClr val="004D7F"/>
                </a:solidFill>
                <a:latin typeface="Arial"/>
                <a:cs typeface="Arial"/>
              </a:rPr>
              <a:t>Carbonyl </a:t>
            </a:r>
            <a:r>
              <a:rPr dirty="0" sz="1300" spc="35" b="1">
                <a:solidFill>
                  <a:srgbClr val="004D7F"/>
                </a:solidFill>
                <a:latin typeface="Arial"/>
                <a:cs typeface="Arial"/>
              </a:rPr>
              <a:t>—&gt; </a:t>
            </a:r>
            <a:r>
              <a:rPr dirty="0" sz="1300" spc="10" b="1">
                <a:solidFill>
                  <a:srgbClr val="004D7F"/>
                </a:solidFill>
                <a:latin typeface="Arial"/>
                <a:cs typeface="Arial"/>
              </a:rPr>
              <a:t>Carboxylic</a:t>
            </a:r>
            <a:r>
              <a:rPr dirty="0" sz="1300" spc="20" b="1">
                <a:solidFill>
                  <a:srgbClr val="004D7F"/>
                </a:solidFill>
                <a:latin typeface="Arial"/>
                <a:cs typeface="Arial"/>
              </a:rPr>
              <a:t> acid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11" y="1448015"/>
            <a:ext cx="3606165" cy="1419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7650" indent="-23558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48285" algn="l"/>
              </a:tabLst>
            </a:pP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REDUCTIVE</a:t>
            </a:r>
            <a:r>
              <a:rPr dirty="0" sz="110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B51700"/>
                </a:solidFill>
                <a:latin typeface="Arial"/>
                <a:cs typeface="Arial"/>
              </a:rPr>
              <a:t>OZONOLYSIS</a:t>
            </a:r>
            <a:endParaRPr sz="11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105"/>
              </a:spcBef>
              <a:tabLst>
                <a:tab pos="2769235" algn="l"/>
              </a:tabLst>
            </a:pPr>
            <a:r>
              <a:rPr dirty="0" baseline="5050" sz="1650" spc="22" b="1">
                <a:latin typeface="Arial"/>
                <a:cs typeface="Arial"/>
              </a:rPr>
              <a:t>R-CH=C(R)</a:t>
            </a:r>
            <a:r>
              <a:rPr dirty="0" sz="750" spc="15" b="1">
                <a:latin typeface="Arial"/>
                <a:cs typeface="Arial"/>
              </a:rPr>
              <a:t>2  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15" b="1">
                <a:latin typeface="Arial"/>
                <a:cs typeface="Arial"/>
              </a:rPr>
              <a:t>O</a:t>
            </a:r>
            <a:r>
              <a:rPr dirty="0" sz="750" spc="10" b="1">
                <a:latin typeface="Arial"/>
                <a:cs typeface="Arial"/>
              </a:rPr>
              <a:t>3   </a:t>
            </a:r>
            <a:r>
              <a:rPr dirty="0" baseline="5050" sz="1650" spc="22" b="1">
                <a:latin typeface="Arial"/>
                <a:cs typeface="Arial"/>
              </a:rPr>
              <a:t>+ Zn</a:t>
            </a:r>
            <a:r>
              <a:rPr dirty="0" baseline="5050" sz="1650" spc="-240" b="1">
                <a:latin typeface="Arial"/>
                <a:cs typeface="Arial"/>
              </a:rPr>
              <a:t> </a:t>
            </a:r>
            <a:r>
              <a:rPr dirty="0" baseline="5050" sz="1650" spc="7" b="1">
                <a:latin typeface="Arial"/>
                <a:cs typeface="Arial"/>
              </a:rPr>
              <a:t>/</a:t>
            </a:r>
            <a:r>
              <a:rPr dirty="0" baseline="5050" sz="1650" spc="15" b="1">
                <a:latin typeface="Arial"/>
                <a:cs typeface="Arial"/>
              </a:rPr>
              <a:t> (CH</a:t>
            </a:r>
            <a:r>
              <a:rPr dirty="0" sz="750" spc="10" b="1">
                <a:latin typeface="Arial"/>
                <a:cs typeface="Arial"/>
              </a:rPr>
              <a:t>3</a:t>
            </a:r>
            <a:r>
              <a:rPr dirty="0" baseline="5050" sz="1650" spc="15" b="1">
                <a:latin typeface="Arial"/>
                <a:cs typeface="Arial"/>
              </a:rPr>
              <a:t>)</a:t>
            </a:r>
            <a:r>
              <a:rPr dirty="0" sz="750" spc="10" b="1">
                <a:latin typeface="Arial"/>
                <a:cs typeface="Arial"/>
              </a:rPr>
              <a:t>2</a:t>
            </a:r>
            <a:r>
              <a:rPr dirty="0" baseline="5050" sz="1650" spc="15" b="1">
                <a:latin typeface="Arial"/>
                <a:cs typeface="Arial"/>
              </a:rPr>
              <a:t>S	</a:t>
            </a: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endParaRPr baseline="5050" sz="1650">
              <a:latin typeface="Arial"/>
              <a:cs typeface="Arial"/>
            </a:endParaRPr>
          </a:p>
          <a:p>
            <a:pPr marL="247650" indent="-235585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248285" algn="l"/>
              </a:tabLst>
            </a:pPr>
            <a:r>
              <a:rPr dirty="0" sz="1100" spc="5" b="1">
                <a:solidFill>
                  <a:srgbClr val="B51700"/>
                </a:solidFill>
                <a:latin typeface="Arial"/>
                <a:cs typeface="Arial"/>
              </a:rPr>
              <a:t>OXIDATIVE</a:t>
            </a:r>
            <a:r>
              <a:rPr dirty="0" sz="110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B51700"/>
                </a:solidFill>
                <a:latin typeface="Arial"/>
                <a:cs typeface="Arial"/>
              </a:rPr>
              <a:t>OZONOLYSIS</a:t>
            </a:r>
            <a:endParaRPr sz="11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105"/>
              </a:spcBef>
            </a:pPr>
            <a:r>
              <a:rPr dirty="0" baseline="5050" sz="1650" spc="22" b="1">
                <a:latin typeface="Arial"/>
                <a:cs typeface="Arial"/>
              </a:rPr>
              <a:t>CH</a:t>
            </a:r>
            <a:r>
              <a:rPr dirty="0" sz="750" spc="15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-CH=C-(Me)(Et) + </a:t>
            </a:r>
            <a:r>
              <a:rPr dirty="0" baseline="5050" sz="1650" spc="15" b="1">
                <a:latin typeface="Arial"/>
                <a:cs typeface="Arial"/>
              </a:rPr>
              <a:t>O</a:t>
            </a:r>
            <a:r>
              <a:rPr dirty="0" sz="750" spc="10" b="1">
                <a:latin typeface="Arial"/>
                <a:cs typeface="Arial"/>
              </a:rPr>
              <a:t>3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2</a:t>
            </a:r>
            <a:r>
              <a:rPr dirty="0" baseline="5050" sz="1650" spc="15" b="1">
                <a:latin typeface="Arial"/>
                <a:cs typeface="Arial"/>
              </a:rPr>
              <a:t>O</a:t>
            </a:r>
            <a:r>
              <a:rPr dirty="0" sz="750" spc="10" b="1">
                <a:latin typeface="Arial"/>
                <a:cs typeface="Arial"/>
              </a:rPr>
              <a:t>2 </a:t>
            </a:r>
            <a:r>
              <a:rPr dirty="0" baseline="5050" sz="1650" spc="7" b="1">
                <a:latin typeface="Arial"/>
                <a:cs typeface="Arial"/>
              </a:rPr>
              <a:t>/ </a:t>
            </a:r>
            <a:r>
              <a:rPr dirty="0" baseline="5050" sz="1650" spc="22" b="1">
                <a:latin typeface="Arial"/>
                <a:cs typeface="Arial"/>
              </a:rPr>
              <a:t>Ag</a:t>
            </a:r>
            <a:r>
              <a:rPr dirty="0" sz="750" spc="15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O</a:t>
            </a:r>
            <a:r>
              <a:rPr dirty="0" baseline="5050" sz="1650" spc="112" b="1">
                <a:latin typeface="Arial"/>
                <a:cs typeface="Arial"/>
              </a:rPr>
              <a:t> </a:t>
            </a:r>
            <a:r>
              <a:rPr dirty="0" baseline="5050" sz="1650" spc="37" b="1">
                <a:latin typeface="Arial"/>
                <a:cs typeface="Arial"/>
              </a:rPr>
              <a:t>————&gt;</a:t>
            </a:r>
            <a:endParaRPr baseline="5050" sz="1650">
              <a:latin typeface="Arial"/>
              <a:cs typeface="Arial"/>
            </a:endParaRPr>
          </a:p>
          <a:p>
            <a:pPr marL="247650" indent="-235585">
              <a:lnSpc>
                <a:spcPct val="100000"/>
              </a:lnSpc>
              <a:spcBef>
                <a:spcPts val="750"/>
              </a:spcBef>
              <a:buAutoNum type="arabicPeriod" startAt="3"/>
              <a:tabLst>
                <a:tab pos="248285" algn="l"/>
              </a:tabLst>
            </a:pP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BAEYER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VILLIGER</a:t>
            </a:r>
            <a:r>
              <a:rPr dirty="0" sz="1100" spc="-1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B51700"/>
                </a:solidFill>
                <a:latin typeface="Arial"/>
                <a:cs typeface="Arial"/>
              </a:rPr>
              <a:t>OXIDATION</a:t>
            </a:r>
            <a:endParaRPr sz="11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105"/>
              </a:spcBef>
              <a:tabLst>
                <a:tab pos="2790190" algn="l"/>
              </a:tabLst>
            </a:pPr>
            <a:r>
              <a:rPr dirty="0" baseline="5050" sz="1650" spc="22" b="1">
                <a:latin typeface="Arial"/>
                <a:cs typeface="Arial"/>
              </a:rPr>
              <a:t>R-CO-R`</a:t>
            </a:r>
            <a:r>
              <a:rPr dirty="0" baseline="5050" sz="1650" spc="22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 </a:t>
            </a:r>
            <a:r>
              <a:rPr dirty="0" baseline="5050" sz="1650" spc="30" b="1">
                <a:latin typeface="Arial"/>
                <a:cs typeface="Arial"/>
              </a:rPr>
              <a:t>C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3</a:t>
            </a:r>
            <a:r>
              <a:rPr dirty="0" baseline="5050" sz="1650" spc="30" b="1">
                <a:latin typeface="Arial"/>
                <a:cs typeface="Arial"/>
              </a:rPr>
              <a:t>-COOOH</a:t>
            </a:r>
            <a:r>
              <a:rPr dirty="0" baseline="5050" sz="1650" b="1">
                <a:latin typeface="Arial"/>
                <a:cs typeface="Arial"/>
              </a:rPr>
              <a:t>	</a:t>
            </a: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endParaRPr baseline="5050" sz="165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130"/>
              </a:spcBef>
            </a:pP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This oxidation only work for ketone</a:t>
            </a:r>
            <a:r>
              <a:rPr dirty="0" sz="900" spc="7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030" y="1617752"/>
            <a:ext cx="170942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20" b="1">
                <a:latin typeface="Arial"/>
                <a:cs typeface="Arial"/>
              </a:rPr>
              <a:t>R-CHO </a:t>
            </a:r>
            <a:r>
              <a:rPr dirty="0" sz="1100" spc="15" b="1">
                <a:latin typeface="Arial"/>
                <a:cs typeface="Arial"/>
              </a:rPr>
              <a:t>+ R-CO-R +</a:t>
            </a:r>
            <a:r>
              <a:rPr dirty="0" sz="1100" spc="-114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ZnO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4572" y="2072690"/>
            <a:ext cx="172402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22" b="1">
                <a:latin typeface="Arial"/>
                <a:cs typeface="Arial"/>
              </a:rPr>
              <a:t>CH</a:t>
            </a:r>
            <a:r>
              <a:rPr dirty="0" sz="750" spc="15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-COOH 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CH</a:t>
            </a:r>
            <a:r>
              <a:rPr dirty="0" sz="750" spc="15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-CO-Et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6177" y="2505608"/>
            <a:ext cx="75184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5" b="1">
                <a:latin typeface="Arial"/>
                <a:cs typeface="Arial"/>
              </a:rPr>
              <a:t>R-CO-</a:t>
            </a:r>
            <a:r>
              <a:rPr dirty="0" sz="1100" spc="15" b="1">
                <a:latin typeface="Arial"/>
                <a:cs typeface="Arial"/>
              </a:rPr>
              <a:t>O</a:t>
            </a:r>
            <a:r>
              <a:rPr dirty="0" sz="1100" spc="10" b="1">
                <a:latin typeface="Arial"/>
                <a:cs typeface="Arial"/>
              </a:rPr>
              <a:t>-R`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511" y="2936481"/>
            <a:ext cx="5171440" cy="379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4. </a:t>
            </a:r>
            <a:r>
              <a:rPr dirty="0" sz="1100" spc="5" b="1">
                <a:solidFill>
                  <a:srgbClr val="B51700"/>
                </a:solidFill>
                <a:latin typeface="Arial"/>
                <a:cs typeface="Arial"/>
              </a:rPr>
              <a:t>OXIDATION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OF ALKENE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WITH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PEROXY</a:t>
            </a:r>
            <a:r>
              <a:rPr dirty="0" sz="1100" spc="-19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ACID</a:t>
            </a:r>
            <a:endParaRPr sz="11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05"/>
              </a:spcBef>
              <a:tabLst>
                <a:tab pos="2741295" algn="l"/>
                <a:tab pos="3703320" algn="l"/>
              </a:tabLst>
            </a:pPr>
            <a:r>
              <a:rPr dirty="0" baseline="5050" sz="1650" spc="22" b="1">
                <a:latin typeface="Arial"/>
                <a:cs typeface="Arial"/>
              </a:rPr>
              <a:t>CH</a:t>
            </a:r>
            <a:r>
              <a:rPr dirty="0" sz="750" spc="15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-CH=CH-CH</a:t>
            </a:r>
            <a:r>
              <a:rPr dirty="0" sz="750" spc="15" b="1">
                <a:latin typeface="Arial"/>
                <a:cs typeface="Arial"/>
              </a:rPr>
              <a:t>3 </a:t>
            </a:r>
            <a:r>
              <a:rPr dirty="0" sz="750" spc="210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30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CH</a:t>
            </a:r>
            <a:r>
              <a:rPr dirty="0" sz="750" spc="15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-COOOH	</a:t>
            </a:r>
            <a:r>
              <a:rPr dirty="0" baseline="5050" sz="1650" spc="37" b="1">
                <a:latin typeface="Arial"/>
                <a:cs typeface="Arial"/>
              </a:rPr>
              <a:t>—————&gt;	</a:t>
            </a:r>
            <a:r>
              <a:rPr dirty="0" baseline="5050" sz="1650" spc="15" b="1">
                <a:latin typeface="Arial"/>
                <a:cs typeface="Arial"/>
              </a:rPr>
              <a:t>[2,3] </a:t>
            </a:r>
            <a:r>
              <a:rPr dirty="0" baseline="5050" sz="1650" spc="30" b="1">
                <a:latin typeface="Arial"/>
                <a:cs typeface="Arial"/>
              </a:rPr>
              <a:t>EPOXY</a:t>
            </a:r>
            <a:r>
              <a:rPr dirty="0" baseline="5050" sz="1650" spc="-120" b="1">
                <a:latin typeface="Arial"/>
                <a:cs typeface="Arial"/>
              </a:rPr>
              <a:t> </a:t>
            </a:r>
            <a:r>
              <a:rPr dirty="0" baseline="5050" sz="1650" spc="7" b="1">
                <a:latin typeface="Arial"/>
                <a:cs typeface="Arial"/>
              </a:rPr>
              <a:t>BUTANE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11" y="3380410"/>
            <a:ext cx="14541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5.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532" y="3391420"/>
            <a:ext cx="5186680" cy="3676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COLD, </a:t>
            </a:r>
            <a:r>
              <a:rPr dirty="0" baseline="5050" sz="1650" spc="15" b="1">
                <a:solidFill>
                  <a:srgbClr val="B51700"/>
                </a:solidFill>
                <a:latin typeface="Arial"/>
                <a:cs typeface="Arial"/>
              </a:rPr>
              <a:t>DIL. </a:t>
            </a:r>
            <a:r>
              <a:rPr dirty="0" baseline="5050" sz="1650" spc="7" b="1">
                <a:solidFill>
                  <a:srgbClr val="B51700"/>
                </a:solidFill>
                <a:latin typeface="Arial"/>
                <a:cs typeface="Arial"/>
              </a:rPr>
              <a:t>, </a:t>
            </a: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ALKALINE KMnO</a:t>
            </a:r>
            <a:r>
              <a:rPr dirty="0" sz="750" spc="15" b="1">
                <a:solidFill>
                  <a:srgbClr val="B51700"/>
                </a:solidFill>
                <a:latin typeface="Arial"/>
                <a:cs typeface="Arial"/>
              </a:rPr>
              <a:t>4 </a:t>
            </a: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(BAEYER`S</a:t>
            </a:r>
            <a:r>
              <a:rPr dirty="0" baseline="5050" sz="1650" spc="-157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baseline="5050" sz="1650" spc="30" b="1">
                <a:solidFill>
                  <a:srgbClr val="B51700"/>
                </a:solidFill>
                <a:latin typeface="Arial"/>
                <a:cs typeface="Arial"/>
              </a:rPr>
              <a:t>REAGENT)</a:t>
            </a:r>
            <a:endParaRPr baseline="5050" sz="165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15"/>
              </a:spcBef>
              <a:tabLst>
                <a:tab pos="2509520" algn="l"/>
                <a:tab pos="3471545" algn="l"/>
              </a:tabLst>
            </a:pPr>
            <a:r>
              <a:rPr dirty="0" baseline="5050" sz="1650" spc="22" b="1">
                <a:latin typeface="Arial"/>
                <a:cs typeface="Arial"/>
              </a:rPr>
              <a:t>C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-CH=CH-C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3</a:t>
            </a:r>
            <a:r>
              <a:rPr dirty="0" sz="750" b="1">
                <a:latin typeface="Arial"/>
                <a:cs typeface="Arial"/>
              </a:rPr>
              <a:t>   </a:t>
            </a: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 </a:t>
            </a:r>
            <a:r>
              <a:rPr dirty="0" baseline="5050" sz="1650" spc="30" b="1">
                <a:latin typeface="Arial"/>
                <a:cs typeface="Arial"/>
              </a:rPr>
              <a:t>KM</a:t>
            </a:r>
            <a:r>
              <a:rPr dirty="0" baseline="5050" sz="1650" spc="15" b="1">
                <a:latin typeface="Arial"/>
                <a:cs typeface="Arial"/>
              </a:rPr>
              <a:t>n</a:t>
            </a:r>
            <a:r>
              <a:rPr dirty="0" baseline="5050" sz="1650" spc="30" b="1">
                <a:latin typeface="Arial"/>
                <a:cs typeface="Arial"/>
              </a:rPr>
              <a:t>O</a:t>
            </a:r>
            <a:r>
              <a:rPr dirty="0" baseline="5555" sz="1500" spc="22" b="1">
                <a:latin typeface="Arial"/>
                <a:cs typeface="Arial"/>
              </a:rPr>
              <a:t>4</a:t>
            </a:r>
            <a:r>
              <a:rPr dirty="0" baseline="5555" sz="1500" b="1">
                <a:latin typeface="Arial"/>
                <a:cs typeface="Arial"/>
              </a:rPr>
              <a:t>	</a:t>
            </a: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b="1">
                <a:latin typeface="Arial"/>
                <a:cs typeface="Arial"/>
              </a:rPr>
              <a:t>	</a:t>
            </a:r>
            <a:r>
              <a:rPr dirty="0" baseline="5050" sz="1650" spc="30" b="1">
                <a:latin typeface="Arial"/>
                <a:cs typeface="Arial"/>
              </a:rPr>
              <a:t>CH</a:t>
            </a:r>
            <a:r>
              <a:rPr dirty="0" sz="750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-CH(</a:t>
            </a:r>
            <a:r>
              <a:rPr dirty="0" baseline="5050" sz="1650" spc="22" b="1">
                <a:latin typeface="Arial"/>
                <a:cs typeface="Arial"/>
              </a:rPr>
              <a:t>O</a:t>
            </a:r>
            <a:r>
              <a:rPr dirty="0" baseline="5050" sz="1650" spc="22" b="1">
                <a:latin typeface="Arial"/>
                <a:cs typeface="Arial"/>
              </a:rPr>
              <a:t>H)-CH(</a:t>
            </a:r>
            <a:r>
              <a:rPr dirty="0" baseline="5050" sz="1650" spc="22" b="1">
                <a:latin typeface="Arial"/>
                <a:cs typeface="Arial"/>
              </a:rPr>
              <a:t>O</a:t>
            </a:r>
            <a:r>
              <a:rPr dirty="0" baseline="5050" sz="1650" spc="22" b="1">
                <a:latin typeface="Arial"/>
                <a:cs typeface="Arial"/>
              </a:rPr>
              <a:t>H)-C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511" y="3824338"/>
            <a:ext cx="14541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6.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511" y="3835348"/>
            <a:ext cx="3571875" cy="9683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765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-22" b="1">
                <a:solidFill>
                  <a:srgbClr val="B51700"/>
                </a:solidFill>
                <a:latin typeface="Arial"/>
                <a:cs typeface="Arial"/>
              </a:rPr>
              <a:t>HOT, </a:t>
            </a: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CONC. </a:t>
            </a:r>
            <a:r>
              <a:rPr dirty="0" baseline="5050" sz="1650" spc="7" b="1">
                <a:solidFill>
                  <a:srgbClr val="B51700"/>
                </a:solidFill>
                <a:latin typeface="Arial"/>
                <a:cs typeface="Arial"/>
              </a:rPr>
              <a:t>, </a:t>
            </a: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ACIDIC</a:t>
            </a:r>
            <a:r>
              <a:rPr dirty="0" baseline="5050" sz="1650" spc="-44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KMnO</a:t>
            </a:r>
            <a:r>
              <a:rPr dirty="0" sz="750" spc="15" b="1">
                <a:solidFill>
                  <a:srgbClr val="B51700"/>
                </a:solidFill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dirty="0" baseline="5050" sz="1650" spc="22" b="1">
                <a:latin typeface="Arial"/>
                <a:cs typeface="Arial"/>
              </a:rPr>
              <a:t>CH</a:t>
            </a:r>
            <a:r>
              <a:rPr dirty="0" sz="750" spc="15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-CH=CH-CH</a:t>
            </a:r>
            <a:r>
              <a:rPr dirty="0" sz="750" spc="15" b="1">
                <a:latin typeface="Arial"/>
                <a:cs typeface="Arial"/>
              </a:rPr>
              <a:t>3 </a:t>
            </a:r>
            <a:r>
              <a:rPr dirty="0" baseline="5050" sz="1650" spc="22" b="1">
                <a:latin typeface="Arial"/>
                <a:cs typeface="Arial"/>
              </a:rPr>
              <a:t>+ KMnO</a:t>
            </a:r>
            <a:r>
              <a:rPr dirty="0" sz="750" spc="15" b="1">
                <a:latin typeface="Arial"/>
                <a:cs typeface="Arial"/>
              </a:rPr>
              <a:t>4 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-7" b="1">
                <a:latin typeface="Arial"/>
                <a:cs typeface="Arial"/>
              </a:rPr>
              <a:t>HEAT</a:t>
            </a:r>
            <a:r>
              <a:rPr dirty="0" baseline="5050" sz="1650" spc="270" b="1">
                <a:latin typeface="Arial"/>
                <a:cs typeface="Arial"/>
              </a:rPr>
              <a:t> </a:t>
            </a: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endParaRPr baseline="5050" sz="16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30"/>
              </a:spcBef>
            </a:pP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This is oxidative ozonolysis</a:t>
            </a:r>
            <a:r>
              <a:rPr dirty="0" sz="900" spc="10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7. </a:t>
            </a:r>
            <a:r>
              <a:rPr dirty="0" sz="1100" b="1">
                <a:solidFill>
                  <a:srgbClr val="B51700"/>
                </a:solidFill>
                <a:latin typeface="Arial"/>
                <a:cs typeface="Arial"/>
              </a:rPr>
              <a:t>ETARD</a:t>
            </a:r>
            <a:r>
              <a:rPr dirty="0" sz="1100" spc="-4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B51700"/>
                </a:solidFill>
                <a:latin typeface="Arial"/>
                <a:cs typeface="Arial"/>
              </a:rPr>
              <a:t>OXIDATION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05"/>
              </a:spcBef>
              <a:tabLst>
                <a:tab pos="1432560" algn="l"/>
                <a:tab pos="2756535" algn="l"/>
              </a:tabLst>
            </a:pPr>
            <a:r>
              <a:rPr dirty="0" baseline="5050" sz="1650" spc="30" b="1">
                <a:latin typeface="Arial"/>
                <a:cs typeface="Arial"/>
              </a:rPr>
              <a:t>C</a:t>
            </a:r>
            <a:r>
              <a:rPr dirty="0" sz="750" b="1">
                <a:latin typeface="Arial"/>
                <a:cs typeface="Arial"/>
              </a:rPr>
              <a:t>6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5</a:t>
            </a:r>
            <a:r>
              <a:rPr dirty="0" baseline="5050" sz="1650" spc="22" b="1">
                <a:latin typeface="Arial"/>
                <a:cs typeface="Arial"/>
              </a:rPr>
              <a:t>-C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3</a:t>
            </a:r>
            <a:r>
              <a:rPr dirty="0" sz="750" b="1">
                <a:latin typeface="Arial"/>
                <a:cs typeface="Arial"/>
              </a:rPr>
              <a:t>	</a:t>
            </a: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CrO</a:t>
            </a:r>
            <a:r>
              <a:rPr dirty="0" sz="750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Cl</a:t>
            </a:r>
            <a:r>
              <a:rPr dirty="0" sz="750" b="1">
                <a:latin typeface="Arial"/>
                <a:cs typeface="Arial"/>
              </a:rPr>
              <a:t>2</a:t>
            </a:r>
            <a:r>
              <a:rPr dirty="0" sz="750" b="1">
                <a:latin typeface="Arial"/>
                <a:cs typeface="Arial"/>
              </a:rPr>
              <a:t>	</a:t>
            </a: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6642" y="4005084"/>
            <a:ext cx="88519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22" b="1">
                <a:latin typeface="Arial"/>
                <a:cs typeface="Arial"/>
              </a:rPr>
              <a:t>2</a:t>
            </a:r>
            <a:r>
              <a:rPr dirty="0" baseline="5050" sz="1650" spc="-75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CH</a:t>
            </a:r>
            <a:r>
              <a:rPr dirty="0" sz="750" spc="15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-COOH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2156" y="4605692"/>
            <a:ext cx="80264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30" b="1">
                <a:latin typeface="Arial"/>
                <a:cs typeface="Arial"/>
              </a:rPr>
              <a:t>C</a:t>
            </a:r>
            <a:r>
              <a:rPr dirty="0" sz="750" b="1">
                <a:latin typeface="Arial"/>
                <a:cs typeface="Arial"/>
              </a:rPr>
              <a:t>6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5</a:t>
            </a:r>
            <a:r>
              <a:rPr dirty="0" baseline="5050" sz="1650" spc="30" b="1">
                <a:latin typeface="Arial"/>
                <a:cs typeface="Arial"/>
              </a:rPr>
              <a:t>—CHO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511" y="4868875"/>
            <a:ext cx="14541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8.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532" y="4879885"/>
            <a:ext cx="512953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30" b="1">
                <a:solidFill>
                  <a:srgbClr val="B51700"/>
                </a:solidFill>
                <a:latin typeface="Arial"/>
                <a:cs typeface="Arial"/>
              </a:rPr>
              <a:t>CARBONYL COMPOUND </a:t>
            </a: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WITH </a:t>
            </a:r>
            <a:r>
              <a:rPr dirty="0" baseline="5050" sz="1650" spc="30" b="1">
                <a:solidFill>
                  <a:srgbClr val="B51700"/>
                </a:solidFill>
                <a:latin typeface="Arial"/>
                <a:cs typeface="Arial"/>
              </a:rPr>
              <a:t>HOT </a:t>
            </a: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KMnO</a:t>
            </a:r>
            <a:r>
              <a:rPr dirty="0" sz="750" spc="15" b="1">
                <a:solidFill>
                  <a:srgbClr val="B51700"/>
                </a:solidFill>
                <a:latin typeface="Arial"/>
                <a:cs typeface="Arial"/>
              </a:rPr>
              <a:t>4 </a:t>
            </a: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(POPUFF`S) </a:t>
            </a:r>
            <a:r>
              <a:rPr dirty="0" baseline="5050" sz="1650" b="1">
                <a:solidFill>
                  <a:srgbClr val="B51700"/>
                </a:solidFill>
                <a:latin typeface="Arial"/>
                <a:cs typeface="Arial"/>
              </a:rPr>
              <a:t>(TAUTO</a:t>
            </a:r>
            <a:r>
              <a:rPr dirty="0" baseline="5050" sz="1650" spc="-15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MERISM)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511" y="5049621"/>
            <a:ext cx="5586730" cy="14401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92075" marR="603885" indent="159385">
              <a:lnSpc>
                <a:spcPct val="101200"/>
              </a:lnSpc>
              <a:spcBef>
                <a:spcPts val="114"/>
              </a:spcBef>
              <a:tabLst>
                <a:tab pos="1443355" algn="l"/>
                <a:tab pos="2721610" algn="l"/>
                <a:tab pos="3683000" algn="l"/>
              </a:tabLst>
            </a:pPr>
            <a:r>
              <a:rPr dirty="0" baseline="5050" sz="1650" spc="22" b="1">
                <a:latin typeface="Arial"/>
                <a:cs typeface="Arial"/>
              </a:rPr>
              <a:t>CH</a:t>
            </a:r>
            <a:r>
              <a:rPr dirty="0" sz="750" spc="15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-CO-CH</a:t>
            </a:r>
            <a:r>
              <a:rPr dirty="0" sz="750" spc="15" b="1">
                <a:latin typeface="Arial"/>
                <a:cs typeface="Arial"/>
              </a:rPr>
              <a:t>3	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48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KMnO</a:t>
            </a:r>
            <a:r>
              <a:rPr dirty="0" sz="750" spc="15" b="1">
                <a:latin typeface="Arial"/>
                <a:cs typeface="Arial"/>
              </a:rPr>
              <a:t>4	</a:t>
            </a:r>
            <a:r>
              <a:rPr dirty="0" baseline="5050" sz="1650" spc="37" b="1">
                <a:latin typeface="Arial"/>
                <a:cs typeface="Arial"/>
              </a:rPr>
              <a:t>—————&gt;	</a:t>
            </a:r>
            <a:r>
              <a:rPr dirty="0" baseline="5050" sz="1650" spc="22" b="1">
                <a:latin typeface="Arial"/>
                <a:cs typeface="Arial"/>
              </a:rPr>
              <a:t>CH</a:t>
            </a:r>
            <a:r>
              <a:rPr dirty="0" sz="750" spc="15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-COOH + </a:t>
            </a:r>
            <a:r>
              <a:rPr dirty="0" baseline="5050" sz="1650" spc="15" b="1">
                <a:latin typeface="Arial"/>
                <a:cs typeface="Arial"/>
              </a:rPr>
              <a:t>CO</a:t>
            </a:r>
            <a:r>
              <a:rPr dirty="0" sz="750" spc="10" b="1">
                <a:latin typeface="Arial"/>
                <a:cs typeface="Arial"/>
              </a:rPr>
              <a:t>2  </a:t>
            </a:r>
            <a:r>
              <a:rPr dirty="0" baseline="5050" sz="1650" spc="15" b="1">
                <a:latin typeface="Arial"/>
                <a:cs typeface="Arial"/>
              </a:rPr>
              <a:t>(CH</a:t>
            </a:r>
            <a:r>
              <a:rPr dirty="0" sz="750" spc="10" b="1">
                <a:latin typeface="Arial"/>
                <a:cs typeface="Arial"/>
              </a:rPr>
              <a:t>2</a:t>
            </a:r>
            <a:r>
              <a:rPr dirty="0" baseline="5050" sz="1650" spc="15" b="1">
                <a:latin typeface="Arial"/>
                <a:cs typeface="Arial"/>
              </a:rPr>
              <a:t>=C(OH)-CH</a:t>
            </a:r>
            <a:r>
              <a:rPr dirty="0" sz="750" spc="10" b="1">
                <a:latin typeface="Arial"/>
                <a:cs typeface="Arial"/>
              </a:rPr>
              <a:t>3</a:t>
            </a:r>
            <a:r>
              <a:rPr dirty="0" baseline="5050" sz="1650" spc="15" b="1">
                <a:latin typeface="Arial"/>
                <a:cs typeface="Arial"/>
              </a:rPr>
              <a:t>)</a:t>
            </a:r>
            <a:endParaRPr baseline="5050" sz="1650">
              <a:latin typeface="Arial"/>
              <a:cs typeface="Arial"/>
            </a:endParaRPr>
          </a:p>
          <a:p>
            <a:pPr marL="247650" indent="-235585">
              <a:lnSpc>
                <a:spcPct val="100000"/>
              </a:lnSpc>
              <a:spcBef>
                <a:spcPts val="840"/>
              </a:spcBef>
              <a:buAutoNum type="arabicPeriod" startAt="9"/>
              <a:tabLst>
                <a:tab pos="248285" algn="l"/>
              </a:tabLst>
            </a:pPr>
            <a:r>
              <a:rPr dirty="0" baseline="5050" sz="1650" spc="7" b="1">
                <a:solidFill>
                  <a:srgbClr val="B51700"/>
                </a:solidFill>
                <a:latin typeface="Arial"/>
                <a:cs typeface="Arial"/>
              </a:rPr>
              <a:t>OXIDATION </a:t>
            </a: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WITH </a:t>
            </a:r>
            <a:r>
              <a:rPr dirty="0" baseline="5050" sz="1650" spc="15" b="1">
                <a:solidFill>
                  <a:srgbClr val="B51700"/>
                </a:solidFill>
                <a:latin typeface="Arial"/>
                <a:cs typeface="Arial"/>
              </a:rPr>
              <a:t>HIO</a:t>
            </a:r>
            <a:r>
              <a:rPr dirty="0" sz="750" spc="10" b="1">
                <a:solidFill>
                  <a:srgbClr val="B51700"/>
                </a:solidFill>
                <a:latin typeface="Arial"/>
                <a:cs typeface="Arial"/>
              </a:rPr>
              <a:t>4 </a:t>
            </a:r>
            <a:r>
              <a:rPr dirty="0" baseline="5050" sz="1650" spc="15" b="1">
                <a:solidFill>
                  <a:srgbClr val="B51700"/>
                </a:solidFill>
                <a:latin typeface="Arial"/>
                <a:cs typeface="Arial"/>
              </a:rPr>
              <a:t>( </a:t>
            </a:r>
            <a:r>
              <a:rPr dirty="0" baseline="5050" sz="1650" spc="22" b="1">
                <a:solidFill>
                  <a:srgbClr val="B51700"/>
                </a:solidFill>
                <a:latin typeface="Arial"/>
                <a:cs typeface="Arial"/>
              </a:rPr>
              <a:t>Periodic Acid</a:t>
            </a:r>
            <a:r>
              <a:rPr dirty="0" baseline="5050" sz="1650" spc="-127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baseline="5050" sz="1650" spc="15" b="1">
                <a:solidFill>
                  <a:srgbClr val="B51700"/>
                </a:solidFill>
                <a:latin typeface="Arial"/>
                <a:cs typeface="Arial"/>
              </a:rPr>
              <a:t>)</a:t>
            </a:r>
            <a:endParaRPr baseline="5050" sz="1650">
              <a:latin typeface="Arial"/>
              <a:cs typeface="Arial"/>
            </a:endParaRPr>
          </a:p>
          <a:p>
            <a:pPr marL="331470">
              <a:lnSpc>
                <a:spcPct val="100000"/>
              </a:lnSpc>
              <a:spcBef>
                <a:spcPts val="15"/>
              </a:spcBef>
              <a:tabLst>
                <a:tab pos="1422400" algn="l"/>
                <a:tab pos="2732405" algn="l"/>
                <a:tab pos="3733800" algn="l"/>
              </a:tabLst>
            </a:pPr>
            <a:r>
              <a:rPr dirty="0" baseline="5050" sz="1650" spc="15" b="1">
                <a:latin typeface="Arial"/>
                <a:cs typeface="Arial"/>
              </a:rPr>
              <a:t>C</a:t>
            </a:r>
            <a:r>
              <a:rPr dirty="0" sz="750" spc="10" b="1">
                <a:latin typeface="Arial"/>
                <a:cs typeface="Arial"/>
              </a:rPr>
              <a:t>6</a:t>
            </a:r>
            <a:r>
              <a:rPr dirty="0" baseline="5050" sz="1650" spc="15" b="1">
                <a:latin typeface="Arial"/>
                <a:cs typeface="Arial"/>
              </a:rPr>
              <a:t>H</a:t>
            </a:r>
            <a:r>
              <a:rPr dirty="0" sz="750" spc="10" b="1">
                <a:latin typeface="Arial"/>
                <a:cs typeface="Arial"/>
              </a:rPr>
              <a:t>12</a:t>
            </a:r>
            <a:r>
              <a:rPr dirty="0" baseline="5050" sz="1650" spc="15" b="1">
                <a:latin typeface="Arial"/>
                <a:cs typeface="Arial"/>
              </a:rPr>
              <a:t>O</a:t>
            </a:r>
            <a:r>
              <a:rPr dirty="0" sz="750" spc="10" b="1">
                <a:latin typeface="Arial"/>
                <a:cs typeface="Arial"/>
              </a:rPr>
              <a:t>6	</a:t>
            </a:r>
            <a:r>
              <a:rPr dirty="0" baseline="5050" sz="1650" spc="22" b="1">
                <a:latin typeface="Arial"/>
                <a:cs typeface="Arial"/>
              </a:rPr>
              <a:t>+ </a:t>
            </a:r>
            <a:r>
              <a:rPr dirty="0" baseline="5050" sz="1650" spc="48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HIO</a:t>
            </a:r>
            <a:r>
              <a:rPr dirty="0" sz="750" spc="10" b="1">
                <a:latin typeface="Arial"/>
                <a:cs typeface="Arial"/>
              </a:rPr>
              <a:t>4	</a:t>
            </a:r>
            <a:r>
              <a:rPr dirty="0" baseline="5050" sz="1650" spc="37" b="1">
                <a:latin typeface="Arial"/>
                <a:cs typeface="Arial"/>
              </a:rPr>
              <a:t>—————&gt;	</a:t>
            </a:r>
            <a:r>
              <a:rPr dirty="0" baseline="5050" sz="1650" spc="22" b="1">
                <a:latin typeface="Arial"/>
                <a:cs typeface="Arial"/>
              </a:rPr>
              <a:t>5 </a:t>
            </a:r>
            <a:r>
              <a:rPr dirty="0" baseline="5050" sz="1650" spc="30" b="1">
                <a:latin typeface="Arial"/>
                <a:cs typeface="Arial"/>
              </a:rPr>
              <a:t>H-COOH </a:t>
            </a:r>
            <a:r>
              <a:rPr dirty="0" baseline="5050" sz="1650" spc="22" b="1">
                <a:latin typeface="Arial"/>
                <a:cs typeface="Arial"/>
              </a:rPr>
              <a:t>+ 1</a:t>
            </a:r>
            <a:r>
              <a:rPr dirty="0" baseline="5050" sz="1650" spc="-120" b="1">
                <a:latin typeface="Arial"/>
                <a:cs typeface="Arial"/>
              </a:rPr>
              <a:t> </a:t>
            </a:r>
            <a:r>
              <a:rPr dirty="0" baseline="5050" sz="1650" spc="30" b="1">
                <a:latin typeface="Arial"/>
                <a:cs typeface="Arial"/>
              </a:rPr>
              <a:t>H-CHO</a:t>
            </a:r>
            <a:endParaRPr baseline="5050" sz="1650">
              <a:latin typeface="Arial"/>
              <a:cs typeface="Arial"/>
            </a:endParaRPr>
          </a:p>
          <a:p>
            <a:pPr marL="350520" marR="5080" indent="-22860">
              <a:lnSpc>
                <a:spcPct val="114199"/>
              </a:lnSpc>
              <a:spcBef>
                <a:spcPts val="285"/>
              </a:spcBef>
            </a:pP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Erythro (same side) compounds will oxidise only like vic</a:t>
            </a:r>
            <a:r>
              <a:rPr dirty="0" sz="900" spc="8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diol,  vic dicarbonyl, alpha hydroxy carbonyl compound</a:t>
            </a:r>
            <a:r>
              <a:rPr dirty="0" sz="900" spc="10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900" spc="125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287020" indent="-274955">
              <a:lnSpc>
                <a:spcPct val="100000"/>
              </a:lnSpc>
              <a:spcBef>
                <a:spcPts val="880"/>
              </a:spcBef>
              <a:buAutoNum type="arabicPeriod" startAt="10"/>
              <a:tabLst>
                <a:tab pos="287655" algn="l"/>
              </a:tabLst>
            </a:pP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OPPENAUER</a:t>
            </a:r>
            <a:r>
              <a:rPr dirty="0" sz="110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B51700"/>
                </a:solidFill>
                <a:latin typeface="Arial"/>
                <a:cs typeface="Arial"/>
              </a:rPr>
              <a:t>OXIDATION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7461" y="7908111"/>
          <a:ext cx="5475605" cy="1334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290"/>
                <a:gridCol w="930910"/>
                <a:gridCol w="925830"/>
                <a:gridCol w="868044"/>
                <a:gridCol w="803275"/>
                <a:gridCol w="772160"/>
              </a:tblGrid>
              <a:tr h="302988">
                <a:tc>
                  <a:txBody>
                    <a:bodyPr/>
                    <a:lstStyle/>
                    <a:p>
                      <a:pPr marL="31750">
                        <a:lnSpc>
                          <a:spcPts val="2014"/>
                        </a:lnSpc>
                      </a:pPr>
                      <a:r>
                        <a:rPr dirty="0" u="sng" sz="1750" spc="30" b="1">
                          <a:solidFill>
                            <a:srgbClr val="B51700"/>
                          </a:solidFill>
                          <a:uFill>
                            <a:solidFill>
                              <a:srgbClr val="B51700"/>
                            </a:solidFill>
                          </a:uFill>
                          <a:latin typeface="Georgia"/>
                          <a:cs typeface="Georgia"/>
                        </a:rPr>
                        <a:t>CHART</a:t>
                      </a:r>
                      <a:endParaRPr sz="17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baseline="4273" sz="1950" spc="3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dirty="0" baseline="4629" sz="1800" spc="3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MnO</a:t>
                      </a:r>
                      <a:r>
                        <a:rPr dirty="0" sz="800" spc="2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algn="r" marR="136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baseline="4629" sz="180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dirty="0" sz="80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Cr</a:t>
                      </a:r>
                      <a:r>
                        <a:rPr dirty="0" sz="80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80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baseline="4629" sz="1800" spc="22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22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CrO</a:t>
                      </a:r>
                      <a:r>
                        <a:rPr dirty="0" sz="8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Anhdy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9055"/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 spc="2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P C</a:t>
                      </a:r>
                      <a:r>
                        <a:rPr dirty="0" sz="1200" spc="-6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20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9055"/>
                </a:tc>
              </a:tr>
              <a:tr h="3181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22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8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4629" sz="1800" spc="22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8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12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baseline="4629" sz="1800" spc="22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CrO</a:t>
                      </a:r>
                      <a:r>
                        <a:rPr dirty="0" sz="8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193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R-CH</a:t>
                      </a:r>
                      <a:r>
                        <a:rPr dirty="0" baseline="-6172" sz="1350" spc="22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3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-OH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00" spc="20" b="1">
                          <a:latin typeface="Arial"/>
                          <a:cs typeface="Arial"/>
                        </a:rPr>
                        <a:t>R-COOH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algn="r" marR="1111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R-COOH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00" spc="20" b="1">
                          <a:latin typeface="Arial"/>
                          <a:cs typeface="Arial"/>
                        </a:rPr>
                        <a:t>R-COOH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00" spc="20" b="1">
                          <a:latin typeface="Arial"/>
                          <a:cs typeface="Arial"/>
                        </a:rPr>
                        <a:t>R-CHO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300" spc="20" b="1">
                          <a:latin typeface="Arial"/>
                          <a:cs typeface="Arial"/>
                        </a:rPr>
                        <a:t>R-CHO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90805"/>
                </a:tc>
              </a:tr>
              <a:tr h="293777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  <a:spcBef>
                          <a:spcPts val="705"/>
                        </a:spcBef>
                      </a:pPr>
                      <a:r>
                        <a:rPr dirty="0" sz="1300" spc="15" b="1">
                          <a:solidFill>
                            <a:srgbClr val="004D7F"/>
                          </a:solidFill>
                          <a:latin typeface="Arial"/>
                          <a:cs typeface="Arial"/>
                        </a:rPr>
                        <a:t>R-CH(OH)-R`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89535"/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1505"/>
                        </a:lnSpc>
                        <a:spcBef>
                          <a:spcPts val="705"/>
                        </a:spcBef>
                      </a:pPr>
                      <a:r>
                        <a:rPr dirty="0" sz="1300" spc="20" b="1">
                          <a:latin typeface="Arial"/>
                          <a:cs typeface="Arial"/>
                        </a:rPr>
                        <a:t>R-CO-R`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89535"/>
                </a:tc>
                <a:tc>
                  <a:txBody>
                    <a:bodyPr/>
                    <a:lstStyle/>
                    <a:p>
                      <a:pPr algn="r" marR="108585">
                        <a:lnSpc>
                          <a:spcPts val="1505"/>
                        </a:lnSpc>
                        <a:spcBef>
                          <a:spcPts val="705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R-CO-R`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89535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ts val="1505"/>
                        </a:lnSpc>
                        <a:spcBef>
                          <a:spcPts val="705"/>
                        </a:spcBef>
                      </a:pPr>
                      <a:r>
                        <a:rPr dirty="0" sz="1300" spc="20" b="1">
                          <a:latin typeface="Arial"/>
                          <a:cs typeface="Arial"/>
                        </a:rPr>
                        <a:t>R-CO-R`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895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  <a:spcBef>
                          <a:spcPts val="705"/>
                        </a:spcBef>
                      </a:pPr>
                      <a:r>
                        <a:rPr dirty="0" sz="1300" spc="20" b="1">
                          <a:latin typeface="Arial"/>
                          <a:cs typeface="Arial"/>
                        </a:rPr>
                        <a:t>R-CO-R`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89535"/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1505"/>
                        </a:lnSpc>
                        <a:spcBef>
                          <a:spcPts val="705"/>
                        </a:spcBef>
                      </a:pPr>
                      <a:r>
                        <a:rPr dirty="0" sz="1300" spc="20" b="1">
                          <a:latin typeface="Arial"/>
                          <a:cs typeface="Arial"/>
                        </a:rPr>
                        <a:t>R-CO-R`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89535"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968586" y="7950262"/>
            <a:ext cx="76771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200" spc="15" b="1">
                <a:solidFill>
                  <a:srgbClr val="004D7F"/>
                </a:solidFill>
                <a:latin typeface="Arial"/>
                <a:cs typeface="Arial"/>
              </a:rPr>
              <a:t>Cu,300</a:t>
            </a:r>
            <a:r>
              <a:rPr dirty="0" baseline="20833" sz="1200" spc="22" b="1">
                <a:solidFill>
                  <a:srgbClr val="004D7F"/>
                </a:solidFill>
                <a:latin typeface="Arial"/>
                <a:cs typeface="Arial"/>
              </a:rPr>
              <a:t>o</a:t>
            </a:r>
            <a:r>
              <a:rPr dirty="0" sz="1200" spc="15" b="1">
                <a:solidFill>
                  <a:srgbClr val="004D7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44171" y="8603092"/>
            <a:ext cx="638810" cy="6470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300" spc="20" b="1">
                <a:latin typeface="Arial"/>
                <a:cs typeface="Arial"/>
              </a:rPr>
              <a:t>R-CHO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20" b="1">
                <a:latin typeface="Arial"/>
                <a:cs typeface="Arial"/>
              </a:rPr>
              <a:t>R-CO-R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111" y="9438726"/>
            <a:ext cx="12299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300" spc="15" b="1">
                <a:solidFill>
                  <a:srgbClr val="004D7F"/>
                </a:solidFill>
                <a:latin typeface="Arial"/>
                <a:cs typeface="Arial"/>
              </a:rPr>
              <a:t>R-C-(CH</a:t>
            </a:r>
            <a:r>
              <a:rPr dirty="0" baseline="-6172" sz="1350" spc="22" b="1">
                <a:solidFill>
                  <a:srgbClr val="004D7F"/>
                </a:solidFill>
                <a:latin typeface="Arial"/>
                <a:cs typeface="Arial"/>
              </a:rPr>
              <a:t>2</a:t>
            </a:r>
            <a:r>
              <a:rPr dirty="0" sz="1300" spc="15" b="1">
                <a:solidFill>
                  <a:srgbClr val="004D7F"/>
                </a:solidFill>
                <a:latin typeface="Arial"/>
                <a:cs typeface="Arial"/>
              </a:rPr>
              <a:t>)</a:t>
            </a:r>
            <a:r>
              <a:rPr dirty="0" baseline="-6172" sz="1350" spc="22" b="1">
                <a:solidFill>
                  <a:srgbClr val="004D7F"/>
                </a:solidFill>
                <a:latin typeface="Arial"/>
                <a:cs typeface="Arial"/>
              </a:rPr>
              <a:t>2</a:t>
            </a:r>
            <a:r>
              <a:rPr dirty="0" sz="1300" spc="15" b="1">
                <a:solidFill>
                  <a:srgbClr val="004D7F"/>
                </a:solidFill>
                <a:latin typeface="Arial"/>
                <a:cs typeface="Arial"/>
              </a:rPr>
              <a:t>-OH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79997" y="9438726"/>
            <a:ext cx="13906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20" b="1"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41970" y="9438726"/>
            <a:ext cx="13906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20" b="1"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03943" y="9438726"/>
            <a:ext cx="13906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20" b="1"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4456" y="9438726"/>
            <a:ext cx="13906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20" b="1"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97816" y="9438726"/>
            <a:ext cx="13906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20" b="1"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2857" y="9438726"/>
            <a:ext cx="848994" cy="43815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99085" marR="30480" indent="-261620">
              <a:lnSpc>
                <a:spcPct val="105400"/>
              </a:lnSpc>
              <a:spcBef>
                <a:spcPts val="50"/>
              </a:spcBef>
            </a:pPr>
            <a:r>
              <a:rPr dirty="0" sz="1300" spc="25" b="1">
                <a:latin typeface="Arial"/>
                <a:cs typeface="Arial"/>
              </a:rPr>
              <a:t>R</a:t>
            </a:r>
            <a:r>
              <a:rPr dirty="0" baseline="-6172" sz="1350" spc="-7" b="1">
                <a:latin typeface="Arial"/>
                <a:cs typeface="Arial"/>
              </a:rPr>
              <a:t>2</a:t>
            </a:r>
            <a:r>
              <a:rPr dirty="0" sz="1300" spc="20" b="1">
                <a:latin typeface="Arial"/>
                <a:cs typeface="Arial"/>
              </a:rPr>
              <a:t>-C=C</a:t>
            </a:r>
            <a:r>
              <a:rPr dirty="0" sz="1300" spc="20" b="1">
                <a:latin typeface="Arial"/>
                <a:cs typeface="Arial"/>
              </a:rPr>
              <a:t>H</a:t>
            </a:r>
            <a:r>
              <a:rPr dirty="0" baseline="-6172" sz="1350" spc="-7" b="1">
                <a:latin typeface="Arial"/>
                <a:cs typeface="Arial"/>
              </a:rPr>
              <a:t>2  </a:t>
            </a:r>
            <a:r>
              <a:rPr dirty="0" sz="1300" spc="15" b="1">
                <a:latin typeface="Arial"/>
                <a:cs typeface="Arial"/>
              </a:rPr>
              <a:t>H</a:t>
            </a:r>
            <a:r>
              <a:rPr dirty="0" baseline="-6172" sz="1350" spc="22" b="1">
                <a:latin typeface="Arial"/>
                <a:cs typeface="Arial"/>
              </a:rPr>
              <a:t>2</a:t>
            </a:r>
            <a:r>
              <a:rPr dirty="0" sz="1300" spc="15" b="1">
                <a:latin typeface="Arial"/>
                <a:cs typeface="Arial"/>
              </a:rPr>
              <a:t>O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33052" y="6663974"/>
            <a:ext cx="5906300" cy="795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7517" y="10314473"/>
            <a:ext cx="3017520" cy="361950"/>
          </a:xfrm>
          <a:custGeom>
            <a:avLst/>
            <a:gdLst/>
            <a:ahLst/>
            <a:cxnLst/>
            <a:rect l="l" t="t" r="r" b="b"/>
            <a:pathLst>
              <a:path w="3017520" h="361950">
                <a:moveTo>
                  <a:pt x="2562133" y="359409"/>
                </a:moveTo>
                <a:lnTo>
                  <a:pt x="2097313" y="359409"/>
                </a:lnTo>
                <a:lnTo>
                  <a:pt x="2105138" y="360679"/>
                </a:lnTo>
                <a:lnTo>
                  <a:pt x="2123116" y="360679"/>
                </a:lnTo>
                <a:lnTo>
                  <a:pt x="2133241" y="361949"/>
                </a:lnTo>
                <a:lnTo>
                  <a:pt x="2520251" y="361949"/>
                </a:lnTo>
                <a:lnTo>
                  <a:pt x="2534585" y="360679"/>
                </a:lnTo>
                <a:lnTo>
                  <a:pt x="2562133" y="359409"/>
                </a:lnTo>
                <a:close/>
              </a:path>
              <a:path w="3017520" h="361950">
                <a:moveTo>
                  <a:pt x="2599801" y="358139"/>
                </a:moveTo>
                <a:lnTo>
                  <a:pt x="2014020" y="358139"/>
                </a:lnTo>
                <a:lnTo>
                  <a:pt x="2052720" y="359409"/>
                </a:lnTo>
                <a:lnTo>
                  <a:pt x="2588940" y="359409"/>
                </a:lnTo>
                <a:lnTo>
                  <a:pt x="2599801" y="358139"/>
                </a:lnTo>
                <a:close/>
              </a:path>
              <a:path w="3017520" h="361950">
                <a:moveTo>
                  <a:pt x="2649320" y="355599"/>
                </a:moveTo>
                <a:lnTo>
                  <a:pt x="1851693" y="355599"/>
                </a:lnTo>
                <a:lnTo>
                  <a:pt x="1899726" y="356869"/>
                </a:lnTo>
                <a:lnTo>
                  <a:pt x="1941370" y="356869"/>
                </a:lnTo>
                <a:lnTo>
                  <a:pt x="1990900" y="358139"/>
                </a:lnTo>
                <a:lnTo>
                  <a:pt x="2611422" y="358139"/>
                </a:lnTo>
                <a:lnTo>
                  <a:pt x="2649320" y="355599"/>
                </a:lnTo>
                <a:close/>
              </a:path>
              <a:path w="3017520" h="361950">
                <a:moveTo>
                  <a:pt x="2677906" y="354329"/>
                </a:moveTo>
                <a:lnTo>
                  <a:pt x="1800374" y="354329"/>
                </a:lnTo>
                <a:lnTo>
                  <a:pt x="1826473" y="355599"/>
                </a:lnTo>
                <a:lnTo>
                  <a:pt x="2663802" y="355599"/>
                </a:lnTo>
                <a:lnTo>
                  <a:pt x="2677906" y="354329"/>
                </a:lnTo>
                <a:close/>
              </a:path>
              <a:path w="3017520" h="361950">
                <a:moveTo>
                  <a:pt x="2739901" y="353059"/>
                </a:moveTo>
                <a:lnTo>
                  <a:pt x="1663978" y="353059"/>
                </a:lnTo>
                <a:lnTo>
                  <a:pt x="1689084" y="354329"/>
                </a:lnTo>
                <a:lnTo>
                  <a:pt x="2693811" y="354329"/>
                </a:lnTo>
                <a:lnTo>
                  <a:pt x="2739901" y="353059"/>
                </a:lnTo>
                <a:close/>
              </a:path>
              <a:path w="3017520" h="361950">
                <a:moveTo>
                  <a:pt x="2753995" y="302259"/>
                </a:moveTo>
                <a:lnTo>
                  <a:pt x="258256" y="302259"/>
                </a:lnTo>
                <a:lnTo>
                  <a:pt x="256196" y="302842"/>
                </a:lnTo>
                <a:lnTo>
                  <a:pt x="261435" y="303529"/>
                </a:lnTo>
                <a:lnTo>
                  <a:pt x="255715" y="303529"/>
                </a:lnTo>
                <a:lnTo>
                  <a:pt x="260719" y="304799"/>
                </a:lnTo>
                <a:lnTo>
                  <a:pt x="263826" y="306069"/>
                </a:lnTo>
                <a:lnTo>
                  <a:pt x="270311" y="308609"/>
                </a:lnTo>
                <a:lnTo>
                  <a:pt x="279983" y="311149"/>
                </a:lnTo>
                <a:lnTo>
                  <a:pt x="292657" y="314959"/>
                </a:lnTo>
                <a:lnTo>
                  <a:pt x="312676" y="321309"/>
                </a:lnTo>
                <a:lnTo>
                  <a:pt x="353223" y="328929"/>
                </a:lnTo>
                <a:lnTo>
                  <a:pt x="373745" y="331469"/>
                </a:lnTo>
                <a:lnTo>
                  <a:pt x="391381" y="332739"/>
                </a:lnTo>
                <a:lnTo>
                  <a:pt x="501234" y="332739"/>
                </a:lnTo>
                <a:lnTo>
                  <a:pt x="514669" y="334009"/>
                </a:lnTo>
                <a:lnTo>
                  <a:pt x="555658" y="334009"/>
                </a:lnTo>
                <a:lnTo>
                  <a:pt x="567939" y="335279"/>
                </a:lnTo>
                <a:lnTo>
                  <a:pt x="1217126" y="335279"/>
                </a:lnTo>
                <a:lnTo>
                  <a:pt x="1229179" y="336549"/>
                </a:lnTo>
                <a:lnTo>
                  <a:pt x="1232519" y="336549"/>
                </a:lnTo>
                <a:lnTo>
                  <a:pt x="1247881" y="337819"/>
                </a:lnTo>
                <a:lnTo>
                  <a:pt x="1291436" y="340359"/>
                </a:lnTo>
                <a:lnTo>
                  <a:pt x="1341612" y="344169"/>
                </a:lnTo>
                <a:lnTo>
                  <a:pt x="1353309" y="344169"/>
                </a:lnTo>
                <a:lnTo>
                  <a:pt x="1366060" y="345439"/>
                </a:lnTo>
                <a:lnTo>
                  <a:pt x="1387619" y="345439"/>
                </a:lnTo>
                <a:lnTo>
                  <a:pt x="1400148" y="346709"/>
                </a:lnTo>
                <a:lnTo>
                  <a:pt x="1431973" y="346709"/>
                </a:lnTo>
                <a:lnTo>
                  <a:pt x="1449816" y="347979"/>
                </a:lnTo>
                <a:lnTo>
                  <a:pt x="1482900" y="347979"/>
                </a:lnTo>
                <a:lnTo>
                  <a:pt x="1537545" y="350519"/>
                </a:lnTo>
                <a:lnTo>
                  <a:pt x="1613600" y="353059"/>
                </a:lnTo>
                <a:lnTo>
                  <a:pt x="2750055" y="353059"/>
                </a:lnTo>
                <a:lnTo>
                  <a:pt x="2775610" y="351789"/>
                </a:lnTo>
                <a:lnTo>
                  <a:pt x="2815942" y="349249"/>
                </a:lnTo>
                <a:lnTo>
                  <a:pt x="2833232" y="349249"/>
                </a:lnTo>
                <a:lnTo>
                  <a:pt x="2800923" y="339089"/>
                </a:lnTo>
                <a:lnTo>
                  <a:pt x="2769712" y="317499"/>
                </a:lnTo>
                <a:lnTo>
                  <a:pt x="2768635" y="317499"/>
                </a:lnTo>
                <a:lnTo>
                  <a:pt x="2767963" y="316290"/>
                </a:lnTo>
                <a:lnTo>
                  <a:pt x="2762368" y="312419"/>
                </a:lnTo>
                <a:lnTo>
                  <a:pt x="2755764" y="303834"/>
                </a:lnTo>
                <a:lnTo>
                  <a:pt x="2753995" y="302259"/>
                </a:lnTo>
                <a:close/>
              </a:path>
              <a:path w="3017520" h="361950">
                <a:moveTo>
                  <a:pt x="3000221" y="274319"/>
                </a:moveTo>
                <a:lnTo>
                  <a:pt x="2733062" y="274319"/>
                </a:lnTo>
                <a:lnTo>
                  <a:pt x="2734974" y="275589"/>
                </a:lnTo>
                <a:lnTo>
                  <a:pt x="2742456" y="285749"/>
                </a:lnTo>
                <a:lnTo>
                  <a:pt x="2744613" y="289337"/>
                </a:lnTo>
                <a:lnTo>
                  <a:pt x="2755764" y="303834"/>
                </a:lnTo>
                <a:lnTo>
                  <a:pt x="2759704" y="307339"/>
                </a:lnTo>
                <a:lnTo>
                  <a:pt x="2767929" y="316229"/>
                </a:lnTo>
                <a:lnTo>
                  <a:pt x="2800923" y="339089"/>
                </a:lnTo>
                <a:lnTo>
                  <a:pt x="2845348" y="353059"/>
                </a:lnTo>
                <a:lnTo>
                  <a:pt x="2892261" y="353059"/>
                </a:lnTo>
                <a:lnTo>
                  <a:pt x="2902881" y="349249"/>
                </a:lnTo>
                <a:lnTo>
                  <a:pt x="2847369" y="349249"/>
                </a:lnTo>
                <a:lnTo>
                  <a:pt x="2840166" y="347979"/>
                </a:lnTo>
                <a:lnTo>
                  <a:pt x="2833609" y="346709"/>
                </a:lnTo>
                <a:lnTo>
                  <a:pt x="2832581" y="346709"/>
                </a:lnTo>
                <a:lnTo>
                  <a:pt x="2820696" y="344169"/>
                </a:lnTo>
                <a:lnTo>
                  <a:pt x="2820108" y="344169"/>
                </a:lnTo>
                <a:lnTo>
                  <a:pt x="2818890" y="342899"/>
                </a:lnTo>
                <a:lnTo>
                  <a:pt x="2804585" y="337819"/>
                </a:lnTo>
                <a:lnTo>
                  <a:pt x="2803738" y="337819"/>
                </a:lnTo>
                <a:lnTo>
                  <a:pt x="2801664" y="335279"/>
                </a:lnTo>
                <a:lnTo>
                  <a:pt x="2771152" y="317499"/>
                </a:lnTo>
                <a:lnTo>
                  <a:pt x="2963568" y="317499"/>
                </a:lnTo>
                <a:lnTo>
                  <a:pt x="2977054" y="307339"/>
                </a:lnTo>
                <a:lnTo>
                  <a:pt x="3000221" y="274319"/>
                </a:lnTo>
                <a:close/>
              </a:path>
              <a:path w="3017520" h="361950">
                <a:moveTo>
                  <a:pt x="2963568" y="317499"/>
                </a:moveTo>
                <a:lnTo>
                  <a:pt x="2771152" y="317499"/>
                </a:lnTo>
                <a:lnTo>
                  <a:pt x="2801664" y="335279"/>
                </a:lnTo>
                <a:lnTo>
                  <a:pt x="2803738" y="337819"/>
                </a:lnTo>
                <a:lnTo>
                  <a:pt x="2804585" y="337819"/>
                </a:lnTo>
                <a:lnTo>
                  <a:pt x="2818890" y="342899"/>
                </a:lnTo>
                <a:lnTo>
                  <a:pt x="2820108" y="344169"/>
                </a:lnTo>
                <a:lnTo>
                  <a:pt x="2820696" y="344169"/>
                </a:lnTo>
                <a:lnTo>
                  <a:pt x="2832581" y="346709"/>
                </a:lnTo>
                <a:lnTo>
                  <a:pt x="2833609" y="346709"/>
                </a:lnTo>
                <a:lnTo>
                  <a:pt x="2840166" y="347979"/>
                </a:lnTo>
                <a:lnTo>
                  <a:pt x="2847369" y="349249"/>
                </a:lnTo>
                <a:lnTo>
                  <a:pt x="2902881" y="349249"/>
                </a:lnTo>
                <a:lnTo>
                  <a:pt x="2938282" y="336549"/>
                </a:lnTo>
                <a:lnTo>
                  <a:pt x="2963568" y="317499"/>
                </a:lnTo>
                <a:close/>
              </a:path>
              <a:path w="3017520" h="361950">
                <a:moveTo>
                  <a:pt x="1018993" y="339089"/>
                </a:moveTo>
                <a:lnTo>
                  <a:pt x="682067" y="339089"/>
                </a:lnTo>
                <a:lnTo>
                  <a:pt x="691078" y="340359"/>
                </a:lnTo>
                <a:lnTo>
                  <a:pt x="1009697" y="340359"/>
                </a:lnTo>
                <a:lnTo>
                  <a:pt x="1018993" y="339089"/>
                </a:lnTo>
                <a:close/>
              </a:path>
              <a:path w="3017520" h="361950">
                <a:moveTo>
                  <a:pt x="1062885" y="337819"/>
                </a:moveTo>
                <a:lnTo>
                  <a:pt x="634761" y="337819"/>
                </a:lnTo>
                <a:lnTo>
                  <a:pt x="651526" y="339089"/>
                </a:lnTo>
                <a:lnTo>
                  <a:pt x="1050795" y="339089"/>
                </a:lnTo>
                <a:lnTo>
                  <a:pt x="1062885" y="337819"/>
                </a:lnTo>
                <a:close/>
              </a:path>
              <a:path w="3017520" h="361950">
                <a:moveTo>
                  <a:pt x="267878" y="0"/>
                </a:moveTo>
                <a:lnTo>
                  <a:pt x="233439" y="0"/>
                </a:lnTo>
                <a:lnTo>
                  <a:pt x="220311" y="1269"/>
                </a:lnTo>
                <a:lnTo>
                  <a:pt x="204579" y="3809"/>
                </a:lnTo>
                <a:lnTo>
                  <a:pt x="187672" y="7619"/>
                </a:lnTo>
                <a:lnTo>
                  <a:pt x="173325" y="11429"/>
                </a:lnTo>
                <a:lnTo>
                  <a:pt x="161377" y="13969"/>
                </a:lnTo>
                <a:lnTo>
                  <a:pt x="151665" y="17779"/>
                </a:lnTo>
                <a:lnTo>
                  <a:pt x="144266" y="19049"/>
                </a:lnTo>
                <a:lnTo>
                  <a:pt x="135345" y="21589"/>
                </a:lnTo>
                <a:lnTo>
                  <a:pt x="95162" y="38099"/>
                </a:lnTo>
                <a:lnTo>
                  <a:pt x="89024" y="41909"/>
                </a:lnTo>
                <a:lnTo>
                  <a:pt x="84593" y="44449"/>
                </a:lnTo>
                <a:lnTo>
                  <a:pt x="49844" y="69849"/>
                </a:lnTo>
                <a:lnTo>
                  <a:pt x="21561" y="106679"/>
                </a:lnTo>
                <a:lnTo>
                  <a:pt x="2076" y="162559"/>
                </a:lnTo>
                <a:lnTo>
                  <a:pt x="0" y="191769"/>
                </a:lnTo>
                <a:lnTo>
                  <a:pt x="9723" y="240029"/>
                </a:lnTo>
                <a:lnTo>
                  <a:pt x="32983" y="280669"/>
                </a:lnTo>
                <a:lnTo>
                  <a:pt x="67179" y="311149"/>
                </a:lnTo>
                <a:lnTo>
                  <a:pt x="109709" y="331469"/>
                </a:lnTo>
                <a:lnTo>
                  <a:pt x="157971" y="337819"/>
                </a:lnTo>
                <a:lnTo>
                  <a:pt x="205590" y="327659"/>
                </a:lnTo>
                <a:lnTo>
                  <a:pt x="232752" y="312419"/>
                </a:lnTo>
                <a:lnTo>
                  <a:pt x="225753" y="312419"/>
                </a:lnTo>
                <a:lnTo>
                  <a:pt x="235107" y="307339"/>
                </a:lnTo>
                <a:lnTo>
                  <a:pt x="235601" y="307339"/>
                </a:lnTo>
                <a:lnTo>
                  <a:pt x="241998" y="303483"/>
                </a:lnTo>
                <a:lnTo>
                  <a:pt x="247821" y="299719"/>
                </a:lnTo>
                <a:lnTo>
                  <a:pt x="247985" y="299719"/>
                </a:lnTo>
                <a:lnTo>
                  <a:pt x="248810" y="298449"/>
                </a:lnTo>
                <a:lnTo>
                  <a:pt x="253388" y="294639"/>
                </a:lnTo>
                <a:lnTo>
                  <a:pt x="257850" y="290829"/>
                </a:lnTo>
                <a:lnTo>
                  <a:pt x="258323" y="290829"/>
                </a:lnTo>
                <a:lnTo>
                  <a:pt x="259207" y="289559"/>
                </a:lnTo>
                <a:lnTo>
                  <a:pt x="264593" y="283209"/>
                </a:lnTo>
                <a:lnTo>
                  <a:pt x="269905" y="278129"/>
                </a:lnTo>
                <a:lnTo>
                  <a:pt x="270569" y="276859"/>
                </a:lnTo>
                <a:lnTo>
                  <a:pt x="271343" y="275589"/>
                </a:lnTo>
                <a:lnTo>
                  <a:pt x="277008" y="267969"/>
                </a:lnTo>
                <a:lnTo>
                  <a:pt x="282711" y="259079"/>
                </a:lnTo>
                <a:lnTo>
                  <a:pt x="283044" y="259079"/>
                </a:lnTo>
                <a:lnTo>
                  <a:pt x="283676" y="257703"/>
                </a:lnTo>
                <a:lnTo>
                  <a:pt x="283811" y="255269"/>
                </a:lnTo>
                <a:lnTo>
                  <a:pt x="290256" y="238759"/>
                </a:lnTo>
                <a:lnTo>
                  <a:pt x="297244" y="222249"/>
                </a:lnTo>
                <a:lnTo>
                  <a:pt x="298296" y="221524"/>
                </a:lnTo>
                <a:lnTo>
                  <a:pt x="298545" y="219437"/>
                </a:lnTo>
                <a:lnTo>
                  <a:pt x="298194" y="218439"/>
                </a:lnTo>
                <a:lnTo>
                  <a:pt x="299697" y="200659"/>
                </a:lnTo>
                <a:lnTo>
                  <a:pt x="301959" y="181609"/>
                </a:lnTo>
                <a:lnTo>
                  <a:pt x="303348" y="179069"/>
                </a:lnTo>
                <a:lnTo>
                  <a:pt x="3016978" y="179069"/>
                </a:lnTo>
                <a:lnTo>
                  <a:pt x="3016965" y="177799"/>
                </a:lnTo>
                <a:lnTo>
                  <a:pt x="3001337" y="132079"/>
                </a:lnTo>
                <a:lnTo>
                  <a:pt x="2951085" y="78739"/>
                </a:lnTo>
                <a:lnTo>
                  <a:pt x="2915197" y="58419"/>
                </a:lnTo>
                <a:lnTo>
                  <a:pt x="2144519" y="58419"/>
                </a:lnTo>
                <a:lnTo>
                  <a:pt x="2136116" y="57149"/>
                </a:lnTo>
                <a:lnTo>
                  <a:pt x="2116839" y="57149"/>
                </a:lnTo>
                <a:lnTo>
                  <a:pt x="2106000" y="55879"/>
                </a:lnTo>
                <a:lnTo>
                  <a:pt x="2059858" y="55879"/>
                </a:lnTo>
                <a:lnTo>
                  <a:pt x="2020418" y="54609"/>
                </a:lnTo>
                <a:lnTo>
                  <a:pt x="2007802" y="54609"/>
                </a:lnTo>
                <a:lnTo>
                  <a:pt x="1994862" y="53339"/>
                </a:lnTo>
                <a:lnTo>
                  <a:pt x="1903600" y="53339"/>
                </a:lnTo>
                <a:lnTo>
                  <a:pt x="1855905" y="52069"/>
                </a:lnTo>
                <a:lnTo>
                  <a:pt x="1832277" y="52069"/>
                </a:lnTo>
                <a:lnTo>
                  <a:pt x="1808629" y="50799"/>
                </a:lnTo>
                <a:lnTo>
                  <a:pt x="1691421" y="50799"/>
                </a:lnTo>
                <a:lnTo>
                  <a:pt x="1668539" y="49529"/>
                </a:lnTo>
                <a:lnTo>
                  <a:pt x="1621769" y="49529"/>
                </a:lnTo>
                <a:lnTo>
                  <a:pt x="1547084" y="46989"/>
                </a:lnTo>
                <a:lnTo>
                  <a:pt x="1497733" y="44449"/>
                </a:lnTo>
                <a:lnTo>
                  <a:pt x="1447225" y="44449"/>
                </a:lnTo>
                <a:lnTo>
                  <a:pt x="1444152" y="43179"/>
                </a:lnTo>
                <a:lnTo>
                  <a:pt x="1409764" y="43179"/>
                </a:lnTo>
                <a:lnTo>
                  <a:pt x="1398185" y="41909"/>
                </a:lnTo>
                <a:lnTo>
                  <a:pt x="1378455" y="41909"/>
                </a:lnTo>
                <a:lnTo>
                  <a:pt x="1370060" y="40639"/>
                </a:lnTo>
                <a:lnTo>
                  <a:pt x="1357894" y="40639"/>
                </a:lnTo>
                <a:lnTo>
                  <a:pt x="1327522" y="38099"/>
                </a:lnTo>
                <a:lnTo>
                  <a:pt x="1311891" y="38099"/>
                </a:lnTo>
                <a:lnTo>
                  <a:pt x="1293507" y="36829"/>
                </a:lnTo>
                <a:lnTo>
                  <a:pt x="699775" y="36829"/>
                </a:lnTo>
                <a:lnTo>
                  <a:pt x="693351" y="35559"/>
                </a:lnTo>
                <a:lnTo>
                  <a:pt x="647147" y="35559"/>
                </a:lnTo>
                <a:lnTo>
                  <a:pt x="633408" y="34289"/>
                </a:lnTo>
                <a:lnTo>
                  <a:pt x="612894" y="33019"/>
                </a:lnTo>
                <a:lnTo>
                  <a:pt x="597315" y="31749"/>
                </a:lnTo>
                <a:lnTo>
                  <a:pt x="581230" y="31749"/>
                </a:lnTo>
                <a:lnTo>
                  <a:pt x="564578" y="30479"/>
                </a:lnTo>
                <a:lnTo>
                  <a:pt x="533340" y="30479"/>
                </a:lnTo>
                <a:lnTo>
                  <a:pt x="517658" y="29209"/>
                </a:lnTo>
                <a:lnTo>
                  <a:pt x="405319" y="29209"/>
                </a:lnTo>
                <a:lnTo>
                  <a:pt x="396440" y="27939"/>
                </a:lnTo>
                <a:lnTo>
                  <a:pt x="389378" y="26669"/>
                </a:lnTo>
                <a:lnTo>
                  <a:pt x="383696" y="25399"/>
                </a:lnTo>
                <a:lnTo>
                  <a:pt x="379323" y="24129"/>
                </a:lnTo>
                <a:lnTo>
                  <a:pt x="373748" y="22859"/>
                </a:lnTo>
                <a:lnTo>
                  <a:pt x="365846" y="20319"/>
                </a:lnTo>
                <a:lnTo>
                  <a:pt x="355306" y="16509"/>
                </a:lnTo>
                <a:lnTo>
                  <a:pt x="341815" y="12699"/>
                </a:lnTo>
                <a:lnTo>
                  <a:pt x="331211" y="10159"/>
                </a:lnTo>
                <a:lnTo>
                  <a:pt x="317882" y="6349"/>
                </a:lnTo>
                <a:lnTo>
                  <a:pt x="301396" y="2539"/>
                </a:lnTo>
                <a:lnTo>
                  <a:pt x="281322" y="1269"/>
                </a:lnTo>
                <a:lnTo>
                  <a:pt x="267878" y="0"/>
                </a:lnTo>
                <a:close/>
              </a:path>
              <a:path w="3017520" h="361950">
                <a:moveTo>
                  <a:pt x="1133701" y="335279"/>
                </a:moveTo>
                <a:lnTo>
                  <a:pt x="581083" y="335279"/>
                </a:lnTo>
                <a:lnTo>
                  <a:pt x="595109" y="336549"/>
                </a:lnTo>
                <a:lnTo>
                  <a:pt x="622270" y="337819"/>
                </a:lnTo>
                <a:lnTo>
                  <a:pt x="1080479" y="337819"/>
                </a:lnTo>
                <a:lnTo>
                  <a:pt x="1086790" y="336549"/>
                </a:lnTo>
                <a:lnTo>
                  <a:pt x="1126317" y="336549"/>
                </a:lnTo>
                <a:lnTo>
                  <a:pt x="1133701" y="335279"/>
                </a:lnTo>
                <a:close/>
              </a:path>
              <a:path w="3017520" h="361950">
                <a:moveTo>
                  <a:pt x="484176" y="332739"/>
                </a:moveTo>
                <a:lnTo>
                  <a:pt x="458986" y="332739"/>
                </a:lnTo>
                <a:lnTo>
                  <a:pt x="478022" y="334009"/>
                </a:lnTo>
                <a:lnTo>
                  <a:pt x="484176" y="332739"/>
                </a:lnTo>
                <a:close/>
              </a:path>
              <a:path w="3017520" h="361950">
                <a:moveTo>
                  <a:pt x="2755764" y="303834"/>
                </a:moveTo>
                <a:lnTo>
                  <a:pt x="2762368" y="312419"/>
                </a:lnTo>
                <a:lnTo>
                  <a:pt x="2767963" y="316290"/>
                </a:lnTo>
                <a:lnTo>
                  <a:pt x="2759704" y="307339"/>
                </a:lnTo>
                <a:lnTo>
                  <a:pt x="2755764" y="303834"/>
                </a:lnTo>
                <a:close/>
              </a:path>
              <a:path w="3017520" h="361950">
                <a:moveTo>
                  <a:pt x="235107" y="307339"/>
                </a:moveTo>
                <a:lnTo>
                  <a:pt x="225753" y="312419"/>
                </a:lnTo>
                <a:lnTo>
                  <a:pt x="232355" y="309879"/>
                </a:lnTo>
                <a:lnTo>
                  <a:pt x="233826" y="309879"/>
                </a:lnTo>
                <a:lnTo>
                  <a:pt x="237973" y="308609"/>
                </a:lnTo>
                <a:lnTo>
                  <a:pt x="234144" y="308609"/>
                </a:lnTo>
                <a:lnTo>
                  <a:pt x="235107" y="307339"/>
                </a:lnTo>
                <a:close/>
              </a:path>
              <a:path w="3017520" h="361950">
                <a:moveTo>
                  <a:pt x="232355" y="309879"/>
                </a:moveTo>
                <a:lnTo>
                  <a:pt x="225753" y="312419"/>
                </a:lnTo>
                <a:lnTo>
                  <a:pt x="225981" y="312419"/>
                </a:lnTo>
                <a:lnTo>
                  <a:pt x="232355" y="309879"/>
                </a:lnTo>
                <a:close/>
              </a:path>
              <a:path w="3017520" h="361950">
                <a:moveTo>
                  <a:pt x="233826" y="309879"/>
                </a:moveTo>
                <a:lnTo>
                  <a:pt x="232355" y="309879"/>
                </a:lnTo>
                <a:lnTo>
                  <a:pt x="225981" y="312419"/>
                </a:lnTo>
                <a:lnTo>
                  <a:pt x="229678" y="311149"/>
                </a:lnTo>
                <a:lnTo>
                  <a:pt x="233826" y="309879"/>
                </a:lnTo>
                <a:close/>
              </a:path>
              <a:path w="3017520" h="361950">
                <a:moveTo>
                  <a:pt x="241426" y="307552"/>
                </a:moveTo>
                <a:lnTo>
                  <a:pt x="229678" y="311149"/>
                </a:lnTo>
                <a:lnTo>
                  <a:pt x="225981" y="312419"/>
                </a:lnTo>
                <a:lnTo>
                  <a:pt x="232752" y="312419"/>
                </a:lnTo>
                <a:lnTo>
                  <a:pt x="241426" y="307552"/>
                </a:lnTo>
                <a:close/>
              </a:path>
              <a:path w="3017520" h="361950">
                <a:moveTo>
                  <a:pt x="235601" y="307339"/>
                </a:moveTo>
                <a:lnTo>
                  <a:pt x="235107" y="307339"/>
                </a:lnTo>
                <a:lnTo>
                  <a:pt x="234144" y="308609"/>
                </a:lnTo>
                <a:lnTo>
                  <a:pt x="235601" y="307339"/>
                </a:lnTo>
                <a:close/>
              </a:path>
              <a:path w="3017520" h="361950">
                <a:moveTo>
                  <a:pt x="283044" y="259079"/>
                </a:moveTo>
                <a:lnTo>
                  <a:pt x="282711" y="259079"/>
                </a:lnTo>
                <a:lnTo>
                  <a:pt x="277008" y="267969"/>
                </a:lnTo>
                <a:lnTo>
                  <a:pt x="271343" y="275589"/>
                </a:lnTo>
                <a:lnTo>
                  <a:pt x="270569" y="276859"/>
                </a:lnTo>
                <a:lnTo>
                  <a:pt x="269905" y="278129"/>
                </a:lnTo>
                <a:lnTo>
                  <a:pt x="264593" y="283209"/>
                </a:lnTo>
                <a:lnTo>
                  <a:pt x="259207" y="289559"/>
                </a:lnTo>
                <a:lnTo>
                  <a:pt x="258323" y="290829"/>
                </a:lnTo>
                <a:lnTo>
                  <a:pt x="257850" y="290829"/>
                </a:lnTo>
                <a:lnTo>
                  <a:pt x="253388" y="294639"/>
                </a:lnTo>
                <a:lnTo>
                  <a:pt x="248810" y="298449"/>
                </a:lnTo>
                <a:lnTo>
                  <a:pt x="247985" y="299719"/>
                </a:lnTo>
                <a:lnTo>
                  <a:pt x="247821" y="299719"/>
                </a:lnTo>
                <a:lnTo>
                  <a:pt x="241927" y="303529"/>
                </a:lnTo>
                <a:lnTo>
                  <a:pt x="235601" y="307339"/>
                </a:lnTo>
                <a:lnTo>
                  <a:pt x="234144" y="308609"/>
                </a:lnTo>
                <a:lnTo>
                  <a:pt x="237973" y="308609"/>
                </a:lnTo>
                <a:lnTo>
                  <a:pt x="241426" y="307552"/>
                </a:lnTo>
                <a:lnTo>
                  <a:pt x="246332" y="304799"/>
                </a:lnTo>
                <a:lnTo>
                  <a:pt x="277802" y="270509"/>
                </a:lnTo>
                <a:lnTo>
                  <a:pt x="283044" y="259079"/>
                </a:lnTo>
                <a:close/>
              </a:path>
              <a:path w="3017520" h="361950">
                <a:moveTo>
                  <a:pt x="3016978" y="179069"/>
                </a:moveTo>
                <a:lnTo>
                  <a:pt x="303348" y="179069"/>
                </a:lnTo>
                <a:lnTo>
                  <a:pt x="298545" y="219437"/>
                </a:lnTo>
                <a:lnTo>
                  <a:pt x="299086" y="220979"/>
                </a:lnTo>
                <a:lnTo>
                  <a:pt x="298296" y="221524"/>
                </a:lnTo>
                <a:lnTo>
                  <a:pt x="297606" y="227329"/>
                </a:lnTo>
                <a:lnTo>
                  <a:pt x="283676" y="257703"/>
                </a:lnTo>
                <a:lnTo>
                  <a:pt x="283599" y="259079"/>
                </a:lnTo>
                <a:lnTo>
                  <a:pt x="283044" y="259079"/>
                </a:lnTo>
                <a:lnTo>
                  <a:pt x="277802" y="270509"/>
                </a:lnTo>
                <a:lnTo>
                  <a:pt x="246332" y="304799"/>
                </a:lnTo>
                <a:lnTo>
                  <a:pt x="241426" y="307552"/>
                </a:lnTo>
                <a:lnTo>
                  <a:pt x="250417" y="304799"/>
                </a:lnTo>
                <a:lnTo>
                  <a:pt x="253940" y="303529"/>
                </a:lnTo>
                <a:lnTo>
                  <a:pt x="252613" y="303529"/>
                </a:lnTo>
                <a:lnTo>
                  <a:pt x="251540" y="302259"/>
                </a:lnTo>
                <a:lnTo>
                  <a:pt x="2753995" y="302259"/>
                </a:lnTo>
                <a:lnTo>
                  <a:pt x="2751140" y="299719"/>
                </a:lnTo>
                <a:lnTo>
                  <a:pt x="2749420" y="298449"/>
                </a:lnTo>
                <a:lnTo>
                  <a:pt x="2749330" y="297179"/>
                </a:lnTo>
                <a:lnTo>
                  <a:pt x="2744613" y="289337"/>
                </a:lnTo>
                <a:lnTo>
                  <a:pt x="2733062" y="274319"/>
                </a:lnTo>
                <a:lnTo>
                  <a:pt x="3000221" y="274319"/>
                </a:lnTo>
                <a:lnTo>
                  <a:pt x="3003785" y="269239"/>
                </a:lnTo>
                <a:lnTo>
                  <a:pt x="3017435" y="224789"/>
                </a:lnTo>
                <a:lnTo>
                  <a:pt x="3016978" y="179069"/>
                </a:lnTo>
                <a:close/>
              </a:path>
              <a:path w="3017520" h="361950">
                <a:moveTo>
                  <a:pt x="251540" y="302259"/>
                </a:moveTo>
                <a:lnTo>
                  <a:pt x="252613" y="303529"/>
                </a:lnTo>
                <a:lnTo>
                  <a:pt x="253765" y="303529"/>
                </a:lnTo>
                <a:lnTo>
                  <a:pt x="253921" y="303483"/>
                </a:lnTo>
                <a:lnTo>
                  <a:pt x="251540" y="302259"/>
                </a:lnTo>
                <a:close/>
              </a:path>
              <a:path w="3017520" h="361950">
                <a:moveTo>
                  <a:pt x="253924" y="303485"/>
                </a:moveTo>
                <a:lnTo>
                  <a:pt x="253765" y="303529"/>
                </a:lnTo>
                <a:lnTo>
                  <a:pt x="253940" y="303529"/>
                </a:lnTo>
                <a:close/>
              </a:path>
              <a:path w="3017520" h="361950">
                <a:moveTo>
                  <a:pt x="253982" y="303515"/>
                </a:moveTo>
                <a:close/>
              </a:path>
              <a:path w="3017520" h="361950">
                <a:moveTo>
                  <a:pt x="256196" y="302842"/>
                </a:moveTo>
                <a:lnTo>
                  <a:pt x="254578" y="303300"/>
                </a:lnTo>
                <a:lnTo>
                  <a:pt x="254069" y="303483"/>
                </a:lnTo>
                <a:lnTo>
                  <a:pt x="261435" y="303529"/>
                </a:lnTo>
                <a:lnTo>
                  <a:pt x="256196" y="302842"/>
                </a:lnTo>
                <a:close/>
              </a:path>
              <a:path w="3017520" h="361950">
                <a:moveTo>
                  <a:pt x="254578" y="303300"/>
                </a:moveTo>
                <a:lnTo>
                  <a:pt x="253929" y="303483"/>
                </a:lnTo>
                <a:lnTo>
                  <a:pt x="254578" y="303300"/>
                </a:lnTo>
                <a:close/>
              </a:path>
              <a:path w="3017520" h="361950">
                <a:moveTo>
                  <a:pt x="251757" y="302259"/>
                </a:moveTo>
                <a:lnTo>
                  <a:pt x="251540" y="302259"/>
                </a:lnTo>
                <a:lnTo>
                  <a:pt x="253929" y="303483"/>
                </a:lnTo>
                <a:lnTo>
                  <a:pt x="251757" y="302259"/>
                </a:lnTo>
                <a:close/>
              </a:path>
              <a:path w="3017520" h="361950">
                <a:moveTo>
                  <a:pt x="251757" y="302259"/>
                </a:moveTo>
                <a:lnTo>
                  <a:pt x="253929" y="303483"/>
                </a:lnTo>
                <a:lnTo>
                  <a:pt x="254578" y="303300"/>
                </a:lnTo>
                <a:lnTo>
                  <a:pt x="255941" y="302809"/>
                </a:lnTo>
                <a:lnTo>
                  <a:pt x="251757" y="302259"/>
                </a:lnTo>
                <a:close/>
              </a:path>
              <a:path w="3017520" h="361950">
                <a:moveTo>
                  <a:pt x="255941" y="302809"/>
                </a:moveTo>
                <a:lnTo>
                  <a:pt x="254578" y="303300"/>
                </a:lnTo>
                <a:lnTo>
                  <a:pt x="256196" y="302842"/>
                </a:lnTo>
                <a:lnTo>
                  <a:pt x="255941" y="302809"/>
                </a:lnTo>
                <a:close/>
              </a:path>
              <a:path w="3017520" h="361950">
                <a:moveTo>
                  <a:pt x="257464" y="302259"/>
                </a:moveTo>
                <a:lnTo>
                  <a:pt x="251757" y="302259"/>
                </a:lnTo>
                <a:lnTo>
                  <a:pt x="255941" y="302809"/>
                </a:lnTo>
                <a:lnTo>
                  <a:pt x="257464" y="302259"/>
                </a:lnTo>
                <a:close/>
              </a:path>
              <a:path w="3017520" h="361950">
                <a:moveTo>
                  <a:pt x="2733062" y="274319"/>
                </a:moveTo>
                <a:lnTo>
                  <a:pt x="2744613" y="289337"/>
                </a:lnTo>
                <a:lnTo>
                  <a:pt x="2742456" y="285749"/>
                </a:lnTo>
                <a:lnTo>
                  <a:pt x="2734974" y="275589"/>
                </a:lnTo>
                <a:lnTo>
                  <a:pt x="2733062" y="274319"/>
                </a:lnTo>
                <a:close/>
              </a:path>
              <a:path w="3017520" h="361950">
                <a:moveTo>
                  <a:pt x="298296" y="221524"/>
                </a:moveTo>
                <a:lnTo>
                  <a:pt x="297244" y="222249"/>
                </a:lnTo>
                <a:lnTo>
                  <a:pt x="290256" y="238759"/>
                </a:lnTo>
                <a:lnTo>
                  <a:pt x="283811" y="255269"/>
                </a:lnTo>
                <a:lnTo>
                  <a:pt x="283676" y="257703"/>
                </a:lnTo>
                <a:lnTo>
                  <a:pt x="297606" y="227329"/>
                </a:lnTo>
                <a:lnTo>
                  <a:pt x="298296" y="221524"/>
                </a:lnTo>
                <a:close/>
              </a:path>
              <a:path w="3017520" h="361950">
                <a:moveTo>
                  <a:pt x="303348" y="179069"/>
                </a:moveTo>
                <a:lnTo>
                  <a:pt x="301959" y="181609"/>
                </a:lnTo>
                <a:lnTo>
                  <a:pt x="299697" y="200659"/>
                </a:lnTo>
                <a:lnTo>
                  <a:pt x="298194" y="218439"/>
                </a:lnTo>
                <a:lnTo>
                  <a:pt x="298545" y="219437"/>
                </a:lnTo>
                <a:lnTo>
                  <a:pt x="303348" y="179069"/>
                </a:lnTo>
                <a:close/>
              </a:path>
              <a:path w="3017520" h="361950">
                <a:moveTo>
                  <a:pt x="2870058" y="45719"/>
                </a:moveTo>
                <a:lnTo>
                  <a:pt x="2824159" y="45719"/>
                </a:lnTo>
                <a:lnTo>
                  <a:pt x="2803465" y="46989"/>
                </a:lnTo>
                <a:lnTo>
                  <a:pt x="2782773" y="46989"/>
                </a:lnTo>
                <a:lnTo>
                  <a:pt x="2739539" y="49529"/>
                </a:lnTo>
                <a:lnTo>
                  <a:pt x="2713041" y="49529"/>
                </a:lnTo>
                <a:lnTo>
                  <a:pt x="2685569" y="50799"/>
                </a:lnTo>
                <a:lnTo>
                  <a:pt x="2676291" y="50799"/>
                </a:lnTo>
                <a:lnTo>
                  <a:pt x="2666552" y="52069"/>
                </a:lnTo>
                <a:lnTo>
                  <a:pt x="2635933" y="52069"/>
                </a:lnTo>
                <a:lnTo>
                  <a:pt x="2599535" y="54609"/>
                </a:lnTo>
                <a:lnTo>
                  <a:pt x="2582694" y="54609"/>
                </a:lnTo>
                <a:lnTo>
                  <a:pt x="2575241" y="55879"/>
                </a:lnTo>
                <a:lnTo>
                  <a:pt x="2558252" y="55879"/>
                </a:lnTo>
                <a:lnTo>
                  <a:pt x="2548684" y="57149"/>
                </a:lnTo>
                <a:lnTo>
                  <a:pt x="2522453" y="57149"/>
                </a:lnTo>
                <a:lnTo>
                  <a:pt x="2510316" y="58419"/>
                </a:lnTo>
                <a:lnTo>
                  <a:pt x="2915197" y="58419"/>
                </a:lnTo>
                <a:lnTo>
                  <a:pt x="2888345" y="48259"/>
                </a:lnTo>
                <a:lnTo>
                  <a:pt x="2870058" y="45719"/>
                </a:lnTo>
                <a:close/>
              </a:path>
              <a:path w="3017520" h="361950">
                <a:moveTo>
                  <a:pt x="1447278" y="44435"/>
                </a:moveTo>
                <a:close/>
              </a:path>
              <a:path w="3017520" h="361950">
                <a:moveTo>
                  <a:pt x="1460865" y="43179"/>
                </a:moveTo>
                <a:lnTo>
                  <a:pt x="1451772" y="43179"/>
                </a:lnTo>
                <a:lnTo>
                  <a:pt x="1447278" y="44435"/>
                </a:lnTo>
                <a:lnTo>
                  <a:pt x="1471837" y="44449"/>
                </a:lnTo>
                <a:lnTo>
                  <a:pt x="1460865" y="43179"/>
                </a:lnTo>
                <a:close/>
              </a:path>
              <a:path w="3017520" h="361950">
                <a:moveTo>
                  <a:pt x="1250414" y="33019"/>
                </a:moveTo>
                <a:lnTo>
                  <a:pt x="1085324" y="33019"/>
                </a:lnTo>
                <a:lnTo>
                  <a:pt x="1076568" y="34289"/>
                </a:lnTo>
                <a:lnTo>
                  <a:pt x="1050985" y="34289"/>
                </a:lnTo>
                <a:lnTo>
                  <a:pt x="1045512" y="35559"/>
                </a:lnTo>
                <a:lnTo>
                  <a:pt x="1007146" y="35559"/>
                </a:lnTo>
                <a:lnTo>
                  <a:pt x="998979" y="36829"/>
                </a:lnTo>
                <a:lnTo>
                  <a:pt x="1293507" y="36829"/>
                </a:lnTo>
                <a:lnTo>
                  <a:pt x="1256738" y="34289"/>
                </a:lnTo>
                <a:lnTo>
                  <a:pt x="1250414" y="33019"/>
                </a:lnTo>
                <a:close/>
              </a:path>
              <a:path w="3017520" h="361950">
                <a:moveTo>
                  <a:pt x="1225884" y="31749"/>
                </a:moveTo>
                <a:lnTo>
                  <a:pt x="1126716" y="31749"/>
                </a:lnTo>
                <a:lnTo>
                  <a:pt x="1117226" y="33019"/>
                </a:lnTo>
                <a:lnTo>
                  <a:pt x="1241244" y="33019"/>
                </a:lnTo>
                <a:lnTo>
                  <a:pt x="1225884" y="31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17244" y="10319044"/>
            <a:ext cx="2173469" cy="36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0885" y="10383049"/>
            <a:ext cx="249936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40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300" spc="-7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-40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29621" y="10383049"/>
            <a:ext cx="168021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:- 7077 6066</a:t>
            </a:r>
            <a:r>
              <a:rPr dirty="0" sz="1300" spc="-12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795" y="547097"/>
            <a:ext cx="2538095" cy="621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>
                <a:solidFill>
                  <a:srgbClr val="017100"/>
                </a:solidFill>
              </a:rPr>
              <a:t>REDU</a:t>
            </a:r>
            <a:r>
              <a:rPr dirty="0" spc="5">
                <a:solidFill>
                  <a:srgbClr val="017100"/>
                </a:solidFill>
              </a:rPr>
              <a:t>C</a:t>
            </a:r>
            <a:r>
              <a:rPr dirty="0" spc="-30">
                <a:solidFill>
                  <a:srgbClr val="017100"/>
                </a:solidFill>
              </a:rPr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795" y="1199932"/>
            <a:ext cx="588454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88670" algn="l"/>
              </a:tabLst>
            </a:pPr>
            <a:r>
              <a:rPr dirty="0" sz="1300" spc="25" b="1">
                <a:solidFill>
                  <a:srgbClr val="B51700"/>
                </a:solidFill>
                <a:latin typeface="Arial"/>
                <a:cs typeface="Arial"/>
              </a:rPr>
              <a:t>NOTE</a:t>
            </a:r>
            <a:r>
              <a:rPr dirty="0" sz="1300" spc="1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:-	</a:t>
            </a:r>
            <a:r>
              <a:rPr dirty="0" sz="1300" spc="10" b="1">
                <a:solidFill>
                  <a:srgbClr val="004D7F"/>
                </a:solidFill>
                <a:latin typeface="Arial"/>
                <a:cs typeface="Arial"/>
              </a:rPr>
              <a:t>Carboxylic </a:t>
            </a:r>
            <a:r>
              <a:rPr dirty="0" sz="1300" spc="20" b="1">
                <a:solidFill>
                  <a:srgbClr val="004D7F"/>
                </a:solidFill>
                <a:latin typeface="Arial"/>
                <a:cs typeface="Arial"/>
              </a:rPr>
              <a:t>acid </a:t>
            </a:r>
            <a:r>
              <a:rPr dirty="0" sz="1300" spc="35" b="1">
                <a:solidFill>
                  <a:srgbClr val="004D7F"/>
                </a:solidFill>
                <a:latin typeface="Arial"/>
                <a:cs typeface="Arial"/>
              </a:rPr>
              <a:t>—&gt; </a:t>
            </a:r>
            <a:r>
              <a:rPr dirty="0" sz="1300" spc="10" b="1">
                <a:solidFill>
                  <a:srgbClr val="004D7F"/>
                </a:solidFill>
                <a:latin typeface="Arial"/>
                <a:cs typeface="Arial"/>
              </a:rPr>
              <a:t>Carbonyl </a:t>
            </a:r>
            <a:r>
              <a:rPr dirty="0" sz="1300" spc="35" b="1">
                <a:solidFill>
                  <a:srgbClr val="004D7F"/>
                </a:solidFill>
                <a:latin typeface="Arial"/>
                <a:cs typeface="Arial"/>
              </a:rPr>
              <a:t>—&gt; </a:t>
            </a:r>
            <a:r>
              <a:rPr dirty="0" sz="1300" b="1">
                <a:solidFill>
                  <a:srgbClr val="004D7F"/>
                </a:solidFill>
                <a:latin typeface="Arial"/>
                <a:cs typeface="Arial"/>
              </a:rPr>
              <a:t>Alcohol </a:t>
            </a:r>
            <a:r>
              <a:rPr dirty="0" sz="1300" spc="35" b="1">
                <a:solidFill>
                  <a:srgbClr val="004D7F"/>
                </a:solidFill>
                <a:latin typeface="Arial"/>
                <a:cs typeface="Arial"/>
              </a:rPr>
              <a:t>—&gt;</a:t>
            </a:r>
            <a:r>
              <a:rPr dirty="0" sz="1300" spc="370" b="1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dirty="0" sz="1300" spc="15" b="1">
                <a:solidFill>
                  <a:srgbClr val="004D7F"/>
                </a:solidFill>
                <a:latin typeface="Arial"/>
                <a:cs typeface="Arial"/>
              </a:rPr>
              <a:t>Alkene/Alkyne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395" y="1502389"/>
            <a:ext cx="1253490" cy="272859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25"/>
              </a:spcBef>
              <a:tabLst>
                <a:tab pos="311785" algn="l"/>
              </a:tabLst>
            </a:pPr>
            <a:r>
              <a:rPr dirty="0" sz="1300" spc="15" b="1">
                <a:solidFill>
                  <a:srgbClr val="B51700"/>
                </a:solidFill>
                <a:latin typeface="Arial"/>
                <a:cs typeface="Arial"/>
              </a:rPr>
              <a:t>1.	</a:t>
            </a:r>
            <a:r>
              <a:rPr dirty="0" sz="1300" spc="10" b="1">
                <a:solidFill>
                  <a:srgbClr val="B51700"/>
                </a:solidFill>
                <a:latin typeface="Arial"/>
                <a:cs typeface="Arial"/>
              </a:rPr>
              <a:t>LiAlH</a:t>
            </a:r>
            <a:r>
              <a:rPr dirty="0" baseline="-6172" sz="1350" spc="15" b="1">
                <a:solidFill>
                  <a:srgbClr val="B51700"/>
                </a:solidFill>
                <a:latin typeface="Arial"/>
                <a:cs typeface="Arial"/>
              </a:rPr>
              <a:t>4</a:t>
            </a:r>
            <a:endParaRPr baseline="-6172" sz="1350">
              <a:latin typeface="Arial"/>
              <a:cs typeface="Arial"/>
            </a:endParaRPr>
          </a:p>
          <a:p>
            <a:pPr marL="316865" marR="361315" indent="3175">
              <a:lnSpc>
                <a:spcPct val="101200"/>
              </a:lnSpc>
              <a:spcBef>
                <a:spcPts val="270"/>
              </a:spcBef>
            </a:pPr>
            <a:r>
              <a:rPr dirty="0" sz="1100" spc="20" b="1">
                <a:latin typeface="Arial"/>
                <a:cs typeface="Arial"/>
              </a:rPr>
              <a:t>R-CHO  </a:t>
            </a:r>
            <a:r>
              <a:rPr dirty="0" sz="1100" spc="15" b="1">
                <a:latin typeface="Arial"/>
                <a:cs typeface="Arial"/>
              </a:rPr>
              <a:t>R-CO-R`</a:t>
            </a:r>
            <a:endParaRPr sz="1100">
              <a:latin typeface="Arial"/>
              <a:cs typeface="Arial"/>
            </a:endParaRPr>
          </a:p>
          <a:p>
            <a:pPr marL="320675" marR="294005">
              <a:lnSpc>
                <a:spcPct val="124600"/>
              </a:lnSpc>
            </a:pPr>
            <a:r>
              <a:rPr dirty="0" sz="1100" spc="15" b="1">
                <a:latin typeface="Arial"/>
                <a:cs typeface="Arial"/>
              </a:rPr>
              <a:t>R-CO-Cl  </a:t>
            </a:r>
            <a:r>
              <a:rPr dirty="0" sz="1100" spc="15" b="1">
                <a:latin typeface="Arial"/>
                <a:cs typeface="Arial"/>
              </a:rPr>
              <a:t>R-CO-</a:t>
            </a:r>
            <a:r>
              <a:rPr dirty="0" sz="1100" spc="15" b="1">
                <a:latin typeface="Arial"/>
                <a:cs typeface="Arial"/>
              </a:rPr>
              <a:t>O</a:t>
            </a:r>
            <a:r>
              <a:rPr dirty="0" sz="1100" spc="10" b="1">
                <a:latin typeface="Arial"/>
                <a:cs typeface="Arial"/>
              </a:rPr>
              <a:t>R  </a:t>
            </a:r>
            <a:r>
              <a:rPr dirty="0" sz="1100" spc="20" b="1">
                <a:latin typeface="Arial"/>
                <a:cs typeface="Arial"/>
              </a:rPr>
              <a:t>R-COOH</a:t>
            </a:r>
            <a:endParaRPr sz="1100">
              <a:latin typeface="Arial"/>
              <a:cs typeface="Arial"/>
            </a:endParaRPr>
          </a:p>
          <a:p>
            <a:pPr marL="320675" marR="248920">
              <a:lnSpc>
                <a:spcPct val="118000"/>
              </a:lnSpc>
              <a:spcBef>
                <a:spcPts val="175"/>
              </a:spcBef>
            </a:pPr>
            <a:r>
              <a:rPr dirty="0" baseline="5050" sz="1650" spc="22" b="1">
                <a:latin typeface="Arial"/>
                <a:cs typeface="Arial"/>
              </a:rPr>
              <a:t>R-CO-N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2  </a:t>
            </a:r>
            <a:r>
              <a:rPr dirty="0" sz="1100" spc="15" b="1">
                <a:latin typeface="Arial"/>
                <a:cs typeface="Arial"/>
              </a:rPr>
              <a:t>R-CN</a:t>
            </a:r>
            <a:endParaRPr sz="1100">
              <a:latin typeface="Arial"/>
              <a:cs typeface="Arial"/>
            </a:endParaRPr>
          </a:p>
          <a:p>
            <a:pPr marL="320675" marR="168910">
              <a:lnSpc>
                <a:spcPct val="118000"/>
              </a:lnSpc>
              <a:spcBef>
                <a:spcPts val="175"/>
              </a:spcBef>
            </a:pPr>
            <a:r>
              <a:rPr dirty="0" baseline="5050" sz="1650" spc="22" b="1">
                <a:latin typeface="Arial"/>
                <a:cs typeface="Arial"/>
              </a:rPr>
              <a:t>R-CH2-N</a:t>
            </a:r>
            <a:r>
              <a:rPr dirty="0" baseline="5050" sz="1650" spc="22" b="1">
                <a:latin typeface="Arial"/>
                <a:cs typeface="Arial"/>
              </a:rPr>
              <a:t>O</a:t>
            </a:r>
            <a:r>
              <a:rPr dirty="0" sz="750" b="1">
                <a:latin typeface="Arial"/>
                <a:cs typeface="Arial"/>
              </a:rPr>
              <a:t>2  </a:t>
            </a:r>
            <a:r>
              <a:rPr dirty="0" sz="1100" spc="15" b="1">
                <a:latin typeface="Arial"/>
                <a:cs typeface="Arial"/>
              </a:rPr>
              <a:t>R-Cl</a:t>
            </a:r>
            <a:endParaRPr sz="11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325"/>
              </a:spcBef>
            </a:pPr>
            <a:r>
              <a:rPr dirty="0" sz="1100" spc="15" b="1">
                <a:latin typeface="Arial"/>
                <a:cs typeface="Arial"/>
              </a:rPr>
              <a:t>R-O-R</a:t>
            </a:r>
            <a:endParaRPr sz="1100">
              <a:latin typeface="Arial"/>
              <a:cs typeface="Arial"/>
            </a:endParaRPr>
          </a:p>
          <a:p>
            <a:pPr marL="273685" marR="30480">
              <a:lnSpc>
                <a:spcPct val="124600"/>
              </a:lnSpc>
            </a:pPr>
            <a:r>
              <a:rPr dirty="0" sz="1100" spc="15" b="1">
                <a:latin typeface="Arial"/>
                <a:cs typeface="Arial"/>
              </a:rPr>
              <a:t>Cyclic </a:t>
            </a:r>
            <a:r>
              <a:rPr dirty="0" sz="1100" spc="10" b="1">
                <a:latin typeface="Arial"/>
                <a:cs typeface="Arial"/>
              </a:rPr>
              <a:t>Ether  </a:t>
            </a:r>
            <a:r>
              <a:rPr dirty="0" sz="1100" spc="15" b="1">
                <a:latin typeface="Arial"/>
                <a:cs typeface="Arial"/>
              </a:rPr>
              <a:t>R-CO-</a:t>
            </a:r>
            <a:r>
              <a:rPr dirty="0" sz="1100" spc="15" b="1">
                <a:latin typeface="Arial"/>
                <a:cs typeface="Arial"/>
              </a:rPr>
              <a:t>O</a:t>
            </a:r>
            <a:r>
              <a:rPr dirty="0" sz="1100" spc="15" b="1">
                <a:latin typeface="Arial"/>
                <a:cs typeface="Arial"/>
              </a:rPr>
              <a:t>-CO-R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9443" y="1785441"/>
            <a:ext cx="664210" cy="24568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  <a:spcBef>
                <a:spcPts val="1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59" b="1">
                <a:latin typeface="Arial"/>
                <a:cs typeface="Arial"/>
              </a:rPr>
              <a:t> </a:t>
            </a:r>
            <a:r>
              <a:rPr dirty="0" baseline="5050" sz="1650" spc="15" b="1">
                <a:latin typeface="Arial"/>
                <a:cs typeface="Arial"/>
              </a:rPr>
              <a:t>LiAlH</a:t>
            </a:r>
            <a:r>
              <a:rPr dirty="0" sz="750" spc="10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9771" y="1774431"/>
            <a:ext cx="1017905" cy="24568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30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  <a:spcBef>
                <a:spcPts val="1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32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32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32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32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32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  <a:spcBef>
                <a:spcPts val="32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32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5087" y="1785441"/>
            <a:ext cx="942340" cy="24568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6990">
              <a:lnSpc>
                <a:spcPts val="1285"/>
              </a:lnSpc>
              <a:spcBef>
                <a:spcPts val="130"/>
              </a:spcBef>
            </a:pP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spc="15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-OH</a:t>
            </a:r>
            <a:endParaRPr baseline="5050" sz="1650">
              <a:latin typeface="Arial"/>
              <a:cs typeface="Arial"/>
            </a:endParaRPr>
          </a:p>
          <a:p>
            <a:pPr marL="59055">
              <a:lnSpc>
                <a:spcPts val="1285"/>
              </a:lnSpc>
            </a:pPr>
            <a:r>
              <a:rPr dirty="0" sz="1100" spc="15" b="1">
                <a:latin typeface="Arial"/>
                <a:cs typeface="Arial"/>
              </a:rPr>
              <a:t>R-CH(</a:t>
            </a:r>
            <a:r>
              <a:rPr dirty="0" sz="1100" spc="15" b="1">
                <a:latin typeface="Arial"/>
                <a:cs typeface="Arial"/>
              </a:rPr>
              <a:t>O</a:t>
            </a:r>
            <a:r>
              <a:rPr dirty="0" sz="1100" spc="15" b="1">
                <a:latin typeface="Arial"/>
                <a:cs typeface="Arial"/>
              </a:rPr>
              <a:t>H)-R`</a:t>
            </a:r>
            <a:endParaRPr sz="1100">
              <a:latin typeface="Arial"/>
              <a:cs typeface="Arial"/>
            </a:endParaRPr>
          </a:p>
          <a:p>
            <a:pPr algn="just" marL="12700" marR="197485" indent="42545">
              <a:lnSpc>
                <a:spcPct val="123500"/>
              </a:lnSpc>
              <a:spcBef>
                <a:spcPts val="100"/>
              </a:spcBef>
            </a:pP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b="1">
                <a:latin typeface="Arial"/>
                <a:cs typeface="Arial"/>
              </a:rPr>
              <a:t>2</a:t>
            </a:r>
            <a:r>
              <a:rPr dirty="0" baseline="5050" sz="1650" spc="15" b="1">
                <a:latin typeface="Arial"/>
                <a:cs typeface="Arial"/>
              </a:rPr>
              <a:t>-</a:t>
            </a:r>
            <a:r>
              <a:rPr dirty="0" baseline="5050" sz="1650" spc="22" b="1">
                <a:latin typeface="Arial"/>
                <a:cs typeface="Arial"/>
              </a:rPr>
              <a:t>O</a:t>
            </a:r>
            <a:r>
              <a:rPr dirty="0" baseline="5050" sz="1650" spc="15" b="1">
                <a:latin typeface="Arial"/>
                <a:cs typeface="Arial"/>
              </a:rPr>
              <a:t>H  </a:t>
            </a: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spc="15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-OH  R-CH</a:t>
            </a:r>
            <a:r>
              <a:rPr dirty="0" sz="750" spc="15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-OH  </a:t>
            </a: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-N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2  </a:t>
            </a: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-N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2  </a:t>
            </a: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-N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2  </a:t>
            </a:r>
            <a:r>
              <a:rPr dirty="0" sz="1100" spc="15" b="1">
                <a:latin typeface="Arial"/>
                <a:cs typeface="Arial"/>
              </a:rPr>
              <a:t>R-H</a:t>
            </a:r>
            <a:endParaRPr sz="11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325"/>
              </a:spcBef>
            </a:pPr>
            <a:r>
              <a:rPr dirty="0" sz="1100" spc="20" b="1">
                <a:latin typeface="Arial"/>
                <a:cs typeface="Arial"/>
              </a:rPr>
              <a:t>NO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RXN</a:t>
            </a:r>
            <a:endParaRPr sz="1100">
              <a:latin typeface="Arial"/>
              <a:cs typeface="Arial"/>
            </a:endParaRPr>
          </a:p>
          <a:p>
            <a:pPr marL="18415" marR="74295" indent="8255">
              <a:lnSpc>
                <a:spcPct val="124600"/>
              </a:lnSpc>
              <a:spcBef>
                <a:spcPts val="90"/>
              </a:spcBef>
            </a:pPr>
            <a:r>
              <a:rPr dirty="0" baseline="5050" sz="1650" spc="30" b="1">
                <a:latin typeface="Arial"/>
                <a:cs typeface="Arial"/>
              </a:rPr>
              <a:t>CH</a:t>
            </a:r>
            <a:r>
              <a:rPr dirty="0" sz="750" b="1">
                <a:latin typeface="Arial"/>
                <a:cs typeface="Arial"/>
              </a:rPr>
              <a:t>3</a:t>
            </a:r>
            <a:r>
              <a:rPr dirty="0" baseline="5050" sz="1650" spc="22" b="1">
                <a:latin typeface="Arial"/>
                <a:cs typeface="Arial"/>
              </a:rPr>
              <a:t>-C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2</a:t>
            </a:r>
            <a:r>
              <a:rPr dirty="0" baseline="5050" sz="1650" spc="15" b="1">
                <a:latin typeface="Arial"/>
                <a:cs typeface="Arial"/>
              </a:rPr>
              <a:t>-</a:t>
            </a:r>
            <a:r>
              <a:rPr dirty="0" baseline="5050" sz="1650" spc="22" b="1">
                <a:latin typeface="Arial"/>
                <a:cs typeface="Arial"/>
              </a:rPr>
              <a:t>O</a:t>
            </a:r>
            <a:r>
              <a:rPr dirty="0" baseline="5050" sz="1650" spc="15" b="1">
                <a:latin typeface="Arial"/>
                <a:cs typeface="Arial"/>
              </a:rPr>
              <a:t>H  </a:t>
            </a: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spc="15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-OH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795" y="4387902"/>
            <a:ext cx="831215" cy="10185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48285" marR="5080" indent="-236220">
              <a:lnSpc>
                <a:spcPct val="109800"/>
              </a:lnSpc>
              <a:spcBef>
                <a:spcPts val="275"/>
              </a:spcBef>
            </a:pPr>
            <a:r>
              <a:rPr dirty="0" sz="1300" spc="10" b="1">
                <a:solidFill>
                  <a:srgbClr val="B51700"/>
                </a:solidFill>
                <a:latin typeface="Arial"/>
                <a:cs typeface="Arial"/>
              </a:rPr>
              <a:t>2. </a:t>
            </a:r>
            <a:r>
              <a:rPr dirty="0" sz="1300" spc="20" b="1">
                <a:solidFill>
                  <a:srgbClr val="B51700"/>
                </a:solidFill>
                <a:latin typeface="Arial"/>
                <a:cs typeface="Arial"/>
              </a:rPr>
              <a:t>NaBH4 </a:t>
            </a:r>
            <a:r>
              <a:rPr dirty="0" sz="1300" spc="20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R-CHO  </a:t>
            </a:r>
            <a:r>
              <a:rPr dirty="0" sz="1100" spc="15" b="1">
                <a:latin typeface="Arial"/>
                <a:cs typeface="Arial"/>
              </a:rPr>
              <a:t>R-CO-R`</a:t>
            </a:r>
            <a:endParaRPr sz="1100">
              <a:latin typeface="Arial"/>
              <a:cs typeface="Arial"/>
            </a:endParaRPr>
          </a:p>
          <a:p>
            <a:pPr marL="251460" marR="16510" indent="-3810">
              <a:lnSpc>
                <a:spcPct val="101200"/>
              </a:lnSpc>
              <a:spcBef>
                <a:spcPts val="309"/>
              </a:spcBef>
            </a:pPr>
            <a:r>
              <a:rPr dirty="0" sz="1100" spc="15" b="1">
                <a:latin typeface="Arial"/>
                <a:cs typeface="Arial"/>
              </a:rPr>
              <a:t>R-CO-Cl  </a:t>
            </a:r>
            <a:r>
              <a:rPr dirty="0" sz="1100" spc="15" b="1">
                <a:latin typeface="Arial"/>
                <a:cs typeface="Arial"/>
              </a:rPr>
              <a:t>R-Cl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4667" y="4670983"/>
            <a:ext cx="654050" cy="7461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52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NaBH</a:t>
            </a:r>
            <a:r>
              <a:rPr dirty="0" sz="750" spc="15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-12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NaBH</a:t>
            </a:r>
            <a:r>
              <a:rPr dirty="0" sz="750" spc="15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45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NaBH</a:t>
            </a:r>
            <a:r>
              <a:rPr dirty="0" sz="750" spc="15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baseline="5050" sz="1650" spc="22" b="1">
                <a:latin typeface="Arial"/>
                <a:cs typeface="Arial"/>
              </a:rPr>
              <a:t>+</a:t>
            </a:r>
            <a:r>
              <a:rPr dirty="0" baseline="5050" sz="1650" spc="352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NaBH</a:t>
            </a:r>
            <a:r>
              <a:rPr dirty="0" sz="750" spc="15" b="1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2961" y="4659973"/>
            <a:ext cx="999490" cy="7461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30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32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15"/>
              </a:spcBef>
            </a:pPr>
            <a:r>
              <a:rPr dirty="0" sz="1100" spc="25" b="1">
                <a:latin typeface="Arial"/>
                <a:cs typeface="Arial"/>
              </a:rPr>
              <a:t>——————&gt;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8277" y="4670983"/>
            <a:ext cx="895350" cy="7353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">
              <a:lnSpc>
                <a:spcPts val="1285"/>
              </a:lnSpc>
              <a:spcBef>
                <a:spcPts val="130"/>
              </a:spcBef>
            </a:pP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spc="15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-OH</a:t>
            </a:r>
            <a:endParaRPr baseline="5050" sz="16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100" spc="15" b="1">
                <a:latin typeface="Arial"/>
                <a:cs typeface="Arial"/>
              </a:rPr>
              <a:t>R-CH(</a:t>
            </a:r>
            <a:r>
              <a:rPr dirty="0" sz="1100" spc="15" b="1">
                <a:latin typeface="Arial"/>
                <a:cs typeface="Arial"/>
              </a:rPr>
              <a:t>O</a:t>
            </a:r>
            <a:r>
              <a:rPr dirty="0" sz="1100" spc="15" b="1">
                <a:latin typeface="Arial"/>
                <a:cs typeface="Arial"/>
              </a:rPr>
              <a:t>H)-R`</a:t>
            </a:r>
            <a:endParaRPr sz="1100">
              <a:latin typeface="Arial"/>
              <a:cs typeface="Arial"/>
            </a:endParaRPr>
          </a:p>
          <a:p>
            <a:pPr marL="20320" marR="170180" indent="19685">
              <a:lnSpc>
                <a:spcPts val="1250"/>
              </a:lnSpc>
              <a:spcBef>
                <a:spcPts val="509"/>
              </a:spcBef>
            </a:pP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b="1">
                <a:latin typeface="Arial"/>
                <a:cs typeface="Arial"/>
              </a:rPr>
              <a:t>2</a:t>
            </a:r>
            <a:r>
              <a:rPr dirty="0" baseline="5050" sz="1650" spc="15" b="1">
                <a:latin typeface="Arial"/>
                <a:cs typeface="Arial"/>
              </a:rPr>
              <a:t>-</a:t>
            </a:r>
            <a:r>
              <a:rPr dirty="0" baseline="5050" sz="1650" spc="22" b="1">
                <a:latin typeface="Arial"/>
                <a:cs typeface="Arial"/>
              </a:rPr>
              <a:t>O</a:t>
            </a:r>
            <a:r>
              <a:rPr dirty="0" baseline="5050" sz="1650" spc="15" b="1">
                <a:latin typeface="Arial"/>
                <a:cs typeface="Arial"/>
              </a:rPr>
              <a:t>H  </a:t>
            </a:r>
            <a:r>
              <a:rPr dirty="0" sz="1100" spc="15" b="1">
                <a:latin typeface="Arial"/>
                <a:cs typeface="Arial"/>
              </a:rPr>
              <a:t>R-H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795" y="5547817"/>
            <a:ext cx="369379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3.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LITHIUM TRI </a:t>
            </a:r>
            <a:r>
              <a:rPr dirty="0" sz="1100" spc="-10" b="1">
                <a:solidFill>
                  <a:srgbClr val="B51700"/>
                </a:solidFill>
                <a:latin typeface="Arial"/>
                <a:cs typeface="Arial"/>
              </a:rPr>
              <a:t>TERT.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BUTOXY ALUMINIUM</a:t>
            </a:r>
            <a:r>
              <a:rPr dirty="0" sz="1100" spc="-5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HYDRIDE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42239" y="5763296"/>
          <a:ext cx="4290060" cy="483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/>
                <a:gridCol w="363219"/>
                <a:gridCol w="883284"/>
                <a:gridCol w="1264920"/>
                <a:gridCol w="969010"/>
              </a:tblGrid>
              <a:tr h="156679">
                <a:tc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</a:pPr>
                      <a:r>
                        <a:rPr dirty="0" sz="1100" spc="20" b="1">
                          <a:latin typeface="Arial"/>
                          <a:cs typeface="Arial"/>
                        </a:rPr>
                        <a:t>R-CHO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09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090"/>
                        </a:lnSpc>
                      </a:pPr>
                      <a:r>
                        <a:rPr dirty="0" sz="1100" spc="5" b="1">
                          <a:latin typeface="Arial"/>
                          <a:cs typeface="Arial"/>
                        </a:rPr>
                        <a:t>LTTBAH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09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——————&gt;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135"/>
                        </a:lnSpc>
                      </a:pPr>
                      <a:r>
                        <a:rPr dirty="0" baseline="5050" sz="1650" spc="22" b="1">
                          <a:latin typeface="Arial"/>
                          <a:cs typeface="Arial"/>
                        </a:rPr>
                        <a:t>R-CH</a:t>
                      </a:r>
                      <a:r>
                        <a:rPr dirty="0" sz="750" spc="1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5050" sz="1650" spc="22" b="1">
                          <a:latin typeface="Arial"/>
                          <a:cs typeface="Arial"/>
                        </a:rPr>
                        <a:t>-OH</a:t>
                      </a:r>
                      <a:endParaRPr baseline="5050" sz="16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9735">
                <a:tc>
                  <a:txBody>
                    <a:bodyPr/>
                    <a:lstStyle/>
                    <a:p>
                      <a:pPr marL="31750">
                        <a:lnSpc>
                          <a:spcPts val="1195"/>
                        </a:lnSpc>
                      </a:pPr>
                      <a:r>
                        <a:rPr dirty="0" sz="1100" spc="15" b="1">
                          <a:latin typeface="Arial"/>
                          <a:cs typeface="Arial"/>
                        </a:rPr>
                        <a:t>R-CO-R`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1195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95"/>
                        </a:lnSpc>
                      </a:pPr>
                      <a:r>
                        <a:rPr dirty="0" sz="1100" spc="5" b="1">
                          <a:latin typeface="Arial"/>
                          <a:cs typeface="Arial"/>
                        </a:rPr>
                        <a:t>LTTBAH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1195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——————&gt;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95"/>
                        </a:lnSpc>
                      </a:pPr>
                      <a:r>
                        <a:rPr dirty="0" sz="1100" spc="15" b="1">
                          <a:latin typeface="Arial"/>
                          <a:cs typeface="Arial"/>
                        </a:rPr>
                        <a:t>R-CH(OH)-R`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6679">
                <a:tc>
                  <a:txBody>
                    <a:bodyPr/>
                    <a:lstStyle/>
                    <a:p>
                      <a:pPr marL="31750">
                        <a:lnSpc>
                          <a:spcPts val="1135"/>
                        </a:lnSpc>
                      </a:pPr>
                      <a:r>
                        <a:rPr dirty="0" sz="1100" spc="15" b="1">
                          <a:latin typeface="Arial"/>
                          <a:cs typeface="Arial"/>
                        </a:rPr>
                        <a:t>R-CO-Cl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135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35"/>
                        </a:lnSpc>
                      </a:pPr>
                      <a:r>
                        <a:rPr dirty="0" sz="1100" spc="5" b="1">
                          <a:latin typeface="Arial"/>
                          <a:cs typeface="Arial"/>
                        </a:rPr>
                        <a:t>LTTBAH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135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——————&gt;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35"/>
                        </a:lnSpc>
                      </a:pPr>
                      <a:r>
                        <a:rPr dirty="0" sz="1100" spc="20" b="1">
                          <a:latin typeface="Arial"/>
                          <a:cs typeface="Arial"/>
                        </a:rPr>
                        <a:t>R-CHO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61795" y="6396507"/>
            <a:ext cx="87185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4.</a:t>
            </a:r>
            <a:r>
              <a:rPr dirty="0" sz="1100" spc="-6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DIBAL—H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42239" y="6611973"/>
          <a:ext cx="3734435" cy="483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/>
                <a:gridCol w="299720"/>
                <a:gridCol w="829944"/>
                <a:gridCol w="1205230"/>
                <a:gridCol w="578485"/>
              </a:tblGrid>
              <a:tr h="156679">
                <a:tc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</a:pPr>
                      <a:r>
                        <a:rPr dirty="0" sz="1100" spc="20" b="1">
                          <a:latin typeface="Arial"/>
                          <a:cs typeface="Arial"/>
                        </a:rPr>
                        <a:t>R-COOH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09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090"/>
                        </a:lnSpc>
                      </a:pPr>
                      <a:r>
                        <a:rPr dirty="0" sz="1100" spc="15" b="1">
                          <a:latin typeface="Arial"/>
                          <a:cs typeface="Arial"/>
                        </a:rPr>
                        <a:t>DIBAL-H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1090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——————&gt;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1090"/>
                        </a:lnSpc>
                      </a:pPr>
                      <a:r>
                        <a:rPr dirty="0" sz="1100" spc="20" b="1">
                          <a:latin typeface="Arial"/>
                          <a:cs typeface="Arial"/>
                        </a:rPr>
                        <a:t>R-CHO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69741">
                <a:tc>
                  <a:txBody>
                    <a:bodyPr/>
                    <a:lstStyle/>
                    <a:p>
                      <a:pPr marL="31750">
                        <a:lnSpc>
                          <a:spcPts val="1195"/>
                        </a:lnSpc>
                      </a:pPr>
                      <a:r>
                        <a:rPr dirty="0" sz="1100" spc="15" b="1">
                          <a:latin typeface="Arial"/>
                          <a:cs typeface="Arial"/>
                        </a:rPr>
                        <a:t>R-CO-OR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195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195"/>
                        </a:lnSpc>
                      </a:pPr>
                      <a:r>
                        <a:rPr dirty="0" sz="1100" spc="15" b="1">
                          <a:latin typeface="Arial"/>
                          <a:cs typeface="Arial"/>
                        </a:rPr>
                        <a:t>DIBAL-H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195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——————&gt;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ts val="1195"/>
                        </a:lnSpc>
                      </a:pPr>
                      <a:r>
                        <a:rPr dirty="0" sz="1100" spc="20" b="1">
                          <a:latin typeface="Arial"/>
                          <a:cs typeface="Arial"/>
                        </a:rPr>
                        <a:t>R-CHO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6686">
                <a:tc>
                  <a:txBody>
                    <a:bodyPr/>
                    <a:lstStyle/>
                    <a:p>
                      <a:pPr marL="31750">
                        <a:lnSpc>
                          <a:spcPts val="1135"/>
                        </a:lnSpc>
                      </a:pPr>
                      <a:r>
                        <a:rPr dirty="0" sz="1100" spc="15" b="1">
                          <a:latin typeface="Arial"/>
                          <a:cs typeface="Arial"/>
                        </a:rPr>
                        <a:t>R-CN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ts val="1135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135"/>
                        </a:lnSpc>
                      </a:pPr>
                      <a:r>
                        <a:rPr dirty="0" sz="1100" spc="15" b="1">
                          <a:latin typeface="Arial"/>
                          <a:cs typeface="Arial"/>
                        </a:rPr>
                        <a:t>DIBAL-H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135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——————&gt;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dirty="0" sz="1100" spc="20" b="1">
                          <a:latin typeface="Arial"/>
                          <a:cs typeface="Arial"/>
                        </a:rPr>
                        <a:t>R-CHO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61795" y="7245198"/>
            <a:ext cx="330835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5. </a:t>
            </a:r>
            <a:r>
              <a:rPr dirty="0" sz="1100" spc="-15" b="1">
                <a:solidFill>
                  <a:srgbClr val="B51700"/>
                </a:solidFill>
                <a:latin typeface="Arial"/>
                <a:cs typeface="Arial"/>
              </a:rPr>
              <a:t>CATALYTIC </a:t>
            </a: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HYDROGENATION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OF</a:t>
            </a:r>
            <a:r>
              <a:rPr dirty="0" sz="1100" spc="4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OLEFINES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216" y="7414933"/>
            <a:ext cx="194500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20" b="1">
                <a:latin typeface="Arial"/>
                <a:cs typeface="Arial"/>
              </a:rPr>
              <a:t>CH2=CH2 </a:t>
            </a:r>
            <a:r>
              <a:rPr dirty="0" sz="1100" spc="15" b="1">
                <a:latin typeface="Arial"/>
                <a:cs typeface="Arial"/>
              </a:rPr>
              <a:t>+ H2 +</a:t>
            </a:r>
            <a:r>
              <a:rPr dirty="0" sz="1100" spc="-114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Ni/Pd/Pt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830" y="7584668"/>
            <a:ext cx="195707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62635" algn="l"/>
                <a:tab pos="1269365" algn="l"/>
              </a:tabLst>
            </a:pPr>
            <a:r>
              <a:rPr dirty="0" sz="1100" spc="20" b="1">
                <a:latin typeface="Arial"/>
                <a:cs typeface="Arial"/>
              </a:rPr>
              <a:t>ALKYNE	</a:t>
            </a:r>
            <a:r>
              <a:rPr dirty="0" sz="1100" spc="15" b="1">
                <a:latin typeface="Arial"/>
                <a:cs typeface="Arial"/>
              </a:rPr>
              <a:t>+</a:t>
            </a:r>
            <a:r>
              <a:rPr dirty="0" sz="1100" spc="32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H2	+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Ni/Pd/Pt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9378" y="7414933"/>
            <a:ext cx="1632585" cy="3676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25" b="1">
                <a:latin typeface="Arial"/>
                <a:cs typeface="Arial"/>
              </a:rPr>
              <a:t>—————&gt;</a:t>
            </a:r>
            <a:r>
              <a:rPr dirty="0" sz="1100" spc="254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CH3—CH3</a:t>
            </a:r>
            <a:endParaRPr sz="11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15"/>
              </a:spcBef>
            </a:pPr>
            <a:r>
              <a:rPr dirty="0" sz="1100" spc="25" b="1">
                <a:latin typeface="Arial"/>
                <a:cs typeface="Arial"/>
              </a:rPr>
              <a:t>—————&gt;</a:t>
            </a:r>
            <a:r>
              <a:rPr dirty="0" sz="1100" spc="254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CH3—CH3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1795" y="7924139"/>
            <a:ext cx="4542790" cy="3676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6.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LINDLAR’S </a:t>
            </a:r>
            <a:r>
              <a:rPr dirty="0" sz="1100" spc="-15" b="1">
                <a:solidFill>
                  <a:srgbClr val="B51700"/>
                </a:solidFill>
                <a:latin typeface="Arial"/>
                <a:cs typeface="Arial"/>
              </a:rPr>
              <a:t>CATALYST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CIS</a:t>
            </a:r>
            <a:r>
              <a:rPr dirty="0" sz="1100" spc="-3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ADDITION</a:t>
            </a:r>
            <a:endParaRPr sz="11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5"/>
              </a:spcBef>
              <a:tabLst>
                <a:tab pos="2682240" algn="l"/>
              </a:tabLst>
            </a:pPr>
            <a:r>
              <a:rPr dirty="0" sz="1100" spc="15" b="1">
                <a:latin typeface="Arial"/>
                <a:cs typeface="Arial"/>
              </a:rPr>
              <a:t>But-2-yne  + H2 + Pd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+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BaSO4	</a:t>
            </a:r>
            <a:r>
              <a:rPr dirty="0" sz="1100" spc="25" b="1">
                <a:latin typeface="Arial"/>
                <a:cs typeface="Arial"/>
              </a:rPr>
              <a:t>—————&gt; </a:t>
            </a:r>
            <a:r>
              <a:rPr dirty="0" sz="1100" spc="15" b="1">
                <a:latin typeface="Arial"/>
                <a:cs typeface="Arial"/>
              </a:rPr>
              <a:t>Cis</a:t>
            </a:r>
            <a:r>
              <a:rPr dirty="0" sz="1100" spc="22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But-2-ene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98720" y="8093875"/>
            <a:ext cx="52451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latin typeface="Arial"/>
                <a:cs typeface="Arial"/>
              </a:rPr>
              <a:t>( \c=c/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795" y="8433358"/>
            <a:ext cx="274129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7.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BIRCH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REDUCTION TRAN</a:t>
            </a:r>
            <a:r>
              <a:rPr dirty="0" sz="1100" spc="-10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ADDITION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1120" y="8603095"/>
            <a:ext cx="177355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5" b="1">
                <a:latin typeface="Arial"/>
                <a:cs typeface="Arial"/>
              </a:rPr>
              <a:t>But-2-yne + Na + </a:t>
            </a:r>
            <a:r>
              <a:rPr dirty="0" sz="1100" spc="10" b="1">
                <a:latin typeface="Arial"/>
                <a:cs typeface="Arial"/>
              </a:rPr>
              <a:t>liq.</a:t>
            </a:r>
            <a:r>
              <a:rPr dirty="0" sz="1100" spc="-110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NH3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7366" y="8603095"/>
            <a:ext cx="265176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25" b="1">
                <a:latin typeface="Arial"/>
                <a:cs typeface="Arial"/>
              </a:rPr>
              <a:t>—————&gt; </a:t>
            </a:r>
            <a:r>
              <a:rPr dirty="0" sz="1100" b="1">
                <a:latin typeface="Arial"/>
                <a:cs typeface="Arial"/>
              </a:rPr>
              <a:t>Trans </a:t>
            </a:r>
            <a:r>
              <a:rPr dirty="0" sz="1100" spc="15" b="1">
                <a:latin typeface="Arial"/>
                <a:cs typeface="Arial"/>
              </a:rPr>
              <a:t>But-2-ene </a:t>
            </a:r>
            <a:r>
              <a:rPr dirty="0" sz="1100" spc="10" b="1">
                <a:latin typeface="Arial"/>
                <a:cs typeface="Arial"/>
              </a:rPr>
              <a:t>( \c=c\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795" y="8942565"/>
            <a:ext cx="2204085" cy="367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91465" marR="5080" indent="-279400">
              <a:lnSpc>
                <a:spcPct val="101299"/>
              </a:lnSpc>
              <a:spcBef>
                <a:spcPts val="11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8.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CLEMMENSON REDUCTION 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R-CO-R` + Zn-Hg + </a:t>
            </a:r>
            <a:r>
              <a:rPr dirty="0" sz="1100" spc="10" b="1">
                <a:latin typeface="Arial"/>
                <a:cs typeface="Arial"/>
              </a:rPr>
              <a:t>Dil.</a:t>
            </a:r>
            <a:r>
              <a:rPr dirty="0" sz="1100" spc="-9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HCl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8756" y="9112301"/>
            <a:ext cx="154559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25" b="1">
                <a:latin typeface="Arial"/>
                <a:cs typeface="Arial"/>
              </a:rPr>
              <a:t>—————&gt;</a:t>
            </a:r>
            <a:r>
              <a:rPr dirty="0" sz="1100" spc="26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R-CH2-R`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7559" y="10025319"/>
            <a:ext cx="3159760" cy="349250"/>
          </a:xfrm>
          <a:custGeom>
            <a:avLst/>
            <a:gdLst/>
            <a:ahLst/>
            <a:cxnLst/>
            <a:rect l="l" t="t" r="r" b="b"/>
            <a:pathLst>
              <a:path w="3159760" h="349250">
                <a:moveTo>
                  <a:pt x="139097" y="346224"/>
                </a:moveTo>
                <a:lnTo>
                  <a:pt x="155336" y="349249"/>
                </a:lnTo>
                <a:lnTo>
                  <a:pt x="161487" y="348578"/>
                </a:lnTo>
                <a:lnTo>
                  <a:pt x="139097" y="346224"/>
                </a:lnTo>
                <a:close/>
              </a:path>
              <a:path w="3159760" h="349250">
                <a:moveTo>
                  <a:pt x="180944" y="346454"/>
                </a:moveTo>
                <a:lnTo>
                  <a:pt x="161487" y="348578"/>
                </a:lnTo>
                <a:lnTo>
                  <a:pt x="167874" y="349249"/>
                </a:lnTo>
                <a:lnTo>
                  <a:pt x="180944" y="346454"/>
                </a:lnTo>
                <a:close/>
              </a:path>
              <a:path w="3159760" h="349250">
                <a:moveTo>
                  <a:pt x="162648" y="45719"/>
                </a:moveTo>
                <a:lnTo>
                  <a:pt x="116590" y="52069"/>
                </a:lnTo>
                <a:lnTo>
                  <a:pt x="74180" y="72389"/>
                </a:lnTo>
                <a:lnTo>
                  <a:pt x="38923" y="105409"/>
                </a:lnTo>
                <a:lnTo>
                  <a:pt x="15973" y="148589"/>
                </a:lnTo>
                <a:lnTo>
                  <a:pt x="7830" y="195579"/>
                </a:lnTo>
                <a:lnTo>
                  <a:pt x="10891" y="218167"/>
                </a:lnTo>
                <a:lnTo>
                  <a:pt x="27331" y="269100"/>
                </a:lnTo>
                <a:lnTo>
                  <a:pt x="57564" y="308155"/>
                </a:lnTo>
                <a:lnTo>
                  <a:pt x="113431" y="341443"/>
                </a:lnTo>
                <a:lnTo>
                  <a:pt x="161487" y="348578"/>
                </a:lnTo>
                <a:lnTo>
                  <a:pt x="180944" y="346454"/>
                </a:lnTo>
                <a:lnTo>
                  <a:pt x="210047" y="340230"/>
                </a:lnTo>
                <a:lnTo>
                  <a:pt x="232662" y="329328"/>
                </a:lnTo>
                <a:lnTo>
                  <a:pt x="246682" y="321409"/>
                </a:lnTo>
                <a:lnTo>
                  <a:pt x="249555" y="318769"/>
                </a:lnTo>
                <a:lnTo>
                  <a:pt x="203207" y="318769"/>
                </a:lnTo>
                <a:lnTo>
                  <a:pt x="204079" y="317499"/>
                </a:lnTo>
                <a:lnTo>
                  <a:pt x="222430" y="312419"/>
                </a:lnTo>
                <a:lnTo>
                  <a:pt x="223538" y="312419"/>
                </a:lnTo>
                <a:lnTo>
                  <a:pt x="231860" y="308095"/>
                </a:lnTo>
                <a:lnTo>
                  <a:pt x="240689" y="302581"/>
                </a:lnTo>
                <a:lnTo>
                  <a:pt x="240957" y="302259"/>
                </a:lnTo>
                <a:lnTo>
                  <a:pt x="246329" y="298449"/>
                </a:lnTo>
                <a:lnTo>
                  <a:pt x="251501" y="294639"/>
                </a:lnTo>
                <a:lnTo>
                  <a:pt x="251954" y="294639"/>
                </a:lnTo>
                <a:lnTo>
                  <a:pt x="252945" y="293369"/>
                </a:lnTo>
                <a:lnTo>
                  <a:pt x="258792" y="287019"/>
                </a:lnTo>
                <a:lnTo>
                  <a:pt x="264533" y="281939"/>
                </a:lnTo>
                <a:lnTo>
                  <a:pt x="265205" y="281939"/>
                </a:lnTo>
                <a:lnTo>
                  <a:pt x="265910" y="280669"/>
                </a:lnTo>
                <a:lnTo>
                  <a:pt x="270694" y="274319"/>
                </a:lnTo>
                <a:lnTo>
                  <a:pt x="275469" y="269239"/>
                </a:lnTo>
                <a:lnTo>
                  <a:pt x="276148" y="267969"/>
                </a:lnTo>
                <a:lnTo>
                  <a:pt x="276827" y="265429"/>
                </a:lnTo>
                <a:lnTo>
                  <a:pt x="283420" y="253999"/>
                </a:lnTo>
                <a:lnTo>
                  <a:pt x="290226" y="241299"/>
                </a:lnTo>
                <a:lnTo>
                  <a:pt x="291541" y="241299"/>
                </a:lnTo>
                <a:lnTo>
                  <a:pt x="291474" y="238759"/>
                </a:lnTo>
                <a:lnTo>
                  <a:pt x="295548" y="223519"/>
                </a:lnTo>
                <a:lnTo>
                  <a:pt x="300090" y="209549"/>
                </a:lnTo>
                <a:lnTo>
                  <a:pt x="301426" y="208279"/>
                </a:lnTo>
                <a:lnTo>
                  <a:pt x="301028" y="205739"/>
                </a:lnTo>
                <a:lnTo>
                  <a:pt x="301824" y="194309"/>
                </a:lnTo>
                <a:lnTo>
                  <a:pt x="302975" y="181609"/>
                </a:lnTo>
                <a:lnTo>
                  <a:pt x="303638" y="179069"/>
                </a:lnTo>
                <a:lnTo>
                  <a:pt x="303341" y="177799"/>
                </a:lnTo>
                <a:lnTo>
                  <a:pt x="302616" y="170179"/>
                </a:lnTo>
                <a:lnTo>
                  <a:pt x="302020" y="162559"/>
                </a:lnTo>
                <a:lnTo>
                  <a:pt x="302108" y="161289"/>
                </a:lnTo>
                <a:lnTo>
                  <a:pt x="301653" y="160019"/>
                </a:lnTo>
                <a:lnTo>
                  <a:pt x="299610" y="151129"/>
                </a:lnTo>
                <a:lnTo>
                  <a:pt x="297663" y="142239"/>
                </a:lnTo>
                <a:lnTo>
                  <a:pt x="297494" y="139699"/>
                </a:lnTo>
                <a:lnTo>
                  <a:pt x="297264" y="139699"/>
                </a:lnTo>
                <a:lnTo>
                  <a:pt x="295265" y="134619"/>
                </a:lnTo>
                <a:lnTo>
                  <a:pt x="294645" y="132696"/>
                </a:lnTo>
                <a:lnTo>
                  <a:pt x="286054" y="114299"/>
                </a:lnTo>
                <a:lnTo>
                  <a:pt x="254322" y="78739"/>
                </a:lnTo>
                <a:lnTo>
                  <a:pt x="251966" y="77469"/>
                </a:lnTo>
                <a:lnTo>
                  <a:pt x="251693" y="77469"/>
                </a:lnTo>
                <a:lnTo>
                  <a:pt x="208851" y="54609"/>
                </a:lnTo>
                <a:lnTo>
                  <a:pt x="162648" y="45719"/>
                </a:lnTo>
                <a:close/>
              </a:path>
              <a:path w="3159760" h="349250">
                <a:moveTo>
                  <a:pt x="210047" y="340230"/>
                </a:moveTo>
                <a:lnTo>
                  <a:pt x="180944" y="346454"/>
                </a:lnTo>
                <a:lnTo>
                  <a:pt x="201875" y="344169"/>
                </a:lnTo>
                <a:lnTo>
                  <a:pt x="210047" y="340230"/>
                </a:lnTo>
                <a:close/>
              </a:path>
              <a:path w="3159760" h="349250">
                <a:moveTo>
                  <a:pt x="113431" y="341443"/>
                </a:moveTo>
                <a:lnTo>
                  <a:pt x="119550" y="344169"/>
                </a:lnTo>
                <a:lnTo>
                  <a:pt x="139097" y="346224"/>
                </a:lnTo>
                <a:lnTo>
                  <a:pt x="113431" y="341443"/>
                </a:lnTo>
                <a:close/>
              </a:path>
              <a:path w="3159760" h="349250">
                <a:moveTo>
                  <a:pt x="3111298" y="303529"/>
                </a:moveTo>
                <a:lnTo>
                  <a:pt x="1765734" y="303529"/>
                </a:lnTo>
                <a:lnTo>
                  <a:pt x="1781878" y="304799"/>
                </a:lnTo>
                <a:lnTo>
                  <a:pt x="1814385" y="304799"/>
                </a:lnTo>
                <a:lnTo>
                  <a:pt x="1834259" y="306069"/>
                </a:lnTo>
                <a:lnTo>
                  <a:pt x="1846895" y="306069"/>
                </a:lnTo>
                <a:lnTo>
                  <a:pt x="1869624" y="307339"/>
                </a:lnTo>
                <a:lnTo>
                  <a:pt x="1892339" y="307339"/>
                </a:lnTo>
                <a:lnTo>
                  <a:pt x="1898930" y="308609"/>
                </a:lnTo>
                <a:lnTo>
                  <a:pt x="1942014" y="311149"/>
                </a:lnTo>
                <a:lnTo>
                  <a:pt x="1978767" y="312419"/>
                </a:lnTo>
                <a:lnTo>
                  <a:pt x="2016114" y="314959"/>
                </a:lnTo>
                <a:lnTo>
                  <a:pt x="2054197" y="316229"/>
                </a:lnTo>
                <a:lnTo>
                  <a:pt x="2215747" y="316229"/>
                </a:lnTo>
                <a:lnTo>
                  <a:pt x="2229432" y="317499"/>
                </a:lnTo>
                <a:lnTo>
                  <a:pt x="2267480" y="317499"/>
                </a:lnTo>
                <a:lnTo>
                  <a:pt x="2280308" y="318769"/>
                </a:lnTo>
                <a:lnTo>
                  <a:pt x="2296504" y="318769"/>
                </a:lnTo>
                <a:lnTo>
                  <a:pt x="2313003" y="320039"/>
                </a:lnTo>
                <a:lnTo>
                  <a:pt x="2347097" y="321309"/>
                </a:lnTo>
                <a:lnTo>
                  <a:pt x="2356206" y="321309"/>
                </a:lnTo>
                <a:lnTo>
                  <a:pt x="2364349" y="322579"/>
                </a:lnTo>
                <a:lnTo>
                  <a:pt x="2382734" y="322579"/>
                </a:lnTo>
                <a:lnTo>
                  <a:pt x="2391433" y="323849"/>
                </a:lnTo>
                <a:lnTo>
                  <a:pt x="2400145" y="323849"/>
                </a:lnTo>
                <a:lnTo>
                  <a:pt x="2453033" y="327659"/>
                </a:lnTo>
                <a:lnTo>
                  <a:pt x="2554902" y="332739"/>
                </a:lnTo>
                <a:lnTo>
                  <a:pt x="2603968" y="334009"/>
                </a:lnTo>
                <a:lnTo>
                  <a:pt x="2719804" y="339089"/>
                </a:lnTo>
                <a:lnTo>
                  <a:pt x="2746634" y="339089"/>
                </a:lnTo>
                <a:lnTo>
                  <a:pt x="2773309" y="340359"/>
                </a:lnTo>
                <a:lnTo>
                  <a:pt x="2974782" y="340359"/>
                </a:lnTo>
                <a:lnTo>
                  <a:pt x="3023283" y="344169"/>
                </a:lnTo>
                <a:lnTo>
                  <a:pt x="3068705" y="331469"/>
                </a:lnTo>
                <a:lnTo>
                  <a:pt x="3108053" y="307339"/>
                </a:lnTo>
                <a:lnTo>
                  <a:pt x="3111298" y="303529"/>
                </a:lnTo>
                <a:close/>
              </a:path>
              <a:path w="3159760" h="349250">
                <a:moveTo>
                  <a:pt x="57495" y="308095"/>
                </a:moveTo>
                <a:lnTo>
                  <a:pt x="90423" y="334009"/>
                </a:lnTo>
                <a:lnTo>
                  <a:pt x="113431" y="341443"/>
                </a:lnTo>
                <a:lnTo>
                  <a:pt x="76796" y="325119"/>
                </a:lnTo>
                <a:lnTo>
                  <a:pt x="57495" y="308095"/>
                </a:lnTo>
                <a:close/>
              </a:path>
              <a:path w="3159760" h="349250">
                <a:moveTo>
                  <a:pt x="232662" y="329328"/>
                </a:moveTo>
                <a:lnTo>
                  <a:pt x="210047" y="340230"/>
                </a:lnTo>
                <a:lnTo>
                  <a:pt x="215379" y="339089"/>
                </a:lnTo>
                <a:lnTo>
                  <a:pt x="232662" y="329328"/>
                </a:lnTo>
                <a:close/>
              </a:path>
              <a:path w="3159760" h="349250">
                <a:moveTo>
                  <a:pt x="1037270" y="332739"/>
                </a:moveTo>
                <a:lnTo>
                  <a:pt x="511757" y="332739"/>
                </a:lnTo>
                <a:lnTo>
                  <a:pt x="528976" y="335279"/>
                </a:lnTo>
                <a:lnTo>
                  <a:pt x="585972" y="339089"/>
                </a:lnTo>
                <a:lnTo>
                  <a:pt x="688391" y="339089"/>
                </a:lnTo>
                <a:lnTo>
                  <a:pt x="695007" y="337819"/>
                </a:lnTo>
                <a:lnTo>
                  <a:pt x="944927" y="337819"/>
                </a:lnTo>
                <a:lnTo>
                  <a:pt x="959465" y="336549"/>
                </a:lnTo>
                <a:lnTo>
                  <a:pt x="974227" y="336549"/>
                </a:lnTo>
                <a:lnTo>
                  <a:pt x="991648" y="335279"/>
                </a:lnTo>
                <a:lnTo>
                  <a:pt x="1007963" y="335279"/>
                </a:lnTo>
                <a:lnTo>
                  <a:pt x="1037270" y="332739"/>
                </a:lnTo>
                <a:close/>
              </a:path>
              <a:path w="3159760" h="349250">
                <a:moveTo>
                  <a:pt x="1415118" y="314959"/>
                </a:moveTo>
                <a:lnTo>
                  <a:pt x="368579" y="314959"/>
                </a:lnTo>
                <a:lnTo>
                  <a:pt x="394055" y="317499"/>
                </a:lnTo>
                <a:lnTo>
                  <a:pt x="410140" y="320039"/>
                </a:lnTo>
                <a:lnTo>
                  <a:pt x="427633" y="322579"/>
                </a:lnTo>
                <a:lnTo>
                  <a:pt x="466912" y="327659"/>
                </a:lnTo>
                <a:lnTo>
                  <a:pt x="480238" y="328929"/>
                </a:lnTo>
                <a:lnTo>
                  <a:pt x="484976" y="330199"/>
                </a:lnTo>
                <a:lnTo>
                  <a:pt x="502325" y="332739"/>
                </a:lnTo>
                <a:lnTo>
                  <a:pt x="1049607" y="332739"/>
                </a:lnTo>
                <a:lnTo>
                  <a:pt x="1062969" y="331469"/>
                </a:lnTo>
                <a:lnTo>
                  <a:pt x="1077340" y="331469"/>
                </a:lnTo>
                <a:lnTo>
                  <a:pt x="1092706" y="330199"/>
                </a:lnTo>
                <a:lnTo>
                  <a:pt x="1131866" y="328929"/>
                </a:lnTo>
                <a:lnTo>
                  <a:pt x="1251545" y="321309"/>
                </a:lnTo>
                <a:lnTo>
                  <a:pt x="1266872" y="320039"/>
                </a:lnTo>
                <a:lnTo>
                  <a:pt x="1282215" y="320039"/>
                </a:lnTo>
                <a:lnTo>
                  <a:pt x="1297654" y="318769"/>
                </a:lnTo>
                <a:lnTo>
                  <a:pt x="1324506" y="318769"/>
                </a:lnTo>
                <a:lnTo>
                  <a:pt x="1335923" y="317499"/>
                </a:lnTo>
                <a:lnTo>
                  <a:pt x="1340597" y="317499"/>
                </a:lnTo>
                <a:lnTo>
                  <a:pt x="1396726" y="316229"/>
                </a:lnTo>
                <a:lnTo>
                  <a:pt x="1415118" y="314959"/>
                </a:lnTo>
                <a:close/>
              </a:path>
              <a:path w="3159760" h="349250">
                <a:moveTo>
                  <a:pt x="246682" y="321409"/>
                </a:moveTo>
                <a:lnTo>
                  <a:pt x="232662" y="329328"/>
                </a:lnTo>
                <a:lnTo>
                  <a:pt x="244026" y="323849"/>
                </a:lnTo>
                <a:lnTo>
                  <a:pt x="246682" y="321409"/>
                </a:lnTo>
                <a:close/>
              </a:path>
              <a:path w="3159760" h="349250">
                <a:moveTo>
                  <a:pt x="270249" y="299755"/>
                </a:moveTo>
                <a:lnTo>
                  <a:pt x="246682" y="321409"/>
                </a:lnTo>
                <a:lnTo>
                  <a:pt x="255852" y="316229"/>
                </a:lnTo>
                <a:lnTo>
                  <a:pt x="270249" y="299755"/>
                </a:lnTo>
                <a:close/>
              </a:path>
              <a:path w="3159760" h="349250">
                <a:moveTo>
                  <a:pt x="223269" y="312419"/>
                </a:moveTo>
                <a:lnTo>
                  <a:pt x="222430" y="312419"/>
                </a:lnTo>
                <a:lnTo>
                  <a:pt x="204079" y="317499"/>
                </a:lnTo>
                <a:lnTo>
                  <a:pt x="203207" y="318769"/>
                </a:lnTo>
                <a:lnTo>
                  <a:pt x="211377" y="317499"/>
                </a:lnTo>
                <a:lnTo>
                  <a:pt x="213715" y="316229"/>
                </a:lnTo>
                <a:lnTo>
                  <a:pt x="224697" y="316229"/>
                </a:lnTo>
                <a:lnTo>
                  <a:pt x="235933" y="314959"/>
                </a:lnTo>
                <a:lnTo>
                  <a:pt x="253701" y="314959"/>
                </a:lnTo>
                <a:lnTo>
                  <a:pt x="255083" y="313689"/>
                </a:lnTo>
                <a:lnTo>
                  <a:pt x="221088" y="313689"/>
                </a:lnTo>
                <a:lnTo>
                  <a:pt x="223269" y="312419"/>
                </a:lnTo>
                <a:close/>
              </a:path>
              <a:path w="3159760" h="349250">
                <a:moveTo>
                  <a:pt x="253701" y="314959"/>
                </a:moveTo>
                <a:lnTo>
                  <a:pt x="235933" y="314959"/>
                </a:lnTo>
                <a:lnTo>
                  <a:pt x="224697" y="316229"/>
                </a:lnTo>
                <a:lnTo>
                  <a:pt x="213715" y="316229"/>
                </a:lnTo>
                <a:lnTo>
                  <a:pt x="211377" y="317499"/>
                </a:lnTo>
                <a:lnTo>
                  <a:pt x="203207" y="318769"/>
                </a:lnTo>
                <a:lnTo>
                  <a:pt x="249555" y="318769"/>
                </a:lnTo>
                <a:lnTo>
                  <a:pt x="253701" y="314959"/>
                </a:lnTo>
                <a:close/>
              </a:path>
              <a:path w="3159760" h="349250">
                <a:moveTo>
                  <a:pt x="3136784" y="114299"/>
                </a:moveTo>
                <a:lnTo>
                  <a:pt x="287088" y="114299"/>
                </a:lnTo>
                <a:lnTo>
                  <a:pt x="287208" y="114535"/>
                </a:lnTo>
                <a:lnTo>
                  <a:pt x="288841" y="116839"/>
                </a:lnTo>
                <a:lnTo>
                  <a:pt x="295211" y="129539"/>
                </a:lnTo>
                <a:lnTo>
                  <a:pt x="298489" y="132079"/>
                </a:lnTo>
                <a:lnTo>
                  <a:pt x="303191" y="139699"/>
                </a:lnTo>
                <a:lnTo>
                  <a:pt x="307956" y="156209"/>
                </a:lnTo>
                <a:lnTo>
                  <a:pt x="311430" y="190499"/>
                </a:lnTo>
                <a:lnTo>
                  <a:pt x="310812" y="196244"/>
                </a:lnTo>
                <a:lnTo>
                  <a:pt x="311549" y="201929"/>
                </a:lnTo>
                <a:lnTo>
                  <a:pt x="308455" y="218167"/>
                </a:lnTo>
                <a:lnTo>
                  <a:pt x="306242" y="238759"/>
                </a:lnTo>
                <a:lnTo>
                  <a:pt x="303288" y="245185"/>
                </a:lnTo>
                <a:lnTo>
                  <a:pt x="302333" y="250189"/>
                </a:lnTo>
                <a:lnTo>
                  <a:pt x="295062" y="263019"/>
                </a:lnTo>
                <a:lnTo>
                  <a:pt x="286928" y="280669"/>
                </a:lnTo>
                <a:lnTo>
                  <a:pt x="281610" y="286754"/>
                </a:lnTo>
                <a:lnTo>
                  <a:pt x="278581" y="292099"/>
                </a:lnTo>
                <a:lnTo>
                  <a:pt x="270249" y="299755"/>
                </a:lnTo>
                <a:lnTo>
                  <a:pt x="256962" y="314959"/>
                </a:lnTo>
                <a:lnTo>
                  <a:pt x="276709" y="314959"/>
                </a:lnTo>
                <a:lnTo>
                  <a:pt x="292431" y="313689"/>
                </a:lnTo>
                <a:lnTo>
                  <a:pt x="1449487" y="313689"/>
                </a:lnTo>
                <a:lnTo>
                  <a:pt x="1457475" y="312419"/>
                </a:lnTo>
                <a:lnTo>
                  <a:pt x="1479444" y="312419"/>
                </a:lnTo>
                <a:lnTo>
                  <a:pt x="1493969" y="311149"/>
                </a:lnTo>
                <a:lnTo>
                  <a:pt x="1508026" y="311149"/>
                </a:lnTo>
                <a:lnTo>
                  <a:pt x="1528481" y="309879"/>
                </a:lnTo>
                <a:lnTo>
                  <a:pt x="1533675" y="308609"/>
                </a:lnTo>
                <a:lnTo>
                  <a:pt x="1544661" y="308609"/>
                </a:lnTo>
                <a:lnTo>
                  <a:pt x="1551176" y="307339"/>
                </a:lnTo>
                <a:lnTo>
                  <a:pt x="1564054" y="307339"/>
                </a:lnTo>
                <a:lnTo>
                  <a:pt x="1578662" y="306069"/>
                </a:lnTo>
                <a:lnTo>
                  <a:pt x="1591890" y="306069"/>
                </a:lnTo>
                <a:lnTo>
                  <a:pt x="1603678" y="304799"/>
                </a:lnTo>
                <a:lnTo>
                  <a:pt x="1613965" y="304799"/>
                </a:lnTo>
                <a:lnTo>
                  <a:pt x="1644390" y="303529"/>
                </a:lnTo>
                <a:lnTo>
                  <a:pt x="3111298" y="303529"/>
                </a:lnTo>
                <a:lnTo>
                  <a:pt x="3138335" y="271779"/>
                </a:lnTo>
                <a:lnTo>
                  <a:pt x="3156557" y="226059"/>
                </a:lnTo>
                <a:lnTo>
                  <a:pt x="3159689" y="177799"/>
                </a:lnTo>
                <a:lnTo>
                  <a:pt x="3147950" y="132079"/>
                </a:lnTo>
                <a:lnTo>
                  <a:pt x="3136784" y="114299"/>
                </a:lnTo>
                <a:close/>
              </a:path>
              <a:path w="3159760" h="349250">
                <a:moveTo>
                  <a:pt x="1442476" y="313689"/>
                </a:moveTo>
                <a:lnTo>
                  <a:pt x="292431" y="313689"/>
                </a:lnTo>
                <a:lnTo>
                  <a:pt x="308585" y="314959"/>
                </a:lnTo>
                <a:lnTo>
                  <a:pt x="1434183" y="314959"/>
                </a:lnTo>
                <a:lnTo>
                  <a:pt x="1442476" y="313689"/>
                </a:lnTo>
                <a:close/>
              </a:path>
              <a:path w="3159760" h="349250">
                <a:moveTo>
                  <a:pt x="223538" y="312419"/>
                </a:moveTo>
                <a:lnTo>
                  <a:pt x="223269" y="312419"/>
                </a:lnTo>
                <a:lnTo>
                  <a:pt x="221088" y="313689"/>
                </a:lnTo>
                <a:lnTo>
                  <a:pt x="223538" y="312419"/>
                </a:lnTo>
                <a:close/>
              </a:path>
              <a:path w="3159760" h="349250">
                <a:moveTo>
                  <a:pt x="231763" y="308155"/>
                </a:moveTo>
                <a:lnTo>
                  <a:pt x="221088" y="313689"/>
                </a:lnTo>
                <a:lnTo>
                  <a:pt x="255083" y="313689"/>
                </a:lnTo>
                <a:lnTo>
                  <a:pt x="259230" y="309879"/>
                </a:lnTo>
                <a:lnTo>
                  <a:pt x="229002" y="309879"/>
                </a:lnTo>
                <a:lnTo>
                  <a:pt x="231763" y="308155"/>
                </a:lnTo>
                <a:close/>
              </a:path>
              <a:path w="3159760" h="349250">
                <a:moveTo>
                  <a:pt x="1464460" y="312419"/>
                </a:moveTo>
                <a:lnTo>
                  <a:pt x="1457475" y="312419"/>
                </a:lnTo>
                <a:lnTo>
                  <a:pt x="1456358" y="313689"/>
                </a:lnTo>
                <a:lnTo>
                  <a:pt x="1464460" y="312419"/>
                </a:lnTo>
                <a:close/>
              </a:path>
              <a:path w="3159760" h="349250">
                <a:moveTo>
                  <a:pt x="235786" y="306069"/>
                </a:moveTo>
                <a:lnTo>
                  <a:pt x="231763" y="308155"/>
                </a:lnTo>
                <a:lnTo>
                  <a:pt x="229002" y="309879"/>
                </a:lnTo>
                <a:lnTo>
                  <a:pt x="235786" y="306069"/>
                </a:lnTo>
                <a:close/>
              </a:path>
              <a:path w="3159760" h="349250">
                <a:moveTo>
                  <a:pt x="263377" y="306069"/>
                </a:moveTo>
                <a:lnTo>
                  <a:pt x="235786" y="306069"/>
                </a:lnTo>
                <a:lnTo>
                  <a:pt x="229002" y="309879"/>
                </a:lnTo>
                <a:lnTo>
                  <a:pt x="259230" y="309879"/>
                </a:lnTo>
                <a:lnTo>
                  <a:pt x="263377" y="306069"/>
                </a:lnTo>
                <a:close/>
              </a:path>
              <a:path w="3159760" h="349250">
                <a:moveTo>
                  <a:pt x="240689" y="302581"/>
                </a:moveTo>
                <a:lnTo>
                  <a:pt x="231763" y="308155"/>
                </a:lnTo>
                <a:lnTo>
                  <a:pt x="235786" y="306069"/>
                </a:lnTo>
                <a:lnTo>
                  <a:pt x="263377" y="306069"/>
                </a:lnTo>
                <a:lnTo>
                  <a:pt x="266141" y="303529"/>
                </a:lnTo>
                <a:lnTo>
                  <a:pt x="239901" y="303529"/>
                </a:lnTo>
                <a:lnTo>
                  <a:pt x="240689" y="302581"/>
                </a:lnTo>
                <a:close/>
              </a:path>
              <a:path w="3159760" h="349250">
                <a:moveTo>
                  <a:pt x="37996" y="287367"/>
                </a:moveTo>
                <a:lnTo>
                  <a:pt x="42241" y="294639"/>
                </a:lnTo>
                <a:lnTo>
                  <a:pt x="57495" y="308095"/>
                </a:lnTo>
                <a:lnTo>
                  <a:pt x="37996" y="287367"/>
                </a:lnTo>
                <a:close/>
              </a:path>
              <a:path w="3159760" h="349250">
                <a:moveTo>
                  <a:pt x="243238" y="300989"/>
                </a:moveTo>
                <a:lnTo>
                  <a:pt x="240689" y="302581"/>
                </a:lnTo>
                <a:lnTo>
                  <a:pt x="239901" y="303529"/>
                </a:lnTo>
                <a:lnTo>
                  <a:pt x="243238" y="300989"/>
                </a:lnTo>
                <a:close/>
              </a:path>
              <a:path w="3159760" h="349250">
                <a:moveTo>
                  <a:pt x="268905" y="300989"/>
                </a:moveTo>
                <a:lnTo>
                  <a:pt x="243238" y="300989"/>
                </a:lnTo>
                <a:lnTo>
                  <a:pt x="239901" y="303529"/>
                </a:lnTo>
                <a:lnTo>
                  <a:pt x="266141" y="303529"/>
                </a:lnTo>
                <a:lnTo>
                  <a:pt x="268905" y="300989"/>
                </a:lnTo>
                <a:close/>
              </a:path>
              <a:path w="3159760" h="349250">
                <a:moveTo>
                  <a:pt x="294645" y="132696"/>
                </a:moveTo>
                <a:lnTo>
                  <a:pt x="295265" y="134619"/>
                </a:lnTo>
                <a:lnTo>
                  <a:pt x="297264" y="139699"/>
                </a:lnTo>
                <a:lnTo>
                  <a:pt x="297494" y="139699"/>
                </a:lnTo>
                <a:lnTo>
                  <a:pt x="297663" y="142239"/>
                </a:lnTo>
                <a:lnTo>
                  <a:pt x="299610" y="151129"/>
                </a:lnTo>
                <a:lnTo>
                  <a:pt x="301653" y="160019"/>
                </a:lnTo>
                <a:lnTo>
                  <a:pt x="302108" y="161289"/>
                </a:lnTo>
                <a:lnTo>
                  <a:pt x="302020" y="162559"/>
                </a:lnTo>
                <a:lnTo>
                  <a:pt x="302616" y="170179"/>
                </a:lnTo>
                <a:lnTo>
                  <a:pt x="303341" y="177799"/>
                </a:lnTo>
                <a:lnTo>
                  <a:pt x="303638" y="179069"/>
                </a:lnTo>
                <a:lnTo>
                  <a:pt x="302975" y="181609"/>
                </a:lnTo>
                <a:lnTo>
                  <a:pt x="301824" y="194309"/>
                </a:lnTo>
                <a:lnTo>
                  <a:pt x="301028" y="205739"/>
                </a:lnTo>
                <a:lnTo>
                  <a:pt x="301426" y="208279"/>
                </a:lnTo>
                <a:lnTo>
                  <a:pt x="300090" y="209549"/>
                </a:lnTo>
                <a:lnTo>
                  <a:pt x="295548" y="223519"/>
                </a:lnTo>
                <a:lnTo>
                  <a:pt x="291474" y="238759"/>
                </a:lnTo>
                <a:lnTo>
                  <a:pt x="291541" y="241299"/>
                </a:lnTo>
                <a:lnTo>
                  <a:pt x="290226" y="241299"/>
                </a:lnTo>
                <a:lnTo>
                  <a:pt x="283420" y="253999"/>
                </a:lnTo>
                <a:lnTo>
                  <a:pt x="276827" y="265429"/>
                </a:lnTo>
                <a:lnTo>
                  <a:pt x="276148" y="267969"/>
                </a:lnTo>
                <a:lnTo>
                  <a:pt x="275469" y="269239"/>
                </a:lnTo>
                <a:lnTo>
                  <a:pt x="270694" y="274319"/>
                </a:lnTo>
                <a:lnTo>
                  <a:pt x="265910" y="280669"/>
                </a:lnTo>
                <a:lnTo>
                  <a:pt x="265205" y="281939"/>
                </a:lnTo>
                <a:lnTo>
                  <a:pt x="264533" y="281939"/>
                </a:lnTo>
                <a:lnTo>
                  <a:pt x="258792" y="287019"/>
                </a:lnTo>
                <a:lnTo>
                  <a:pt x="252945" y="293369"/>
                </a:lnTo>
                <a:lnTo>
                  <a:pt x="251954" y="294639"/>
                </a:lnTo>
                <a:lnTo>
                  <a:pt x="251501" y="294639"/>
                </a:lnTo>
                <a:lnTo>
                  <a:pt x="246329" y="298449"/>
                </a:lnTo>
                <a:lnTo>
                  <a:pt x="240957" y="302259"/>
                </a:lnTo>
                <a:lnTo>
                  <a:pt x="240689" y="302581"/>
                </a:lnTo>
                <a:lnTo>
                  <a:pt x="243238" y="300989"/>
                </a:lnTo>
                <a:lnTo>
                  <a:pt x="268905" y="300989"/>
                </a:lnTo>
                <a:lnTo>
                  <a:pt x="270249" y="299755"/>
                </a:lnTo>
                <a:lnTo>
                  <a:pt x="295121" y="262889"/>
                </a:lnTo>
                <a:lnTo>
                  <a:pt x="308465" y="218076"/>
                </a:lnTo>
                <a:lnTo>
                  <a:pt x="310812" y="196244"/>
                </a:lnTo>
                <a:lnTo>
                  <a:pt x="305626" y="156209"/>
                </a:lnTo>
                <a:lnTo>
                  <a:pt x="294645" y="132696"/>
                </a:lnTo>
                <a:close/>
              </a:path>
              <a:path w="3159760" h="349250">
                <a:moveTo>
                  <a:pt x="281610" y="286754"/>
                </a:moveTo>
                <a:lnTo>
                  <a:pt x="270249" y="299755"/>
                </a:lnTo>
                <a:lnTo>
                  <a:pt x="278581" y="292099"/>
                </a:lnTo>
                <a:lnTo>
                  <a:pt x="281610" y="286754"/>
                </a:lnTo>
                <a:close/>
              </a:path>
              <a:path w="3159760" h="349250">
                <a:moveTo>
                  <a:pt x="27331" y="269100"/>
                </a:moveTo>
                <a:lnTo>
                  <a:pt x="34084" y="283209"/>
                </a:lnTo>
                <a:lnTo>
                  <a:pt x="37996" y="287367"/>
                </a:lnTo>
                <a:lnTo>
                  <a:pt x="27331" y="269100"/>
                </a:lnTo>
                <a:close/>
              </a:path>
              <a:path w="3159760" h="349250">
                <a:moveTo>
                  <a:pt x="295062" y="263019"/>
                </a:moveTo>
                <a:lnTo>
                  <a:pt x="281610" y="286754"/>
                </a:lnTo>
                <a:lnTo>
                  <a:pt x="286928" y="280669"/>
                </a:lnTo>
                <a:lnTo>
                  <a:pt x="295062" y="263019"/>
                </a:lnTo>
                <a:close/>
              </a:path>
              <a:path w="3159760" h="349250">
                <a:moveTo>
                  <a:pt x="26338" y="270189"/>
                </a:moveTo>
                <a:lnTo>
                  <a:pt x="27101" y="271779"/>
                </a:lnTo>
                <a:lnTo>
                  <a:pt x="26607" y="270509"/>
                </a:lnTo>
                <a:lnTo>
                  <a:pt x="26338" y="270189"/>
                </a:lnTo>
                <a:close/>
              </a:path>
              <a:path w="3159760" h="349250">
                <a:moveTo>
                  <a:pt x="367557" y="11429"/>
                </a:moveTo>
                <a:lnTo>
                  <a:pt x="238380" y="11429"/>
                </a:lnTo>
                <a:lnTo>
                  <a:pt x="221821" y="12699"/>
                </a:lnTo>
                <a:lnTo>
                  <a:pt x="206331" y="12699"/>
                </a:lnTo>
                <a:lnTo>
                  <a:pt x="191966" y="13969"/>
                </a:lnTo>
                <a:lnTo>
                  <a:pt x="181598" y="15239"/>
                </a:lnTo>
                <a:lnTo>
                  <a:pt x="172986" y="15239"/>
                </a:lnTo>
                <a:lnTo>
                  <a:pt x="166444" y="16509"/>
                </a:lnTo>
                <a:lnTo>
                  <a:pt x="162285" y="17779"/>
                </a:lnTo>
                <a:lnTo>
                  <a:pt x="149571" y="19049"/>
                </a:lnTo>
                <a:lnTo>
                  <a:pt x="137186" y="21589"/>
                </a:lnTo>
                <a:lnTo>
                  <a:pt x="124601" y="25399"/>
                </a:lnTo>
                <a:lnTo>
                  <a:pt x="111289" y="30479"/>
                </a:lnTo>
                <a:lnTo>
                  <a:pt x="106368" y="33019"/>
                </a:lnTo>
                <a:lnTo>
                  <a:pt x="101839" y="34289"/>
                </a:lnTo>
                <a:lnTo>
                  <a:pt x="56151" y="62229"/>
                </a:lnTo>
                <a:lnTo>
                  <a:pt x="24721" y="99059"/>
                </a:lnTo>
                <a:lnTo>
                  <a:pt x="2399" y="154939"/>
                </a:lnTo>
                <a:lnTo>
                  <a:pt x="0" y="184149"/>
                </a:lnTo>
                <a:lnTo>
                  <a:pt x="2220" y="208279"/>
                </a:lnTo>
                <a:lnTo>
                  <a:pt x="18989" y="257809"/>
                </a:lnTo>
                <a:lnTo>
                  <a:pt x="25543" y="269239"/>
                </a:lnTo>
                <a:lnTo>
                  <a:pt x="26338" y="270189"/>
                </a:lnTo>
                <a:lnTo>
                  <a:pt x="22839" y="262889"/>
                </a:lnTo>
                <a:lnTo>
                  <a:pt x="22571" y="262889"/>
                </a:lnTo>
                <a:lnTo>
                  <a:pt x="20490" y="257809"/>
                </a:lnTo>
                <a:lnTo>
                  <a:pt x="20008" y="256557"/>
                </a:lnTo>
                <a:lnTo>
                  <a:pt x="18515" y="253999"/>
                </a:lnTo>
                <a:lnTo>
                  <a:pt x="18007" y="251612"/>
                </a:lnTo>
                <a:lnTo>
                  <a:pt x="15889" y="246379"/>
                </a:lnTo>
                <a:lnTo>
                  <a:pt x="16296" y="246379"/>
                </a:lnTo>
                <a:lnTo>
                  <a:pt x="15870" y="245156"/>
                </a:lnTo>
                <a:lnTo>
                  <a:pt x="14025" y="241299"/>
                </a:lnTo>
                <a:lnTo>
                  <a:pt x="13680" y="238759"/>
                </a:lnTo>
                <a:lnTo>
                  <a:pt x="13389" y="237489"/>
                </a:lnTo>
                <a:lnTo>
                  <a:pt x="11033" y="227329"/>
                </a:lnTo>
                <a:lnTo>
                  <a:pt x="10865" y="227329"/>
                </a:lnTo>
                <a:lnTo>
                  <a:pt x="10841" y="224789"/>
                </a:lnTo>
                <a:lnTo>
                  <a:pt x="9779" y="215899"/>
                </a:lnTo>
                <a:lnTo>
                  <a:pt x="9032" y="209433"/>
                </a:lnTo>
                <a:lnTo>
                  <a:pt x="8246" y="205739"/>
                </a:lnTo>
                <a:lnTo>
                  <a:pt x="9207" y="205739"/>
                </a:lnTo>
                <a:lnTo>
                  <a:pt x="7830" y="195579"/>
                </a:lnTo>
                <a:lnTo>
                  <a:pt x="15973" y="148589"/>
                </a:lnTo>
                <a:lnTo>
                  <a:pt x="38923" y="105409"/>
                </a:lnTo>
                <a:lnTo>
                  <a:pt x="74180" y="72389"/>
                </a:lnTo>
                <a:lnTo>
                  <a:pt x="116590" y="52069"/>
                </a:lnTo>
                <a:lnTo>
                  <a:pt x="162648" y="45719"/>
                </a:lnTo>
                <a:lnTo>
                  <a:pt x="3045552" y="45719"/>
                </a:lnTo>
                <a:lnTo>
                  <a:pt x="3042334" y="44449"/>
                </a:lnTo>
                <a:lnTo>
                  <a:pt x="3004184" y="38099"/>
                </a:lnTo>
                <a:lnTo>
                  <a:pt x="2987696" y="36829"/>
                </a:lnTo>
                <a:lnTo>
                  <a:pt x="2802372" y="36829"/>
                </a:lnTo>
                <a:lnTo>
                  <a:pt x="2777642" y="35559"/>
                </a:lnTo>
                <a:lnTo>
                  <a:pt x="593288" y="35559"/>
                </a:lnTo>
                <a:lnTo>
                  <a:pt x="581714" y="34289"/>
                </a:lnTo>
                <a:lnTo>
                  <a:pt x="569822" y="34289"/>
                </a:lnTo>
                <a:lnTo>
                  <a:pt x="544705" y="31749"/>
                </a:lnTo>
                <a:lnTo>
                  <a:pt x="536704" y="30479"/>
                </a:lnTo>
                <a:lnTo>
                  <a:pt x="533708" y="30479"/>
                </a:lnTo>
                <a:lnTo>
                  <a:pt x="526635" y="29209"/>
                </a:lnTo>
                <a:lnTo>
                  <a:pt x="503060" y="26669"/>
                </a:lnTo>
                <a:lnTo>
                  <a:pt x="430924" y="16509"/>
                </a:lnTo>
                <a:lnTo>
                  <a:pt x="410465" y="13969"/>
                </a:lnTo>
                <a:lnTo>
                  <a:pt x="367557" y="11429"/>
                </a:lnTo>
                <a:close/>
              </a:path>
              <a:path w="3159760" h="349250">
                <a:moveTo>
                  <a:pt x="17244" y="248025"/>
                </a:moveTo>
                <a:lnTo>
                  <a:pt x="18007" y="251612"/>
                </a:lnTo>
                <a:lnTo>
                  <a:pt x="20008" y="256557"/>
                </a:lnTo>
                <a:lnTo>
                  <a:pt x="27331" y="269100"/>
                </a:lnTo>
                <a:lnTo>
                  <a:pt x="17244" y="248025"/>
                </a:lnTo>
                <a:close/>
              </a:path>
              <a:path w="3159760" h="349250">
                <a:moveTo>
                  <a:pt x="20657" y="258160"/>
                </a:moveTo>
                <a:lnTo>
                  <a:pt x="22571" y="262889"/>
                </a:lnTo>
                <a:lnTo>
                  <a:pt x="22839" y="262889"/>
                </a:lnTo>
                <a:lnTo>
                  <a:pt x="24707" y="266699"/>
                </a:lnTo>
                <a:lnTo>
                  <a:pt x="20657" y="258160"/>
                </a:lnTo>
                <a:close/>
              </a:path>
              <a:path w="3159760" h="349250">
                <a:moveTo>
                  <a:pt x="303294" y="245156"/>
                </a:moveTo>
                <a:lnTo>
                  <a:pt x="295062" y="263019"/>
                </a:lnTo>
                <a:lnTo>
                  <a:pt x="302333" y="250189"/>
                </a:lnTo>
                <a:lnTo>
                  <a:pt x="303294" y="245156"/>
                </a:lnTo>
                <a:close/>
              </a:path>
              <a:path w="3159760" h="349250">
                <a:moveTo>
                  <a:pt x="20490" y="257809"/>
                </a:moveTo>
                <a:lnTo>
                  <a:pt x="22571" y="262889"/>
                </a:lnTo>
                <a:lnTo>
                  <a:pt x="20657" y="258160"/>
                </a:lnTo>
                <a:lnTo>
                  <a:pt x="20490" y="257809"/>
                </a:lnTo>
                <a:close/>
              </a:path>
              <a:path w="3159760" h="349250">
                <a:moveTo>
                  <a:pt x="20515" y="257809"/>
                </a:moveTo>
                <a:lnTo>
                  <a:pt x="20657" y="258160"/>
                </a:lnTo>
                <a:lnTo>
                  <a:pt x="20515" y="257809"/>
                </a:lnTo>
                <a:close/>
              </a:path>
              <a:path w="3159760" h="349250">
                <a:moveTo>
                  <a:pt x="18007" y="251612"/>
                </a:moveTo>
                <a:lnTo>
                  <a:pt x="18515" y="253999"/>
                </a:lnTo>
                <a:lnTo>
                  <a:pt x="20008" y="256557"/>
                </a:lnTo>
                <a:lnTo>
                  <a:pt x="18007" y="251612"/>
                </a:lnTo>
                <a:close/>
              </a:path>
              <a:path w="3159760" h="349250">
                <a:moveTo>
                  <a:pt x="16296" y="246379"/>
                </a:moveTo>
                <a:lnTo>
                  <a:pt x="15889" y="246379"/>
                </a:lnTo>
                <a:lnTo>
                  <a:pt x="17508" y="250189"/>
                </a:lnTo>
                <a:lnTo>
                  <a:pt x="17172" y="248919"/>
                </a:lnTo>
                <a:lnTo>
                  <a:pt x="16296" y="246379"/>
                </a:lnTo>
                <a:close/>
              </a:path>
              <a:path w="3159760" h="349250">
                <a:moveTo>
                  <a:pt x="15272" y="238759"/>
                </a:moveTo>
                <a:lnTo>
                  <a:pt x="13728" y="238759"/>
                </a:lnTo>
                <a:lnTo>
                  <a:pt x="15884" y="245185"/>
                </a:lnTo>
                <a:lnTo>
                  <a:pt x="17244" y="248025"/>
                </a:lnTo>
                <a:lnTo>
                  <a:pt x="15272" y="238759"/>
                </a:lnTo>
                <a:close/>
              </a:path>
              <a:path w="3159760" h="349250">
                <a:moveTo>
                  <a:pt x="10891" y="218167"/>
                </a:moveTo>
                <a:lnTo>
                  <a:pt x="14025" y="241299"/>
                </a:lnTo>
                <a:lnTo>
                  <a:pt x="15884" y="245185"/>
                </a:lnTo>
                <a:lnTo>
                  <a:pt x="13728" y="238759"/>
                </a:lnTo>
                <a:lnTo>
                  <a:pt x="15272" y="238759"/>
                </a:lnTo>
                <a:lnTo>
                  <a:pt x="10891" y="218167"/>
                </a:lnTo>
                <a:close/>
              </a:path>
              <a:path w="3159760" h="349250">
                <a:moveTo>
                  <a:pt x="308465" y="218076"/>
                </a:moveTo>
                <a:lnTo>
                  <a:pt x="303294" y="245156"/>
                </a:lnTo>
                <a:lnTo>
                  <a:pt x="306242" y="238759"/>
                </a:lnTo>
                <a:lnTo>
                  <a:pt x="308465" y="218076"/>
                </a:lnTo>
                <a:close/>
              </a:path>
              <a:path w="3159760" h="349250">
                <a:moveTo>
                  <a:pt x="9207" y="205739"/>
                </a:moveTo>
                <a:lnTo>
                  <a:pt x="8606" y="205739"/>
                </a:lnTo>
                <a:lnTo>
                  <a:pt x="9057" y="209549"/>
                </a:lnTo>
                <a:lnTo>
                  <a:pt x="10891" y="218167"/>
                </a:lnTo>
                <a:lnTo>
                  <a:pt x="9207" y="205739"/>
                </a:lnTo>
                <a:close/>
              </a:path>
              <a:path w="3159760" h="349250">
                <a:moveTo>
                  <a:pt x="310812" y="196244"/>
                </a:moveTo>
                <a:lnTo>
                  <a:pt x="308465" y="218076"/>
                </a:lnTo>
                <a:lnTo>
                  <a:pt x="311549" y="201929"/>
                </a:lnTo>
                <a:lnTo>
                  <a:pt x="310812" y="196244"/>
                </a:lnTo>
                <a:close/>
              </a:path>
              <a:path w="3159760" h="349250">
                <a:moveTo>
                  <a:pt x="8606" y="205739"/>
                </a:moveTo>
                <a:lnTo>
                  <a:pt x="8246" y="205739"/>
                </a:lnTo>
                <a:lnTo>
                  <a:pt x="9032" y="209433"/>
                </a:lnTo>
                <a:lnTo>
                  <a:pt x="8606" y="205739"/>
                </a:lnTo>
                <a:close/>
              </a:path>
              <a:path w="3159760" h="349250">
                <a:moveTo>
                  <a:pt x="292850" y="127013"/>
                </a:moveTo>
                <a:lnTo>
                  <a:pt x="293219" y="128269"/>
                </a:lnTo>
                <a:lnTo>
                  <a:pt x="294645" y="132696"/>
                </a:lnTo>
                <a:lnTo>
                  <a:pt x="305626" y="156209"/>
                </a:lnTo>
                <a:lnTo>
                  <a:pt x="310812" y="196244"/>
                </a:lnTo>
                <a:lnTo>
                  <a:pt x="307956" y="156209"/>
                </a:lnTo>
                <a:lnTo>
                  <a:pt x="296850" y="130809"/>
                </a:lnTo>
                <a:lnTo>
                  <a:pt x="294570" y="130809"/>
                </a:lnTo>
                <a:lnTo>
                  <a:pt x="292850" y="127013"/>
                </a:lnTo>
                <a:close/>
              </a:path>
              <a:path w="3159760" h="349250">
                <a:moveTo>
                  <a:pt x="3071299" y="55879"/>
                </a:moveTo>
                <a:lnTo>
                  <a:pt x="212165" y="55879"/>
                </a:lnTo>
                <a:lnTo>
                  <a:pt x="219646" y="59689"/>
                </a:lnTo>
                <a:lnTo>
                  <a:pt x="227673" y="62229"/>
                </a:lnTo>
                <a:lnTo>
                  <a:pt x="229555" y="63499"/>
                </a:lnTo>
                <a:lnTo>
                  <a:pt x="229776" y="63499"/>
                </a:lnTo>
                <a:lnTo>
                  <a:pt x="234298" y="66039"/>
                </a:lnTo>
                <a:lnTo>
                  <a:pt x="239104" y="68579"/>
                </a:lnTo>
                <a:lnTo>
                  <a:pt x="240175" y="69849"/>
                </a:lnTo>
                <a:lnTo>
                  <a:pt x="244923" y="72389"/>
                </a:lnTo>
                <a:lnTo>
                  <a:pt x="250266" y="76199"/>
                </a:lnTo>
                <a:lnTo>
                  <a:pt x="251273" y="77096"/>
                </a:lnTo>
                <a:lnTo>
                  <a:pt x="254322" y="78739"/>
                </a:lnTo>
                <a:lnTo>
                  <a:pt x="286054" y="114299"/>
                </a:lnTo>
                <a:lnTo>
                  <a:pt x="294645" y="132696"/>
                </a:lnTo>
                <a:lnTo>
                  <a:pt x="293219" y="128269"/>
                </a:lnTo>
                <a:lnTo>
                  <a:pt x="292844" y="126999"/>
                </a:lnTo>
                <a:lnTo>
                  <a:pt x="288091" y="116513"/>
                </a:lnTo>
                <a:lnTo>
                  <a:pt x="286384" y="113372"/>
                </a:lnTo>
                <a:lnTo>
                  <a:pt x="285241" y="111759"/>
                </a:lnTo>
                <a:lnTo>
                  <a:pt x="284127" y="109219"/>
                </a:lnTo>
                <a:lnTo>
                  <a:pt x="3133593" y="109219"/>
                </a:lnTo>
                <a:lnTo>
                  <a:pt x="3123224" y="92709"/>
                </a:lnTo>
                <a:lnTo>
                  <a:pt x="3087391" y="62229"/>
                </a:lnTo>
                <a:lnTo>
                  <a:pt x="3071299" y="55879"/>
                </a:lnTo>
                <a:close/>
              </a:path>
              <a:path w="3159760" h="349250">
                <a:moveTo>
                  <a:pt x="293937" y="126999"/>
                </a:moveTo>
                <a:lnTo>
                  <a:pt x="292846" y="126999"/>
                </a:lnTo>
                <a:lnTo>
                  <a:pt x="294570" y="130809"/>
                </a:lnTo>
                <a:lnTo>
                  <a:pt x="296850" y="130809"/>
                </a:lnTo>
                <a:lnTo>
                  <a:pt x="295211" y="129539"/>
                </a:lnTo>
                <a:lnTo>
                  <a:pt x="293937" y="126999"/>
                </a:lnTo>
                <a:close/>
              </a:path>
              <a:path w="3159760" h="349250">
                <a:moveTo>
                  <a:pt x="288091" y="116513"/>
                </a:moveTo>
                <a:lnTo>
                  <a:pt x="292850" y="127013"/>
                </a:lnTo>
                <a:lnTo>
                  <a:pt x="293937" y="126999"/>
                </a:lnTo>
                <a:lnTo>
                  <a:pt x="290752" y="120649"/>
                </a:lnTo>
                <a:lnTo>
                  <a:pt x="290339" y="120649"/>
                </a:lnTo>
                <a:lnTo>
                  <a:pt x="288091" y="116513"/>
                </a:lnTo>
                <a:close/>
              </a:path>
              <a:path w="3159760" h="349250">
                <a:moveTo>
                  <a:pt x="287170" y="114481"/>
                </a:moveTo>
                <a:lnTo>
                  <a:pt x="288091" y="116513"/>
                </a:lnTo>
                <a:lnTo>
                  <a:pt x="290339" y="120649"/>
                </a:lnTo>
                <a:lnTo>
                  <a:pt x="287170" y="114481"/>
                </a:lnTo>
                <a:close/>
              </a:path>
              <a:path w="3159760" h="349250">
                <a:moveTo>
                  <a:pt x="287208" y="114535"/>
                </a:moveTo>
                <a:lnTo>
                  <a:pt x="290339" y="120649"/>
                </a:lnTo>
                <a:lnTo>
                  <a:pt x="290752" y="120649"/>
                </a:lnTo>
                <a:lnTo>
                  <a:pt x="288841" y="116839"/>
                </a:lnTo>
                <a:lnTo>
                  <a:pt x="287208" y="114535"/>
                </a:lnTo>
                <a:close/>
              </a:path>
              <a:path w="3159760" h="349250">
                <a:moveTo>
                  <a:pt x="286384" y="113372"/>
                </a:moveTo>
                <a:lnTo>
                  <a:pt x="288091" y="116513"/>
                </a:lnTo>
                <a:lnTo>
                  <a:pt x="287170" y="114481"/>
                </a:lnTo>
                <a:lnTo>
                  <a:pt x="286384" y="113372"/>
                </a:lnTo>
                <a:close/>
              </a:path>
              <a:path w="3159760" h="349250">
                <a:moveTo>
                  <a:pt x="3133593" y="109219"/>
                </a:moveTo>
                <a:lnTo>
                  <a:pt x="284127" y="109219"/>
                </a:lnTo>
                <a:lnTo>
                  <a:pt x="286384" y="113372"/>
                </a:lnTo>
                <a:lnTo>
                  <a:pt x="287170" y="114481"/>
                </a:lnTo>
                <a:lnTo>
                  <a:pt x="287088" y="114299"/>
                </a:lnTo>
                <a:lnTo>
                  <a:pt x="3136784" y="114299"/>
                </a:lnTo>
                <a:lnTo>
                  <a:pt x="3133593" y="109219"/>
                </a:lnTo>
                <a:close/>
              </a:path>
              <a:path w="3159760" h="349250">
                <a:moveTo>
                  <a:pt x="3045552" y="45719"/>
                </a:moveTo>
                <a:lnTo>
                  <a:pt x="162648" y="45719"/>
                </a:lnTo>
                <a:lnTo>
                  <a:pt x="208851" y="54609"/>
                </a:lnTo>
                <a:lnTo>
                  <a:pt x="251693" y="77469"/>
                </a:lnTo>
                <a:lnTo>
                  <a:pt x="251273" y="77096"/>
                </a:lnTo>
                <a:lnTo>
                  <a:pt x="211919" y="55879"/>
                </a:lnTo>
                <a:lnTo>
                  <a:pt x="3071299" y="55879"/>
                </a:lnTo>
                <a:lnTo>
                  <a:pt x="3045552" y="45719"/>
                </a:lnTo>
                <a:close/>
              </a:path>
              <a:path w="3159760" h="349250">
                <a:moveTo>
                  <a:pt x="251273" y="77096"/>
                </a:moveTo>
                <a:lnTo>
                  <a:pt x="251693" y="77469"/>
                </a:lnTo>
                <a:lnTo>
                  <a:pt x="251966" y="77469"/>
                </a:lnTo>
                <a:lnTo>
                  <a:pt x="251273" y="77096"/>
                </a:lnTo>
                <a:close/>
              </a:path>
              <a:path w="3159760" h="349250">
                <a:moveTo>
                  <a:pt x="2971207" y="35559"/>
                </a:moveTo>
                <a:lnTo>
                  <a:pt x="2942735" y="35559"/>
                </a:lnTo>
                <a:lnTo>
                  <a:pt x="2918102" y="36829"/>
                </a:lnTo>
                <a:lnTo>
                  <a:pt x="2987696" y="36829"/>
                </a:lnTo>
                <a:lnTo>
                  <a:pt x="2971207" y="35559"/>
                </a:lnTo>
                <a:close/>
              </a:path>
              <a:path w="3159760" h="349250">
                <a:moveTo>
                  <a:pt x="2367068" y="17779"/>
                </a:moveTo>
                <a:lnTo>
                  <a:pt x="1231123" y="17779"/>
                </a:lnTo>
                <a:lnTo>
                  <a:pt x="1211071" y="20319"/>
                </a:lnTo>
                <a:lnTo>
                  <a:pt x="1155609" y="24129"/>
                </a:lnTo>
                <a:lnTo>
                  <a:pt x="1137039" y="24129"/>
                </a:lnTo>
                <a:lnTo>
                  <a:pt x="1118206" y="25399"/>
                </a:lnTo>
                <a:lnTo>
                  <a:pt x="1079726" y="26669"/>
                </a:lnTo>
                <a:lnTo>
                  <a:pt x="1065871" y="27939"/>
                </a:lnTo>
                <a:lnTo>
                  <a:pt x="1051040" y="27939"/>
                </a:lnTo>
                <a:lnTo>
                  <a:pt x="1018487" y="30479"/>
                </a:lnTo>
                <a:lnTo>
                  <a:pt x="1002819" y="30479"/>
                </a:lnTo>
                <a:lnTo>
                  <a:pt x="975328" y="33019"/>
                </a:lnTo>
                <a:lnTo>
                  <a:pt x="951437" y="33019"/>
                </a:lnTo>
                <a:lnTo>
                  <a:pt x="939390" y="34289"/>
                </a:lnTo>
                <a:lnTo>
                  <a:pt x="688556" y="34289"/>
                </a:lnTo>
                <a:lnTo>
                  <a:pt x="680694" y="35559"/>
                </a:lnTo>
                <a:lnTo>
                  <a:pt x="2728301" y="35559"/>
                </a:lnTo>
                <a:lnTo>
                  <a:pt x="2616426" y="30479"/>
                </a:lnTo>
                <a:lnTo>
                  <a:pt x="2566618" y="29209"/>
                </a:lnTo>
                <a:lnTo>
                  <a:pt x="2424479" y="21589"/>
                </a:lnTo>
                <a:lnTo>
                  <a:pt x="2421900" y="21589"/>
                </a:lnTo>
                <a:lnTo>
                  <a:pt x="2417074" y="20319"/>
                </a:lnTo>
                <a:lnTo>
                  <a:pt x="2406699" y="20319"/>
                </a:lnTo>
                <a:lnTo>
                  <a:pt x="2399701" y="19049"/>
                </a:lnTo>
                <a:lnTo>
                  <a:pt x="2380965" y="19049"/>
                </a:lnTo>
                <a:lnTo>
                  <a:pt x="2367068" y="17779"/>
                </a:lnTo>
                <a:close/>
              </a:path>
              <a:path w="3159760" h="349250">
                <a:moveTo>
                  <a:pt x="2309000" y="15239"/>
                </a:moveTo>
                <a:lnTo>
                  <a:pt x="1286791" y="15239"/>
                </a:lnTo>
                <a:lnTo>
                  <a:pt x="1250647" y="17779"/>
                </a:lnTo>
                <a:lnTo>
                  <a:pt x="2361639" y="17779"/>
                </a:lnTo>
                <a:lnTo>
                  <a:pt x="2326571" y="16509"/>
                </a:lnTo>
                <a:lnTo>
                  <a:pt x="2309000" y="15239"/>
                </a:lnTo>
                <a:close/>
              </a:path>
              <a:path w="3159760" h="349250">
                <a:moveTo>
                  <a:pt x="2277514" y="13969"/>
                </a:moveTo>
                <a:lnTo>
                  <a:pt x="1324913" y="13969"/>
                </a:lnTo>
                <a:lnTo>
                  <a:pt x="1315578" y="15239"/>
                </a:lnTo>
                <a:lnTo>
                  <a:pt x="2291332" y="15239"/>
                </a:lnTo>
                <a:lnTo>
                  <a:pt x="2277514" y="13969"/>
                </a:lnTo>
                <a:close/>
              </a:path>
              <a:path w="3159760" h="349250">
                <a:moveTo>
                  <a:pt x="2219748" y="12699"/>
                </a:moveTo>
                <a:lnTo>
                  <a:pt x="1369159" y="12699"/>
                </a:lnTo>
                <a:lnTo>
                  <a:pt x="1340203" y="13969"/>
                </a:lnTo>
                <a:lnTo>
                  <a:pt x="2234537" y="13969"/>
                </a:lnTo>
                <a:lnTo>
                  <a:pt x="2219748" y="12699"/>
                </a:lnTo>
                <a:close/>
              </a:path>
              <a:path w="3159760" h="349250">
                <a:moveTo>
                  <a:pt x="1446388" y="8889"/>
                </a:moveTo>
                <a:lnTo>
                  <a:pt x="1424138" y="11429"/>
                </a:lnTo>
                <a:lnTo>
                  <a:pt x="1403645" y="11429"/>
                </a:lnTo>
                <a:lnTo>
                  <a:pt x="1386466" y="12699"/>
                </a:lnTo>
                <a:lnTo>
                  <a:pt x="2061322" y="12699"/>
                </a:lnTo>
                <a:lnTo>
                  <a:pt x="1994684" y="10159"/>
                </a:lnTo>
                <a:lnTo>
                  <a:pt x="1452319" y="10159"/>
                </a:lnTo>
                <a:lnTo>
                  <a:pt x="1446388" y="8889"/>
                </a:lnTo>
                <a:close/>
              </a:path>
              <a:path w="3159760" h="349250">
                <a:moveTo>
                  <a:pt x="311239" y="10159"/>
                </a:moveTo>
                <a:lnTo>
                  <a:pt x="273874" y="10159"/>
                </a:lnTo>
                <a:lnTo>
                  <a:pt x="255955" y="11429"/>
                </a:lnTo>
                <a:lnTo>
                  <a:pt x="332244" y="11429"/>
                </a:lnTo>
                <a:lnTo>
                  <a:pt x="311239" y="10159"/>
                </a:lnTo>
                <a:close/>
              </a:path>
              <a:path w="3159760" h="349250">
                <a:moveTo>
                  <a:pt x="1923806" y="5079"/>
                </a:moveTo>
                <a:lnTo>
                  <a:pt x="1520442" y="5079"/>
                </a:lnTo>
                <a:lnTo>
                  <a:pt x="1508796" y="6349"/>
                </a:lnTo>
                <a:lnTo>
                  <a:pt x="1504643" y="6349"/>
                </a:lnTo>
                <a:lnTo>
                  <a:pt x="1488631" y="7619"/>
                </a:lnTo>
                <a:lnTo>
                  <a:pt x="1476004" y="8889"/>
                </a:lnTo>
                <a:lnTo>
                  <a:pt x="1464264" y="8889"/>
                </a:lnTo>
                <a:lnTo>
                  <a:pt x="1452319" y="10159"/>
                </a:lnTo>
                <a:lnTo>
                  <a:pt x="1994684" y="10159"/>
                </a:lnTo>
                <a:lnTo>
                  <a:pt x="1923806" y="5079"/>
                </a:lnTo>
                <a:close/>
              </a:path>
              <a:path w="3159760" h="349250">
                <a:moveTo>
                  <a:pt x="1900573" y="3809"/>
                </a:moveTo>
                <a:lnTo>
                  <a:pt x="1546845" y="3809"/>
                </a:lnTo>
                <a:lnTo>
                  <a:pt x="1527046" y="5079"/>
                </a:lnTo>
                <a:lnTo>
                  <a:pt x="1908498" y="5079"/>
                </a:lnTo>
                <a:lnTo>
                  <a:pt x="1900573" y="3809"/>
                </a:lnTo>
                <a:close/>
              </a:path>
              <a:path w="3159760" h="349250">
                <a:moveTo>
                  <a:pt x="1856996" y="2539"/>
                </a:moveTo>
                <a:lnTo>
                  <a:pt x="1566495" y="2539"/>
                </a:lnTo>
                <a:lnTo>
                  <a:pt x="1556357" y="3809"/>
                </a:lnTo>
                <a:lnTo>
                  <a:pt x="1879673" y="3809"/>
                </a:lnTo>
                <a:lnTo>
                  <a:pt x="1856996" y="2539"/>
                </a:lnTo>
                <a:close/>
              </a:path>
              <a:path w="3159760" h="349250">
                <a:moveTo>
                  <a:pt x="1784913" y="0"/>
                </a:moveTo>
                <a:lnTo>
                  <a:pt x="1639168" y="0"/>
                </a:lnTo>
                <a:lnTo>
                  <a:pt x="1604033" y="1269"/>
                </a:lnTo>
                <a:lnTo>
                  <a:pt x="1590331" y="2539"/>
                </a:lnTo>
                <a:lnTo>
                  <a:pt x="1847251" y="2539"/>
                </a:lnTo>
                <a:lnTo>
                  <a:pt x="1826434" y="1269"/>
                </a:lnTo>
                <a:lnTo>
                  <a:pt x="1803322" y="1269"/>
                </a:lnTo>
                <a:lnTo>
                  <a:pt x="1784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47040" y="10036229"/>
            <a:ext cx="2225550" cy="35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64771" y="10239426"/>
            <a:ext cx="249936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40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300" spc="-7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-40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03508" y="10239426"/>
            <a:ext cx="168021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:- 7077 6066</a:t>
            </a:r>
            <a:r>
              <a:rPr dirty="0" sz="1300" spc="-12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11" y="703783"/>
            <a:ext cx="4163060" cy="2235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12090" indent="-200025">
              <a:lnSpc>
                <a:spcPct val="100000"/>
              </a:lnSpc>
              <a:spcBef>
                <a:spcPts val="130"/>
              </a:spcBef>
              <a:buAutoNum type="arabicPeriod" startAt="9"/>
              <a:tabLst>
                <a:tab pos="212725" algn="l"/>
              </a:tabLst>
            </a:pP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WOLFF</a:t>
            </a:r>
            <a:r>
              <a:rPr dirty="0" sz="110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REDUCTION</a:t>
            </a:r>
            <a:endParaRPr sz="11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5"/>
              </a:spcBef>
              <a:tabLst>
                <a:tab pos="2629535" algn="l"/>
              </a:tabLst>
            </a:pPr>
            <a:r>
              <a:rPr dirty="0" sz="1100" spc="15" b="1">
                <a:latin typeface="Arial"/>
                <a:cs typeface="Arial"/>
              </a:rPr>
              <a:t>R-CO-R` +  H2N-NH2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+ -OH	</a:t>
            </a:r>
            <a:r>
              <a:rPr dirty="0" sz="1100" spc="25" b="1">
                <a:latin typeface="Arial"/>
                <a:cs typeface="Arial"/>
              </a:rPr>
              <a:t>—————&gt;</a:t>
            </a:r>
            <a:r>
              <a:rPr dirty="0" sz="1100" spc="27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R-CH2-R`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292100" indent="-280035">
              <a:lnSpc>
                <a:spcPct val="100000"/>
              </a:lnSpc>
              <a:buAutoNum type="arabicPeriod" startAt="10"/>
              <a:tabLst>
                <a:tab pos="292735" algn="l"/>
              </a:tabLst>
            </a:pP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MOZINGO</a:t>
            </a:r>
            <a:r>
              <a:rPr dirty="0" sz="110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REDUCTION</a:t>
            </a:r>
            <a:endParaRPr sz="11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20"/>
              </a:spcBef>
            </a:pPr>
            <a:r>
              <a:rPr dirty="0" sz="1100" spc="15" b="1">
                <a:latin typeface="Arial"/>
                <a:cs typeface="Arial"/>
              </a:rPr>
              <a:t>R-CO-R` + </a:t>
            </a:r>
            <a:r>
              <a:rPr dirty="0" sz="1100" spc="20" b="1">
                <a:latin typeface="Arial"/>
                <a:cs typeface="Arial"/>
              </a:rPr>
              <a:t>H+ </a:t>
            </a:r>
            <a:r>
              <a:rPr dirty="0" sz="1100" spc="15" b="1">
                <a:latin typeface="Arial"/>
                <a:cs typeface="Arial"/>
              </a:rPr>
              <a:t>+ HS-CH2-CH2-SH </a:t>
            </a:r>
            <a:r>
              <a:rPr dirty="0" sz="1100" spc="25" b="1">
                <a:latin typeface="Arial"/>
                <a:cs typeface="Arial"/>
              </a:rPr>
              <a:t>—————&gt;</a:t>
            </a:r>
            <a:r>
              <a:rPr dirty="0" sz="1100" spc="26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R-CH2-R`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283845" indent="-271780">
              <a:lnSpc>
                <a:spcPct val="100000"/>
              </a:lnSpc>
              <a:buAutoNum type="arabicPeriod" startAt="11"/>
              <a:tabLst>
                <a:tab pos="284480" algn="l"/>
              </a:tabLst>
            </a:pP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ROSENMUND REDUCTION OF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ACID</a:t>
            </a:r>
            <a:r>
              <a:rPr dirty="0" sz="1100" spc="-8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HALIDE</a:t>
            </a:r>
            <a:endParaRPr sz="11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15"/>
              </a:spcBef>
              <a:tabLst>
                <a:tab pos="2578100" algn="l"/>
              </a:tabLst>
            </a:pPr>
            <a:r>
              <a:rPr dirty="0" sz="1100" spc="15" b="1">
                <a:latin typeface="Arial"/>
                <a:cs typeface="Arial"/>
              </a:rPr>
              <a:t>R-CO-Cl  + H2 + Pd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+ BaSO4	</a:t>
            </a:r>
            <a:r>
              <a:rPr dirty="0" sz="1100" spc="25" b="1">
                <a:latin typeface="Arial"/>
                <a:cs typeface="Arial"/>
              </a:rPr>
              <a:t>—————&gt;</a:t>
            </a:r>
            <a:r>
              <a:rPr dirty="0" sz="1100" spc="275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R-CHO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292100" indent="-280035">
              <a:lnSpc>
                <a:spcPct val="100000"/>
              </a:lnSpc>
              <a:buAutoNum type="arabicPeriod" startAt="12"/>
              <a:tabLst>
                <a:tab pos="292735" algn="l"/>
              </a:tabLst>
            </a:pP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STEPHEN’S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REDUCTION OF</a:t>
            </a:r>
            <a:r>
              <a:rPr dirty="0" sz="1100" spc="-2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NITRILE</a:t>
            </a:r>
            <a:endParaRPr sz="1100">
              <a:latin typeface="Arial"/>
              <a:cs typeface="Arial"/>
            </a:endParaRPr>
          </a:p>
          <a:p>
            <a:pPr marL="331470">
              <a:lnSpc>
                <a:spcPct val="100000"/>
              </a:lnSpc>
              <a:spcBef>
                <a:spcPts val="15"/>
              </a:spcBef>
              <a:tabLst>
                <a:tab pos="2633980" algn="l"/>
              </a:tabLst>
            </a:pPr>
            <a:r>
              <a:rPr dirty="0" sz="1100" spc="15" b="1">
                <a:latin typeface="Arial"/>
                <a:cs typeface="Arial"/>
              </a:rPr>
              <a:t>R-CN  +  H2 +  Sn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+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HCl	</a:t>
            </a:r>
            <a:r>
              <a:rPr dirty="0" sz="1100" spc="25" b="1">
                <a:latin typeface="Arial"/>
                <a:cs typeface="Arial"/>
              </a:rPr>
              <a:t>—————&gt;</a:t>
            </a:r>
            <a:r>
              <a:rPr dirty="0" sz="1100" spc="300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R-CHO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292100" indent="-280035">
              <a:lnSpc>
                <a:spcPct val="100000"/>
              </a:lnSpc>
              <a:spcBef>
                <a:spcPts val="5"/>
              </a:spcBef>
              <a:buAutoNum type="arabicPeriod" startAt="13"/>
              <a:tabLst>
                <a:tab pos="292735" algn="l"/>
              </a:tabLst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(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RED P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+ </a:t>
            </a: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H-I )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WITH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THREE</a:t>
            </a:r>
            <a:r>
              <a:rPr dirty="0" sz="1100" spc="-9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B51700"/>
                </a:solidFill>
                <a:latin typeface="Arial"/>
                <a:cs typeface="Arial"/>
              </a:rPr>
              <a:t>REAGENT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738" y="2873816"/>
            <a:ext cx="711835" cy="663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8585">
              <a:lnSpc>
                <a:spcPct val="124600"/>
              </a:lnSpc>
              <a:spcBef>
                <a:spcPts val="95"/>
              </a:spcBef>
            </a:pPr>
            <a:r>
              <a:rPr dirty="0" sz="1100" spc="20" b="1">
                <a:latin typeface="Arial"/>
                <a:cs typeface="Arial"/>
              </a:rPr>
              <a:t>R-CHO  </a:t>
            </a:r>
            <a:r>
              <a:rPr dirty="0" sz="1100" spc="20" b="1">
                <a:latin typeface="Arial"/>
                <a:cs typeface="Arial"/>
              </a:rPr>
              <a:t>R-COOH</a:t>
            </a:r>
            <a:endParaRPr sz="11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409"/>
              </a:spcBef>
            </a:pPr>
            <a:r>
              <a:rPr dirty="0" baseline="5050" sz="1650" spc="22" b="1">
                <a:latin typeface="Arial"/>
                <a:cs typeface="Arial"/>
              </a:rPr>
              <a:t>R-C</a:t>
            </a:r>
            <a:r>
              <a:rPr dirty="0" baseline="5050" sz="1650" spc="22" b="1">
                <a:latin typeface="Arial"/>
                <a:cs typeface="Arial"/>
              </a:rPr>
              <a:t>H</a:t>
            </a:r>
            <a:r>
              <a:rPr dirty="0" sz="750" b="1">
                <a:latin typeface="Arial"/>
                <a:cs typeface="Arial"/>
              </a:rPr>
              <a:t>2</a:t>
            </a:r>
            <a:r>
              <a:rPr dirty="0" baseline="5050" sz="1650" spc="15" b="1">
                <a:latin typeface="Arial"/>
                <a:cs typeface="Arial"/>
              </a:rPr>
              <a:t>-</a:t>
            </a:r>
            <a:r>
              <a:rPr dirty="0" baseline="5050" sz="1650" spc="22" b="1">
                <a:latin typeface="Arial"/>
                <a:cs typeface="Arial"/>
              </a:rPr>
              <a:t>O</a:t>
            </a:r>
            <a:r>
              <a:rPr dirty="0" baseline="5050" sz="1650" spc="30" b="1">
                <a:latin typeface="Arial"/>
                <a:cs typeface="Arial"/>
              </a:rPr>
              <a:t>H</a:t>
            </a:r>
            <a:endParaRPr baseline="5050"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1797" y="2873816"/>
            <a:ext cx="614045" cy="65214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415"/>
              </a:spcBef>
            </a:pPr>
            <a:r>
              <a:rPr dirty="0" sz="1100" spc="15" b="1">
                <a:latin typeface="Arial"/>
                <a:cs typeface="Arial"/>
              </a:rPr>
              <a:t>+  </a:t>
            </a:r>
            <a:r>
              <a:rPr dirty="0" sz="1100" spc="20" b="1">
                <a:latin typeface="Arial"/>
                <a:cs typeface="Arial"/>
              </a:rPr>
              <a:t>P </a:t>
            </a:r>
            <a:r>
              <a:rPr dirty="0" sz="1100" spc="15" b="1">
                <a:latin typeface="Arial"/>
                <a:cs typeface="Arial"/>
              </a:rPr>
              <a:t>+</a:t>
            </a:r>
            <a:r>
              <a:rPr dirty="0" sz="1100" spc="-14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HI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325"/>
              </a:spcBef>
            </a:pPr>
            <a:r>
              <a:rPr dirty="0" sz="1100" spc="15" b="1">
                <a:latin typeface="Arial"/>
                <a:cs typeface="Arial"/>
              </a:rPr>
              <a:t>+  </a:t>
            </a:r>
            <a:r>
              <a:rPr dirty="0" sz="1100" spc="20" b="1">
                <a:latin typeface="Arial"/>
                <a:cs typeface="Arial"/>
              </a:rPr>
              <a:t>P </a:t>
            </a:r>
            <a:r>
              <a:rPr dirty="0" sz="1100" spc="15" b="1">
                <a:latin typeface="Arial"/>
                <a:cs typeface="Arial"/>
              </a:rPr>
              <a:t>+</a:t>
            </a:r>
            <a:r>
              <a:rPr dirty="0" sz="1100" spc="-14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HI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15" b="1">
                <a:latin typeface="Arial"/>
                <a:cs typeface="Arial"/>
              </a:rPr>
              <a:t>+  </a:t>
            </a:r>
            <a:r>
              <a:rPr dirty="0" sz="1100" spc="20" b="1">
                <a:latin typeface="Arial"/>
                <a:cs typeface="Arial"/>
              </a:rPr>
              <a:t>P </a:t>
            </a:r>
            <a:r>
              <a:rPr dirty="0" sz="1100" spc="15" b="1">
                <a:latin typeface="Arial"/>
                <a:cs typeface="Arial"/>
              </a:rPr>
              <a:t>+</a:t>
            </a:r>
            <a:r>
              <a:rPr dirty="0" sz="1100" spc="-14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HI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9599" y="2884827"/>
            <a:ext cx="1344295" cy="65214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415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spc="15" b="1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spc="15" b="1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325"/>
              </a:spcBef>
            </a:pPr>
            <a:r>
              <a:rPr dirty="0" baseline="5050" sz="1650" spc="37" b="1">
                <a:latin typeface="Arial"/>
                <a:cs typeface="Arial"/>
              </a:rPr>
              <a:t>—————&gt;</a:t>
            </a:r>
            <a:r>
              <a:rPr dirty="0" baseline="5050" sz="1650" spc="36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R-CH</a:t>
            </a:r>
            <a:r>
              <a:rPr dirty="0" sz="750" spc="15" b="1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511" y="3667658"/>
            <a:ext cx="4817745" cy="8877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0" b="1">
                <a:solidFill>
                  <a:srgbClr val="B51700"/>
                </a:solidFill>
                <a:latin typeface="Arial"/>
                <a:cs typeface="Arial"/>
              </a:rPr>
              <a:t>14.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EXTRA</a:t>
            </a:r>
            <a:r>
              <a:rPr dirty="0" sz="1100" spc="-4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B51700"/>
                </a:solidFill>
                <a:latin typeface="Arial"/>
                <a:cs typeface="Arial"/>
              </a:rPr>
              <a:t>POINT</a:t>
            </a:r>
            <a:endParaRPr sz="1100">
              <a:latin typeface="Arial"/>
              <a:cs typeface="Arial"/>
            </a:endParaRPr>
          </a:p>
          <a:p>
            <a:pPr marL="331470" marR="466090">
              <a:lnSpc>
                <a:spcPct val="101200"/>
              </a:lnSpc>
              <a:tabLst>
                <a:tab pos="1087120" algn="l"/>
                <a:tab pos="1737360" algn="l"/>
                <a:tab pos="2774950" algn="l"/>
              </a:tabLst>
            </a:pPr>
            <a:r>
              <a:rPr dirty="0" sz="1100" spc="20" b="1">
                <a:latin typeface="Arial"/>
                <a:cs typeface="Arial"/>
              </a:rPr>
              <a:t>BENZENE </a:t>
            </a:r>
            <a:r>
              <a:rPr dirty="0" sz="1100" spc="15" b="1">
                <a:latin typeface="Arial"/>
                <a:cs typeface="Arial"/>
              </a:rPr>
              <a:t>+ FENTON`S </a:t>
            </a:r>
            <a:r>
              <a:rPr dirty="0" sz="1100" spc="20" b="1">
                <a:latin typeface="Arial"/>
                <a:cs typeface="Arial"/>
              </a:rPr>
              <a:t>REAGENT </a:t>
            </a:r>
            <a:r>
              <a:rPr dirty="0" sz="1100" spc="25" b="1">
                <a:latin typeface="Arial"/>
                <a:cs typeface="Arial"/>
              </a:rPr>
              <a:t>—————&gt; </a:t>
            </a:r>
            <a:r>
              <a:rPr dirty="0" sz="1100" spc="20" b="1">
                <a:latin typeface="Arial"/>
                <a:cs typeface="Arial"/>
              </a:rPr>
              <a:t>PHENOL  PHENOL	</a:t>
            </a:r>
            <a:r>
              <a:rPr dirty="0" sz="1100" spc="15" b="1">
                <a:latin typeface="Arial"/>
                <a:cs typeface="Arial"/>
              </a:rPr>
              <a:t>+ </a:t>
            </a:r>
            <a:r>
              <a:rPr dirty="0" sz="1100" spc="325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Zn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DUST	</a:t>
            </a:r>
            <a:r>
              <a:rPr dirty="0" sz="1100" spc="25" b="1">
                <a:latin typeface="Arial"/>
                <a:cs typeface="Arial"/>
              </a:rPr>
              <a:t>—————&gt; </a:t>
            </a:r>
            <a:r>
              <a:rPr dirty="0" sz="1100" spc="20" b="1">
                <a:latin typeface="Arial"/>
                <a:cs typeface="Arial"/>
              </a:rPr>
              <a:t>BENZENE  </a:t>
            </a:r>
            <a:r>
              <a:rPr dirty="0" sz="1100" spc="10" b="1">
                <a:latin typeface="Arial"/>
                <a:cs typeface="Arial"/>
              </a:rPr>
              <a:t>( </a:t>
            </a:r>
            <a:r>
              <a:rPr dirty="0" sz="1100" b="1">
                <a:latin typeface="Arial"/>
                <a:cs typeface="Arial"/>
              </a:rPr>
              <a:t>METAL  </a:t>
            </a:r>
            <a:r>
              <a:rPr dirty="0" sz="1100" spc="15" b="1">
                <a:latin typeface="Arial"/>
                <a:cs typeface="Arial"/>
              </a:rPr>
              <a:t>+</a:t>
            </a:r>
            <a:r>
              <a:rPr dirty="0" sz="1100" spc="300" b="1">
                <a:latin typeface="Arial"/>
                <a:cs typeface="Arial"/>
              </a:rPr>
              <a:t> </a:t>
            </a:r>
            <a:r>
              <a:rPr dirty="0" sz="1100" spc="15" b="1">
                <a:latin typeface="Arial"/>
                <a:cs typeface="Arial"/>
              </a:rPr>
              <a:t>ACID</a:t>
            </a:r>
            <a:r>
              <a:rPr dirty="0" sz="1100" spc="10" b="1">
                <a:latin typeface="Arial"/>
                <a:cs typeface="Arial"/>
              </a:rPr>
              <a:t> )	</a:t>
            </a:r>
            <a:r>
              <a:rPr dirty="0" sz="1100" spc="20" b="1">
                <a:latin typeface="Arial"/>
                <a:cs typeface="Arial"/>
              </a:rPr>
              <a:t>WORK AS A REDUCING</a:t>
            </a:r>
            <a:r>
              <a:rPr dirty="0" sz="1100" spc="-215" b="1">
                <a:latin typeface="Arial"/>
                <a:cs typeface="Arial"/>
              </a:rPr>
              <a:t> </a:t>
            </a:r>
            <a:r>
              <a:rPr dirty="0" sz="1100" spc="20" b="1">
                <a:latin typeface="Arial"/>
                <a:cs typeface="Arial"/>
              </a:rPr>
              <a:t>AGENT</a:t>
            </a:r>
            <a:endParaRPr sz="1100">
              <a:latin typeface="Arial"/>
              <a:cs typeface="Arial"/>
            </a:endParaRPr>
          </a:p>
          <a:p>
            <a:pPr marL="331470">
              <a:lnSpc>
                <a:spcPct val="100000"/>
              </a:lnSpc>
              <a:spcBef>
                <a:spcPts val="105"/>
              </a:spcBef>
              <a:tabLst>
                <a:tab pos="1703070" algn="l"/>
              </a:tabLst>
            </a:pPr>
            <a:r>
              <a:rPr dirty="0" baseline="5050" sz="1650" spc="15" b="1">
                <a:latin typeface="Arial"/>
                <a:cs typeface="Arial"/>
              </a:rPr>
              <a:t>( </a:t>
            </a:r>
            <a:r>
              <a:rPr dirty="0" baseline="5050" sz="1650" spc="22" b="1">
                <a:latin typeface="Arial"/>
                <a:cs typeface="Arial"/>
              </a:rPr>
              <a:t>NH</a:t>
            </a:r>
            <a:r>
              <a:rPr dirty="0" sz="750" spc="15" b="1">
                <a:latin typeface="Arial"/>
                <a:cs typeface="Arial"/>
              </a:rPr>
              <a:t>4</a:t>
            </a:r>
            <a:r>
              <a:rPr dirty="0" baseline="5050" sz="1650" spc="22" b="1">
                <a:latin typeface="Arial"/>
                <a:cs typeface="Arial"/>
              </a:rPr>
              <a:t>HS  +</a:t>
            </a:r>
            <a:r>
              <a:rPr dirty="0" baseline="5050" sz="1650" spc="465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Na</a:t>
            </a:r>
            <a:r>
              <a:rPr dirty="0" sz="750" spc="15" b="1">
                <a:latin typeface="Arial"/>
                <a:cs typeface="Arial"/>
              </a:rPr>
              <a:t>2</a:t>
            </a:r>
            <a:r>
              <a:rPr dirty="0" baseline="5050" sz="1650" spc="22" b="1">
                <a:latin typeface="Arial"/>
                <a:cs typeface="Arial"/>
              </a:rPr>
              <a:t>S</a:t>
            </a:r>
            <a:r>
              <a:rPr dirty="0" baseline="5050" sz="1650" spc="15" b="1">
                <a:latin typeface="Arial"/>
                <a:cs typeface="Arial"/>
              </a:rPr>
              <a:t> )	</a:t>
            </a:r>
            <a:r>
              <a:rPr dirty="0" baseline="5050" sz="1650" spc="30" b="1">
                <a:latin typeface="Arial"/>
                <a:cs typeface="Arial"/>
              </a:rPr>
              <a:t>WORK AS A</a:t>
            </a:r>
            <a:r>
              <a:rPr dirty="0" baseline="5050" sz="1650" spc="-337" b="1">
                <a:latin typeface="Arial"/>
                <a:cs typeface="Arial"/>
              </a:rPr>
              <a:t> </a:t>
            </a:r>
            <a:r>
              <a:rPr dirty="0" baseline="5050" sz="1650" spc="22" b="1">
                <a:latin typeface="Arial"/>
                <a:cs typeface="Arial"/>
              </a:rPr>
              <a:t>SELECTIVE </a:t>
            </a:r>
            <a:r>
              <a:rPr dirty="0" baseline="5050" sz="1650" spc="30" b="1">
                <a:latin typeface="Arial"/>
                <a:cs typeface="Arial"/>
              </a:rPr>
              <a:t>REDUCTION OF </a:t>
            </a:r>
            <a:r>
              <a:rPr dirty="0" baseline="5050" sz="1650" spc="22" b="1">
                <a:latin typeface="Arial"/>
                <a:cs typeface="Arial"/>
              </a:rPr>
              <a:t>NO</a:t>
            </a:r>
            <a:r>
              <a:rPr dirty="0" sz="750" spc="15" b="1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9757" y="10154001"/>
            <a:ext cx="2880767" cy="354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31204" y="10157579"/>
            <a:ext cx="1929589" cy="332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4771" y="10239426"/>
            <a:ext cx="249936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40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300" spc="-7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-40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3508" y="10239426"/>
            <a:ext cx="168021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:- 7077 6066</a:t>
            </a:r>
            <a:r>
              <a:rPr dirty="0" sz="1300" spc="-12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397" y="325134"/>
            <a:ext cx="4316095" cy="52705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250" spc="-105">
                <a:solidFill>
                  <a:srgbClr val="017100"/>
                </a:solidFill>
              </a:rPr>
              <a:t>ENOLATE </a:t>
            </a:r>
            <a:r>
              <a:rPr dirty="0" sz="3250" spc="110">
                <a:solidFill>
                  <a:srgbClr val="017100"/>
                </a:solidFill>
              </a:rPr>
              <a:t>ION</a:t>
            </a:r>
            <a:r>
              <a:rPr dirty="0" sz="3250" spc="-615">
                <a:solidFill>
                  <a:srgbClr val="017100"/>
                </a:solidFill>
              </a:rPr>
              <a:t> </a:t>
            </a:r>
            <a:r>
              <a:rPr dirty="0" sz="3250" spc="-10">
                <a:solidFill>
                  <a:srgbClr val="017100"/>
                </a:solidFill>
              </a:rPr>
              <a:t>REACTION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479790" y="1488429"/>
            <a:ext cx="55708" cy="5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9790" y="1618998"/>
            <a:ext cx="55708" cy="5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9790" y="1757402"/>
            <a:ext cx="55708" cy="5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9790" y="2637423"/>
            <a:ext cx="55708" cy="5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9790" y="2767992"/>
            <a:ext cx="55708" cy="5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9790" y="2898561"/>
            <a:ext cx="55708" cy="5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9597" y="925752"/>
            <a:ext cx="5872480" cy="2070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1150" indent="-24828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11785" algn="l"/>
              </a:tabLst>
            </a:pPr>
            <a:r>
              <a:rPr dirty="0" sz="1200" spc="20" b="1">
                <a:solidFill>
                  <a:srgbClr val="B51700"/>
                </a:solidFill>
                <a:latin typeface="Arial"/>
                <a:cs typeface="Arial"/>
              </a:rPr>
              <a:t>ALDOL</a:t>
            </a:r>
            <a:r>
              <a:rPr dirty="0" sz="1200" spc="-2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200" spc="10" b="1">
                <a:solidFill>
                  <a:srgbClr val="B51700"/>
                </a:solidFill>
                <a:latin typeface="Arial"/>
                <a:cs typeface="Arial"/>
              </a:rPr>
              <a:t>CONDENSATION</a:t>
            </a:r>
            <a:endParaRPr sz="12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95"/>
              </a:spcBef>
              <a:tabLst>
                <a:tab pos="2806700" algn="l"/>
              </a:tabLst>
            </a:pPr>
            <a:r>
              <a:rPr dirty="0" baseline="4629" sz="1800" spc="22" b="1">
                <a:latin typeface="Arial"/>
                <a:cs typeface="Arial"/>
              </a:rPr>
              <a:t>2 </a:t>
            </a:r>
            <a:r>
              <a:rPr dirty="0" baseline="4629" sz="1800" spc="30" b="1">
                <a:latin typeface="Arial"/>
                <a:cs typeface="Arial"/>
              </a:rPr>
              <a:t>CH</a:t>
            </a:r>
            <a:r>
              <a:rPr dirty="0" sz="800" spc="20" b="1">
                <a:latin typeface="Arial"/>
                <a:cs typeface="Arial"/>
              </a:rPr>
              <a:t>3</a:t>
            </a:r>
            <a:r>
              <a:rPr dirty="0" baseline="4629" sz="1800" spc="30" b="1">
                <a:latin typeface="Arial"/>
                <a:cs typeface="Arial"/>
              </a:rPr>
              <a:t>-CHO  </a:t>
            </a:r>
            <a:r>
              <a:rPr dirty="0" baseline="4629" sz="1800" spc="22" b="1">
                <a:latin typeface="Arial"/>
                <a:cs typeface="Arial"/>
              </a:rPr>
              <a:t>+</a:t>
            </a:r>
            <a:r>
              <a:rPr dirty="0" baseline="4629" sz="1800" spc="494" b="1">
                <a:latin typeface="Arial"/>
                <a:cs typeface="Arial"/>
              </a:rPr>
              <a:t> </a:t>
            </a:r>
            <a:r>
              <a:rPr dirty="0" baseline="4629" sz="1800" spc="15" b="1">
                <a:latin typeface="Arial"/>
                <a:cs typeface="Arial"/>
              </a:rPr>
              <a:t>dil. </a:t>
            </a:r>
            <a:r>
              <a:rPr dirty="0" baseline="4629" sz="1800" spc="30" b="1">
                <a:latin typeface="Arial"/>
                <a:cs typeface="Arial"/>
              </a:rPr>
              <a:t>NaOH	</a:t>
            </a:r>
            <a:r>
              <a:rPr dirty="0" baseline="4629" sz="1800" spc="44" b="1">
                <a:latin typeface="Arial"/>
                <a:cs typeface="Arial"/>
              </a:rPr>
              <a:t>——————&gt;</a:t>
            </a:r>
            <a:r>
              <a:rPr dirty="0" baseline="4629" sz="1800" spc="509" b="1">
                <a:latin typeface="Arial"/>
                <a:cs typeface="Arial"/>
              </a:rPr>
              <a:t> </a:t>
            </a:r>
            <a:r>
              <a:rPr dirty="0" baseline="4629" sz="1800" spc="30" b="1">
                <a:latin typeface="Arial"/>
                <a:cs typeface="Arial"/>
              </a:rPr>
              <a:t>CH</a:t>
            </a:r>
            <a:r>
              <a:rPr dirty="0" sz="800" spc="20" b="1">
                <a:latin typeface="Arial"/>
                <a:cs typeface="Arial"/>
              </a:rPr>
              <a:t>3</a:t>
            </a:r>
            <a:r>
              <a:rPr dirty="0" baseline="4629" sz="1800" spc="30" b="1">
                <a:latin typeface="Arial"/>
                <a:cs typeface="Arial"/>
              </a:rPr>
              <a:t>-CH=CH-CHO</a:t>
            </a:r>
            <a:endParaRPr baseline="4629" sz="180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  <a:spcBef>
                <a:spcPts val="1025"/>
              </a:spcBef>
              <a:tabLst>
                <a:tab pos="1645920" algn="l"/>
              </a:tabLst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CARBONYL</a:t>
            </a:r>
            <a:r>
              <a:rPr dirty="0" sz="800" spc="12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COMPOUND	CONTAINING ATLEAST ONE ALPHA HYDROGEN</a:t>
            </a:r>
            <a:r>
              <a:rPr dirty="0" sz="800" spc="10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800">
              <a:latin typeface="Courier New"/>
              <a:cs typeface="Courier New"/>
            </a:endParaRPr>
          </a:p>
          <a:p>
            <a:pPr marL="216535">
              <a:lnSpc>
                <a:spcPct val="100000"/>
              </a:lnSpc>
              <a:spcBef>
                <a:spcPts val="130"/>
              </a:spcBef>
            </a:pPr>
            <a:r>
              <a:rPr dirty="0" baseline="3472" sz="1200" spc="165">
                <a:solidFill>
                  <a:srgbClr val="004D7F"/>
                </a:solidFill>
                <a:latin typeface="Courier New"/>
                <a:cs typeface="Courier New"/>
              </a:rPr>
              <a:t>A VERY DILUTE BASE LIKE 10% NaOH OR KOH OR </a:t>
            </a:r>
            <a:r>
              <a:rPr dirty="0" baseline="3472" sz="1200" spc="157">
                <a:solidFill>
                  <a:srgbClr val="004D7F"/>
                </a:solidFill>
                <a:latin typeface="Courier New"/>
                <a:cs typeface="Courier New"/>
              </a:rPr>
              <a:t>Ba(OH)</a:t>
            </a:r>
            <a:r>
              <a:rPr dirty="0" sz="550" spc="105">
                <a:solidFill>
                  <a:srgbClr val="004D7F"/>
                </a:solidFill>
                <a:latin typeface="Courier New"/>
                <a:cs typeface="Courier New"/>
              </a:rPr>
              <a:t>2 </a:t>
            </a:r>
            <a:r>
              <a:rPr dirty="0" baseline="3472" sz="1200" spc="165">
                <a:solidFill>
                  <a:srgbClr val="004D7F"/>
                </a:solidFill>
                <a:latin typeface="Courier New"/>
                <a:cs typeface="Courier New"/>
              </a:rPr>
              <a:t>are used</a:t>
            </a:r>
            <a:r>
              <a:rPr dirty="0" baseline="3472" sz="1200" spc="-27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baseline="3472" sz="1200" spc="165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baseline="3472" sz="1200">
              <a:latin typeface="Courier New"/>
              <a:cs typeface="Courier New"/>
            </a:endParaRPr>
          </a:p>
          <a:p>
            <a:pPr marL="242570">
              <a:lnSpc>
                <a:spcPct val="100000"/>
              </a:lnSpc>
              <a:spcBef>
                <a:spcPts val="210"/>
              </a:spcBef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ALDOL IS A REVERSIBLE REACTION</a:t>
            </a:r>
            <a:r>
              <a:rPr dirty="0" sz="800" spc="10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 marL="280670" indent="-217804">
              <a:lnSpc>
                <a:spcPct val="100000"/>
              </a:lnSpc>
              <a:spcBef>
                <a:spcPts val="715"/>
              </a:spcBef>
              <a:buAutoNum type="arabicPeriod" startAt="2"/>
              <a:tabLst>
                <a:tab pos="281305" algn="l"/>
              </a:tabLst>
            </a:pPr>
            <a:r>
              <a:rPr dirty="0" sz="1200" spc="20" b="1">
                <a:solidFill>
                  <a:srgbClr val="B51700"/>
                </a:solidFill>
                <a:latin typeface="Arial"/>
                <a:cs typeface="Arial"/>
              </a:rPr>
              <a:t>CANNIZARO</a:t>
            </a:r>
            <a:r>
              <a:rPr dirty="0" sz="120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200" spc="20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2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95"/>
              </a:spcBef>
              <a:tabLst>
                <a:tab pos="2783840" algn="l"/>
              </a:tabLst>
            </a:pPr>
            <a:r>
              <a:rPr dirty="0" baseline="4629" sz="1800" spc="22" b="1">
                <a:latin typeface="Arial"/>
                <a:cs typeface="Arial"/>
              </a:rPr>
              <a:t>2 </a:t>
            </a:r>
            <a:r>
              <a:rPr dirty="0" baseline="4629" sz="1800" spc="30" b="1">
                <a:latin typeface="Arial"/>
                <a:cs typeface="Arial"/>
              </a:rPr>
              <a:t>H-CO-H  </a:t>
            </a:r>
            <a:r>
              <a:rPr dirty="0" baseline="4629" sz="1800" spc="22" b="1">
                <a:latin typeface="Arial"/>
                <a:cs typeface="Arial"/>
              </a:rPr>
              <a:t>+  </a:t>
            </a:r>
            <a:r>
              <a:rPr dirty="0" baseline="4629" sz="1800" spc="30" b="1">
                <a:latin typeface="Arial"/>
                <a:cs typeface="Arial"/>
              </a:rPr>
              <a:t>50%</a:t>
            </a:r>
            <a:r>
              <a:rPr dirty="0" baseline="4629" sz="1800" spc="-30" b="1">
                <a:latin typeface="Arial"/>
                <a:cs typeface="Arial"/>
              </a:rPr>
              <a:t> </a:t>
            </a:r>
            <a:r>
              <a:rPr dirty="0" baseline="4629" sz="1800" spc="15" b="1">
                <a:latin typeface="Arial"/>
                <a:cs typeface="Arial"/>
              </a:rPr>
              <a:t>dil. </a:t>
            </a:r>
            <a:r>
              <a:rPr dirty="0" baseline="4629" sz="1800" spc="30" b="1">
                <a:latin typeface="Arial"/>
                <a:cs typeface="Arial"/>
              </a:rPr>
              <a:t>NaOH	</a:t>
            </a:r>
            <a:r>
              <a:rPr dirty="0" baseline="4629" sz="1800" spc="44" b="1">
                <a:latin typeface="Arial"/>
                <a:cs typeface="Arial"/>
              </a:rPr>
              <a:t>——————&gt; </a:t>
            </a:r>
            <a:r>
              <a:rPr dirty="0" baseline="4629" sz="1800" spc="30" b="1">
                <a:latin typeface="Arial"/>
                <a:cs typeface="Arial"/>
              </a:rPr>
              <a:t>H-COO</a:t>
            </a:r>
            <a:r>
              <a:rPr dirty="0" baseline="27777" sz="1200" spc="30" b="1">
                <a:latin typeface="Arial"/>
                <a:cs typeface="Arial"/>
              </a:rPr>
              <a:t>- </a:t>
            </a:r>
            <a:r>
              <a:rPr dirty="0" baseline="4629" sz="1800" spc="22" b="1">
                <a:latin typeface="Arial"/>
                <a:cs typeface="Arial"/>
              </a:rPr>
              <a:t>Na</a:t>
            </a:r>
            <a:r>
              <a:rPr dirty="0" baseline="27777" sz="1200" spc="22" b="1">
                <a:latin typeface="Arial"/>
                <a:cs typeface="Arial"/>
              </a:rPr>
              <a:t>+ </a:t>
            </a:r>
            <a:r>
              <a:rPr dirty="0" baseline="4629" sz="1800" spc="22" b="1">
                <a:latin typeface="Arial"/>
                <a:cs typeface="Arial"/>
              </a:rPr>
              <a:t>+</a:t>
            </a:r>
            <a:r>
              <a:rPr dirty="0" baseline="4629" sz="1800" spc="142" b="1">
                <a:latin typeface="Arial"/>
                <a:cs typeface="Arial"/>
              </a:rPr>
              <a:t> </a:t>
            </a:r>
            <a:r>
              <a:rPr dirty="0" baseline="4629" sz="1800" spc="30" b="1">
                <a:latin typeface="Arial"/>
                <a:cs typeface="Arial"/>
              </a:rPr>
              <a:t>CH</a:t>
            </a:r>
            <a:r>
              <a:rPr dirty="0" sz="800" spc="20" b="1">
                <a:latin typeface="Arial"/>
                <a:cs typeface="Arial"/>
              </a:rPr>
              <a:t>3</a:t>
            </a:r>
            <a:r>
              <a:rPr dirty="0" baseline="4629" sz="1800" spc="30" b="1">
                <a:latin typeface="Arial"/>
                <a:cs typeface="Arial"/>
              </a:rPr>
              <a:t>OH</a:t>
            </a:r>
            <a:endParaRPr baseline="4629"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"/>
              <a:cs typeface="Arial"/>
            </a:endParaRPr>
          </a:p>
          <a:p>
            <a:pPr marL="255904" marR="1096010">
              <a:lnSpc>
                <a:spcPct val="107100"/>
              </a:lnSpc>
              <a:spcBef>
                <a:spcPts val="5"/>
              </a:spcBef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CARBONYL COMPOUND WHICH DOES NOT CONTAINING ALPHA HYDROGEN .  </a:t>
            </a:r>
            <a:r>
              <a:rPr dirty="0" sz="80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A 50 % CONCENTRATED BASE IS USED FOR CANNIZARO REACTION</a:t>
            </a:r>
            <a:r>
              <a:rPr dirty="0" sz="800" spc="10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8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65"/>
              </a:spcBef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IT IS A DISPROPORTIONATE REACTION (ONE WILL OXIDISE AND ONE WILL REDUCE)</a:t>
            </a:r>
            <a:r>
              <a:rPr dirty="0" sz="800" spc="13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972" y="3366308"/>
            <a:ext cx="187515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4629" sz="1800" spc="22" b="1">
                <a:latin typeface="Arial"/>
                <a:cs typeface="Arial"/>
              </a:rPr>
              <a:t>CH</a:t>
            </a:r>
            <a:r>
              <a:rPr dirty="0" sz="800" spc="15" b="1">
                <a:latin typeface="Arial"/>
                <a:cs typeface="Arial"/>
              </a:rPr>
              <a:t>3</a:t>
            </a:r>
            <a:r>
              <a:rPr dirty="0" baseline="4629" sz="1800" spc="22" b="1">
                <a:latin typeface="Arial"/>
                <a:cs typeface="Arial"/>
              </a:rPr>
              <a:t>-C(OH)=C-CO-O-C</a:t>
            </a:r>
            <a:r>
              <a:rPr dirty="0" sz="800" spc="15" b="1">
                <a:latin typeface="Arial"/>
                <a:cs typeface="Arial"/>
              </a:rPr>
              <a:t>2</a:t>
            </a:r>
            <a:r>
              <a:rPr dirty="0" baseline="4629" sz="1800" spc="22" b="1">
                <a:latin typeface="Arial"/>
                <a:cs typeface="Arial"/>
              </a:rPr>
              <a:t>H</a:t>
            </a:r>
            <a:r>
              <a:rPr dirty="0" sz="800" spc="15" b="1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9790" y="3760306"/>
            <a:ext cx="55708" cy="5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9597" y="3171506"/>
            <a:ext cx="3959860" cy="6864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dirty="0" sz="1200" spc="10" b="1">
                <a:solidFill>
                  <a:srgbClr val="B51700"/>
                </a:solidFill>
                <a:latin typeface="Arial"/>
                <a:cs typeface="Arial"/>
              </a:rPr>
              <a:t>3. </a:t>
            </a:r>
            <a:r>
              <a:rPr dirty="0" sz="1200" spc="20" b="1">
                <a:solidFill>
                  <a:srgbClr val="B51700"/>
                </a:solidFill>
                <a:latin typeface="Arial"/>
                <a:cs typeface="Arial"/>
              </a:rPr>
              <a:t>CLASIEN</a:t>
            </a:r>
            <a:r>
              <a:rPr dirty="0" sz="1200" spc="-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200" spc="10" b="1">
                <a:solidFill>
                  <a:srgbClr val="B51700"/>
                </a:solidFill>
                <a:latin typeface="Arial"/>
                <a:cs typeface="Arial"/>
              </a:rPr>
              <a:t>CONDENSATION</a:t>
            </a:r>
            <a:endParaRPr sz="120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95"/>
              </a:spcBef>
              <a:tabLst>
                <a:tab pos="2876550" algn="l"/>
              </a:tabLst>
            </a:pPr>
            <a:r>
              <a:rPr dirty="0" baseline="4629" sz="1800" spc="22" b="1">
                <a:latin typeface="Arial"/>
                <a:cs typeface="Arial"/>
              </a:rPr>
              <a:t>CH</a:t>
            </a:r>
            <a:r>
              <a:rPr dirty="0" sz="800" spc="15" b="1">
                <a:latin typeface="Arial"/>
                <a:cs typeface="Arial"/>
              </a:rPr>
              <a:t>3</a:t>
            </a:r>
            <a:r>
              <a:rPr dirty="0" baseline="4629" sz="1800" spc="22" b="1">
                <a:latin typeface="Arial"/>
                <a:cs typeface="Arial"/>
              </a:rPr>
              <a:t>-CO-O-C</a:t>
            </a:r>
            <a:r>
              <a:rPr dirty="0" sz="800" spc="15" b="1">
                <a:latin typeface="Arial"/>
                <a:cs typeface="Arial"/>
              </a:rPr>
              <a:t>2</a:t>
            </a:r>
            <a:r>
              <a:rPr dirty="0" baseline="4629" sz="1800" spc="22" b="1">
                <a:latin typeface="Arial"/>
                <a:cs typeface="Arial"/>
              </a:rPr>
              <a:t>H</a:t>
            </a:r>
            <a:r>
              <a:rPr dirty="0" sz="800" spc="15" b="1">
                <a:latin typeface="Arial"/>
                <a:cs typeface="Arial"/>
              </a:rPr>
              <a:t>5   </a:t>
            </a:r>
            <a:r>
              <a:rPr dirty="0" baseline="4629" sz="1800" spc="22" b="1">
                <a:latin typeface="Arial"/>
                <a:cs typeface="Arial"/>
              </a:rPr>
              <a:t>+</a:t>
            </a:r>
            <a:r>
              <a:rPr dirty="0" baseline="4629" sz="1800" spc="540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C</a:t>
            </a:r>
            <a:r>
              <a:rPr dirty="0" sz="800" spc="15" b="1">
                <a:latin typeface="Arial"/>
                <a:cs typeface="Arial"/>
              </a:rPr>
              <a:t>2</a:t>
            </a:r>
            <a:r>
              <a:rPr dirty="0" baseline="4629" sz="1800" spc="22" b="1">
                <a:latin typeface="Arial"/>
                <a:cs typeface="Arial"/>
              </a:rPr>
              <a:t>H</a:t>
            </a:r>
            <a:r>
              <a:rPr dirty="0" sz="800" spc="15" b="1">
                <a:latin typeface="Arial"/>
                <a:cs typeface="Arial"/>
              </a:rPr>
              <a:t>5</a:t>
            </a:r>
            <a:r>
              <a:rPr dirty="0" baseline="4629" sz="1800" spc="22" b="1">
                <a:latin typeface="Arial"/>
                <a:cs typeface="Arial"/>
              </a:rPr>
              <a:t>-O</a:t>
            </a:r>
            <a:r>
              <a:rPr dirty="0" baseline="27777" sz="1200" spc="22" b="1">
                <a:latin typeface="Arial"/>
                <a:cs typeface="Arial"/>
              </a:rPr>
              <a:t>-</a:t>
            </a:r>
            <a:r>
              <a:rPr dirty="0" baseline="27777" sz="1200" spc="15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Na</a:t>
            </a:r>
            <a:r>
              <a:rPr dirty="0" baseline="27777" sz="1200" spc="22" b="1">
                <a:latin typeface="Arial"/>
                <a:cs typeface="Arial"/>
              </a:rPr>
              <a:t>+	</a:t>
            </a:r>
            <a:r>
              <a:rPr dirty="0" baseline="4629" sz="1800" spc="44" b="1">
                <a:latin typeface="Arial"/>
                <a:cs typeface="Arial"/>
              </a:rPr>
              <a:t>——————&gt;</a:t>
            </a:r>
            <a:endParaRPr baseline="4629"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Arial"/>
              <a:cs typeface="Arial"/>
            </a:endParaRPr>
          </a:p>
          <a:p>
            <a:pPr marL="231140">
              <a:lnSpc>
                <a:spcPct val="100000"/>
              </a:lnSpc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ESTER CONTAINING ATLEAST ONE APLHA HYDROGEN</a:t>
            </a:r>
            <a:r>
              <a:rPr dirty="0" sz="800" spc="9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997" y="4111585"/>
            <a:ext cx="2585085" cy="5911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200" spc="10" b="1">
                <a:solidFill>
                  <a:srgbClr val="B51700"/>
                </a:solidFill>
                <a:latin typeface="Arial"/>
                <a:cs typeface="Arial"/>
              </a:rPr>
              <a:t>4. </a:t>
            </a:r>
            <a:r>
              <a:rPr dirty="0" sz="1200" spc="20" b="1">
                <a:solidFill>
                  <a:srgbClr val="B51700"/>
                </a:solidFill>
                <a:latin typeface="Arial"/>
                <a:cs typeface="Arial"/>
              </a:rPr>
              <a:t>PERKIN</a:t>
            </a:r>
            <a:r>
              <a:rPr dirty="0" sz="1200" spc="-10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200" spc="20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20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95"/>
              </a:spcBef>
            </a:pPr>
            <a:r>
              <a:rPr dirty="0" baseline="4629" sz="1800" spc="30" b="1">
                <a:latin typeface="Arial"/>
                <a:cs typeface="Arial"/>
              </a:rPr>
              <a:t>C</a:t>
            </a:r>
            <a:r>
              <a:rPr dirty="0" sz="800" spc="20" b="1">
                <a:latin typeface="Arial"/>
                <a:cs typeface="Arial"/>
              </a:rPr>
              <a:t>6</a:t>
            </a:r>
            <a:r>
              <a:rPr dirty="0" baseline="4629" sz="1800" spc="30" b="1">
                <a:latin typeface="Arial"/>
                <a:cs typeface="Arial"/>
              </a:rPr>
              <a:t>H</a:t>
            </a:r>
            <a:r>
              <a:rPr dirty="0" sz="800" spc="20" b="1">
                <a:latin typeface="Arial"/>
                <a:cs typeface="Arial"/>
              </a:rPr>
              <a:t>5</a:t>
            </a:r>
            <a:r>
              <a:rPr dirty="0" baseline="4629" sz="1800" spc="30" b="1">
                <a:latin typeface="Arial"/>
                <a:cs typeface="Arial"/>
              </a:rPr>
              <a:t>-CHO </a:t>
            </a:r>
            <a:r>
              <a:rPr dirty="0" baseline="4629" sz="1800" spc="22" b="1">
                <a:latin typeface="Arial"/>
                <a:cs typeface="Arial"/>
              </a:rPr>
              <a:t>+</a:t>
            </a:r>
            <a:r>
              <a:rPr dirty="0" baseline="4629" sz="1800" spc="-60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CH</a:t>
            </a:r>
            <a:r>
              <a:rPr dirty="0" sz="800" spc="15" b="1">
                <a:latin typeface="Arial"/>
                <a:cs typeface="Arial"/>
              </a:rPr>
              <a:t>3</a:t>
            </a:r>
            <a:r>
              <a:rPr dirty="0" baseline="4629" sz="1800" spc="22" b="1">
                <a:latin typeface="Arial"/>
                <a:cs typeface="Arial"/>
              </a:rPr>
              <a:t>-CO-O-CO-CH</a:t>
            </a:r>
            <a:r>
              <a:rPr dirty="0" sz="800" spc="15" b="1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</a:pPr>
            <a:r>
              <a:rPr dirty="0" baseline="4629" sz="1800" spc="22" b="1">
                <a:latin typeface="Arial"/>
                <a:cs typeface="Arial"/>
              </a:rPr>
              <a:t>+ CH3-CO-O</a:t>
            </a:r>
            <a:r>
              <a:rPr dirty="0" sz="800" spc="15" b="1">
                <a:latin typeface="Arial"/>
                <a:cs typeface="Arial"/>
              </a:rPr>
              <a:t>- </a:t>
            </a:r>
            <a:r>
              <a:rPr dirty="0" baseline="4629" sz="1800" spc="22" b="1">
                <a:latin typeface="Arial"/>
                <a:cs typeface="Arial"/>
              </a:rPr>
              <a:t>Na</a:t>
            </a:r>
            <a:r>
              <a:rPr dirty="0" baseline="27777" sz="1200" spc="22" b="1">
                <a:latin typeface="Arial"/>
                <a:cs typeface="Arial"/>
              </a:rPr>
              <a:t>+ </a:t>
            </a:r>
            <a:r>
              <a:rPr dirty="0" baseline="4629" sz="1800" spc="22" b="1">
                <a:latin typeface="Arial"/>
                <a:cs typeface="Arial"/>
              </a:rPr>
              <a:t>+</a:t>
            </a:r>
            <a:r>
              <a:rPr dirty="0" baseline="4629" sz="1800" spc="427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H</a:t>
            </a:r>
            <a:r>
              <a:rPr dirty="0" sz="800" spc="15" b="1">
                <a:latin typeface="Arial"/>
                <a:cs typeface="Arial"/>
              </a:rPr>
              <a:t>3</a:t>
            </a:r>
            <a:r>
              <a:rPr dirty="0" baseline="4629" sz="1800" spc="22" b="1">
                <a:latin typeface="Arial"/>
                <a:cs typeface="Arial"/>
              </a:rPr>
              <a:t>0</a:t>
            </a:r>
            <a:r>
              <a:rPr dirty="0" baseline="27777" sz="1200" spc="22" b="1">
                <a:latin typeface="Arial"/>
                <a:cs typeface="Arial"/>
              </a:rPr>
              <a:t>+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3527" y="4306388"/>
            <a:ext cx="337883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4629" sz="1800" spc="44" b="1">
                <a:latin typeface="Arial"/>
                <a:cs typeface="Arial"/>
              </a:rPr>
              <a:t>——————&gt; </a:t>
            </a:r>
            <a:r>
              <a:rPr dirty="0" baseline="4629" sz="1800" spc="37" b="1">
                <a:latin typeface="Arial"/>
                <a:cs typeface="Arial"/>
              </a:rPr>
              <a:t>Ph—C=C—COOH </a:t>
            </a:r>
            <a:r>
              <a:rPr dirty="0" baseline="4629" sz="1800" spc="22" b="1">
                <a:latin typeface="Arial"/>
                <a:cs typeface="Arial"/>
              </a:rPr>
              <a:t>+</a:t>
            </a:r>
            <a:r>
              <a:rPr dirty="0" baseline="4629" sz="1800" spc="-187" b="1">
                <a:latin typeface="Arial"/>
                <a:cs typeface="Arial"/>
              </a:rPr>
              <a:t> </a:t>
            </a:r>
            <a:r>
              <a:rPr dirty="0" baseline="4629" sz="1800" spc="30" b="1">
                <a:latin typeface="Arial"/>
                <a:cs typeface="Arial"/>
              </a:rPr>
              <a:t>CH</a:t>
            </a:r>
            <a:r>
              <a:rPr dirty="0" sz="800" spc="20" b="1">
                <a:latin typeface="Arial"/>
                <a:cs typeface="Arial"/>
              </a:rPr>
              <a:t>3</a:t>
            </a:r>
            <a:r>
              <a:rPr dirty="0" baseline="4629" sz="1800" spc="30" b="1">
                <a:latin typeface="Arial"/>
                <a:cs typeface="Arial"/>
              </a:rPr>
              <a:t>COOH</a:t>
            </a:r>
            <a:endParaRPr baseline="4629"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9790" y="4883177"/>
            <a:ext cx="55708" cy="5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9790" y="5013746"/>
            <a:ext cx="55708" cy="5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9790" y="6058283"/>
            <a:ext cx="55708" cy="5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9597" y="4829699"/>
            <a:ext cx="5333365" cy="13258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5904">
              <a:lnSpc>
                <a:spcPct val="100000"/>
              </a:lnSpc>
              <a:spcBef>
                <a:spcPts val="120"/>
              </a:spcBef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SALT SHOULD BE BELONG TO ACID ANHYDRIDE</a:t>
            </a:r>
            <a:r>
              <a:rPr dirty="0" sz="800" spc="10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8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70"/>
              </a:spcBef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IT FORMS CINNAMIC ACID ( ALPHA-BETA UNSATURATED CARBOXYLIC ACID )</a:t>
            </a:r>
            <a:r>
              <a:rPr dirty="0" sz="800" spc="125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715"/>
              </a:spcBef>
            </a:pPr>
            <a:r>
              <a:rPr dirty="0" sz="1200" spc="10" b="1">
                <a:solidFill>
                  <a:srgbClr val="B51700"/>
                </a:solidFill>
                <a:latin typeface="Arial"/>
                <a:cs typeface="Arial"/>
              </a:rPr>
              <a:t>5. </a:t>
            </a:r>
            <a:r>
              <a:rPr dirty="0" sz="1200" spc="20" b="1">
                <a:solidFill>
                  <a:srgbClr val="B51700"/>
                </a:solidFill>
                <a:latin typeface="Arial"/>
                <a:cs typeface="Arial"/>
              </a:rPr>
              <a:t>KNOVENAGLE</a:t>
            </a:r>
            <a:r>
              <a:rPr dirty="0" sz="1200" spc="-5" b="1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dirty="0" sz="1200" spc="20" b="1">
                <a:solidFill>
                  <a:srgbClr val="B51700"/>
                </a:solidFill>
                <a:latin typeface="Arial"/>
                <a:cs typeface="Arial"/>
              </a:rPr>
              <a:t>REACTION</a:t>
            </a:r>
            <a:endParaRPr sz="120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95"/>
              </a:spcBef>
            </a:pPr>
            <a:r>
              <a:rPr dirty="0" baseline="4629" sz="1800" spc="30" b="1">
                <a:latin typeface="Arial"/>
                <a:cs typeface="Arial"/>
              </a:rPr>
              <a:t>C</a:t>
            </a:r>
            <a:r>
              <a:rPr dirty="0" sz="800" spc="20" b="1">
                <a:latin typeface="Arial"/>
                <a:cs typeface="Arial"/>
              </a:rPr>
              <a:t>6</a:t>
            </a:r>
            <a:r>
              <a:rPr dirty="0" baseline="4629" sz="1800" spc="30" b="1">
                <a:latin typeface="Arial"/>
                <a:cs typeface="Arial"/>
              </a:rPr>
              <a:t>H</a:t>
            </a:r>
            <a:r>
              <a:rPr dirty="0" sz="800" spc="20" b="1">
                <a:latin typeface="Arial"/>
                <a:cs typeface="Arial"/>
              </a:rPr>
              <a:t>5</a:t>
            </a:r>
            <a:r>
              <a:rPr dirty="0" baseline="4629" sz="1800" spc="30" b="1">
                <a:latin typeface="Arial"/>
                <a:cs typeface="Arial"/>
              </a:rPr>
              <a:t>-CHO </a:t>
            </a:r>
            <a:r>
              <a:rPr dirty="0" baseline="4629" sz="1800" spc="22" b="1">
                <a:latin typeface="Arial"/>
                <a:cs typeface="Arial"/>
              </a:rPr>
              <a:t>+ Et-O-CO-CH</a:t>
            </a:r>
            <a:r>
              <a:rPr dirty="0" sz="750" spc="15" b="1">
                <a:latin typeface="Arial"/>
                <a:cs typeface="Arial"/>
              </a:rPr>
              <a:t>2</a:t>
            </a:r>
            <a:r>
              <a:rPr dirty="0" baseline="4629" sz="1800" spc="22" b="1">
                <a:latin typeface="Arial"/>
                <a:cs typeface="Arial"/>
              </a:rPr>
              <a:t>-CO-O-Et </a:t>
            </a:r>
            <a:r>
              <a:rPr dirty="0" baseline="4629" sz="1800" spc="44" b="1">
                <a:latin typeface="Arial"/>
                <a:cs typeface="Arial"/>
              </a:rPr>
              <a:t>—————&gt;</a:t>
            </a:r>
            <a:r>
              <a:rPr dirty="0" baseline="4629" sz="1800" spc="390" b="1">
                <a:latin typeface="Arial"/>
                <a:cs typeface="Arial"/>
              </a:rPr>
              <a:t> </a:t>
            </a:r>
            <a:r>
              <a:rPr dirty="0" baseline="4629" sz="1800" spc="30" b="1">
                <a:latin typeface="Arial"/>
                <a:cs typeface="Arial"/>
              </a:rPr>
              <a:t>C</a:t>
            </a:r>
            <a:r>
              <a:rPr dirty="0" sz="800" spc="20" b="1">
                <a:latin typeface="Arial"/>
                <a:cs typeface="Arial"/>
              </a:rPr>
              <a:t>6</a:t>
            </a:r>
            <a:r>
              <a:rPr dirty="0" baseline="4629" sz="1800" spc="30" b="1">
                <a:latin typeface="Arial"/>
                <a:cs typeface="Arial"/>
              </a:rPr>
              <a:t>H</a:t>
            </a:r>
            <a:r>
              <a:rPr dirty="0" sz="800" spc="20" b="1">
                <a:latin typeface="Arial"/>
                <a:cs typeface="Arial"/>
              </a:rPr>
              <a:t>5</a:t>
            </a:r>
            <a:r>
              <a:rPr dirty="0" baseline="4629" sz="1800" spc="30" b="1">
                <a:latin typeface="Arial"/>
                <a:cs typeface="Arial"/>
              </a:rPr>
              <a:t>-C=C-COOH</a:t>
            </a:r>
            <a:endParaRPr baseline="4629" sz="18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</a:pPr>
            <a:r>
              <a:rPr dirty="0" baseline="4629" sz="1800" spc="22" b="1">
                <a:latin typeface="Arial"/>
                <a:cs typeface="Arial"/>
              </a:rPr>
              <a:t>+ PIPERIDINE +</a:t>
            </a:r>
            <a:r>
              <a:rPr dirty="0" baseline="4629" sz="1800" spc="-30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H</a:t>
            </a:r>
            <a:r>
              <a:rPr dirty="0" sz="800" spc="15" b="1">
                <a:latin typeface="Arial"/>
                <a:cs typeface="Arial"/>
              </a:rPr>
              <a:t>3</a:t>
            </a:r>
            <a:r>
              <a:rPr dirty="0" baseline="4629" sz="1800" spc="22" b="1">
                <a:latin typeface="Arial"/>
                <a:cs typeface="Arial"/>
              </a:rPr>
              <a:t>O</a:t>
            </a:r>
            <a:r>
              <a:rPr dirty="0" baseline="27777" sz="1200" spc="22" b="1">
                <a:latin typeface="Arial"/>
                <a:cs typeface="Arial"/>
              </a:rPr>
              <a:t>+</a:t>
            </a:r>
            <a:endParaRPr baseline="27777"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  <a:tabLst>
                <a:tab pos="2924175" algn="l"/>
              </a:tabLst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WE USE ACTIVE METHY</a:t>
            </a:r>
            <a:r>
              <a:rPr dirty="0" sz="800" spc="15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COMPOUNDS</a:t>
            </a:r>
            <a:r>
              <a:rPr dirty="0" sz="800" spc="12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WITH	CARBONYL COMPOUNDS</a:t>
            </a:r>
            <a:r>
              <a:rPr dirty="0" sz="800" spc="10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4541" y="6514019"/>
            <a:ext cx="2237105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30" b="1">
                <a:latin typeface="Arial"/>
                <a:cs typeface="Arial"/>
              </a:rPr>
              <a:t>——————&gt;</a:t>
            </a:r>
            <a:r>
              <a:rPr dirty="0" sz="1200" spc="280" b="1">
                <a:latin typeface="Arial"/>
                <a:cs typeface="Arial"/>
              </a:rPr>
              <a:t> </a:t>
            </a:r>
            <a:r>
              <a:rPr dirty="0" sz="1200" spc="20" b="1">
                <a:latin typeface="Arial"/>
                <a:cs typeface="Arial"/>
              </a:rPr>
              <a:t>Ph-C=C-COOH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9790" y="7050597"/>
            <a:ext cx="55708" cy="5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44997" y="6331228"/>
            <a:ext cx="2555875" cy="81724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299085" marR="30480" indent="-261620">
              <a:lnSpc>
                <a:spcPct val="106500"/>
              </a:lnSpc>
              <a:spcBef>
                <a:spcPts val="40"/>
              </a:spcBef>
            </a:pPr>
            <a:r>
              <a:rPr dirty="0" sz="1200" spc="10" b="1">
                <a:solidFill>
                  <a:srgbClr val="B51700"/>
                </a:solidFill>
                <a:latin typeface="Arial"/>
                <a:cs typeface="Arial"/>
              </a:rPr>
              <a:t>6. REFORMATSKY </a:t>
            </a:r>
            <a:r>
              <a:rPr dirty="0" sz="1200" spc="20" b="1">
                <a:solidFill>
                  <a:srgbClr val="B51700"/>
                </a:solidFill>
                <a:latin typeface="Arial"/>
                <a:cs typeface="Arial"/>
              </a:rPr>
              <a:t>REACTION </a:t>
            </a:r>
            <a:r>
              <a:rPr dirty="0" baseline="4629" sz="1800" spc="30" b="1">
                <a:latin typeface="Arial"/>
                <a:cs typeface="Arial"/>
              </a:rPr>
              <a:t> C</a:t>
            </a:r>
            <a:r>
              <a:rPr dirty="0" sz="800" spc="20" b="1">
                <a:latin typeface="Arial"/>
                <a:cs typeface="Arial"/>
              </a:rPr>
              <a:t>6</a:t>
            </a:r>
            <a:r>
              <a:rPr dirty="0" baseline="4629" sz="1800" spc="30" b="1">
                <a:latin typeface="Arial"/>
                <a:cs typeface="Arial"/>
              </a:rPr>
              <a:t>H5-CHO </a:t>
            </a:r>
            <a:r>
              <a:rPr dirty="0" baseline="4629" sz="1800" spc="22" b="1">
                <a:latin typeface="Arial"/>
                <a:cs typeface="Arial"/>
              </a:rPr>
              <a:t>+</a:t>
            </a:r>
            <a:r>
              <a:rPr dirty="0" baseline="4629" sz="1800" spc="397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Br-CH</a:t>
            </a:r>
            <a:r>
              <a:rPr dirty="0" sz="800" spc="15" b="1">
                <a:latin typeface="Arial"/>
                <a:cs typeface="Arial"/>
              </a:rPr>
              <a:t>2</a:t>
            </a:r>
            <a:r>
              <a:rPr dirty="0" baseline="4629" sz="1800" spc="22" b="1">
                <a:latin typeface="Arial"/>
                <a:cs typeface="Arial"/>
              </a:rPr>
              <a:t>-CO-O-Et</a:t>
            </a:r>
            <a:endParaRPr baseline="4629" sz="18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</a:pPr>
            <a:r>
              <a:rPr dirty="0" baseline="4629" sz="1800" spc="22" b="1">
                <a:latin typeface="Arial"/>
                <a:cs typeface="Arial"/>
              </a:rPr>
              <a:t>+ </a:t>
            </a:r>
            <a:r>
              <a:rPr dirty="0" baseline="4629" sz="1800" spc="30" b="1">
                <a:latin typeface="Arial"/>
                <a:cs typeface="Arial"/>
              </a:rPr>
              <a:t>Zn </a:t>
            </a:r>
            <a:r>
              <a:rPr dirty="0" baseline="4629" sz="1800" spc="22" b="1">
                <a:latin typeface="Arial"/>
                <a:cs typeface="Arial"/>
              </a:rPr>
              <a:t>+  Dry Ether  +</a:t>
            </a:r>
            <a:r>
              <a:rPr dirty="0" baseline="4629" sz="1800" spc="345" b="1">
                <a:latin typeface="Arial"/>
                <a:cs typeface="Arial"/>
              </a:rPr>
              <a:t> </a:t>
            </a:r>
            <a:r>
              <a:rPr dirty="0" baseline="4629" sz="1800" spc="22" b="1">
                <a:latin typeface="Arial"/>
                <a:cs typeface="Arial"/>
              </a:rPr>
              <a:t>H</a:t>
            </a:r>
            <a:r>
              <a:rPr dirty="0" sz="800" spc="15" b="1">
                <a:latin typeface="Arial"/>
                <a:cs typeface="Arial"/>
              </a:rPr>
              <a:t>3</a:t>
            </a:r>
            <a:r>
              <a:rPr dirty="0" baseline="4629" sz="1800" spc="22" b="1">
                <a:latin typeface="Arial"/>
                <a:cs typeface="Arial"/>
              </a:rPr>
              <a:t>O</a:t>
            </a:r>
            <a:r>
              <a:rPr dirty="0" baseline="27777" sz="1200" spc="22" b="1">
                <a:latin typeface="Arial"/>
                <a:cs typeface="Arial"/>
              </a:rPr>
              <a:t>+</a:t>
            </a:r>
            <a:endParaRPr baseline="27777"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815"/>
              </a:spcBef>
            </a:pP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IT WORK AS GRIGNARD REAGENT</a:t>
            </a:r>
            <a:r>
              <a:rPr dirty="0" sz="800" spc="60">
                <a:solidFill>
                  <a:srgbClr val="004D7F"/>
                </a:solidFill>
                <a:latin typeface="Courier New"/>
                <a:cs typeface="Courier New"/>
              </a:rPr>
              <a:t> </a:t>
            </a:r>
            <a:r>
              <a:rPr dirty="0" sz="800" spc="110">
                <a:solidFill>
                  <a:srgbClr val="004D7F"/>
                </a:solidFill>
                <a:latin typeface="Courier New"/>
                <a:cs typeface="Courier New"/>
              </a:rPr>
              <a:t>.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210" y="10171945"/>
            <a:ext cx="2730754" cy="359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85835" y="10164548"/>
            <a:ext cx="2082164" cy="363220"/>
          </a:xfrm>
          <a:custGeom>
            <a:avLst/>
            <a:gdLst/>
            <a:ahLst/>
            <a:cxnLst/>
            <a:rect l="l" t="t" r="r" b="b"/>
            <a:pathLst>
              <a:path w="2082165" h="363220">
                <a:moveTo>
                  <a:pt x="1980615" y="353060"/>
                </a:moveTo>
                <a:lnTo>
                  <a:pt x="1860340" y="353060"/>
                </a:lnTo>
                <a:lnTo>
                  <a:pt x="1865382" y="354330"/>
                </a:lnTo>
                <a:lnTo>
                  <a:pt x="1870842" y="356870"/>
                </a:lnTo>
                <a:lnTo>
                  <a:pt x="1878131" y="358140"/>
                </a:lnTo>
                <a:lnTo>
                  <a:pt x="1887247" y="360680"/>
                </a:lnTo>
                <a:lnTo>
                  <a:pt x="1898186" y="361950"/>
                </a:lnTo>
                <a:lnTo>
                  <a:pt x="1903481" y="363220"/>
                </a:lnTo>
                <a:lnTo>
                  <a:pt x="1939740" y="363220"/>
                </a:lnTo>
                <a:lnTo>
                  <a:pt x="1958282" y="359410"/>
                </a:lnTo>
                <a:lnTo>
                  <a:pt x="1977485" y="354330"/>
                </a:lnTo>
                <a:lnTo>
                  <a:pt x="1980615" y="353060"/>
                </a:lnTo>
                <a:close/>
              </a:path>
              <a:path w="2082165" h="363220">
                <a:moveTo>
                  <a:pt x="1859400" y="353060"/>
                </a:moveTo>
                <a:lnTo>
                  <a:pt x="1862613" y="354330"/>
                </a:lnTo>
                <a:lnTo>
                  <a:pt x="1860344" y="353266"/>
                </a:lnTo>
                <a:lnTo>
                  <a:pt x="1859400" y="353060"/>
                </a:lnTo>
                <a:close/>
              </a:path>
              <a:path w="2082165" h="363220">
                <a:moveTo>
                  <a:pt x="1835785" y="345520"/>
                </a:moveTo>
                <a:lnTo>
                  <a:pt x="1838401" y="346710"/>
                </a:lnTo>
                <a:lnTo>
                  <a:pt x="1845746" y="349250"/>
                </a:lnTo>
                <a:lnTo>
                  <a:pt x="1852022" y="350520"/>
                </a:lnTo>
                <a:lnTo>
                  <a:pt x="1857190" y="351790"/>
                </a:lnTo>
                <a:lnTo>
                  <a:pt x="1860344" y="353266"/>
                </a:lnTo>
                <a:lnTo>
                  <a:pt x="1865191" y="354330"/>
                </a:lnTo>
                <a:lnTo>
                  <a:pt x="1860340" y="353060"/>
                </a:lnTo>
                <a:lnTo>
                  <a:pt x="1980615" y="353060"/>
                </a:lnTo>
                <a:lnTo>
                  <a:pt x="1996269" y="346710"/>
                </a:lnTo>
                <a:lnTo>
                  <a:pt x="1841354" y="346710"/>
                </a:lnTo>
                <a:lnTo>
                  <a:pt x="1835785" y="345520"/>
                </a:lnTo>
                <a:close/>
              </a:path>
              <a:path w="2082165" h="363220">
                <a:moveTo>
                  <a:pt x="1839655" y="345877"/>
                </a:moveTo>
                <a:lnTo>
                  <a:pt x="1841354" y="346710"/>
                </a:lnTo>
                <a:lnTo>
                  <a:pt x="1843093" y="346710"/>
                </a:lnTo>
                <a:lnTo>
                  <a:pt x="1839655" y="345877"/>
                </a:lnTo>
                <a:close/>
              </a:path>
              <a:path w="2082165" h="363220">
                <a:moveTo>
                  <a:pt x="1839329" y="345717"/>
                </a:moveTo>
                <a:lnTo>
                  <a:pt x="1839655" y="345877"/>
                </a:lnTo>
                <a:lnTo>
                  <a:pt x="1843093" y="346710"/>
                </a:lnTo>
                <a:lnTo>
                  <a:pt x="1839329" y="345717"/>
                </a:lnTo>
                <a:close/>
              </a:path>
              <a:path w="2082165" h="363220">
                <a:moveTo>
                  <a:pt x="2049359" y="303530"/>
                </a:moveTo>
                <a:lnTo>
                  <a:pt x="1285576" y="303530"/>
                </a:lnTo>
                <a:lnTo>
                  <a:pt x="1299585" y="304800"/>
                </a:lnTo>
                <a:lnTo>
                  <a:pt x="1313769" y="304800"/>
                </a:lnTo>
                <a:lnTo>
                  <a:pt x="1327969" y="306070"/>
                </a:lnTo>
                <a:lnTo>
                  <a:pt x="1360704" y="307340"/>
                </a:lnTo>
                <a:lnTo>
                  <a:pt x="1378370" y="308610"/>
                </a:lnTo>
                <a:lnTo>
                  <a:pt x="1467275" y="308610"/>
                </a:lnTo>
                <a:lnTo>
                  <a:pt x="1479848" y="309880"/>
                </a:lnTo>
                <a:lnTo>
                  <a:pt x="1493596" y="309880"/>
                </a:lnTo>
                <a:lnTo>
                  <a:pt x="1508477" y="311150"/>
                </a:lnTo>
                <a:lnTo>
                  <a:pt x="1524450" y="313690"/>
                </a:lnTo>
                <a:lnTo>
                  <a:pt x="1530483" y="313690"/>
                </a:lnTo>
                <a:lnTo>
                  <a:pt x="1536860" y="314960"/>
                </a:lnTo>
                <a:lnTo>
                  <a:pt x="1550498" y="316230"/>
                </a:lnTo>
                <a:lnTo>
                  <a:pt x="1584788" y="321310"/>
                </a:lnTo>
                <a:lnTo>
                  <a:pt x="1608647" y="323850"/>
                </a:lnTo>
                <a:lnTo>
                  <a:pt x="1630876" y="327660"/>
                </a:lnTo>
                <a:lnTo>
                  <a:pt x="1637456" y="327660"/>
                </a:lnTo>
                <a:lnTo>
                  <a:pt x="1659718" y="331470"/>
                </a:lnTo>
                <a:lnTo>
                  <a:pt x="1673698" y="332740"/>
                </a:lnTo>
                <a:lnTo>
                  <a:pt x="1687768" y="335280"/>
                </a:lnTo>
                <a:lnTo>
                  <a:pt x="1716741" y="337820"/>
                </a:lnTo>
                <a:lnTo>
                  <a:pt x="1769599" y="340360"/>
                </a:lnTo>
                <a:lnTo>
                  <a:pt x="1825148" y="340360"/>
                </a:lnTo>
                <a:lnTo>
                  <a:pt x="1833099" y="344075"/>
                </a:lnTo>
                <a:lnTo>
                  <a:pt x="1838276" y="345440"/>
                </a:lnTo>
                <a:lnTo>
                  <a:pt x="1838763" y="345440"/>
                </a:lnTo>
                <a:lnTo>
                  <a:pt x="1839329" y="345717"/>
                </a:lnTo>
                <a:lnTo>
                  <a:pt x="1843093" y="346710"/>
                </a:lnTo>
                <a:lnTo>
                  <a:pt x="1996269" y="346710"/>
                </a:lnTo>
                <a:lnTo>
                  <a:pt x="2013553" y="336550"/>
                </a:lnTo>
                <a:lnTo>
                  <a:pt x="2049359" y="303530"/>
                </a:lnTo>
                <a:close/>
              </a:path>
              <a:path w="2082165" h="363220">
                <a:moveTo>
                  <a:pt x="1832093" y="343840"/>
                </a:moveTo>
                <a:lnTo>
                  <a:pt x="1835609" y="345440"/>
                </a:lnTo>
                <a:lnTo>
                  <a:pt x="1837848" y="345440"/>
                </a:lnTo>
                <a:lnTo>
                  <a:pt x="1839655" y="345877"/>
                </a:lnTo>
                <a:lnTo>
                  <a:pt x="1839329" y="345717"/>
                </a:lnTo>
                <a:lnTo>
                  <a:pt x="1833458" y="344170"/>
                </a:lnTo>
                <a:lnTo>
                  <a:pt x="1833302" y="344170"/>
                </a:lnTo>
                <a:lnTo>
                  <a:pt x="1832093" y="343840"/>
                </a:lnTo>
                <a:close/>
              </a:path>
              <a:path w="2082165" h="363220">
                <a:moveTo>
                  <a:pt x="1828641" y="342900"/>
                </a:moveTo>
                <a:lnTo>
                  <a:pt x="1826075" y="342900"/>
                </a:lnTo>
                <a:lnTo>
                  <a:pt x="1835372" y="345440"/>
                </a:lnTo>
                <a:lnTo>
                  <a:pt x="1835785" y="345520"/>
                </a:lnTo>
                <a:lnTo>
                  <a:pt x="1832093" y="343840"/>
                </a:lnTo>
                <a:lnTo>
                  <a:pt x="1828641" y="342900"/>
                </a:lnTo>
                <a:close/>
              </a:path>
              <a:path w="2082165" h="363220">
                <a:moveTo>
                  <a:pt x="1831933" y="343767"/>
                </a:moveTo>
                <a:lnTo>
                  <a:pt x="1832093" y="343840"/>
                </a:lnTo>
                <a:lnTo>
                  <a:pt x="1833302" y="344170"/>
                </a:lnTo>
                <a:lnTo>
                  <a:pt x="1833099" y="344075"/>
                </a:lnTo>
                <a:lnTo>
                  <a:pt x="1831933" y="343767"/>
                </a:lnTo>
                <a:close/>
              </a:path>
              <a:path w="2082165" h="363220">
                <a:moveTo>
                  <a:pt x="1833099" y="344075"/>
                </a:moveTo>
                <a:lnTo>
                  <a:pt x="1833302" y="344170"/>
                </a:lnTo>
                <a:lnTo>
                  <a:pt x="1833458" y="344170"/>
                </a:lnTo>
                <a:lnTo>
                  <a:pt x="1833099" y="344075"/>
                </a:lnTo>
                <a:close/>
              </a:path>
              <a:path w="2082165" h="363220">
                <a:moveTo>
                  <a:pt x="1825148" y="340360"/>
                </a:moveTo>
                <a:lnTo>
                  <a:pt x="1827612" y="341630"/>
                </a:lnTo>
                <a:lnTo>
                  <a:pt x="1826025" y="341630"/>
                </a:lnTo>
                <a:lnTo>
                  <a:pt x="1830025" y="342900"/>
                </a:lnTo>
                <a:lnTo>
                  <a:pt x="1831933" y="343767"/>
                </a:lnTo>
                <a:lnTo>
                  <a:pt x="1833099" y="344075"/>
                </a:lnTo>
                <a:lnTo>
                  <a:pt x="1825148" y="340360"/>
                </a:lnTo>
                <a:close/>
              </a:path>
              <a:path w="2082165" h="363220">
                <a:moveTo>
                  <a:pt x="1828641" y="342900"/>
                </a:moveTo>
                <a:lnTo>
                  <a:pt x="1832093" y="343840"/>
                </a:lnTo>
                <a:lnTo>
                  <a:pt x="1831933" y="343767"/>
                </a:lnTo>
                <a:lnTo>
                  <a:pt x="1828641" y="342900"/>
                </a:lnTo>
                <a:close/>
              </a:path>
              <a:path w="2082165" h="363220">
                <a:moveTo>
                  <a:pt x="1825148" y="340360"/>
                </a:moveTo>
                <a:lnTo>
                  <a:pt x="1801158" y="340360"/>
                </a:lnTo>
                <a:lnTo>
                  <a:pt x="1810734" y="341630"/>
                </a:lnTo>
                <a:lnTo>
                  <a:pt x="1819129" y="342900"/>
                </a:lnTo>
                <a:lnTo>
                  <a:pt x="1828641" y="342900"/>
                </a:lnTo>
                <a:lnTo>
                  <a:pt x="1831933" y="343767"/>
                </a:lnTo>
                <a:lnTo>
                  <a:pt x="1830025" y="342900"/>
                </a:lnTo>
                <a:lnTo>
                  <a:pt x="1826025" y="341630"/>
                </a:lnTo>
                <a:lnTo>
                  <a:pt x="1827612" y="341630"/>
                </a:lnTo>
                <a:lnTo>
                  <a:pt x="1825148" y="340360"/>
                </a:lnTo>
                <a:close/>
              </a:path>
              <a:path w="2082165" h="363220">
                <a:moveTo>
                  <a:pt x="1473130" y="5080"/>
                </a:moveTo>
                <a:lnTo>
                  <a:pt x="964652" y="5080"/>
                </a:lnTo>
                <a:lnTo>
                  <a:pt x="938029" y="6350"/>
                </a:lnTo>
                <a:lnTo>
                  <a:pt x="926344" y="6350"/>
                </a:lnTo>
                <a:lnTo>
                  <a:pt x="905318" y="7620"/>
                </a:lnTo>
                <a:lnTo>
                  <a:pt x="292749" y="7620"/>
                </a:lnTo>
                <a:lnTo>
                  <a:pt x="277109" y="8890"/>
                </a:lnTo>
                <a:lnTo>
                  <a:pt x="228357" y="8890"/>
                </a:lnTo>
                <a:lnTo>
                  <a:pt x="214953" y="10160"/>
                </a:lnTo>
                <a:lnTo>
                  <a:pt x="203889" y="11430"/>
                </a:lnTo>
                <a:lnTo>
                  <a:pt x="195035" y="12700"/>
                </a:lnTo>
                <a:lnTo>
                  <a:pt x="188470" y="13970"/>
                </a:lnTo>
                <a:lnTo>
                  <a:pt x="184270" y="15240"/>
                </a:lnTo>
                <a:lnTo>
                  <a:pt x="168903" y="17780"/>
                </a:lnTo>
                <a:lnTo>
                  <a:pt x="167849" y="17780"/>
                </a:lnTo>
                <a:lnTo>
                  <a:pt x="157040" y="19050"/>
                </a:lnTo>
                <a:lnTo>
                  <a:pt x="145400" y="21590"/>
                </a:lnTo>
                <a:lnTo>
                  <a:pt x="132425" y="24130"/>
                </a:lnTo>
                <a:lnTo>
                  <a:pt x="91374" y="36830"/>
                </a:lnTo>
                <a:lnTo>
                  <a:pt x="58401" y="58442"/>
                </a:lnTo>
                <a:lnTo>
                  <a:pt x="24460" y="96520"/>
                </a:lnTo>
                <a:lnTo>
                  <a:pt x="3333" y="146050"/>
                </a:lnTo>
                <a:lnTo>
                  <a:pt x="0" y="194310"/>
                </a:lnTo>
                <a:lnTo>
                  <a:pt x="11550" y="240030"/>
                </a:lnTo>
                <a:lnTo>
                  <a:pt x="36115" y="279400"/>
                </a:lnTo>
                <a:lnTo>
                  <a:pt x="71825" y="309880"/>
                </a:lnTo>
                <a:lnTo>
                  <a:pt x="116808" y="328930"/>
                </a:lnTo>
                <a:lnTo>
                  <a:pt x="165296" y="331470"/>
                </a:lnTo>
                <a:lnTo>
                  <a:pt x="210767" y="320040"/>
                </a:lnTo>
                <a:lnTo>
                  <a:pt x="196297" y="320040"/>
                </a:lnTo>
                <a:lnTo>
                  <a:pt x="202302" y="319088"/>
                </a:lnTo>
                <a:lnTo>
                  <a:pt x="202853" y="318770"/>
                </a:lnTo>
                <a:lnTo>
                  <a:pt x="211797" y="314960"/>
                </a:lnTo>
                <a:lnTo>
                  <a:pt x="220141" y="312420"/>
                </a:lnTo>
                <a:lnTo>
                  <a:pt x="220541" y="312420"/>
                </a:lnTo>
                <a:lnTo>
                  <a:pt x="222263" y="311150"/>
                </a:lnTo>
                <a:lnTo>
                  <a:pt x="231616" y="304800"/>
                </a:lnTo>
                <a:lnTo>
                  <a:pt x="240712" y="299720"/>
                </a:lnTo>
                <a:lnTo>
                  <a:pt x="241662" y="299720"/>
                </a:lnTo>
                <a:lnTo>
                  <a:pt x="242840" y="298450"/>
                </a:lnTo>
                <a:lnTo>
                  <a:pt x="258594" y="285750"/>
                </a:lnTo>
                <a:lnTo>
                  <a:pt x="259708" y="284480"/>
                </a:lnTo>
                <a:lnTo>
                  <a:pt x="260668" y="281940"/>
                </a:lnTo>
                <a:lnTo>
                  <a:pt x="271218" y="267970"/>
                </a:lnTo>
                <a:lnTo>
                  <a:pt x="282200" y="254000"/>
                </a:lnTo>
                <a:lnTo>
                  <a:pt x="283498" y="253271"/>
                </a:lnTo>
                <a:lnTo>
                  <a:pt x="284330" y="251202"/>
                </a:lnTo>
                <a:lnTo>
                  <a:pt x="284244" y="250190"/>
                </a:lnTo>
                <a:lnTo>
                  <a:pt x="290252" y="233680"/>
                </a:lnTo>
                <a:lnTo>
                  <a:pt x="297012" y="217170"/>
                </a:lnTo>
                <a:lnTo>
                  <a:pt x="299053" y="214630"/>
                </a:lnTo>
                <a:lnTo>
                  <a:pt x="2081395" y="214630"/>
                </a:lnTo>
                <a:lnTo>
                  <a:pt x="2076732" y="170180"/>
                </a:lnTo>
                <a:lnTo>
                  <a:pt x="2056796" y="125730"/>
                </a:lnTo>
                <a:lnTo>
                  <a:pt x="2023935" y="90170"/>
                </a:lnTo>
                <a:lnTo>
                  <a:pt x="2010295" y="82550"/>
                </a:lnTo>
                <a:lnTo>
                  <a:pt x="1846510" y="82550"/>
                </a:lnTo>
                <a:lnTo>
                  <a:pt x="1866168" y="74101"/>
                </a:lnTo>
                <a:lnTo>
                  <a:pt x="1874574" y="69850"/>
                </a:lnTo>
                <a:lnTo>
                  <a:pt x="1875796" y="68580"/>
                </a:lnTo>
                <a:lnTo>
                  <a:pt x="1877568" y="68580"/>
                </a:lnTo>
                <a:lnTo>
                  <a:pt x="1880124" y="68104"/>
                </a:lnTo>
                <a:lnTo>
                  <a:pt x="1890837" y="63500"/>
                </a:lnTo>
                <a:lnTo>
                  <a:pt x="1905663" y="61885"/>
                </a:lnTo>
                <a:lnTo>
                  <a:pt x="1907355" y="60960"/>
                </a:lnTo>
                <a:lnTo>
                  <a:pt x="1914165" y="60960"/>
                </a:lnTo>
                <a:lnTo>
                  <a:pt x="1923808" y="59910"/>
                </a:lnTo>
                <a:lnTo>
                  <a:pt x="1924069" y="59690"/>
                </a:lnTo>
                <a:lnTo>
                  <a:pt x="1925829" y="59690"/>
                </a:lnTo>
                <a:lnTo>
                  <a:pt x="1937284" y="58442"/>
                </a:lnTo>
                <a:lnTo>
                  <a:pt x="1922507" y="54610"/>
                </a:lnTo>
                <a:lnTo>
                  <a:pt x="1917249" y="52070"/>
                </a:lnTo>
                <a:lnTo>
                  <a:pt x="1906645" y="49530"/>
                </a:lnTo>
                <a:lnTo>
                  <a:pt x="1898705" y="48260"/>
                </a:lnTo>
                <a:lnTo>
                  <a:pt x="1893458" y="46990"/>
                </a:lnTo>
                <a:lnTo>
                  <a:pt x="1890934" y="46990"/>
                </a:lnTo>
                <a:lnTo>
                  <a:pt x="1885981" y="45720"/>
                </a:lnTo>
                <a:lnTo>
                  <a:pt x="1878412" y="44450"/>
                </a:lnTo>
                <a:lnTo>
                  <a:pt x="1868189" y="43180"/>
                </a:lnTo>
                <a:lnTo>
                  <a:pt x="1856570" y="40640"/>
                </a:lnTo>
                <a:lnTo>
                  <a:pt x="1845195" y="39370"/>
                </a:lnTo>
                <a:lnTo>
                  <a:pt x="1834049" y="39370"/>
                </a:lnTo>
                <a:lnTo>
                  <a:pt x="1823116" y="38100"/>
                </a:lnTo>
                <a:lnTo>
                  <a:pt x="1798111" y="36830"/>
                </a:lnTo>
                <a:lnTo>
                  <a:pt x="1776452" y="36830"/>
                </a:lnTo>
                <a:lnTo>
                  <a:pt x="1757196" y="35560"/>
                </a:lnTo>
                <a:lnTo>
                  <a:pt x="1739398" y="35560"/>
                </a:lnTo>
                <a:lnTo>
                  <a:pt x="1732053" y="34290"/>
                </a:lnTo>
                <a:lnTo>
                  <a:pt x="1723101" y="33020"/>
                </a:lnTo>
                <a:lnTo>
                  <a:pt x="1712648" y="31750"/>
                </a:lnTo>
                <a:lnTo>
                  <a:pt x="1700803" y="30480"/>
                </a:lnTo>
                <a:lnTo>
                  <a:pt x="1679261" y="27940"/>
                </a:lnTo>
                <a:lnTo>
                  <a:pt x="1637745" y="21590"/>
                </a:lnTo>
                <a:lnTo>
                  <a:pt x="1627790" y="20320"/>
                </a:lnTo>
                <a:lnTo>
                  <a:pt x="1599689" y="16510"/>
                </a:lnTo>
                <a:lnTo>
                  <a:pt x="1589487" y="15240"/>
                </a:lnTo>
                <a:lnTo>
                  <a:pt x="1573795" y="12700"/>
                </a:lnTo>
                <a:lnTo>
                  <a:pt x="1565493" y="12700"/>
                </a:lnTo>
                <a:lnTo>
                  <a:pt x="1556912" y="11430"/>
                </a:lnTo>
                <a:lnTo>
                  <a:pt x="1536230" y="8890"/>
                </a:lnTo>
                <a:lnTo>
                  <a:pt x="1473130" y="5080"/>
                </a:lnTo>
                <a:close/>
              </a:path>
              <a:path w="2082165" h="363220">
                <a:moveTo>
                  <a:pt x="202302" y="319088"/>
                </a:moveTo>
                <a:lnTo>
                  <a:pt x="196297" y="320040"/>
                </a:lnTo>
                <a:lnTo>
                  <a:pt x="200653" y="320040"/>
                </a:lnTo>
                <a:lnTo>
                  <a:pt x="202302" y="319088"/>
                </a:lnTo>
                <a:close/>
              </a:path>
              <a:path w="2082165" h="363220">
                <a:moveTo>
                  <a:pt x="204311" y="318770"/>
                </a:moveTo>
                <a:lnTo>
                  <a:pt x="202302" y="319088"/>
                </a:lnTo>
                <a:lnTo>
                  <a:pt x="200653" y="320040"/>
                </a:lnTo>
                <a:lnTo>
                  <a:pt x="204311" y="318770"/>
                </a:lnTo>
                <a:close/>
              </a:path>
              <a:path w="2082165" h="363220">
                <a:moveTo>
                  <a:pt x="209348" y="318770"/>
                </a:moveTo>
                <a:lnTo>
                  <a:pt x="204311" y="318770"/>
                </a:lnTo>
                <a:lnTo>
                  <a:pt x="200653" y="320040"/>
                </a:lnTo>
                <a:lnTo>
                  <a:pt x="202190" y="320040"/>
                </a:lnTo>
                <a:lnTo>
                  <a:pt x="209348" y="318770"/>
                </a:lnTo>
                <a:close/>
              </a:path>
              <a:path w="2082165" h="363220">
                <a:moveTo>
                  <a:pt x="214272" y="317896"/>
                </a:moveTo>
                <a:lnTo>
                  <a:pt x="202190" y="320040"/>
                </a:lnTo>
                <a:lnTo>
                  <a:pt x="210767" y="320040"/>
                </a:lnTo>
                <a:lnTo>
                  <a:pt x="214272" y="317896"/>
                </a:lnTo>
                <a:close/>
              </a:path>
              <a:path w="2082165" h="363220">
                <a:moveTo>
                  <a:pt x="283498" y="253271"/>
                </a:moveTo>
                <a:lnTo>
                  <a:pt x="282200" y="254000"/>
                </a:lnTo>
                <a:lnTo>
                  <a:pt x="271218" y="267970"/>
                </a:lnTo>
                <a:lnTo>
                  <a:pt x="260668" y="281940"/>
                </a:lnTo>
                <a:lnTo>
                  <a:pt x="259708" y="284480"/>
                </a:lnTo>
                <a:lnTo>
                  <a:pt x="258594" y="285750"/>
                </a:lnTo>
                <a:lnTo>
                  <a:pt x="242840" y="298450"/>
                </a:lnTo>
                <a:lnTo>
                  <a:pt x="241662" y="299720"/>
                </a:lnTo>
                <a:lnTo>
                  <a:pt x="240712" y="299720"/>
                </a:lnTo>
                <a:lnTo>
                  <a:pt x="231616" y="304800"/>
                </a:lnTo>
                <a:lnTo>
                  <a:pt x="222263" y="311150"/>
                </a:lnTo>
                <a:lnTo>
                  <a:pt x="220541" y="312420"/>
                </a:lnTo>
                <a:lnTo>
                  <a:pt x="220141" y="312420"/>
                </a:lnTo>
                <a:lnTo>
                  <a:pt x="211797" y="314960"/>
                </a:lnTo>
                <a:lnTo>
                  <a:pt x="202853" y="318770"/>
                </a:lnTo>
                <a:lnTo>
                  <a:pt x="202302" y="319088"/>
                </a:lnTo>
                <a:lnTo>
                  <a:pt x="204311" y="318770"/>
                </a:lnTo>
                <a:lnTo>
                  <a:pt x="209348" y="318770"/>
                </a:lnTo>
                <a:lnTo>
                  <a:pt x="214272" y="317896"/>
                </a:lnTo>
                <a:lnTo>
                  <a:pt x="250219" y="295910"/>
                </a:lnTo>
                <a:lnTo>
                  <a:pt x="280648" y="260350"/>
                </a:lnTo>
                <a:lnTo>
                  <a:pt x="283498" y="253271"/>
                </a:lnTo>
                <a:close/>
              </a:path>
              <a:path w="2082165" h="363220">
                <a:moveTo>
                  <a:pt x="2081395" y="214630"/>
                </a:moveTo>
                <a:lnTo>
                  <a:pt x="299053" y="214630"/>
                </a:lnTo>
                <a:lnTo>
                  <a:pt x="284330" y="251202"/>
                </a:lnTo>
                <a:lnTo>
                  <a:pt x="284461" y="252730"/>
                </a:lnTo>
                <a:lnTo>
                  <a:pt x="283498" y="253271"/>
                </a:lnTo>
                <a:lnTo>
                  <a:pt x="280648" y="260350"/>
                </a:lnTo>
                <a:lnTo>
                  <a:pt x="250219" y="295910"/>
                </a:lnTo>
                <a:lnTo>
                  <a:pt x="214272" y="317896"/>
                </a:lnTo>
                <a:lnTo>
                  <a:pt x="216506" y="317500"/>
                </a:lnTo>
                <a:lnTo>
                  <a:pt x="227104" y="316230"/>
                </a:lnTo>
                <a:lnTo>
                  <a:pt x="233726" y="314960"/>
                </a:lnTo>
                <a:lnTo>
                  <a:pt x="236112" y="313690"/>
                </a:lnTo>
                <a:lnTo>
                  <a:pt x="245345" y="312420"/>
                </a:lnTo>
                <a:lnTo>
                  <a:pt x="272509" y="312420"/>
                </a:lnTo>
                <a:lnTo>
                  <a:pt x="288001" y="311150"/>
                </a:lnTo>
                <a:lnTo>
                  <a:pt x="320490" y="311150"/>
                </a:lnTo>
                <a:lnTo>
                  <a:pt x="338255" y="309880"/>
                </a:lnTo>
                <a:lnTo>
                  <a:pt x="388355" y="308610"/>
                </a:lnTo>
                <a:lnTo>
                  <a:pt x="988028" y="308610"/>
                </a:lnTo>
                <a:lnTo>
                  <a:pt x="1001507" y="307340"/>
                </a:lnTo>
                <a:lnTo>
                  <a:pt x="1176788" y="307340"/>
                </a:lnTo>
                <a:lnTo>
                  <a:pt x="1186078" y="306070"/>
                </a:lnTo>
                <a:lnTo>
                  <a:pt x="1194528" y="306070"/>
                </a:lnTo>
                <a:lnTo>
                  <a:pt x="1209211" y="304800"/>
                </a:lnTo>
                <a:lnTo>
                  <a:pt x="1233232" y="304800"/>
                </a:lnTo>
                <a:lnTo>
                  <a:pt x="1240732" y="303530"/>
                </a:lnTo>
                <a:lnTo>
                  <a:pt x="2049359" y="303530"/>
                </a:lnTo>
                <a:lnTo>
                  <a:pt x="2072300" y="262890"/>
                </a:lnTo>
                <a:lnTo>
                  <a:pt x="2081662" y="217170"/>
                </a:lnTo>
                <a:lnTo>
                  <a:pt x="2081395" y="214630"/>
                </a:lnTo>
                <a:close/>
              </a:path>
              <a:path w="2082165" h="363220">
                <a:moveTo>
                  <a:pt x="845762" y="311150"/>
                </a:moveTo>
                <a:lnTo>
                  <a:pt x="790429" y="311150"/>
                </a:lnTo>
                <a:lnTo>
                  <a:pt x="806675" y="312420"/>
                </a:lnTo>
                <a:lnTo>
                  <a:pt x="821334" y="312420"/>
                </a:lnTo>
                <a:lnTo>
                  <a:pt x="845762" y="311150"/>
                </a:lnTo>
                <a:close/>
              </a:path>
              <a:path w="2082165" h="363220">
                <a:moveTo>
                  <a:pt x="935361" y="309880"/>
                </a:moveTo>
                <a:lnTo>
                  <a:pt x="758878" y="309880"/>
                </a:lnTo>
                <a:lnTo>
                  <a:pt x="768000" y="311150"/>
                </a:lnTo>
                <a:lnTo>
                  <a:pt x="912374" y="311150"/>
                </a:lnTo>
                <a:lnTo>
                  <a:pt x="935361" y="309880"/>
                </a:lnTo>
                <a:close/>
              </a:path>
              <a:path w="2082165" h="363220">
                <a:moveTo>
                  <a:pt x="976277" y="308610"/>
                </a:moveTo>
                <a:lnTo>
                  <a:pt x="505361" y="308610"/>
                </a:lnTo>
                <a:lnTo>
                  <a:pt x="533388" y="309880"/>
                </a:lnTo>
                <a:lnTo>
                  <a:pt x="949912" y="309880"/>
                </a:lnTo>
                <a:lnTo>
                  <a:pt x="976277" y="308610"/>
                </a:lnTo>
                <a:close/>
              </a:path>
              <a:path w="2082165" h="363220">
                <a:moveTo>
                  <a:pt x="1128553" y="307340"/>
                </a:moveTo>
                <a:lnTo>
                  <a:pt x="1015811" y="307340"/>
                </a:lnTo>
                <a:lnTo>
                  <a:pt x="1046575" y="308610"/>
                </a:lnTo>
                <a:lnTo>
                  <a:pt x="1112488" y="308610"/>
                </a:lnTo>
                <a:lnTo>
                  <a:pt x="1128553" y="307340"/>
                </a:lnTo>
                <a:close/>
              </a:path>
              <a:path w="2082165" h="363220">
                <a:moveTo>
                  <a:pt x="299053" y="214630"/>
                </a:moveTo>
                <a:lnTo>
                  <a:pt x="297012" y="217170"/>
                </a:lnTo>
                <a:lnTo>
                  <a:pt x="290252" y="233680"/>
                </a:lnTo>
                <a:lnTo>
                  <a:pt x="284244" y="250190"/>
                </a:lnTo>
                <a:lnTo>
                  <a:pt x="284330" y="251202"/>
                </a:lnTo>
                <a:lnTo>
                  <a:pt x="299053" y="214630"/>
                </a:lnTo>
                <a:close/>
              </a:path>
              <a:path w="2082165" h="363220">
                <a:moveTo>
                  <a:pt x="1866168" y="74101"/>
                </a:moveTo>
                <a:lnTo>
                  <a:pt x="1846510" y="82550"/>
                </a:lnTo>
                <a:lnTo>
                  <a:pt x="1849032" y="82550"/>
                </a:lnTo>
                <a:lnTo>
                  <a:pt x="1862020" y="76200"/>
                </a:lnTo>
                <a:lnTo>
                  <a:pt x="1866168" y="74101"/>
                </a:lnTo>
                <a:close/>
              </a:path>
              <a:path w="2082165" h="363220">
                <a:moveTo>
                  <a:pt x="1923808" y="59910"/>
                </a:moveTo>
                <a:lnTo>
                  <a:pt x="1905663" y="61885"/>
                </a:lnTo>
                <a:lnTo>
                  <a:pt x="1905033" y="62230"/>
                </a:lnTo>
                <a:lnTo>
                  <a:pt x="1891209" y="66040"/>
                </a:lnTo>
                <a:lnTo>
                  <a:pt x="1880124" y="68104"/>
                </a:lnTo>
                <a:lnTo>
                  <a:pt x="1866168" y="74101"/>
                </a:lnTo>
                <a:lnTo>
                  <a:pt x="1862020" y="76200"/>
                </a:lnTo>
                <a:lnTo>
                  <a:pt x="1849032" y="82550"/>
                </a:lnTo>
                <a:lnTo>
                  <a:pt x="2010295" y="82550"/>
                </a:lnTo>
                <a:lnTo>
                  <a:pt x="1983013" y="67310"/>
                </a:lnTo>
                <a:lnTo>
                  <a:pt x="1976510" y="66040"/>
                </a:lnTo>
                <a:lnTo>
                  <a:pt x="1958397" y="66040"/>
                </a:lnTo>
                <a:lnTo>
                  <a:pt x="1953799" y="64770"/>
                </a:lnTo>
                <a:lnTo>
                  <a:pt x="1950586" y="64770"/>
                </a:lnTo>
                <a:lnTo>
                  <a:pt x="1947655" y="63185"/>
                </a:lnTo>
                <a:lnTo>
                  <a:pt x="1946001" y="62556"/>
                </a:lnTo>
                <a:lnTo>
                  <a:pt x="1944373" y="62230"/>
                </a:lnTo>
                <a:lnTo>
                  <a:pt x="1938503" y="60960"/>
                </a:lnTo>
                <a:lnTo>
                  <a:pt x="1922563" y="60960"/>
                </a:lnTo>
                <a:lnTo>
                  <a:pt x="1923808" y="59910"/>
                </a:lnTo>
                <a:close/>
              </a:path>
              <a:path w="2082165" h="363220">
                <a:moveTo>
                  <a:pt x="1905663" y="61885"/>
                </a:moveTo>
                <a:lnTo>
                  <a:pt x="1890837" y="63500"/>
                </a:lnTo>
                <a:lnTo>
                  <a:pt x="1880124" y="68104"/>
                </a:lnTo>
                <a:lnTo>
                  <a:pt x="1891209" y="66040"/>
                </a:lnTo>
                <a:lnTo>
                  <a:pt x="1905033" y="62230"/>
                </a:lnTo>
                <a:lnTo>
                  <a:pt x="1905663" y="61885"/>
                </a:lnTo>
                <a:close/>
              </a:path>
              <a:path w="2082165" h="363220">
                <a:moveTo>
                  <a:pt x="1937493" y="58420"/>
                </a:moveTo>
                <a:lnTo>
                  <a:pt x="1937284" y="58442"/>
                </a:lnTo>
                <a:lnTo>
                  <a:pt x="1943766" y="60960"/>
                </a:lnTo>
                <a:lnTo>
                  <a:pt x="1946649" y="62556"/>
                </a:lnTo>
                <a:lnTo>
                  <a:pt x="1947217" y="62799"/>
                </a:lnTo>
                <a:lnTo>
                  <a:pt x="1950714" y="63500"/>
                </a:lnTo>
                <a:lnTo>
                  <a:pt x="1949202" y="63500"/>
                </a:lnTo>
                <a:lnTo>
                  <a:pt x="1958397" y="66040"/>
                </a:lnTo>
                <a:lnTo>
                  <a:pt x="1957393" y="64770"/>
                </a:lnTo>
                <a:lnTo>
                  <a:pt x="1954003" y="63500"/>
                </a:lnTo>
                <a:lnTo>
                  <a:pt x="1940998" y="59690"/>
                </a:lnTo>
                <a:lnTo>
                  <a:pt x="1943996" y="59690"/>
                </a:lnTo>
                <a:lnTo>
                  <a:pt x="1937493" y="58420"/>
                </a:lnTo>
                <a:close/>
              </a:path>
              <a:path w="2082165" h="363220">
                <a:moveTo>
                  <a:pt x="1943996" y="59690"/>
                </a:moveTo>
                <a:lnTo>
                  <a:pt x="1940998" y="59690"/>
                </a:lnTo>
                <a:lnTo>
                  <a:pt x="1954003" y="63500"/>
                </a:lnTo>
                <a:lnTo>
                  <a:pt x="1957393" y="64770"/>
                </a:lnTo>
                <a:lnTo>
                  <a:pt x="1958397" y="66040"/>
                </a:lnTo>
                <a:lnTo>
                  <a:pt x="1976510" y="66040"/>
                </a:lnTo>
                <a:lnTo>
                  <a:pt x="1943996" y="59690"/>
                </a:lnTo>
                <a:close/>
              </a:path>
              <a:path w="2082165" h="363220">
                <a:moveTo>
                  <a:pt x="1947655" y="63185"/>
                </a:moveTo>
                <a:lnTo>
                  <a:pt x="1950586" y="64770"/>
                </a:lnTo>
                <a:lnTo>
                  <a:pt x="1947953" y="63299"/>
                </a:lnTo>
                <a:lnTo>
                  <a:pt x="1947655" y="63185"/>
                </a:lnTo>
                <a:close/>
              </a:path>
              <a:path w="2082165" h="363220">
                <a:moveTo>
                  <a:pt x="1947953" y="63299"/>
                </a:moveTo>
                <a:lnTo>
                  <a:pt x="1950586" y="64770"/>
                </a:lnTo>
                <a:lnTo>
                  <a:pt x="1951818" y="64770"/>
                </a:lnTo>
                <a:lnTo>
                  <a:pt x="1947953" y="63299"/>
                </a:lnTo>
                <a:close/>
              </a:path>
              <a:path w="2082165" h="363220">
                <a:moveTo>
                  <a:pt x="1946971" y="62750"/>
                </a:moveTo>
                <a:lnTo>
                  <a:pt x="1947953" y="63299"/>
                </a:lnTo>
                <a:lnTo>
                  <a:pt x="1951818" y="64770"/>
                </a:lnTo>
                <a:lnTo>
                  <a:pt x="1947217" y="62799"/>
                </a:lnTo>
                <a:lnTo>
                  <a:pt x="1946971" y="62750"/>
                </a:lnTo>
                <a:close/>
              </a:path>
              <a:path w="2082165" h="363220">
                <a:moveTo>
                  <a:pt x="1947217" y="62799"/>
                </a:moveTo>
                <a:lnTo>
                  <a:pt x="1951818" y="64770"/>
                </a:lnTo>
                <a:lnTo>
                  <a:pt x="1953799" y="64770"/>
                </a:lnTo>
                <a:lnTo>
                  <a:pt x="1949202" y="63500"/>
                </a:lnTo>
                <a:lnTo>
                  <a:pt x="1950714" y="63500"/>
                </a:lnTo>
                <a:lnTo>
                  <a:pt x="1947217" y="62799"/>
                </a:lnTo>
                <a:close/>
              </a:path>
              <a:path w="2082165" h="363220">
                <a:moveTo>
                  <a:pt x="1946779" y="62711"/>
                </a:moveTo>
                <a:lnTo>
                  <a:pt x="1947655" y="63185"/>
                </a:lnTo>
                <a:lnTo>
                  <a:pt x="1947953" y="63299"/>
                </a:lnTo>
                <a:lnTo>
                  <a:pt x="1946971" y="62750"/>
                </a:lnTo>
                <a:lnTo>
                  <a:pt x="1946779" y="62711"/>
                </a:lnTo>
                <a:close/>
              </a:path>
              <a:path w="2082165" h="363220">
                <a:moveTo>
                  <a:pt x="1946001" y="62556"/>
                </a:moveTo>
                <a:lnTo>
                  <a:pt x="1947655" y="63185"/>
                </a:lnTo>
                <a:lnTo>
                  <a:pt x="1946779" y="62711"/>
                </a:lnTo>
                <a:lnTo>
                  <a:pt x="1946001" y="62556"/>
                </a:lnTo>
                <a:close/>
              </a:path>
              <a:path w="2082165" h="363220">
                <a:moveTo>
                  <a:pt x="1946540" y="62509"/>
                </a:moveTo>
                <a:lnTo>
                  <a:pt x="1946971" y="62750"/>
                </a:lnTo>
                <a:lnTo>
                  <a:pt x="1947217" y="62799"/>
                </a:lnTo>
                <a:lnTo>
                  <a:pt x="1946540" y="62509"/>
                </a:lnTo>
                <a:close/>
              </a:path>
              <a:path w="2082165" h="363220">
                <a:moveTo>
                  <a:pt x="1945887" y="62230"/>
                </a:moveTo>
                <a:lnTo>
                  <a:pt x="1946779" y="62711"/>
                </a:lnTo>
                <a:lnTo>
                  <a:pt x="1946971" y="62750"/>
                </a:lnTo>
                <a:lnTo>
                  <a:pt x="1946540" y="62509"/>
                </a:lnTo>
                <a:lnTo>
                  <a:pt x="1945887" y="62230"/>
                </a:lnTo>
                <a:close/>
              </a:path>
              <a:path w="2082165" h="363220">
                <a:moveTo>
                  <a:pt x="1940409" y="60427"/>
                </a:moveTo>
                <a:lnTo>
                  <a:pt x="1946001" y="62556"/>
                </a:lnTo>
                <a:lnTo>
                  <a:pt x="1946779" y="62711"/>
                </a:lnTo>
                <a:lnTo>
                  <a:pt x="1945887" y="62230"/>
                </a:lnTo>
                <a:lnTo>
                  <a:pt x="1946040" y="62230"/>
                </a:lnTo>
                <a:lnTo>
                  <a:pt x="1943766" y="60960"/>
                </a:lnTo>
                <a:lnTo>
                  <a:pt x="1943081" y="60960"/>
                </a:lnTo>
                <a:lnTo>
                  <a:pt x="1940409" y="60427"/>
                </a:lnTo>
                <a:close/>
              </a:path>
              <a:path w="2082165" h="363220">
                <a:moveTo>
                  <a:pt x="1937284" y="58442"/>
                </a:moveTo>
                <a:lnTo>
                  <a:pt x="1924038" y="59885"/>
                </a:lnTo>
                <a:lnTo>
                  <a:pt x="1923867" y="60960"/>
                </a:lnTo>
                <a:lnTo>
                  <a:pt x="1938503" y="60960"/>
                </a:lnTo>
                <a:lnTo>
                  <a:pt x="1944373" y="62230"/>
                </a:lnTo>
                <a:lnTo>
                  <a:pt x="1946001" y="62556"/>
                </a:lnTo>
                <a:lnTo>
                  <a:pt x="1940409" y="60427"/>
                </a:lnTo>
                <a:lnTo>
                  <a:pt x="1936705" y="59690"/>
                </a:lnTo>
                <a:lnTo>
                  <a:pt x="1940496" y="59690"/>
                </a:lnTo>
                <a:lnTo>
                  <a:pt x="1937284" y="58442"/>
                </a:lnTo>
                <a:close/>
              </a:path>
              <a:path w="2082165" h="363220">
                <a:moveTo>
                  <a:pt x="1946040" y="62230"/>
                </a:moveTo>
                <a:lnTo>
                  <a:pt x="1945887" y="62230"/>
                </a:lnTo>
                <a:lnTo>
                  <a:pt x="1946540" y="62509"/>
                </a:lnTo>
                <a:lnTo>
                  <a:pt x="1946040" y="62230"/>
                </a:lnTo>
                <a:close/>
              </a:path>
              <a:path w="2082165" h="363220">
                <a:moveTo>
                  <a:pt x="1924038" y="59885"/>
                </a:moveTo>
                <a:lnTo>
                  <a:pt x="1923808" y="59910"/>
                </a:lnTo>
                <a:lnTo>
                  <a:pt x="1922563" y="60960"/>
                </a:lnTo>
                <a:lnTo>
                  <a:pt x="1923867" y="60960"/>
                </a:lnTo>
                <a:lnTo>
                  <a:pt x="1924038" y="59885"/>
                </a:lnTo>
                <a:close/>
              </a:path>
              <a:path w="2082165" h="363220">
                <a:moveTo>
                  <a:pt x="1938470" y="59690"/>
                </a:moveTo>
                <a:lnTo>
                  <a:pt x="1940409" y="60427"/>
                </a:lnTo>
                <a:lnTo>
                  <a:pt x="1943081" y="60960"/>
                </a:lnTo>
                <a:lnTo>
                  <a:pt x="1938470" y="59690"/>
                </a:lnTo>
                <a:close/>
              </a:path>
              <a:path w="2082165" h="363220">
                <a:moveTo>
                  <a:pt x="1940496" y="59690"/>
                </a:moveTo>
                <a:lnTo>
                  <a:pt x="1938470" y="59690"/>
                </a:lnTo>
                <a:lnTo>
                  <a:pt x="1943081" y="60960"/>
                </a:lnTo>
                <a:lnTo>
                  <a:pt x="1943766" y="60960"/>
                </a:lnTo>
                <a:lnTo>
                  <a:pt x="1940496" y="59690"/>
                </a:lnTo>
                <a:close/>
              </a:path>
              <a:path w="2082165" h="363220">
                <a:moveTo>
                  <a:pt x="1938470" y="59690"/>
                </a:moveTo>
                <a:lnTo>
                  <a:pt x="1936705" y="59690"/>
                </a:lnTo>
                <a:lnTo>
                  <a:pt x="1940409" y="60427"/>
                </a:lnTo>
                <a:lnTo>
                  <a:pt x="1938470" y="59690"/>
                </a:lnTo>
                <a:close/>
              </a:path>
              <a:path w="2082165" h="363220">
                <a:moveTo>
                  <a:pt x="1925829" y="59690"/>
                </a:moveTo>
                <a:lnTo>
                  <a:pt x="1924069" y="59690"/>
                </a:lnTo>
                <a:lnTo>
                  <a:pt x="1924038" y="59885"/>
                </a:lnTo>
                <a:lnTo>
                  <a:pt x="1925829" y="59690"/>
                </a:lnTo>
                <a:close/>
              </a:path>
              <a:path w="2082165" h="363220">
                <a:moveTo>
                  <a:pt x="767529" y="6350"/>
                </a:moveTo>
                <a:lnTo>
                  <a:pt x="320063" y="6350"/>
                </a:lnTo>
                <a:lnTo>
                  <a:pt x="310483" y="7620"/>
                </a:lnTo>
                <a:lnTo>
                  <a:pt x="780292" y="7620"/>
                </a:lnTo>
                <a:lnTo>
                  <a:pt x="767529" y="6350"/>
                </a:lnTo>
                <a:close/>
              </a:path>
              <a:path w="2082165" h="363220">
                <a:moveTo>
                  <a:pt x="512519" y="5080"/>
                </a:moveTo>
                <a:lnTo>
                  <a:pt x="370771" y="5080"/>
                </a:lnTo>
                <a:lnTo>
                  <a:pt x="339867" y="6350"/>
                </a:lnTo>
                <a:lnTo>
                  <a:pt x="527878" y="6350"/>
                </a:lnTo>
                <a:lnTo>
                  <a:pt x="512519" y="5080"/>
                </a:lnTo>
                <a:close/>
              </a:path>
              <a:path w="2082165" h="363220">
                <a:moveTo>
                  <a:pt x="1017077" y="3810"/>
                </a:moveTo>
                <a:lnTo>
                  <a:pt x="998932" y="3810"/>
                </a:lnTo>
                <a:lnTo>
                  <a:pt x="979481" y="5080"/>
                </a:lnTo>
                <a:lnTo>
                  <a:pt x="1048797" y="5080"/>
                </a:lnTo>
                <a:lnTo>
                  <a:pt x="1017077" y="3810"/>
                </a:lnTo>
                <a:close/>
              </a:path>
              <a:path w="2082165" h="363220">
                <a:moveTo>
                  <a:pt x="1326592" y="1270"/>
                </a:moveTo>
                <a:lnTo>
                  <a:pt x="1211535" y="1270"/>
                </a:lnTo>
                <a:lnTo>
                  <a:pt x="1186008" y="2540"/>
                </a:lnTo>
                <a:lnTo>
                  <a:pt x="1171945" y="3810"/>
                </a:lnTo>
                <a:lnTo>
                  <a:pt x="1125988" y="3810"/>
                </a:lnTo>
                <a:lnTo>
                  <a:pt x="1111929" y="5080"/>
                </a:lnTo>
                <a:lnTo>
                  <a:pt x="1390613" y="5080"/>
                </a:lnTo>
                <a:lnTo>
                  <a:pt x="1375424" y="3810"/>
                </a:lnTo>
                <a:lnTo>
                  <a:pt x="1343199" y="2540"/>
                </a:lnTo>
                <a:lnTo>
                  <a:pt x="1326592" y="1270"/>
                </a:lnTo>
                <a:close/>
              </a:path>
              <a:path w="2082165" h="363220">
                <a:moveTo>
                  <a:pt x="1290377" y="0"/>
                </a:moveTo>
                <a:lnTo>
                  <a:pt x="1231322" y="0"/>
                </a:lnTo>
                <a:lnTo>
                  <a:pt x="1221093" y="1270"/>
                </a:lnTo>
                <a:lnTo>
                  <a:pt x="1308930" y="1270"/>
                </a:lnTo>
                <a:lnTo>
                  <a:pt x="1290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64771" y="10239426"/>
            <a:ext cx="249936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40" b="1">
                <a:solidFill>
                  <a:srgbClr val="FF9300"/>
                </a:solidFill>
                <a:latin typeface="Arial"/>
                <a:cs typeface="Arial"/>
              </a:rPr>
              <a:t>MENTOR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</a:t>
            </a:r>
            <a:r>
              <a:rPr dirty="0" sz="1300" spc="15" b="1">
                <a:solidFill>
                  <a:srgbClr val="FF9300"/>
                </a:solidFill>
                <a:latin typeface="Arial"/>
                <a:cs typeface="Arial"/>
              </a:rPr>
              <a:t>JEETENDRA</a:t>
            </a:r>
            <a:r>
              <a:rPr dirty="0" sz="1300" spc="-7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-40" b="1">
                <a:solidFill>
                  <a:srgbClr val="FF9300"/>
                </a:solidFill>
                <a:latin typeface="Arial"/>
                <a:cs typeface="Arial"/>
              </a:rPr>
              <a:t>ARYA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03508" y="10239426"/>
            <a:ext cx="1680210" cy="22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 b="1">
                <a:solidFill>
                  <a:srgbClr val="FF9300"/>
                </a:solidFill>
                <a:latin typeface="Arial"/>
                <a:cs typeface="Arial"/>
              </a:rPr>
              <a:t>MOB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:- 7077 6066</a:t>
            </a:r>
            <a:r>
              <a:rPr dirty="0" sz="1300" spc="-125" b="1">
                <a:solidFill>
                  <a:srgbClr val="FF9300"/>
                </a:solidFill>
                <a:latin typeface="Arial"/>
                <a:cs typeface="Arial"/>
              </a:rPr>
              <a:t> </a:t>
            </a:r>
            <a:r>
              <a:rPr dirty="0" sz="1300" spc="20" b="1">
                <a:solidFill>
                  <a:srgbClr val="FF9300"/>
                </a:solidFill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2023-02-18T12:20:00Z</dcterms:created>
  <dcterms:modified xsi:type="dcterms:W3CDTF">2023-02-18T12:20:00Z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2022-02-26T00:00:00Z</vt:filetime>
  </property>
  <property fmtid="{D5CDD505-2E9C-101B-9397-08002B2CF9AE}" pid="3" name="LastSaved">
    <vt:filetime>2023-02-18T00:00:00Z</vt:filetime>
  </property>
</Properties>
</file>