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omments/comment1.xml" ContentType="application/vnd.openxmlformats-officedocument.presentationml.comment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6"/>
  </p:notesMasterIdLst>
  <p:sldIdLst>
    <p:sldId id="374" r:id="rId2"/>
    <p:sldId id="259" r:id="rId3"/>
    <p:sldId id="376" r:id="rId4"/>
    <p:sldId id="377" r:id="rId5"/>
    <p:sldId id="378" r:id="rId6"/>
    <p:sldId id="379" r:id="rId7"/>
    <p:sldId id="391" r:id="rId8"/>
    <p:sldId id="380" r:id="rId9"/>
    <p:sldId id="381" r:id="rId10"/>
    <p:sldId id="293" r:id="rId11"/>
    <p:sldId id="394" r:id="rId12"/>
    <p:sldId id="396" r:id="rId13"/>
    <p:sldId id="299" r:id="rId14"/>
    <p:sldId id="385" r:id="rId15"/>
    <p:sldId id="342" r:id="rId16"/>
    <p:sldId id="343" r:id="rId17"/>
    <p:sldId id="361" r:id="rId18"/>
    <p:sldId id="392" r:id="rId19"/>
    <p:sldId id="389" r:id="rId20"/>
    <p:sldId id="390" r:id="rId21"/>
    <p:sldId id="388" r:id="rId22"/>
    <p:sldId id="398" r:id="rId23"/>
    <p:sldId id="354" r:id="rId24"/>
    <p:sldId id="397"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ell" initials="D" lastIdx="1" clrIdx="0">
    <p:extLst>
      <p:ext uri="{19B8F6BF-5375-455C-9EA6-DF929625EA0E}">
        <p15:presenceInfo xmlns:p15="http://schemas.microsoft.com/office/powerpoint/2012/main" userId="Del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3A167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94" autoAdjust="0"/>
    <p:restoredTop sz="91423" autoAdjust="0"/>
  </p:normalViewPr>
  <p:slideViewPr>
    <p:cSldViewPr>
      <p:cViewPr varScale="1">
        <p:scale>
          <a:sx n="68" d="100"/>
          <a:sy n="68" d="100"/>
        </p:scale>
        <p:origin x="1458" y="6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6-10-19T20:43:28.111" idx="1">
    <p:pos x="10" y="10"/>
    <p:text/>
    <p:extLst>
      <p:ext uri="{C676402C-5697-4E1C-873F-D02D1690AC5C}">
        <p15:threadingInfo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7DC2294-2094-43AD-9483-D37BB08BC080}" type="datetimeFigureOut">
              <a:rPr lang="en-US" smtClean="0"/>
              <a:pPr/>
              <a:t>10/21/2016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11A5ADA-E185-4CB2-8E54-E8FA01541C77}" type="slidenum">
              <a:rPr lang="en-US" smtClean="0"/>
              <a:pPr/>
              <a:t>‹#›</a:t>
            </a:fld>
            <a:endParaRPr lang="en-US"/>
          </a:p>
        </p:txBody>
      </p:sp>
    </p:spTree>
    <p:extLst>
      <p:ext uri="{BB962C8B-B14F-4D97-AF65-F5344CB8AC3E}">
        <p14:creationId xmlns:p14="http://schemas.microsoft.com/office/powerpoint/2010/main" val="32194406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1. Do not underline headings of topics in the ppt.</a:t>
            </a:r>
            <a:br>
              <a:rPr lang="en-US" sz="1200" b="0" i="0" kern="1200" dirty="0" smtClean="0">
                <a:solidFill>
                  <a:schemeClr val="tx1"/>
                </a:solidFill>
                <a:latin typeface="+mn-lt"/>
                <a:ea typeface="+mn-ea"/>
                <a:cs typeface="+mn-cs"/>
              </a:rPr>
            </a:br>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2. Instead of design, </a:t>
            </a:r>
            <a:r>
              <a:rPr lang="en-US" sz="1200" b="0" i="0" kern="1200" dirty="0" err="1" smtClean="0">
                <a:solidFill>
                  <a:schemeClr val="tx1"/>
                </a:solidFill>
                <a:latin typeface="+mn-lt"/>
                <a:ea typeface="+mn-ea"/>
                <a:cs typeface="+mn-cs"/>
              </a:rPr>
              <a:t>implementatio</a:t>
            </a:r>
            <a:r>
              <a:rPr lang="en-US" sz="1200" b="0" i="0" kern="1200" dirty="0" smtClean="0">
                <a:solidFill>
                  <a:schemeClr val="tx1"/>
                </a:solidFill>
                <a:latin typeface="+mn-lt"/>
                <a:ea typeface="+mn-ea"/>
                <a:cs typeface="+mn-cs"/>
              </a:rPr>
              <a:t> and analysis  write  Block diagram or system </a:t>
            </a:r>
            <a:r>
              <a:rPr lang="en-US" sz="1200" b="0" i="0" kern="1200" dirty="0" err="1" smtClean="0">
                <a:solidFill>
                  <a:schemeClr val="tx1"/>
                </a:solidFill>
                <a:latin typeface="+mn-lt"/>
                <a:ea typeface="+mn-ea"/>
                <a:cs typeface="+mn-cs"/>
              </a:rPr>
              <a:t>architechture</a:t>
            </a:r>
            <a:r>
              <a:rPr lang="en-US" sz="1200" b="0" i="0" kern="1200" dirty="0" smtClean="0">
                <a:solidFill>
                  <a:schemeClr val="tx1"/>
                </a:solidFill>
                <a:latin typeface="+mn-lt"/>
                <a:ea typeface="+mn-ea"/>
                <a:cs typeface="+mn-cs"/>
              </a:rPr>
              <a:t>.</a:t>
            </a:r>
            <a:br>
              <a:rPr lang="en-US" sz="1200" b="0" i="0" kern="1200" dirty="0" smtClean="0">
                <a:solidFill>
                  <a:schemeClr val="tx1"/>
                </a:solidFill>
                <a:latin typeface="+mn-lt"/>
                <a:ea typeface="+mn-ea"/>
                <a:cs typeface="+mn-cs"/>
              </a:rPr>
            </a:br>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3. Abstract and problem statement should be in paragraph ( </a:t>
            </a:r>
            <a:r>
              <a:rPr lang="en-US" sz="1200" b="0" i="0" kern="1200" dirty="0" err="1" smtClean="0">
                <a:solidFill>
                  <a:schemeClr val="tx1"/>
                </a:solidFill>
                <a:latin typeface="+mn-lt"/>
                <a:ea typeface="+mn-ea"/>
                <a:cs typeface="+mn-cs"/>
              </a:rPr>
              <a:t>dont</a:t>
            </a:r>
            <a:r>
              <a:rPr lang="en-US" sz="1200" b="0" i="0" kern="1200" dirty="0" smtClean="0">
                <a:solidFill>
                  <a:schemeClr val="tx1"/>
                </a:solidFill>
                <a:latin typeface="+mn-lt"/>
                <a:ea typeface="+mn-ea"/>
                <a:cs typeface="+mn-cs"/>
              </a:rPr>
              <a:t> use bullets here  and write in passive voice)</a:t>
            </a:r>
            <a:r>
              <a:rPr lang="en-US" dirty="0" smtClean="0"/>
              <a:t/>
            </a:r>
            <a:br>
              <a:rPr lang="en-US" dirty="0" smtClean="0"/>
            </a:br>
            <a:r>
              <a:rPr lang="en-US" sz="1200" b="0" i="0" kern="1200" dirty="0" smtClean="0">
                <a:solidFill>
                  <a:schemeClr val="tx1"/>
                </a:solidFill>
                <a:latin typeface="+mn-lt"/>
                <a:ea typeface="+mn-ea"/>
                <a:cs typeface="+mn-cs"/>
              </a:rPr>
              <a:t>4. justify ( alignment) for all the </a:t>
            </a:r>
            <a:r>
              <a:rPr lang="en-US" sz="1200" b="0" i="0" kern="1200" dirty="0" err="1" smtClean="0">
                <a:solidFill>
                  <a:schemeClr val="tx1"/>
                </a:solidFill>
                <a:latin typeface="+mn-lt"/>
                <a:ea typeface="+mn-ea"/>
                <a:cs typeface="+mn-cs"/>
              </a:rPr>
              <a:t>ppt</a:t>
            </a:r>
            <a:r>
              <a:rPr lang="en-US" sz="1200" b="0" i="0" kern="1200" dirty="0" smtClean="0">
                <a:solidFill>
                  <a:schemeClr val="tx1"/>
                </a:solidFill>
                <a:latin typeface="+mn-lt"/>
                <a:ea typeface="+mn-ea"/>
                <a:cs typeface="+mn-cs"/>
              </a:rPr>
              <a:t> content</a:t>
            </a:r>
            <a:br>
              <a:rPr lang="en-US" sz="1200" b="0" i="0" kern="1200" dirty="0" smtClean="0">
                <a:solidFill>
                  <a:schemeClr val="tx1"/>
                </a:solidFill>
                <a:latin typeface="+mn-lt"/>
                <a:ea typeface="+mn-ea"/>
                <a:cs typeface="+mn-cs"/>
              </a:rPr>
            </a:br>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5. In </a:t>
            </a:r>
            <a:r>
              <a:rPr lang="en-US" sz="1200" b="1" i="0" kern="1200" dirty="0" smtClean="0">
                <a:solidFill>
                  <a:schemeClr val="tx1"/>
                </a:solidFill>
                <a:latin typeface="+mn-lt"/>
                <a:ea typeface="+mn-ea"/>
                <a:cs typeface="+mn-cs"/>
              </a:rPr>
              <a:t>results and discussion</a:t>
            </a:r>
            <a:r>
              <a:rPr lang="en-US" sz="1200" b="0" i="0" kern="1200" dirty="0" smtClean="0">
                <a:solidFill>
                  <a:schemeClr val="tx1"/>
                </a:solidFill>
                <a:latin typeface="+mn-lt"/>
                <a:ea typeface="+mn-ea"/>
                <a:cs typeface="+mn-cs"/>
              </a:rPr>
              <a:t> put technology related output screens</a:t>
            </a:r>
            <a:endParaRPr lang="en-US" sz="1200" b="0" i="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6B537A1B-B536-420B-8435-6996776CE886}" type="slidenum">
              <a:rPr lang="en-US" smtClean="0"/>
              <a:pPr/>
              <a:t>1</a:t>
            </a:fld>
            <a:endParaRPr lang="en-US"/>
          </a:p>
        </p:txBody>
      </p:sp>
      <p:sp>
        <p:nvSpPr>
          <p:cNvPr id="5" name="Header Placeholder 4"/>
          <p:cNvSpPr>
            <a:spLocks noGrp="1"/>
          </p:cNvSpPr>
          <p:nvPr>
            <p:ph type="hdr" sz="quarter" idx="11"/>
          </p:nvPr>
        </p:nvSpPr>
        <p:spPr/>
        <p:txBody>
          <a:bodyPr/>
          <a:lstStyle/>
          <a:p>
            <a:endParaRPr lang="en-US"/>
          </a:p>
        </p:txBody>
      </p:sp>
    </p:spTree>
    <p:extLst>
      <p:ext uri="{BB962C8B-B14F-4D97-AF65-F5344CB8AC3E}">
        <p14:creationId xmlns:p14="http://schemas.microsoft.com/office/powerpoint/2010/main" val="33884889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6B537A1B-B536-420B-8435-6996776CE886}" type="slidenum">
              <a:rPr lang="en-US" smtClean="0"/>
              <a:pPr/>
              <a:t>13</a:t>
            </a:fld>
            <a:endParaRPr lang="en-US"/>
          </a:p>
        </p:txBody>
      </p:sp>
    </p:spTree>
    <p:extLst>
      <p:ext uri="{BB962C8B-B14F-4D97-AF65-F5344CB8AC3E}">
        <p14:creationId xmlns:p14="http://schemas.microsoft.com/office/powerpoint/2010/main" val="20898022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6B537A1B-B536-420B-8435-6996776CE886}" type="slidenum">
              <a:rPr lang="en-US" smtClean="0"/>
              <a:pPr/>
              <a:t>15</a:t>
            </a:fld>
            <a:endParaRPr lang="en-US"/>
          </a:p>
        </p:txBody>
      </p:sp>
    </p:spTree>
    <p:extLst>
      <p:ext uri="{BB962C8B-B14F-4D97-AF65-F5344CB8AC3E}">
        <p14:creationId xmlns:p14="http://schemas.microsoft.com/office/powerpoint/2010/main" val="3510400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6B537A1B-B536-420B-8435-6996776CE886}" type="slidenum">
              <a:rPr lang="en-US" smtClean="0"/>
              <a:pPr/>
              <a:t>16</a:t>
            </a:fld>
            <a:endParaRPr lang="en-US"/>
          </a:p>
        </p:txBody>
      </p:sp>
    </p:spTree>
    <p:extLst>
      <p:ext uri="{BB962C8B-B14F-4D97-AF65-F5344CB8AC3E}">
        <p14:creationId xmlns:p14="http://schemas.microsoft.com/office/powerpoint/2010/main" val="2017131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6B537A1B-B536-420B-8435-6996776CE886}" type="slidenum">
              <a:rPr lang="en-US" smtClean="0"/>
              <a:pPr/>
              <a:t>17</a:t>
            </a:fld>
            <a:endParaRPr lang="en-US"/>
          </a:p>
        </p:txBody>
      </p:sp>
    </p:spTree>
    <p:extLst>
      <p:ext uri="{BB962C8B-B14F-4D97-AF65-F5344CB8AC3E}">
        <p14:creationId xmlns:p14="http://schemas.microsoft.com/office/powerpoint/2010/main" val="22726052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6B537A1B-B536-420B-8435-6996776CE886}" type="slidenum">
              <a:rPr lang="en-US" smtClean="0"/>
              <a:pPr/>
              <a:t>19</a:t>
            </a:fld>
            <a:endParaRPr lang="en-US"/>
          </a:p>
        </p:txBody>
      </p:sp>
    </p:spTree>
    <p:extLst>
      <p:ext uri="{BB962C8B-B14F-4D97-AF65-F5344CB8AC3E}">
        <p14:creationId xmlns:p14="http://schemas.microsoft.com/office/powerpoint/2010/main" val="20984110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6B537A1B-B536-420B-8435-6996776CE886}" type="slidenum">
              <a:rPr lang="en-US" smtClean="0"/>
              <a:pPr/>
              <a:t>20</a:t>
            </a:fld>
            <a:endParaRPr lang="en-US"/>
          </a:p>
        </p:txBody>
      </p:sp>
    </p:spTree>
    <p:extLst>
      <p:ext uri="{BB962C8B-B14F-4D97-AF65-F5344CB8AC3E}">
        <p14:creationId xmlns:p14="http://schemas.microsoft.com/office/powerpoint/2010/main" val="25614684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 name="PlaceHolder 1"/>
          <p:cNvSpPr>
            <a:spLocks noGrp="1"/>
          </p:cNvSpPr>
          <p:nvPr>
            <p:ph type="body"/>
          </p:nvPr>
        </p:nvSpPr>
        <p:spPr>
          <a:xfrm>
            <a:off x="685800" y="4343400"/>
            <a:ext cx="5486040" cy="4114440"/>
          </a:xfrm>
          <a:prstGeom prst="rect">
            <a:avLst/>
          </a:prstGeom>
        </p:spPr>
        <p:txBody>
          <a:bodyPr/>
          <a:lstStyle/>
          <a:p>
            <a:endParaRPr/>
          </a:p>
        </p:txBody>
      </p:sp>
      <p:sp>
        <p:nvSpPr>
          <p:cNvPr id="261" name="TextShape 2"/>
          <p:cNvSpPr txBox="1"/>
          <p:nvPr/>
        </p:nvSpPr>
        <p:spPr>
          <a:xfrm>
            <a:off x="0" y="0"/>
            <a:ext cx="2971440" cy="456840"/>
          </a:xfrm>
          <a:prstGeom prst="rect">
            <a:avLst/>
          </a:prstGeom>
        </p:spPr>
        <p:txBody>
          <a:bodyPr/>
          <a:lstStyle/>
          <a:p>
            <a:endParaRPr/>
          </a:p>
        </p:txBody>
      </p:sp>
      <p:sp>
        <p:nvSpPr>
          <p:cNvPr id="262" name="TextShape 3"/>
          <p:cNvSpPr txBox="1"/>
          <p:nvPr/>
        </p:nvSpPr>
        <p:spPr>
          <a:xfrm>
            <a:off x="3884760" y="8685360"/>
            <a:ext cx="2971440" cy="456840"/>
          </a:xfrm>
          <a:prstGeom prst="rect">
            <a:avLst/>
          </a:prstGeom>
        </p:spPr>
        <p:txBody>
          <a:bodyPr anchor="b"/>
          <a:lstStyle/>
          <a:p>
            <a:pPr algn="r">
              <a:lnSpc>
                <a:spcPct val="100000"/>
              </a:lnSpc>
            </a:pPr>
            <a:fld id="{07AA5EDE-1146-41A4-B329-AFD80FF1351A}" type="slidenum">
              <a:rPr lang="en-IN" sz="1200">
                <a:solidFill>
                  <a:srgbClr val="000000"/>
                </a:solidFill>
                <a:latin typeface="+mn-lt"/>
                <a:ea typeface="+mn-ea"/>
              </a:rPr>
              <a:pPr algn="r">
                <a:lnSpc>
                  <a:spcPct val="100000"/>
                </a:lnSpc>
              </a:pPr>
              <a:t>21</a:t>
            </a:fld>
            <a:endParaRPr/>
          </a:p>
        </p:txBody>
      </p:sp>
    </p:spTree>
    <p:extLst>
      <p:ext uri="{BB962C8B-B14F-4D97-AF65-F5344CB8AC3E}">
        <p14:creationId xmlns:p14="http://schemas.microsoft.com/office/powerpoint/2010/main" val="2970289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6B537A1B-B536-420B-8435-6996776CE886}" type="slidenum">
              <a:rPr lang="en-US" smtClean="0"/>
              <a:pPr/>
              <a:t>23</a:t>
            </a:fld>
            <a:endParaRPr lang="en-US"/>
          </a:p>
        </p:txBody>
      </p:sp>
    </p:spTree>
    <p:extLst>
      <p:ext uri="{BB962C8B-B14F-4D97-AF65-F5344CB8AC3E}">
        <p14:creationId xmlns:p14="http://schemas.microsoft.com/office/powerpoint/2010/main" val="4719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6B537A1B-B536-420B-8435-6996776CE886}" type="slidenum">
              <a:rPr lang="en-US" smtClean="0"/>
              <a:pPr/>
              <a:t>2</a:t>
            </a:fld>
            <a:endParaRPr lang="en-US"/>
          </a:p>
        </p:txBody>
      </p:sp>
    </p:spTree>
    <p:extLst>
      <p:ext uri="{BB962C8B-B14F-4D97-AF65-F5344CB8AC3E}">
        <p14:creationId xmlns:p14="http://schemas.microsoft.com/office/powerpoint/2010/main" val="46779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PlaceHolder 1"/>
          <p:cNvSpPr>
            <a:spLocks noGrp="1"/>
          </p:cNvSpPr>
          <p:nvPr>
            <p:ph type="body"/>
          </p:nvPr>
        </p:nvSpPr>
        <p:spPr>
          <a:xfrm>
            <a:off x="685800" y="4343400"/>
            <a:ext cx="5486040" cy="4114440"/>
          </a:xfrm>
          <a:prstGeom prst="rect">
            <a:avLst/>
          </a:prstGeom>
        </p:spPr>
        <p:txBody>
          <a:bodyPr/>
          <a:lstStyle/>
          <a:p>
            <a:endParaRPr/>
          </a:p>
        </p:txBody>
      </p:sp>
      <p:sp>
        <p:nvSpPr>
          <p:cNvPr id="237" name="TextShape 2"/>
          <p:cNvSpPr txBox="1"/>
          <p:nvPr/>
        </p:nvSpPr>
        <p:spPr>
          <a:xfrm>
            <a:off x="0" y="0"/>
            <a:ext cx="2971440" cy="456840"/>
          </a:xfrm>
          <a:prstGeom prst="rect">
            <a:avLst/>
          </a:prstGeom>
        </p:spPr>
        <p:txBody>
          <a:bodyPr/>
          <a:lstStyle/>
          <a:p>
            <a:endParaRPr/>
          </a:p>
        </p:txBody>
      </p:sp>
      <p:sp>
        <p:nvSpPr>
          <p:cNvPr id="238" name="TextShape 3"/>
          <p:cNvSpPr txBox="1"/>
          <p:nvPr/>
        </p:nvSpPr>
        <p:spPr>
          <a:xfrm>
            <a:off x="3884760" y="8685360"/>
            <a:ext cx="2971440" cy="456840"/>
          </a:xfrm>
          <a:prstGeom prst="rect">
            <a:avLst/>
          </a:prstGeom>
        </p:spPr>
        <p:txBody>
          <a:bodyPr anchor="b"/>
          <a:lstStyle/>
          <a:p>
            <a:pPr algn="r">
              <a:lnSpc>
                <a:spcPct val="100000"/>
              </a:lnSpc>
            </a:pPr>
            <a:fld id="{D4C4D012-52CB-4945-94C0-D19EB242C7B4}" type="slidenum">
              <a:rPr lang="en-IN" sz="1200">
                <a:solidFill>
                  <a:srgbClr val="000000"/>
                </a:solidFill>
                <a:latin typeface="+mn-lt"/>
                <a:ea typeface="+mn-ea"/>
              </a:rPr>
              <a:pPr algn="r">
                <a:lnSpc>
                  <a:spcPct val="100000"/>
                </a:lnSpc>
              </a:pPr>
              <a:t>4</a:t>
            </a:fld>
            <a:endParaRPr/>
          </a:p>
        </p:txBody>
      </p:sp>
    </p:spTree>
    <p:extLst>
      <p:ext uri="{BB962C8B-B14F-4D97-AF65-F5344CB8AC3E}">
        <p14:creationId xmlns:p14="http://schemas.microsoft.com/office/powerpoint/2010/main" val="36733148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 name="PlaceHolder 1"/>
          <p:cNvSpPr>
            <a:spLocks noGrp="1"/>
          </p:cNvSpPr>
          <p:nvPr>
            <p:ph type="body"/>
          </p:nvPr>
        </p:nvSpPr>
        <p:spPr>
          <a:xfrm>
            <a:off x="685800" y="4343400"/>
            <a:ext cx="5486040" cy="4114440"/>
          </a:xfrm>
          <a:prstGeom prst="rect">
            <a:avLst/>
          </a:prstGeom>
        </p:spPr>
        <p:txBody>
          <a:bodyPr/>
          <a:lstStyle/>
          <a:p>
            <a:endParaRPr/>
          </a:p>
        </p:txBody>
      </p:sp>
      <p:sp>
        <p:nvSpPr>
          <p:cNvPr id="243" name="TextShape 2"/>
          <p:cNvSpPr txBox="1"/>
          <p:nvPr/>
        </p:nvSpPr>
        <p:spPr>
          <a:xfrm>
            <a:off x="0" y="0"/>
            <a:ext cx="2971440" cy="456840"/>
          </a:xfrm>
          <a:prstGeom prst="rect">
            <a:avLst/>
          </a:prstGeom>
        </p:spPr>
        <p:txBody>
          <a:bodyPr/>
          <a:lstStyle/>
          <a:p>
            <a:endParaRPr/>
          </a:p>
        </p:txBody>
      </p:sp>
      <p:sp>
        <p:nvSpPr>
          <p:cNvPr id="244" name="TextShape 3"/>
          <p:cNvSpPr txBox="1"/>
          <p:nvPr/>
        </p:nvSpPr>
        <p:spPr>
          <a:xfrm>
            <a:off x="3884760" y="8685360"/>
            <a:ext cx="2971440" cy="456840"/>
          </a:xfrm>
          <a:prstGeom prst="rect">
            <a:avLst/>
          </a:prstGeom>
        </p:spPr>
        <p:txBody>
          <a:bodyPr anchor="b"/>
          <a:lstStyle/>
          <a:p>
            <a:pPr algn="r">
              <a:lnSpc>
                <a:spcPct val="100000"/>
              </a:lnSpc>
            </a:pPr>
            <a:fld id="{56B26FAB-E841-4AB4-A26F-1F4E5955B0C9}" type="slidenum">
              <a:rPr lang="en-IN" sz="1200">
                <a:solidFill>
                  <a:srgbClr val="000000"/>
                </a:solidFill>
                <a:latin typeface="+mn-lt"/>
                <a:ea typeface="+mn-ea"/>
              </a:rPr>
              <a:pPr algn="r">
                <a:lnSpc>
                  <a:spcPct val="100000"/>
                </a:lnSpc>
              </a:pPr>
              <a:t>5</a:t>
            </a:fld>
            <a:endParaRPr/>
          </a:p>
        </p:txBody>
      </p:sp>
    </p:spTree>
    <p:extLst>
      <p:ext uri="{BB962C8B-B14F-4D97-AF65-F5344CB8AC3E}">
        <p14:creationId xmlns:p14="http://schemas.microsoft.com/office/powerpoint/2010/main" val="12812654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 name="PlaceHolder 1"/>
          <p:cNvSpPr>
            <a:spLocks noGrp="1"/>
          </p:cNvSpPr>
          <p:nvPr>
            <p:ph type="body"/>
          </p:nvPr>
        </p:nvSpPr>
        <p:spPr>
          <a:xfrm>
            <a:off x="685800" y="4343400"/>
            <a:ext cx="5486040" cy="4114440"/>
          </a:xfrm>
          <a:prstGeom prst="rect">
            <a:avLst/>
          </a:prstGeom>
        </p:spPr>
        <p:txBody>
          <a:bodyPr/>
          <a:lstStyle/>
          <a:p>
            <a:endParaRPr/>
          </a:p>
        </p:txBody>
      </p:sp>
      <p:sp>
        <p:nvSpPr>
          <p:cNvPr id="240" name="TextShape 2"/>
          <p:cNvSpPr txBox="1"/>
          <p:nvPr/>
        </p:nvSpPr>
        <p:spPr>
          <a:xfrm>
            <a:off x="0" y="0"/>
            <a:ext cx="2971440" cy="456840"/>
          </a:xfrm>
          <a:prstGeom prst="rect">
            <a:avLst/>
          </a:prstGeom>
        </p:spPr>
        <p:txBody>
          <a:bodyPr/>
          <a:lstStyle/>
          <a:p>
            <a:endParaRPr/>
          </a:p>
        </p:txBody>
      </p:sp>
      <p:sp>
        <p:nvSpPr>
          <p:cNvPr id="241" name="TextShape 3"/>
          <p:cNvSpPr txBox="1"/>
          <p:nvPr/>
        </p:nvSpPr>
        <p:spPr>
          <a:xfrm>
            <a:off x="3884760" y="8685360"/>
            <a:ext cx="2971440" cy="456840"/>
          </a:xfrm>
          <a:prstGeom prst="rect">
            <a:avLst/>
          </a:prstGeom>
        </p:spPr>
        <p:txBody>
          <a:bodyPr anchor="b"/>
          <a:lstStyle/>
          <a:p>
            <a:pPr algn="r">
              <a:lnSpc>
                <a:spcPct val="100000"/>
              </a:lnSpc>
            </a:pPr>
            <a:fld id="{73207814-523A-42E2-86D7-D55D0F0CBB8F}" type="slidenum">
              <a:rPr lang="en-IN" sz="1200">
                <a:solidFill>
                  <a:srgbClr val="000000"/>
                </a:solidFill>
                <a:latin typeface="+mn-lt"/>
                <a:ea typeface="+mn-ea"/>
              </a:rPr>
              <a:pPr algn="r">
                <a:lnSpc>
                  <a:spcPct val="100000"/>
                </a:lnSpc>
              </a:pPr>
              <a:t>6</a:t>
            </a:fld>
            <a:endParaRPr/>
          </a:p>
        </p:txBody>
      </p:sp>
    </p:spTree>
    <p:extLst>
      <p:ext uri="{BB962C8B-B14F-4D97-AF65-F5344CB8AC3E}">
        <p14:creationId xmlns:p14="http://schemas.microsoft.com/office/powerpoint/2010/main" val="17581071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 name="PlaceHolder 1"/>
          <p:cNvSpPr>
            <a:spLocks noGrp="1"/>
          </p:cNvSpPr>
          <p:nvPr>
            <p:ph type="body"/>
          </p:nvPr>
        </p:nvSpPr>
        <p:spPr>
          <a:xfrm>
            <a:off x="685800" y="4343400"/>
            <a:ext cx="5486040" cy="4114440"/>
          </a:xfrm>
          <a:prstGeom prst="rect">
            <a:avLst/>
          </a:prstGeom>
        </p:spPr>
        <p:txBody>
          <a:bodyPr/>
          <a:lstStyle/>
          <a:p>
            <a:endParaRPr/>
          </a:p>
        </p:txBody>
      </p:sp>
      <p:sp>
        <p:nvSpPr>
          <p:cNvPr id="246" name="TextShape 2"/>
          <p:cNvSpPr txBox="1"/>
          <p:nvPr/>
        </p:nvSpPr>
        <p:spPr>
          <a:xfrm>
            <a:off x="0" y="0"/>
            <a:ext cx="2971440" cy="456840"/>
          </a:xfrm>
          <a:prstGeom prst="rect">
            <a:avLst/>
          </a:prstGeom>
        </p:spPr>
        <p:txBody>
          <a:bodyPr/>
          <a:lstStyle/>
          <a:p>
            <a:endParaRPr/>
          </a:p>
        </p:txBody>
      </p:sp>
      <p:sp>
        <p:nvSpPr>
          <p:cNvPr id="247" name="TextShape 3"/>
          <p:cNvSpPr txBox="1"/>
          <p:nvPr/>
        </p:nvSpPr>
        <p:spPr>
          <a:xfrm>
            <a:off x="3884760" y="8685360"/>
            <a:ext cx="2971440" cy="456840"/>
          </a:xfrm>
          <a:prstGeom prst="rect">
            <a:avLst/>
          </a:prstGeom>
        </p:spPr>
        <p:txBody>
          <a:bodyPr anchor="b"/>
          <a:lstStyle/>
          <a:p>
            <a:pPr algn="r">
              <a:lnSpc>
                <a:spcPct val="100000"/>
              </a:lnSpc>
            </a:pPr>
            <a:fld id="{8F5E4FEF-ED6D-4ABD-A54F-DC29690C410B}" type="slidenum">
              <a:rPr lang="en-IN" sz="1200">
                <a:solidFill>
                  <a:srgbClr val="000000"/>
                </a:solidFill>
                <a:latin typeface="+mn-lt"/>
                <a:ea typeface="+mn-ea"/>
              </a:rPr>
              <a:pPr algn="r">
                <a:lnSpc>
                  <a:spcPct val="100000"/>
                </a:lnSpc>
              </a:pPr>
              <a:t>8</a:t>
            </a:fld>
            <a:endParaRPr/>
          </a:p>
        </p:txBody>
      </p:sp>
    </p:spTree>
    <p:extLst>
      <p:ext uri="{BB962C8B-B14F-4D97-AF65-F5344CB8AC3E}">
        <p14:creationId xmlns:p14="http://schemas.microsoft.com/office/powerpoint/2010/main" val="34672572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6B537A1B-B536-420B-8435-6996776CE886}" type="slidenum">
              <a:rPr lang="en-US" smtClean="0"/>
              <a:pPr/>
              <a:t>10</a:t>
            </a:fld>
            <a:endParaRPr lang="en-US"/>
          </a:p>
        </p:txBody>
      </p:sp>
    </p:spTree>
    <p:extLst>
      <p:ext uri="{BB962C8B-B14F-4D97-AF65-F5344CB8AC3E}">
        <p14:creationId xmlns:p14="http://schemas.microsoft.com/office/powerpoint/2010/main" val="23445671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6B537A1B-B536-420B-8435-6996776CE886}" type="slidenum">
              <a:rPr lang="en-US" smtClean="0"/>
              <a:pPr/>
              <a:t>11</a:t>
            </a:fld>
            <a:endParaRPr lang="en-US"/>
          </a:p>
        </p:txBody>
      </p:sp>
    </p:spTree>
    <p:extLst>
      <p:ext uri="{BB962C8B-B14F-4D97-AF65-F5344CB8AC3E}">
        <p14:creationId xmlns:p14="http://schemas.microsoft.com/office/powerpoint/2010/main" val="13228102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6B537A1B-B536-420B-8435-6996776CE886}" type="slidenum">
              <a:rPr lang="en-US" smtClean="0"/>
              <a:pPr/>
              <a:t>12</a:t>
            </a:fld>
            <a:endParaRPr lang="en-US"/>
          </a:p>
        </p:txBody>
      </p:sp>
    </p:spTree>
    <p:extLst>
      <p:ext uri="{BB962C8B-B14F-4D97-AF65-F5344CB8AC3E}">
        <p14:creationId xmlns:p14="http://schemas.microsoft.com/office/powerpoint/2010/main" val="19977744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0B30A90-D55A-401D-9C11-7D13BD385C03}" type="datetime1">
              <a:rPr lang="en-US" smtClean="0"/>
              <a:pPr/>
              <a:t>10/21/2016</a:t>
            </a:fld>
            <a:endParaRPr lang="en-US"/>
          </a:p>
        </p:txBody>
      </p:sp>
      <p:sp>
        <p:nvSpPr>
          <p:cNvPr id="5" name="Footer Placeholder 4"/>
          <p:cNvSpPr>
            <a:spLocks noGrp="1"/>
          </p:cNvSpPr>
          <p:nvPr>
            <p:ph type="ftr" sz="quarter" idx="11"/>
          </p:nvPr>
        </p:nvSpPr>
        <p:spPr/>
        <p:txBody>
          <a:bodyPr/>
          <a:lstStyle/>
          <a:p>
            <a:r>
              <a:rPr lang="en-US" smtClean="0"/>
              <a:t>Department of Computer Science and Engineering</a:t>
            </a:r>
            <a:endParaRPr lang="en-US"/>
          </a:p>
        </p:txBody>
      </p:sp>
      <p:sp>
        <p:nvSpPr>
          <p:cNvPr id="6" name="Slide Number Placeholder 5"/>
          <p:cNvSpPr>
            <a:spLocks noGrp="1"/>
          </p:cNvSpPr>
          <p:nvPr>
            <p:ph type="sldNum" sz="quarter" idx="12"/>
          </p:nvPr>
        </p:nvSpPr>
        <p:spPr/>
        <p:txBody>
          <a:bodyPr/>
          <a:lstStyle/>
          <a:p>
            <a:fld id="{987C32C5-0C21-4BE8-BB57-499B7BA9550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FB4A79F-9B22-4145-8107-A496664B5E36}" type="datetime1">
              <a:rPr lang="en-US" smtClean="0"/>
              <a:pPr/>
              <a:t>10/21/2016</a:t>
            </a:fld>
            <a:endParaRPr lang="en-US"/>
          </a:p>
        </p:txBody>
      </p:sp>
      <p:sp>
        <p:nvSpPr>
          <p:cNvPr id="5" name="Footer Placeholder 4"/>
          <p:cNvSpPr>
            <a:spLocks noGrp="1"/>
          </p:cNvSpPr>
          <p:nvPr>
            <p:ph type="ftr" sz="quarter" idx="11"/>
          </p:nvPr>
        </p:nvSpPr>
        <p:spPr/>
        <p:txBody>
          <a:bodyPr/>
          <a:lstStyle/>
          <a:p>
            <a:r>
              <a:rPr lang="en-US" smtClean="0"/>
              <a:t>Department of Computer Science and Engineering</a:t>
            </a:r>
            <a:endParaRPr lang="en-US"/>
          </a:p>
        </p:txBody>
      </p:sp>
      <p:sp>
        <p:nvSpPr>
          <p:cNvPr id="6" name="Slide Number Placeholder 5"/>
          <p:cNvSpPr>
            <a:spLocks noGrp="1"/>
          </p:cNvSpPr>
          <p:nvPr>
            <p:ph type="sldNum" sz="quarter" idx="12"/>
          </p:nvPr>
        </p:nvSpPr>
        <p:spPr/>
        <p:txBody>
          <a:bodyPr/>
          <a:lstStyle/>
          <a:p>
            <a:fld id="{987C32C5-0C21-4BE8-BB57-499B7BA9550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2FF09C1-2DFF-41AD-8CDB-516FEF3928BD}" type="datetime1">
              <a:rPr lang="en-US" smtClean="0"/>
              <a:pPr/>
              <a:t>10/21/2016</a:t>
            </a:fld>
            <a:endParaRPr lang="en-US"/>
          </a:p>
        </p:txBody>
      </p:sp>
      <p:sp>
        <p:nvSpPr>
          <p:cNvPr id="5" name="Footer Placeholder 4"/>
          <p:cNvSpPr>
            <a:spLocks noGrp="1"/>
          </p:cNvSpPr>
          <p:nvPr>
            <p:ph type="ftr" sz="quarter" idx="11"/>
          </p:nvPr>
        </p:nvSpPr>
        <p:spPr/>
        <p:txBody>
          <a:bodyPr/>
          <a:lstStyle/>
          <a:p>
            <a:r>
              <a:rPr lang="en-US" smtClean="0"/>
              <a:t>Department of Computer Science and Engineering</a:t>
            </a:r>
            <a:endParaRPr lang="en-US"/>
          </a:p>
        </p:txBody>
      </p:sp>
      <p:sp>
        <p:nvSpPr>
          <p:cNvPr id="6" name="Slide Number Placeholder 5"/>
          <p:cNvSpPr>
            <a:spLocks noGrp="1"/>
          </p:cNvSpPr>
          <p:nvPr>
            <p:ph type="sldNum" sz="quarter" idx="12"/>
          </p:nvPr>
        </p:nvSpPr>
        <p:spPr/>
        <p:txBody>
          <a:bodyPr/>
          <a:lstStyle/>
          <a:p>
            <a:fld id="{987C32C5-0C21-4BE8-BB57-499B7BA9550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9853CD8-3228-4C84-9DCF-74E685BB6696}" type="datetime1">
              <a:rPr lang="en-US" smtClean="0"/>
              <a:pPr/>
              <a:t>10/21/2016</a:t>
            </a:fld>
            <a:endParaRPr lang="en-US"/>
          </a:p>
        </p:txBody>
      </p:sp>
      <p:sp>
        <p:nvSpPr>
          <p:cNvPr id="5" name="Footer Placeholder 4"/>
          <p:cNvSpPr>
            <a:spLocks noGrp="1"/>
          </p:cNvSpPr>
          <p:nvPr>
            <p:ph type="ftr" sz="quarter" idx="11"/>
          </p:nvPr>
        </p:nvSpPr>
        <p:spPr/>
        <p:txBody>
          <a:bodyPr/>
          <a:lstStyle/>
          <a:p>
            <a:r>
              <a:rPr lang="en-US" smtClean="0"/>
              <a:t>Department of Computer Science and Engineering</a:t>
            </a:r>
            <a:endParaRPr lang="en-US"/>
          </a:p>
        </p:txBody>
      </p:sp>
      <p:sp>
        <p:nvSpPr>
          <p:cNvPr id="6" name="Slide Number Placeholder 5"/>
          <p:cNvSpPr>
            <a:spLocks noGrp="1"/>
          </p:cNvSpPr>
          <p:nvPr>
            <p:ph type="sldNum" sz="quarter" idx="12"/>
          </p:nvPr>
        </p:nvSpPr>
        <p:spPr/>
        <p:txBody>
          <a:bodyPr/>
          <a:lstStyle/>
          <a:p>
            <a:fld id="{987C32C5-0C21-4BE8-BB57-499B7BA9550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096AEF8-4A76-49B5-9445-F975A97B49C8}" type="datetime1">
              <a:rPr lang="en-US" smtClean="0"/>
              <a:pPr/>
              <a:t>10/21/2016</a:t>
            </a:fld>
            <a:endParaRPr lang="en-US"/>
          </a:p>
        </p:txBody>
      </p:sp>
      <p:sp>
        <p:nvSpPr>
          <p:cNvPr id="5" name="Footer Placeholder 4"/>
          <p:cNvSpPr>
            <a:spLocks noGrp="1"/>
          </p:cNvSpPr>
          <p:nvPr>
            <p:ph type="ftr" sz="quarter" idx="11"/>
          </p:nvPr>
        </p:nvSpPr>
        <p:spPr/>
        <p:txBody>
          <a:bodyPr/>
          <a:lstStyle/>
          <a:p>
            <a:r>
              <a:rPr lang="en-US" smtClean="0"/>
              <a:t>Department of Computer Science and Engineering</a:t>
            </a:r>
            <a:endParaRPr lang="en-US"/>
          </a:p>
        </p:txBody>
      </p:sp>
      <p:sp>
        <p:nvSpPr>
          <p:cNvPr id="6" name="Slide Number Placeholder 5"/>
          <p:cNvSpPr>
            <a:spLocks noGrp="1"/>
          </p:cNvSpPr>
          <p:nvPr>
            <p:ph type="sldNum" sz="quarter" idx="12"/>
          </p:nvPr>
        </p:nvSpPr>
        <p:spPr/>
        <p:txBody>
          <a:bodyPr/>
          <a:lstStyle/>
          <a:p>
            <a:fld id="{987C32C5-0C21-4BE8-BB57-499B7BA9550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423317B-6FAD-465B-BAE5-6C1FA6E5D5D9}" type="datetime1">
              <a:rPr lang="en-US" smtClean="0"/>
              <a:pPr/>
              <a:t>10/21/2016</a:t>
            </a:fld>
            <a:endParaRPr lang="en-US"/>
          </a:p>
        </p:txBody>
      </p:sp>
      <p:sp>
        <p:nvSpPr>
          <p:cNvPr id="6" name="Footer Placeholder 5"/>
          <p:cNvSpPr>
            <a:spLocks noGrp="1"/>
          </p:cNvSpPr>
          <p:nvPr>
            <p:ph type="ftr" sz="quarter" idx="11"/>
          </p:nvPr>
        </p:nvSpPr>
        <p:spPr/>
        <p:txBody>
          <a:bodyPr/>
          <a:lstStyle/>
          <a:p>
            <a:r>
              <a:rPr lang="en-US" smtClean="0"/>
              <a:t>Department of Computer Science and Engineering</a:t>
            </a:r>
            <a:endParaRPr lang="en-US"/>
          </a:p>
        </p:txBody>
      </p:sp>
      <p:sp>
        <p:nvSpPr>
          <p:cNvPr id="7" name="Slide Number Placeholder 6"/>
          <p:cNvSpPr>
            <a:spLocks noGrp="1"/>
          </p:cNvSpPr>
          <p:nvPr>
            <p:ph type="sldNum" sz="quarter" idx="12"/>
          </p:nvPr>
        </p:nvSpPr>
        <p:spPr/>
        <p:txBody>
          <a:bodyPr/>
          <a:lstStyle/>
          <a:p>
            <a:fld id="{987C32C5-0C21-4BE8-BB57-499B7BA9550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CED8CF2-A213-4FC6-9290-3E6D667C488F}" type="datetime1">
              <a:rPr lang="en-US" smtClean="0"/>
              <a:pPr/>
              <a:t>10/21/2016</a:t>
            </a:fld>
            <a:endParaRPr lang="en-US"/>
          </a:p>
        </p:txBody>
      </p:sp>
      <p:sp>
        <p:nvSpPr>
          <p:cNvPr id="8" name="Footer Placeholder 7"/>
          <p:cNvSpPr>
            <a:spLocks noGrp="1"/>
          </p:cNvSpPr>
          <p:nvPr>
            <p:ph type="ftr" sz="quarter" idx="11"/>
          </p:nvPr>
        </p:nvSpPr>
        <p:spPr/>
        <p:txBody>
          <a:bodyPr/>
          <a:lstStyle/>
          <a:p>
            <a:r>
              <a:rPr lang="en-US" smtClean="0"/>
              <a:t>Department of Computer Science and Engineering</a:t>
            </a:r>
            <a:endParaRPr lang="en-US"/>
          </a:p>
        </p:txBody>
      </p:sp>
      <p:sp>
        <p:nvSpPr>
          <p:cNvPr id="9" name="Slide Number Placeholder 8"/>
          <p:cNvSpPr>
            <a:spLocks noGrp="1"/>
          </p:cNvSpPr>
          <p:nvPr>
            <p:ph type="sldNum" sz="quarter" idx="12"/>
          </p:nvPr>
        </p:nvSpPr>
        <p:spPr/>
        <p:txBody>
          <a:bodyPr/>
          <a:lstStyle/>
          <a:p>
            <a:fld id="{987C32C5-0C21-4BE8-BB57-499B7BA9550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52F2706-8AFF-40C3-ADE7-F18D19AA5E40}" type="datetime1">
              <a:rPr lang="en-US" smtClean="0"/>
              <a:pPr/>
              <a:t>10/21/2016</a:t>
            </a:fld>
            <a:endParaRPr lang="en-US"/>
          </a:p>
        </p:txBody>
      </p:sp>
      <p:sp>
        <p:nvSpPr>
          <p:cNvPr id="4" name="Footer Placeholder 3"/>
          <p:cNvSpPr>
            <a:spLocks noGrp="1"/>
          </p:cNvSpPr>
          <p:nvPr>
            <p:ph type="ftr" sz="quarter" idx="11"/>
          </p:nvPr>
        </p:nvSpPr>
        <p:spPr/>
        <p:txBody>
          <a:bodyPr/>
          <a:lstStyle/>
          <a:p>
            <a:r>
              <a:rPr lang="en-US" smtClean="0"/>
              <a:t>Department of Computer Science and Engineering</a:t>
            </a:r>
            <a:endParaRPr lang="en-US"/>
          </a:p>
        </p:txBody>
      </p:sp>
      <p:sp>
        <p:nvSpPr>
          <p:cNvPr id="5" name="Slide Number Placeholder 4"/>
          <p:cNvSpPr>
            <a:spLocks noGrp="1"/>
          </p:cNvSpPr>
          <p:nvPr>
            <p:ph type="sldNum" sz="quarter" idx="12"/>
          </p:nvPr>
        </p:nvSpPr>
        <p:spPr/>
        <p:txBody>
          <a:bodyPr/>
          <a:lstStyle/>
          <a:p>
            <a:fld id="{987C32C5-0C21-4BE8-BB57-499B7BA9550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CD5A43-14CA-4817-AC39-5F59806B0FB7}" type="datetime1">
              <a:rPr lang="en-US" smtClean="0"/>
              <a:pPr/>
              <a:t>10/21/2016</a:t>
            </a:fld>
            <a:endParaRPr lang="en-US"/>
          </a:p>
        </p:txBody>
      </p:sp>
      <p:sp>
        <p:nvSpPr>
          <p:cNvPr id="3" name="Footer Placeholder 2"/>
          <p:cNvSpPr>
            <a:spLocks noGrp="1"/>
          </p:cNvSpPr>
          <p:nvPr>
            <p:ph type="ftr" sz="quarter" idx="11"/>
          </p:nvPr>
        </p:nvSpPr>
        <p:spPr/>
        <p:txBody>
          <a:bodyPr/>
          <a:lstStyle/>
          <a:p>
            <a:r>
              <a:rPr lang="en-US" smtClean="0"/>
              <a:t>Department of Computer Science and Engineering</a:t>
            </a:r>
            <a:endParaRPr lang="en-US"/>
          </a:p>
        </p:txBody>
      </p:sp>
      <p:sp>
        <p:nvSpPr>
          <p:cNvPr id="4" name="Slide Number Placeholder 3"/>
          <p:cNvSpPr>
            <a:spLocks noGrp="1"/>
          </p:cNvSpPr>
          <p:nvPr>
            <p:ph type="sldNum" sz="quarter" idx="12"/>
          </p:nvPr>
        </p:nvSpPr>
        <p:spPr/>
        <p:txBody>
          <a:bodyPr/>
          <a:lstStyle/>
          <a:p>
            <a:fld id="{987C32C5-0C21-4BE8-BB57-499B7BA9550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BC09FB5-E2DA-4A08-983D-CB596A474F63}" type="datetime1">
              <a:rPr lang="en-US" smtClean="0"/>
              <a:pPr/>
              <a:t>10/21/2016</a:t>
            </a:fld>
            <a:endParaRPr lang="en-US"/>
          </a:p>
        </p:txBody>
      </p:sp>
      <p:sp>
        <p:nvSpPr>
          <p:cNvPr id="6" name="Footer Placeholder 5"/>
          <p:cNvSpPr>
            <a:spLocks noGrp="1"/>
          </p:cNvSpPr>
          <p:nvPr>
            <p:ph type="ftr" sz="quarter" idx="11"/>
          </p:nvPr>
        </p:nvSpPr>
        <p:spPr/>
        <p:txBody>
          <a:bodyPr/>
          <a:lstStyle/>
          <a:p>
            <a:r>
              <a:rPr lang="en-US" smtClean="0"/>
              <a:t>Department of Computer Science and Engineering</a:t>
            </a:r>
            <a:endParaRPr lang="en-US"/>
          </a:p>
        </p:txBody>
      </p:sp>
      <p:sp>
        <p:nvSpPr>
          <p:cNvPr id="7" name="Slide Number Placeholder 6"/>
          <p:cNvSpPr>
            <a:spLocks noGrp="1"/>
          </p:cNvSpPr>
          <p:nvPr>
            <p:ph type="sldNum" sz="quarter" idx="12"/>
          </p:nvPr>
        </p:nvSpPr>
        <p:spPr/>
        <p:txBody>
          <a:bodyPr/>
          <a:lstStyle/>
          <a:p>
            <a:fld id="{987C32C5-0C21-4BE8-BB57-499B7BA9550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76ED9DB-2F02-4E41-93C8-AF7F9E4FE764}" type="datetime1">
              <a:rPr lang="en-US" smtClean="0"/>
              <a:pPr/>
              <a:t>10/21/2016</a:t>
            </a:fld>
            <a:endParaRPr lang="en-US"/>
          </a:p>
        </p:txBody>
      </p:sp>
      <p:sp>
        <p:nvSpPr>
          <p:cNvPr id="6" name="Footer Placeholder 5"/>
          <p:cNvSpPr>
            <a:spLocks noGrp="1"/>
          </p:cNvSpPr>
          <p:nvPr>
            <p:ph type="ftr" sz="quarter" idx="11"/>
          </p:nvPr>
        </p:nvSpPr>
        <p:spPr/>
        <p:txBody>
          <a:bodyPr/>
          <a:lstStyle/>
          <a:p>
            <a:r>
              <a:rPr lang="en-US" smtClean="0"/>
              <a:t>Department of Computer Science and Engineering</a:t>
            </a:r>
            <a:endParaRPr lang="en-US"/>
          </a:p>
        </p:txBody>
      </p:sp>
      <p:sp>
        <p:nvSpPr>
          <p:cNvPr id="7" name="Slide Number Placeholder 6"/>
          <p:cNvSpPr>
            <a:spLocks noGrp="1"/>
          </p:cNvSpPr>
          <p:nvPr>
            <p:ph type="sldNum" sz="quarter" idx="12"/>
          </p:nvPr>
        </p:nvSpPr>
        <p:spPr/>
        <p:txBody>
          <a:bodyPr/>
          <a:lstStyle/>
          <a:p>
            <a:fld id="{987C32C5-0C21-4BE8-BB57-499B7BA9550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12DBC4-35BE-4E6F-A794-45606EFC1D00}" type="datetime1">
              <a:rPr lang="en-US" smtClean="0"/>
              <a:pPr/>
              <a:t>10/21/2016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Department of Computer Science and Engineering</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7C32C5-0C21-4BE8-BB57-499B7BA9550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7.emf"/></Relationships>
</file>

<file path=ppt/slides/_rels/slide16.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8839200" cy="1447800"/>
          </a:xfrm>
        </p:spPr>
        <p:txBody>
          <a:bodyPr>
            <a:noAutofit/>
          </a:bodyPr>
          <a:lstStyle/>
          <a:p>
            <a:r>
              <a:rPr lang="en-US" sz="2600" b="1" dirty="0" smtClean="0">
                <a:solidFill>
                  <a:schemeClr val="accent2">
                    <a:lumMod val="75000"/>
                  </a:schemeClr>
                </a:solidFill>
                <a:latin typeface="Times New Roman" pitchFamily="18" charset="0"/>
                <a:cs typeface="Times New Roman" pitchFamily="18" charset="0"/>
              </a:rPr>
              <a:t>Presentation</a:t>
            </a:r>
            <a:r>
              <a:rPr lang="en-US" sz="3000" b="1" dirty="0" smtClean="0">
                <a:solidFill>
                  <a:schemeClr val="accent2">
                    <a:lumMod val="75000"/>
                  </a:schemeClr>
                </a:solidFill>
                <a:latin typeface="Times New Roman" pitchFamily="18" charset="0"/>
                <a:cs typeface="Times New Roman" pitchFamily="18" charset="0"/>
              </a:rPr>
              <a:t/>
            </a:r>
            <a:br>
              <a:rPr lang="en-US" sz="3000" b="1" dirty="0" smtClean="0">
                <a:solidFill>
                  <a:schemeClr val="accent2">
                    <a:lumMod val="75000"/>
                  </a:schemeClr>
                </a:solidFill>
                <a:latin typeface="Times New Roman" pitchFamily="18" charset="0"/>
                <a:cs typeface="Times New Roman" pitchFamily="18" charset="0"/>
              </a:rPr>
            </a:br>
            <a:r>
              <a:rPr lang="en-US" sz="2600" b="1" dirty="0" smtClean="0">
                <a:solidFill>
                  <a:schemeClr val="accent2">
                    <a:lumMod val="75000"/>
                  </a:schemeClr>
                </a:solidFill>
                <a:latin typeface="Times New Roman" pitchFamily="18" charset="0"/>
                <a:cs typeface="Times New Roman" pitchFamily="18" charset="0"/>
              </a:rPr>
              <a:t>on</a:t>
            </a:r>
            <a:r>
              <a:rPr lang="en-US" sz="3000" b="1" dirty="0" smtClean="0">
                <a:solidFill>
                  <a:schemeClr val="accent4">
                    <a:lumMod val="50000"/>
                  </a:schemeClr>
                </a:solidFill>
                <a:latin typeface="Times New Roman" pitchFamily="18" charset="0"/>
                <a:cs typeface="Times New Roman" pitchFamily="18" charset="0"/>
              </a:rPr>
              <a:t/>
            </a:r>
            <a:br>
              <a:rPr lang="en-US" sz="3000" b="1" dirty="0" smtClean="0">
                <a:solidFill>
                  <a:schemeClr val="accent4">
                    <a:lumMod val="50000"/>
                  </a:schemeClr>
                </a:solidFill>
                <a:latin typeface="Times New Roman" pitchFamily="18" charset="0"/>
                <a:cs typeface="Times New Roman" pitchFamily="18" charset="0"/>
              </a:rPr>
            </a:br>
            <a:r>
              <a:rPr lang="en-US" sz="2400" b="1" i="1" u="sng" dirty="0" smtClean="0">
                <a:latin typeface="Georgia" pitchFamily="18" charset="0"/>
              </a:rPr>
              <a:t>Personalized News Recommender</a:t>
            </a:r>
            <a:endParaRPr lang="en-US" sz="2400" b="1" u="sng" dirty="0">
              <a:solidFill>
                <a:schemeClr val="accent4">
                  <a:lumMod val="50000"/>
                </a:schemeClr>
              </a:solidFill>
              <a:latin typeface="Georgia" pitchFamily="18" charset="0"/>
              <a:cs typeface="Times New Roman" pitchFamily="18" charset="0"/>
            </a:endParaRPr>
          </a:p>
        </p:txBody>
      </p:sp>
      <p:sp>
        <p:nvSpPr>
          <p:cNvPr id="3" name="Subtitle 2"/>
          <p:cNvSpPr>
            <a:spLocks noGrp="1"/>
          </p:cNvSpPr>
          <p:nvPr>
            <p:ph type="subTitle" idx="1"/>
          </p:nvPr>
        </p:nvSpPr>
        <p:spPr>
          <a:xfrm>
            <a:off x="3048000" y="1447800"/>
            <a:ext cx="2971800" cy="2971800"/>
          </a:xfrm>
        </p:spPr>
        <p:txBody>
          <a:bodyPr>
            <a:normAutofit fontScale="92500" lnSpcReduction="20000"/>
          </a:bodyPr>
          <a:lstStyle/>
          <a:p>
            <a:r>
              <a:rPr lang="en-US" sz="2500" b="1" dirty="0" smtClean="0">
                <a:solidFill>
                  <a:srgbClr val="FF0000"/>
                </a:solidFill>
                <a:latin typeface="Times New Roman" pitchFamily="18" charset="0"/>
                <a:cs typeface="Times New Roman" pitchFamily="18" charset="0"/>
              </a:rPr>
              <a:t>Guided By:</a:t>
            </a:r>
          </a:p>
          <a:p>
            <a:r>
              <a:rPr lang="en-US" sz="2500" b="1" dirty="0" smtClean="0">
                <a:solidFill>
                  <a:schemeClr val="accent4">
                    <a:lumMod val="50000"/>
                  </a:schemeClr>
                </a:solidFill>
                <a:latin typeface="Times New Roman" pitchFamily="18" charset="0"/>
                <a:cs typeface="Times New Roman" pitchFamily="18" charset="0"/>
              </a:rPr>
              <a:t>Prof. Komal Mahajan</a:t>
            </a:r>
          </a:p>
          <a:p>
            <a:endParaRPr lang="en-US" sz="2500" b="1" dirty="0" smtClean="0">
              <a:solidFill>
                <a:srgbClr val="FF0000"/>
              </a:solidFill>
              <a:latin typeface="Times New Roman" pitchFamily="18" charset="0"/>
              <a:cs typeface="Times New Roman" pitchFamily="18" charset="0"/>
            </a:endParaRPr>
          </a:p>
          <a:p>
            <a:r>
              <a:rPr lang="en-US" sz="2500" b="1" dirty="0" smtClean="0">
                <a:solidFill>
                  <a:srgbClr val="FF0000"/>
                </a:solidFill>
                <a:latin typeface="Times New Roman" pitchFamily="18" charset="0"/>
                <a:cs typeface="Times New Roman" pitchFamily="18" charset="0"/>
              </a:rPr>
              <a:t>Presented By:</a:t>
            </a:r>
          </a:p>
          <a:p>
            <a:pPr marL="0" lvl="2"/>
            <a:r>
              <a:rPr lang="en-US" sz="2500" b="1" dirty="0" err="1" smtClean="0">
                <a:solidFill>
                  <a:schemeClr val="accent4">
                    <a:lumMod val="50000"/>
                  </a:schemeClr>
                </a:solidFill>
                <a:latin typeface="Times New Roman" pitchFamily="18" charset="0"/>
                <a:cs typeface="Times New Roman" pitchFamily="18" charset="0"/>
              </a:rPr>
              <a:t>Vaibhav</a:t>
            </a:r>
            <a:r>
              <a:rPr lang="en-US" sz="2500" b="1" dirty="0" smtClean="0">
                <a:solidFill>
                  <a:schemeClr val="accent4">
                    <a:lumMod val="50000"/>
                  </a:schemeClr>
                </a:solidFill>
                <a:latin typeface="Times New Roman" pitchFamily="18" charset="0"/>
                <a:cs typeface="Times New Roman" pitchFamily="18" charset="0"/>
              </a:rPr>
              <a:t> Chauhan</a:t>
            </a:r>
          </a:p>
          <a:p>
            <a:pPr marL="0" lvl="2"/>
            <a:r>
              <a:rPr lang="en-US" sz="2500" b="1" dirty="0" smtClean="0">
                <a:solidFill>
                  <a:schemeClr val="accent4">
                    <a:lumMod val="50000"/>
                  </a:schemeClr>
                </a:solidFill>
                <a:latin typeface="Times New Roman" pitchFamily="18" charset="0"/>
                <a:cs typeface="Times New Roman" pitchFamily="18" charset="0"/>
              </a:rPr>
              <a:t>Yash Dodia</a:t>
            </a:r>
          </a:p>
          <a:p>
            <a:pPr marL="0" lvl="2"/>
            <a:r>
              <a:rPr lang="en-US" sz="2500" b="1" dirty="0" smtClean="0">
                <a:solidFill>
                  <a:schemeClr val="accent4">
                    <a:lumMod val="50000"/>
                  </a:schemeClr>
                </a:solidFill>
                <a:latin typeface="Times New Roman" pitchFamily="18" charset="0"/>
                <a:cs typeface="Times New Roman" pitchFamily="18" charset="0"/>
              </a:rPr>
              <a:t>Kiran </a:t>
            </a:r>
            <a:r>
              <a:rPr lang="en-US" sz="2500" b="1" dirty="0" err="1" smtClean="0">
                <a:solidFill>
                  <a:schemeClr val="accent4">
                    <a:lumMod val="50000"/>
                  </a:schemeClr>
                </a:solidFill>
                <a:latin typeface="Times New Roman" pitchFamily="18" charset="0"/>
                <a:cs typeface="Times New Roman" pitchFamily="18" charset="0"/>
              </a:rPr>
              <a:t>Shewale</a:t>
            </a:r>
            <a:endParaRPr lang="en-US" sz="2500" b="1" dirty="0" smtClean="0">
              <a:solidFill>
                <a:schemeClr val="accent4">
                  <a:lumMod val="50000"/>
                </a:schemeClr>
              </a:solidFill>
              <a:latin typeface="Times New Roman" pitchFamily="18" charset="0"/>
              <a:cs typeface="Times New Roman" pitchFamily="18" charset="0"/>
            </a:endParaRPr>
          </a:p>
          <a:p>
            <a:pPr marL="0" lvl="2"/>
            <a:r>
              <a:rPr lang="en-US" sz="2500" b="1" dirty="0" err="1" smtClean="0">
                <a:solidFill>
                  <a:schemeClr val="accent4">
                    <a:lumMod val="50000"/>
                  </a:schemeClr>
                </a:solidFill>
                <a:latin typeface="Times New Roman" pitchFamily="18" charset="0"/>
                <a:cs typeface="Times New Roman" pitchFamily="18" charset="0"/>
              </a:rPr>
              <a:t>Aniket</a:t>
            </a:r>
            <a:r>
              <a:rPr lang="en-US" sz="2500" b="1" dirty="0" smtClean="0">
                <a:solidFill>
                  <a:schemeClr val="accent4">
                    <a:lumMod val="50000"/>
                  </a:schemeClr>
                </a:solidFill>
                <a:latin typeface="Times New Roman" pitchFamily="18" charset="0"/>
                <a:cs typeface="Times New Roman" pitchFamily="18" charset="0"/>
              </a:rPr>
              <a:t> </a:t>
            </a:r>
            <a:r>
              <a:rPr lang="en-US" sz="2500" b="1" dirty="0" err="1" smtClean="0">
                <a:solidFill>
                  <a:schemeClr val="accent4">
                    <a:lumMod val="50000"/>
                  </a:schemeClr>
                </a:solidFill>
                <a:latin typeface="Times New Roman" pitchFamily="18" charset="0"/>
                <a:cs typeface="Times New Roman" pitchFamily="18" charset="0"/>
              </a:rPr>
              <a:t>Darveshi</a:t>
            </a:r>
            <a:endParaRPr lang="en-US" sz="2500" b="1" dirty="0" smtClean="0">
              <a:solidFill>
                <a:schemeClr val="accent4">
                  <a:lumMod val="50000"/>
                </a:schemeClr>
              </a:solidFill>
              <a:latin typeface="Times New Roman" pitchFamily="18" charset="0"/>
              <a:cs typeface="Times New Roman" pitchFamily="18" charset="0"/>
            </a:endParaRPr>
          </a:p>
          <a:p>
            <a:endParaRPr lang="en-US" sz="2800" b="1" dirty="0" smtClean="0">
              <a:solidFill>
                <a:schemeClr val="accent4">
                  <a:lumMod val="50000"/>
                </a:schemeClr>
              </a:solidFill>
              <a:latin typeface="Times New Roman" pitchFamily="18" charset="0"/>
              <a:cs typeface="Times New Roman" pitchFamily="18" charset="0"/>
            </a:endParaRPr>
          </a:p>
        </p:txBody>
      </p:sp>
      <p:sp>
        <p:nvSpPr>
          <p:cNvPr id="7" name="TextBox 6"/>
          <p:cNvSpPr txBox="1"/>
          <p:nvPr/>
        </p:nvSpPr>
        <p:spPr>
          <a:xfrm>
            <a:off x="457200" y="5181600"/>
            <a:ext cx="8229600" cy="1846659"/>
          </a:xfrm>
          <a:prstGeom prst="rect">
            <a:avLst/>
          </a:prstGeom>
          <a:noFill/>
        </p:spPr>
        <p:txBody>
          <a:bodyPr wrap="square" rtlCol="0">
            <a:spAutoFit/>
          </a:bodyPr>
          <a:lstStyle/>
          <a:p>
            <a:pPr algn="ctr"/>
            <a:endParaRPr lang="en-US" sz="2400" b="1" dirty="0" smtClean="0">
              <a:solidFill>
                <a:srgbClr val="002060"/>
              </a:solidFill>
              <a:latin typeface="Times New Roman" pitchFamily="18" charset="0"/>
              <a:cs typeface="Times New Roman" pitchFamily="18" charset="0"/>
            </a:endParaRPr>
          </a:p>
          <a:p>
            <a:pPr algn="ctr"/>
            <a:r>
              <a:rPr lang="en-US" sz="2400" b="1" dirty="0" smtClean="0">
                <a:solidFill>
                  <a:srgbClr val="002060"/>
                </a:solidFill>
                <a:latin typeface="Times New Roman" pitchFamily="18" charset="0"/>
                <a:cs typeface="Times New Roman" pitchFamily="18" charset="0"/>
              </a:rPr>
              <a:t>Department </a:t>
            </a:r>
            <a:r>
              <a:rPr lang="en-US" sz="2400" b="1" dirty="0">
                <a:solidFill>
                  <a:srgbClr val="002060"/>
                </a:solidFill>
                <a:latin typeface="Times New Roman" pitchFamily="18" charset="0"/>
                <a:cs typeface="Times New Roman" pitchFamily="18" charset="0"/>
              </a:rPr>
              <a:t>of </a:t>
            </a:r>
            <a:r>
              <a:rPr lang="en-US" sz="2400" b="1" dirty="0" smtClean="0">
                <a:solidFill>
                  <a:srgbClr val="002060"/>
                </a:solidFill>
                <a:latin typeface="Times New Roman" pitchFamily="18" charset="0"/>
                <a:cs typeface="Times New Roman" pitchFamily="18" charset="0"/>
              </a:rPr>
              <a:t>Information Technology</a:t>
            </a:r>
          </a:p>
          <a:p>
            <a:pPr algn="ctr"/>
            <a:r>
              <a:rPr lang="en-US" sz="2400" b="1" dirty="0" err="1" smtClean="0">
                <a:solidFill>
                  <a:srgbClr val="002060"/>
                </a:solidFill>
                <a:latin typeface="Times New Roman" pitchFamily="18" charset="0"/>
                <a:cs typeface="Times New Roman" pitchFamily="18" charset="0"/>
              </a:rPr>
              <a:t>Atharva</a:t>
            </a:r>
            <a:r>
              <a:rPr lang="en-US" sz="2400" b="1" dirty="0" smtClean="0">
                <a:solidFill>
                  <a:srgbClr val="002060"/>
                </a:solidFill>
                <a:latin typeface="Times New Roman" pitchFamily="18" charset="0"/>
                <a:cs typeface="Times New Roman" pitchFamily="18" charset="0"/>
              </a:rPr>
              <a:t> College of Engineering</a:t>
            </a:r>
          </a:p>
          <a:p>
            <a:pPr algn="ctr"/>
            <a:r>
              <a:rPr lang="en-US" sz="2400" b="1" dirty="0" smtClean="0">
                <a:solidFill>
                  <a:srgbClr val="002060"/>
                </a:solidFill>
                <a:latin typeface="Times New Roman" pitchFamily="18" charset="0"/>
                <a:cs typeface="Times New Roman" pitchFamily="18" charset="0"/>
              </a:rPr>
              <a:t>Mumbai.</a:t>
            </a:r>
            <a:endParaRPr lang="en-US" sz="2400" dirty="0">
              <a:solidFill>
                <a:srgbClr val="002060"/>
              </a:solidFill>
              <a:latin typeface="Times New Roman" pitchFamily="18" charset="0"/>
              <a:cs typeface="Times New Roman" pitchFamily="18" charset="0"/>
            </a:endParaRPr>
          </a:p>
          <a:p>
            <a:pPr algn="ctr"/>
            <a:endParaRPr lang="en-US" dirty="0"/>
          </a:p>
        </p:txBody>
      </p:sp>
      <p:sp>
        <p:nvSpPr>
          <p:cNvPr id="52226" name="AutoShape 2" descr="https://lh6.googleusercontent.com/cyW7SphDOdDYtYwvzK9J68b6XgYrWkQtzJDBqP8u4e1APo4xT04iJW_fSSee4RAipD9lUkaLaFEyM-isJQDzrNfLIWFMs13t_2S7HeWJzCo4KiiIMOQ0piC9k_YzlSp19bTpWH8jPz1mkXmQ1w"/>
          <p:cNvSpPr>
            <a:spLocks noChangeAspect="1" noChangeArrowheads="1"/>
          </p:cNvSpPr>
          <p:nvPr/>
        </p:nvSpPr>
        <p:spPr bwMode="auto">
          <a:xfrm>
            <a:off x="120650" y="-503238"/>
            <a:ext cx="5943600" cy="104775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52228" name="Picture 4" descr="https://lh6.googleusercontent.com/cyW7SphDOdDYtYwvzK9J68b6XgYrWkQtzJDBqP8u4e1APo4xT04iJW_fSSee4RAipD9lUkaLaFEyM-isJQDzrNfLIWFMs13t_2S7HeWJzCo4KiiIMOQ0piC9k_YzlSp19bTpWH8jPz1mkXmQ1w"/>
          <p:cNvPicPr>
            <a:picLocks noChangeAspect="1" noChangeArrowheads="1"/>
          </p:cNvPicPr>
          <p:nvPr/>
        </p:nvPicPr>
        <p:blipFill>
          <a:blip r:embed="rId3"/>
          <a:srcRect r="79487"/>
          <a:stretch>
            <a:fillRect/>
          </a:stretch>
        </p:blipFill>
        <p:spPr bwMode="auto">
          <a:xfrm>
            <a:off x="3962400" y="4419600"/>
            <a:ext cx="1219200" cy="1047751"/>
          </a:xfrm>
          <a:prstGeom prst="rect">
            <a:avLst/>
          </a:prstGeom>
          <a:noFill/>
        </p:spPr>
      </p:pic>
    </p:spTree>
    <p:extLst>
      <p:ext uri="{BB962C8B-B14F-4D97-AF65-F5344CB8AC3E}">
        <p14:creationId xmlns:p14="http://schemas.microsoft.com/office/powerpoint/2010/main" val="9897901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0" y="76199"/>
            <a:ext cx="8839200" cy="734477"/>
          </a:xfrm>
        </p:spPr>
        <p:txBody>
          <a:bodyPr>
            <a:noAutofit/>
          </a:bodyPr>
          <a:lstStyle/>
          <a:p>
            <a:r>
              <a:rPr lang="en-US" sz="3600" b="1" u="sng" dirty="0" smtClean="0">
                <a:solidFill>
                  <a:srgbClr val="C00000"/>
                </a:solidFill>
                <a:latin typeface="Times New Roman" pitchFamily="18" charset="0"/>
                <a:cs typeface="Times New Roman" pitchFamily="18" charset="0"/>
              </a:rPr>
              <a:t>Design Implementation and Analysis</a:t>
            </a:r>
            <a:endParaRPr lang="en-US" sz="3600" b="1" u="sng" dirty="0">
              <a:solidFill>
                <a:srgbClr val="C00000"/>
              </a:solidFill>
              <a:latin typeface="Times New Roman" pitchFamily="18" charset="0"/>
              <a:cs typeface="Times New Roman" pitchFamily="18" charset="0"/>
            </a:endParaRPr>
          </a:p>
        </p:txBody>
      </p:sp>
      <p:sp>
        <p:nvSpPr>
          <p:cNvPr id="5" name="Slide Number Placeholder 4"/>
          <p:cNvSpPr>
            <a:spLocks noGrp="1"/>
          </p:cNvSpPr>
          <p:nvPr>
            <p:ph type="sldNum" sz="quarter" idx="12"/>
          </p:nvPr>
        </p:nvSpPr>
        <p:spPr>
          <a:xfrm>
            <a:off x="6985379" y="6457618"/>
            <a:ext cx="2133600" cy="365125"/>
          </a:xfrm>
        </p:spPr>
        <p:txBody>
          <a:bodyPr/>
          <a:lstStyle/>
          <a:p>
            <a:r>
              <a:rPr lang="en-US" sz="1600" dirty="0">
                <a:solidFill>
                  <a:srgbClr val="C00000"/>
                </a:solidFill>
                <a:latin typeface="Times New Roman" pitchFamily="18" charset="0"/>
                <a:cs typeface="Times New Roman" pitchFamily="18" charset="0"/>
              </a:rPr>
              <a:t>8</a:t>
            </a:r>
          </a:p>
        </p:txBody>
      </p:sp>
      <p:cxnSp>
        <p:nvCxnSpPr>
          <p:cNvPr id="8" name="Straight Connector 7"/>
          <p:cNvCxnSpPr/>
          <p:nvPr/>
        </p:nvCxnSpPr>
        <p:spPr>
          <a:xfrm>
            <a:off x="0" y="924177"/>
            <a:ext cx="9144000" cy="1588"/>
          </a:xfrm>
          <a:prstGeom prst="line">
            <a:avLst/>
          </a:prstGeom>
        </p:spPr>
        <p:style>
          <a:lnRef idx="3">
            <a:schemeClr val="accent4"/>
          </a:lnRef>
          <a:fillRef idx="0">
            <a:schemeClr val="accent4"/>
          </a:fillRef>
          <a:effectRef idx="2">
            <a:schemeClr val="accent4"/>
          </a:effectRef>
          <a:fontRef idx="minor">
            <a:schemeClr val="tx1"/>
          </a:fontRef>
        </p:style>
      </p:cxnSp>
      <p:cxnSp>
        <p:nvCxnSpPr>
          <p:cNvPr id="9" name="Straight Connector 8"/>
          <p:cNvCxnSpPr/>
          <p:nvPr/>
        </p:nvCxnSpPr>
        <p:spPr>
          <a:xfrm>
            <a:off x="0" y="6324600"/>
            <a:ext cx="9144000" cy="1588"/>
          </a:xfrm>
          <a:prstGeom prst="line">
            <a:avLst/>
          </a:prstGeom>
        </p:spPr>
        <p:style>
          <a:lnRef idx="3">
            <a:schemeClr val="accent4"/>
          </a:lnRef>
          <a:fillRef idx="0">
            <a:schemeClr val="accent4"/>
          </a:fillRef>
          <a:effectRef idx="2">
            <a:schemeClr val="accent4"/>
          </a:effectRef>
          <a:fontRef idx="minor">
            <a:schemeClr val="tx1"/>
          </a:fontRef>
        </p:style>
      </p:cxn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9200" y="1265016"/>
            <a:ext cx="6400800" cy="4373784"/>
          </a:xfrm>
          <a:prstGeom prst="rect">
            <a:avLst/>
          </a:prstGeom>
        </p:spPr>
      </p:pic>
      <p:sp>
        <p:nvSpPr>
          <p:cNvPr id="2" name="TextBox 1"/>
          <p:cNvSpPr txBox="1"/>
          <p:nvPr/>
        </p:nvSpPr>
        <p:spPr>
          <a:xfrm>
            <a:off x="1447800" y="5786757"/>
            <a:ext cx="6324600" cy="400110"/>
          </a:xfrm>
          <a:prstGeom prst="rect">
            <a:avLst/>
          </a:prstGeom>
          <a:noFill/>
        </p:spPr>
        <p:txBody>
          <a:bodyPr wrap="square" rtlCol="0">
            <a:spAutoFit/>
          </a:bodyPr>
          <a:lstStyle/>
          <a:p>
            <a:r>
              <a:rPr lang="en-US" sz="2000" b="1" dirty="0" smtClean="0">
                <a:latin typeface="Times New Roman" panose="02020603050405020304" pitchFamily="18" charset="0"/>
                <a:cs typeface="Times New Roman" panose="02020603050405020304" pitchFamily="18" charset="0"/>
              </a:rPr>
              <a:t>Fig. Block Diagram of Personalized News Recommender</a:t>
            </a:r>
            <a:endParaRPr 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226432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152400" y="228600"/>
            <a:ext cx="8229600" cy="536039"/>
          </a:xfrm>
        </p:spPr>
        <p:txBody>
          <a:bodyPr>
            <a:noAutofit/>
          </a:bodyPr>
          <a:lstStyle/>
          <a:p>
            <a:pPr algn="l"/>
            <a:r>
              <a:rPr lang="en-US" sz="2800" b="1" u="sng" dirty="0" smtClean="0">
                <a:solidFill>
                  <a:srgbClr val="C00000"/>
                </a:solidFill>
                <a:latin typeface="Times New Roman" pitchFamily="18" charset="0"/>
                <a:cs typeface="Times New Roman" pitchFamily="18" charset="0"/>
              </a:rPr>
              <a:t>Word Weightage Algorithm using TF-IDF Technique</a:t>
            </a:r>
            <a:endParaRPr lang="en-US" sz="2800" b="1" u="sng" dirty="0">
              <a:solidFill>
                <a:srgbClr val="C00000"/>
              </a:solidFill>
              <a:latin typeface="Times New Roman" pitchFamily="18" charset="0"/>
              <a:cs typeface="Times New Roman" pitchFamily="18" charset="0"/>
            </a:endParaRPr>
          </a:p>
        </p:txBody>
      </p:sp>
      <p:sp>
        <p:nvSpPr>
          <p:cNvPr id="11" name="Footer Placeholder 5"/>
          <p:cNvSpPr>
            <a:spLocks noGrp="1"/>
          </p:cNvSpPr>
          <p:nvPr>
            <p:ph type="ftr" sz="quarter" idx="11"/>
          </p:nvPr>
        </p:nvSpPr>
        <p:spPr>
          <a:xfrm>
            <a:off x="1371600" y="6444065"/>
            <a:ext cx="6702758" cy="396875"/>
          </a:xfrm>
          <a:prstGeom prst="rect">
            <a:avLst/>
          </a:prstGeom>
        </p:spPr>
        <p:txBody>
          <a:bodyPr/>
          <a:lstStyle/>
          <a:p>
            <a:r>
              <a:rPr lang="en-US" sz="1600" dirty="0" smtClean="0">
                <a:solidFill>
                  <a:srgbClr val="C00000"/>
                </a:solidFill>
                <a:latin typeface="Times New Roman" pitchFamily="18" charset="0"/>
                <a:cs typeface="Times New Roman" pitchFamily="18" charset="0"/>
              </a:rPr>
              <a:t>     </a:t>
            </a:r>
            <a:endParaRPr lang="en-US" sz="1600" dirty="0">
              <a:solidFill>
                <a:srgbClr val="C00000"/>
              </a:solidFill>
              <a:latin typeface="Times New Roman" pitchFamily="18" charset="0"/>
              <a:cs typeface="Times New Roman" pitchFamily="18" charset="0"/>
            </a:endParaRPr>
          </a:p>
        </p:txBody>
      </p:sp>
      <p:sp>
        <p:nvSpPr>
          <p:cNvPr id="5" name="Slide Number Placeholder 4"/>
          <p:cNvSpPr>
            <a:spLocks noGrp="1"/>
          </p:cNvSpPr>
          <p:nvPr>
            <p:ph type="sldNum" sz="quarter" idx="12"/>
          </p:nvPr>
        </p:nvSpPr>
        <p:spPr>
          <a:xfrm>
            <a:off x="6985379" y="6457618"/>
            <a:ext cx="2133600" cy="365125"/>
          </a:xfrm>
          <a:prstGeom prst="rect">
            <a:avLst/>
          </a:prstGeom>
        </p:spPr>
        <p:txBody>
          <a:bodyPr/>
          <a:lstStyle/>
          <a:p>
            <a:r>
              <a:rPr lang="en-US" sz="1600" dirty="0" smtClean="0">
                <a:solidFill>
                  <a:srgbClr val="C00000"/>
                </a:solidFill>
                <a:latin typeface="Times New Roman" pitchFamily="18" charset="0"/>
                <a:cs typeface="Times New Roman" pitchFamily="18" charset="0"/>
              </a:rPr>
              <a:t>                               </a:t>
            </a:r>
            <a:fld id="{2CDA8CF8-C66F-4AC2-AECA-30AAECE28CFF}" type="slidenum">
              <a:rPr lang="en-US" sz="1600" smtClean="0">
                <a:solidFill>
                  <a:srgbClr val="C00000"/>
                </a:solidFill>
                <a:latin typeface="Times New Roman" pitchFamily="18" charset="0"/>
                <a:cs typeface="Times New Roman" pitchFamily="18" charset="0"/>
              </a:rPr>
              <a:pPr/>
              <a:t>11</a:t>
            </a:fld>
            <a:endParaRPr lang="en-US" sz="1600" dirty="0">
              <a:solidFill>
                <a:srgbClr val="C00000"/>
              </a:solidFill>
              <a:latin typeface="Times New Roman" pitchFamily="18" charset="0"/>
              <a:cs typeface="Times New Roman" pitchFamily="18" charset="0"/>
            </a:endParaRPr>
          </a:p>
        </p:txBody>
      </p:sp>
      <p:cxnSp>
        <p:nvCxnSpPr>
          <p:cNvPr id="8" name="Straight Connector 7"/>
          <p:cNvCxnSpPr/>
          <p:nvPr/>
        </p:nvCxnSpPr>
        <p:spPr>
          <a:xfrm>
            <a:off x="0" y="838200"/>
            <a:ext cx="9144000" cy="1588"/>
          </a:xfrm>
          <a:prstGeom prst="line">
            <a:avLst/>
          </a:prstGeom>
        </p:spPr>
        <p:style>
          <a:lnRef idx="3">
            <a:schemeClr val="accent4"/>
          </a:lnRef>
          <a:fillRef idx="0">
            <a:schemeClr val="accent4"/>
          </a:fillRef>
          <a:effectRef idx="2">
            <a:schemeClr val="accent4"/>
          </a:effectRef>
          <a:fontRef idx="minor">
            <a:schemeClr val="tx1"/>
          </a:fontRef>
        </p:style>
      </p:cxnSp>
      <p:cxnSp>
        <p:nvCxnSpPr>
          <p:cNvPr id="9" name="Straight Connector 8"/>
          <p:cNvCxnSpPr/>
          <p:nvPr/>
        </p:nvCxnSpPr>
        <p:spPr>
          <a:xfrm>
            <a:off x="0" y="6324600"/>
            <a:ext cx="9144000" cy="1588"/>
          </a:xfrm>
          <a:prstGeom prst="line">
            <a:avLst/>
          </a:prstGeom>
        </p:spPr>
        <p:style>
          <a:lnRef idx="3">
            <a:schemeClr val="accent4"/>
          </a:lnRef>
          <a:fillRef idx="0">
            <a:schemeClr val="accent4"/>
          </a:fillRef>
          <a:effectRef idx="2">
            <a:schemeClr val="accent4"/>
          </a:effectRef>
          <a:fontRef idx="minor">
            <a:schemeClr val="tx1"/>
          </a:fontRef>
        </p:style>
      </p:cxnSp>
      <p:sp>
        <p:nvSpPr>
          <p:cNvPr id="14" name="TextBox 13"/>
          <p:cNvSpPr txBox="1"/>
          <p:nvPr/>
        </p:nvSpPr>
        <p:spPr>
          <a:xfrm>
            <a:off x="381000" y="913348"/>
            <a:ext cx="8458200" cy="6817251"/>
          </a:xfrm>
          <a:prstGeom prst="rect">
            <a:avLst/>
          </a:prstGeom>
          <a:noFill/>
        </p:spPr>
        <p:txBody>
          <a:bodyPr wrap="square" rtlCol="0">
            <a:spAutoFit/>
          </a:bodyPr>
          <a:lstStyle/>
          <a:p>
            <a:endParaRPr lang="en-US" dirty="0" smtClean="0">
              <a:latin typeface="Times New Roman" pitchFamily="18" charset="0"/>
              <a:cs typeface="Times New Roman" pitchFamily="18" charset="0"/>
            </a:endParaRPr>
          </a:p>
          <a:p>
            <a:pPr algn="just"/>
            <a:r>
              <a:rPr lang="en-US" sz="2100" dirty="0" smtClean="0">
                <a:latin typeface="Times New Roman" pitchFamily="18" charset="0"/>
                <a:cs typeface="Times New Roman" pitchFamily="18" charset="0"/>
              </a:rPr>
              <a:t>1. Start.</a:t>
            </a:r>
          </a:p>
          <a:p>
            <a:pPr algn="just"/>
            <a:endParaRPr lang="en-US" sz="2100" dirty="0" smtClean="0">
              <a:latin typeface="Times New Roman" pitchFamily="18" charset="0"/>
              <a:cs typeface="Times New Roman" pitchFamily="18" charset="0"/>
            </a:endParaRPr>
          </a:p>
          <a:p>
            <a:pPr algn="just"/>
            <a:r>
              <a:rPr lang="en-US" sz="2100" dirty="0" smtClean="0">
                <a:latin typeface="Times New Roman" pitchFamily="18" charset="0"/>
                <a:cs typeface="Times New Roman" pitchFamily="18" charset="0"/>
              </a:rPr>
              <a:t>2. </a:t>
            </a:r>
            <a:r>
              <a:rPr lang="en-IN" sz="2100" dirty="0">
                <a:latin typeface="Times New Roman" panose="02020603050405020304" pitchFamily="18" charset="0"/>
                <a:cs typeface="Times New Roman" panose="02020603050405020304" pitchFamily="18" charset="0"/>
              </a:rPr>
              <a:t>Send the query term to Web server using Web service</a:t>
            </a:r>
            <a:endParaRPr lang="en-US" sz="2100" dirty="0" smtClean="0">
              <a:latin typeface="Times New Roman" pitchFamily="18" charset="0"/>
              <a:cs typeface="Times New Roman" pitchFamily="18" charset="0"/>
            </a:endParaRPr>
          </a:p>
          <a:p>
            <a:pPr lvl="0" algn="just"/>
            <a:endParaRPr lang="en-US" sz="2100" dirty="0" smtClean="0">
              <a:latin typeface="Times New Roman" pitchFamily="18" charset="0"/>
              <a:cs typeface="Times New Roman" pitchFamily="18" charset="0"/>
            </a:endParaRPr>
          </a:p>
          <a:p>
            <a:pPr lvl="0" algn="just"/>
            <a:r>
              <a:rPr lang="en-US" sz="2100" dirty="0" smtClean="0">
                <a:latin typeface="Times New Roman" pitchFamily="18" charset="0"/>
                <a:cs typeface="Times New Roman" pitchFamily="18" charset="0"/>
              </a:rPr>
              <a:t>3. </a:t>
            </a:r>
            <a:r>
              <a:rPr lang="en-US" sz="2100" dirty="0">
                <a:latin typeface="Times New Roman" panose="02020603050405020304" pitchFamily="18" charset="0"/>
                <a:cs typeface="Times New Roman" panose="02020603050405020304" pitchFamily="18" charset="0"/>
              </a:rPr>
              <a:t>Fetch every web page content stored in  database</a:t>
            </a:r>
            <a:endParaRPr lang="en-IN" sz="2100" dirty="0">
              <a:latin typeface="Times New Roman" panose="02020603050405020304" pitchFamily="18" charset="0"/>
              <a:cs typeface="Times New Roman" panose="02020603050405020304" pitchFamily="18" charset="0"/>
            </a:endParaRPr>
          </a:p>
          <a:p>
            <a:pPr lvl="0" algn="just"/>
            <a:endParaRPr lang="en-US" sz="2100" dirty="0" smtClean="0">
              <a:latin typeface="Times New Roman" pitchFamily="18" charset="0"/>
              <a:cs typeface="Times New Roman" pitchFamily="18" charset="0"/>
            </a:endParaRPr>
          </a:p>
          <a:p>
            <a:pPr lvl="0" algn="just"/>
            <a:r>
              <a:rPr lang="en-US" sz="2100" dirty="0" smtClean="0">
                <a:latin typeface="Times New Roman" pitchFamily="18" charset="0"/>
                <a:cs typeface="Times New Roman" pitchFamily="18" charset="0"/>
              </a:rPr>
              <a:t>4. </a:t>
            </a:r>
            <a:r>
              <a:rPr lang="en-US" sz="2100" dirty="0">
                <a:latin typeface="Times New Roman" panose="02020603050405020304" pitchFamily="18" charset="0"/>
                <a:cs typeface="Times New Roman" panose="02020603050405020304" pitchFamily="18" charset="0"/>
              </a:rPr>
              <a:t>Calculate the term frequency for every words of the individual pages for </a:t>
            </a:r>
            <a:r>
              <a:rPr lang="en-US" sz="2100" dirty="0" smtClean="0">
                <a:latin typeface="Times New Roman" panose="02020603050405020304" pitchFamily="18" charset="0"/>
                <a:cs typeface="Times New Roman" panose="02020603050405020304" pitchFamily="18" charset="0"/>
              </a:rPr>
              <a:t>every page in </a:t>
            </a:r>
            <a:r>
              <a:rPr lang="en-US" sz="2100" dirty="0">
                <a:latin typeface="Times New Roman" panose="02020603050405020304" pitchFamily="18" charset="0"/>
                <a:cs typeface="Times New Roman" panose="02020603050405020304" pitchFamily="18" charset="0"/>
              </a:rPr>
              <a:t>stored in the database.</a:t>
            </a:r>
            <a:endParaRPr lang="en-IN" sz="2100" dirty="0">
              <a:latin typeface="Times New Roman" panose="02020603050405020304" pitchFamily="18" charset="0"/>
              <a:cs typeface="Times New Roman" panose="02020603050405020304" pitchFamily="18" charset="0"/>
            </a:endParaRPr>
          </a:p>
          <a:p>
            <a:pPr lvl="0" algn="just"/>
            <a:endParaRPr lang="en-US" sz="2100" dirty="0" smtClean="0">
              <a:latin typeface="Times New Roman" pitchFamily="18" charset="0"/>
              <a:cs typeface="Times New Roman" pitchFamily="18" charset="0"/>
            </a:endParaRPr>
          </a:p>
          <a:p>
            <a:pPr lvl="0" algn="just"/>
            <a:r>
              <a:rPr lang="en-US" sz="2100" dirty="0" smtClean="0">
                <a:latin typeface="Times New Roman" pitchFamily="18" charset="0"/>
                <a:cs typeface="Times New Roman" pitchFamily="18" charset="0"/>
              </a:rPr>
              <a:t>5.</a:t>
            </a:r>
            <a:r>
              <a:rPr lang="en-US" sz="2100" dirty="0">
                <a:latin typeface="Times New Roman" panose="02020603050405020304" pitchFamily="18" charset="0"/>
                <a:cs typeface="Times New Roman" panose="02020603050405020304" pitchFamily="18" charset="0"/>
              </a:rPr>
              <a:t> </a:t>
            </a:r>
            <a:r>
              <a:rPr lang="en-US" sz="2100" dirty="0" smtClean="0">
                <a:latin typeface="Times New Roman" panose="02020603050405020304" pitchFamily="18" charset="0"/>
                <a:cs typeface="Times New Roman" panose="02020603050405020304" pitchFamily="18" charset="0"/>
              </a:rPr>
              <a:t>Apply word </a:t>
            </a:r>
            <a:r>
              <a:rPr lang="en-US" sz="2100" dirty="0">
                <a:latin typeface="Times New Roman" panose="02020603050405020304" pitchFamily="18" charset="0"/>
                <a:cs typeface="Times New Roman" panose="02020603050405020304" pitchFamily="18" charset="0"/>
              </a:rPr>
              <a:t>weight-age technique to fetch the weights of every document / webpage in relation to search keyword</a:t>
            </a:r>
            <a:r>
              <a:rPr lang="en-US" sz="2100" dirty="0" smtClean="0">
                <a:latin typeface="Times New Roman" panose="02020603050405020304" pitchFamily="18" charset="0"/>
                <a:cs typeface="Times New Roman" panose="02020603050405020304" pitchFamily="18" charset="0"/>
              </a:rPr>
              <a:t>.</a:t>
            </a:r>
            <a:r>
              <a:rPr lang="en-US" altLang="en-US" sz="21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TF(t) = (Number of times term t appears in a document) / (Total number of terms in the document).</a:t>
            </a:r>
            <a:r>
              <a:rPr lang="en-US" altLang="en-US" sz="2100" dirty="0">
                <a:latin typeface="Times New Roman" panose="02020603050405020304" pitchFamily="18" charset="0"/>
                <a:cs typeface="Times New Roman" panose="02020603050405020304" pitchFamily="18" charset="0"/>
              </a:rPr>
              <a:t> </a:t>
            </a:r>
            <a:r>
              <a:rPr lang="en-US" altLang="en-US" sz="21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IDF(t) = </a:t>
            </a:r>
            <a:r>
              <a:rPr lang="en-US" altLang="en-US" sz="21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log e(Total </a:t>
            </a:r>
            <a:r>
              <a:rPr lang="en-US" altLang="en-US" sz="21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number of documents / Number of documents with term t in it).</a:t>
            </a:r>
            <a:r>
              <a:rPr lang="en-US" altLang="en-US" sz="2100" dirty="0">
                <a:latin typeface="Times New Roman" panose="02020603050405020304" pitchFamily="18" charset="0"/>
                <a:cs typeface="Times New Roman" panose="02020603050405020304" pitchFamily="18" charset="0"/>
              </a:rPr>
              <a:t> </a:t>
            </a:r>
            <a:endParaRPr lang="en-US" altLang="en-US" sz="2100" dirty="0" smtClean="0">
              <a:latin typeface="Times New Roman" panose="02020603050405020304" pitchFamily="18" charset="0"/>
              <a:cs typeface="Times New Roman" panose="02020603050405020304" pitchFamily="18" charset="0"/>
            </a:endParaRPr>
          </a:p>
          <a:p>
            <a:pPr lvl="0"/>
            <a:endParaRPr lang="en-US" altLang="en-US" sz="2200" dirty="0" smtClean="0">
              <a:latin typeface="Times New Roman" panose="02020603050405020304" pitchFamily="18" charset="0"/>
              <a:cs typeface="Times New Roman" panose="02020603050405020304" pitchFamily="18" charset="0"/>
            </a:endParaRPr>
          </a:p>
          <a:p>
            <a:pPr lvl="0"/>
            <a:endParaRPr lang="en-US" altLang="en-US" dirty="0">
              <a:latin typeface="Times New Roman" panose="02020603050405020304" pitchFamily="18" charset="0"/>
              <a:cs typeface="Times New Roman" panose="02020603050405020304" pitchFamily="18" charset="0"/>
            </a:endParaRPr>
          </a:p>
          <a:p>
            <a:endParaRPr lang="en-US" altLang="en-US" sz="1000" dirty="0" smtClean="0"/>
          </a:p>
          <a:p>
            <a:endParaRPr lang="en-US" altLang="en-US" sz="2400" dirty="0">
              <a:latin typeface="Arial" panose="020B0604020202020204" pitchFamily="34" charset="0"/>
            </a:endParaRPr>
          </a:p>
          <a:p>
            <a:pPr lvl="0"/>
            <a:endParaRPr lang="en-US" dirty="0" smtClean="0">
              <a:latin typeface="Times New Roman" panose="02020603050405020304" pitchFamily="18" charset="0"/>
              <a:cs typeface="Times New Roman" panose="02020603050405020304" pitchFamily="18" charset="0"/>
            </a:endParaRPr>
          </a:p>
          <a:p>
            <a:pPr lvl="0"/>
            <a:endParaRPr lang="en-US" dirty="0" smtClean="0">
              <a:latin typeface="Times New Roman" panose="02020603050405020304" pitchFamily="18" charset="0"/>
              <a:cs typeface="Times New Roman" panose="02020603050405020304" pitchFamily="18" charset="0"/>
            </a:endParaRPr>
          </a:p>
          <a:p>
            <a:pPr lvl="0"/>
            <a:r>
              <a:rPr lang="en-US" dirty="0" smtClean="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96258556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152400" y="228600"/>
            <a:ext cx="8229600" cy="536039"/>
          </a:xfrm>
        </p:spPr>
        <p:txBody>
          <a:bodyPr>
            <a:noAutofit/>
          </a:bodyPr>
          <a:lstStyle/>
          <a:p>
            <a:pPr algn="l"/>
            <a:r>
              <a:rPr lang="en-US" sz="2800" b="1" u="sng" dirty="0" smtClean="0">
                <a:solidFill>
                  <a:srgbClr val="C00000"/>
                </a:solidFill>
                <a:latin typeface="Times New Roman" pitchFamily="18" charset="0"/>
                <a:cs typeface="Times New Roman" pitchFamily="18" charset="0"/>
              </a:rPr>
              <a:t>Word Weightage Algorithm using TF-IDF Technique</a:t>
            </a:r>
            <a:endParaRPr lang="en-US" sz="2800" b="1" u="sng" dirty="0">
              <a:solidFill>
                <a:srgbClr val="C00000"/>
              </a:solidFill>
              <a:latin typeface="Times New Roman" pitchFamily="18" charset="0"/>
              <a:cs typeface="Times New Roman" pitchFamily="18" charset="0"/>
            </a:endParaRPr>
          </a:p>
        </p:txBody>
      </p:sp>
      <p:sp>
        <p:nvSpPr>
          <p:cNvPr id="11" name="Footer Placeholder 5"/>
          <p:cNvSpPr>
            <a:spLocks noGrp="1"/>
          </p:cNvSpPr>
          <p:nvPr>
            <p:ph type="ftr" sz="quarter" idx="11"/>
          </p:nvPr>
        </p:nvSpPr>
        <p:spPr>
          <a:xfrm>
            <a:off x="1371600" y="6444065"/>
            <a:ext cx="6702758" cy="396875"/>
          </a:xfrm>
          <a:prstGeom prst="rect">
            <a:avLst/>
          </a:prstGeom>
        </p:spPr>
        <p:txBody>
          <a:bodyPr/>
          <a:lstStyle/>
          <a:p>
            <a:r>
              <a:rPr lang="en-US" sz="1600" dirty="0" smtClean="0">
                <a:solidFill>
                  <a:srgbClr val="C00000"/>
                </a:solidFill>
                <a:latin typeface="Times New Roman" pitchFamily="18" charset="0"/>
                <a:cs typeface="Times New Roman" pitchFamily="18" charset="0"/>
              </a:rPr>
              <a:t>     </a:t>
            </a:r>
            <a:endParaRPr lang="en-US" sz="1600" dirty="0">
              <a:solidFill>
                <a:srgbClr val="C00000"/>
              </a:solidFill>
              <a:latin typeface="Times New Roman" pitchFamily="18" charset="0"/>
              <a:cs typeface="Times New Roman" pitchFamily="18" charset="0"/>
            </a:endParaRPr>
          </a:p>
        </p:txBody>
      </p:sp>
      <p:sp>
        <p:nvSpPr>
          <p:cNvPr id="5" name="Slide Number Placeholder 4"/>
          <p:cNvSpPr>
            <a:spLocks noGrp="1"/>
          </p:cNvSpPr>
          <p:nvPr>
            <p:ph type="sldNum" sz="quarter" idx="12"/>
          </p:nvPr>
        </p:nvSpPr>
        <p:spPr>
          <a:xfrm>
            <a:off x="6985379" y="6457618"/>
            <a:ext cx="2133600" cy="365125"/>
          </a:xfrm>
          <a:prstGeom prst="rect">
            <a:avLst/>
          </a:prstGeom>
        </p:spPr>
        <p:txBody>
          <a:bodyPr/>
          <a:lstStyle/>
          <a:p>
            <a:r>
              <a:rPr lang="en-US" sz="1600" dirty="0" smtClean="0">
                <a:solidFill>
                  <a:srgbClr val="C00000"/>
                </a:solidFill>
                <a:latin typeface="Times New Roman" pitchFamily="18" charset="0"/>
                <a:cs typeface="Times New Roman" pitchFamily="18" charset="0"/>
              </a:rPr>
              <a:t>                               </a:t>
            </a:r>
            <a:fld id="{2CDA8CF8-C66F-4AC2-AECA-30AAECE28CFF}" type="slidenum">
              <a:rPr lang="en-US" sz="1600" smtClean="0">
                <a:solidFill>
                  <a:srgbClr val="C00000"/>
                </a:solidFill>
                <a:latin typeface="Times New Roman" pitchFamily="18" charset="0"/>
                <a:cs typeface="Times New Roman" pitchFamily="18" charset="0"/>
              </a:rPr>
              <a:pPr/>
              <a:t>12</a:t>
            </a:fld>
            <a:endParaRPr lang="en-US" sz="1600" dirty="0">
              <a:solidFill>
                <a:srgbClr val="C00000"/>
              </a:solidFill>
              <a:latin typeface="Times New Roman" pitchFamily="18" charset="0"/>
              <a:cs typeface="Times New Roman" pitchFamily="18" charset="0"/>
            </a:endParaRPr>
          </a:p>
        </p:txBody>
      </p:sp>
      <p:cxnSp>
        <p:nvCxnSpPr>
          <p:cNvPr id="8" name="Straight Connector 7"/>
          <p:cNvCxnSpPr/>
          <p:nvPr/>
        </p:nvCxnSpPr>
        <p:spPr>
          <a:xfrm>
            <a:off x="0" y="838200"/>
            <a:ext cx="9144000" cy="1588"/>
          </a:xfrm>
          <a:prstGeom prst="line">
            <a:avLst/>
          </a:prstGeom>
        </p:spPr>
        <p:style>
          <a:lnRef idx="3">
            <a:schemeClr val="accent4"/>
          </a:lnRef>
          <a:fillRef idx="0">
            <a:schemeClr val="accent4"/>
          </a:fillRef>
          <a:effectRef idx="2">
            <a:schemeClr val="accent4"/>
          </a:effectRef>
          <a:fontRef idx="minor">
            <a:schemeClr val="tx1"/>
          </a:fontRef>
        </p:style>
      </p:cxnSp>
      <p:cxnSp>
        <p:nvCxnSpPr>
          <p:cNvPr id="9" name="Straight Connector 8"/>
          <p:cNvCxnSpPr/>
          <p:nvPr/>
        </p:nvCxnSpPr>
        <p:spPr>
          <a:xfrm>
            <a:off x="0" y="6324600"/>
            <a:ext cx="9144000" cy="1588"/>
          </a:xfrm>
          <a:prstGeom prst="line">
            <a:avLst/>
          </a:prstGeom>
        </p:spPr>
        <p:style>
          <a:lnRef idx="3">
            <a:schemeClr val="accent4"/>
          </a:lnRef>
          <a:fillRef idx="0">
            <a:schemeClr val="accent4"/>
          </a:fillRef>
          <a:effectRef idx="2">
            <a:schemeClr val="accent4"/>
          </a:effectRef>
          <a:fontRef idx="minor">
            <a:schemeClr val="tx1"/>
          </a:fontRef>
        </p:style>
      </p:cxnSp>
      <p:sp>
        <p:nvSpPr>
          <p:cNvPr id="14" name="TextBox 13"/>
          <p:cNvSpPr txBox="1"/>
          <p:nvPr/>
        </p:nvSpPr>
        <p:spPr>
          <a:xfrm>
            <a:off x="304800" y="1143000"/>
            <a:ext cx="8534400" cy="5293757"/>
          </a:xfrm>
          <a:prstGeom prst="rect">
            <a:avLst/>
          </a:prstGeom>
          <a:noFill/>
        </p:spPr>
        <p:txBody>
          <a:bodyPr wrap="square" rtlCol="0">
            <a:spAutoFit/>
          </a:bodyPr>
          <a:lstStyle/>
          <a:p>
            <a:pPr algn="just"/>
            <a:r>
              <a:rPr lang="en-US" altLang="en-US" sz="2000" dirty="0" smtClean="0">
                <a:latin typeface="Times New Roman" panose="02020603050405020304" pitchFamily="18" charset="0"/>
                <a:cs typeface="Times New Roman" panose="02020603050405020304" pitchFamily="18" charset="0"/>
              </a:rPr>
              <a:t>6</a:t>
            </a:r>
            <a:r>
              <a:rPr lang="en-US" altLang="en-US" sz="2000" dirty="0">
                <a:latin typeface="Times New Roman" panose="02020603050405020304" pitchFamily="18" charset="0"/>
                <a:cs typeface="Times New Roman" panose="02020603050405020304" pitchFamily="18" charset="0"/>
              </a:rPr>
              <a:t>.</a:t>
            </a:r>
            <a:r>
              <a:rPr lang="en-US" sz="2000" dirty="0">
                <a:latin typeface="Times New Roman" pitchFamily="18" charset="0"/>
                <a:cs typeface="Times New Roman" pitchFamily="18" charset="0"/>
              </a:rPr>
              <a:t> </a:t>
            </a:r>
            <a:r>
              <a:rPr lang="en-IN" sz="2000" dirty="0">
                <a:latin typeface="Times New Roman" panose="02020603050405020304" pitchFamily="18" charset="0"/>
                <a:cs typeface="Times New Roman" panose="02020603050405020304" pitchFamily="18" charset="0"/>
              </a:rPr>
              <a:t>Given a query q composed of a set of words </a:t>
            </a:r>
            <a:r>
              <a:rPr lang="en-IN" sz="2000" dirty="0" err="1">
                <a:latin typeface="Times New Roman" panose="02020603050405020304" pitchFamily="18" charset="0"/>
                <a:cs typeface="Times New Roman" panose="02020603050405020304" pitchFamily="18" charset="0"/>
              </a:rPr>
              <a:t>wi</a:t>
            </a:r>
            <a:r>
              <a:rPr lang="en-IN" sz="2000" dirty="0">
                <a:latin typeface="Times New Roman" panose="02020603050405020304" pitchFamily="18" charset="0"/>
                <a:cs typeface="Times New Roman" panose="02020603050405020304" pitchFamily="18" charset="0"/>
              </a:rPr>
              <a:t>, we calculate </a:t>
            </a:r>
            <a:r>
              <a:rPr lang="en-IN" sz="2000" dirty="0" err="1">
                <a:latin typeface="Times New Roman" panose="02020603050405020304" pitchFamily="18" charset="0"/>
                <a:cs typeface="Times New Roman" panose="02020603050405020304" pitchFamily="18" charset="0"/>
              </a:rPr>
              <a:t>wi</a:t>
            </a:r>
            <a:r>
              <a:rPr lang="en-IN" sz="2000" dirty="0">
                <a:latin typeface="Times New Roman" panose="02020603050405020304" pitchFamily="18" charset="0"/>
                <a:cs typeface="Times New Roman" panose="02020603050405020304" pitchFamily="18" charset="0"/>
              </a:rPr>
              <a:t> and d for each </a:t>
            </a:r>
            <a:r>
              <a:rPr lang="en-IN" sz="2000" dirty="0" err="1">
                <a:latin typeface="Times New Roman" panose="02020603050405020304" pitchFamily="18" charset="0"/>
                <a:cs typeface="Times New Roman" panose="02020603050405020304" pitchFamily="18" charset="0"/>
              </a:rPr>
              <a:t>wi</a:t>
            </a:r>
            <a:r>
              <a:rPr lang="en-IN" sz="2000" dirty="0">
                <a:latin typeface="Times New Roman" panose="02020603050405020304" pitchFamily="18" charset="0"/>
                <a:cs typeface="Times New Roman" panose="02020603050405020304" pitchFamily="18" charset="0"/>
              </a:rPr>
              <a:t> for every document d є D.</a:t>
            </a:r>
          </a:p>
          <a:p>
            <a:pPr algn="just"/>
            <a:endParaRPr lang="en-IN" sz="2000" dirty="0">
              <a:latin typeface="Times New Roman" panose="02020603050405020304" pitchFamily="18" charset="0"/>
              <a:cs typeface="Times New Roman" panose="02020603050405020304" pitchFamily="18" charset="0"/>
            </a:endParaRPr>
          </a:p>
          <a:p>
            <a:pPr algn="just"/>
            <a:r>
              <a:rPr lang="en-IN" sz="2000" dirty="0">
                <a:latin typeface="Times New Roman" panose="02020603050405020304" pitchFamily="18" charset="0"/>
                <a:cs typeface="Times New Roman" panose="02020603050405020304" pitchFamily="18" charset="0"/>
              </a:rPr>
              <a:t>7. Run through the document collection and keeping a running sum of </a:t>
            </a:r>
            <a:r>
              <a:rPr lang="en-IN" sz="2000" dirty="0" err="1">
                <a:latin typeface="Times New Roman" panose="02020603050405020304" pitchFamily="18" charset="0"/>
                <a:cs typeface="Times New Roman" panose="02020603050405020304" pitchFamily="18" charset="0"/>
              </a:rPr>
              <a:t>fw</a:t>
            </a:r>
            <a:r>
              <a:rPr lang="en-IN" sz="2000" dirty="0">
                <a:latin typeface="Times New Roman" panose="02020603050405020304" pitchFamily="18" charset="0"/>
                <a:cs typeface="Times New Roman" panose="02020603050405020304" pitchFamily="18" charset="0"/>
              </a:rPr>
              <a:t>, d and </a:t>
            </a:r>
            <a:r>
              <a:rPr lang="en-IN" sz="2000" dirty="0" err="1">
                <a:latin typeface="Times New Roman" panose="02020603050405020304" pitchFamily="18" charset="0"/>
                <a:cs typeface="Times New Roman" panose="02020603050405020304" pitchFamily="18" charset="0"/>
              </a:rPr>
              <a:t>fw</a:t>
            </a:r>
            <a:r>
              <a:rPr lang="en-IN" sz="2000" dirty="0">
                <a:latin typeface="Times New Roman" panose="02020603050405020304" pitchFamily="18" charset="0"/>
                <a:cs typeface="Times New Roman" panose="02020603050405020304" pitchFamily="18" charset="0"/>
              </a:rPr>
              <a:t>, D</a:t>
            </a:r>
            <a:r>
              <a:rPr lang="en-IN" sz="2000" dirty="0" smtClean="0">
                <a:latin typeface="Times New Roman" panose="02020603050405020304" pitchFamily="18" charset="0"/>
                <a:cs typeface="Times New Roman" panose="02020603050405020304" pitchFamily="18" charset="0"/>
              </a:rPr>
              <a:t>.</a:t>
            </a:r>
          </a:p>
          <a:p>
            <a:pPr algn="just"/>
            <a:endParaRPr lang="en-IN" sz="2000" dirty="0">
              <a:latin typeface="Times New Roman" panose="02020603050405020304" pitchFamily="18" charset="0"/>
              <a:cs typeface="Times New Roman" panose="02020603050405020304" pitchFamily="18" charset="0"/>
            </a:endParaRPr>
          </a:p>
          <a:p>
            <a:pPr algn="just"/>
            <a:r>
              <a:rPr lang="en-IN" sz="2000" dirty="0" smtClean="0">
                <a:latin typeface="Times New Roman" panose="02020603050405020304" pitchFamily="18" charset="0"/>
                <a:cs typeface="Times New Roman" panose="02020603050405020304" pitchFamily="18" charset="0"/>
              </a:rPr>
              <a:t>8. </a:t>
            </a:r>
            <a:r>
              <a:rPr lang="en-IN" sz="2000" dirty="0">
                <a:latin typeface="Times New Roman" panose="02020603050405020304" pitchFamily="18" charset="0"/>
                <a:cs typeface="Times New Roman" panose="02020603050405020304" pitchFamily="18" charset="0"/>
              </a:rPr>
              <a:t>Calculate </a:t>
            </a:r>
            <a:r>
              <a:rPr lang="en-IN" sz="2000" dirty="0" err="1">
                <a:latin typeface="Times New Roman" panose="02020603050405020304" pitchFamily="18" charset="0"/>
                <a:cs typeface="Times New Roman" panose="02020603050405020304" pitchFamily="18" charset="0"/>
              </a:rPr>
              <a:t>wi</a:t>
            </a:r>
            <a:r>
              <a:rPr lang="en-IN" sz="2000" dirty="0">
                <a:latin typeface="Times New Roman" panose="02020603050405020304" pitchFamily="18" charset="0"/>
                <a:cs typeface="Times New Roman" panose="02020603050405020304" pitchFamily="18" charset="0"/>
              </a:rPr>
              <a:t> d according to the mathematical framework presented </a:t>
            </a:r>
            <a:r>
              <a:rPr lang="en-IN" sz="2000" dirty="0" smtClean="0">
                <a:latin typeface="Times New Roman" panose="02020603050405020304" pitchFamily="18" charset="0"/>
                <a:cs typeface="Times New Roman" panose="02020603050405020304" pitchFamily="18" charset="0"/>
              </a:rPr>
              <a:t>in step 5.</a:t>
            </a:r>
          </a:p>
          <a:p>
            <a:pPr algn="just"/>
            <a:endParaRPr lang="en-US" sz="2000"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  9. </a:t>
            </a:r>
            <a:r>
              <a:rPr lang="en-US" sz="2000" dirty="0">
                <a:latin typeface="Times New Roman" panose="02020603050405020304" pitchFamily="18" charset="0"/>
                <a:cs typeface="Times New Roman" panose="02020603050405020304" pitchFamily="18" charset="0"/>
              </a:rPr>
              <a:t>Once all </a:t>
            </a:r>
            <a:r>
              <a:rPr lang="en-US" sz="2000" dirty="0" err="1">
                <a:latin typeface="Times New Roman" panose="02020603050405020304" pitchFamily="18" charset="0"/>
                <a:cs typeface="Times New Roman" panose="02020603050405020304" pitchFamily="18" charset="0"/>
              </a:rPr>
              <a:t>wi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dís</a:t>
            </a:r>
            <a:r>
              <a:rPr lang="en-US" sz="2000" dirty="0">
                <a:latin typeface="Times New Roman" panose="02020603050405020304" pitchFamily="18" charset="0"/>
                <a:cs typeface="Times New Roman" panose="02020603050405020304" pitchFamily="18" charset="0"/>
              </a:rPr>
              <a:t> are found, we return a set D* containing documents d such that we maximize the following equation: </a:t>
            </a:r>
            <a:r>
              <a:rPr lang="en-IN" sz="2000" dirty="0">
                <a:latin typeface="Times New Roman" panose="02020603050405020304" pitchFamily="18" charset="0"/>
                <a:cs typeface="Times New Roman" panose="02020603050405020304" pitchFamily="18" charset="0"/>
              </a:rPr>
              <a:t> </a:t>
            </a:r>
            <a:r>
              <a:rPr lang="en-IN" sz="2000" dirty="0" err="1" smtClean="0">
                <a:latin typeface="Times New Roman" panose="02020603050405020304" pitchFamily="18" charset="0"/>
                <a:cs typeface="Times New Roman" panose="02020603050405020304" pitchFamily="18" charset="0"/>
              </a:rPr>
              <a:t>Σi</a:t>
            </a:r>
            <a:r>
              <a:rPr lang="en-IN" sz="2000" dirty="0" smtClean="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wi</a:t>
            </a:r>
            <a:r>
              <a:rPr lang="en-IN" sz="2000" dirty="0">
                <a:latin typeface="Times New Roman" panose="02020603050405020304" pitchFamily="18" charset="0"/>
                <a:cs typeface="Times New Roman" panose="02020603050405020304" pitchFamily="18" charset="0"/>
              </a:rPr>
              <a:t>, d (3).</a:t>
            </a:r>
            <a:endParaRPr lang="en-US" sz="2000" dirty="0">
              <a:latin typeface="Times New Roman" pitchFamily="18" charset="0"/>
              <a:cs typeface="Times New Roman" pitchFamily="18" charset="0"/>
            </a:endParaRPr>
          </a:p>
          <a:p>
            <a:pPr algn="just"/>
            <a:endParaRPr lang="en-US" sz="2000"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10. </a:t>
            </a:r>
            <a:r>
              <a:rPr lang="en-IN" sz="2000" dirty="0">
                <a:latin typeface="Times New Roman" panose="02020603050405020304" pitchFamily="18" charset="0"/>
                <a:cs typeface="Times New Roman" panose="02020603050405020304" pitchFamily="18" charset="0"/>
              </a:rPr>
              <a:t>Select the top page with the highest weight.</a:t>
            </a:r>
          </a:p>
          <a:p>
            <a:pPr lvl="0" algn="just"/>
            <a:endParaRPr lang="en-IN" sz="2000" dirty="0">
              <a:latin typeface="Times New Roman" panose="02020603050405020304" pitchFamily="18" charset="0"/>
              <a:cs typeface="Times New Roman" panose="02020603050405020304" pitchFamily="18" charset="0"/>
            </a:endParaRPr>
          </a:p>
          <a:p>
            <a:pPr lvl="0" algn="just"/>
            <a:r>
              <a:rPr lang="en-IN" sz="2000" dirty="0" smtClean="0">
                <a:latin typeface="Times New Roman" panose="02020603050405020304" pitchFamily="18" charset="0"/>
                <a:cs typeface="Times New Roman" panose="02020603050405020304" pitchFamily="18" charset="0"/>
              </a:rPr>
              <a:t>11. </a:t>
            </a:r>
            <a:r>
              <a:rPr lang="en-US" sz="2000" dirty="0">
                <a:latin typeface="Times New Roman" pitchFamily="18" charset="0"/>
                <a:cs typeface="Times New Roman" pitchFamily="18" charset="0"/>
              </a:rPr>
              <a:t>Send the Result Back to application</a:t>
            </a:r>
            <a:endParaRPr lang="en-IN" sz="2000" dirty="0">
              <a:latin typeface="Times New Roman" panose="02020603050405020304" pitchFamily="18" charset="0"/>
              <a:cs typeface="Times New Roman" panose="02020603050405020304" pitchFamily="18" charset="0"/>
            </a:endParaRPr>
          </a:p>
          <a:p>
            <a:pPr algn="just"/>
            <a:endParaRPr lang="en-US" sz="2000" dirty="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12.Stop</a:t>
            </a:r>
            <a:endParaRPr lang="en-US" sz="2000" dirty="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8095762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Slide Number Placeholder 4"/>
          <p:cNvSpPr>
            <a:spLocks noGrp="1"/>
          </p:cNvSpPr>
          <p:nvPr>
            <p:ph type="sldNum" sz="quarter" idx="12"/>
          </p:nvPr>
        </p:nvSpPr>
        <p:spPr>
          <a:xfrm>
            <a:off x="8686799" y="6457618"/>
            <a:ext cx="432179" cy="365125"/>
          </a:xfrm>
        </p:spPr>
        <p:txBody>
          <a:bodyPr/>
          <a:lstStyle/>
          <a:p>
            <a:fld id="{2CDA8CF8-C66F-4AC2-AECA-30AAECE28CFF}" type="slidenum">
              <a:rPr lang="en-US" sz="1600" smtClean="0">
                <a:solidFill>
                  <a:srgbClr val="C00000"/>
                </a:solidFill>
                <a:latin typeface="Georgia" pitchFamily="18" charset="0"/>
                <a:cs typeface="Times New Roman" pitchFamily="18" charset="0"/>
              </a:rPr>
              <a:pPr/>
              <a:t>13</a:t>
            </a:fld>
            <a:endParaRPr lang="en-US" sz="1600" dirty="0">
              <a:solidFill>
                <a:srgbClr val="C00000"/>
              </a:solidFill>
              <a:latin typeface="Georgia" pitchFamily="18" charset="0"/>
              <a:cs typeface="Times New Roman" pitchFamily="18" charset="0"/>
            </a:endParaRPr>
          </a:p>
        </p:txBody>
      </p:sp>
      <p:sp>
        <p:nvSpPr>
          <p:cNvPr id="46" name="TextBox 45"/>
          <p:cNvSpPr txBox="1"/>
          <p:nvPr/>
        </p:nvSpPr>
        <p:spPr>
          <a:xfrm>
            <a:off x="0" y="0"/>
            <a:ext cx="2286000" cy="523220"/>
          </a:xfrm>
          <a:prstGeom prst="rect">
            <a:avLst/>
          </a:prstGeom>
          <a:noFill/>
        </p:spPr>
        <p:txBody>
          <a:bodyPr wrap="square" rtlCol="0">
            <a:spAutoFit/>
          </a:bodyPr>
          <a:lstStyle/>
          <a:p>
            <a:r>
              <a:rPr lang="en-US" sz="2800" b="1" u="sng" dirty="0" smtClean="0">
                <a:latin typeface="Times New Roman" pitchFamily="18" charset="0"/>
                <a:cs typeface="Times New Roman" pitchFamily="18" charset="0"/>
              </a:rPr>
              <a:t>Flowchart:</a:t>
            </a:r>
            <a:endParaRPr lang="en-US" sz="2800" b="1" u="sng" dirty="0">
              <a:latin typeface="Times New Roman" pitchFamily="18" charset="0"/>
              <a:cs typeface="Times New Roman" pitchFamily="18"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2437" y="762000"/>
            <a:ext cx="3667125" cy="5671805"/>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30938" y="523220"/>
            <a:ext cx="4143375" cy="5934398"/>
          </a:xfrm>
          <a:prstGeom prst="rect">
            <a:avLst/>
          </a:prstGeom>
        </p:spPr>
      </p:pic>
    </p:spTree>
    <p:extLst>
      <p:ext uri="{BB962C8B-B14F-4D97-AF65-F5344CB8AC3E}">
        <p14:creationId xmlns:p14="http://schemas.microsoft.com/office/powerpoint/2010/main" val="202264328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Shape 1"/>
          <p:cNvSpPr txBox="1"/>
          <p:nvPr/>
        </p:nvSpPr>
        <p:spPr>
          <a:xfrm>
            <a:off x="0" y="6492960"/>
            <a:ext cx="1676160" cy="364680"/>
          </a:xfrm>
          <a:prstGeom prst="rect">
            <a:avLst/>
          </a:prstGeom>
        </p:spPr>
        <p:txBody>
          <a:bodyPr anchor="ctr"/>
          <a:lstStyle/>
          <a:p>
            <a:pPr>
              <a:lnSpc>
                <a:spcPct val="100000"/>
              </a:lnSpc>
            </a:pPr>
            <a:endParaRPr/>
          </a:p>
        </p:txBody>
      </p:sp>
      <p:sp>
        <p:nvSpPr>
          <p:cNvPr id="5" name="TextShape 2"/>
          <p:cNvSpPr txBox="1"/>
          <p:nvPr/>
        </p:nvSpPr>
        <p:spPr>
          <a:xfrm>
            <a:off x="6985440" y="6457680"/>
            <a:ext cx="2133360" cy="364680"/>
          </a:xfrm>
          <a:prstGeom prst="rect">
            <a:avLst/>
          </a:prstGeom>
        </p:spPr>
        <p:txBody>
          <a:bodyPr anchor="ctr"/>
          <a:lstStyle/>
          <a:p>
            <a:pPr algn="r">
              <a:lnSpc>
                <a:spcPct val="100000"/>
              </a:lnSpc>
            </a:pPr>
            <a:fld id="{1B20FF57-C340-45DA-BF80-8306DA74ABF0}" type="slidenum">
              <a:rPr lang="en-IN" sz="1600">
                <a:solidFill>
                  <a:srgbClr val="C00000"/>
                </a:solidFill>
                <a:latin typeface="Times New Roman"/>
              </a:rPr>
              <a:pPr algn="r">
                <a:lnSpc>
                  <a:spcPct val="100000"/>
                </a:lnSpc>
              </a:pPr>
              <a:t>14</a:t>
            </a:fld>
            <a:endParaRPr/>
          </a:p>
        </p:txBody>
      </p:sp>
      <p:sp>
        <p:nvSpPr>
          <p:cNvPr id="6" name="Line 3"/>
          <p:cNvSpPr/>
          <p:nvPr/>
        </p:nvSpPr>
        <p:spPr>
          <a:xfrm>
            <a:off x="0" y="924120"/>
            <a:ext cx="9144000" cy="1440"/>
          </a:xfrm>
          <a:prstGeom prst="line">
            <a:avLst/>
          </a:prstGeom>
          <a:ln w="38160">
            <a:solidFill>
              <a:srgbClr val="8064A2"/>
            </a:solidFill>
            <a:round/>
          </a:ln>
        </p:spPr>
      </p:sp>
      <p:sp>
        <p:nvSpPr>
          <p:cNvPr id="7" name="Line 4"/>
          <p:cNvSpPr/>
          <p:nvPr/>
        </p:nvSpPr>
        <p:spPr>
          <a:xfrm>
            <a:off x="0" y="6324480"/>
            <a:ext cx="9144000" cy="1440"/>
          </a:xfrm>
          <a:prstGeom prst="line">
            <a:avLst/>
          </a:prstGeom>
          <a:ln w="38160">
            <a:solidFill>
              <a:srgbClr val="8064A2"/>
            </a:solidFill>
            <a:round/>
          </a:ln>
        </p:spPr>
      </p:sp>
      <p:sp>
        <p:nvSpPr>
          <p:cNvPr id="9" name="TextShape 5"/>
          <p:cNvSpPr txBox="1"/>
          <p:nvPr/>
        </p:nvSpPr>
        <p:spPr>
          <a:xfrm>
            <a:off x="304800" y="228600"/>
            <a:ext cx="8458200" cy="695160"/>
          </a:xfrm>
          <a:prstGeom prst="rect">
            <a:avLst/>
          </a:prstGeom>
        </p:spPr>
        <p:txBody>
          <a:bodyPr anchor="ctr"/>
          <a:lstStyle/>
          <a:p>
            <a:pPr algn="ctr">
              <a:lnSpc>
                <a:spcPct val="100000"/>
              </a:lnSpc>
            </a:pPr>
            <a:r>
              <a:rPr lang="en-US" sz="3600" b="1" u="sng" dirty="0" smtClean="0">
                <a:solidFill>
                  <a:srgbClr val="C00000"/>
                </a:solidFill>
                <a:latin typeface="Times New Roman" pitchFamily="18" charset="0"/>
                <a:cs typeface="Times New Roman" pitchFamily="18" charset="0"/>
              </a:rPr>
              <a:t>Details Of Hardware &amp; Software</a:t>
            </a:r>
            <a:endParaRPr sz="3600" b="1" u="sng">
              <a:latin typeface="Times New Roman" pitchFamily="18" charset="0"/>
              <a:cs typeface="Times New Roman" pitchFamily="18" charset="0"/>
            </a:endParaRPr>
          </a:p>
        </p:txBody>
      </p:sp>
      <p:sp>
        <p:nvSpPr>
          <p:cNvPr id="10" name="TextShape 6"/>
          <p:cNvSpPr txBox="1"/>
          <p:nvPr/>
        </p:nvSpPr>
        <p:spPr>
          <a:xfrm>
            <a:off x="419040" y="1600200"/>
            <a:ext cx="8419680" cy="4343040"/>
          </a:xfrm>
          <a:prstGeom prst="rect">
            <a:avLst/>
          </a:prstGeom>
        </p:spPr>
        <p:txBody>
          <a:bodyPr/>
          <a:lstStyle/>
          <a:p>
            <a:pPr algn="just">
              <a:lnSpc>
                <a:spcPct val="100000"/>
              </a:lnSpc>
            </a:pPr>
            <a:endParaRPr/>
          </a:p>
        </p:txBody>
      </p:sp>
      <p:sp>
        <p:nvSpPr>
          <p:cNvPr id="13" name="TextBox 12"/>
          <p:cNvSpPr txBox="1"/>
          <p:nvPr/>
        </p:nvSpPr>
        <p:spPr>
          <a:xfrm>
            <a:off x="457200" y="1143000"/>
            <a:ext cx="8229600" cy="4278094"/>
          </a:xfrm>
          <a:prstGeom prst="rect">
            <a:avLst/>
          </a:prstGeom>
          <a:noFill/>
        </p:spPr>
        <p:txBody>
          <a:bodyPr wrap="square" rtlCol="0">
            <a:spAutoFit/>
          </a:bodyPr>
          <a:lstStyle/>
          <a:p>
            <a:r>
              <a:rPr lang="en-US" sz="2800" b="1" u="sng" dirty="0" smtClean="0">
                <a:latin typeface="Times New Roman" pitchFamily="18" charset="0"/>
                <a:cs typeface="Times New Roman" pitchFamily="18" charset="0"/>
              </a:rPr>
              <a:t>Hardware Configurations(minimum):</a:t>
            </a:r>
          </a:p>
          <a:p>
            <a:pPr>
              <a:buFont typeface="Arial" pitchFamily="34" charset="0"/>
              <a:buChar char="•"/>
            </a:pPr>
            <a:r>
              <a:rPr lang="en-US" sz="3000" b="1" dirty="0" smtClean="0">
                <a:latin typeface="Times New Roman" pitchFamily="18" charset="0"/>
                <a:cs typeface="Times New Roman" pitchFamily="18" charset="0"/>
              </a:rPr>
              <a:t>  </a:t>
            </a:r>
            <a:r>
              <a:rPr lang="en-US" sz="2500" dirty="0" smtClean="0">
                <a:latin typeface="Times New Roman" pitchFamily="18" charset="0"/>
                <a:cs typeface="Times New Roman" pitchFamily="18" charset="0"/>
              </a:rPr>
              <a:t>Processor: 1.66 GHz Pentium IV</a:t>
            </a:r>
          </a:p>
          <a:p>
            <a:pPr>
              <a:buFont typeface="Arial" pitchFamily="34" charset="0"/>
              <a:buChar char="•"/>
            </a:pPr>
            <a:r>
              <a:rPr lang="en-US" sz="2500" dirty="0" smtClean="0">
                <a:latin typeface="Times New Roman" pitchFamily="18" charset="0"/>
                <a:cs typeface="Times New Roman" pitchFamily="18" charset="0"/>
              </a:rPr>
              <a:t>   Memory: 1GB</a:t>
            </a:r>
          </a:p>
          <a:p>
            <a:pPr>
              <a:buFont typeface="Arial" pitchFamily="34" charset="0"/>
              <a:buChar char="•"/>
            </a:pPr>
            <a:r>
              <a:rPr lang="en-US" sz="2500" dirty="0" smtClean="0">
                <a:latin typeface="Times New Roman" pitchFamily="18" charset="0"/>
                <a:cs typeface="Times New Roman" pitchFamily="18" charset="0"/>
              </a:rPr>
              <a:t>   Hard Disk: 200GB</a:t>
            </a:r>
          </a:p>
          <a:p>
            <a:endParaRPr lang="en-US" dirty="0" smtClean="0"/>
          </a:p>
          <a:p>
            <a:endParaRPr lang="en-US" dirty="0" smtClean="0"/>
          </a:p>
          <a:p>
            <a:r>
              <a:rPr lang="en-US" sz="2800" b="1" u="sng" dirty="0" smtClean="0">
                <a:latin typeface="Times New Roman" pitchFamily="18" charset="0"/>
                <a:cs typeface="Times New Roman" pitchFamily="18" charset="0"/>
              </a:rPr>
              <a:t>Software Configurations:</a:t>
            </a:r>
          </a:p>
          <a:p>
            <a:pPr>
              <a:buFont typeface="Arial" pitchFamily="34" charset="0"/>
              <a:buChar char="•"/>
            </a:pPr>
            <a:r>
              <a:rPr lang="en-US" sz="2500" dirty="0" smtClean="0">
                <a:latin typeface="Times New Roman" pitchFamily="18" charset="0"/>
                <a:cs typeface="Times New Roman" pitchFamily="18" charset="0"/>
              </a:rPr>
              <a:t>   Interface: Visual Studio 2010.</a:t>
            </a:r>
          </a:p>
          <a:p>
            <a:pPr>
              <a:buFont typeface="Arial" pitchFamily="34" charset="0"/>
              <a:buChar char="•"/>
            </a:pPr>
            <a:r>
              <a:rPr lang="en-US" sz="2500" dirty="0" smtClean="0">
                <a:latin typeface="Times New Roman" pitchFamily="18" charset="0"/>
                <a:cs typeface="Times New Roman" pitchFamily="18" charset="0"/>
              </a:rPr>
              <a:t>   Database: MS SQL server 2008 &amp; Above.</a:t>
            </a:r>
          </a:p>
          <a:p>
            <a:pPr>
              <a:buFont typeface="Arial" pitchFamily="34" charset="0"/>
              <a:buChar char="•"/>
            </a:pPr>
            <a:r>
              <a:rPr lang="en-US" sz="2500" dirty="0" smtClean="0">
                <a:latin typeface="Times New Roman" pitchFamily="18" charset="0"/>
                <a:cs typeface="Times New Roman" pitchFamily="18" charset="0"/>
              </a:rPr>
              <a:t>   Platform: Windows XP/7/8/10</a:t>
            </a:r>
          </a:p>
          <a:p>
            <a:pPr>
              <a:buFont typeface="Arial" pitchFamily="34" charset="0"/>
              <a:buChar char="•"/>
            </a:pPr>
            <a:r>
              <a:rPr lang="en-US" sz="2500" dirty="0">
                <a:latin typeface="Times New Roman" pitchFamily="18" charset="0"/>
                <a:cs typeface="Times New Roman" pitchFamily="18" charset="0"/>
              </a:rPr>
              <a:t> </a:t>
            </a:r>
            <a:r>
              <a:rPr lang="en-US" sz="2500" dirty="0" smtClean="0">
                <a:latin typeface="Times New Roman" pitchFamily="18" charset="0"/>
                <a:cs typeface="Times New Roman" pitchFamily="18" charset="0"/>
              </a:rPr>
              <a:t>  Languages: ASP.NET </a:t>
            </a:r>
            <a:endParaRPr lang="en-US" sz="25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152400" y="152400"/>
            <a:ext cx="8839200" cy="685800"/>
          </a:xfrm>
        </p:spPr>
        <p:txBody>
          <a:bodyPr>
            <a:normAutofit/>
          </a:bodyPr>
          <a:lstStyle/>
          <a:p>
            <a:r>
              <a:rPr lang="en-US" sz="3600" b="1" u="sng" dirty="0" smtClean="0">
                <a:solidFill>
                  <a:srgbClr val="C00000"/>
                </a:solidFill>
                <a:latin typeface="Times New Roman" pitchFamily="18" charset="0"/>
                <a:cs typeface="Times New Roman" pitchFamily="18" charset="0"/>
              </a:rPr>
              <a:t>Expected Output</a:t>
            </a:r>
            <a:endParaRPr lang="en-US" sz="3600" b="1" u="sng" dirty="0">
              <a:solidFill>
                <a:srgbClr val="C00000"/>
              </a:solidFill>
              <a:latin typeface="Times New Roman" pitchFamily="18" charset="0"/>
              <a:cs typeface="Times New Roman" pitchFamily="18" charset="0"/>
            </a:endParaRPr>
          </a:p>
        </p:txBody>
      </p:sp>
      <p:sp>
        <p:nvSpPr>
          <p:cNvPr id="5" name="Slide Number Placeholder 4"/>
          <p:cNvSpPr>
            <a:spLocks noGrp="1"/>
          </p:cNvSpPr>
          <p:nvPr>
            <p:ph type="sldNum" sz="quarter" idx="12"/>
          </p:nvPr>
        </p:nvSpPr>
        <p:spPr>
          <a:xfrm>
            <a:off x="6985379" y="6457618"/>
            <a:ext cx="2133600" cy="365125"/>
          </a:xfrm>
        </p:spPr>
        <p:txBody>
          <a:bodyPr/>
          <a:lstStyle/>
          <a:p>
            <a:fld id="{2CDA8CF8-C66F-4AC2-AECA-30AAECE28CFF}" type="slidenum">
              <a:rPr lang="en-US" sz="1600" smtClean="0">
                <a:solidFill>
                  <a:srgbClr val="C00000"/>
                </a:solidFill>
                <a:latin typeface="Times New Roman" pitchFamily="18" charset="0"/>
                <a:cs typeface="Times New Roman" pitchFamily="18" charset="0"/>
              </a:rPr>
              <a:pPr/>
              <a:t>15</a:t>
            </a:fld>
            <a:endParaRPr lang="en-US" sz="1600" dirty="0">
              <a:solidFill>
                <a:srgbClr val="C00000"/>
              </a:solidFill>
              <a:latin typeface="Times New Roman" pitchFamily="18" charset="0"/>
              <a:cs typeface="Times New Roman" pitchFamily="18" charset="0"/>
            </a:endParaRPr>
          </a:p>
        </p:txBody>
      </p:sp>
      <p:cxnSp>
        <p:nvCxnSpPr>
          <p:cNvPr id="8" name="Straight Connector 7"/>
          <p:cNvCxnSpPr/>
          <p:nvPr/>
        </p:nvCxnSpPr>
        <p:spPr>
          <a:xfrm>
            <a:off x="0" y="924177"/>
            <a:ext cx="9144000" cy="1588"/>
          </a:xfrm>
          <a:prstGeom prst="line">
            <a:avLst/>
          </a:prstGeom>
        </p:spPr>
        <p:style>
          <a:lnRef idx="3">
            <a:schemeClr val="accent4"/>
          </a:lnRef>
          <a:fillRef idx="0">
            <a:schemeClr val="accent4"/>
          </a:fillRef>
          <a:effectRef idx="2">
            <a:schemeClr val="accent4"/>
          </a:effectRef>
          <a:fontRef idx="minor">
            <a:schemeClr val="tx1"/>
          </a:fontRef>
        </p:style>
      </p:cxnSp>
      <p:cxnSp>
        <p:nvCxnSpPr>
          <p:cNvPr id="9" name="Straight Connector 8"/>
          <p:cNvCxnSpPr/>
          <p:nvPr/>
        </p:nvCxnSpPr>
        <p:spPr>
          <a:xfrm>
            <a:off x="0" y="6324600"/>
            <a:ext cx="9144000" cy="1588"/>
          </a:xfrm>
          <a:prstGeom prst="line">
            <a:avLst/>
          </a:prstGeom>
        </p:spPr>
        <p:style>
          <a:lnRef idx="3">
            <a:schemeClr val="accent4"/>
          </a:lnRef>
          <a:fillRef idx="0">
            <a:schemeClr val="accent4"/>
          </a:fillRef>
          <a:effectRef idx="2">
            <a:schemeClr val="accent4"/>
          </a:effectRef>
          <a:fontRef idx="minor">
            <a:schemeClr val="tx1"/>
          </a:fontRef>
        </p:style>
      </p:cxnSp>
      <p:pic>
        <p:nvPicPr>
          <p:cNvPr id="3" name="Picture 2"/>
          <p:cNvPicPr>
            <a:picLocks noChangeAspect="1"/>
          </p:cNvPicPr>
          <p:nvPr/>
        </p:nvPicPr>
        <p:blipFill>
          <a:blip r:embed="rId3"/>
          <a:stretch>
            <a:fillRect/>
          </a:stretch>
        </p:blipFill>
        <p:spPr>
          <a:xfrm>
            <a:off x="342900" y="1103153"/>
            <a:ext cx="3916463" cy="3573516"/>
          </a:xfrm>
          <a:prstGeom prst="rect">
            <a:avLst/>
          </a:prstGeom>
        </p:spPr>
      </p:pic>
      <p:sp>
        <p:nvSpPr>
          <p:cNvPr id="6" name="TextBox 5"/>
          <p:cNvSpPr txBox="1"/>
          <p:nvPr/>
        </p:nvSpPr>
        <p:spPr>
          <a:xfrm>
            <a:off x="2753204" y="5451010"/>
            <a:ext cx="4191000" cy="461665"/>
          </a:xfrm>
          <a:prstGeom prst="rect">
            <a:avLst/>
          </a:prstGeom>
          <a:noFill/>
        </p:spPr>
        <p:txBody>
          <a:bodyPr wrap="square" rtlCol="0">
            <a:spAutoFit/>
          </a:bodyPr>
          <a:lstStyle/>
          <a:p>
            <a:r>
              <a:rPr lang="en-US" sz="2400" b="1" u="sng" dirty="0" smtClean="0">
                <a:latin typeface="Times New Roman" panose="02020603050405020304" pitchFamily="18" charset="0"/>
                <a:cs typeface="Times New Roman" panose="02020603050405020304" pitchFamily="18" charset="0"/>
              </a:rPr>
              <a:t>Login and Register Page</a:t>
            </a:r>
            <a:endParaRPr lang="en-US" sz="2400" b="1" u="sng" dirty="0">
              <a:latin typeface="Times New Roman" panose="02020603050405020304" pitchFamily="18" charset="0"/>
              <a:cs typeface="Times New Roman" panose="02020603050405020304" pitchFamily="18" charset="0"/>
            </a:endParaRPr>
          </a:p>
        </p:txBody>
      </p:sp>
      <p:pic>
        <p:nvPicPr>
          <p:cNvPr id="12" name="Picture 11"/>
          <p:cNvPicPr>
            <a:picLocks noChangeAspect="1"/>
          </p:cNvPicPr>
          <p:nvPr/>
        </p:nvPicPr>
        <p:blipFill>
          <a:blip r:embed="rId4"/>
          <a:stretch>
            <a:fillRect/>
          </a:stretch>
        </p:blipFill>
        <p:spPr>
          <a:xfrm>
            <a:off x="5029200" y="1183000"/>
            <a:ext cx="3299983" cy="4062047"/>
          </a:xfrm>
          <a:prstGeom prst="rect">
            <a:avLst/>
          </a:prstGeom>
        </p:spPr>
      </p:pic>
      <p:sp>
        <p:nvSpPr>
          <p:cNvPr id="2" name="Rectangle 1"/>
          <p:cNvSpPr/>
          <p:nvPr/>
        </p:nvSpPr>
        <p:spPr>
          <a:xfrm>
            <a:off x="342900" y="5876371"/>
            <a:ext cx="3836307" cy="338554"/>
          </a:xfrm>
          <a:prstGeom prst="rect">
            <a:avLst/>
          </a:prstGeom>
        </p:spPr>
        <p:txBody>
          <a:bodyPr wrap="none">
            <a:spAutoFit/>
          </a:bodyPr>
          <a:lstStyle/>
          <a:p>
            <a:r>
              <a:rPr lang="en-US" sz="1600" u="sng" dirty="0" smtClean="0">
                <a:latin typeface="Times New Roman" panose="02020603050405020304" pitchFamily="18" charset="0"/>
                <a:cs typeface="Times New Roman" panose="02020603050405020304" pitchFamily="18" charset="0"/>
              </a:rPr>
              <a:t>(expected output from a responsive website)</a:t>
            </a:r>
            <a:endParaRPr lang="en-US" sz="1600"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6639911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6985379" y="6457618"/>
            <a:ext cx="2133600" cy="365125"/>
          </a:xfrm>
        </p:spPr>
        <p:txBody>
          <a:bodyPr/>
          <a:lstStyle/>
          <a:p>
            <a:fld id="{2CDA8CF8-C66F-4AC2-AECA-30AAECE28CFF}" type="slidenum">
              <a:rPr lang="en-US" sz="1600" smtClean="0">
                <a:solidFill>
                  <a:srgbClr val="C00000"/>
                </a:solidFill>
                <a:latin typeface="Times New Roman" pitchFamily="18" charset="0"/>
                <a:cs typeface="Times New Roman" pitchFamily="18" charset="0"/>
              </a:rPr>
              <a:pPr/>
              <a:t>16</a:t>
            </a:fld>
            <a:endParaRPr lang="en-US" sz="1600" dirty="0">
              <a:solidFill>
                <a:srgbClr val="C00000"/>
              </a:solidFill>
              <a:latin typeface="Times New Roman" pitchFamily="18" charset="0"/>
              <a:cs typeface="Times New Roman" pitchFamily="18" charset="0"/>
            </a:endParaRPr>
          </a:p>
        </p:txBody>
      </p:sp>
      <p:cxnSp>
        <p:nvCxnSpPr>
          <p:cNvPr id="8" name="Straight Connector 7"/>
          <p:cNvCxnSpPr/>
          <p:nvPr/>
        </p:nvCxnSpPr>
        <p:spPr>
          <a:xfrm>
            <a:off x="0" y="924177"/>
            <a:ext cx="9144000" cy="1588"/>
          </a:xfrm>
          <a:prstGeom prst="line">
            <a:avLst/>
          </a:prstGeom>
        </p:spPr>
        <p:style>
          <a:lnRef idx="3">
            <a:schemeClr val="accent4"/>
          </a:lnRef>
          <a:fillRef idx="0">
            <a:schemeClr val="accent4"/>
          </a:fillRef>
          <a:effectRef idx="2">
            <a:schemeClr val="accent4"/>
          </a:effectRef>
          <a:fontRef idx="minor">
            <a:schemeClr val="tx1"/>
          </a:fontRef>
        </p:style>
      </p:cxnSp>
      <p:cxnSp>
        <p:nvCxnSpPr>
          <p:cNvPr id="9" name="Straight Connector 8"/>
          <p:cNvCxnSpPr/>
          <p:nvPr/>
        </p:nvCxnSpPr>
        <p:spPr>
          <a:xfrm>
            <a:off x="0" y="6324600"/>
            <a:ext cx="9144000" cy="1588"/>
          </a:xfrm>
          <a:prstGeom prst="line">
            <a:avLst/>
          </a:prstGeom>
        </p:spPr>
        <p:style>
          <a:lnRef idx="3">
            <a:schemeClr val="accent4"/>
          </a:lnRef>
          <a:fillRef idx="0">
            <a:schemeClr val="accent4"/>
          </a:fillRef>
          <a:effectRef idx="2">
            <a:schemeClr val="accent4"/>
          </a:effectRef>
          <a:fontRef idx="minor">
            <a:schemeClr val="tx1"/>
          </a:fontRef>
        </p:style>
      </p:cxnSp>
      <p:sp>
        <p:nvSpPr>
          <p:cNvPr id="15" name="Title 1"/>
          <p:cNvSpPr>
            <a:spLocks noGrp="1"/>
          </p:cNvSpPr>
          <p:nvPr>
            <p:ph type="title"/>
          </p:nvPr>
        </p:nvSpPr>
        <p:spPr>
          <a:xfrm>
            <a:off x="152400" y="152400"/>
            <a:ext cx="8839200" cy="685800"/>
          </a:xfrm>
        </p:spPr>
        <p:txBody>
          <a:bodyPr>
            <a:normAutofit/>
          </a:bodyPr>
          <a:lstStyle/>
          <a:p>
            <a:r>
              <a:rPr lang="en-US" sz="3600" b="1" u="sng" dirty="0" smtClean="0">
                <a:solidFill>
                  <a:srgbClr val="C00000"/>
                </a:solidFill>
                <a:latin typeface="Times New Roman" pitchFamily="18" charset="0"/>
                <a:cs typeface="Times New Roman" pitchFamily="18" charset="0"/>
              </a:rPr>
              <a:t>Expected Output</a:t>
            </a:r>
            <a:endParaRPr lang="en-US" sz="3600" b="1" u="sng" dirty="0">
              <a:solidFill>
                <a:srgbClr val="C00000"/>
              </a:solidFill>
              <a:latin typeface="Times New Roman" pitchFamily="18" charset="0"/>
              <a:cs typeface="Times New Roman" pitchFamily="18" charset="0"/>
            </a:endParaRPr>
          </a:p>
        </p:txBody>
      </p:sp>
      <p:pic>
        <p:nvPicPr>
          <p:cNvPr id="6" name="Picture 5"/>
          <p:cNvPicPr>
            <a:picLocks noChangeAspect="1"/>
          </p:cNvPicPr>
          <p:nvPr/>
        </p:nvPicPr>
        <p:blipFill>
          <a:blip r:embed="rId3"/>
          <a:stretch>
            <a:fillRect/>
          </a:stretch>
        </p:blipFill>
        <p:spPr>
          <a:xfrm>
            <a:off x="1371600" y="1156503"/>
            <a:ext cx="6387051" cy="4244953"/>
          </a:xfrm>
          <a:prstGeom prst="rect">
            <a:avLst/>
          </a:prstGeom>
        </p:spPr>
      </p:pic>
      <p:sp>
        <p:nvSpPr>
          <p:cNvPr id="12" name="TextBox 11"/>
          <p:cNvSpPr txBox="1"/>
          <p:nvPr/>
        </p:nvSpPr>
        <p:spPr>
          <a:xfrm>
            <a:off x="3657600" y="5632196"/>
            <a:ext cx="3048000" cy="461665"/>
          </a:xfrm>
          <a:prstGeom prst="rect">
            <a:avLst/>
          </a:prstGeom>
          <a:noFill/>
        </p:spPr>
        <p:txBody>
          <a:bodyPr wrap="square" rtlCol="0">
            <a:spAutoFit/>
          </a:bodyPr>
          <a:lstStyle/>
          <a:p>
            <a:r>
              <a:rPr lang="en-US" sz="2400" b="1" u="sng" dirty="0" smtClean="0">
                <a:latin typeface="Times New Roman" panose="02020603050405020304" pitchFamily="18" charset="0"/>
                <a:cs typeface="Times New Roman" panose="02020603050405020304" pitchFamily="18" charset="0"/>
              </a:rPr>
              <a:t>Home Page</a:t>
            </a:r>
            <a:endParaRPr lang="en-US" sz="2400" b="1"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6639911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6985379" y="6457618"/>
            <a:ext cx="2133600" cy="365125"/>
          </a:xfrm>
        </p:spPr>
        <p:txBody>
          <a:bodyPr/>
          <a:lstStyle/>
          <a:p>
            <a:fld id="{2CDA8CF8-C66F-4AC2-AECA-30AAECE28CFF}" type="slidenum">
              <a:rPr lang="en-US" sz="1600" smtClean="0">
                <a:solidFill>
                  <a:srgbClr val="C00000"/>
                </a:solidFill>
                <a:latin typeface="Times New Roman" pitchFamily="18" charset="0"/>
                <a:cs typeface="Times New Roman" pitchFamily="18" charset="0"/>
              </a:rPr>
              <a:pPr/>
              <a:t>17</a:t>
            </a:fld>
            <a:endParaRPr lang="en-US" sz="1600" dirty="0">
              <a:solidFill>
                <a:srgbClr val="C00000"/>
              </a:solidFill>
              <a:latin typeface="Times New Roman" pitchFamily="18" charset="0"/>
              <a:cs typeface="Times New Roman" pitchFamily="18" charset="0"/>
            </a:endParaRPr>
          </a:p>
        </p:txBody>
      </p:sp>
      <p:cxnSp>
        <p:nvCxnSpPr>
          <p:cNvPr id="8" name="Straight Connector 7"/>
          <p:cNvCxnSpPr/>
          <p:nvPr/>
        </p:nvCxnSpPr>
        <p:spPr>
          <a:xfrm>
            <a:off x="0" y="914400"/>
            <a:ext cx="9144000" cy="1588"/>
          </a:xfrm>
          <a:prstGeom prst="line">
            <a:avLst/>
          </a:prstGeom>
        </p:spPr>
        <p:style>
          <a:lnRef idx="3">
            <a:schemeClr val="accent4"/>
          </a:lnRef>
          <a:fillRef idx="0">
            <a:schemeClr val="accent4"/>
          </a:fillRef>
          <a:effectRef idx="2">
            <a:schemeClr val="accent4"/>
          </a:effectRef>
          <a:fontRef idx="minor">
            <a:schemeClr val="tx1"/>
          </a:fontRef>
        </p:style>
      </p:cxnSp>
      <p:cxnSp>
        <p:nvCxnSpPr>
          <p:cNvPr id="9" name="Straight Connector 8"/>
          <p:cNvCxnSpPr/>
          <p:nvPr/>
        </p:nvCxnSpPr>
        <p:spPr>
          <a:xfrm>
            <a:off x="0" y="6324600"/>
            <a:ext cx="9144000" cy="1588"/>
          </a:xfrm>
          <a:prstGeom prst="line">
            <a:avLst/>
          </a:prstGeom>
        </p:spPr>
        <p:style>
          <a:lnRef idx="3">
            <a:schemeClr val="accent4"/>
          </a:lnRef>
          <a:fillRef idx="0">
            <a:schemeClr val="accent4"/>
          </a:fillRef>
          <a:effectRef idx="2">
            <a:schemeClr val="accent4"/>
          </a:effectRef>
          <a:fontRef idx="minor">
            <a:schemeClr val="tx1"/>
          </a:fontRef>
        </p:style>
      </p:cxnSp>
      <p:sp>
        <p:nvSpPr>
          <p:cNvPr id="22" name="Title 1"/>
          <p:cNvSpPr>
            <a:spLocks noGrp="1"/>
          </p:cNvSpPr>
          <p:nvPr>
            <p:ph type="title"/>
          </p:nvPr>
        </p:nvSpPr>
        <p:spPr>
          <a:xfrm>
            <a:off x="152400" y="152400"/>
            <a:ext cx="8839200" cy="685800"/>
          </a:xfrm>
        </p:spPr>
        <p:txBody>
          <a:bodyPr>
            <a:normAutofit/>
          </a:bodyPr>
          <a:lstStyle/>
          <a:p>
            <a:r>
              <a:rPr lang="en-US" sz="3600" b="1" u="sng" dirty="0" smtClean="0">
                <a:solidFill>
                  <a:srgbClr val="C00000"/>
                </a:solidFill>
                <a:latin typeface="Times New Roman" pitchFamily="18" charset="0"/>
                <a:cs typeface="Times New Roman" pitchFamily="18" charset="0"/>
              </a:rPr>
              <a:t>Expected Output</a:t>
            </a:r>
            <a:endParaRPr lang="en-US" sz="3600" b="1" u="sng" dirty="0">
              <a:solidFill>
                <a:srgbClr val="C00000"/>
              </a:solidFill>
              <a:latin typeface="Times New Roman" pitchFamily="18" charset="0"/>
              <a:cs typeface="Times New Roman" pitchFamily="18" charset="0"/>
            </a:endParaRPr>
          </a:p>
        </p:txBody>
      </p:sp>
      <p:pic>
        <p:nvPicPr>
          <p:cNvPr id="3" name="Picture 2"/>
          <p:cNvPicPr>
            <a:picLocks noChangeAspect="1"/>
          </p:cNvPicPr>
          <p:nvPr/>
        </p:nvPicPr>
        <p:blipFill>
          <a:blip r:embed="rId3"/>
          <a:stretch>
            <a:fillRect/>
          </a:stretch>
        </p:blipFill>
        <p:spPr>
          <a:xfrm>
            <a:off x="746686" y="1204763"/>
            <a:ext cx="7635314" cy="4184195"/>
          </a:xfrm>
          <a:prstGeom prst="rect">
            <a:avLst/>
          </a:prstGeom>
        </p:spPr>
      </p:pic>
      <p:sp>
        <p:nvSpPr>
          <p:cNvPr id="6" name="TextBox 5"/>
          <p:cNvSpPr txBox="1"/>
          <p:nvPr/>
        </p:nvSpPr>
        <p:spPr>
          <a:xfrm>
            <a:off x="2108579" y="5685118"/>
            <a:ext cx="5943600" cy="461665"/>
          </a:xfrm>
          <a:prstGeom prst="rect">
            <a:avLst/>
          </a:prstGeom>
          <a:noFill/>
        </p:spPr>
        <p:txBody>
          <a:bodyPr wrap="square" rtlCol="0">
            <a:spAutoFit/>
          </a:bodyPr>
          <a:lstStyle/>
          <a:p>
            <a:r>
              <a:rPr lang="en-US" sz="2400" b="1" u="sng" dirty="0" smtClean="0">
                <a:latin typeface="Times New Roman" panose="02020603050405020304" pitchFamily="18" charset="0"/>
                <a:cs typeface="Times New Roman" panose="02020603050405020304" pitchFamily="18" charset="0"/>
              </a:rPr>
              <a:t>News Recommended by the Application</a:t>
            </a:r>
            <a:endParaRPr lang="en-US" sz="2400" b="1"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4572271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987C32C5-0C21-4BE8-BB57-499B7BA95505}" type="slidenum">
              <a:rPr lang="en-US" smtClean="0"/>
              <a:pPr/>
              <a:t>18</a:t>
            </a:fld>
            <a:endParaRPr lang="en-US"/>
          </a:p>
        </p:txBody>
      </p:sp>
      <p:cxnSp>
        <p:nvCxnSpPr>
          <p:cNvPr id="7" name="Straight Connector 6"/>
          <p:cNvCxnSpPr/>
          <p:nvPr/>
        </p:nvCxnSpPr>
        <p:spPr>
          <a:xfrm>
            <a:off x="0" y="844996"/>
            <a:ext cx="9144000" cy="1588"/>
          </a:xfrm>
          <a:prstGeom prst="line">
            <a:avLst/>
          </a:prstGeom>
        </p:spPr>
        <p:style>
          <a:lnRef idx="3">
            <a:schemeClr val="accent4"/>
          </a:lnRef>
          <a:fillRef idx="0">
            <a:schemeClr val="accent4"/>
          </a:fillRef>
          <a:effectRef idx="2">
            <a:schemeClr val="accent4"/>
          </a:effectRef>
          <a:fontRef idx="minor">
            <a:schemeClr val="tx1"/>
          </a:fontRef>
        </p:style>
      </p:cxnSp>
      <p:cxnSp>
        <p:nvCxnSpPr>
          <p:cNvPr id="8" name="Straight Connector 7"/>
          <p:cNvCxnSpPr/>
          <p:nvPr/>
        </p:nvCxnSpPr>
        <p:spPr>
          <a:xfrm>
            <a:off x="0" y="6172200"/>
            <a:ext cx="9144000" cy="1588"/>
          </a:xfrm>
          <a:prstGeom prst="line">
            <a:avLst/>
          </a:prstGeom>
        </p:spPr>
        <p:style>
          <a:lnRef idx="3">
            <a:schemeClr val="accent4"/>
          </a:lnRef>
          <a:fillRef idx="0">
            <a:schemeClr val="accent4"/>
          </a:fillRef>
          <a:effectRef idx="2">
            <a:schemeClr val="accent4"/>
          </a:effectRef>
          <a:fontRef idx="minor">
            <a:schemeClr val="tx1"/>
          </a:fontRef>
        </p:style>
      </p:cxnSp>
      <p:sp>
        <p:nvSpPr>
          <p:cNvPr id="9" name="Title 1"/>
          <p:cNvSpPr>
            <a:spLocks noGrp="1"/>
          </p:cNvSpPr>
          <p:nvPr>
            <p:ph type="title"/>
          </p:nvPr>
        </p:nvSpPr>
        <p:spPr>
          <a:xfrm>
            <a:off x="152400" y="152400"/>
            <a:ext cx="8839200" cy="685800"/>
          </a:xfrm>
        </p:spPr>
        <p:txBody>
          <a:bodyPr>
            <a:normAutofit/>
          </a:bodyPr>
          <a:lstStyle/>
          <a:p>
            <a:r>
              <a:rPr lang="en-US" sz="3600" b="1" u="sng" dirty="0" smtClean="0">
                <a:solidFill>
                  <a:srgbClr val="C00000"/>
                </a:solidFill>
                <a:latin typeface="Times New Roman" pitchFamily="18" charset="0"/>
                <a:cs typeface="Times New Roman" pitchFamily="18" charset="0"/>
              </a:rPr>
              <a:t>Expected Output</a:t>
            </a:r>
            <a:endParaRPr lang="en-US" sz="3600" b="1" u="sng" dirty="0">
              <a:solidFill>
                <a:srgbClr val="C00000"/>
              </a:solidFill>
              <a:latin typeface="Times New Roman" pitchFamily="18" charset="0"/>
              <a:cs typeface="Times New Roman" pitchFamily="18" charset="0"/>
            </a:endParaRPr>
          </a:p>
        </p:txBody>
      </p:sp>
      <p:pic>
        <p:nvPicPr>
          <p:cNvPr id="10" name="Picture 9"/>
          <p:cNvPicPr>
            <a:picLocks noChangeAspect="1"/>
          </p:cNvPicPr>
          <p:nvPr/>
        </p:nvPicPr>
        <p:blipFill>
          <a:blip r:embed="rId2"/>
          <a:stretch>
            <a:fillRect/>
          </a:stretch>
        </p:blipFill>
        <p:spPr>
          <a:xfrm>
            <a:off x="671446" y="1052119"/>
            <a:ext cx="7710554" cy="4315633"/>
          </a:xfrm>
          <a:prstGeom prst="rect">
            <a:avLst/>
          </a:prstGeom>
        </p:spPr>
      </p:pic>
      <p:sp>
        <p:nvSpPr>
          <p:cNvPr id="11" name="TextBox 10"/>
          <p:cNvSpPr txBox="1"/>
          <p:nvPr/>
        </p:nvSpPr>
        <p:spPr>
          <a:xfrm>
            <a:off x="671446" y="5619254"/>
            <a:ext cx="7614232" cy="461665"/>
          </a:xfrm>
          <a:prstGeom prst="rect">
            <a:avLst/>
          </a:prstGeom>
          <a:noFill/>
        </p:spPr>
        <p:txBody>
          <a:bodyPr wrap="square" rtlCol="0">
            <a:spAutoFit/>
          </a:bodyPr>
          <a:lstStyle/>
          <a:p>
            <a:pPr algn="ctr"/>
            <a:r>
              <a:rPr lang="en-US" sz="2400" b="1" u="sng" dirty="0" smtClean="0">
                <a:latin typeface="Times New Roman" panose="02020603050405020304" pitchFamily="18" charset="0"/>
                <a:cs typeface="Times New Roman" panose="02020603050405020304" pitchFamily="18" charset="0"/>
              </a:rPr>
              <a:t>RSS Feeds Storage in Database</a:t>
            </a:r>
            <a:endParaRPr lang="en-US" sz="2400" b="1"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8015459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68122"/>
            <a:ext cx="8229600" cy="663716"/>
          </a:xfrm>
        </p:spPr>
        <p:txBody>
          <a:bodyPr>
            <a:normAutofit/>
          </a:bodyPr>
          <a:lstStyle/>
          <a:p>
            <a:r>
              <a:rPr lang="en-US" sz="3600" b="1" u="sng" dirty="0">
                <a:solidFill>
                  <a:srgbClr val="C00000"/>
                </a:solidFill>
                <a:latin typeface="Times New Roman" pitchFamily="18" charset="0"/>
                <a:cs typeface="Times New Roman" pitchFamily="18" charset="0"/>
              </a:rPr>
              <a:t>Conclusion</a:t>
            </a:r>
            <a:endParaRPr lang="en-IN" sz="3600" dirty="0"/>
          </a:p>
        </p:txBody>
      </p:sp>
      <p:sp>
        <p:nvSpPr>
          <p:cNvPr id="7" name="Content Placeholder 6"/>
          <p:cNvSpPr>
            <a:spLocks noGrp="1"/>
          </p:cNvSpPr>
          <p:nvPr>
            <p:ph idx="1"/>
          </p:nvPr>
        </p:nvSpPr>
        <p:spPr>
          <a:xfrm>
            <a:off x="457200" y="1100525"/>
            <a:ext cx="8229600" cy="4887138"/>
          </a:xfrm>
        </p:spPr>
        <p:txBody>
          <a:bodyPr>
            <a:noAutofit/>
          </a:bodyPr>
          <a:lstStyle/>
          <a:p>
            <a:pPr algn="just">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Thus we propose to develop a personalized news recommender system based on RSS feeds and Keyword search using word </a:t>
            </a:r>
            <a:r>
              <a:rPr lang="en-US" sz="2200" dirty="0" smtClean="0">
                <a:latin typeface="Times New Roman" panose="02020603050405020304" pitchFamily="18" charset="0"/>
                <a:cs typeface="Times New Roman" panose="02020603050405020304" pitchFamily="18" charset="0"/>
              </a:rPr>
              <a:t>weightage algorithm. </a:t>
            </a:r>
          </a:p>
          <a:p>
            <a:pPr algn="just">
              <a:buFont typeface="Wingdings" panose="05000000000000000000" pitchFamily="2" charset="2"/>
              <a:buChar char="Ø"/>
            </a:pPr>
            <a:endParaRPr lang="en-US" sz="2200"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200" dirty="0" smtClean="0">
                <a:latin typeface="Times New Roman" panose="02020603050405020304" pitchFamily="18" charset="0"/>
                <a:cs typeface="Times New Roman" panose="02020603050405020304" pitchFamily="18" charset="0"/>
              </a:rPr>
              <a:t>The manual searching option which is an added feature in this project works on TF-IDF Technique which is efficient and accurate and provides best results to the users.</a:t>
            </a:r>
          </a:p>
          <a:p>
            <a:pPr algn="just">
              <a:buFont typeface="Wingdings" panose="05000000000000000000" pitchFamily="2" charset="2"/>
              <a:buChar char="Ø"/>
            </a:pPr>
            <a:endParaRPr lang="en-IN" sz="2200"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IN" sz="2200" dirty="0" smtClean="0">
                <a:latin typeface="Times New Roman" panose="02020603050405020304" pitchFamily="18" charset="0"/>
                <a:cs typeface="Times New Roman" panose="02020603050405020304" pitchFamily="18" charset="0"/>
              </a:rPr>
              <a:t>By </a:t>
            </a:r>
            <a:r>
              <a:rPr lang="en-IN" sz="2200" dirty="0">
                <a:latin typeface="Times New Roman" panose="02020603050405020304" pitchFamily="18" charset="0"/>
                <a:cs typeface="Times New Roman" panose="02020603050405020304" pitchFamily="18" charset="0"/>
              </a:rPr>
              <a:t>giving Users what they like from the very </a:t>
            </a:r>
            <a:r>
              <a:rPr lang="en-IN" sz="2200" dirty="0" smtClean="0">
                <a:latin typeface="Times New Roman" panose="02020603050405020304" pitchFamily="18" charset="0"/>
                <a:cs typeface="Times New Roman" panose="02020603050405020304" pitchFamily="18" charset="0"/>
              </a:rPr>
              <a:t>beginning, this </a:t>
            </a:r>
            <a:r>
              <a:rPr lang="en-IN" sz="2200" dirty="0">
                <a:latin typeface="Times New Roman" panose="02020603050405020304" pitchFamily="18" charset="0"/>
                <a:cs typeface="Times New Roman" panose="02020603050405020304" pitchFamily="18" charset="0"/>
              </a:rPr>
              <a:t>application intends to </a:t>
            </a:r>
            <a:r>
              <a:rPr lang="en-IN" sz="2200" dirty="0" smtClean="0">
                <a:latin typeface="Times New Roman" panose="02020603050405020304" pitchFamily="18" charset="0"/>
                <a:cs typeface="Times New Roman" panose="02020603050405020304" pitchFamily="18" charset="0"/>
              </a:rPr>
              <a:t>ensure that </a:t>
            </a:r>
            <a:r>
              <a:rPr lang="en-IN" sz="2200" dirty="0">
                <a:latin typeface="Times New Roman" panose="02020603050405020304" pitchFamily="18" charset="0"/>
                <a:cs typeface="Times New Roman" panose="02020603050405020304" pitchFamily="18" charset="0"/>
              </a:rPr>
              <a:t>people stay updated with what is happening around them.</a:t>
            </a:r>
            <a:r>
              <a:rPr lang="en-US" sz="2200" dirty="0">
                <a:latin typeface="Times New Roman" panose="02020603050405020304" pitchFamily="18" charset="0"/>
                <a:cs typeface="Times New Roman" panose="02020603050405020304" pitchFamily="18" charset="0"/>
              </a:rPr>
              <a:t> </a:t>
            </a:r>
          </a:p>
        </p:txBody>
      </p:sp>
      <p:sp>
        <p:nvSpPr>
          <p:cNvPr id="5" name="Slide Number Placeholder 4"/>
          <p:cNvSpPr>
            <a:spLocks noGrp="1"/>
          </p:cNvSpPr>
          <p:nvPr>
            <p:ph type="sldNum" sz="quarter" idx="12"/>
          </p:nvPr>
        </p:nvSpPr>
        <p:spPr/>
        <p:txBody>
          <a:bodyPr/>
          <a:lstStyle/>
          <a:p>
            <a:fld id="{2CDA8CF8-C66F-4AC2-AECA-30AAECE28CFF}" type="slidenum">
              <a:rPr lang="en-US" sz="1600" smtClean="0">
                <a:solidFill>
                  <a:srgbClr val="C00000"/>
                </a:solidFill>
                <a:latin typeface="Times New Roman" pitchFamily="18" charset="0"/>
                <a:cs typeface="Times New Roman" pitchFamily="18" charset="0"/>
              </a:rPr>
              <a:pPr/>
              <a:t>19</a:t>
            </a:fld>
            <a:endParaRPr lang="en-US" sz="1600" dirty="0">
              <a:solidFill>
                <a:srgbClr val="C00000"/>
              </a:solidFill>
              <a:latin typeface="Times New Roman" pitchFamily="18" charset="0"/>
              <a:cs typeface="Times New Roman" pitchFamily="18" charset="0"/>
            </a:endParaRPr>
          </a:p>
        </p:txBody>
      </p:sp>
      <p:cxnSp>
        <p:nvCxnSpPr>
          <p:cNvPr id="8" name="Straight Connector 7"/>
          <p:cNvCxnSpPr/>
          <p:nvPr/>
        </p:nvCxnSpPr>
        <p:spPr>
          <a:xfrm>
            <a:off x="0" y="762000"/>
            <a:ext cx="9144000" cy="1588"/>
          </a:xfrm>
          <a:prstGeom prst="line">
            <a:avLst/>
          </a:prstGeom>
        </p:spPr>
        <p:style>
          <a:lnRef idx="3">
            <a:schemeClr val="accent4"/>
          </a:lnRef>
          <a:fillRef idx="0">
            <a:schemeClr val="accent4"/>
          </a:fillRef>
          <a:effectRef idx="2">
            <a:schemeClr val="accent4"/>
          </a:effectRef>
          <a:fontRef idx="minor">
            <a:schemeClr val="tx1"/>
          </a:fontRef>
        </p:style>
      </p:cxnSp>
      <p:cxnSp>
        <p:nvCxnSpPr>
          <p:cNvPr id="9" name="Straight Connector 8"/>
          <p:cNvCxnSpPr/>
          <p:nvPr/>
        </p:nvCxnSpPr>
        <p:spPr>
          <a:xfrm>
            <a:off x="0" y="6324600"/>
            <a:ext cx="9144000" cy="1588"/>
          </a:xfrm>
          <a:prstGeom prst="line">
            <a:avLst/>
          </a:prstGeom>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18233941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228601"/>
            <a:ext cx="8229600" cy="762000"/>
          </a:xfrm>
        </p:spPr>
        <p:txBody>
          <a:bodyPr>
            <a:normAutofit/>
          </a:bodyPr>
          <a:lstStyle/>
          <a:p>
            <a:r>
              <a:rPr lang="en-US" sz="3600" b="1" u="sng" dirty="0" smtClean="0">
                <a:solidFill>
                  <a:srgbClr val="C00000"/>
                </a:solidFill>
                <a:latin typeface="Times New Roman" pitchFamily="18" charset="0"/>
                <a:cs typeface="Times New Roman" pitchFamily="18" charset="0"/>
              </a:rPr>
              <a:t>Index </a:t>
            </a:r>
            <a:endParaRPr lang="en-US" sz="3600" b="1" u="sng" dirty="0">
              <a:solidFill>
                <a:srgbClr val="C00000"/>
              </a:solidFill>
              <a:latin typeface="Times New Roman" pitchFamily="18" charset="0"/>
              <a:cs typeface="Times New Roman" pitchFamily="18" charset="0"/>
            </a:endParaRPr>
          </a:p>
        </p:txBody>
      </p:sp>
      <p:sp>
        <p:nvSpPr>
          <p:cNvPr id="11" name="Content Placeholder 2"/>
          <p:cNvSpPr>
            <a:spLocks noGrp="1"/>
          </p:cNvSpPr>
          <p:nvPr>
            <p:ph idx="1"/>
          </p:nvPr>
        </p:nvSpPr>
        <p:spPr>
          <a:xfrm>
            <a:off x="228600" y="1066800"/>
            <a:ext cx="8343900" cy="5105400"/>
          </a:xfrm>
        </p:spPr>
        <p:txBody>
          <a:bodyPr>
            <a:normAutofit lnSpcReduction="10000"/>
          </a:bodyPr>
          <a:lstStyle/>
          <a:p>
            <a:r>
              <a:rPr lang="en-US" sz="2400" dirty="0" smtClean="0">
                <a:solidFill>
                  <a:srgbClr val="000000"/>
                </a:solidFill>
                <a:latin typeface="Times New Roman" pitchFamily="18" charset="0"/>
                <a:cs typeface="Times New Roman" pitchFamily="18" charset="0"/>
              </a:rPr>
              <a:t>Abstract</a:t>
            </a:r>
          </a:p>
          <a:p>
            <a:r>
              <a:rPr lang="en-US" sz="2400" dirty="0" smtClean="0">
                <a:solidFill>
                  <a:srgbClr val="000000"/>
                </a:solidFill>
                <a:latin typeface="Times New Roman" pitchFamily="18" charset="0"/>
                <a:cs typeface="Times New Roman" pitchFamily="18" charset="0"/>
              </a:rPr>
              <a:t>Introduction</a:t>
            </a:r>
          </a:p>
          <a:p>
            <a:r>
              <a:rPr lang="en-US" sz="2400" dirty="0" smtClean="0">
                <a:solidFill>
                  <a:srgbClr val="000000"/>
                </a:solidFill>
                <a:latin typeface="Times New Roman" pitchFamily="18" charset="0"/>
                <a:cs typeface="Times New Roman" pitchFamily="18" charset="0"/>
              </a:rPr>
              <a:t>Aims &amp; Objectives</a:t>
            </a:r>
            <a:endParaRPr lang="en-US" sz="2400" dirty="0" smtClean="0">
              <a:latin typeface="Times New Roman" pitchFamily="18" charset="0"/>
              <a:cs typeface="Times New Roman" pitchFamily="18" charset="0"/>
            </a:endParaRPr>
          </a:p>
          <a:p>
            <a:r>
              <a:rPr lang="en-US" sz="2400" dirty="0" smtClean="0">
                <a:solidFill>
                  <a:srgbClr val="000000"/>
                </a:solidFill>
                <a:latin typeface="Times New Roman" pitchFamily="18" charset="0"/>
                <a:cs typeface="Times New Roman" pitchFamily="18" charset="0"/>
              </a:rPr>
              <a:t>Literature Surveyed (Table Format)</a:t>
            </a:r>
            <a:endParaRPr lang="en-US" sz="2400" dirty="0" smtClean="0">
              <a:latin typeface="Times New Roman" pitchFamily="18" charset="0"/>
              <a:cs typeface="Times New Roman" pitchFamily="18" charset="0"/>
            </a:endParaRPr>
          </a:p>
          <a:p>
            <a:r>
              <a:rPr lang="en-US" sz="2400" dirty="0" smtClean="0">
                <a:solidFill>
                  <a:srgbClr val="000000"/>
                </a:solidFill>
                <a:latin typeface="Times New Roman" pitchFamily="18" charset="0"/>
                <a:cs typeface="Times New Roman" pitchFamily="18" charset="0"/>
              </a:rPr>
              <a:t>Problem Statement</a:t>
            </a:r>
          </a:p>
          <a:p>
            <a:r>
              <a:rPr lang="en-US" sz="2400" dirty="0" smtClean="0">
                <a:solidFill>
                  <a:srgbClr val="000000"/>
                </a:solidFill>
                <a:latin typeface="Times New Roman" pitchFamily="18" charset="0"/>
                <a:cs typeface="Times New Roman" pitchFamily="18" charset="0"/>
              </a:rPr>
              <a:t>Scope</a:t>
            </a:r>
            <a:endParaRPr lang="en-US" sz="2400" dirty="0" smtClean="0">
              <a:latin typeface="Times New Roman" pitchFamily="18" charset="0"/>
              <a:cs typeface="Times New Roman" pitchFamily="18" charset="0"/>
            </a:endParaRPr>
          </a:p>
          <a:p>
            <a:r>
              <a:rPr lang="en-US" sz="2400" dirty="0" smtClean="0">
                <a:solidFill>
                  <a:srgbClr val="000000"/>
                </a:solidFill>
                <a:latin typeface="Times New Roman" pitchFamily="18" charset="0"/>
                <a:cs typeface="Times New Roman" pitchFamily="18" charset="0"/>
              </a:rPr>
              <a:t>Design and Implementation (Block Diagram and Flowchart)</a:t>
            </a:r>
            <a:endParaRPr lang="en-US" sz="2400" dirty="0">
              <a:solidFill>
                <a:srgbClr val="000000"/>
              </a:solidFill>
              <a:latin typeface="Times New Roman" pitchFamily="18" charset="0"/>
              <a:cs typeface="Times New Roman" pitchFamily="18" charset="0"/>
            </a:endParaRPr>
          </a:p>
          <a:p>
            <a:r>
              <a:rPr lang="en-US" sz="2400" dirty="0" smtClean="0">
                <a:solidFill>
                  <a:srgbClr val="000000"/>
                </a:solidFill>
                <a:latin typeface="Times New Roman" pitchFamily="18" charset="0"/>
                <a:cs typeface="Times New Roman" pitchFamily="18" charset="0"/>
              </a:rPr>
              <a:t>Details Of Hardware &amp; Software</a:t>
            </a:r>
          </a:p>
          <a:p>
            <a:r>
              <a:rPr lang="en-US" sz="2400" dirty="0" smtClean="0">
                <a:solidFill>
                  <a:srgbClr val="000000"/>
                </a:solidFill>
                <a:latin typeface="Times New Roman" pitchFamily="18" charset="0"/>
                <a:cs typeface="Times New Roman" pitchFamily="18" charset="0"/>
              </a:rPr>
              <a:t>Results and Discussion</a:t>
            </a:r>
          </a:p>
          <a:p>
            <a:r>
              <a:rPr lang="en-US" sz="2400" dirty="0" smtClean="0">
                <a:solidFill>
                  <a:srgbClr val="000000"/>
                </a:solidFill>
                <a:latin typeface="Times New Roman" pitchFamily="18" charset="0"/>
                <a:cs typeface="Times New Roman" pitchFamily="18" charset="0"/>
              </a:rPr>
              <a:t>Conclusion</a:t>
            </a:r>
          </a:p>
          <a:p>
            <a:r>
              <a:rPr lang="en-US" sz="2400" dirty="0" smtClean="0">
                <a:solidFill>
                  <a:srgbClr val="000000"/>
                </a:solidFill>
                <a:latin typeface="Times New Roman" pitchFamily="18" charset="0"/>
                <a:cs typeface="Times New Roman" pitchFamily="18" charset="0"/>
              </a:rPr>
              <a:t>Future Scope</a:t>
            </a:r>
          </a:p>
          <a:p>
            <a:r>
              <a:rPr lang="en-US" sz="2400" dirty="0" smtClean="0">
                <a:solidFill>
                  <a:srgbClr val="000000"/>
                </a:solidFill>
                <a:latin typeface="Times New Roman" pitchFamily="18" charset="0"/>
                <a:cs typeface="Times New Roman" pitchFamily="18" charset="0"/>
              </a:rPr>
              <a:t>References</a:t>
            </a:r>
            <a:endParaRPr lang="en-US" sz="2400" dirty="0" smtClean="0">
              <a:latin typeface="Times New Roman" pitchFamily="18" charset="0"/>
              <a:cs typeface="Times New Roman" pitchFamily="18" charset="0"/>
            </a:endParaRPr>
          </a:p>
          <a:p>
            <a:endParaRPr lang="en-US" sz="2000" dirty="0"/>
          </a:p>
        </p:txBody>
      </p:sp>
      <p:sp>
        <p:nvSpPr>
          <p:cNvPr id="6" name="Footer Placeholder 5"/>
          <p:cNvSpPr>
            <a:spLocks noGrp="1"/>
          </p:cNvSpPr>
          <p:nvPr>
            <p:ph type="ftr" sz="quarter" idx="11"/>
          </p:nvPr>
        </p:nvSpPr>
        <p:spPr>
          <a:xfrm>
            <a:off x="1066800" y="6096000"/>
            <a:ext cx="7466606" cy="362116"/>
          </a:xfrm>
        </p:spPr>
        <p:txBody>
          <a:bodyPr anchor="t"/>
          <a:lstStyle/>
          <a:p>
            <a:endParaRPr lang="en-US" sz="1600" dirty="0" smtClean="0">
              <a:solidFill>
                <a:srgbClr val="C00000"/>
              </a:solidFill>
              <a:latin typeface="Times New Roman" pitchFamily="18" charset="0"/>
              <a:cs typeface="Times New Roman" pitchFamily="18" charset="0"/>
            </a:endParaRPr>
          </a:p>
          <a:p>
            <a:endParaRPr lang="en-US" sz="1600" dirty="0">
              <a:solidFill>
                <a:srgbClr val="C00000"/>
              </a:solidFill>
              <a:latin typeface="Times New Roman" pitchFamily="18" charset="0"/>
              <a:cs typeface="Times New Roman" pitchFamily="18" charset="0"/>
            </a:endParaRPr>
          </a:p>
          <a:p>
            <a:endParaRPr lang="en-US" sz="1600" dirty="0">
              <a:solidFill>
                <a:srgbClr val="C00000"/>
              </a:solidFill>
              <a:latin typeface="Times New Roman" pitchFamily="18" charset="0"/>
              <a:cs typeface="Times New Roman" pitchFamily="18" charset="0"/>
            </a:endParaRPr>
          </a:p>
          <a:p>
            <a:endParaRPr lang="en-US" sz="1600" dirty="0">
              <a:solidFill>
                <a:srgbClr val="C00000"/>
              </a:solidFill>
              <a:latin typeface="Times New Roman" pitchFamily="18" charset="0"/>
              <a:cs typeface="Times New Roman" pitchFamily="18" charset="0"/>
            </a:endParaRPr>
          </a:p>
        </p:txBody>
      </p:sp>
      <p:sp>
        <p:nvSpPr>
          <p:cNvPr id="5" name="Slide Number Placeholder 4"/>
          <p:cNvSpPr>
            <a:spLocks noGrp="1"/>
          </p:cNvSpPr>
          <p:nvPr>
            <p:ph type="sldNum" sz="quarter" idx="12"/>
          </p:nvPr>
        </p:nvSpPr>
        <p:spPr>
          <a:xfrm>
            <a:off x="6985379" y="6457618"/>
            <a:ext cx="2133600" cy="365125"/>
          </a:xfrm>
        </p:spPr>
        <p:txBody>
          <a:bodyPr/>
          <a:lstStyle/>
          <a:p>
            <a:r>
              <a:rPr lang="en-US" sz="1600" dirty="0">
                <a:solidFill>
                  <a:srgbClr val="C00000"/>
                </a:solidFill>
                <a:latin typeface="Times New Roman" pitchFamily="18" charset="0"/>
                <a:cs typeface="Times New Roman" pitchFamily="18" charset="0"/>
              </a:rPr>
              <a:t>1</a:t>
            </a:r>
          </a:p>
        </p:txBody>
      </p:sp>
      <p:cxnSp>
        <p:nvCxnSpPr>
          <p:cNvPr id="8" name="Straight Connector 7"/>
          <p:cNvCxnSpPr/>
          <p:nvPr/>
        </p:nvCxnSpPr>
        <p:spPr>
          <a:xfrm>
            <a:off x="0" y="924177"/>
            <a:ext cx="9144000" cy="1588"/>
          </a:xfrm>
          <a:prstGeom prst="line">
            <a:avLst/>
          </a:prstGeom>
        </p:spPr>
        <p:style>
          <a:lnRef idx="3">
            <a:schemeClr val="accent4"/>
          </a:lnRef>
          <a:fillRef idx="0">
            <a:schemeClr val="accent4"/>
          </a:fillRef>
          <a:effectRef idx="2">
            <a:schemeClr val="accent4"/>
          </a:effectRef>
          <a:fontRef idx="minor">
            <a:schemeClr val="tx1"/>
          </a:fontRef>
        </p:style>
      </p:cxnSp>
      <p:cxnSp>
        <p:nvCxnSpPr>
          <p:cNvPr id="9" name="Straight Connector 8"/>
          <p:cNvCxnSpPr/>
          <p:nvPr/>
        </p:nvCxnSpPr>
        <p:spPr>
          <a:xfrm>
            <a:off x="0" y="6324600"/>
            <a:ext cx="9144000" cy="1588"/>
          </a:xfrm>
          <a:prstGeom prst="line">
            <a:avLst/>
          </a:prstGeom>
        </p:spPr>
        <p:style>
          <a:lnRef idx="3">
            <a:schemeClr val="accent4"/>
          </a:lnRef>
          <a:fillRef idx="0">
            <a:schemeClr val="accent4"/>
          </a:fillRef>
          <a:effectRef idx="2">
            <a:schemeClr val="accent4"/>
          </a:effectRef>
          <a:fontRef idx="minor">
            <a:schemeClr val="tx1"/>
          </a:fontRef>
        </p:style>
      </p:cxn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103186"/>
            <a:ext cx="8229600" cy="717551"/>
          </a:xfrm>
        </p:spPr>
        <p:txBody>
          <a:bodyPr>
            <a:noAutofit/>
          </a:bodyPr>
          <a:lstStyle/>
          <a:p>
            <a:r>
              <a:rPr lang="en-US" sz="3600" b="1" u="sng" dirty="0">
                <a:solidFill>
                  <a:srgbClr val="C00000"/>
                </a:solidFill>
                <a:latin typeface="Times New Roman" pitchFamily="18" charset="0"/>
                <a:cs typeface="Times New Roman" pitchFamily="18" charset="0"/>
              </a:rPr>
              <a:t>Future Scope</a:t>
            </a:r>
            <a:endParaRPr lang="en-IN" sz="3600" dirty="0"/>
          </a:p>
        </p:txBody>
      </p:sp>
      <p:sp>
        <p:nvSpPr>
          <p:cNvPr id="5" name="Slide Number Placeholder 4"/>
          <p:cNvSpPr>
            <a:spLocks noGrp="1"/>
          </p:cNvSpPr>
          <p:nvPr>
            <p:ph type="sldNum" sz="quarter" idx="12"/>
          </p:nvPr>
        </p:nvSpPr>
        <p:spPr/>
        <p:txBody>
          <a:bodyPr/>
          <a:lstStyle/>
          <a:p>
            <a:fld id="{2CDA8CF8-C66F-4AC2-AECA-30AAECE28CFF}" type="slidenum">
              <a:rPr lang="en-US" sz="1600" smtClean="0">
                <a:solidFill>
                  <a:srgbClr val="C00000"/>
                </a:solidFill>
                <a:latin typeface="Times New Roman" pitchFamily="18" charset="0"/>
                <a:cs typeface="Times New Roman" pitchFamily="18" charset="0"/>
              </a:rPr>
              <a:pPr/>
              <a:t>20</a:t>
            </a:fld>
            <a:endParaRPr lang="en-US" sz="1600" dirty="0">
              <a:solidFill>
                <a:srgbClr val="C00000"/>
              </a:solidFill>
              <a:latin typeface="Times New Roman" pitchFamily="18" charset="0"/>
              <a:cs typeface="Times New Roman" pitchFamily="18" charset="0"/>
            </a:endParaRPr>
          </a:p>
        </p:txBody>
      </p:sp>
      <p:cxnSp>
        <p:nvCxnSpPr>
          <p:cNvPr id="8" name="Straight Connector 7"/>
          <p:cNvCxnSpPr/>
          <p:nvPr/>
        </p:nvCxnSpPr>
        <p:spPr>
          <a:xfrm>
            <a:off x="0" y="850899"/>
            <a:ext cx="9144000" cy="1588"/>
          </a:xfrm>
          <a:prstGeom prst="line">
            <a:avLst/>
          </a:prstGeom>
        </p:spPr>
        <p:style>
          <a:lnRef idx="3">
            <a:schemeClr val="accent4"/>
          </a:lnRef>
          <a:fillRef idx="0">
            <a:schemeClr val="accent4"/>
          </a:fillRef>
          <a:effectRef idx="2">
            <a:schemeClr val="accent4"/>
          </a:effectRef>
          <a:fontRef idx="minor">
            <a:schemeClr val="tx1"/>
          </a:fontRef>
        </p:style>
      </p:cxnSp>
      <p:cxnSp>
        <p:nvCxnSpPr>
          <p:cNvPr id="9" name="Straight Connector 8"/>
          <p:cNvCxnSpPr/>
          <p:nvPr/>
        </p:nvCxnSpPr>
        <p:spPr>
          <a:xfrm>
            <a:off x="0" y="6324600"/>
            <a:ext cx="9144000" cy="1588"/>
          </a:xfrm>
          <a:prstGeom prst="line">
            <a:avLst/>
          </a:prstGeom>
        </p:spPr>
        <p:style>
          <a:lnRef idx="3">
            <a:schemeClr val="accent4"/>
          </a:lnRef>
          <a:fillRef idx="0">
            <a:schemeClr val="accent4"/>
          </a:fillRef>
          <a:effectRef idx="2">
            <a:schemeClr val="accent4"/>
          </a:effectRef>
          <a:fontRef idx="minor">
            <a:schemeClr val="tx1"/>
          </a:fontRef>
        </p:style>
      </p:cxnSp>
      <p:sp>
        <p:nvSpPr>
          <p:cNvPr id="2" name="Rectangle 1"/>
          <p:cNvSpPr/>
          <p:nvPr/>
        </p:nvSpPr>
        <p:spPr>
          <a:xfrm>
            <a:off x="457200" y="1143000"/>
            <a:ext cx="8229600" cy="3139321"/>
          </a:xfrm>
          <a:prstGeom prst="rect">
            <a:avLst/>
          </a:prstGeom>
        </p:spPr>
        <p:txBody>
          <a:bodyPr wrap="square">
            <a:spAutoFit/>
          </a:bodyPr>
          <a:lstStyle/>
          <a:p>
            <a:pPr marL="342900" indent="-342900" algn="just">
              <a:buFont typeface="Wingdings" panose="05000000000000000000" pitchFamily="2" charset="2"/>
              <a:buChar char="Ø"/>
            </a:pPr>
            <a:r>
              <a:rPr lang="en-IN" sz="2200" dirty="0">
                <a:latin typeface="Times New Roman" panose="02020603050405020304" pitchFamily="18" charset="0"/>
              </a:rPr>
              <a:t>Different attributes essential for the success of a Recommendation System such as </a:t>
            </a:r>
            <a:r>
              <a:rPr lang="en-IN" sz="2200" dirty="0" smtClean="0">
                <a:latin typeface="Times New Roman" panose="02020603050405020304" pitchFamily="18" charset="0"/>
              </a:rPr>
              <a:t>Novelty, Trust</a:t>
            </a:r>
            <a:r>
              <a:rPr lang="en-IN" sz="2200" dirty="0">
                <a:latin typeface="Times New Roman" panose="02020603050405020304" pitchFamily="18" charset="0"/>
              </a:rPr>
              <a:t>, Coverage, and Privacy </a:t>
            </a:r>
            <a:r>
              <a:rPr lang="en-IN" sz="2200" dirty="0" smtClean="0">
                <a:latin typeface="Times New Roman" panose="02020603050405020304" pitchFamily="18" charset="0"/>
              </a:rPr>
              <a:t>must be addressed effectively.</a:t>
            </a:r>
          </a:p>
          <a:p>
            <a:pPr marL="342900" indent="-342900" algn="just">
              <a:buFont typeface="Wingdings" panose="05000000000000000000" pitchFamily="2" charset="2"/>
              <a:buChar char="Ø"/>
            </a:pPr>
            <a:endParaRPr lang="en-IN" sz="2200" dirty="0" smtClean="0">
              <a:latin typeface="Times New Roman" panose="02020603050405020304" pitchFamily="18" charset="0"/>
            </a:endParaRPr>
          </a:p>
          <a:p>
            <a:pPr marL="342900" indent="-342900" algn="just">
              <a:buFont typeface="Wingdings" panose="05000000000000000000" pitchFamily="2" charset="2"/>
              <a:buChar char="Ø"/>
            </a:pPr>
            <a:r>
              <a:rPr lang="en-IN" sz="2200" dirty="0" smtClean="0">
                <a:latin typeface="Times New Roman" panose="02020603050405020304" pitchFamily="18" charset="0"/>
              </a:rPr>
              <a:t>New </a:t>
            </a:r>
            <a:r>
              <a:rPr lang="en-IN" sz="2200" dirty="0">
                <a:latin typeface="Times New Roman" panose="02020603050405020304" pitchFamily="18" charset="0"/>
              </a:rPr>
              <a:t>features can be added to the </a:t>
            </a:r>
            <a:r>
              <a:rPr lang="en-IN" sz="2200" dirty="0" smtClean="0">
                <a:latin typeface="Times New Roman" panose="02020603050405020304" pitchFamily="18" charset="0"/>
              </a:rPr>
              <a:t>application, which </a:t>
            </a:r>
            <a:r>
              <a:rPr lang="en-IN" sz="2200" dirty="0">
                <a:latin typeface="Times New Roman" panose="02020603050405020304" pitchFamily="18" charset="0"/>
              </a:rPr>
              <a:t>give the user a facility to add </a:t>
            </a:r>
            <a:r>
              <a:rPr lang="en-IN" sz="2200" dirty="0" smtClean="0">
                <a:latin typeface="Times New Roman" panose="02020603050405020304" pitchFamily="18" charset="0"/>
              </a:rPr>
              <a:t>newspapers</a:t>
            </a:r>
            <a:r>
              <a:rPr lang="en-IN" sz="2200" dirty="0">
                <a:latin typeface="Times New Roman" panose="02020603050405020304" pitchFamily="18" charset="0"/>
              </a:rPr>
              <a:t>. </a:t>
            </a:r>
            <a:endParaRPr lang="en-IN" sz="2200" dirty="0" smtClean="0">
              <a:latin typeface="Times New Roman" panose="02020603050405020304" pitchFamily="18" charset="0"/>
            </a:endParaRPr>
          </a:p>
          <a:p>
            <a:pPr marL="342900" indent="-342900" algn="just">
              <a:buFont typeface="Wingdings" panose="05000000000000000000" pitchFamily="2" charset="2"/>
              <a:buChar char="Ø"/>
            </a:pPr>
            <a:endParaRPr lang="en-IN" sz="2200" dirty="0" smtClean="0">
              <a:latin typeface="Times New Roman" panose="02020603050405020304" pitchFamily="18" charset="0"/>
            </a:endParaRPr>
          </a:p>
          <a:p>
            <a:pPr marL="342900" indent="-342900" algn="just">
              <a:buFont typeface="Wingdings" panose="05000000000000000000" pitchFamily="2" charset="2"/>
              <a:buChar char="Ø"/>
            </a:pPr>
            <a:r>
              <a:rPr lang="en-IN" sz="2200" dirty="0" smtClean="0">
                <a:latin typeface="Times New Roman" panose="02020603050405020304" pitchFamily="18" charset="0"/>
              </a:rPr>
              <a:t>Cloud </a:t>
            </a:r>
            <a:r>
              <a:rPr lang="en-IN" sz="2200" dirty="0">
                <a:latin typeface="Times New Roman" panose="02020603050405020304" pitchFamily="18" charset="0"/>
              </a:rPr>
              <a:t>based approach </a:t>
            </a:r>
            <a:r>
              <a:rPr lang="en-IN" sz="2200" dirty="0" smtClean="0">
                <a:latin typeface="Times New Roman" panose="02020603050405020304" pitchFamily="18" charset="0"/>
              </a:rPr>
              <a:t>for storing </a:t>
            </a:r>
            <a:r>
              <a:rPr lang="en-IN" sz="2200" dirty="0">
                <a:latin typeface="Times New Roman" panose="02020603050405020304" pitchFamily="18" charset="0"/>
              </a:rPr>
              <a:t>data can be used to improve the overall storage and processing of </a:t>
            </a:r>
            <a:r>
              <a:rPr lang="en-IN" sz="2200" dirty="0" smtClean="0">
                <a:latin typeface="Times New Roman" panose="02020603050405020304" pitchFamily="18" charset="0"/>
              </a:rPr>
              <a:t>data.</a:t>
            </a:r>
            <a:endParaRPr lang="en-IN" sz="2200" dirty="0"/>
          </a:p>
        </p:txBody>
      </p:sp>
    </p:spTree>
    <p:extLst>
      <p:ext uri="{BB962C8B-B14F-4D97-AF65-F5344CB8AC3E}">
        <p14:creationId xmlns:p14="http://schemas.microsoft.com/office/powerpoint/2010/main" val="42778784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 name="TextShape 1"/>
          <p:cNvSpPr txBox="1"/>
          <p:nvPr/>
        </p:nvSpPr>
        <p:spPr>
          <a:xfrm>
            <a:off x="0" y="6492960"/>
            <a:ext cx="1676160" cy="364680"/>
          </a:xfrm>
          <a:prstGeom prst="rect">
            <a:avLst/>
          </a:prstGeom>
        </p:spPr>
        <p:txBody>
          <a:bodyPr anchor="ctr"/>
          <a:lstStyle/>
          <a:p>
            <a:pPr>
              <a:lnSpc>
                <a:spcPct val="100000"/>
              </a:lnSpc>
            </a:pPr>
            <a:endParaRPr dirty="0"/>
          </a:p>
        </p:txBody>
      </p:sp>
      <p:sp>
        <p:nvSpPr>
          <p:cNvPr id="216" name="TextShape 2"/>
          <p:cNvSpPr txBox="1"/>
          <p:nvPr/>
        </p:nvSpPr>
        <p:spPr>
          <a:xfrm>
            <a:off x="6985440" y="6457680"/>
            <a:ext cx="2133360" cy="364680"/>
          </a:xfrm>
          <a:prstGeom prst="rect">
            <a:avLst/>
          </a:prstGeom>
        </p:spPr>
        <p:txBody>
          <a:bodyPr anchor="ctr"/>
          <a:lstStyle/>
          <a:p>
            <a:pPr algn="r">
              <a:lnSpc>
                <a:spcPct val="100000"/>
              </a:lnSpc>
            </a:pPr>
            <a:fld id="{125DB7FE-8264-42E9-8865-5DB643807799}" type="slidenum">
              <a:rPr lang="en-IN" sz="1600">
                <a:solidFill>
                  <a:srgbClr val="C00000"/>
                </a:solidFill>
                <a:latin typeface="Times New Roman"/>
              </a:rPr>
              <a:pPr algn="r">
                <a:lnSpc>
                  <a:spcPct val="100000"/>
                </a:lnSpc>
              </a:pPr>
              <a:t>21</a:t>
            </a:fld>
            <a:endParaRPr/>
          </a:p>
        </p:txBody>
      </p:sp>
      <p:sp>
        <p:nvSpPr>
          <p:cNvPr id="217" name="Line 3"/>
          <p:cNvSpPr/>
          <p:nvPr/>
        </p:nvSpPr>
        <p:spPr>
          <a:xfrm>
            <a:off x="1800" y="925560"/>
            <a:ext cx="9144000" cy="1440"/>
          </a:xfrm>
          <a:prstGeom prst="line">
            <a:avLst/>
          </a:prstGeom>
          <a:ln w="38160">
            <a:solidFill>
              <a:srgbClr val="8064A2"/>
            </a:solidFill>
            <a:round/>
          </a:ln>
        </p:spPr>
      </p:sp>
      <p:sp>
        <p:nvSpPr>
          <p:cNvPr id="218" name="Line 4"/>
          <p:cNvSpPr/>
          <p:nvPr/>
        </p:nvSpPr>
        <p:spPr>
          <a:xfrm>
            <a:off x="0" y="6324480"/>
            <a:ext cx="9144000" cy="1440"/>
          </a:xfrm>
          <a:prstGeom prst="line">
            <a:avLst/>
          </a:prstGeom>
          <a:ln w="38160">
            <a:solidFill>
              <a:srgbClr val="8064A2"/>
            </a:solidFill>
            <a:round/>
          </a:ln>
        </p:spPr>
      </p:sp>
      <p:sp>
        <p:nvSpPr>
          <p:cNvPr id="220" name="TextShape 5"/>
          <p:cNvSpPr txBox="1"/>
          <p:nvPr/>
        </p:nvSpPr>
        <p:spPr>
          <a:xfrm>
            <a:off x="228600" y="101160"/>
            <a:ext cx="8534400" cy="685440"/>
          </a:xfrm>
          <a:prstGeom prst="rect">
            <a:avLst/>
          </a:prstGeom>
        </p:spPr>
        <p:txBody>
          <a:bodyPr anchor="ctr"/>
          <a:lstStyle/>
          <a:p>
            <a:pPr algn="ctr">
              <a:lnSpc>
                <a:spcPct val="100000"/>
              </a:lnSpc>
            </a:pPr>
            <a:r>
              <a:rPr lang="en-US" sz="3600" b="1" u="sng" dirty="0" smtClean="0">
                <a:solidFill>
                  <a:srgbClr val="C00000"/>
                </a:solidFill>
                <a:latin typeface="Times New Roman" pitchFamily="18" charset="0"/>
                <a:cs typeface="Times New Roman" pitchFamily="18" charset="0"/>
              </a:rPr>
              <a:t>References</a:t>
            </a:r>
            <a:endParaRPr sz="3600" b="1" u="sng" dirty="0">
              <a:latin typeface="Times New Roman" pitchFamily="18" charset="0"/>
              <a:cs typeface="Times New Roman" pitchFamily="18" charset="0"/>
            </a:endParaRPr>
          </a:p>
        </p:txBody>
      </p:sp>
      <p:sp>
        <p:nvSpPr>
          <p:cNvPr id="221" name="TextShape 6"/>
          <p:cNvSpPr txBox="1"/>
          <p:nvPr/>
        </p:nvSpPr>
        <p:spPr>
          <a:xfrm>
            <a:off x="218520" y="1381408"/>
            <a:ext cx="8838720" cy="5257440"/>
          </a:xfrm>
          <a:prstGeom prst="rect">
            <a:avLst/>
          </a:prstGeom>
        </p:spPr>
        <p:txBody>
          <a:bodyPr/>
          <a:lstStyle/>
          <a:p>
            <a:pPr algn="just"/>
            <a:r>
              <a:rPr lang="en-IN" sz="2000" b="1" dirty="0">
                <a:latin typeface="Times New Roman" panose="02020603050405020304" pitchFamily="18" charset="0"/>
                <a:cs typeface="Times New Roman" panose="02020603050405020304" pitchFamily="18" charset="0"/>
              </a:rPr>
              <a:t>[1] </a:t>
            </a:r>
            <a:r>
              <a:rPr lang="en-IN" sz="2000" dirty="0" err="1">
                <a:latin typeface="Times New Roman" panose="02020603050405020304" pitchFamily="18" charset="0"/>
                <a:cs typeface="Times New Roman" panose="02020603050405020304" pitchFamily="18" charset="0"/>
              </a:rPr>
              <a:t>Dr.</a:t>
            </a:r>
            <a:r>
              <a:rPr lang="en-IN" sz="2000" dirty="0">
                <a:latin typeface="Times New Roman" panose="02020603050405020304" pitchFamily="18" charset="0"/>
                <a:cs typeface="Times New Roman" panose="02020603050405020304" pitchFamily="18" charset="0"/>
              </a:rPr>
              <a:t> M. </a:t>
            </a:r>
            <a:r>
              <a:rPr lang="en-IN" sz="2000" dirty="0" err="1">
                <a:latin typeface="Times New Roman" panose="02020603050405020304" pitchFamily="18" charset="0"/>
                <a:cs typeface="Times New Roman" panose="02020603050405020304" pitchFamily="18" charset="0"/>
              </a:rPr>
              <a:t>Durairaj</a:t>
            </a:r>
            <a:r>
              <a:rPr lang="en-IN" sz="2000" dirty="0">
                <a:latin typeface="Times New Roman" panose="02020603050405020304" pitchFamily="18" charset="0"/>
                <a:cs typeface="Times New Roman" panose="02020603050405020304" pitchFamily="18" charset="0"/>
              </a:rPr>
              <a:t>, K. Muthu Kumar: “News Recommendation Systems Using Web Mining: A Study”. International Journal of Engineering Trends and</a:t>
            </a:r>
            <a:endParaRPr lang="en-US" sz="2000" dirty="0">
              <a:latin typeface="Times New Roman" panose="02020603050405020304" pitchFamily="18" charset="0"/>
              <a:cs typeface="Times New Roman" panose="02020603050405020304" pitchFamily="18" charset="0"/>
            </a:endParaRPr>
          </a:p>
          <a:p>
            <a:pPr algn="just"/>
            <a:r>
              <a:rPr lang="en-IN" sz="2000" dirty="0">
                <a:latin typeface="Times New Roman" panose="02020603050405020304" pitchFamily="18" charset="0"/>
                <a:cs typeface="Times New Roman" panose="02020603050405020304" pitchFamily="18" charset="0"/>
              </a:rPr>
              <a:t>Technology (IJETT) – Volume 12 Number 6 - Jun </a:t>
            </a:r>
            <a:r>
              <a:rPr lang="en-IN" sz="2000" dirty="0" smtClean="0">
                <a:latin typeface="Times New Roman" panose="02020603050405020304" pitchFamily="18" charset="0"/>
                <a:cs typeface="Times New Roman" panose="02020603050405020304" pitchFamily="18" charset="0"/>
              </a:rPr>
              <a:t>2014</a:t>
            </a:r>
          </a:p>
          <a:p>
            <a:pPr algn="just"/>
            <a:endParaRPr lang="en-US" sz="2000" dirty="0">
              <a:latin typeface="Times New Roman" panose="02020603050405020304" pitchFamily="18" charset="0"/>
              <a:cs typeface="Times New Roman" panose="02020603050405020304" pitchFamily="18" charset="0"/>
            </a:endParaRPr>
          </a:p>
          <a:p>
            <a:pPr algn="just"/>
            <a:r>
              <a:rPr lang="en-IN" sz="2000" b="1" dirty="0">
                <a:latin typeface="Times New Roman" panose="02020603050405020304" pitchFamily="18" charset="0"/>
                <a:cs typeface="Times New Roman" panose="02020603050405020304" pitchFamily="18" charset="0"/>
              </a:rPr>
              <a:t>[2] </a:t>
            </a:r>
            <a:r>
              <a:rPr lang="en-IN" sz="2000" dirty="0" err="1">
                <a:latin typeface="Times New Roman" panose="02020603050405020304" pitchFamily="18" charset="0"/>
                <a:cs typeface="Times New Roman" panose="02020603050405020304" pitchFamily="18" charset="0"/>
              </a:rPr>
              <a:t>Yuqi</a:t>
            </a:r>
            <a:r>
              <a:rPr lang="en-IN" sz="2000" dirty="0">
                <a:latin typeface="Times New Roman" panose="02020603050405020304" pitchFamily="18" charset="0"/>
                <a:cs typeface="Times New Roman" panose="02020603050405020304" pitchFamily="18" charset="0"/>
              </a:rPr>
              <a:t> Wang, </a:t>
            </a:r>
            <a:r>
              <a:rPr lang="en-IN" sz="2000" dirty="0" err="1">
                <a:latin typeface="Times New Roman" panose="02020603050405020304" pitchFamily="18" charset="0"/>
                <a:cs typeface="Times New Roman" panose="02020603050405020304" pitchFamily="18" charset="0"/>
              </a:rPr>
              <a:t>Wenqian</a:t>
            </a:r>
            <a:r>
              <a:rPr lang="en-IN" sz="2000" dirty="0">
                <a:latin typeface="Times New Roman" panose="02020603050405020304" pitchFamily="18" charset="0"/>
                <a:cs typeface="Times New Roman" panose="02020603050405020304" pitchFamily="18" charset="0"/>
              </a:rPr>
              <a:t> Shang: “Personalized News Recommendation Based </a:t>
            </a:r>
            <a:r>
              <a:rPr lang="en-IN" sz="2000" dirty="0" err="1">
                <a:latin typeface="Times New Roman" panose="02020603050405020304" pitchFamily="18" charset="0"/>
                <a:cs typeface="Times New Roman" panose="02020603050405020304" pitchFamily="18" charset="0"/>
              </a:rPr>
              <a:t>onConsumers</a:t>
            </a:r>
            <a:r>
              <a:rPr lang="en-IN" sz="2000" dirty="0">
                <a:latin typeface="Times New Roman" panose="02020603050405020304" pitchFamily="18" charset="0"/>
                <a:cs typeface="Times New Roman" panose="02020603050405020304" pitchFamily="18" charset="0"/>
              </a:rPr>
              <a:t>’ Click Behaviour”. 2015 12th International Conference on Fuzzy Systems and Knowledge Discovery (FSKD), Vol.1, pp.634-638, </a:t>
            </a:r>
            <a:r>
              <a:rPr lang="en-IN" sz="2000" dirty="0" smtClean="0">
                <a:latin typeface="Times New Roman" panose="02020603050405020304" pitchFamily="18" charset="0"/>
                <a:cs typeface="Times New Roman" panose="02020603050405020304" pitchFamily="18" charset="0"/>
              </a:rPr>
              <a:t>2015</a:t>
            </a:r>
          </a:p>
          <a:p>
            <a:pPr algn="just"/>
            <a:endParaRPr lang="en-US" sz="2000" dirty="0">
              <a:latin typeface="Times New Roman" panose="02020603050405020304" pitchFamily="18" charset="0"/>
              <a:cs typeface="Times New Roman" panose="02020603050405020304" pitchFamily="18" charset="0"/>
            </a:endParaRPr>
          </a:p>
          <a:p>
            <a:pPr algn="just"/>
            <a:r>
              <a:rPr lang="en-IN" sz="2000" b="1" dirty="0">
                <a:latin typeface="Times New Roman" panose="02020603050405020304" pitchFamily="18" charset="0"/>
                <a:cs typeface="Times New Roman" panose="02020603050405020304" pitchFamily="18" charset="0"/>
              </a:rPr>
              <a:t>[3] </a:t>
            </a:r>
            <a:r>
              <a:rPr lang="en-IN" sz="2000" dirty="0">
                <a:latin typeface="Times New Roman" panose="02020603050405020304" pitchFamily="18" charset="0"/>
                <a:cs typeface="Times New Roman" panose="02020603050405020304" pitchFamily="18" charset="0"/>
              </a:rPr>
              <a:t>Jae-</a:t>
            </a:r>
            <a:r>
              <a:rPr lang="en-IN" sz="2000" dirty="0" err="1">
                <a:latin typeface="Times New Roman" panose="02020603050405020304" pitchFamily="18" charset="0"/>
                <a:cs typeface="Times New Roman" panose="02020603050405020304" pitchFamily="18" charset="0"/>
              </a:rPr>
              <a:t>wookAhn</a:t>
            </a:r>
            <a:r>
              <a:rPr lang="en-IN" sz="2000" dirty="0">
                <a:latin typeface="Times New Roman" panose="02020603050405020304" pitchFamily="18" charset="0"/>
                <a:cs typeface="Times New Roman" panose="02020603050405020304" pitchFamily="18" charset="0"/>
              </a:rPr>
              <a:t>, Peter </a:t>
            </a:r>
            <a:r>
              <a:rPr lang="en-IN" sz="2000" dirty="0" err="1">
                <a:latin typeface="Times New Roman" panose="02020603050405020304" pitchFamily="18" charset="0"/>
                <a:cs typeface="Times New Roman" panose="02020603050405020304" pitchFamily="18" charset="0"/>
              </a:rPr>
              <a:t>Brusilovsky</a:t>
            </a:r>
            <a:r>
              <a:rPr lang="en-IN" sz="2000" dirty="0">
                <a:latin typeface="Times New Roman" panose="02020603050405020304" pitchFamily="18" charset="0"/>
                <a:cs typeface="Times New Roman" panose="02020603050405020304" pitchFamily="18" charset="0"/>
              </a:rPr>
              <a:t>, Jonathan Grady, Daqing He, Sue </a:t>
            </a:r>
            <a:r>
              <a:rPr lang="en-IN" sz="2000" dirty="0" err="1">
                <a:latin typeface="Times New Roman" panose="02020603050405020304" pitchFamily="18" charset="0"/>
                <a:cs typeface="Times New Roman" panose="02020603050405020304" pitchFamily="18" charset="0"/>
              </a:rPr>
              <a:t>YeonSyn</a:t>
            </a:r>
            <a:r>
              <a:rPr lang="en-IN" sz="2000" dirty="0">
                <a:latin typeface="Times New Roman" panose="02020603050405020304" pitchFamily="18" charset="0"/>
                <a:cs typeface="Times New Roman" panose="02020603050405020304" pitchFamily="18" charset="0"/>
              </a:rPr>
              <a:t>” Open User Profiles for Adaptive News Systems: Help or Harm?”. WWW 2007 / Track: Browsers and User Interfaces, Vol.1, pp.11-20, </a:t>
            </a:r>
            <a:r>
              <a:rPr lang="en-IN" sz="2000" dirty="0" smtClean="0">
                <a:latin typeface="Times New Roman" panose="02020603050405020304" pitchFamily="18" charset="0"/>
                <a:cs typeface="Times New Roman" panose="02020603050405020304" pitchFamily="18" charset="0"/>
              </a:rPr>
              <a:t>2007</a:t>
            </a:r>
          </a:p>
          <a:p>
            <a:pPr algn="just"/>
            <a:endParaRPr lang="en-US" sz="2000" dirty="0">
              <a:latin typeface="Times New Roman" panose="02020603050405020304" pitchFamily="18" charset="0"/>
              <a:cs typeface="Times New Roman" panose="02020603050405020304" pitchFamily="18" charset="0"/>
            </a:endParaRPr>
          </a:p>
          <a:p>
            <a:pPr algn="just"/>
            <a:r>
              <a:rPr lang="en-IN" sz="2000" b="1" dirty="0">
                <a:latin typeface="Times New Roman" panose="02020603050405020304" pitchFamily="18" charset="0"/>
                <a:cs typeface="Times New Roman" panose="02020603050405020304" pitchFamily="18" charset="0"/>
              </a:rPr>
              <a:t>[4</a:t>
            </a:r>
            <a:r>
              <a:rPr lang="en-IN" sz="2000" b="1"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S. G. Esparza, M. P. </a:t>
            </a:r>
            <a:r>
              <a:rPr lang="en-US" sz="2000" dirty="0" err="1">
                <a:latin typeface="Times New Roman" panose="02020603050405020304" pitchFamily="18" charset="0"/>
                <a:cs typeface="Times New Roman" panose="02020603050405020304" pitchFamily="18" charset="0"/>
              </a:rPr>
              <a:t>O’Mahony</a:t>
            </a:r>
            <a:r>
              <a:rPr lang="en-US" sz="2000" dirty="0">
                <a:latin typeface="Times New Roman" panose="02020603050405020304" pitchFamily="18" charset="0"/>
                <a:cs typeface="Times New Roman" panose="02020603050405020304" pitchFamily="18" charset="0"/>
              </a:rPr>
              <a:t>, and B. Smyth, “On the </a:t>
            </a:r>
            <a:r>
              <a:rPr lang="en-US" sz="2000" dirty="0" err="1">
                <a:latin typeface="Times New Roman" panose="02020603050405020304" pitchFamily="18" charset="0"/>
                <a:cs typeface="Times New Roman" panose="02020603050405020304" pitchFamily="18" charset="0"/>
              </a:rPr>
              <a:t>Realtime</a:t>
            </a:r>
            <a:r>
              <a:rPr lang="en-US" sz="2000" dirty="0">
                <a:latin typeface="Times New Roman" panose="02020603050405020304" pitchFamily="18" charset="0"/>
                <a:cs typeface="Times New Roman" panose="02020603050405020304" pitchFamily="18" charset="0"/>
              </a:rPr>
              <a:t> Web as a Source of R5ecommendation Knowledge,” in </a:t>
            </a:r>
            <a:r>
              <a:rPr lang="en-US" sz="2000" i="1" dirty="0" err="1">
                <a:latin typeface="Times New Roman" panose="02020603050405020304" pitchFamily="18" charset="0"/>
                <a:cs typeface="Times New Roman" panose="02020603050405020304" pitchFamily="18" charset="0"/>
              </a:rPr>
              <a:t>RecSys</a:t>
            </a:r>
            <a:r>
              <a:rPr lang="en-US" sz="2000" i="1" dirty="0">
                <a:latin typeface="Times New Roman" panose="02020603050405020304" pitchFamily="18" charset="0"/>
                <a:cs typeface="Times New Roman" panose="02020603050405020304" pitchFamily="18" charset="0"/>
              </a:rPr>
              <a:t> 2010</a:t>
            </a:r>
            <a:r>
              <a:rPr lang="en-US" sz="2000" dirty="0">
                <a:latin typeface="Times New Roman" panose="02020603050405020304" pitchFamily="18" charset="0"/>
                <a:cs typeface="Times New Roman" panose="02020603050405020304" pitchFamily="18" charset="0"/>
              </a:rPr>
              <a:t>, Barcelona, Spain, September 26-30 2010.</a:t>
            </a:r>
            <a:r>
              <a:rPr lang="en-IN" sz="2000" dirty="0">
                <a:latin typeface="Times New Roman" panose="02020603050405020304" pitchFamily="18" charset="0"/>
                <a:cs typeface="Times New Roman" panose="02020603050405020304" pitchFamily="18" charset="0"/>
              </a:rPr>
              <a:t> </a:t>
            </a:r>
            <a:endParaRPr sz="2000" dirty="0">
              <a:latin typeface="Times New Roman" panose="02020603050405020304" pitchFamily="18" charset="0"/>
              <a:cs typeface="Times New Roman" panose="02020603050405020304" pitchFamily="18" charset="0"/>
            </a:endParaRPr>
          </a:p>
          <a:p>
            <a:pPr>
              <a:lnSpc>
                <a:spcPct val="100000"/>
              </a:lnSpc>
            </a:pPr>
            <a:endParaRPr dirty="0"/>
          </a:p>
          <a:p>
            <a:pPr>
              <a:lnSpc>
                <a:spcPct val="100000"/>
              </a:lnSpc>
            </a:pPr>
            <a:endParaRPr dirty="0"/>
          </a:p>
        </p:txBody>
      </p:sp>
      <p:sp>
        <p:nvSpPr>
          <p:cNvPr id="222" name="TextShape 7"/>
          <p:cNvSpPr txBox="1"/>
          <p:nvPr/>
        </p:nvSpPr>
        <p:spPr>
          <a:xfrm>
            <a:off x="1286640" y="6400080"/>
            <a:ext cx="6702480" cy="396360"/>
          </a:xfrm>
          <a:prstGeom prst="rect">
            <a:avLst/>
          </a:prstGeom>
        </p:spPr>
        <p:txBody>
          <a:bodyPr anchor="ctr"/>
          <a:lstStyle/>
          <a:p>
            <a:pPr algn="ctr">
              <a:lnSpc>
                <a:spcPct val="100000"/>
              </a:lnSpc>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87C32C5-0C21-4BE8-BB57-499B7BA95505}" type="slidenum">
              <a:rPr lang="en-US" smtClean="0"/>
              <a:pPr/>
              <a:t>22</a:t>
            </a:fld>
            <a:endParaRPr lang="en-US"/>
          </a:p>
        </p:txBody>
      </p:sp>
      <p:sp>
        <p:nvSpPr>
          <p:cNvPr id="5" name="Rectangle 4"/>
          <p:cNvSpPr/>
          <p:nvPr/>
        </p:nvSpPr>
        <p:spPr>
          <a:xfrm>
            <a:off x="228600" y="1219200"/>
            <a:ext cx="8686800" cy="5293757"/>
          </a:xfrm>
          <a:prstGeom prst="rect">
            <a:avLst/>
          </a:prstGeom>
        </p:spPr>
        <p:txBody>
          <a:bodyPr wrap="square">
            <a:spAutoFit/>
          </a:bodyPr>
          <a:lstStyle/>
          <a:p>
            <a:pPr algn="just"/>
            <a:r>
              <a:rPr lang="en-US" sz="2000" dirty="0" smtClean="0">
                <a:latin typeface="Times New Roman" panose="02020603050405020304" pitchFamily="18" charset="0"/>
                <a:cs typeface="Times New Roman" panose="02020603050405020304" pitchFamily="18" charset="0"/>
              </a:rPr>
              <a:t>[5]</a:t>
            </a:r>
            <a:r>
              <a:rPr lang="en-US" sz="2000" b="1" dirty="0" smtClean="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A</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Balahur</a:t>
            </a:r>
            <a:r>
              <a:rPr lang="en-IN" sz="2000" dirty="0">
                <a:latin typeface="Times New Roman" panose="02020603050405020304" pitchFamily="18" charset="0"/>
                <a:cs typeface="Times New Roman" panose="02020603050405020304" pitchFamily="18" charset="0"/>
              </a:rPr>
              <a:t>, R. Steinberger, M. A. </a:t>
            </a:r>
            <a:r>
              <a:rPr lang="en-IN" sz="2000" dirty="0" err="1">
                <a:latin typeface="Times New Roman" panose="02020603050405020304" pitchFamily="18" charset="0"/>
                <a:cs typeface="Times New Roman" panose="02020603050405020304" pitchFamily="18" charset="0"/>
              </a:rPr>
              <a:t>Kabadjov</a:t>
            </a:r>
            <a:r>
              <a:rPr lang="en-IN" sz="2000" dirty="0">
                <a:latin typeface="Times New Roman" panose="02020603050405020304" pitchFamily="18" charset="0"/>
                <a:cs typeface="Times New Roman" panose="02020603050405020304" pitchFamily="18" charset="0"/>
              </a:rPr>
              <a:t>, V. </a:t>
            </a:r>
            <a:r>
              <a:rPr lang="en-IN" sz="2000" dirty="0" err="1">
                <a:latin typeface="Times New Roman" panose="02020603050405020304" pitchFamily="18" charset="0"/>
                <a:cs typeface="Times New Roman" panose="02020603050405020304" pitchFamily="18" charset="0"/>
              </a:rPr>
              <a:t>Zavarella</a:t>
            </a:r>
            <a:r>
              <a:rPr lang="en-IN" sz="2000" dirty="0">
                <a:latin typeface="Times New Roman" panose="02020603050405020304" pitchFamily="18" charset="0"/>
                <a:cs typeface="Times New Roman" panose="02020603050405020304" pitchFamily="18" charset="0"/>
              </a:rPr>
              <a:t>, E. van der </a:t>
            </a:r>
            <a:r>
              <a:rPr lang="en-IN" sz="2000" dirty="0" err="1">
                <a:latin typeface="Times New Roman" panose="02020603050405020304" pitchFamily="18" charset="0"/>
                <a:cs typeface="Times New Roman" panose="02020603050405020304" pitchFamily="18" charset="0"/>
              </a:rPr>
              <a:t>Goot</a:t>
            </a:r>
            <a:r>
              <a:rPr lang="en-IN" sz="2000" dirty="0">
                <a:latin typeface="Times New Roman" panose="02020603050405020304" pitchFamily="18" charset="0"/>
                <a:cs typeface="Times New Roman" panose="02020603050405020304" pitchFamily="18" charset="0"/>
              </a:rPr>
              <a:t>, M. </a:t>
            </a:r>
            <a:r>
              <a:rPr lang="en-IN" sz="2000" dirty="0" err="1">
                <a:latin typeface="Times New Roman" panose="02020603050405020304" pitchFamily="18" charset="0"/>
                <a:cs typeface="Times New Roman" panose="02020603050405020304" pitchFamily="18" charset="0"/>
              </a:rPr>
              <a:t>Halkia</a:t>
            </a:r>
            <a:r>
              <a:rPr lang="en-IN" sz="2000" dirty="0">
                <a:latin typeface="Times New Roman" panose="02020603050405020304" pitchFamily="18" charset="0"/>
                <a:cs typeface="Times New Roman" panose="02020603050405020304" pitchFamily="18" charset="0"/>
              </a:rPr>
              <a:t>, B. </a:t>
            </a:r>
            <a:r>
              <a:rPr lang="en-IN" sz="2000" dirty="0" err="1">
                <a:latin typeface="Times New Roman" panose="02020603050405020304" pitchFamily="18" charset="0"/>
                <a:cs typeface="Times New Roman" panose="02020603050405020304" pitchFamily="18" charset="0"/>
              </a:rPr>
              <a:t>Pouliquen</a:t>
            </a:r>
            <a:r>
              <a:rPr lang="en-IN" sz="2000" dirty="0">
                <a:latin typeface="Times New Roman" panose="02020603050405020304" pitchFamily="18" charset="0"/>
                <a:cs typeface="Times New Roman" panose="02020603050405020304" pitchFamily="18" charset="0"/>
              </a:rPr>
              <a:t>, and J. </a:t>
            </a:r>
            <a:r>
              <a:rPr lang="en-IN" sz="2000" dirty="0" err="1">
                <a:latin typeface="Times New Roman" panose="02020603050405020304" pitchFamily="18" charset="0"/>
                <a:cs typeface="Times New Roman" panose="02020603050405020304" pitchFamily="18" charset="0"/>
              </a:rPr>
              <a:t>Belyaeva</a:t>
            </a:r>
            <a:r>
              <a:rPr lang="en-IN" sz="2000" dirty="0">
                <a:latin typeface="Times New Roman" panose="02020603050405020304" pitchFamily="18" charset="0"/>
                <a:cs typeface="Times New Roman" panose="02020603050405020304" pitchFamily="18" charset="0"/>
              </a:rPr>
              <a:t>, “Sentiment Analysis in the News,” </a:t>
            </a:r>
            <a:r>
              <a:rPr lang="en-IN" sz="2000" i="1" dirty="0">
                <a:latin typeface="Times New Roman" panose="02020603050405020304" pitchFamily="18" charset="0"/>
                <a:cs typeface="Times New Roman" panose="02020603050405020304" pitchFamily="18" charset="0"/>
              </a:rPr>
              <a:t>Proceedings of the 7th International Conference on Language Resources and Evaluation (LREC 2010), </a:t>
            </a:r>
            <a:r>
              <a:rPr lang="en-IN" sz="2000" dirty="0">
                <a:latin typeface="Times New Roman" panose="02020603050405020304" pitchFamily="18" charset="0"/>
                <a:cs typeface="Times New Roman" panose="02020603050405020304" pitchFamily="18" charset="0"/>
              </a:rPr>
              <a:t>pp. 2216-2220, Valletta, Malta, May 2010.</a:t>
            </a:r>
            <a:r>
              <a:rPr lang="en-US" sz="2000" dirty="0">
                <a:solidFill>
                  <a:srgbClr val="000000"/>
                </a:solidFill>
                <a:latin typeface="Times New Roman" pitchFamily="18" charset="0"/>
                <a:cs typeface="Times New Roman" pitchFamily="18" charset="0"/>
              </a:rPr>
              <a:t> </a:t>
            </a:r>
            <a:endParaRPr lang="en-US" sz="2000" dirty="0" smtClean="0">
              <a:solidFill>
                <a:srgbClr val="000000"/>
              </a:solidFill>
              <a:latin typeface="Times New Roman" pitchFamily="18" charset="0"/>
              <a:cs typeface="Times New Roman" pitchFamily="18" charset="0"/>
            </a:endParaRPr>
          </a:p>
          <a:p>
            <a:pPr algn="just"/>
            <a:endParaRPr lang="en-US" sz="2000" dirty="0">
              <a:solidFill>
                <a:srgbClr val="000000"/>
              </a:solidFill>
              <a:latin typeface="Times New Roman" pitchFamily="18" charset="0"/>
              <a:cs typeface="Times New Roman" pitchFamily="18" charset="0"/>
            </a:endParaRPr>
          </a:p>
          <a:p>
            <a:pPr algn="just"/>
            <a:r>
              <a:rPr lang="en-US" sz="2000" dirty="0" smtClean="0">
                <a:solidFill>
                  <a:srgbClr val="000000"/>
                </a:solidFill>
                <a:latin typeface="Times New Roman" pitchFamily="18" charset="0"/>
                <a:cs typeface="Times New Roman" pitchFamily="18" charset="0"/>
              </a:rPr>
              <a:t>[6] </a:t>
            </a:r>
            <a:r>
              <a:rPr lang="en-US" sz="2000" dirty="0" err="1">
                <a:latin typeface="Times New Roman" panose="02020603050405020304" pitchFamily="18" charset="0"/>
                <a:cs typeface="Times New Roman" panose="02020603050405020304" pitchFamily="18" charset="0"/>
              </a:rPr>
              <a:t>Florent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Garcin</a:t>
            </a:r>
            <a:r>
              <a:rPr lang="en-US" sz="2000" dirty="0">
                <a:latin typeface="Times New Roman" panose="02020603050405020304" pitchFamily="18" charset="0"/>
                <a:cs typeface="Times New Roman" panose="02020603050405020304" pitchFamily="18" charset="0"/>
              </a:rPr>
              <a:t>, Kai Zhou, </a:t>
            </a:r>
            <a:r>
              <a:rPr lang="en-US" sz="2000" dirty="0" err="1">
                <a:latin typeface="Times New Roman" panose="02020603050405020304" pitchFamily="18" charset="0"/>
                <a:cs typeface="Times New Roman" panose="02020603050405020304" pitchFamily="18" charset="0"/>
              </a:rPr>
              <a:t>Boi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Faltings</a:t>
            </a:r>
            <a:r>
              <a:rPr lang="en-US" sz="2000" dirty="0">
                <a:latin typeface="Times New Roman" panose="02020603050405020304" pitchFamily="18" charset="0"/>
                <a:cs typeface="Times New Roman" panose="02020603050405020304" pitchFamily="18" charset="0"/>
              </a:rPr>
              <a:t>, Vincent </a:t>
            </a:r>
            <a:r>
              <a:rPr lang="en-US" sz="2000" dirty="0" err="1">
                <a:latin typeface="Times New Roman" panose="02020603050405020304" pitchFamily="18" charset="0"/>
                <a:cs typeface="Times New Roman" panose="02020603050405020304" pitchFamily="18" charset="0"/>
              </a:rPr>
              <a:t>Schickel</a:t>
            </a:r>
            <a:r>
              <a:rPr lang="en-US" sz="2000" dirty="0">
                <a:latin typeface="Times New Roman" panose="02020603050405020304" pitchFamily="18" charset="0"/>
                <a:cs typeface="Times New Roman" panose="02020603050405020304" pitchFamily="18" charset="0"/>
              </a:rPr>
              <a:t>, “Personalized News Recommendation Based on Collaborative Filtering,” In Proceedings of IEEE/WIC/ACM International Conferences on Web Intelligence. 2012</a:t>
            </a:r>
            <a:r>
              <a:rPr lang="en-US" sz="2000" dirty="0" smtClean="0">
                <a:latin typeface="Times New Roman" panose="02020603050405020304" pitchFamily="18" charset="0"/>
                <a:cs typeface="Times New Roman" panose="02020603050405020304" pitchFamily="18" charset="0"/>
              </a:rPr>
              <a:t>.</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smtClean="0">
                <a:latin typeface="Times New Roman" panose="02020603050405020304" pitchFamily="18" charset="0"/>
                <a:cs typeface="Times New Roman" panose="02020603050405020304" pitchFamily="18" charset="0"/>
              </a:rPr>
              <a:t>[7] </a:t>
            </a:r>
            <a:r>
              <a:rPr lang="en-US" sz="2000" dirty="0">
                <a:latin typeface="Times New Roman" panose="02020603050405020304" pitchFamily="18" charset="0"/>
                <a:cs typeface="Times New Roman" panose="02020603050405020304" pitchFamily="18" charset="0"/>
              </a:rPr>
              <a:t>D. </a:t>
            </a:r>
            <a:r>
              <a:rPr lang="en-US" sz="2000" dirty="0" err="1">
                <a:latin typeface="Times New Roman" panose="02020603050405020304" pitchFamily="18" charset="0"/>
                <a:cs typeface="Times New Roman" panose="02020603050405020304" pitchFamily="18" charset="0"/>
              </a:rPr>
              <a:t>Billsus</a:t>
            </a:r>
            <a:r>
              <a:rPr lang="en-US" sz="2000" dirty="0">
                <a:latin typeface="Times New Roman" panose="02020603050405020304" pitchFamily="18" charset="0"/>
                <a:cs typeface="Times New Roman" panose="02020603050405020304" pitchFamily="18" charset="0"/>
              </a:rPr>
              <a:t> and M. </a:t>
            </a:r>
            <a:r>
              <a:rPr lang="en-US" sz="2000" dirty="0" err="1">
                <a:latin typeface="Times New Roman" panose="02020603050405020304" pitchFamily="18" charset="0"/>
                <a:cs typeface="Times New Roman" panose="02020603050405020304" pitchFamily="18" charset="0"/>
              </a:rPr>
              <a:t>Pazzani</a:t>
            </a:r>
            <a:r>
              <a:rPr lang="en-US" sz="2000" dirty="0">
                <a:latin typeface="Times New Roman" panose="02020603050405020304" pitchFamily="18" charset="0"/>
                <a:cs typeface="Times New Roman" panose="02020603050405020304" pitchFamily="18" charset="0"/>
              </a:rPr>
              <a:t>, “Adaptive news access,” In: P. </a:t>
            </a:r>
            <a:r>
              <a:rPr lang="en-US" sz="2000" dirty="0" err="1">
                <a:latin typeface="Times New Roman" panose="02020603050405020304" pitchFamily="18" charset="0"/>
                <a:cs typeface="Times New Roman" panose="02020603050405020304" pitchFamily="18" charset="0"/>
              </a:rPr>
              <a:t>Brusilovsky</a:t>
            </a:r>
            <a:r>
              <a:rPr lang="en-US" sz="2000" dirty="0">
                <a:latin typeface="Times New Roman" panose="02020603050405020304" pitchFamily="18" charset="0"/>
                <a:cs typeface="Times New Roman" panose="02020603050405020304" pitchFamily="18" charset="0"/>
              </a:rPr>
              <a:t>, A. </a:t>
            </a:r>
            <a:r>
              <a:rPr lang="en-US" sz="2000" dirty="0" err="1">
                <a:latin typeface="Times New Roman" panose="02020603050405020304" pitchFamily="18" charset="0"/>
                <a:cs typeface="Times New Roman" panose="02020603050405020304" pitchFamily="18" charset="0"/>
              </a:rPr>
              <a:t>Kobsa</a:t>
            </a:r>
            <a:r>
              <a:rPr lang="en-US" sz="2000" dirty="0">
                <a:latin typeface="Times New Roman" panose="02020603050405020304" pitchFamily="18" charset="0"/>
                <a:cs typeface="Times New Roman" panose="02020603050405020304" pitchFamily="18" charset="0"/>
              </a:rPr>
              <a:t>, and W. </a:t>
            </a:r>
            <a:r>
              <a:rPr lang="en-US" sz="2000" dirty="0" err="1">
                <a:latin typeface="Times New Roman" panose="02020603050405020304" pitchFamily="18" charset="0"/>
                <a:cs typeface="Times New Roman" panose="02020603050405020304" pitchFamily="18" charset="0"/>
              </a:rPr>
              <a:t>Nejdl</a:t>
            </a:r>
            <a:r>
              <a:rPr lang="en-US" sz="2000" dirty="0">
                <a:latin typeface="Times New Roman" panose="02020603050405020304" pitchFamily="18" charset="0"/>
                <a:cs typeface="Times New Roman" panose="02020603050405020304" pitchFamily="18" charset="0"/>
              </a:rPr>
              <a:t> (eds.): The Adaptive Web: Methods and Strategies of Web Personalization, Springer, 2007</a:t>
            </a:r>
            <a:r>
              <a:rPr lang="en-US" sz="2000" dirty="0" smtClean="0">
                <a:latin typeface="Times New Roman" panose="02020603050405020304" pitchFamily="18" charset="0"/>
                <a:cs typeface="Times New Roman" panose="02020603050405020304" pitchFamily="18" charset="0"/>
              </a:rPr>
              <a:t>.</a:t>
            </a:r>
          </a:p>
          <a:p>
            <a:pPr algn="just"/>
            <a:endParaRPr lang="en-US" sz="2000" dirty="0">
              <a:solidFill>
                <a:srgbClr val="000000"/>
              </a:solidFill>
              <a:latin typeface="Times New Roman" panose="02020603050405020304" pitchFamily="18" charset="0"/>
              <a:cs typeface="Times New Roman" panose="02020603050405020304" pitchFamily="18" charset="0"/>
            </a:endParaRPr>
          </a:p>
          <a:p>
            <a:pPr algn="just"/>
            <a:r>
              <a:rPr lang="en-US" sz="2000" dirty="0" smtClean="0">
                <a:solidFill>
                  <a:srgbClr val="000000"/>
                </a:solidFill>
                <a:latin typeface="Times New Roman" panose="02020603050405020304" pitchFamily="18" charset="0"/>
                <a:cs typeface="Times New Roman" panose="02020603050405020304" pitchFamily="18" charset="0"/>
              </a:rPr>
              <a:t>[8] </a:t>
            </a:r>
            <a:r>
              <a:rPr lang="en-US" sz="2000" dirty="0" err="1">
                <a:latin typeface="Times New Roman" panose="02020603050405020304" pitchFamily="18" charset="0"/>
                <a:cs typeface="Times New Roman" panose="02020603050405020304" pitchFamily="18" charset="0"/>
              </a:rPr>
              <a:t>Xindong</a:t>
            </a:r>
            <a:r>
              <a:rPr lang="en-US" sz="2000" dirty="0">
                <a:latin typeface="Times New Roman" panose="02020603050405020304" pitchFamily="18" charset="0"/>
                <a:cs typeface="Times New Roman" panose="02020603050405020304" pitchFamily="18" charset="0"/>
              </a:rPr>
              <a:t> Wu, </a:t>
            </a:r>
            <a:r>
              <a:rPr lang="en-US" sz="2000" dirty="0" err="1">
                <a:latin typeface="Times New Roman" panose="02020603050405020304" pitchFamily="18" charset="0"/>
                <a:cs typeface="Times New Roman" panose="02020603050405020304" pitchFamily="18" charset="0"/>
              </a:rPr>
              <a:t>Fei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Xie</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Gongqing</a:t>
            </a:r>
            <a:r>
              <a:rPr lang="en-US" sz="2000" dirty="0">
                <a:latin typeface="Times New Roman" panose="02020603050405020304" pitchFamily="18" charset="0"/>
                <a:cs typeface="Times New Roman" panose="02020603050405020304" pitchFamily="18" charset="0"/>
              </a:rPr>
              <a:t> Wu, Wei Ding, “Personalized News Filtering and Summarization on the Web,” In Proceedings of the Twenty Third IEEE International Conference on Tools. 2011.</a:t>
            </a:r>
            <a:endParaRPr lang="en-US" sz="2000" dirty="0">
              <a:solidFill>
                <a:srgbClr val="000000"/>
              </a:solidFill>
              <a:latin typeface="Times New Roman" pitchFamily="18" charset="0"/>
              <a:cs typeface="Times New Roman" pitchFamily="18" charset="0"/>
            </a:endParaRPr>
          </a:p>
          <a:p>
            <a:r>
              <a:rPr lang="en-US" dirty="0" smtClean="0">
                <a:solidFill>
                  <a:srgbClr val="000000"/>
                </a:solidFill>
                <a:latin typeface="Georgia"/>
              </a:rPr>
              <a:t>  </a:t>
            </a:r>
            <a:endParaRPr lang="en-US" dirty="0"/>
          </a:p>
        </p:txBody>
      </p:sp>
      <p:sp>
        <p:nvSpPr>
          <p:cNvPr id="6" name="Line 3"/>
          <p:cNvSpPr/>
          <p:nvPr/>
        </p:nvSpPr>
        <p:spPr>
          <a:xfrm>
            <a:off x="1800" y="925560"/>
            <a:ext cx="9144000" cy="1440"/>
          </a:xfrm>
          <a:prstGeom prst="line">
            <a:avLst/>
          </a:prstGeom>
          <a:ln w="38160">
            <a:solidFill>
              <a:srgbClr val="8064A2"/>
            </a:solidFill>
            <a:round/>
          </a:ln>
        </p:spPr>
      </p:sp>
      <p:sp>
        <p:nvSpPr>
          <p:cNvPr id="7" name="Line 3"/>
          <p:cNvSpPr/>
          <p:nvPr/>
        </p:nvSpPr>
        <p:spPr>
          <a:xfrm>
            <a:off x="0" y="6248400"/>
            <a:ext cx="9144000" cy="1440"/>
          </a:xfrm>
          <a:prstGeom prst="line">
            <a:avLst/>
          </a:prstGeom>
          <a:ln w="38160">
            <a:solidFill>
              <a:srgbClr val="8064A2"/>
            </a:solidFill>
            <a:round/>
          </a:ln>
        </p:spPr>
      </p:sp>
    </p:spTree>
    <p:extLst>
      <p:ext uri="{BB962C8B-B14F-4D97-AF65-F5344CB8AC3E}">
        <p14:creationId xmlns:p14="http://schemas.microsoft.com/office/powerpoint/2010/main" val="8662060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6985379" y="6457618"/>
            <a:ext cx="2133600" cy="365125"/>
          </a:xfrm>
        </p:spPr>
        <p:txBody>
          <a:bodyPr/>
          <a:lstStyle/>
          <a:p>
            <a:fld id="{2CDA8CF8-C66F-4AC2-AECA-30AAECE28CFF}" type="slidenum">
              <a:rPr lang="en-US" sz="1600" smtClean="0">
                <a:solidFill>
                  <a:srgbClr val="C00000"/>
                </a:solidFill>
                <a:latin typeface="Times New Roman" pitchFamily="18" charset="0"/>
                <a:cs typeface="Times New Roman" pitchFamily="18" charset="0"/>
              </a:rPr>
              <a:pPr/>
              <a:t>23</a:t>
            </a:fld>
            <a:endParaRPr lang="en-US" sz="1600" dirty="0">
              <a:solidFill>
                <a:srgbClr val="C00000"/>
              </a:solidFill>
              <a:latin typeface="Times New Roman" pitchFamily="18" charset="0"/>
              <a:cs typeface="Times New Roman" pitchFamily="18" charset="0"/>
            </a:endParaRPr>
          </a:p>
        </p:txBody>
      </p:sp>
      <p:cxnSp>
        <p:nvCxnSpPr>
          <p:cNvPr id="8" name="Straight Connector 7"/>
          <p:cNvCxnSpPr/>
          <p:nvPr/>
        </p:nvCxnSpPr>
        <p:spPr>
          <a:xfrm>
            <a:off x="0" y="924177"/>
            <a:ext cx="9144000" cy="1588"/>
          </a:xfrm>
          <a:prstGeom prst="line">
            <a:avLst/>
          </a:prstGeom>
        </p:spPr>
        <p:style>
          <a:lnRef idx="3">
            <a:schemeClr val="accent4"/>
          </a:lnRef>
          <a:fillRef idx="0">
            <a:schemeClr val="accent4"/>
          </a:fillRef>
          <a:effectRef idx="2">
            <a:schemeClr val="accent4"/>
          </a:effectRef>
          <a:fontRef idx="minor">
            <a:schemeClr val="tx1"/>
          </a:fontRef>
        </p:style>
      </p:cxnSp>
      <p:cxnSp>
        <p:nvCxnSpPr>
          <p:cNvPr id="9" name="Straight Connector 8"/>
          <p:cNvCxnSpPr/>
          <p:nvPr/>
        </p:nvCxnSpPr>
        <p:spPr>
          <a:xfrm>
            <a:off x="0" y="6324600"/>
            <a:ext cx="9144000" cy="1588"/>
          </a:xfrm>
          <a:prstGeom prst="line">
            <a:avLst/>
          </a:prstGeom>
        </p:spPr>
        <p:style>
          <a:lnRef idx="3">
            <a:schemeClr val="accent4"/>
          </a:lnRef>
          <a:fillRef idx="0">
            <a:schemeClr val="accent4"/>
          </a:fillRef>
          <a:effectRef idx="2">
            <a:schemeClr val="accent4"/>
          </a:effectRef>
          <a:fontRef idx="minor">
            <a:schemeClr val="tx1"/>
          </a:fontRef>
        </p:style>
      </p:cxnSp>
      <p:sp>
        <p:nvSpPr>
          <p:cNvPr id="2" name="TextBox 1"/>
          <p:cNvSpPr txBox="1"/>
          <p:nvPr/>
        </p:nvSpPr>
        <p:spPr>
          <a:xfrm>
            <a:off x="1981200" y="2743200"/>
            <a:ext cx="5105400" cy="707886"/>
          </a:xfrm>
          <a:prstGeom prst="rect">
            <a:avLst/>
          </a:prstGeom>
          <a:noFill/>
        </p:spPr>
        <p:txBody>
          <a:bodyPr wrap="square" rtlCol="0">
            <a:spAutoFit/>
          </a:bodyPr>
          <a:lstStyle/>
          <a:p>
            <a:pPr algn="ctr"/>
            <a:r>
              <a:rPr lang="en-US" sz="4000" b="1" dirty="0" smtClean="0">
                <a:latin typeface="Times New Roman" pitchFamily="18" charset="0"/>
                <a:cs typeface="Times New Roman" pitchFamily="18" charset="0"/>
              </a:rPr>
              <a:t>Thank you !!!</a:t>
            </a:r>
            <a:endParaRPr lang="en-US" sz="4000" b="1" dirty="0">
              <a:latin typeface="Times New Roman" pitchFamily="18" charset="0"/>
              <a:cs typeface="Times New Roman" pitchFamily="18" charset="0"/>
            </a:endParaRPr>
          </a:p>
        </p:txBody>
      </p:sp>
    </p:spTree>
    <p:extLst>
      <p:ext uri="{BB962C8B-B14F-4D97-AF65-F5344CB8AC3E}">
        <p14:creationId xmlns:p14="http://schemas.microsoft.com/office/powerpoint/2010/main" val="206078673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a:t>
            </a:r>
            <a:r>
              <a:rPr lang="en-IN" dirty="0" smtClean="0"/>
              <a:t>xtras</a:t>
            </a:r>
            <a:endParaRPr lang="en-IN" dirty="0"/>
          </a:p>
        </p:txBody>
      </p:sp>
      <p:sp>
        <p:nvSpPr>
          <p:cNvPr id="3" name="Content Placeholder 2"/>
          <p:cNvSpPr>
            <a:spLocks noGrp="1"/>
          </p:cNvSpPr>
          <p:nvPr>
            <p:ph idx="1"/>
          </p:nvPr>
        </p:nvSpPr>
        <p:spPr/>
        <p:txBody>
          <a:bodyPr>
            <a:normAutofit/>
          </a:bodyPr>
          <a:lstStyle/>
          <a:p>
            <a:r>
              <a:rPr lang="en-US" sz="1500" dirty="0" smtClean="0">
                <a:latin typeface="Times New Roman" panose="02020603050405020304" pitchFamily="18" charset="0"/>
                <a:cs typeface="Times New Roman" panose="02020603050405020304" pitchFamily="18" charset="0"/>
              </a:rPr>
              <a:t>Conclusion</a:t>
            </a:r>
            <a:r>
              <a:rPr lang="en-US" sz="1500" dirty="0" smtClean="0">
                <a:latin typeface="Times New Roman" panose="02020603050405020304" pitchFamily="18" charset="0"/>
                <a:cs typeface="Times New Roman" panose="02020603050405020304" pitchFamily="18" charset="0"/>
              </a:rPr>
              <a:t>: This system provides a single RSS feed that presents all the news items from various different news sources and groups them into categories. Previous recommender systems used to fetch the data from the already stored data sets and it was not live news. The proposed system of ours recommends the live news through RSS feeds and also provides an additional feature of searching the news manually through search box which fetches the live news from the database through web server using the word weightage algorithm which uses </a:t>
            </a:r>
            <a:r>
              <a:rPr lang="en-US" sz="1500" dirty="0" err="1" smtClean="0">
                <a:latin typeface="Times New Roman" panose="02020603050405020304" pitchFamily="18" charset="0"/>
                <a:cs typeface="Times New Roman" panose="02020603050405020304" pitchFamily="18" charset="0"/>
              </a:rPr>
              <a:t>tf-idf</a:t>
            </a:r>
            <a:r>
              <a:rPr lang="en-US" sz="1500" dirty="0" smtClean="0">
                <a:latin typeface="Times New Roman" panose="02020603050405020304" pitchFamily="18" charset="0"/>
                <a:cs typeface="Times New Roman" panose="02020603050405020304" pitchFamily="18" charset="0"/>
              </a:rPr>
              <a:t> technique to get the top page with highest weight and display it to the user. Thus we propose an application which recommends the right news at the right time to the user.</a:t>
            </a:r>
            <a:endParaRPr lang="en-IN" sz="1500" dirty="0"/>
          </a:p>
        </p:txBody>
      </p:sp>
      <p:sp>
        <p:nvSpPr>
          <p:cNvPr id="4" name="Date Placeholder 3"/>
          <p:cNvSpPr>
            <a:spLocks noGrp="1"/>
          </p:cNvSpPr>
          <p:nvPr>
            <p:ph type="dt" sz="half" idx="10"/>
          </p:nvPr>
        </p:nvSpPr>
        <p:spPr/>
        <p:txBody>
          <a:bodyPr/>
          <a:lstStyle/>
          <a:p>
            <a:fld id="{99853CD8-3228-4C84-9DCF-74E685BB6696}" type="datetime1">
              <a:rPr lang="en-US" smtClean="0"/>
              <a:pPr/>
              <a:t>10/21/2016</a:t>
            </a:fld>
            <a:endParaRPr lang="en-US"/>
          </a:p>
        </p:txBody>
      </p:sp>
      <p:sp>
        <p:nvSpPr>
          <p:cNvPr id="5" name="Footer Placeholder 4"/>
          <p:cNvSpPr>
            <a:spLocks noGrp="1"/>
          </p:cNvSpPr>
          <p:nvPr>
            <p:ph type="ftr" sz="quarter" idx="11"/>
          </p:nvPr>
        </p:nvSpPr>
        <p:spPr/>
        <p:txBody>
          <a:bodyPr/>
          <a:lstStyle/>
          <a:p>
            <a:r>
              <a:rPr lang="en-US" smtClean="0"/>
              <a:t>Department of Computer Science and Engineering</a:t>
            </a:r>
            <a:endParaRPr lang="en-US"/>
          </a:p>
        </p:txBody>
      </p:sp>
      <p:sp>
        <p:nvSpPr>
          <p:cNvPr id="6" name="Slide Number Placeholder 5"/>
          <p:cNvSpPr>
            <a:spLocks noGrp="1"/>
          </p:cNvSpPr>
          <p:nvPr>
            <p:ph type="sldNum" sz="quarter" idx="12"/>
          </p:nvPr>
        </p:nvSpPr>
        <p:spPr/>
        <p:txBody>
          <a:bodyPr/>
          <a:lstStyle/>
          <a:p>
            <a:fld id="{987C32C5-0C21-4BE8-BB57-499B7BA95505}" type="slidenum">
              <a:rPr lang="en-US" smtClean="0"/>
              <a:pPr/>
              <a:t>24</a:t>
            </a:fld>
            <a:endParaRPr lang="en-US"/>
          </a:p>
        </p:txBody>
      </p:sp>
    </p:spTree>
    <p:extLst>
      <p:ext uri="{BB962C8B-B14F-4D97-AF65-F5344CB8AC3E}">
        <p14:creationId xmlns:p14="http://schemas.microsoft.com/office/powerpoint/2010/main" val="2422852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74680"/>
            <a:ext cx="8229240" cy="639720"/>
          </a:xfrm>
        </p:spPr>
        <p:txBody>
          <a:bodyPr>
            <a:normAutofit fontScale="90000"/>
          </a:bodyPr>
          <a:lstStyle/>
          <a:p>
            <a:r>
              <a:rPr lang="en-US" b="1" u="sng" dirty="0">
                <a:solidFill>
                  <a:srgbClr val="C00000"/>
                </a:solidFill>
                <a:latin typeface="Times New Roman" pitchFamily="18" charset="0"/>
                <a:cs typeface="Times New Roman" pitchFamily="18" charset="0"/>
              </a:rPr>
              <a:t>Abstract</a:t>
            </a:r>
            <a:br>
              <a:rPr lang="en-US" b="1" u="sng" dirty="0">
                <a:solidFill>
                  <a:srgbClr val="C00000"/>
                </a:solidFill>
                <a:latin typeface="Times New Roman" pitchFamily="18" charset="0"/>
                <a:cs typeface="Times New Roman" pitchFamily="18" charset="0"/>
              </a:rPr>
            </a:br>
            <a:endParaRPr lang="en-US" dirty="0"/>
          </a:p>
        </p:txBody>
      </p:sp>
      <p:sp>
        <p:nvSpPr>
          <p:cNvPr id="4" name="TextShape 1"/>
          <p:cNvSpPr txBox="1"/>
          <p:nvPr/>
        </p:nvSpPr>
        <p:spPr>
          <a:xfrm>
            <a:off x="0" y="6492960"/>
            <a:ext cx="1676160" cy="364680"/>
          </a:xfrm>
          <a:prstGeom prst="rect">
            <a:avLst/>
          </a:prstGeom>
        </p:spPr>
        <p:txBody>
          <a:bodyPr anchor="ctr"/>
          <a:lstStyle/>
          <a:p>
            <a:pPr>
              <a:lnSpc>
                <a:spcPct val="100000"/>
              </a:lnSpc>
            </a:pPr>
            <a:endParaRPr/>
          </a:p>
        </p:txBody>
      </p:sp>
      <p:sp>
        <p:nvSpPr>
          <p:cNvPr id="5" name="TextShape 2"/>
          <p:cNvSpPr txBox="1"/>
          <p:nvPr/>
        </p:nvSpPr>
        <p:spPr>
          <a:xfrm>
            <a:off x="6985440" y="6457680"/>
            <a:ext cx="2133360" cy="364680"/>
          </a:xfrm>
          <a:prstGeom prst="rect">
            <a:avLst/>
          </a:prstGeom>
        </p:spPr>
        <p:txBody>
          <a:bodyPr anchor="ctr"/>
          <a:lstStyle/>
          <a:p>
            <a:pPr algn="r">
              <a:lnSpc>
                <a:spcPct val="100000"/>
              </a:lnSpc>
            </a:pPr>
            <a:r>
              <a:rPr lang="en-US" sz="1600" dirty="0">
                <a:solidFill>
                  <a:srgbClr val="C00000"/>
                </a:solidFill>
                <a:latin typeface="Times New Roman"/>
              </a:rPr>
              <a:t>2</a:t>
            </a:r>
            <a:endParaRPr dirty="0"/>
          </a:p>
        </p:txBody>
      </p:sp>
      <p:sp>
        <p:nvSpPr>
          <p:cNvPr id="6" name="Line 3"/>
          <p:cNvSpPr/>
          <p:nvPr/>
        </p:nvSpPr>
        <p:spPr>
          <a:xfrm>
            <a:off x="0" y="924120"/>
            <a:ext cx="9144000" cy="1440"/>
          </a:xfrm>
          <a:prstGeom prst="line">
            <a:avLst/>
          </a:prstGeom>
          <a:ln w="38160">
            <a:solidFill>
              <a:srgbClr val="8064A2"/>
            </a:solidFill>
            <a:round/>
          </a:ln>
        </p:spPr>
      </p:sp>
      <p:sp>
        <p:nvSpPr>
          <p:cNvPr id="7" name="Line 4"/>
          <p:cNvSpPr/>
          <p:nvPr/>
        </p:nvSpPr>
        <p:spPr>
          <a:xfrm>
            <a:off x="0" y="6324480"/>
            <a:ext cx="9144000" cy="1440"/>
          </a:xfrm>
          <a:prstGeom prst="line">
            <a:avLst/>
          </a:prstGeom>
          <a:ln w="38160">
            <a:solidFill>
              <a:srgbClr val="8064A2"/>
            </a:solidFill>
            <a:round/>
          </a:ln>
        </p:spPr>
      </p:sp>
      <p:sp>
        <p:nvSpPr>
          <p:cNvPr id="9" name="TextShape 5"/>
          <p:cNvSpPr txBox="1"/>
          <p:nvPr/>
        </p:nvSpPr>
        <p:spPr>
          <a:xfrm>
            <a:off x="457200" y="274680"/>
            <a:ext cx="7616880" cy="649080"/>
          </a:xfrm>
          <a:prstGeom prst="rect">
            <a:avLst/>
          </a:prstGeom>
        </p:spPr>
        <p:txBody>
          <a:bodyPr anchor="ctr"/>
          <a:lstStyle/>
          <a:p>
            <a:pPr algn="ctr">
              <a:lnSpc>
                <a:spcPct val="100000"/>
              </a:lnSpc>
            </a:pPr>
            <a:endParaRPr sz="3600" b="1" u="sng" dirty="0">
              <a:solidFill>
                <a:srgbClr val="C00000"/>
              </a:solidFill>
              <a:latin typeface="Times New Roman" pitchFamily="18" charset="0"/>
              <a:cs typeface="Times New Roman" pitchFamily="18" charset="0"/>
            </a:endParaRPr>
          </a:p>
        </p:txBody>
      </p:sp>
      <p:sp>
        <p:nvSpPr>
          <p:cNvPr id="10" name="TextShape 6"/>
          <p:cNvSpPr txBox="1"/>
          <p:nvPr/>
        </p:nvSpPr>
        <p:spPr>
          <a:xfrm>
            <a:off x="381000" y="990600"/>
            <a:ext cx="8534400" cy="5181600"/>
          </a:xfrm>
          <a:prstGeom prst="rect">
            <a:avLst/>
          </a:prstGeom>
        </p:spPr>
        <p:txBody>
          <a:bodyPr/>
          <a:lstStyle/>
          <a:p>
            <a:pPr algn="just"/>
            <a:r>
              <a:rPr lang="en-IN" sz="2500" dirty="0">
                <a:latin typeface="Times New Roman" panose="02020603050405020304" pitchFamily="18" charset="0"/>
                <a:cs typeface="Times New Roman" panose="02020603050405020304" pitchFamily="18" charset="0"/>
              </a:rPr>
              <a:t>The Personalized News Recommender (PNR) provides its users with personalized access to live news items harvested from multiple Web </a:t>
            </a:r>
            <a:r>
              <a:rPr lang="en-IN" sz="2500" dirty="0" smtClean="0">
                <a:latin typeface="Times New Roman" panose="02020603050405020304" pitchFamily="18" charset="0"/>
                <a:cs typeface="Times New Roman" panose="02020603050405020304" pitchFamily="18" charset="0"/>
              </a:rPr>
              <a:t>sources. Personalized </a:t>
            </a:r>
            <a:r>
              <a:rPr lang="en-IN" sz="2500" dirty="0">
                <a:latin typeface="Times New Roman" panose="02020603050405020304" pitchFamily="18" charset="0"/>
                <a:cs typeface="Times New Roman" panose="02020603050405020304" pitchFamily="18" charset="0"/>
              </a:rPr>
              <a:t>News </a:t>
            </a:r>
            <a:r>
              <a:rPr lang="en-IN" sz="2500" dirty="0" smtClean="0">
                <a:latin typeface="Times New Roman" panose="02020603050405020304" pitchFamily="18" charset="0"/>
                <a:cs typeface="Times New Roman" panose="02020603050405020304" pitchFamily="18" charset="0"/>
              </a:rPr>
              <a:t>Recommender is </a:t>
            </a:r>
            <a:r>
              <a:rPr lang="en-IN" sz="2500" dirty="0">
                <a:latin typeface="Times New Roman" panose="02020603050405020304" pitchFamily="18" charset="0"/>
                <a:cs typeface="Times New Roman" panose="02020603050405020304" pitchFamily="18" charset="0"/>
              </a:rPr>
              <a:t>an </a:t>
            </a:r>
            <a:r>
              <a:rPr lang="en-IN" sz="2500" dirty="0" smtClean="0">
                <a:latin typeface="Times New Roman" panose="02020603050405020304" pitchFamily="18" charset="0"/>
                <a:cs typeface="Times New Roman" panose="02020603050405020304" pitchFamily="18" charset="0"/>
              </a:rPr>
              <a:t>application that </a:t>
            </a:r>
            <a:r>
              <a:rPr lang="en-IN" sz="2500" dirty="0">
                <a:latin typeface="Times New Roman" panose="02020603050405020304" pitchFamily="18" charset="0"/>
                <a:cs typeface="Times New Roman" panose="02020603050405020304" pitchFamily="18" charset="0"/>
              </a:rPr>
              <a:t>will collect, parse, process, annotate and </a:t>
            </a:r>
            <a:r>
              <a:rPr lang="en-IN" sz="2500" dirty="0" err="1">
                <a:latin typeface="Times New Roman" panose="02020603050405020304" pitchFamily="18" charset="0"/>
                <a:cs typeface="Times New Roman" panose="02020603050405020304" pitchFamily="18" charset="0"/>
              </a:rPr>
              <a:t>analyze</a:t>
            </a:r>
            <a:r>
              <a:rPr lang="en-IN" sz="2500" dirty="0">
                <a:latin typeface="Times New Roman" panose="02020603050405020304" pitchFamily="18" charset="0"/>
                <a:cs typeface="Times New Roman" panose="02020603050405020304" pitchFamily="18" charset="0"/>
              </a:rPr>
              <a:t> the different news from various RSS </a:t>
            </a:r>
            <a:r>
              <a:rPr lang="en-IN" sz="2500" dirty="0" err="1">
                <a:latin typeface="Times New Roman" panose="02020603050405020304" pitchFamily="18" charset="0"/>
                <a:cs typeface="Times New Roman" panose="02020603050405020304" pitchFamily="18" charset="0"/>
              </a:rPr>
              <a:t>feeded</a:t>
            </a:r>
            <a:r>
              <a:rPr lang="en-IN" sz="2500" dirty="0">
                <a:latin typeface="Times New Roman" panose="02020603050405020304" pitchFamily="18" charset="0"/>
                <a:cs typeface="Times New Roman" panose="02020603050405020304" pitchFamily="18" charset="0"/>
              </a:rPr>
              <a:t> channels which express either positive or negative information through crawling. </a:t>
            </a:r>
            <a:r>
              <a:rPr lang="en-IN" sz="2500" dirty="0" smtClean="0">
                <a:latin typeface="Times New Roman" panose="02020603050405020304" pitchFamily="18" charset="0"/>
                <a:cs typeface="Times New Roman" panose="02020603050405020304" pitchFamily="18" charset="0"/>
              </a:rPr>
              <a:t>It </a:t>
            </a:r>
            <a:r>
              <a:rPr lang="en-IN" sz="2500" dirty="0">
                <a:latin typeface="Times New Roman" panose="02020603050405020304" pitchFamily="18" charset="0"/>
                <a:cs typeface="Times New Roman" panose="02020603050405020304" pitchFamily="18" charset="0"/>
              </a:rPr>
              <a:t>takes input from the content sources (news agencies, news portals, electronic newspapers etc</a:t>
            </a:r>
            <a:r>
              <a:rPr lang="en-IN" sz="2500" dirty="0" smtClean="0">
                <a:latin typeface="Times New Roman" panose="02020603050405020304" pitchFamily="18" charset="0"/>
                <a:cs typeface="Times New Roman" panose="02020603050405020304" pitchFamily="18" charset="0"/>
              </a:rPr>
              <a:t>.) to provide news items that </a:t>
            </a:r>
            <a:r>
              <a:rPr lang="en-IN" sz="2500" dirty="0">
                <a:latin typeface="Times New Roman" panose="02020603050405020304" pitchFamily="18" charset="0"/>
                <a:cs typeface="Times New Roman" panose="02020603050405020304" pitchFamily="18" charset="0"/>
              </a:rPr>
              <a:t>would be categorized according to the user’s </a:t>
            </a:r>
            <a:r>
              <a:rPr lang="en-IN" sz="2500" dirty="0" smtClean="0">
                <a:latin typeface="Times New Roman" panose="02020603050405020304" pitchFamily="18" charset="0"/>
                <a:cs typeface="Times New Roman" panose="02020603050405020304" pitchFamily="18" charset="0"/>
              </a:rPr>
              <a:t>tastes.</a:t>
            </a:r>
            <a:endParaRPr sz="2500" dirty="0">
              <a:latin typeface="Times New Roman" pitchFamily="18" charset="0"/>
              <a:cs typeface="Times New Roman" pitchFamily="18" charset="0"/>
            </a:endParaRPr>
          </a:p>
        </p:txBody>
      </p:sp>
      <p:sp>
        <p:nvSpPr>
          <p:cNvPr id="11" name="TextShape 7"/>
          <p:cNvSpPr txBox="1"/>
          <p:nvPr/>
        </p:nvSpPr>
        <p:spPr>
          <a:xfrm>
            <a:off x="1066680" y="6095880"/>
            <a:ext cx="7466400" cy="361800"/>
          </a:xfrm>
          <a:prstGeom prst="rect">
            <a:avLst/>
          </a:prstGeom>
        </p:spPr>
        <p:txBody>
          <a:bodyPr/>
          <a:lstStyle/>
          <a:p>
            <a:pPr algn="ctr">
              <a:lnSpc>
                <a:spcPct val="100000"/>
              </a:lnSpc>
            </a:pPr>
            <a:endParaRPr/>
          </a:p>
          <a:p>
            <a:pPr algn="ctr">
              <a:lnSpc>
                <a:spcPct val="100000"/>
              </a:lnSpc>
            </a:pPr>
            <a:endParaRPr/>
          </a:p>
          <a:p>
            <a:pPr algn="ctr">
              <a:lnSpc>
                <a:spcPct val="100000"/>
              </a:lnSpc>
            </a:pPr>
            <a:endParaRPr/>
          </a:p>
          <a:p>
            <a:pPr algn="ctr">
              <a:lnSpc>
                <a:spcPct val="100000"/>
              </a:lnSpc>
            </a:pPr>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TextShape 1"/>
          <p:cNvSpPr txBox="1"/>
          <p:nvPr/>
        </p:nvSpPr>
        <p:spPr>
          <a:xfrm>
            <a:off x="0" y="6492960"/>
            <a:ext cx="1676160" cy="364680"/>
          </a:xfrm>
          <a:prstGeom prst="rect">
            <a:avLst/>
          </a:prstGeom>
        </p:spPr>
        <p:txBody>
          <a:bodyPr anchor="ctr"/>
          <a:lstStyle/>
          <a:p>
            <a:pPr>
              <a:lnSpc>
                <a:spcPct val="100000"/>
              </a:lnSpc>
            </a:pPr>
            <a:endParaRPr dirty="0"/>
          </a:p>
        </p:txBody>
      </p:sp>
      <p:sp>
        <p:nvSpPr>
          <p:cNvPr id="96" name="TextShape 2"/>
          <p:cNvSpPr txBox="1"/>
          <p:nvPr/>
        </p:nvSpPr>
        <p:spPr>
          <a:xfrm>
            <a:off x="6985440" y="6457680"/>
            <a:ext cx="2133360" cy="364680"/>
          </a:xfrm>
          <a:prstGeom prst="rect">
            <a:avLst/>
          </a:prstGeom>
        </p:spPr>
        <p:txBody>
          <a:bodyPr anchor="ctr"/>
          <a:lstStyle/>
          <a:p>
            <a:pPr algn="r">
              <a:lnSpc>
                <a:spcPct val="100000"/>
              </a:lnSpc>
            </a:pPr>
            <a:r>
              <a:rPr lang="en-US" sz="1600" dirty="0">
                <a:solidFill>
                  <a:srgbClr val="C00000"/>
                </a:solidFill>
                <a:latin typeface="Times New Roman"/>
              </a:rPr>
              <a:t>3</a:t>
            </a:r>
            <a:endParaRPr dirty="0"/>
          </a:p>
        </p:txBody>
      </p:sp>
      <p:sp>
        <p:nvSpPr>
          <p:cNvPr id="97" name="Line 3"/>
          <p:cNvSpPr/>
          <p:nvPr/>
        </p:nvSpPr>
        <p:spPr>
          <a:xfrm>
            <a:off x="0" y="924120"/>
            <a:ext cx="9144000" cy="1440"/>
          </a:xfrm>
          <a:prstGeom prst="line">
            <a:avLst/>
          </a:prstGeom>
          <a:ln w="38160">
            <a:solidFill>
              <a:srgbClr val="8064A2"/>
            </a:solidFill>
            <a:round/>
          </a:ln>
        </p:spPr>
      </p:sp>
      <p:sp>
        <p:nvSpPr>
          <p:cNvPr id="98" name="Line 4"/>
          <p:cNvSpPr/>
          <p:nvPr/>
        </p:nvSpPr>
        <p:spPr>
          <a:xfrm>
            <a:off x="0" y="6324480"/>
            <a:ext cx="9144000" cy="1440"/>
          </a:xfrm>
          <a:prstGeom prst="line">
            <a:avLst/>
          </a:prstGeom>
          <a:ln w="38160">
            <a:solidFill>
              <a:srgbClr val="8064A2"/>
            </a:solidFill>
            <a:round/>
          </a:ln>
        </p:spPr>
      </p:sp>
      <p:sp>
        <p:nvSpPr>
          <p:cNvPr id="100" name="TextShape 5"/>
          <p:cNvSpPr txBox="1"/>
          <p:nvPr/>
        </p:nvSpPr>
        <p:spPr>
          <a:xfrm>
            <a:off x="304920" y="1219320"/>
            <a:ext cx="8381520" cy="4906440"/>
          </a:xfrm>
          <a:prstGeom prst="rect">
            <a:avLst/>
          </a:prstGeom>
        </p:spPr>
        <p:txBody>
          <a:bodyPr/>
          <a:lstStyle/>
          <a:p>
            <a:pPr marL="342900" indent="-342900" algn="just">
              <a:lnSpc>
                <a:spcPct val="100000"/>
              </a:lnSpc>
              <a:buFont typeface="Arial" pitchFamily="34" charset="0"/>
              <a:buChar char="•"/>
            </a:pPr>
            <a:endParaRPr lang="en-US" sz="2500" dirty="0" smtClean="0">
              <a:solidFill>
                <a:srgbClr val="000000"/>
              </a:solidFill>
              <a:latin typeface="Times New Roman" pitchFamily="18" charset="0"/>
              <a:cs typeface="Times New Roman" pitchFamily="18" charset="0"/>
            </a:endParaRPr>
          </a:p>
          <a:p>
            <a:pPr marL="342900" indent="-342900" algn="just">
              <a:lnSpc>
                <a:spcPct val="150000"/>
              </a:lnSpc>
              <a:buFont typeface="Arial" panose="020B0604020202020204" pitchFamily="34" charset="0"/>
              <a:buChar char="•"/>
            </a:pPr>
            <a:r>
              <a:rPr lang="en-IN" dirty="0" smtClean="0">
                <a:latin typeface="Times New Roman" panose="02020603050405020304" pitchFamily="18" charset="0"/>
                <a:cs typeface="Times New Roman" panose="02020603050405020304" pitchFamily="18" charset="0"/>
              </a:rPr>
              <a:t>Web </a:t>
            </a:r>
            <a:r>
              <a:rPr lang="en-IN" dirty="0">
                <a:latin typeface="Times New Roman" panose="02020603050405020304" pitchFamily="18" charset="0"/>
                <a:cs typeface="Times New Roman" panose="02020603050405020304" pitchFamily="18" charset="0"/>
              </a:rPr>
              <a:t>feeds provide a way for websites especially those that </a:t>
            </a:r>
            <a:r>
              <a:rPr lang="en-IN" dirty="0" smtClean="0">
                <a:latin typeface="Times New Roman" panose="02020603050405020304" pitchFamily="18" charset="0"/>
                <a:cs typeface="Times New Roman" panose="02020603050405020304" pitchFamily="18" charset="0"/>
              </a:rPr>
              <a:t>are frequently </a:t>
            </a:r>
            <a:r>
              <a:rPr lang="en-IN" dirty="0">
                <a:latin typeface="Times New Roman" panose="02020603050405020304" pitchFamily="18" charset="0"/>
                <a:cs typeface="Times New Roman" panose="02020603050405020304" pitchFamily="18" charset="0"/>
              </a:rPr>
              <a:t>updated to provide up to date information to their </a:t>
            </a:r>
            <a:r>
              <a:rPr lang="en-IN" dirty="0" smtClean="0">
                <a:latin typeface="Times New Roman" panose="02020603050405020304" pitchFamily="18" charset="0"/>
                <a:cs typeface="Times New Roman" panose="02020603050405020304" pitchFamily="18" charset="0"/>
              </a:rPr>
              <a:t>users and these feeds </a:t>
            </a:r>
            <a:r>
              <a:rPr lang="en-IN" dirty="0">
                <a:latin typeface="Times New Roman" panose="02020603050405020304" pitchFamily="18" charset="0"/>
                <a:cs typeface="Times New Roman" panose="02020603050405020304" pitchFamily="18" charset="0"/>
              </a:rPr>
              <a:t>are provided in either RSS or Atom format</a:t>
            </a:r>
            <a:r>
              <a:rPr lang="en-IN" dirty="0" smtClean="0">
                <a:latin typeface="Times New Roman" panose="02020603050405020304" pitchFamily="18" charset="0"/>
                <a:cs typeface="Times New Roman" panose="02020603050405020304" pitchFamily="18" charset="0"/>
              </a:rPr>
              <a:t>.</a:t>
            </a:r>
          </a:p>
          <a:p>
            <a:pPr marL="342900" indent="-342900" algn="just">
              <a:lnSpc>
                <a:spcPct val="150000"/>
              </a:lnSpc>
              <a:buFont typeface="Arial" panose="020B0604020202020204" pitchFamily="34" charset="0"/>
              <a:buChar char="•"/>
            </a:pPr>
            <a:r>
              <a:rPr lang="en-US" dirty="0" smtClean="0">
                <a:solidFill>
                  <a:srgbClr val="252525"/>
                </a:solidFill>
                <a:latin typeface="Times New Roman" panose="02020603050405020304" pitchFamily="18" charset="0"/>
                <a:cs typeface="Times New Roman" panose="02020603050405020304" pitchFamily="18" charset="0"/>
              </a:rPr>
              <a:t>A </a:t>
            </a:r>
            <a:r>
              <a:rPr lang="en-US" dirty="0">
                <a:solidFill>
                  <a:srgbClr val="252525"/>
                </a:solidFill>
                <a:latin typeface="Times New Roman" panose="02020603050405020304" pitchFamily="18" charset="0"/>
                <a:cs typeface="Times New Roman" panose="02020603050405020304" pitchFamily="18" charset="0"/>
              </a:rPr>
              <a:t>web feed is a </a:t>
            </a:r>
            <a:r>
              <a:rPr lang="en-US" dirty="0" smtClean="0">
                <a:latin typeface="Times New Roman" panose="02020603050405020304" pitchFamily="18" charset="0"/>
                <a:cs typeface="Times New Roman" panose="02020603050405020304" pitchFamily="18" charset="0"/>
              </a:rPr>
              <a:t>document</a:t>
            </a:r>
            <a:r>
              <a:rPr lang="en-US" dirty="0">
                <a:solidFill>
                  <a:srgbClr val="252525"/>
                </a:solidFill>
                <a:latin typeface="Times New Roman" panose="02020603050405020304" pitchFamily="18" charset="0"/>
                <a:cs typeface="Times New Roman" panose="02020603050405020304" pitchFamily="18" charset="0"/>
              </a:rPr>
              <a:t> (often </a:t>
            </a:r>
            <a:r>
              <a:rPr lang="en-US" dirty="0" smtClean="0">
                <a:latin typeface="Times New Roman" panose="02020603050405020304" pitchFamily="18" charset="0"/>
                <a:cs typeface="Times New Roman" panose="02020603050405020304" pitchFamily="18" charset="0"/>
              </a:rPr>
              <a:t>XML</a:t>
            </a:r>
            <a:r>
              <a:rPr lang="en-US" dirty="0" smtClean="0">
                <a:solidFill>
                  <a:srgbClr val="252525"/>
                </a:solidFill>
                <a:latin typeface="Times New Roman" panose="02020603050405020304" pitchFamily="18" charset="0"/>
                <a:cs typeface="Times New Roman" panose="02020603050405020304" pitchFamily="18" charset="0"/>
              </a:rPr>
              <a:t>-based</a:t>
            </a:r>
            <a:r>
              <a:rPr lang="en-US" dirty="0">
                <a:solidFill>
                  <a:srgbClr val="252525"/>
                </a:solidFill>
                <a:latin typeface="Times New Roman" panose="02020603050405020304" pitchFamily="18" charset="0"/>
                <a:cs typeface="Times New Roman" panose="02020603050405020304" pitchFamily="18" charset="0"/>
              </a:rPr>
              <a:t>) whose discrete content items include web links to the source of the content.</a:t>
            </a:r>
            <a:endParaRPr lang="en-IN" dirty="0">
              <a:latin typeface="Times New Roman" panose="02020603050405020304" pitchFamily="18" charset="0"/>
              <a:cs typeface="Times New Roman" panose="02020603050405020304" pitchFamily="18" charset="0"/>
            </a:endParaRPr>
          </a:p>
          <a:p>
            <a:pPr>
              <a:lnSpc>
                <a:spcPct val="150000"/>
              </a:lnSpc>
            </a:pPr>
            <a:r>
              <a:rPr lang="en-US" sz="2400" b="1" u="sng" dirty="0" smtClean="0">
                <a:latin typeface="Times New Roman" pitchFamily="18" charset="0"/>
                <a:cs typeface="Times New Roman" pitchFamily="18" charset="0"/>
              </a:rPr>
              <a:t>Personalized Recommender System:</a:t>
            </a:r>
            <a:endParaRPr sz="2500" dirty="0">
              <a:latin typeface="Times New Roman" pitchFamily="18" charset="0"/>
              <a:cs typeface="Times New Roman" pitchFamily="18" charset="0"/>
            </a:endParaRPr>
          </a:p>
          <a:p>
            <a:pPr marL="342900" indent="-342900" algn="just">
              <a:lnSpc>
                <a:spcPct val="150000"/>
              </a:lnSpc>
              <a:buFont typeface="Arial" pitchFamily="34" charset="0"/>
              <a:buChar char="•"/>
            </a:pPr>
            <a:r>
              <a:rPr lang="en-IN" dirty="0">
                <a:solidFill>
                  <a:srgbClr val="000000"/>
                </a:solidFill>
                <a:latin typeface="Times New Roman" pitchFamily="18" charset="0"/>
                <a:cs typeface="Times New Roman" pitchFamily="18" charset="0"/>
              </a:rPr>
              <a:t>Personalization can be defined as the process of tailoring pages to individual </a:t>
            </a:r>
            <a:r>
              <a:rPr lang="en-IN" dirty="0" smtClean="0">
                <a:solidFill>
                  <a:srgbClr val="000000"/>
                </a:solidFill>
                <a:latin typeface="Times New Roman" pitchFamily="18" charset="0"/>
                <a:cs typeface="Times New Roman" pitchFamily="18" charset="0"/>
              </a:rPr>
              <a:t>users </a:t>
            </a:r>
            <a:r>
              <a:rPr lang="en-IN" dirty="0">
                <a:solidFill>
                  <a:srgbClr val="000000"/>
                </a:solidFill>
                <a:latin typeface="Times New Roman" pitchFamily="18" charset="0"/>
                <a:cs typeface="Times New Roman" pitchFamily="18" charset="0"/>
              </a:rPr>
              <a:t>characteristics </a:t>
            </a:r>
            <a:r>
              <a:rPr lang="en-IN" dirty="0" smtClean="0">
                <a:solidFill>
                  <a:srgbClr val="000000"/>
                </a:solidFill>
                <a:latin typeface="Times New Roman" pitchFamily="18" charset="0"/>
                <a:cs typeface="Times New Roman" pitchFamily="18" charset="0"/>
              </a:rPr>
              <a:t>or preferences.</a:t>
            </a:r>
          </a:p>
          <a:p>
            <a:pPr marL="342900" indent="-342900" algn="just">
              <a:lnSpc>
                <a:spcPct val="150000"/>
              </a:lnSpc>
              <a:buFont typeface="Arial" pitchFamily="34" charset="0"/>
              <a:buChar char="•"/>
            </a:pPr>
            <a:r>
              <a:rPr lang="en-IN" dirty="0">
                <a:latin typeface="Times New Roman" pitchFamily="18" charset="0"/>
                <a:cs typeface="Times New Roman" pitchFamily="18" charset="0"/>
              </a:rPr>
              <a:t>Recommender system are a </a:t>
            </a:r>
            <a:r>
              <a:rPr lang="en-IN" dirty="0" smtClean="0">
                <a:latin typeface="Times New Roman" pitchFamily="18" charset="0"/>
                <a:cs typeface="Times New Roman" pitchFamily="18" charset="0"/>
              </a:rPr>
              <a:t>subclass of </a:t>
            </a:r>
            <a:r>
              <a:rPr lang="en-IN" dirty="0">
                <a:latin typeface="Times New Roman" pitchFamily="18" charset="0"/>
                <a:cs typeface="Times New Roman" pitchFamily="18" charset="0"/>
              </a:rPr>
              <a:t>information filtering system that seek to predict the 'rating' or 'preference' that a user would give to an item</a:t>
            </a:r>
            <a:r>
              <a:rPr lang="en-IN" dirty="0" smtClean="0">
                <a:latin typeface="Times New Roman" pitchFamily="18" charset="0"/>
                <a:cs typeface="Times New Roman" pitchFamily="18" charset="0"/>
              </a:rPr>
              <a:t>.</a:t>
            </a:r>
          </a:p>
          <a:p>
            <a:pPr marL="342900" indent="-342900" algn="just">
              <a:lnSpc>
                <a:spcPct val="150000"/>
              </a:lnSpc>
              <a:buFont typeface="Arial" pitchFamily="34" charset="0"/>
              <a:buChar char="•"/>
            </a:pPr>
            <a:endParaRPr lang="en-IN" dirty="0" smtClean="0">
              <a:latin typeface="Times New Roman" pitchFamily="18" charset="0"/>
              <a:cs typeface="Times New Roman" pitchFamily="18" charset="0"/>
            </a:endParaRPr>
          </a:p>
          <a:p>
            <a:pPr marL="342900" indent="-342900" algn="just">
              <a:lnSpc>
                <a:spcPct val="150000"/>
              </a:lnSpc>
              <a:buFont typeface="Arial" pitchFamily="34" charset="0"/>
              <a:buChar char="•"/>
            </a:pPr>
            <a:endParaRPr dirty="0">
              <a:latin typeface="Times New Roman" pitchFamily="18" charset="0"/>
              <a:cs typeface="Times New Roman" pitchFamily="18" charset="0"/>
            </a:endParaRPr>
          </a:p>
        </p:txBody>
      </p:sp>
      <p:sp>
        <p:nvSpPr>
          <p:cNvPr id="101" name="TextShape 6"/>
          <p:cNvSpPr txBox="1"/>
          <p:nvPr/>
        </p:nvSpPr>
        <p:spPr>
          <a:xfrm>
            <a:off x="304800" y="1066800"/>
            <a:ext cx="7769160" cy="535680"/>
          </a:xfrm>
          <a:prstGeom prst="rect">
            <a:avLst/>
          </a:prstGeom>
        </p:spPr>
        <p:txBody>
          <a:bodyPr anchor="ctr"/>
          <a:lstStyle/>
          <a:p>
            <a:pPr>
              <a:lnSpc>
                <a:spcPct val="150000"/>
              </a:lnSpc>
            </a:pPr>
            <a:r>
              <a:rPr lang="en-US" sz="2400" b="1" u="sng" dirty="0" smtClean="0">
                <a:latin typeface="Times New Roman" pitchFamily="18" charset="0"/>
                <a:cs typeface="Times New Roman" pitchFamily="18" charset="0"/>
              </a:rPr>
              <a:t>Web Feeds:</a:t>
            </a:r>
            <a:endParaRPr sz="2400" b="1" u="sng" dirty="0">
              <a:latin typeface="Times New Roman" pitchFamily="18" charset="0"/>
              <a:cs typeface="Times New Roman" pitchFamily="18" charset="0"/>
            </a:endParaRPr>
          </a:p>
        </p:txBody>
      </p:sp>
      <p:sp>
        <p:nvSpPr>
          <p:cNvPr id="102" name="TextShape 7"/>
          <p:cNvSpPr txBox="1"/>
          <p:nvPr/>
        </p:nvSpPr>
        <p:spPr>
          <a:xfrm>
            <a:off x="1066680" y="6095880"/>
            <a:ext cx="7466400" cy="361800"/>
          </a:xfrm>
          <a:prstGeom prst="rect">
            <a:avLst/>
          </a:prstGeom>
        </p:spPr>
        <p:txBody>
          <a:bodyPr/>
          <a:lstStyle/>
          <a:p>
            <a:pPr algn="ctr">
              <a:lnSpc>
                <a:spcPct val="100000"/>
              </a:lnSpc>
            </a:pPr>
            <a:endParaRPr dirty="0"/>
          </a:p>
          <a:p>
            <a:pPr algn="ctr">
              <a:lnSpc>
                <a:spcPct val="100000"/>
              </a:lnSpc>
            </a:pPr>
            <a:endParaRPr dirty="0"/>
          </a:p>
          <a:p>
            <a:pPr algn="ctr">
              <a:lnSpc>
                <a:spcPct val="100000"/>
              </a:lnSpc>
            </a:pPr>
            <a:endParaRPr dirty="0"/>
          </a:p>
          <a:p>
            <a:pPr algn="ctr">
              <a:lnSpc>
                <a:spcPct val="100000"/>
              </a:lnSpc>
            </a:pPr>
            <a:endParaRPr dirty="0"/>
          </a:p>
          <a:p>
            <a:pPr algn="ctr">
              <a:lnSpc>
                <a:spcPct val="100000"/>
              </a:lnSpc>
            </a:pPr>
            <a:endParaRPr dirty="0"/>
          </a:p>
        </p:txBody>
      </p:sp>
      <p:sp>
        <p:nvSpPr>
          <p:cNvPr id="9" name="TextBox 8"/>
          <p:cNvSpPr txBox="1"/>
          <p:nvPr/>
        </p:nvSpPr>
        <p:spPr>
          <a:xfrm>
            <a:off x="304800" y="152400"/>
            <a:ext cx="8534400" cy="646331"/>
          </a:xfrm>
          <a:prstGeom prst="rect">
            <a:avLst/>
          </a:prstGeom>
          <a:noFill/>
        </p:spPr>
        <p:txBody>
          <a:bodyPr wrap="square" rtlCol="0">
            <a:spAutoFit/>
          </a:bodyPr>
          <a:lstStyle/>
          <a:p>
            <a:pPr algn="ctr"/>
            <a:r>
              <a:rPr lang="en-US" sz="3600" b="1" u="sng" dirty="0" smtClean="0">
                <a:solidFill>
                  <a:srgbClr val="C00000"/>
                </a:solidFill>
                <a:latin typeface="Times New Roman" pitchFamily="18" charset="0"/>
                <a:cs typeface="Times New Roman" pitchFamily="18" charset="0"/>
              </a:rPr>
              <a:t>Introduction</a:t>
            </a:r>
            <a:endParaRPr lang="en-US" sz="3600" b="1" u="sng" dirty="0">
              <a:solidFill>
                <a:srgbClr val="C00000"/>
              </a:solidFill>
              <a:latin typeface="Times New Roman" pitchFamily="18" charset="0"/>
              <a:cs typeface="Times New Roman" pitchFamily="18"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TextShape 1"/>
          <p:cNvSpPr txBox="1"/>
          <p:nvPr/>
        </p:nvSpPr>
        <p:spPr>
          <a:xfrm>
            <a:off x="0" y="6492960"/>
            <a:ext cx="1676160" cy="364680"/>
          </a:xfrm>
          <a:prstGeom prst="rect">
            <a:avLst/>
          </a:prstGeom>
        </p:spPr>
        <p:txBody>
          <a:bodyPr anchor="ctr"/>
          <a:lstStyle/>
          <a:p>
            <a:pPr>
              <a:lnSpc>
                <a:spcPct val="100000"/>
              </a:lnSpc>
            </a:pPr>
            <a:endParaRPr dirty="0"/>
          </a:p>
        </p:txBody>
      </p:sp>
      <p:sp>
        <p:nvSpPr>
          <p:cNvPr id="112" name="TextShape 2"/>
          <p:cNvSpPr txBox="1"/>
          <p:nvPr/>
        </p:nvSpPr>
        <p:spPr>
          <a:xfrm>
            <a:off x="6985440" y="6457680"/>
            <a:ext cx="2133360" cy="364680"/>
          </a:xfrm>
          <a:prstGeom prst="rect">
            <a:avLst/>
          </a:prstGeom>
        </p:spPr>
        <p:txBody>
          <a:bodyPr anchor="ctr"/>
          <a:lstStyle/>
          <a:p>
            <a:pPr algn="r">
              <a:lnSpc>
                <a:spcPct val="100000"/>
              </a:lnSpc>
            </a:pPr>
            <a:r>
              <a:rPr lang="en-US" sz="1600" dirty="0">
                <a:solidFill>
                  <a:srgbClr val="C00000"/>
                </a:solidFill>
                <a:latin typeface="Times New Roman"/>
              </a:rPr>
              <a:t>4</a:t>
            </a:r>
            <a:endParaRPr dirty="0"/>
          </a:p>
        </p:txBody>
      </p:sp>
      <p:sp>
        <p:nvSpPr>
          <p:cNvPr id="113" name="Line 3"/>
          <p:cNvSpPr/>
          <p:nvPr/>
        </p:nvSpPr>
        <p:spPr>
          <a:xfrm>
            <a:off x="0" y="924120"/>
            <a:ext cx="9144000" cy="1440"/>
          </a:xfrm>
          <a:prstGeom prst="line">
            <a:avLst/>
          </a:prstGeom>
          <a:ln w="38160">
            <a:solidFill>
              <a:srgbClr val="8064A2"/>
            </a:solidFill>
            <a:round/>
          </a:ln>
        </p:spPr>
      </p:sp>
      <p:sp>
        <p:nvSpPr>
          <p:cNvPr id="114" name="Line 4"/>
          <p:cNvSpPr/>
          <p:nvPr/>
        </p:nvSpPr>
        <p:spPr>
          <a:xfrm>
            <a:off x="0" y="6324480"/>
            <a:ext cx="9144000" cy="1440"/>
          </a:xfrm>
          <a:prstGeom prst="line">
            <a:avLst/>
          </a:prstGeom>
          <a:ln w="38160">
            <a:solidFill>
              <a:srgbClr val="8064A2"/>
            </a:solidFill>
            <a:round/>
          </a:ln>
        </p:spPr>
      </p:sp>
      <p:sp>
        <p:nvSpPr>
          <p:cNvPr id="116" name="TextShape 5"/>
          <p:cNvSpPr txBox="1"/>
          <p:nvPr/>
        </p:nvSpPr>
        <p:spPr>
          <a:xfrm>
            <a:off x="457200" y="274680"/>
            <a:ext cx="8229600" cy="649080"/>
          </a:xfrm>
          <a:prstGeom prst="rect">
            <a:avLst/>
          </a:prstGeom>
        </p:spPr>
        <p:txBody>
          <a:bodyPr anchor="ctr"/>
          <a:lstStyle/>
          <a:p>
            <a:pPr algn="ctr">
              <a:lnSpc>
                <a:spcPct val="100000"/>
              </a:lnSpc>
            </a:pPr>
            <a:r>
              <a:rPr lang="en-US" sz="3600" b="1" u="sng" dirty="0" smtClean="0">
                <a:solidFill>
                  <a:srgbClr val="C00000"/>
                </a:solidFill>
                <a:latin typeface="Times New Roman" pitchFamily="18" charset="0"/>
                <a:cs typeface="Times New Roman" pitchFamily="18" charset="0"/>
              </a:rPr>
              <a:t>Aims &amp; Objectives</a:t>
            </a:r>
            <a:endParaRPr sz="3600" b="1" u="sng" dirty="0">
              <a:solidFill>
                <a:srgbClr val="C00000"/>
              </a:solidFill>
              <a:latin typeface="Times New Roman" pitchFamily="18" charset="0"/>
              <a:cs typeface="Times New Roman" pitchFamily="18" charset="0"/>
            </a:endParaRPr>
          </a:p>
        </p:txBody>
      </p:sp>
      <p:sp>
        <p:nvSpPr>
          <p:cNvPr id="117" name="TextShape 6"/>
          <p:cNvSpPr txBox="1"/>
          <p:nvPr/>
        </p:nvSpPr>
        <p:spPr>
          <a:xfrm>
            <a:off x="419040" y="1600200"/>
            <a:ext cx="8419680" cy="4343040"/>
          </a:xfrm>
          <a:prstGeom prst="rect">
            <a:avLst/>
          </a:prstGeom>
        </p:spPr>
        <p:txBody>
          <a:bodyPr/>
          <a:lstStyle/>
          <a:p>
            <a:pPr marL="342900" indent="-342900" algn="just">
              <a:buFont typeface="Arial" pitchFamily="34" charset="0"/>
              <a:buChar char="•"/>
            </a:pPr>
            <a:r>
              <a:rPr lang="en-IN" sz="2500" dirty="0">
                <a:solidFill>
                  <a:srgbClr val="000000"/>
                </a:solidFill>
                <a:latin typeface="Times New Roman" pitchFamily="18" charset="0"/>
                <a:cs typeface="Times New Roman" pitchFamily="18" charset="0"/>
              </a:rPr>
              <a:t>Providing the User with personalized news they </a:t>
            </a:r>
            <a:r>
              <a:rPr lang="en-IN" sz="2500" dirty="0" smtClean="0">
                <a:solidFill>
                  <a:srgbClr val="000000"/>
                </a:solidFill>
                <a:latin typeface="Times New Roman" pitchFamily="18" charset="0"/>
                <a:cs typeface="Times New Roman" pitchFamily="18" charset="0"/>
              </a:rPr>
              <a:t>like by analysing  </a:t>
            </a:r>
            <a:r>
              <a:rPr lang="en-IN" sz="2500" dirty="0">
                <a:solidFill>
                  <a:srgbClr val="000000"/>
                </a:solidFill>
                <a:latin typeface="Times New Roman" pitchFamily="18" charset="0"/>
                <a:cs typeface="Times New Roman" pitchFamily="18" charset="0"/>
              </a:rPr>
              <a:t>the User's click behaviour</a:t>
            </a:r>
            <a:r>
              <a:rPr lang="en-IN" sz="2500" dirty="0" smtClean="0">
                <a:solidFill>
                  <a:srgbClr val="000000"/>
                </a:solidFill>
                <a:latin typeface="Times New Roman" pitchFamily="18" charset="0"/>
                <a:cs typeface="Times New Roman" pitchFamily="18" charset="0"/>
              </a:rPr>
              <a:t>.</a:t>
            </a:r>
          </a:p>
          <a:p>
            <a:pPr marL="342900" indent="-342900" algn="just">
              <a:buFont typeface="Arial" pitchFamily="34" charset="0"/>
              <a:buChar char="•"/>
            </a:pPr>
            <a:endParaRPr lang="en-IN" sz="2500" dirty="0" smtClean="0">
              <a:latin typeface="Times New Roman" panose="02020603050405020304" pitchFamily="18" charset="0"/>
              <a:cs typeface="Times New Roman" panose="02020603050405020304" pitchFamily="18" charset="0"/>
            </a:endParaRPr>
          </a:p>
          <a:p>
            <a:pPr marL="342900" indent="-342900" algn="just">
              <a:lnSpc>
                <a:spcPct val="100000"/>
              </a:lnSpc>
              <a:buFont typeface="Arial" pitchFamily="34" charset="0"/>
              <a:buChar char="•"/>
            </a:pPr>
            <a:r>
              <a:rPr lang="en-IN" sz="2500" dirty="0" smtClean="0">
                <a:latin typeface="Times New Roman" panose="02020603050405020304" pitchFamily="18" charset="0"/>
                <a:cs typeface="Times New Roman" panose="02020603050405020304" pitchFamily="18" charset="0"/>
              </a:rPr>
              <a:t>Processing </a:t>
            </a:r>
            <a:r>
              <a:rPr lang="en-IN" sz="2500" dirty="0">
                <a:latin typeface="Times New Roman" panose="02020603050405020304" pitchFamily="18" charset="0"/>
                <a:cs typeface="Times New Roman" panose="02020603050405020304" pitchFamily="18" charset="0"/>
              </a:rPr>
              <a:t>RSS feeds (</a:t>
            </a:r>
            <a:r>
              <a:rPr lang="en-IN" sz="2500" dirty="0" smtClean="0">
                <a:latin typeface="Times New Roman" panose="02020603050405020304" pitchFamily="18" charset="0"/>
                <a:cs typeface="Times New Roman" panose="02020603050405020304" pitchFamily="18" charset="0"/>
              </a:rPr>
              <a:t>representing news channels</a:t>
            </a:r>
            <a:r>
              <a:rPr lang="en-IN" sz="2500" dirty="0">
                <a:latin typeface="Times New Roman" panose="02020603050405020304" pitchFamily="18" charset="0"/>
                <a:cs typeface="Times New Roman" panose="02020603050405020304" pitchFamily="18" charset="0"/>
              </a:rPr>
              <a:t>) and obtaining a single, well-categorized output </a:t>
            </a:r>
            <a:r>
              <a:rPr lang="en-IN" sz="2500" dirty="0" smtClean="0">
                <a:latin typeface="Times New Roman" panose="02020603050405020304" pitchFamily="18" charset="0"/>
                <a:cs typeface="Times New Roman" panose="02020603050405020304" pitchFamily="18" charset="0"/>
              </a:rPr>
              <a:t>feed.</a:t>
            </a:r>
            <a:endParaRPr sz="2500" dirty="0" smtClean="0">
              <a:latin typeface="Times New Roman" pitchFamily="18" charset="0"/>
              <a:cs typeface="Times New Roman" pitchFamily="18" charset="0"/>
            </a:endParaRPr>
          </a:p>
          <a:p>
            <a:pPr algn="just">
              <a:lnSpc>
                <a:spcPct val="100000"/>
              </a:lnSpc>
            </a:pPr>
            <a:endParaRPr lang="en-IN" sz="2500" dirty="0">
              <a:solidFill>
                <a:srgbClr val="000000"/>
              </a:solidFill>
              <a:latin typeface="Times New Roman" pitchFamily="18" charset="0"/>
              <a:cs typeface="Times New Roman" pitchFamily="18" charset="0"/>
            </a:endParaRPr>
          </a:p>
          <a:p>
            <a:pPr marL="342900" indent="-342900" algn="just">
              <a:lnSpc>
                <a:spcPct val="100000"/>
              </a:lnSpc>
              <a:buFont typeface="Arial" pitchFamily="34" charset="0"/>
              <a:buChar char="•"/>
            </a:pPr>
            <a:r>
              <a:rPr lang="en-IN" sz="2500" dirty="0" smtClean="0">
                <a:solidFill>
                  <a:srgbClr val="000000"/>
                </a:solidFill>
                <a:latin typeface="Times New Roman" pitchFamily="18" charset="0"/>
                <a:cs typeface="Times New Roman" pitchFamily="18" charset="0"/>
              </a:rPr>
              <a:t>Analysing and searching keywords entered by user to find a particular news article</a:t>
            </a:r>
            <a:r>
              <a:rPr lang="en-US" sz="2500" dirty="0" smtClean="0">
                <a:solidFill>
                  <a:srgbClr val="000000"/>
                </a:solidFill>
                <a:latin typeface="Times New Roman" pitchFamily="18" charset="0"/>
                <a:cs typeface="Times New Roman" pitchFamily="18" charset="0"/>
              </a:rPr>
              <a:t>.</a:t>
            </a:r>
          </a:p>
          <a:p>
            <a:pPr marL="342900" indent="-342900" algn="just">
              <a:lnSpc>
                <a:spcPct val="100000"/>
              </a:lnSpc>
              <a:buFont typeface="Arial" pitchFamily="34" charset="0"/>
              <a:buChar char="•"/>
            </a:pPr>
            <a:endParaRPr lang="en-US" sz="2500" dirty="0">
              <a:solidFill>
                <a:srgbClr val="000000"/>
              </a:solidFill>
              <a:latin typeface="Times New Roman" pitchFamily="18" charset="0"/>
              <a:cs typeface="Times New Roman" pitchFamily="18" charset="0"/>
            </a:endParaRPr>
          </a:p>
          <a:p>
            <a:pPr marL="342900" indent="-342900" algn="just">
              <a:buFont typeface="Arial" pitchFamily="34" charset="0"/>
              <a:buChar char="•"/>
            </a:pPr>
            <a:r>
              <a:rPr lang="en-US" sz="2500" dirty="0">
                <a:latin typeface="Times New Roman" panose="02020603050405020304" pitchFamily="18" charset="0"/>
                <a:cs typeface="Times New Roman" panose="02020603050405020304" pitchFamily="18" charset="0"/>
              </a:rPr>
              <a:t>To make an application which responds quickly to user’s action and preference and provide them better results.</a:t>
            </a:r>
          </a:p>
          <a:p>
            <a:pPr marL="342900" indent="-342900" algn="just">
              <a:lnSpc>
                <a:spcPct val="100000"/>
              </a:lnSpc>
              <a:buFont typeface="Arial" pitchFamily="34" charset="0"/>
              <a:buChar char="•"/>
            </a:pPr>
            <a:endParaRPr sz="2500" dirty="0">
              <a:latin typeface="Times New Roman" pitchFamily="18" charset="0"/>
              <a:cs typeface="Times New Roman" pitchFamily="18" charset="0"/>
            </a:endParaRPr>
          </a:p>
          <a:p>
            <a:pPr algn="just">
              <a:lnSpc>
                <a:spcPct val="100000"/>
              </a:lnSpc>
            </a:pPr>
            <a:endParaRPr sz="2500" dirty="0">
              <a:latin typeface="Times New Roman" pitchFamily="18" charset="0"/>
              <a:cs typeface="Times New Roman" pitchFamily="18" charset="0"/>
            </a:endParaRPr>
          </a:p>
        </p:txBody>
      </p:sp>
      <p:sp>
        <p:nvSpPr>
          <p:cNvPr id="118" name="TextShape 7"/>
          <p:cNvSpPr txBox="1"/>
          <p:nvPr/>
        </p:nvSpPr>
        <p:spPr>
          <a:xfrm>
            <a:off x="1066680" y="6095880"/>
            <a:ext cx="7466400" cy="361800"/>
          </a:xfrm>
          <a:prstGeom prst="rect">
            <a:avLst/>
          </a:prstGeom>
        </p:spPr>
        <p:txBody>
          <a:bodyPr/>
          <a:lstStyle/>
          <a:p>
            <a:pPr algn="ctr">
              <a:lnSpc>
                <a:spcPct val="100000"/>
              </a:lnSpc>
            </a:pPr>
            <a:endParaRPr dirty="0"/>
          </a:p>
          <a:p>
            <a:pPr algn="ctr">
              <a:lnSpc>
                <a:spcPct val="100000"/>
              </a:lnSpc>
            </a:pPr>
            <a:endParaRPr dirty="0"/>
          </a:p>
          <a:p>
            <a:pPr algn="ctr">
              <a:lnSpc>
                <a:spcPct val="100000"/>
              </a:lnSpc>
            </a:pPr>
            <a:endParaRPr dirty="0"/>
          </a:p>
          <a:p>
            <a:pPr algn="ctr">
              <a:lnSpc>
                <a:spcPct val="100000"/>
              </a:lnSpc>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TextShape 1"/>
          <p:cNvSpPr txBox="1"/>
          <p:nvPr/>
        </p:nvSpPr>
        <p:spPr>
          <a:xfrm>
            <a:off x="0" y="6492960"/>
            <a:ext cx="1676160" cy="364680"/>
          </a:xfrm>
          <a:prstGeom prst="rect">
            <a:avLst/>
          </a:prstGeom>
        </p:spPr>
        <p:txBody>
          <a:bodyPr anchor="ctr"/>
          <a:lstStyle/>
          <a:p>
            <a:pPr>
              <a:lnSpc>
                <a:spcPct val="100000"/>
              </a:lnSpc>
            </a:pPr>
            <a:endParaRPr dirty="0"/>
          </a:p>
        </p:txBody>
      </p:sp>
      <p:sp>
        <p:nvSpPr>
          <p:cNvPr id="104" name="TextShape 2"/>
          <p:cNvSpPr txBox="1"/>
          <p:nvPr/>
        </p:nvSpPr>
        <p:spPr>
          <a:xfrm>
            <a:off x="6985440" y="6457680"/>
            <a:ext cx="2133360" cy="364680"/>
          </a:xfrm>
          <a:prstGeom prst="rect">
            <a:avLst/>
          </a:prstGeom>
        </p:spPr>
        <p:txBody>
          <a:bodyPr anchor="ctr"/>
          <a:lstStyle/>
          <a:p>
            <a:pPr algn="r">
              <a:lnSpc>
                <a:spcPct val="100000"/>
              </a:lnSpc>
            </a:pPr>
            <a:r>
              <a:rPr lang="en-US" sz="1600" dirty="0">
                <a:solidFill>
                  <a:srgbClr val="C00000"/>
                </a:solidFill>
                <a:latin typeface="Times New Roman"/>
              </a:rPr>
              <a:t>5</a:t>
            </a:r>
            <a:endParaRPr dirty="0"/>
          </a:p>
        </p:txBody>
      </p:sp>
      <p:sp>
        <p:nvSpPr>
          <p:cNvPr id="105" name="Line 3"/>
          <p:cNvSpPr/>
          <p:nvPr/>
        </p:nvSpPr>
        <p:spPr>
          <a:xfrm>
            <a:off x="0" y="924120"/>
            <a:ext cx="9144000" cy="1440"/>
          </a:xfrm>
          <a:prstGeom prst="line">
            <a:avLst/>
          </a:prstGeom>
          <a:ln w="38160">
            <a:solidFill>
              <a:srgbClr val="8064A2"/>
            </a:solidFill>
            <a:round/>
          </a:ln>
        </p:spPr>
      </p:sp>
      <p:sp>
        <p:nvSpPr>
          <p:cNvPr id="106" name="Line 4"/>
          <p:cNvSpPr/>
          <p:nvPr/>
        </p:nvSpPr>
        <p:spPr>
          <a:xfrm>
            <a:off x="0" y="6324480"/>
            <a:ext cx="9144000" cy="1440"/>
          </a:xfrm>
          <a:prstGeom prst="line">
            <a:avLst/>
          </a:prstGeom>
          <a:ln w="38160">
            <a:solidFill>
              <a:srgbClr val="8064A2"/>
            </a:solidFill>
            <a:round/>
          </a:ln>
        </p:spPr>
      </p:sp>
      <p:sp>
        <p:nvSpPr>
          <p:cNvPr id="108" name="TextShape 5"/>
          <p:cNvSpPr txBox="1"/>
          <p:nvPr/>
        </p:nvSpPr>
        <p:spPr>
          <a:xfrm>
            <a:off x="228600" y="274680"/>
            <a:ext cx="8610600" cy="535680"/>
          </a:xfrm>
          <a:prstGeom prst="rect">
            <a:avLst/>
          </a:prstGeom>
        </p:spPr>
        <p:txBody>
          <a:bodyPr anchor="ctr"/>
          <a:lstStyle/>
          <a:p>
            <a:pPr algn="ctr">
              <a:lnSpc>
                <a:spcPct val="100000"/>
              </a:lnSpc>
            </a:pPr>
            <a:r>
              <a:rPr lang="en-US" sz="3600" b="1" u="sng" dirty="0">
                <a:solidFill>
                  <a:srgbClr val="C00000"/>
                </a:solidFill>
                <a:latin typeface="Times New Roman" pitchFamily="18" charset="0"/>
                <a:cs typeface="Times New Roman" pitchFamily="18" charset="0"/>
              </a:rPr>
              <a:t>Literature </a:t>
            </a:r>
            <a:r>
              <a:rPr lang="en-US" sz="3600" b="1" u="sng" dirty="0" smtClean="0">
                <a:solidFill>
                  <a:srgbClr val="C00000"/>
                </a:solidFill>
                <a:latin typeface="Times New Roman" pitchFamily="18" charset="0"/>
                <a:cs typeface="Times New Roman" pitchFamily="18" charset="0"/>
              </a:rPr>
              <a:t>Surveyed</a:t>
            </a:r>
            <a:endParaRPr sz="3600" b="1" u="sng" dirty="0">
              <a:solidFill>
                <a:srgbClr val="C00000"/>
              </a:solidFill>
              <a:latin typeface="Times New Roman" pitchFamily="18" charset="0"/>
              <a:cs typeface="Times New Roman" pitchFamily="18" charset="0"/>
            </a:endParaRPr>
          </a:p>
        </p:txBody>
      </p:sp>
      <p:graphicFrame>
        <p:nvGraphicFramePr>
          <p:cNvPr id="109" name="Table 6"/>
          <p:cNvGraphicFramePr/>
          <p:nvPr>
            <p:extLst>
              <p:ext uri="{D42A27DB-BD31-4B8C-83A1-F6EECF244321}">
                <p14:modId xmlns:p14="http://schemas.microsoft.com/office/powerpoint/2010/main" val="427990349"/>
              </p:ext>
            </p:extLst>
          </p:nvPr>
        </p:nvGraphicFramePr>
        <p:xfrm>
          <a:off x="228600" y="990599"/>
          <a:ext cx="8686799" cy="5321231"/>
        </p:xfrm>
        <a:graphic>
          <a:graphicData uri="http://schemas.openxmlformats.org/drawingml/2006/table">
            <a:tbl>
              <a:tblPr/>
              <a:tblGrid>
                <a:gridCol w="299545">
                  <a:extLst>
                    <a:ext uri="{9D8B030D-6E8A-4147-A177-3AD203B41FA5}">
                      <a16:colId xmlns="" xmlns:a16="http://schemas.microsoft.com/office/drawing/2014/main" val="20000"/>
                    </a:ext>
                  </a:extLst>
                </a:gridCol>
                <a:gridCol w="2062154">
                  <a:extLst>
                    <a:ext uri="{9D8B030D-6E8A-4147-A177-3AD203B41FA5}">
                      <a16:colId xmlns="" xmlns:a16="http://schemas.microsoft.com/office/drawing/2014/main" val="20001"/>
                    </a:ext>
                  </a:extLst>
                </a:gridCol>
                <a:gridCol w="1600238">
                  <a:extLst>
                    <a:ext uri="{9D8B030D-6E8A-4147-A177-3AD203B41FA5}">
                      <a16:colId xmlns="" xmlns:a16="http://schemas.microsoft.com/office/drawing/2014/main" val="20002"/>
                    </a:ext>
                  </a:extLst>
                </a:gridCol>
                <a:gridCol w="1676091">
                  <a:extLst>
                    <a:ext uri="{9D8B030D-6E8A-4147-A177-3AD203B41FA5}">
                      <a16:colId xmlns="" xmlns:a16="http://schemas.microsoft.com/office/drawing/2014/main" val="20003"/>
                    </a:ext>
                  </a:extLst>
                </a:gridCol>
                <a:gridCol w="3048771">
                  <a:extLst>
                    <a:ext uri="{9D8B030D-6E8A-4147-A177-3AD203B41FA5}">
                      <a16:colId xmlns="" xmlns:a16="http://schemas.microsoft.com/office/drawing/2014/main" val="20004"/>
                    </a:ext>
                  </a:extLst>
                </a:gridCol>
              </a:tblGrid>
              <a:tr h="379262">
                <a:tc>
                  <a:txBody>
                    <a:bodyPr/>
                    <a:lstStyle/>
                    <a:p>
                      <a:endParaRPr lang="en-US" sz="1700" dirty="0">
                        <a:latin typeface="Times New Roman" pitchFamily="18" charset="0"/>
                        <a:cs typeface="Times New Roman" pitchFamily="18" charset="0"/>
                      </a:endParaRPr>
                    </a:p>
                  </a:txBody>
                  <a:tcPr/>
                </a:tc>
                <a:tc>
                  <a:txBody>
                    <a:bodyPr/>
                    <a:lstStyle/>
                    <a:p>
                      <a:pPr>
                        <a:lnSpc>
                          <a:spcPct val="100000"/>
                        </a:lnSpc>
                      </a:pPr>
                      <a:r>
                        <a:rPr lang="en-IN" sz="1700" b="1" dirty="0">
                          <a:solidFill>
                            <a:srgbClr val="000000"/>
                          </a:solidFill>
                          <a:latin typeface="Times New Roman" pitchFamily="18" charset="0"/>
                          <a:cs typeface="Times New Roman" pitchFamily="18" charset="0"/>
                        </a:rPr>
                        <a:t>Title</a:t>
                      </a:r>
                      <a:endParaRPr sz="1700" dirty="0">
                        <a:latin typeface="Times New Roman" pitchFamily="18" charset="0"/>
                        <a:cs typeface="Times New Roman" pitchFamily="18" charset="0"/>
                      </a:endParaRPr>
                    </a:p>
                  </a:txBody>
                  <a:tcPr/>
                </a:tc>
                <a:tc>
                  <a:txBody>
                    <a:bodyPr/>
                    <a:lstStyle/>
                    <a:p>
                      <a:pPr>
                        <a:lnSpc>
                          <a:spcPct val="100000"/>
                        </a:lnSpc>
                      </a:pPr>
                      <a:r>
                        <a:rPr lang="en-IN" sz="1700" b="1" dirty="0">
                          <a:solidFill>
                            <a:srgbClr val="000000"/>
                          </a:solidFill>
                          <a:latin typeface="Times New Roman" pitchFamily="18" charset="0"/>
                          <a:cs typeface="Times New Roman" pitchFamily="18" charset="0"/>
                        </a:rPr>
                        <a:t>Author</a:t>
                      </a:r>
                      <a:endParaRPr sz="1700" dirty="0">
                        <a:latin typeface="Times New Roman" pitchFamily="18" charset="0"/>
                        <a:cs typeface="Times New Roman" pitchFamily="18" charset="0"/>
                      </a:endParaRPr>
                    </a:p>
                  </a:txBody>
                  <a:tcPr/>
                </a:tc>
                <a:tc>
                  <a:txBody>
                    <a:bodyPr/>
                    <a:lstStyle/>
                    <a:p>
                      <a:pPr>
                        <a:lnSpc>
                          <a:spcPct val="100000"/>
                        </a:lnSpc>
                      </a:pPr>
                      <a:r>
                        <a:rPr lang="en-IN" sz="1700" b="1" dirty="0">
                          <a:solidFill>
                            <a:srgbClr val="000000"/>
                          </a:solidFill>
                          <a:latin typeface="Times New Roman" pitchFamily="18" charset="0"/>
                          <a:cs typeface="Times New Roman" pitchFamily="18" charset="0"/>
                        </a:rPr>
                        <a:t>Publication</a:t>
                      </a:r>
                      <a:endParaRPr sz="1700" dirty="0">
                        <a:latin typeface="Times New Roman" pitchFamily="18" charset="0"/>
                        <a:cs typeface="Times New Roman" pitchFamily="18" charset="0"/>
                      </a:endParaRPr>
                    </a:p>
                  </a:txBody>
                  <a:tcPr/>
                </a:tc>
                <a:tc>
                  <a:txBody>
                    <a:bodyPr/>
                    <a:lstStyle/>
                    <a:p>
                      <a:pPr algn="ctr">
                        <a:lnSpc>
                          <a:spcPct val="100000"/>
                        </a:lnSpc>
                      </a:pPr>
                      <a:r>
                        <a:rPr lang="en-IN" sz="1700" b="1" dirty="0">
                          <a:solidFill>
                            <a:srgbClr val="000000"/>
                          </a:solidFill>
                          <a:latin typeface="Times New Roman" pitchFamily="18" charset="0"/>
                          <a:cs typeface="Times New Roman" pitchFamily="18" charset="0"/>
                        </a:rPr>
                        <a:t>Approach</a:t>
                      </a:r>
                      <a:endParaRPr sz="1700" dirty="0">
                        <a:latin typeface="Times New Roman" pitchFamily="18" charset="0"/>
                        <a:cs typeface="Times New Roman" pitchFamily="18" charset="0"/>
                      </a:endParaRPr>
                    </a:p>
                  </a:txBody>
                  <a:tcPr/>
                </a:tc>
                <a:extLst>
                  <a:ext uri="{0D108BD9-81ED-4DB2-BD59-A6C34878D82A}">
                    <a16:rowId xmlns="" xmlns:a16="http://schemas.microsoft.com/office/drawing/2014/main" val="10000"/>
                  </a:ext>
                </a:extLst>
              </a:tr>
              <a:tr h="1929292">
                <a:tc>
                  <a:txBody>
                    <a:bodyPr/>
                    <a:lstStyle/>
                    <a:p>
                      <a:pPr>
                        <a:lnSpc>
                          <a:spcPct val="100000"/>
                        </a:lnSpc>
                      </a:pPr>
                      <a:r>
                        <a:rPr lang="en-IN" sz="1700">
                          <a:solidFill>
                            <a:srgbClr val="000000"/>
                          </a:solidFill>
                          <a:latin typeface="Times New Roman" pitchFamily="18" charset="0"/>
                          <a:cs typeface="Times New Roman" pitchFamily="18" charset="0"/>
                        </a:rPr>
                        <a:t>1</a:t>
                      </a:r>
                      <a:endParaRPr sz="1700">
                        <a:latin typeface="Times New Roman" pitchFamily="18" charset="0"/>
                        <a:cs typeface="Times New Roman" pitchFamily="18" charset="0"/>
                      </a:endParaRPr>
                    </a:p>
                  </a:txBody>
                  <a:tcPr/>
                </a:tc>
                <a:tc>
                  <a:txBody>
                    <a:bodyPr/>
                    <a:lstStyle/>
                    <a:p>
                      <a:pPr>
                        <a:lnSpc>
                          <a:spcPct val="100000"/>
                        </a:lnSpc>
                      </a:pPr>
                      <a:r>
                        <a:rPr lang="en-IN" sz="1500" b="0" dirty="0" smtClean="0">
                          <a:solidFill>
                            <a:srgbClr val="000000"/>
                          </a:solidFill>
                          <a:latin typeface="Times New Roman" pitchFamily="18" charset="0"/>
                          <a:cs typeface="Times New Roman" pitchFamily="18" charset="0"/>
                        </a:rPr>
                        <a:t>News</a:t>
                      </a:r>
                      <a:r>
                        <a:rPr lang="en-IN" sz="1500" b="0" baseline="0" dirty="0" smtClean="0">
                          <a:solidFill>
                            <a:srgbClr val="000000"/>
                          </a:solidFill>
                          <a:latin typeface="Times New Roman" pitchFamily="18" charset="0"/>
                          <a:cs typeface="Times New Roman" pitchFamily="18" charset="0"/>
                        </a:rPr>
                        <a:t> </a:t>
                      </a:r>
                      <a:r>
                        <a:rPr lang="en-IN" sz="1500" b="0" dirty="0" smtClean="0">
                          <a:solidFill>
                            <a:srgbClr val="000000"/>
                          </a:solidFill>
                          <a:latin typeface="Times New Roman" pitchFamily="18" charset="0"/>
                          <a:cs typeface="Times New Roman" pitchFamily="18" charset="0"/>
                        </a:rPr>
                        <a:t>Recommendation</a:t>
                      </a:r>
                    </a:p>
                    <a:p>
                      <a:pPr>
                        <a:lnSpc>
                          <a:spcPct val="100000"/>
                        </a:lnSpc>
                      </a:pPr>
                      <a:r>
                        <a:rPr lang="en-IN" sz="1500" b="0" dirty="0" smtClean="0">
                          <a:solidFill>
                            <a:srgbClr val="000000"/>
                          </a:solidFill>
                          <a:latin typeface="Times New Roman" pitchFamily="18" charset="0"/>
                          <a:cs typeface="Times New Roman" pitchFamily="18" charset="0"/>
                        </a:rPr>
                        <a:t>System Using Web</a:t>
                      </a:r>
                      <a:r>
                        <a:rPr lang="en-IN" sz="1500" b="0" baseline="0" dirty="0" smtClean="0">
                          <a:solidFill>
                            <a:srgbClr val="000000"/>
                          </a:solidFill>
                          <a:latin typeface="Times New Roman" pitchFamily="18" charset="0"/>
                          <a:cs typeface="Times New Roman" pitchFamily="18" charset="0"/>
                        </a:rPr>
                        <a:t> </a:t>
                      </a:r>
                      <a:r>
                        <a:rPr lang="en-IN" sz="1500" b="0" dirty="0" smtClean="0">
                          <a:solidFill>
                            <a:srgbClr val="000000"/>
                          </a:solidFill>
                          <a:latin typeface="Times New Roman" pitchFamily="18" charset="0"/>
                          <a:cs typeface="Times New Roman" pitchFamily="18" charset="0"/>
                        </a:rPr>
                        <a:t>Mining</a:t>
                      </a:r>
                      <a:endParaRPr lang="en-IN" sz="1500" b="0" dirty="0">
                        <a:solidFill>
                          <a:srgbClr val="000000"/>
                        </a:solidFill>
                        <a:latin typeface="Times New Roman" pitchFamily="18" charset="0"/>
                        <a:cs typeface="Times New Roman" pitchFamily="18" charset="0"/>
                      </a:endParaRPr>
                    </a:p>
                  </a:txBody>
                  <a:tcPr/>
                </a:tc>
                <a:tc>
                  <a:txBody>
                    <a:bodyPr/>
                    <a:lstStyle/>
                    <a:p>
                      <a:pPr>
                        <a:lnSpc>
                          <a:spcPct val="100000"/>
                        </a:lnSpc>
                      </a:pPr>
                      <a:r>
                        <a:rPr lang="en-IN" sz="1500" b="0" dirty="0" err="1" smtClean="0">
                          <a:latin typeface="Times New Roman" pitchFamily="18" charset="0"/>
                          <a:cs typeface="Times New Roman" pitchFamily="18" charset="0"/>
                        </a:rPr>
                        <a:t>Dr.</a:t>
                      </a:r>
                      <a:r>
                        <a:rPr lang="en-IN" sz="1500" b="0" dirty="0" smtClean="0">
                          <a:latin typeface="Times New Roman" pitchFamily="18" charset="0"/>
                          <a:cs typeface="Times New Roman" pitchFamily="18" charset="0"/>
                        </a:rPr>
                        <a:t> M. </a:t>
                      </a:r>
                      <a:r>
                        <a:rPr lang="en-IN" sz="1500" b="0" dirty="0" err="1" smtClean="0">
                          <a:latin typeface="Times New Roman" pitchFamily="18" charset="0"/>
                          <a:cs typeface="Times New Roman" pitchFamily="18" charset="0"/>
                        </a:rPr>
                        <a:t>Durairaj</a:t>
                      </a:r>
                      <a:r>
                        <a:rPr lang="en-IN" sz="1500" b="0" dirty="0" smtClean="0">
                          <a:latin typeface="Times New Roman" pitchFamily="18" charset="0"/>
                          <a:cs typeface="Times New Roman" pitchFamily="18" charset="0"/>
                        </a:rPr>
                        <a:t>,</a:t>
                      </a:r>
                    </a:p>
                    <a:p>
                      <a:pPr>
                        <a:lnSpc>
                          <a:spcPct val="100000"/>
                        </a:lnSpc>
                      </a:pPr>
                      <a:r>
                        <a:rPr lang="en-IN" sz="1500" b="0" dirty="0" smtClean="0">
                          <a:latin typeface="Times New Roman" pitchFamily="18" charset="0"/>
                          <a:cs typeface="Times New Roman" pitchFamily="18" charset="0"/>
                        </a:rPr>
                        <a:t>K. </a:t>
                      </a:r>
                      <a:r>
                        <a:rPr lang="en-IN" sz="1500" b="0" dirty="0" err="1" smtClean="0">
                          <a:latin typeface="Times New Roman" pitchFamily="18" charset="0"/>
                          <a:cs typeface="Times New Roman" pitchFamily="18" charset="0"/>
                        </a:rPr>
                        <a:t>Muthu</a:t>
                      </a:r>
                      <a:r>
                        <a:rPr lang="en-IN" sz="1500" b="0" dirty="0" smtClean="0">
                          <a:latin typeface="Times New Roman" pitchFamily="18" charset="0"/>
                          <a:cs typeface="Times New Roman" pitchFamily="18" charset="0"/>
                        </a:rPr>
                        <a:t> </a:t>
                      </a:r>
                      <a:r>
                        <a:rPr lang="en-IN" sz="1500" b="0" dirty="0" err="1" smtClean="0">
                          <a:latin typeface="Times New Roman" pitchFamily="18" charset="0"/>
                          <a:cs typeface="Times New Roman" pitchFamily="18" charset="0"/>
                        </a:rPr>
                        <a:t>Kumarv</a:t>
                      </a:r>
                      <a:endParaRPr sz="1500" b="0" dirty="0">
                        <a:latin typeface="Times New Roman" pitchFamily="18" charset="0"/>
                        <a:cs typeface="Times New Roman" pitchFamily="18" charset="0"/>
                      </a:endParaRPr>
                    </a:p>
                  </a:txBody>
                  <a:tcPr/>
                </a:tc>
                <a:tc>
                  <a:txBody>
                    <a:bodyPr/>
                    <a:lstStyle/>
                    <a:p>
                      <a:pPr>
                        <a:lnSpc>
                          <a:spcPct val="100000"/>
                        </a:lnSpc>
                      </a:pPr>
                      <a:r>
                        <a:rPr lang="en-IN" sz="1600" dirty="0" smtClean="0"/>
                        <a:t>International Journal of Engineering Trends and Technology (IJETT)</a:t>
                      </a:r>
                      <a:endParaRPr sz="1500" b="0" dirty="0">
                        <a:latin typeface="Times New Roman" pitchFamily="18" charset="0"/>
                        <a:cs typeface="Times New Roman" pitchFamily="18" charset="0"/>
                      </a:endParaRPr>
                    </a:p>
                  </a:txBody>
                  <a:tcPr/>
                </a:tc>
                <a:tc>
                  <a:txBody>
                    <a:bodyPr/>
                    <a:lstStyle/>
                    <a:p>
                      <a:pPr algn="just">
                        <a:lnSpc>
                          <a:spcPct val="100000"/>
                        </a:lnSpc>
                      </a:pPr>
                      <a:r>
                        <a:rPr lang="en-IN" sz="1500" b="0" dirty="0" smtClean="0">
                          <a:solidFill>
                            <a:srgbClr val="000000"/>
                          </a:solidFill>
                          <a:latin typeface="Times New Roman" pitchFamily="18" charset="0"/>
                          <a:cs typeface="Times New Roman" pitchFamily="18" charset="0"/>
                        </a:rPr>
                        <a:t>This</a:t>
                      </a:r>
                      <a:r>
                        <a:rPr lang="en-IN" sz="1500" b="0" baseline="0" dirty="0" smtClean="0">
                          <a:solidFill>
                            <a:srgbClr val="000000"/>
                          </a:solidFill>
                          <a:latin typeface="Times New Roman" pitchFamily="18" charset="0"/>
                          <a:cs typeface="Times New Roman" pitchFamily="18" charset="0"/>
                        </a:rPr>
                        <a:t> w</a:t>
                      </a:r>
                      <a:r>
                        <a:rPr lang="en-IN" sz="1500" b="0" dirty="0" smtClean="0">
                          <a:solidFill>
                            <a:srgbClr val="000000"/>
                          </a:solidFill>
                          <a:latin typeface="Times New Roman" pitchFamily="18" charset="0"/>
                          <a:cs typeface="Times New Roman" pitchFamily="18" charset="0"/>
                        </a:rPr>
                        <a:t>ork</a:t>
                      </a:r>
                      <a:r>
                        <a:rPr lang="en-IN" sz="1500" b="0" baseline="0" dirty="0" smtClean="0">
                          <a:solidFill>
                            <a:srgbClr val="000000"/>
                          </a:solidFill>
                          <a:latin typeface="Times New Roman" pitchFamily="18" charset="0"/>
                          <a:cs typeface="Times New Roman" pitchFamily="18" charset="0"/>
                        </a:rPr>
                        <a:t> </a:t>
                      </a:r>
                      <a:r>
                        <a:rPr lang="en-IN" sz="1500" b="0" dirty="0" smtClean="0">
                          <a:solidFill>
                            <a:srgbClr val="000000"/>
                          </a:solidFill>
                          <a:latin typeface="Times New Roman" pitchFamily="18" charset="0"/>
                          <a:cs typeface="Times New Roman" pitchFamily="18" charset="0"/>
                        </a:rPr>
                        <a:t>surveyed different proposals and approaches that take user’s collective intelligence through their</a:t>
                      </a:r>
                      <a:r>
                        <a:rPr lang="en-IN" sz="1500" b="0" baseline="0" dirty="0" smtClean="0">
                          <a:solidFill>
                            <a:srgbClr val="000000"/>
                          </a:solidFill>
                          <a:latin typeface="Times New Roman" pitchFamily="18" charset="0"/>
                          <a:cs typeface="Times New Roman" pitchFamily="18" charset="0"/>
                        </a:rPr>
                        <a:t> </a:t>
                      </a:r>
                      <a:r>
                        <a:rPr lang="en-IN" sz="1500" b="0" dirty="0" smtClean="0">
                          <a:solidFill>
                            <a:srgbClr val="000000"/>
                          </a:solidFill>
                          <a:latin typeface="Times New Roman" pitchFamily="18" charset="0"/>
                          <a:cs typeface="Times New Roman" pitchFamily="18" charset="0"/>
                        </a:rPr>
                        <a:t>interactions with the contents, their contribution and navigation patterns, and finally suggests</a:t>
                      </a:r>
                      <a:r>
                        <a:rPr lang="en-IN" sz="1500" b="0" baseline="0" dirty="0" smtClean="0">
                          <a:solidFill>
                            <a:srgbClr val="000000"/>
                          </a:solidFill>
                          <a:latin typeface="Times New Roman" pitchFamily="18" charset="0"/>
                          <a:cs typeface="Times New Roman" pitchFamily="18" charset="0"/>
                        </a:rPr>
                        <a:t> </a:t>
                      </a:r>
                      <a:r>
                        <a:rPr lang="en-IN" sz="1500" b="0" dirty="0" smtClean="0">
                          <a:solidFill>
                            <a:srgbClr val="000000"/>
                          </a:solidFill>
                          <a:latin typeface="Times New Roman" pitchFamily="18" charset="0"/>
                          <a:cs typeface="Times New Roman" pitchFamily="18" charset="0"/>
                        </a:rPr>
                        <a:t>recommendations for their users.</a:t>
                      </a:r>
                      <a:endParaRPr sz="1500" b="0" dirty="0">
                        <a:latin typeface="Times New Roman" pitchFamily="18" charset="0"/>
                        <a:cs typeface="Times New Roman" pitchFamily="18" charset="0"/>
                      </a:endParaRPr>
                    </a:p>
                  </a:txBody>
                  <a:tcPr/>
                </a:tc>
                <a:extLst>
                  <a:ext uri="{0D108BD9-81ED-4DB2-BD59-A6C34878D82A}">
                    <a16:rowId xmlns="" xmlns:a16="http://schemas.microsoft.com/office/drawing/2014/main" val="10001"/>
                  </a:ext>
                </a:extLst>
              </a:tr>
              <a:tr h="1323409">
                <a:tc>
                  <a:txBody>
                    <a:bodyPr/>
                    <a:lstStyle/>
                    <a:p>
                      <a:pPr>
                        <a:lnSpc>
                          <a:spcPct val="100000"/>
                        </a:lnSpc>
                      </a:pPr>
                      <a:r>
                        <a:rPr lang="en-IN" sz="1700">
                          <a:solidFill>
                            <a:srgbClr val="000000"/>
                          </a:solidFill>
                          <a:latin typeface="Times New Roman" pitchFamily="18" charset="0"/>
                          <a:cs typeface="Times New Roman" pitchFamily="18" charset="0"/>
                        </a:rPr>
                        <a:t>2</a:t>
                      </a:r>
                      <a:endParaRPr sz="1700">
                        <a:latin typeface="Times New Roman" pitchFamily="18" charset="0"/>
                        <a:cs typeface="Times New Roman" pitchFamily="18" charset="0"/>
                      </a:endParaRPr>
                    </a:p>
                  </a:txBody>
                  <a:tcPr/>
                </a:tc>
                <a:tc>
                  <a:txBody>
                    <a:bodyPr/>
                    <a:lstStyle/>
                    <a:p>
                      <a:r>
                        <a:rPr lang="en-IN" sz="1500" b="0" i="0" kern="1200" dirty="0" smtClean="0">
                          <a:solidFill>
                            <a:schemeClr val="tx1"/>
                          </a:solidFill>
                          <a:effectLst/>
                          <a:latin typeface="Times New Roman" panose="02020603050405020304" pitchFamily="18" charset="0"/>
                          <a:ea typeface="+mn-ea"/>
                          <a:cs typeface="Times New Roman" panose="02020603050405020304" pitchFamily="18" charset="0"/>
                        </a:rPr>
                        <a:t>Personalized News Recommendation Based on Collaborative Filtering</a:t>
                      </a:r>
                      <a:endParaRPr lang="en-IN" sz="1500" b="0" i="0" kern="1200" dirty="0">
                        <a:solidFill>
                          <a:schemeClr val="tx1"/>
                        </a:solidFill>
                        <a:effectLst/>
                        <a:latin typeface="Times New Roman" panose="02020603050405020304" pitchFamily="18" charset="0"/>
                        <a:ea typeface="+mn-ea"/>
                        <a:cs typeface="Times New Roman" panose="02020603050405020304" pitchFamily="18" charset="0"/>
                      </a:endParaRPr>
                    </a:p>
                  </a:txBody>
                  <a:tcPr/>
                </a:tc>
                <a:tc>
                  <a:txBody>
                    <a:bodyPr/>
                    <a:lstStyle/>
                    <a:p>
                      <a:pPr>
                        <a:lnSpc>
                          <a:spcPct val="100000"/>
                        </a:lnSpc>
                      </a:pPr>
                      <a:r>
                        <a:rPr lang="fi-FI" sz="1500" b="0" dirty="0" smtClean="0">
                          <a:solidFill>
                            <a:srgbClr val="000000"/>
                          </a:solidFill>
                          <a:latin typeface="Times New Roman" pitchFamily="18" charset="0"/>
                          <a:cs typeface="Times New Roman" pitchFamily="18" charset="0"/>
                        </a:rPr>
                        <a:t>Florent Garcin, Kai Zhou, </a:t>
                      </a:r>
                    </a:p>
                    <a:p>
                      <a:pPr>
                        <a:lnSpc>
                          <a:spcPct val="100000"/>
                        </a:lnSpc>
                      </a:pPr>
                      <a:r>
                        <a:rPr lang="fi-FI" sz="1500" b="0" dirty="0" smtClean="0">
                          <a:solidFill>
                            <a:srgbClr val="000000"/>
                          </a:solidFill>
                          <a:latin typeface="Times New Roman" pitchFamily="18" charset="0"/>
                          <a:cs typeface="Times New Roman" pitchFamily="18" charset="0"/>
                        </a:rPr>
                        <a:t>Boi Faltings, Vincent Schickel</a:t>
                      </a:r>
                      <a:endParaRPr lang="fi-FI" sz="1500" b="0" dirty="0">
                        <a:latin typeface="Times New Roman" pitchFamily="18" charset="0"/>
                        <a:cs typeface="Times New Roman" pitchFamily="18" charset="0"/>
                      </a:endParaRPr>
                    </a:p>
                  </a:txBody>
                  <a:tcPr/>
                </a:tc>
                <a:tc>
                  <a:txBody>
                    <a:bodyPr/>
                    <a:lstStyle/>
                    <a:p>
                      <a:pPr>
                        <a:lnSpc>
                          <a:spcPct val="100000"/>
                        </a:lnSpc>
                      </a:pPr>
                      <a:r>
                        <a:rPr lang="en-IN" sz="1500" b="0" dirty="0" smtClean="0">
                          <a:solidFill>
                            <a:srgbClr val="000000"/>
                          </a:solidFill>
                          <a:latin typeface="Times New Roman" pitchFamily="18" charset="0"/>
                          <a:cs typeface="Times New Roman" pitchFamily="18" charset="0"/>
                        </a:rPr>
                        <a:t>IEEE</a:t>
                      </a:r>
                      <a:endParaRPr lang="en-IN" sz="1500" b="0" dirty="0" smtClean="0">
                        <a:latin typeface="Times New Roman" pitchFamily="18" charset="0"/>
                        <a:cs typeface="Times New Roman" pitchFamily="18" charset="0"/>
                      </a:endParaRPr>
                    </a:p>
                    <a:p>
                      <a:pPr>
                        <a:lnSpc>
                          <a:spcPct val="100000"/>
                        </a:lnSpc>
                      </a:pPr>
                      <a:r>
                        <a:rPr lang="en-IN" sz="1500" b="0" dirty="0" smtClean="0">
                          <a:solidFill>
                            <a:srgbClr val="000000"/>
                          </a:solidFill>
                          <a:latin typeface="Times New Roman" pitchFamily="18" charset="0"/>
                          <a:cs typeface="Times New Roman" pitchFamily="18" charset="0"/>
                        </a:rPr>
                        <a:t>2013</a:t>
                      </a:r>
                      <a:endParaRPr lang="en-IN" sz="1500" b="0" dirty="0">
                        <a:latin typeface="Times New Roman" pitchFamily="18" charset="0"/>
                        <a:cs typeface="Times New Roman" pitchFamily="18" charset="0"/>
                      </a:endParaRPr>
                    </a:p>
                  </a:txBody>
                  <a:tcPr/>
                </a:tc>
                <a:tc>
                  <a:txBody>
                    <a:bodyPr/>
                    <a:lstStyle/>
                    <a:p>
                      <a:pPr algn="just">
                        <a:lnSpc>
                          <a:spcPct val="100000"/>
                        </a:lnSpc>
                      </a:pPr>
                      <a:r>
                        <a:rPr lang="en-IN" sz="1500" b="0" i="0" kern="1200" dirty="0" smtClean="0">
                          <a:solidFill>
                            <a:schemeClr val="tx1"/>
                          </a:solidFill>
                          <a:effectLst/>
                          <a:latin typeface="Times New Roman" panose="02020603050405020304" pitchFamily="18" charset="0"/>
                          <a:ea typeface="+mn-ea"/>
                          <a:cs typeface="Times New Roman" panose="02020603050405020304" pitchFamily="18" charset="0"/>
                        </a:rPr>
                        <a:t>Compared three approaches for news recommendation: collaborative filtering at the level of news items, content-based system recommending items with similar topics, and a hybrid technique.</a:t>
                      </a:r>
                      <a:endParaRPr lang="en-US" sz="1500" b="0" dirty="0">
                        <a:latin typeface="Times New Roman" pitchFamily="18" charset="0"/>
                        <a:cs typeface="Times New Roman" pitchFamily="18" charset="0"/>
                      </a:endParaRPr>
                    </a:p>
                  </a:txBody>
                  <a:tcPr/>
                </a:tc>
                <a:extLst>
                  <a:ext uri="{0D108BD9-81ED-4DB2-BD59-A6C34878D82A}">
                    <a16:rowId xmlns="" xmlns:a16="http://schemas.microsoft.com/office/drawing/2014/main" val="10002"/>
                  </a:ext>
                </a:extLst>
              </a:tr>
              <a:tr h="1549637">
                <a:tc>
                  <a:txBody>
                    <a:bodyPr/>
                    <a:lstStyle/>
                    <a:p>
                      <a:pPr>
                        <a:lnSpc>
                          <a:spcPct val="100000"/>
                        </a:lnSpc>
                      </a:pPr>
                      <a:r>
                        <a:rPr lang="en-IN" sz="1700">
                          <a:solidFill>
                            <a:srgbClr val="000000"/>
                          </a:solidFill>
                          <a:latin typeface="Times New Roman" pitchFamily="18" charset="0"/>
                          <a:cs typeface="Times New Roman" pitchFamily="18" charset="0"/>
                        </a:rPr>
                        <a:t>3</a:t>
                      </a:r>
                      <a:endParaRPr sz="1700">
                        <a:latin typeface="Times New Roman" pitchFamily="18" charset="0"/>
                        <a:cs typeface="Times New Roman" pitchFamily="18" charset="0"/>
                      </a:endParaRPr>
                    </a:p>
                  </a:txBody>
                  <a:tcPr/>
                </a:tc>
                <a:tc>
                  <a:txBody>
                    <a:bodyPr/>
                    <a:lstStyle/>
                    <a:p>
                      <a:r>
                        <a:rPr lang="en-IN" sz="1500" b="0" baseline="0" dirty="0" smtClean="0">
                          <a:solidFill>
                            <a:schemeClr val="tx1"/>
                          </a:solidFill>
                          <a:latin typeface="Times New Roman" pitchFamily="18" charset="0"/>
                          <a:ea typeface="+mn-ea"/>
                          <a:cs typeface="Times New Roman" pitchFamily="18" charset="0"/>
                        </a:rPr>
                        <a:t>Personalized News Filtering and Summarization on the Web</a:t>
                      </a:r>
                      <a:endParaRPr sz="1500" b="0" dirty="0">
                        <a:latin typeface="Times New Roman" pitchFamily="18" charset="0"/>
                        <a:cs typeface="Times New Roman" pitchFamily="18" charset="0"/>
                      </a:endParaRPr>
                    </a:p>
                  </a:txBody>
                  <a:tcPr/>
                </a:tc>
                <a:tc>
                  <a:txBody>
                    <a:bodyPr/>
                    <a:lstStyle/>
                    <a:p>
                      <a:pPr>
                        <a:lnSpc>
                          <a:spcPct val="100000"/>
                        </a:lnSpc>
                      </a:pPr>
                      <a:r>
                        <a:rPr lang="en-US" sz="1500" b="0" baseline="0" dirty="0" err="1" smtClean="0">
                          <a:solidFill>
                            <a:schemeClr val="tx1"/>
                          </a:solidFill>
                          <a:latin typeface="Times New Roman" pitchFamily="18" charset="0"/>
                          <a:ea typeface="+mn-ea"/>
                          <a:cs typeface="Times New Roman" pitchFamily="18" charset="0"/>
                        </a:rPr>
                        <a:t>Xindong</a:t>
                      </a:r>
                      <a:r>
                        <a:rPr lang="en-US" sz="1500" b="0" baseline="0" dirty="0" smtClean="0">
                          <a:solidFill>
                            <a:schemeClr val="tx1"/>
                          </a:solidFill>
                          <a:latin typeface="Times New Roman" pitchFamily="18" charset="0"/>
                          <a:ea typeface="+mn-ea"/>
                          <a:cs typeface="Times New Roman" pitchFamily="18" charset="0"/>
                        </a:rPr>
                        <a:t> Wu, </a:t>
                      </a:r>
                    </a:p>
                    <a:p>
                      <a:pPr>
                        <a:lnSpc>
                          <a:spcPct val="100000"/>
                        </a:lnSpc>
                      </a:pPr>
                      <a:r>
                        <a:rPr lang="en-US" sz="1500" b="0" baseline="0" dirty="0" err="1" smtClean="0">
                          <a:solidFill>
                            <a:schemeClr val="tx1"/>
                          </a:solidFill>
                          <a:latin typeface="Times New Roman" pitchFamily="18" charset="0"/>
                          <a:ea typeface="+mn-ea"/>
                          <a:cs typeface="Times New Roman" pitchFamily="18" charset="0"/>
                        </a:rPr>
                        <a:t>Fei</a:t>
                      </a:r>
                      <a:r>
                        <a:rPr lang="en-US" sz="1500" b="0" baseline="0" dirty="0" smtClean="0">
                          <a:solidFill>
                            <a:schemeClr val="tx1"/>
                          </a:solidFill>
                          <a:latin typeface="Times New Roman" pitchFamily="18" charset="0"/>
                          <a:ea typeface="+mn-ea"/>
                          <a:cs typeface="Times New Roman" pitchFamily="18" charset="0"/>
                        </a:rPr>
                        <a:t> </a:t>
                      </a:r>
                      <a:r>
                        <a:rPr lang="en-US" sz="1500" b="0" baseline="0" dirty="0" err="1" smtClean="0">
                          <a:solidFill>
                            <a:schemeClr val="tx1"/>
                          </a:solidFill>
                          <a:latin typeface="Times New Roman" pitchFamily="18" charset="0"/>
                          <a:ea typeface="+mn-ea"/>
                          <a:cs typeface="Times New Roman" pitchFamily="18" charset="0"/>
                        </a:rPr>
                        <a:t>Xie</a:t>
                      </a:r>
                      <a:r>
                        <a:rPr lang="en-US" sz="1500" b="0" baseline="0" dirty="0" smtClean="0">
                          <a:solidFill>
                            <a:schemeClr val="tx1"/>
                          </a:solidFill>
                          <a:latin typeface="Times New Roman" pitchFamily="18" charset="0"/>
                          <a:ea typeface="+mn-ea"/>
                          <a:cs typeface="Times New Roman" pitchFamily="18" charset="0"/>
                        </a:rPr>
                        <a:t>, </a:t>
                      </a:r>
                      <a:r>
                        <a:rPr lang="en-US" sz="1500" b="0" baseline="0" dirty="0" err="1" smtClean="0">
                          <a:solidFill>
                            <a:schemeClr val="tx1"/>
                          </a:solidFill>
                          <a:latin typeface="Times New Roman" pitchFamily="18" charset="0"/>
                          <a:ea typeface="+mn-ea"/>
                          <a:cs typeface="Times New Roman" pitchFamily="18" charset="0"/>
                        </a:rPr>
                        <a:t>Gongqing</a:t>
                      </a:r>
                      <a:r>
                        <a:rPr lang="en-US" sz="1500" b="0" baseline="0" dirty="0" smtClean="0">
                          <a:solidFill>
                            <a:schemeClr val="tx1"/>
                          </a:solidFill>
                          <a:latin typeface="Times New Roman" pitchFamily="18" charset="0"/>
                          <a:ea typeface="+mn-ea"/>
                          <a:cs typeface="Times New Roman" pitchFamily="18" charset="0"/>
                        </a:rPr>
                        <a:t> Wu, Wei Ding</a:t>
                      </a:r>
                      <a:endParaRPr sz="1500" b="0" dirty="0">
                        <a:latin typeface="Times New Roman" pitchFamily="18" charset="0"/>
                        <a:cs typeface="Times New Roman" pitchFamily="18" charset="0"/>
                      </a:endParaRPr>
                    </a:p>
                  </a:txBody>
                  <a:tcPr/>
                </a:tc>
                <a:tc>
                  <a:txBody>
                    <a:bodyPr/>
                    <a:lstStyle/>
                    <a:p>
                      <a:pPr>
                        <a:lnSpc>
                          <a:spcPct val="100000"/>
                        </a:lnSpc>
                      </a:pPr>
                      <a:r>
                        <a:rPr lang="en-IN" sz="1500" b="0" dirty="0">
                          <a:solidFill>
                            <a:srgbClr val="000000"/>
                          </a:solidFill>
                          <a:latin typeface="Times New Roman" pitchFamily="18" charset="0"/>
                          <a:cs typeface="Times New Roman" pitchFamily="18" charset="0"/>
                        </a:rPr>
                        <a:t>IEEE</a:t>
                      </a:r>
                      <a:endParaRPr sz="1500" b="0" dirty="0">
                        <a:latin typeface="Times New Roman" pitchFamily="18" charset="0"/>
                        <a:cs typeface="Times New Roman" pitchFamily="18" charset="0"/>
                      </a:endParaRPr>
                    </a:p>
                    <a:p>
                      <a:pPr>
                        <a:lnSpc>
                          <a:spcPct val="100000"/>
                        </a:lnSpc>
                      </a:pPr>
                      <a:r>
                        <a:rPr lang="en-IN" sz="1500" b="0" dirty="0" smtClean="0">
                          <a:solidFill>
                            <a:srgbClr val="000000"/>
                          </a:solidFill>
                          <a:latin typeface="Times New Roman" pitchFamily="18" charset="0"/>
                          <a:cs typeface="Times New Roman" pitchFamily="18" charset="0"/>
                        </a:rPr>
                        <a:t>2011</a:t>
                      </a:r>
                      <a:endParaRPr sz="1500" b="0" dirty="0">
                        <a:latin typeface="Times New Roman" pitchFamily="18" charset="0"/>
                        <a:cs typeface="Times New Roman" pitchFamily="18" charset="0"/>
                      </a:endParaRPr>
                    </a:p>
                  </a:txBody>
                  <a:tcPr/>
                </a:tc>
                <a:tc>
                  <a:txBody>
                    <a:bodyPr/>
                    <a:lstStyle/>
                    <a:p>
                      <a:pPr marL="0" marR="0" indent="0" algn="just" defTabSz="914400" eaLnBrk="1" fontAlgn="auto" latinLnBrk="0" hangingPunct="1">
                        <a:lnSpc>
                          <a:spcPct val="100000"/>
                        </a:lnSpc>
                        <a:spcBef>
                          <a:spcPts val="0"/>
                        </a:spcBef>
                        <a:spcAft>
                          <a:spcPts val="0"/>
                        </a:spcAft>
                        <a:buClrTx/>
                        <a:buSzTx/>
                        <a:buFontTx/>
                        <a:buNone/>
                        <a:tabLst/>
                        <a:defRPr/>
                      </a:pPr>
                      <a:r>
                        <a:rPr lang="en-IN" sz="1600" dirty="0" smtClean="0">
                          <a:latin typeface="Times New Roman" panose="02020603050405020304" pitchFamily="18" charset="0"/>
                          <a:cs typeface="Times New Roman" panose="02020603050405020304" pitchFamily="18" charset="0"/>
                        </a:rPr>
                        <a:t>Uses the k-nearest </a:t>
                      </a:r>
                      <a:r>
                        <a:rPr lang="en-IN" sz="1600" dirty="0" err="1" smtClean="0">
                          <a:latin typeface="Times New Roman" panose="02020603050405020304" pitchFamily="18" charset="0"/>
                          <a:cs typeface="Times New Roman" panose="02020603050405020304" pitchFamily="18" charset="0"/>
                        </a:rPr>
                        <a:t>neighbor</a:t>
                      </a:r>
                      <a:r>
                        <a:rPr lang="en-IN" sz="1600" dirty="0" smtClean="0">
                          <a:latin typeface="Times New Roman" panose="02020603050405020304" pitchFamily="18" charset="0"/>
                          <a:cs typeface="Times New Roman" panose="02020603050405020304" pitchFamily="18" charset="0"/>
                        </a:rPr>
                        <a:t> algorithm to track previously read news and find novelty news</a:t>
                      </a:r>
                      <a:r>
                        <a:rPr lang="en-US" sz="1500" b="0" baseline="0" dirty="0" smtClean="0">
                          <a:solidFill>
                            <a:schemeClr val="tx1"/>
                          </a:solidFill>
                          <a:latin typeface="Times New Roman" pitchFamily="18" charset="0"/>
                          <a:ea typeface="+mn-ea"/>
                          <a:cs typeface="Times New Roman" pitchFamily="18" charset="0"/>
                        </a:rPr>
                        <a:t> and further summarized by constructing </a:t>
                      </a:r>
                      <a:r>
                        <a:rPr lang="en-US" sz="1500" b="0" baseline="0" dirty="0" err="1" smtClean="0">
                          <a:solidFill>
                            <a:schemeClr val="tx1"/>
                          </a:solidFill>
                          <a:latin typeface="Times New Roman" pitchFamily="18" charset="0"/>
                          <a:ea typeface="+mn-ea"/>
                          <a:cs typeface="Times New Roman" pitchFamily="18" charset="0"/>
                        </a:rPr>
                        <a:t>lexial</a:t>
                      </a:r>
                      <a:r>
                        <a:rPr lang="en-US" sz="1500" b="0" baseline="0" dirty="0" smtClean="0">
                          <a:solidFill>
                            <a:schemeClr val="tx1"/>
                          </a:solidFill>
                          <a:latin typeface="Times New Roman" pitchFamily="18" charset="0"/>
                          <a:ea typeface="+mn-ea"/>
                          <a:cs typeface="Times New Roman" pitchFamily="18" charset="0"/>
                        </a:rPr>
                        <a:t> chains using </a:t>
                      </a:r>
                      <a:r>
                        <a:rPr lang="en-US" sz="1500" b="0" baseline="0" dirty="0" err="1" smtClean="0">
                          <a:solidFill>
                            <a:schemeClr val="tx1"/>
                          </a:solidFill>
                          <a:latin typeface="Times New Roman" pitchFamily="18" charset="0"/>
                          <a:ea typeface="+mn-ea"/>
                          <a:cs typeface="Times New Roman" pitchFamily="18" charset="0"/>
                        </a:rPr>
                        <a:t>tf-idf</a:t>
                      </a:r>
                      <a:r>
                        <a:rPr lang="en-US" sz="1500" b="0" baseline="0" dirty="0" smtClean="0">
                          <a:solidFill>
                            <a:schemeClr val="tx1"/>
                          </a:solidFill>
                          <a:latin typeface="Times New Roman" pitchFamily="18" charset="0"/>
                          <a:ea typeface="+mn-ea"/>
                          <a:cs typeface="Times New Roman" pitchFamily="18" charset="0"/>
                        </a:rPr>
                        <a:t> values.</a:t>
                      </a:r>
                      <a:endParaRPr sz="1500" b="0" dirty="0">
                        <a:latin typeface="Times New Roman" pitchFamily="18" charset="0"/>
                        <a:cs typeface="Times New Roman" pitchFamily="18" charset="0"/>
                      </a:endParaRPr>
                    </a:p>
                  </a:txBody>
                  <a:tcPr/>
                </a:tc>
                <a:extLst>
                  <a:ext uri="{0D108BD9-81ED-4DB2-BD59-A6C34878D82A}">
                    <a16:rowId xmlns="" xmlns:a16="http://schemas.microsoft.com/office/drawing/2014/main" val="10003"/>
                  </a:ext>
                </a:extLst>
              </a:tr>
            </a:tbl>
          </a:graphicData>
        </a:graphic>
      </p:graphicFrame>
      <p:sp>
        <p:nvSpPr>
          <p:cNvPr id="110" name="TextShape 7"/>
          <p:cNvSpPr txBox="1"/>
          <p:nvPr/>
        </p:nvSpPr>
        <p:spPr>
          <a:xfrm>
            <a:off x="1066680" y="6095880"/>
            <a:ext cx="7466400" cy="361800"/>
          </a:xfrm>
          <a:prstGeom prst="rect">
            <a:avLst/>
          </a:prstGeom>
        </p:spPr>
        <p:txBody>
          <a:bodyPr/>
          <a:lstStyle/>
          <a:p>
            <a:pPr algn="ctr">
              <a:lnSpc>
                <a:spcPct val="100000"/>
              </a:lnSpc>
            </a:pPr>
            <a:endParaRPr dirty="0"/>
          </a:p>
          <a:p>
            <a:pPr algn="ctr">
              <a:lnSpc>
                <a:spcPct val="100000"/>
              </a:lnSpc>
            </a:pPr>
            <a:endParaRPr dirty="0"/>
          </a:p>
          <a:p>
            <a:pPr algn="ctr">
              <a:lnSpc>
                <a:spcPct val="100000"/>
              </a:lnSpc>
            </a:pPr>
            <a:endParaRPr dirty="0"/>
          </a:p>
          <a:p>
            <a:pPr algn="ctr">
              <a:lnSpc>
                <a:spcPct val="100000"/>
              </a:lnSpc>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987C32C5-0C21-4BE8-BB57-499B7BA95505}" type="slidenum">
              <a:rPr lang="en-US" smtClean="0"/>
              <a:pPr/>
              <a:t>7</a:t>
            </a:fld>
            <a:endParaRPr lang="en-US"/>
          </a:p>
        </p:txBody>
      </p:sp>
      <p:sp>
        <p:nvSpPr>
          <p:cNvPr id="6" name="Line 3"/>
          <p:cNvSpPr/>
          <p:nvPr/>
        </p:nvSpPr>
        <p:spPr>
          <a:xfrm>
            <a:off x="0" y="924120"/>
            <a:ext cx="9144000" cy="1440"/>
          </a:xfrm>
          <a:prstGeom prst="line">
            <a:avLst/>
          </a:prstGeom>
          <a:ln w="38160">
            <a:solidFill>
              <a:srgbClr val="8064A2"/>
            </a:solidFill>
            <a:round/>
          </a:ln>
        </p:spPr>
      </p:sp>
      <p:sp>
        <p:nvSpPr>
          <p:cNvPr id="7" name="Line 3"/>
          <p:cNvSpPr/>
          <p:nvPr/>
        </p:nvSpPr>
        <p:spPr>
          <a:xfrm>
            <a:off x="0" y="6172200"/>
            <a:ext cx="9144000" cy="1440"/>
          </a:xfrm>
          <a:prstGeom prst="line">
            <a:avLst/>
          </a:prstGeom>
          <a:ln w="38160">
            <a:solidFill>
              <a:srgbClr val="8064A2"/>
            </a:solidFill>
            <a:round/>
          </a:ln>
        </p:spPr>
      </p:sp>
      <p:graphicFrame>
        <p:nvGraphicFramePr>
          <p:cNvPr id="2" name="Table 1"/>
          <p:cNvGraphicFramePr>
            <a:graphicFrameLocks noGrp="1"/>
          </p:cNvGraphicFramePr>
          <p:nvPr>
            <p:extLst>
              <p:ext uri="{D42A27DB-BD31-4B8C-83A1-F6EECF244321}">
                <p14:modId xmlns:p14="http://schemas.microsoft.com/office/powerpoint/2010/main" val="3373171324"/>
              </p:ext>
            </p:extLst>
          </p:nvPr>
        </p:nvGraphicFramePr>
        <p:xfrm>
          <a:off x="76200" y="924121"/>
          <a:ext cx="9067800" cy="4791617"/>
        </p:xfrm>
        <a:graphic>
          <a:graphicData uri="http://schemas.openxmlformats.org/drawingml/2006/table">
            <a:tbl>
              <a:tblPr firstRow="1" bandRow="1">
                <a:tableStyleId>{5940675A-B579-460E-94D1-54222C63F5DA}</a:tableStyleId>
              </a:tblPr>
              <a:tblGrid>
                <a:gridCol w="533400">
                  <a:extLst>
                    <a:ext uri="{9D8B030D-6E8A-4147-A177-3AD203B41FA5}">
                      <a16:colId xmlns="" xmlns:a16="http://schemas.microsoft.com/office/drawing/2014/main" val="20000"/>
                    </a:ext>
                  </a:extLst>
                </a:gridCol>
                <a:gridCol w="1905000">
                  <a:extLst>
                    <a:ext uri="{9D8B030D-6E8A-4147-A177-3AD203B41FA5}">
                      <a16:colId xmlns="" xmlns:a16="http://schemas.microsoft.com/office/drawing/2014/main" val="20001"/>
                    </a:ext>
                  </a:extLst>
                </a:gridCol>
                <a:gridCol w="1524000">
                  <a:extLst>
                    <a:ext uri="{9D8B030D-6E8A-4147-A177-3AD203B41FA5}">
                      <a16:colId xmlns="" xmlns:a16="http://schemas.microsoft.com/office/drawing/2014/main" val="20002"/>
                    </a:ext>
                  </a:extLst>
                </a:gridCol>
                <a:gridCol w="1752600">
                  <a:extLst>
                    <a:ext uri="{9D8B030D-6E8A-4147-A177-3AD203B41FA5}">
                      <a16:colId xmlns="" xmlns:a16="http://schemas.microsoft.com/office/drawing/2014/main" val="20003"/>
                    </a:ext>
                  </a:extLst>
                </a:gridCol>
                <a:gridCol w="3352800">
                  <a:extLst>
                    <a:ext uri="{9D8B030D-6E8A-4147-A177-3AD203B41FA5}">
                      <a16:colId xmlns="" xmlns:a16="http://schemas.microsoft.com/office/drawing/2014/main" val="20004"/>
                    </a:ext>
                  </a:extLst>
                </a:gridCol>
              </a:tblGrid>
              <a:tr h="403067">
                <a:tc>
                  <a:txBody>
                    <a:bodyPr/>
                    <a:lstStyle/>
                    <a:p>
                      <a:endParaRPr lang="en-US" dirty="0"/>
                    </a:p>
                  </a:txBody>
                  <a:tcPr/>
                </a:tc>
                <a:tc>
                  <a:txBody>
                    <a:bodyPr/>
                    <a:lstStyle/>
                    <a:p>
                      <a:r>
                        <a:rPr lang="en-US" sz="1700" b="1" dirty="0" smtClean="0">
                          <a:latin typeface="Times New Roman" panose="02020603050405020304" pitchFamily="18" charset="0"/>
                          <a:cs typeface="Times New Roman" panose="02020603050405020304" pitchFamily="18" charset="0"/>
                        </a:rPr>
                        <a:t>Title</a:t>
                      </a:r>
                      <a:endParaRPr lang="en-US" sz="1700" b="1" dirty="0">
                        <a:latin typeface="Times New Roman" panose="02020603050405020304" pitchFamily="18" charset="0"/>
                        <a:cs typeface="Times New Roman" panose="02020603050405020304" pitchFamily="18" charset="0"/>
                      </a:endParaRPr>
                    </a:p>
                  </a:txBody>
                  <a:tcPr/>
                </a:tc>
                <a:tc>
                  <a:txBody>
                    <a:bodyPr/>
                    <a:lstStyle/>
                    <a:p>
                      <a:r>
                        <a:rPr lang="en-US" sz="1700" b="1" dirty="0" smtClean="0">
                          <a:latin typeface="Times New Roman" panose="02020603050405020304" pitchFamily="18" charset="0"/>
                          <a:cs typeface="Times New Roman" panose="02020603050405020304" pitchFamily="18" charset="0"/>
                        </a:rPr>
                        <a:t>Author</a:t>
                      </a:r>
                      <a:endParaRPr lang="en-US" sz="1700" b="1" dirty="0">
                        <a:latin typeface="Times New Roman" panose="02020603050405020304" pitchFamily="18" charset="0"/>
                        <a:cs typeface="Times New Roman" panose="02020603050405020304" pitchFamily="18" charset="0"/>
                      </a:endParaRPr>
                    </a:p>
                  </a:txBody>
                  <a:tcPr/>
                </a:tc>
                <a:tc>
                  <a:txBody>
                    <a:bodyPr/>
                    <a:lstStyle/>
                    <a:p>
                      <a:r>
                        <a:rPr lang="en-US" sz="1700" b="1" dirty="0" smtClean="0">
                          <a:latin typeface="Times New Roman" panose="02020603050405020304" pitchFamily="18" charset="0"/>
                          <a:cs typeface="Times New Roman" panose="02020603050405020304" pitchFamily="18" charset="0"/>
                        </a:rPr>
                        <a:t>Publication</a:t>
                      </a:r>
                      <a:endParaRPr lang="en-US" sz="1700" b="1" dirty="0">
                        <a:latin typeface="Times New Roman" panose="02020603050405020304" pitchFamily="18" charset="0"/>
                        <a:cs typeface="Times New Roman" panose="02020603050405020304" pitchFamily="18" charset="0"/>
                      </a:endParaRPr>
                    </a:p>
                  </a:txBody>
                  <a:tcPr/>
                </a:tc>
                <a:tc>
                  <a:txBody>
                    <a:bodyPr/>
                    <a:lstStyle/>
                    <a:p>
                      <a:r>
                        <a:rPr lang="en-US" sz="1700" b="1" dirty="0" smtClean="0">
                          <a:latin typeface="Times New Roman" panose="02020603050405020304" pitchFamily="18" charset="0"/>
                          <a:cs typeface="Times New Roman" panose="02020603050405020304" pitchFamily="18" charset="0"/>
                        </a:rPr>
                        <a:t>Approach</a:t>
                      </a:r>
                      <a:endParaRPr lang="en-US" sz="1700" b="1" dirty="0">
                        <a:latin typeface="Times New Roman" panose="02020603050405020304" pitchFamily="18" charset="0"/>
                        <a:cs typeface="Times New Roman" panose="02020603050405020304" pitchFamily="18" charset="0"/>
                      </a:endParaRPr>
                    </a:p>
                  </a:txBody>
                  <a:tcPr/>
                </a:tc>
                <a:extLst>
                  <a:ext uri="{0D108BD9-81ED-4DB2-BD59-A6C34878D82A}">
                    <a16:rowId xmlns="" xmlns:a16="http://schemas.microsoft.com/office/drawing/2014/main" val="10000"/>
                  </a:ext>
                </a:extLst>
              </a:tr>
              <a:tr h="1158818">
                <a:tc>
                  <a:txBody>
                    <a:bodyPr/>
                    <a:lstStyle/>
                    <a:p>
                      <a:r>
                        <a:rPr lang="en-US" dirty="0" smtClean="0"/>
                        <a:t>4.</a:t>
                      </a:r>
                      <a:endParaRPr lang="en-US" dirty="0"/>
                    </a:p>
                  </a:txBody>
                  <a:tcPr/>
                </a:tc>
                <a:tc>
                  <a:txBody>
                    <a:bodyPr/>
                    <a:lstStyle/>
                    <a:p>
                      <a:pPr marL="0" marR="0" algn="just">
                        <a:lnSpc>
                          <a:spcPct val="115000"/>
                        </a:lnSpc>
                        <a:spcBef>
                          <a:spcPts val="0"/>
                        </a:spcBef>
                        <a:spcAft>
                          <a:spcPts val="1000"/>
                        </a:spcAft>
                      </a:pP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Open User Profiles for Adaptive News Systems.</a:t>
                      </a:r>
                      <a:endPar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1000"/>
                        </a:spcAft>
                      </a:pP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Peter </a:t>
                      </a:r>
                      <a:r>
                        <a:rPr lang="en-US" sz="16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Brusilovsky</a:t>
                      </a: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Jae-</a:t>
                      </a:r>
                      <a:r>
                        <a:rPr lang="en-US" sz="16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wook</a:t>
                      </a: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Ahn</a:t>
                      </a: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Jonathan, Grady Daqing, He Sue </a:t>
                      </a:r>
                      <a:r>
                        <a:rPr lang="en-US" sz="16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Yeon</a:t>
                      </a: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Syn.</a:t>
                      </a:r>
                      <a:endPar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r>
                        <a:rPr lang="en-US" sz="1600" dirty="0" smtClean="0">
                          <a:latin typeface="Times New Roman" panose="02020603050405020304" pitchFamily="18" charset="0"/>
                          <a:cs typeface="Times New Roman" panose="02020603050405020304" pitchFamily="18" charset="0"/>
                        </a:rPr>
                        <a:t>World Wide</a:t>
                      </a:r>
                      <a:r>
                        <a:rPr lang="en-US" sz="1600" baseline="0" dirty="0" smtClean="0">
                          <a:latin typeface="Times New Roman" panose="02020603050405020304" pitchFamily="18" charset="0"/>
                          <a:cs typeface="Times New Roman" panose="02020603050405020304" pitchFamily="18" charset="0"/>
                        </a:rPr>
                        <a:t> Web (WWW) Conference 2007</a:t>
                      </a:r>
                      <a:endParaRPr lang="en-US" sz="1600" dirty="0">
                        <a:latin typeface="Times New Roman" panose="02020603050405020304" pitchFamily="18" charset="0"/>
                        <a:cs typeface="Times New Roman" panose="02020603050405020304" pitchFamily="18" charset="0"/>
                      </a:endParaRPr>
                    </a:p>
                  </a:txBody>
                  <a:tcPr/>
                </a:tc>
                <a:tc>
                  <a:txBody>
                    <a:bodyPr/>
                    <a:lstStyle/>
                    <a:p>
                      <a:pPr marL="0" marR="0" algn="just">
                        <a:lnSpc>
                          <a:spcPct val="115000"/>
                        </a:lnSpc>
                        <a:spcBef>
                          <a:spcPts val="0"/>
                        </a:spcBef>
                        <a:spcAft>
                          <a:spcPts val="1000"/>
                        </a:spcAft>
                      </a:pP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This work concentrates on the application of open user models in adding transparency and controllability to adaptive news systems.</a:t>
                      </a:r>
                      <a:endPar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10001"/>
                  </a:ext>
                </a:extLst>
              </a:tr>
              <a:tr h="2706054">
                <a:tc>
                  <a:txBody>
                    <a:bodyPr/>
                    <a:lstStyle/>
                    <a:p>
                      <a:r>
                        <a:rPr lang="en-US" dirty="0" smtClean="0"/>
                        <a:t>5.</a:t>
                      </a:r>
                      <a:endParaRPr lang="en-US" dirty="0"/>
                    </a:p>
                  </a:txBody>
                  <a:tcPr/>
                </a:tc>
                <a:tc>
                  <a:txBody>
                    <a:bodyPr/>
                    <a:lstStyle/>
                    <a:p>
                      <a:pPr marL="0" marR="0" algn="just">
                        <a:lnSpc>
                          <a:spcPct val="115000"/>
                        </a:lnSpc>
                        <a:spcBef>
                          <a:spcPts val="0"/>
                        </a:spcBef>
                        <a:spcAft>
                          <a:spcPts val="1000"/>
                        </a:spcAft>
                      </a:pPr>
                      <a:r>
                        <a:rPr lang="en-US" sz="1600" kern="1200" dirty="0" smtClean="0">
                          <a:solidFill>
                            <a:schemeClr val="tx1"/>
                          </a:solidFill>
                          <a:effectLst/>
                          <a:latin typeface="Times New Roman" panose="02020603050405020304" pitchFamily="18" charset="0"/>
                          <a:ea typeface="+mn-ea"/>
                          <a:cs typeface="Times New Roman" panose="02020603050405020304" pitchFamily="18" charset="0"/>
                        </a:rPr>
                        <a:t>Personalized News Recommendation using Links of Web.</a:t>
                      </a:r>
                      <a:endPar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r>
                        <a:rPr lang="en-US" sz="1600" kern="1200" dirty="0" err="1" smtClean="0">
                          <a:solidFill>
                            <a:schemeClr val="tx1"/>
                          </a:solidFill>
                          <a:effectLst/>
                          <a:latin typeface="Times New Roman" panose="02020603050405020304" pitchFamily="18" charset="0"/>
                          <a:ea typeface="+mn-ea"/>
                          <a:cs typeface="Times New Roman" panose="02020603050405020304" pitchFamily="18" charset="0"/>
                        </a:rPr>
                        <a:t>Zhenzhong</a:t>
                      </a:r>
                      <a:r>
                        <a:rPr lang="en-US" sz="1600" kern="1200" dirty="0" smtClean="0">
                          <a:solidFill>
                            <a:schemeClr val="tx1"/>
                          </a:solidFill>
                          <a:effectLst/>
                          <a:latin typeface="Times New Roman" panose="02020603050405020304" pitchFamily="18" charset="0"/>
                          <a:ea typeface="+mn-ea"/>
                          <a:cs typeface="Times New Roman" panose="02020603050405020304" pitchFamily="18" charset="0"/>
                        </a:rPr>
                        <a:t> Li , </a:t>
                      </a:r>
                      <a:r>
                        <a:rPr lang="en-US" sz="1600" kern="1200" dirty="0" err="1" smtClean="0">
                          <a:solidFill>
                            <a:schemeClr val="tx1"/>
                          </a:solidFill>
                          <a:effectLst/>
                          <a:latin typeface="Times New Roman" panose="02020603050405020304" pitchFamily="18" charset="0"/>
                          <a:ea typeface="+mn-ea"/>
                          <a:cs typeface="Times New Roman" panose="02020603050405020304" pitchFamily="18" charset="0"/>
                        </a:rPr>
                        <a:t>Wenqian</a:t>
                      </a:r>
                      <a:r>
                        <a:rPr lang="en-US" sz="1600" kern="1200" dirty="0" smtClean="0">
                          <a:solidFill>
                            <a:schemeClr val="tx1"/>
                          </a:solidFill>
                          <a:effectLst/>
                          <a:latin typeface="Times New Roman" panose="02020603050405020304" pitchFamily="18" charset="0"/>
                          <a:ea typeface="+mn-ea"/>
                          <a:cs typeface="Times New Roman" panose="02020603050405020304" pitchFamily="18" charset="0"/>
                        </a:rPr>
                        <a:t> Shang</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smtClean="0">
                          <a:latin typeface="Times New Roman" panose="02020603050405020304" pitchFamily="18" charset="0"/>
                          <a:cs typeface="Times New Roman" panose="02020603050405020304" pitchFamily="18" charset="0"/>
                        </a:rPr>
                        <a:t>IEEE 2015</a:t>
                      </a:r>
                      <a:endParaRPr lang="en-US" sz="1600" dirty="0">
                        <a:latin typeface="Times New Roman" panose="02020603050405020304" pitchFamily="18" charset="0"/>
                        <a:cs typeface="Times New Roman" panose="02020603050405020304" pitchFamily="18" charset="0"/>
                      </a:endParaRPr>
                    </a:p>
                  </a:txBody>
                  <a:tcPr/>
                </a:tc>
                <a:tc>
                  <a:txBody>
                    <a:bodyPr/>
                    <a:lstStyle/>
                    <a:p>
                      <a:pPr algn="just"/>
                      <a:r>
                        <a:rPr lang="en-US" sz="1600" kern="1200" dirty="0" smtClean="0">
                          <a:solidFill>
                            <a:schemeClr val="tx1"/>
                          </a:solidFill>
                          <a:effectLst/>
                          <a:latin typeface="Times New Roman" panose="02020603050405020304" pitchFamily="18" charset="0"/>
                          <a:ea typeface="+mn-ea"/>
                          <a:cs typeface="Times New Roman" panose="02020603050405020304" pitchFamily="18" charset="0"/>
                        </a:rPr>
                        <a:t>This paper is based on links of web structure and Sequential Pattern by analyzing the user’s click-stream behavior to obtain the browsing habits and preferences of users.</a:t>
                      </a:r>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 xmlns:a16="http://schemas.microsoft.com/office/drawing/2014/main" val="10002"/>
                  </a:ext>
                </a:extLst>
              </a:tr>
            </a:tbl>
          </a:graphicData>
        </a:graphic>
      </p:graphicFrame>
      <p:sp>
        <p:nvSpPr>
          <p:cNvPr id="8" name="TextShape 5"/>
          <p:cNvSpPr txBox="1"/>
          <p:nvPr/>
        </p:nvSpPr>
        <p:spPr>
          <a:xfrm>
            <a:off x="228600" y="274680"/>
            <a:ext cx="8610600" cy="535680"/>
          </a:xfrm>
          <a:prstGeom prst="rect">
            <a:avLst/>
          </a:prstGeom>
        </p:spPr>
        <p:txBody>
          <a:bodyPr anchor="ctr"/>
          <a:lstStyle/>
          <a:p>
            <a:pPr algn="ctr">
              <a:lnSpc>
                <a:spcPct val="100000"/>
              </a:lnSpc>
            </a:pPr>
            <a:r>
              <a:rPr lang="en-US" sz="3600" b="1" u="sng" dirty="0">
                <a:solidFill>
                  <a:srgbClr val="C00000"/>
                </a:solidFill>
                <a:latin typeface="Times New Roman" pitchFamily="18" charset="0"/>
                <a:cs typeface="Times New Roman" pitchFamily="18" charset="0"/>
              </a:rPr>
              <a:t>Literature </a:t>
            </a:r>
            <a:r>
              <a:rPr lang="en-US" sz="3600" b="1" u="sng" dirty="0" smtClean="0">
                <a:solidFill>
                  <a:srgbClr val="C00000"/>
                </a:solidFill>
                <a:latin typeface="Times New Roman" pitchFamily="18" charset="0"/>
                <a:cs typeface="Times New Roman" pitchFamily="18" charset="0"/>
              </a:rPr>
              <a:t>Surveyed</a:t>
            </a:r>
            <a:endParaRPr sz="3600" b="1" u="sng" dirty="0">
              <a:solidFill>
                <a:srgbClr val="C00000"/>
              </a:solidFill>
              <a:latin typeface="Times New Roman" pitchFamily="18" charset="0"/>
              <a:cs typeface="Times New Roman" pitchFamily="18" charset="0"/>
            </a:endParaRPr>
          </a:p>
        </p:txBody>
      </p:sp>
    </p:spTree>
    <p:extLst>
      <p:ext uri="{BB962C8B-B14F-4D97-AF65-F5344CB8AC3E}">
        <p14:creationId xmlns:p14="http://schemas.microsoft.com/office/powerpoint/2010/main" val="23934227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TextShape 1"/>
          <p:cNvSpPr txBox="1"/>
          <p:nvPr/>
        </p:nvSpPr>
        <p:spPr>
          <a:xfrm>
            <a:off x="0" y="6492960"/>
            <a:ext cx="1676160" cy="364680"/>
          </a:xfrm>
          <a:prstGeom prst="rect">
            <a:avLst/>
          </a:prstGeom>
        </p:spPr>
        <p:txBody>
          <a:bodyPr anchor="ctr"/>
          <a:lstStyle/>
          <a:p>
            <a:pPr>
              <a:lnSpc>
                <a:spcPct val="100000"/>
              </a:lnSpc>
            </a:pPr>
            <a:endParaRPr dirty="0"/>
          </a:p>
        </p:txBody>
      </p:sp>
      <p:sp>
        <p:nvSpPr>
          <p:cNvPr id="120" name="TextShape 2"/>
          <p:cNvSpPr txBox="1"/>
          <p:nvPr/>
        </p:nvSpPr>
        <p:spPr>
          <a:xfrm>
            <a:off x="6985440" y="6457680"/>
            <a:ext cx="2133360" cy="364680"/>
          </a:xfrm>
          <a:prstGeom prst="rect">
            <a:avLst/>
          </a:prstGeom>
        </p:spPr>
        <p:txBody>
          <a:bodyPr anchor="ctr"/>
          <a:lstStyle/>
          <a:p>
            <a:pPr algn="r">
              <a:lnSpc>
                <a:spcPct val="100000"/>
              </a:lnSpc>
            </a:pPr>
            <a:fld id="{2DB04CB7-E99F-4406-B4DA-669AED3CE222}" type="slidenum">
              <a:rPr lang="en-IN" sz="1600">
                <a:solidFill>
                  <a:srgbClr val="C00000"/>
                </a:solidFill>
                <a:latin typeface="Times New Roman"/>
              </a:rPr>
              <a:pPr algn="r">
                <a:lnSpc>
                  <a:spcPct val="100000"/>
                </a:lnSpc>
              </a:pPr>
              <a:t>8</a:t>
            </a:fld>
            <a:endParaRPr/>
          </a:p>
        </p:txBody>
      </p:sp>
      <p:sp>
        <p:nvSpPr>
          <p:cNvPr id="121" name="Line 3"/>
          <p:cNvSpPr/>
          <p:nvPr/>
        </p:nvSpPr>
        <p:spPr>
          <a:xfrm>
            <a:off x="0" y="924120"/>
            <a:ext cx="9144000" cy="1440"/>
          </a:xfrm>
          <a:prstGeom prst="line">
            <a:avLst/>
          </a:prstGeom>
          <a:ln w="38160">
            <a:solidFill>
              <a:srgbClr val="8064A2"/>
            </a:solidFill>
            <a:round/>
          </a:ln>
        </p:spPr>
      </p:sp>
      <p:sp>
        <p:nvSpPr>
          <p:cNvPr id="122" name="Line 4"/>
          <p:cNvSpPr/>
          <p:nvPr/>
        </p:nvSpPr>
        <p:spPr>
          <a:xfrm>
            <a:off x="0" y="6324480"/>
            <a:ext cx="9144000" cy="1440"/>
          </a:xfrm>
          <a:prstGeom prst="line">
            <a:avLst/>
          </a:prstGeom>
          <a:ln w="38160">
            <a:solidFill>
              <a:srgbClr val="8064A2"/>
            </a:solidFill>
            <a:round/>
          </a:ln>
        </p:spPr>
      </p:sp>
      <p:sp>
        <p:nvSpPr>
          <p:cNvPr id="124" name="TextShape 5"/>
          <p:cNvSpPr txBox="1"/>
          <p:nvPr/>
        </p:nvSpPr>
        <p:spPr>
          <a:xfrm>
            <a:off x="228600" y="228600"/>
            <a:ext cx="8457840" cy="696960"/>
          </a:xfrm>
          <a:prstGeom prst="rect">
            <a:avLst/>
          </a:prstGeom>
        </p:spPr>
        <p:txBody>
          <a:bodyPr anchor="ctr"/>
          <a:lstStyle/>
          <a:p>
            <a:pPr>
              <a:lnSpc>
                <a:spcPct val="100000"/>
              </a:lnSpc>
            </a:pPr>
            <a:r>
              <a:rPr lang="en-US" sz="3600" b="1" dirty="0" smtClean="0">
                <a:solidFill>
                  <a:srgbClr val="C00000"/>
                </a:solidFill>
                <a:latin typeface="Times New Roman" pitchFamily="18" charset="0"/>
                <a:cs typeface="Times New Roman" pitchFamily="18" charset="0"/>
              </a:rPr>
              <a:t>             </a:t>
            </a:r>
            <a:r>
              <a:rPr lang="en-US" sz="3600" b="1" u="sng" dirty="0" smtClean="0">
                <a:solidFill>
                  <a:srgbClr val="C00000"/>
                </a:solidFill>
                <a:latin typeface="Times New Roman" pitchFamily="18" charset="0"/>
                <a:cs typeface="Times New Roman" pitchFamily="18" charset="0"/>
              </a:rPr>
              <a:t>Problem Definition</a:t>
            </a:r>
            <a:endParaRPr sz="3600" b="1" u="sng" dirty="0">
              <a:latin typeface="Times New Roman" pitchFamily="18" charset="0"/>
              <a:cs typeface="Times New Roman" pitchFamily="18" charset="0"/>
            </a:endParaRPr>
          </a:p>
        </p:txBody>
      </p:sp>
      <p:sp>
        <p:nvSpPr>
          <p:cNvPr id="125" name="TextShape 6"/>
          <p:cNvSpPr txBox="1"/>
          <p:nvPr/>
        </p:nvSpPr>
        <p:spPr>
          <a:xfrm>
            <a:off x="457200" y="1523520"/>
            <a:ext cx="8229240" cy="4440600"/>
          </a:xfrm>
          <a:prstGeom prst="rect">
            <a:avLst/>
          </a:prstGeom>
        </p:spPr>
        <p:txBody>
          <a:bodyPr/>
          <a:lstStyle/>
          <a:p>
            <a:pPr marL="342900" indent="-342900" algn="just">
              <a:lnSpc>
                <a:spcPct val="100000"/>
              </a:lnSpc>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Web blogs are full of un-indexed and unprocessed text that reflects the heterogeneity. Thus, </a:t>
            </a:r>
            <a:r>
              <a:rPr lang="en-US" sz="2400" dirty="0">
                <a:latin typeface="Times New Roman" panose="02020603050405020304" pitchFamily="18" charset="0"/>
                <a:cs typeface="Times New Roman" panose="02020603050405020304" pitchFamily="18" charset="0"/>
              </a:rPr>
              <a:t>i</a:t>
            </a:r>
            <a:r>
              <a:rPr lang="en-US" sz="2400" dirty="0" smtClean="0">
                <a:latin typeface="Times New Roman" panose="02020603050405020304" pitchFamily="18" charset="0"/>
                <a:cs typeface="Times New Roman" panose="02020603050405020304" pitchFamily="18" charset="0"/>
              </a:rPr>
              <a:t>t is not easy to walk through a lot of news and read it carefully. </a:t>
            </a:r>
            <a:endParaRPr lang="en-US" sz="2400" dirty="0">
              <a:latin typeface="Times New Roman" panose="02020603050405020304" pitchFamily="18" charset="0"/>
              <a:cs typeface="Times New Roman" panose="02020603050405020304" pitchFamily="18" charset="0"/>
            </a:endParaRPr>
          </a:p>
          <a:p>
            <a:pPr marL="342900" indent="-342900" algn="just">
              <a:lnSpc>
                <a:spcPct val="100000"/>
              </a:lnSpc>
              <a:buFont typeface="Wingdings" panose="05000000000000000000" pitchFamily="2" charset="2"/>
              <a:buChar char="Ø"/>
            </a:pPr>
            <a:endParaRPr lang="en-US" sz="2400" dirty="0" smtClean="0">
              <a:latin typeface="Times New Roman" panose="02020603050405020304" pitchFamily="18" charset="0"/>
              <a:cs typeface="Times New Roman" panose="02020603050405020304" pitchFamily="18" charset="0"/>
            </a:endParaRPr>
          </a:p>
          <a:p>
            <a:pPr marL="342900" indent="-342900" algn="just">
              <a:lnSpc>
                <a:spcPct val="100000"/>
              </a:lnSpc>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Also, previous recommender system did not provide live news using RSS feeds. </a:t>
            </a:r>
            <a:endParaRPr sz="2500" dirty="0">
              <a:latin typeface="Times New Roman" pitchFamily="18" charset="0"/>
              <a:cs typeface="Times New Roman" pitchFamily="18" charset="0"/>
            </a:endParaRPr>
          </a:p>
        </p:txBody>
      </p:sp>
      <p:pic>
        <p:nvPicPr>
          <p:cNvPr id="126" name="Picture 4"/>
          <p:cNvPicPr/>
          <p:nvPr/>
        </p:nvPicPr>
        <p:blipFill>
          <a:blip r:embed="rId3"/>
          <a:stretch>
            <a:fillRect/>
          </a:stretch>
        </p:blipFill>
        <p:spPr>
          <a:xfrm>
            <a:off x="6009480" y="0"/>
            <a:ext cx="1218960" cy="1405440"/>
          </a:xfrm>
          <a:prstGeom prst="rect">
            <a:avLst/>
          </a:prstGeom>
          <a:ln>
            <a:noFill/>
          </a:ln>
        </p:spPr>
      </p:pic>
      <p:sp>
        <p:nvSpPr>
          <p:cNvPr id="127" name="TextShape 7"/>
          <p:cNvSpPr txBox="1"/>
          <p:nvPr/>
        </p:nvSpPr>
        <p:spPr>
          <a:xfrm>
            <a:off x="1066680" y="6095880"/>
            <a:ext cx="7466400" cy="361800"/>
          </a:xfrm>
          <a:prstGeom prst="rect">
            <a:avLst/>
          </a:prstGeom>
        </p:spPr>
        <p:txBody>
          <a:bodyPr/>
          <a:lstStyle/>
          <a:p>
            <a:pPr algn="ctr">
              <a:lnSpc>
                <a:spcPct val="100000"/>
              </a:lnSpc>
            </a:pPr>
            <a:endParaRPr dirty="0"/>
          </a:p>
          <a:p>
            <a:pPr algn="ctr">
              <a:lnSpc>
                <a:spcPct val="100000"/>
              </a:lnSpc>
            </a:pPr>
            <a:endParaRPr dirty="0"/>
          </a:p>
          <a:p>
            <a:pPr algn="ctr">
              <a:lnSpc>
                <a:spcPct val="100000"/>
              </a:lnSpc>
            </a:pPr>
            <a:endParaRPr dirty="0"/>
          </a:p>
          <a:p>
            <a:pPr algn="ctr">
              <a:lnSpc>
                <a:spcPct val="100000"/>
              </a:lnSpc>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Shape 1"/>
          <p:cNvSpPr txBox="1"/>
          <p:nvPr/>
        </p:nvSpPr>
        <p:spPr>
          <a:xfrm>
            <a:off x="0" y="6492960"/>
            <a:ext cx="1676160" cy="364680"/>
          </a:xfrm>
          <a:prstGeom prst="rect">
            <a:avLst/>
          </a:prstGeom>
        </p:spPr>
        <p:txBody>
          <a:bodyPr anchor="ctr"/>
          <a:lstStyle/>
          <a:p>
            <a:pPr>
              <a:lnSpc>
                <a:spcPct val="100000"/>
              </a:lnSpc>
            </a:pPr>
            <a:endParaRPr/>
          </a:p>
        </p:txBody>
      </p:sp>
      <p:sp>
        <p:nvSpPr>
          <p:cNvPr id="5" name="TextShape 2"/>
          <p:cNvSpPr txBox="1"/>
          <p:nvPr/>
        </p:nvSpPr>
        <p:spPr>
          <a:xfrm>
            <a:off x="6985440" y="6457680"/>
            <a:ext cx="2133360" cy="364680"/>
          </a:xfrm>
          <a:prstGeom prst="rect">
            <a:avLst/>
          </a:prstGeom>
        </p:spPr>
        <p:txBody>
          <a:bodyPr anchor="ctr"/>
          <a:lstStyle/>
          <a:p>
            <a:pPr algn="r">
              <a:lnSpc>
                <a:spcPct val="100000"/>
              </a:lnSpc>
            </a:pPr>
            <a:fld id="{1B20FF57-C340-45DA-BF80-8306DA74ABF0}" type="slidenum">
              <a:rPr lang="en-IN" sz="1600">
                <a:solidFill>
                  <a:srgbClr val="C00000"/>
                </a:solidFill>
                <a:latin typeface="Times New Roman"/>
              </a:rPr>
              <a:pPr algn="r">
                <a:lnSpc>
                  <a:spcPct val="100000"/>
                </a:lnSpc>
              </a:pPr>
              <a:t>9</a:t>
            </a:fld>
            <a:endParaRPr/>
          </a:p>
        </p:txBody>
      </p:sp>
      <p:sp>
        <p:nvSpPr>
          <p:cNvPr id="6" name="Line 3"/>
          <p:cNvSpPr/>
          <p:nvPr/>
        </p:nvSpPr>
        <p:spPr>
          <a:xfrm>
            <a:off x="0" y="924120"/>
            <a:ext cx="9144000" cy="1440"/>
          </a:xfrm>
          <a:prstGeom prst="line">
            <a:avLst/>
          </a:prstGeom>
          <a:ln w="38160">
            <a:solidFill>
              <a:srgbClr val="8064A2"/>
            </a:solidFill>
            <a:round/>
          </a:ln>
        </p:spPr>
      </p:sp>
      <p:sp>
        <p:nvSpPr>
          <p:cNvPr id="7" name="Line 4"/>
          <p:cNvSpPr/>
          <p:nvPr/>
        </p:nvSpPr>
        <p:spPr>
          <a:xfrm>
            <a:off x="0" y="6324480"/>
            <a:ext cx="9144000" cy="1440"/>
          </a:xfrm>
          <a:prstGeom prst="line">
            <a:avLst/>
          </a:prstGeom>
          <a:ln w="38160">
            <a:solidFill>
              <a:srgbClr val="8064A2"/>
            </a:solidFill>
            <a:round/>
          </a:ln>
        </p:spPr>
      </p:sp>
      <p:sp>
        <p:nvSpPr>
          <p:cNvPr id="9" name="TextShape 5"/>
          <p:cNvSpPr txBox="1"/>
          <p:nvPr/>
        </p:nvSpPr>
        <p:spPr>
          <a:xfrm>
            <a:off x="457200" y="274680"/>
            <a:ext cx="8229600" cy="649080"/>
          </a:xfrm>
          <a:prstGeom prst="rect">
            <a:avLst/>
          </a:prstGeom>
        </p:spPr>
        <p:txBody>
          <a:bodyPr anchor="ctr"/>
          <a:lstStyle/>
          <a:p>
            <a:pPr algn="ctr">
              <a:lnSpc>
                <a:spcPct val="100000"/>
              </a:lnSpc>
            </a:pPr>
            <a:r>
              <a:rPr lang="en-US" sz="3600" b="1" u="sng" dirty="0" smtClean="0">
                <a:solidFill>
                  <a:srgbClr val="C00000"/>
                </a:solidFill>
                <a:latin typeface="Times New Roman" pitchFamily="18" charset="0"/>
                <a:cs typeface="Times New Roman" pitchFamily="18" charset="0"/>
              </a:rPr>
              <a:t>Scope</a:t>
            </a:r>
            <a:endParaRPr sz="3600" b="1" u="sng">
              <a:solidFill>
                <a:srgbClr val="C00000"/>
              </a:solidFill>
              <a:latin typeface="Times New Roman" pitchFamily="18" charset="0"/>
              <a:cs typeface="Times New Roman" pitchFamily="18" charset="0"/>
            </a:endParaRPr>
          </a:p>
        </p:txBody>
      </p:sp>
      <p:sp>
        <p:nvSpPr>
          <p:cNvPr id="11" name="TextShape 7"/>
          <p:cNvSpPr txBox="1"/>
          <p:nvPr/>
        </p:nvSpPr>
        <p:spPr>
          <a:xfrm>
            <a:off x="1066680" y="6095880"/>
            <a:ext cx="7466400" cy="361800"/>
          </a:xfrm>
          <a:prstGeom prst="rect">
            <a:avLst/>
          </a:prstGeom>
        </p:spPr>
        <p:txBody>
          <a:bodyPr/>
          <a:lstStyle/>
          <a:p>
            <a:pPr algn="ctr">
              <a:lnSpc>
                <a:spcPct val="100000"/>
              </a:lnSpc>
            </a:pPr>
            <a:endParaRPr/>
          </a:p>
        </p:txBody>
      </p:sp>
      <p:sp>
        <p:nvSpPr>
          <p:cNvPr id="8" name="Rectangle 7"/>
          <p:cNvSpPr/>
          <p:nvPr/>
        </p:nvSpPr>
        <p:spPr>
          <a:xfrm>
            <a:off x="457200" y="1296412"/>
            <a:ext cx="8229600" cy="3046988"/>
          </a:xfrm>
          <a:prstGeom prst="rect">
            <a:avLst/>
          </a:prstGeom>
        </p:spPr>
        <p:txBody>
          <a:bodyPr wrap="square">
            <a:spAutoFit/>
          </a:bodyPr>
          <a:lstStyle/>
          <a:p>
            <a:pPr marL="342900" indent="-342900" algn="just">
              <a:buFont typeface="Wingdings" panose="05000000000000000000" pitchFamily="2" charset="2"/>
              <a:buChar char="Ø"/>
            </a:pPr>
            <a:r>
              <a:rPr lang="en-US" sz="2400" dirty="0">
                <a:latin typeface="Times New Roman" panose="02020603050405020304" pitchFamily="18" charset="0"/>
                <a:ea typeface="Times New Roman" panose="02020603050405020304" pitchFamily="18" charset="0"/>
              </a:rPr>
              <a:t>Personalized News Recommender System is basically </a:t>
            </a:r>
            <a:r>
              <a:rPr lang="en-US" sz="2400" dirty="0" smtClean="0">
                <a:latin typeface="Times New Roman" panose="02020603050405020304" pitchFamily="18" charset="0"/>
                <a:ea typeface="Times New Roman" panose="02020603050405020304" pitchFamily="18" charset="0"/>
              </a:rPr>
              <a:t>an </a:t>
            </a:r>
            <a:r>
              <a:rPr lang="en-US" sz="2400" dirty="0">
                <a:latin typeface="Times New Roman" panose="02020603050405020304" pitchFamily="18" charset="0"/>
                <a:ea typeface="Times New Roman" panose="02020603050405020304" pitchFamily="18" charset="0"/>
              </a:rPr>
              <a:t>application which </a:t>
            </a:r>
            <a:r>
              <a:rPr lang="en-US" sz="2400" dirty="0" smtClean="0">
                <a:latin typeface="Times New Roman" panose="02020603050405020304" pitchFamily="18" charset="0"/>
                <a:ea typeface="Times New Roman" panose="02020603050405020304" pitchFamily="18" charset="0"/>
              </a:rPr>
              <a:t>recommends news to user through </a:t>
            </a:r>
            <a:r>
              <a:rPr lang="en-US" sz="2400" dirty="0">
                <a:latin typeface="Times New Roman" panose="02020603050405020304" pitchFamily="18" charset="0"/>
                <a:ea typeface="Times New Roman" panose="02020603050405020304" pitchFamily="18" charset="0"/>
              </a:rPr>
              <a:t>RSS </a:t>
            </a:r>
            <a:r>
              <a:rPr lang="en-US" sz="2400" dirty="0" smtClean="0">
                <a:latin typeface="Times New Roman" panose="02020603050405020304" pitchFamily="18" charset="0"/>
                <a:ea typeface="Times New Roman" panose="02020603050405020304" pitchFamily="18" charset="0"/>
              </a:rPr>
              <a:t>feeds and user </a:t>
            </a:r>
            <a:r>
              <a:rPr lang="en-US" sz="2400" dirty="0">
                <a:latin typeface="Times New Roman" panose="02020603050405020304" pitchFamily="18" charset="0"/>
                <a:ea typeface="Times New Roman" panose="02020603050405020304" pitchFamily="18" charset="0"/>
              </a:rPr>
              <a:t>can even manually search the news of his/her choice by typing the </a:t>
            </a:r>
            <a:r>
              <a:rPr lang="en-US" sz="2400" dirty="0" smtClean="0">
                <a:latin typeface="Times New Roman" panose="02020603050405020304" pitchFamily="18" charset="0"/>
                <a:ea typeface="Times New Roman" panose="02020603050405020304" pitchFamily="18" charset="0"/>
              </a:rPr>
              <a:t>keyword.</a:t>
            </a:r>
          </a:p>
          <a:p>
            <a:pPr marL="342900" indent="-342900" algn="just">
              <a:buFont typeface="Wingdings" panose="05000000000000000000" pitchFamily="2" charset="2"/>
              <a:buChar char="Ø"/>
            </a:pPr>
            <a:endParaRPr lang="en-US" sz="2400" dirty="0" smtClean="0">
              <a:latin typeface="Times New Roman" panose="02020603050405020304" pitchFamily="18" charset="0"/>
              <a:ea typeface="Times New Roman" panose="02020603050405020304" pitchFamily="18" charset="0"/>
            </a:endParaRPr>
          </a:p>
          <a:p>
            <a:pPr marL="342900" indent="-342900" algn="just">
              <a:buFont typeface="Wingdings" panose="05000000000000000000" pitchFamily="2" charset="2"/>
              <a:buChar char="Ø"/>
            </a:pPr>
            <a:r>
              <a:rPr lang="en-US" sz="2400" dirty="0" smtClean="0">
                <a:latin typeface="Times New Roman" panose="02020603050405020304" pitchFamily="18" charset="0"/>
                <a:ea typeface="Times New Roman" panose="02020603050405020304" pitchFamily="18" charset="0"/>
              </a:rPr>
              <a:t>Thus, </a:t>
            </a:r>
            <a:r>
              <a:rPr lang="en-US" sz="2400" dirty="0">
                <a:latin typeface="Times New Roman" panose="02020603050405020304" pitchFamily="18" charset="0"/>
                <a:ea typeface="Times New Roman" panose="02020603050405020304" pitchFamily="18" charset="0"/>
              </a:rPr>
              <a:t>Personalized News Recommender System is a true replacement to the old recommender system which used only data sets to recommend the news.</a:t>
            </a:r>
            <a:endParaRPr lang="en-US" sz="24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6443</TotalTime>
  <Words>1685</Words>
  <Application>Microsoft Office PowerPoint</Application>
  <PresentationFormat>On-screen Show (4:3)</PresentationFormat>
  <Paragraphs>242</Paragraphs>
  <Slides>24</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Georgia</vt:lpstr>
      <vt:lpstr>Times New Roman</vt:lpstr>
      <vt:lpstr>Wingdings</vt:lpstr>
      <vt:lpstr>Office Theme</vt:lpstr>
      <vt:lpstr>Presentation on Personalized News Recommender</vt:lpstr>
      <vt:lpstr>Index </vt:lpstr>
      <vt:lpstr>Abstract </vt:lpstr>
      <vt:lpstr>PowerPoint Presentation</vt:lpstr>
      <vt:lpstr>PowerPoint Presentation</vt:lpstr>
      <vt:lpstr>PowerPoint Presentation</vt:lpstr>
      <vt:lpstr>PowerPoint Presentation</vt:lpstr>
      <vt:lpstr>PowerPoint Presentation</vt:lpstr>
      <vt:lpstr>PowerPoint Presentation</vt:lpstr>
      <vt:lpstr>Design Implementation and Analysis</vt:lpstr>
      <vt:lpstr>Word Weightage Algorithm using TF-IDF Technique</vt:lpstr>
      <vt:lpstr>Word Weightage Algorithm using TF-IDF Technique</vt:lpstr>
      <vt:lpstr>PowerPoint Presentation</vt:lpstr>
      <vt:lpstr>PowerPoint Presentation</vt:lpstr>
      <vt:lpstr>Expected Output</vt:lpstr>
      <vt:lpstr>Expected Output</vt:lpstr>
      <vt:lpstr>Expected Output</vt:lpstr>
      <vt:lpstr>Expected Output</vt:lpstr>
      <vt:lpstr>Conclusion</vt:lpstr>
      <vt:lpstr>Future Scope</vt:lpstr>
      <vt:lpstr>PowerPoint Presentation</vt:lpstr>
      <vt:lpstr>PowerPoint Presentation</vt:lpstr>
      <vt:lpstr>PowerPoint Presentation</vt:lpstr>
      <vt:lpstr>Extras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novel approach to the hierarchical co-clustering in text mining with zone contents and metadata</dc:title>
  <dc:creator>Asus</dc:creator>
  <cp:lastModifiedBy>Dell</cp:lastModifiedBy>
  <cp:revision>817</cp:revision>
  <dcterms:created xsi:type="dcterms:W3CDTF">2015-01-13T04:02:25Z</dcterms:created>
  <dcterms:modified xsi:type="dcterms:W3CDTF">2016-10-20T18:35:02Z</dcterms:modified>
</cp:coreProperties>
</file>