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4" r:id="rId12"/>
    <p:sldId id="275" r:id="rId13"/>
    <p:sldId id="266" r:id="rId14"/>
    <p:sldId id="272" r:id="rId15"/>
    <p:sldId id="267" r:id="rId16"/>
    <p:sldId id="268" r:id="rId17"/>
    <p:sldId id="269" r:id="rId18"/>
    <p:sldId id="270" r:id="rId19"/>
    <p:sldId id="273" r:id="rId20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215" d="100"/>
          <a:sy n="215" d="100"/>
        </p:scale>
        <p:origin x="1176" y="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9F2DD-06A9-43D6-BEDC-1E2558A2AEF9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1060A-C885-4916-AF3E-5C652DF24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00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1060A-C885-4916-AF3E-5C652DF2472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11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71060A-C885-4916-AF3E-5C652DF2472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51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Dept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Comp</a:t>
            </a:r>
            <a:r>
              <a:rPr spc="-20" dirty="0"/>
              <a:t> Engg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dd-October-</a:t>
            </a:r>
            <a:r>
              <a:rPr spc="-20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Dept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Comp</a:t>
            </a:r>
            <a:r>
              <a:rPr spc="-20" dirty="0"/>
              <a:t> Engg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dd-October-</a:t>
            </a:r>
            <a:r>
              <a:rPr spc="-20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Dept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Comp</a:t>
            </a:r>
            <a:r>
              <a:rPr spc="-20" dirty="0"/>
              <a:t> Engg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dd-October-</a:t>
            </a:r>
            <a:r>
              <a:rPr spc="-20" dirty="0"/>
              <a:t>2024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Dept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Comp</a:t>
            </a:r>
            <a:r>
              <a:rPr spc="-20" dirty="0"/>
              <a:t> Engg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dd-October-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Dept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Comp</a:t>
            </a:r>
            <a:r>
              <a:rPr spc="-20" dirty="0"/>
              <a:t> Engg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dd-October-</a:t>
            </a:r>
            <a:r>
              <a:rPr spc="-20" dirty="0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88361" y="324219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08744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86546" y="3238232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39032" y="323188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75863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31883" y="324458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42982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19183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86302" y="323188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10101" y="323823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86302" y="326998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53434" y="323188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6236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3586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3188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45565"/>
            <a:ext cx="121094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654391"/>
            <a:ext cx="4079240" cy="2236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1944" y="3331252"/>
            <a:ext cx="69215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Dept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Comp</a:t>
            </a:r>
            <a:r>
              <a:rPr spc="-20" dirty="0"/>
              <a:t> Engg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32695" y="3331252"/>
            <a:ext cx="599439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pc="-10" dirty="0"/>
              <a:t>dd-October-</a:t>
            </a:r>
            <a:r>
              <a:rPr spc="-20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5161" y="3331252"/>
            <a:ext cx="266700" cy="119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‹#›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ccess.thecvf.com/content/WACV2023/papers/Li_A_Continual_Deepfake_Detection_Benchmark_Dataset_Methods_and_Essentials_WACV_2023_paper.pdf" TargetMode="External"/><Relationship Id="rId2" Type="http://schemas.openxmlformats.org/officeDocument/2006/relationships/hyperlink" Target="https://openaccess.thecvf.com/content/CVPR2025/papers/Kundu_Towards_a_Universal_Synthetic_Video_Detector_From_Face_or_Background_CVPR_2025_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501.11340.pdf" TargetMode="External"/><Relationship Id="rId5" Type="http://schemas.openxmlformats.org/officeDocument/2006/relationships/hyperlink" Target="https://arxiv.org/pdf/2006.07397.pdf" TargetMode="External"/><Relationship Id="rId4" Type="http://schemas.openxmlformats.org/officeDocument/2006/relationships/hyperlink" Target="https://github.com/ondyari/FaceForensic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ccess.thecvf.com/content/ICCV2021/papers/Liu_Spatial-Phase_Shallow_Learning_Rethinking_Face_Forgery_Detection_in_Frequency_Domain_ICCV_2021_paper.pdf" TargetMode="External"/><Relationship Id="rId2" Type="http://schemas.openxmlformats.org/officeDocument/2006/relationships/hyperlink" Target="https://openaccess.thecvf.com/content_CVPR_2020/papers/Li_Face_X-Ray_for_More_General_Face_Forgery_Detection_CVPR_2020_pap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access.thecvf.com/content/CVPR2021/papers/Haliassos_Lips_Dont_Lie_A_Generalisable_and_Robust_Approach_To_Face_CVPR_2021_paper.pdf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slide" Target="slide3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743" y="236842"/>
            <a:ext cx="4483735" cy="502284"/>
            <a:chOff x="87743" y="236842"/>
            <a:chExt cx="4483735" cy="502284"/>
          </a:xfrm>
        </p:grpSpPr>
        <p:sp>
          <p:nvSpPr>
            <p:cNvPr id="3" name="object 3"/>
            <p:cNvSpPr/>
            <p:nvPr/>
          </p:nvSpPr>
          <p:spPr>
            <a:xfrm>
              <a:off x="87743" y="236842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8544" y="300105"/>
              <a:ext cx="4432935" cy="438784"/>
            </a:xfrm>
            <a:custGeom>
              <a:avLst/>
              <a:gdLst/>
              <a:ahLst/>
              <a:cxnLst/>
              <a:rect l="l" t="t" r="r" b="b"/>
              <a:pathLst>
                <a:path w="4432935" h="438784">
                  <a:moveTo>
                    <a:pt x="4432566" y="0"/>
                  </a:moveTo>
                  <a:lnTo>
                    <a:pt x="0" y="0"/>
                  </a:lnTo>
                  <a:lnTo>
                    <a:pt x="0" y="438781"/>
                  </a:lnTo>
                  <a:lnTo>
                    <a:pt x="4432566" y="43878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743" y="281269"/>
              <a:ext cx="4432935" cy="407034"/>
            </a:xfrm>
            <a:custGeom>
              <a:avLst/>
              <a:gdLst/>
              <a:ahLst/>
              <a:cxnLst/>
              <a:rect l="l" t="t" r="r" b="b"/>
              <a:pathLst>
                <a:path w="4432935" h="407034">
                  <a:moveTo>
                    <a:pt x="4432566" y="0"/>
                  </a:moveTo>
                  <a:lnTo>
                    <a:pt x="0" y="0"/>
                  </a:lnTo>
                  <a:lnTo>
                    <a:pt x="0" y="356017"/>
                  </a:lnTo>
                  <a:lnTo>
                    <a:pt x="4008" y="375741"/>
                  </a:lnTo>
                  <a:lnTo>
                    <a:pt x="14922" y="391894"/>
                  </a:lnTo>
                  <a:lnTo>
                    <a:pt x="31075" y="402808"/>
                  </a:lnTo>
                  <a:lnTo>
                    <a:pt x="50800" y="406817"/>
                  </a:lnTo>
                  <a:lnTo>
                    <a:pt x="4381765" y="406817"/>
                  </a:lnTo>
                  <a:lnTo>
                    <a:pt x="4401490" y="402808"/>
                  </a:lnTo>
                  <a:lnTo>
                    <a:pt x="4417643" y="391894"/>
                  </a:lnTo>
                  <a:lnTo>
                    <a:pt x="4428558" y="375741"/>
                  </a:lnTo>
                  <a:lnTo>
                    <a:pt x="4432566" y="35601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3143" y="195220"/>
            <a:ext cx="4432935" cy="493083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R="43180" algn="ctr">
              <a:lnSpc>
                <a:spcPct val="100000"/>
              </a:lnSpc>
              <a:spcBef>
                <a:spcPts val="484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Towards Robust Detection of AI-Generated Videos: Challenges and Continual Learning Solutions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913" y="783197"/>
            <a:ext cx="3610190" cy="73481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168910" algn="ctr">
              <a:lnSpc>
                <a:spcPct val="100000"/>
              </a:lnSpc>
              <a:spcBef>
                <a:spcPts val="90"/>
              </a:spcBef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Yash Kailas Doke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00000"/>
              </a:lnSpc>
              <a:spcBef>
                <a:spcPts val="35"/>
              </a:spcBef>
            </a:pPr>
            <a:r>
              <a:rPr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sz="1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B. D.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Phulpagar</a:t>
            </a:r>
            <a:b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100" b="1" dirty="0">
                <a:latin typeface="Arial MT"/>
                <a:cs typeface="Times New Roman" panose="02020603050405020304" pitchFamily="18" charset="0"/>
              </a:rPr>
            </a:br>
            <a:r>
              <a:rPr lang="en-IN" sz="1200" spc="-10" dirty="0">
                <a:latin typeface="Arial MT"/>
                <a:cs typeface="Arial MT"/>
              </a:rPr>
              <a:t>Seminar</a:t>
            </a:r>
            <a:endParaRPr lang="en-IN" sz="1200" dirty="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76245" y="1602034"/>
            <a:ext cx="506730" cy="6477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72995" y="2321626"/>
            <a:ext cx="1713230" cy="85600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algn="ctr">
              <a:lnSpc>
                <a:spcPts val="950"/>
              </a:lnSpc>
              <a:spcBef>
                <a:spcPts val="135"/>
              </a:spcBef>
            </a:pPr>
            <a:r>
              <a:rPr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</a:t>
            </a:r>
            <a:r>
              <a:rPr sz="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r>
              <a:rPr sz="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sz="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sz="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Savitribai</a:t>
            </a:r>
            <a:r>
              <a:rPr sz="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Phule</a:t>
            </a:r>
            <a:r>
              <a:rPr sz="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Pune</a:t>
            </a:r>
            <a:r>
              <a:rPr sz="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" algn="ctr">
              <a:lnSpc>
                <a:spcPct val="100000"/>
              </a:lnSpc>
            </a:pPr>
            <a:r>
              <a:rPr lang="en-US"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26-September</a:t>
            </a:r>
            <a:r>
              <a:rPr sz="11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sz="1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11" name="object 11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23012" y="3324810"/>
            <a:ext cx="692150" cy="11937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Dept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Comp</a:t>
            </a:r>
            <a:r>
              <a:rPr spc="-20" dirty="0"/>
              <a:t> Engg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752109" y="3340286"/>
            <a:ext cx="145158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600" dirty="0">
                <a:solidFill>
                  <a:schemeClr val="bg1"/>
                </a:solidFill>
              </a:rPr>
              <a:t>Detection of AI-Generated Videos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3269845" y="3331252"/>
            <a:ext cx="76229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 dirty="0"/>
              <a:t>26-September</a:t>
            </a:r>
            <a:r>
              <a:rPr spc="-10" dirty="0"/>
              <a:t>-</a:t>
            </a:r>
            <a:r>
              <a:rPr spc="-20" dirty="0"/>
              <a:t>202</a:t>
            </a:r>
            <a:r>
              <a:rPr lang="en-US" spc="-20" dirty="0"/>
              <a:t>5</a:t>
            </a:r>
            <a:endParaRPr spc="-2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4275161" y="3331252"/>
            <a:ext cx="26670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1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</a:t>
            </a:r>
            <a:r>
              <a:rPr lang="en-US" spc="-25" dirty="0"/>
              <a:t>8</a:t>
            </a:r>
            <a:endParaRPr spc="-25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21139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Algorithmic</a:t>
            </a:r>
            <a:r>
              <a:rPr sz="14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pproach(2/</a:t>
            </a:r>
            <a:r>
              <a:rPr lang="en-US"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5" name="object 5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421944" y="3331252"/>
            <a:ext cx="69215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>
                <a:cs typeface="Times New Roman" panose="02020603050405020304" pitchFamily="18" charset="0"/>
              </a:rPr>
              <a:t>Dept</a:t>
            </a:r>
            <a:r>
              <a:rPr spc="-25" dirty="0">
                <a:cs typeface="Times New Roman" panose="02020603050405020304" pitchFamily="18" charset="0"/>
              </a:rPr>
              <a:t> </a:t>
            </a:r>
            <a:r>
              <a:rPr dirty="0">
                <a:cs typeface="Times New Roman" panose="02020603050405020304" pitchFamily="18" charset="0"/>
              </a:rPr>
              <a:t>of</a:t>
            </a:r>
            <a:r>
              <a:rPr spc="-20" dirty="0">
                <a:cs typeface="Times New Roman" panose="02020603050405020304" pitchFamily="18" charset="0"/>
              </a:rPr>
              <a:t> </a:t>
            </a:r>
            <a:r>
              <a:rPr dirty="0">
                <a:cs typeface="Times New Roman" panose="02020603050405020304" pitchFamily="18" charset="0"/>
              </a:rPr>
              <a:t>Comp</a:t>
            </a:r>
            <a:r>
              <a:rPr spc="-20" dirty="0">
                <a:cs typeface="Times New Roman" panose="02020603050405020304" pitchFamily="18" charset="0"/>
              </a:rPr>
              <a:t> Engg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4275161" y="3331252"/>
            <a:ext cx="26670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>
                <a:cs typeface="Times New Roman" panose="02020603050405020304" pitchFamily="18" charset="0"/>
              </a:rPr>
              <a:t>10</a:t>
            </a:fld>
            <a:r>
              <a:rPr spc="-70" dirty="0">
                <a:cs typeface="Times New Roman" panose="02020603050405020304" pitchFamily="18" charset="0"/>
              </a:rPr>
              <a:t> </a:t>
            </a:r>
            <a:r>
              <a:rPr dirty="0">
                <a:cs typeface="Times New Roman" panose="02020603050405020304" pitchFamily="18" charset="0"/>
              </a:rPr>
              <a:t>/</a:t>
            </a:r>
            <a:r>
              <a:rPr spc="-65" dirty="0">
                <a:cs typeface="Times New Roman" panose="02020603050405020304" pitchFamily="18" charset="0"/>
              </a:rPr>
              <a:t> </a:t>
            </a:r>
            <a:r>
              <a:rPr spc="-25" dirty="0">
                <a:cs typeface="Times New Roman" panose="02020603050405020304" pitchFamily="18" charset="0"/>
              </a:rPr>
              <a:t>1</a:t>
            </a:r>
            <a:r>
              <a:rPr lang="en-US" spc="-25" dirty="0">
                <a:cs typeface="Times New Roman" panose="02020603050405020304" pitchFamily="18" charset="0"/>
              </a:rPr>
              <a:t>8</a:t>
            </a:r>
            <a:endParaRPr spc="-25" dirty="0">
              <a:cs typeface="Times New Roman" panose="02020603050405020304" pitchFamily="18" charset="0"/>
            </a:endParaRPr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FB319517-009B-338B-E8D9-E74658D5854F}"/>
              </a:ext>
            </a:extLst>
          </p:cNvPr>
          <p:cNvSpPr txBox="1"/>
          <p:nvPr/>
        </p:nvSpPr>
        <p:spPr>
          <a:xfrm>
            <a:off x="1752109" y="3340286"/>
            <a:ext cx="145158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Times New Roman" panose="02020603050405020304" pitchFamily="18" charset="0"/>
              </a:rPr>
              <a:t>Detection of AI-Generated Videos</a:t>
            </a:r>
            <a:endParaRPr sz="600" dirty="0">
              <a:solidFill>
                <a:schemeClr val="bg1"/>
              </a:solidFill>
              <a:latin typeface="Arial M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E259B0-0FB9-5142-4F4D-6E841FD570C6}"/>
                  </a:ext>
                </a:extLst>
              </p:cNvPr>
              <p:cNvSpPr txBox="1"/>
              <p:nvPr/>
            </p:nvSpPr>
            <p:spPr>
              <a:xfrm>
                <a:off x="170433" y="434975"/>
                <a:ext cx="4267150" cy="2683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Baseline Model Components:</a:t>
                </a:r>
              </a:p>
              <a:p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• Multi-head attention with diversity regularization</a:t>
                </a:r>
              </a:p>
              <a:p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• Adaptive pooling for variable-length sequences</a:t>
                </a:r>
              </a:p>
              <a:p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• Binary classification with </a:t>
                </a:r>
                <a:r>
                  <a:rPr lang="en-I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BCEWithLogitsLoss</a:t>
                </a:r>
                <a:b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Visual: </a:t>
                </a:r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Multi-head self-attention block unrolled over time</a:t>
                </a:r>
              </a:p>
              <a:p>
                <a:pPr/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formulas:</a:t>
                </a:r>
                <a:b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Multi-head attention:</a:t>
                </a:r>
                <a:b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Attention</m:t>
                      </m:r>
                      <m:d>
                        <m:dPr>
                          <m:sepChr m:val=",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e>
                          <m:r>
                            <a:rPr lang="ar-AE" sz="1200" b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e>
                          <m:r>
                            <a:rPr lang="ar-AE" sz="12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sz="1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softmax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1200" b="1">
                                      <a:latin typeface="Cambria Math" panose="02040503050406030204" pitchFamily="18" charset="0"/>
                                    </a:rPr>
                                    <m:t>𝐐𝐊</m:t>
                                  </m:r>
                                </m:e>
                                <m:sup>
                                  <m:r>
                                    <a:rPr lang="ar-AE" sz="120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ar-AE" sz="1200" b="1">
                          <a:latin typeface="Cambria Math" panose="02040503050406030204" pitchFamily="18" charset="0"/>
                        </a:rPr>
                        <m:t>𝐕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IN" sz="12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MultiHead</m:t>
                      </m:r>
                      <m:r>
                        <a:rPr lang="en-IN" sz="12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m:rPr>
                          <m:nor/>
                        </m:rPr>
                        <a:rPr lang="ar-AE" sz="1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  </m:t>
                      </m:r>
                      <m:r>
                        <m:rPr>
                          <m:nor/>
                        </m:rPr>
                        <a:rPr lang="en-IN" sz="1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Attention</m:t>
                      </m:r>
                      <m:d>
                        <m:dPr>
                          <m:sepChr m:val=",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b="1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b>
                              <m:r>
                                <a:rPr lang="ar-A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ar-A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b="1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ar-AE" sz="1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ar-A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ar-A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 diversity loss:</a:t>
                </a:r>
                <a:b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12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div</m:t>
                          </m:r>
                        </m:sub>
                      </m:sSub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ar-AE" sz="1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1</m:t>
                      </m:r>
                      <m:nary>
                        <m:naryPr>
                          <m:chr m:val="ℎ"/>
                          <m:limLoc m:val="subSup"/>
                          <m:grow m:val="on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nary>
                      <m:r>
                        <a:rPr lang="ar-AE" sz="1200">
                          <a:latin typeface="Cambria Math" panose="02040503050406030204" pitchFamily="18" charset="0"/>
                        </a:rPr>
                        <m:t>∥</m:t>
                      </m:r>
                      <m:sSubSup>
                        <m:sSubSup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12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ar-AE" sz="12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ar-AE" sz="1200" b="1">
                          <a:latin typeface="Cambria Math" panose="02040503050406030204" pitchFamily="18" charset="0"/>
                        </a:rPr>
                        <m:t>𝐈</m:t>
                      </m:r>
                      <m:sSubSup>
                        <m:sSubSupPr>
                          <m:ctrlPr>
                            <a:rPr lang="ar-AE" sz="12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E259B0-0FB9-5142-4F4D-6E841FD57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3" y="434975"/>
                <a:ext cx="4267150" cy="2683235"/>
              </a:xfrm>
              <a:prstGeom prst="rect">
                <a:avLst/>
              </a:prstGeom>
              <a:blipFill>
                <a:blip r:embed="rId2"/>
                <a:stretch>
                  <a:fillRect l="-143" b="-92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0">
            <a:extLst>
              <a:ext uri="{FF2B5EF4-FFF2-40B4-BE49-F238E27FC236}">
                <a16:creationId xmlns:a16="http://schemas.microsoft.com/office/drawing/2014/main" id="{B8ACDB8B-FBA4-A2D1-5E53-39C5EA61AEC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339985" y="3331252"/>
            <a:ext cx="69215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 dirty="0"/>
              <a:t>26-September-</a:t>
            </a:r>
            <a:r>
              <a:rPr lang="en-US" spc="-20" dirty="0"/>
              <a:t>2025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1CD7B64-7B15-566D-303A-846279F896D1}"/>
              </a:ext>
            </a:extLst>
          </p:cNvPr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FB32675-134E-C2C8-9830-AE1C7420431C}"/>
              </a:ext>
            </a:extLst>
          </p:cNvPr>
          <p:cNvSpPr txBox="1"/>
          <p:nvPr/>
        </p:nvSpPr>
        <p:spPr>
          <a:xfrm>
            <a:off x="95300" y="45565"/>
            <a:ext cx="21139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Algorithmic</a:t>
            </a:r>
            <a:r>
              <a:rPr sz="14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pproach(</a:t>
            </a:r>
            <a:r>
              <a:rPr lang="en-US"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8AF6CB19-E3B6-9C6E-4E8E-B9CDA271394F}"/>
              </a:ext>
            </a:extLst>
          </p:cNvPr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BF85046-F527-39BD-D6E7-B759FD0BD527}"/>
                </a:ext>
              </a:extLst>
            </p:cNvPr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A6313B2F-F3D9-FAEE-45F1-58A71333514F}"/>
                </a:ext>
              </a:extLst>
            </p:cNvPr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33085CB9-0A83-D7CF-2660-56202418B2F9}"/>
                </a:ext>
              </a:extLst>
            </p:cNvPr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19991071-B07C-0205-7A02-66E720DD7F7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21944" y="3331252"/>
            <a:ext cx="69215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>
                <a:cs typeface="Times New Roman" panose="02020603050405020304" pitchFamily="18" charset="0"/>
              </a:rPr>
              <a:t>Dept</a:t>
            </a:r>
            <a:r>
              <a:rPr spc="-25" dirty="0">
                <a:cs typeface="Times New Roman" panose="02020603050405020304" pitchFamily="18" charset="0"/>
              </a:rPr>
              <a:t> </a:t>
            </a:r>
            <a:r>
              <a:rPr dirty="0">
                <a:cs typeface="Times New Roman" panose="02020603050405020304" pitchFamily="18" charset="0"/>
              </a:rPr>
              <a:t>of</a:t>
            </a:r>
            <a:r>
              <a:rPr spc="-20" dirty="0">
                <a:cs typeface="Times New Roman" panose="02020603050405020304" pitchFamily="18" charset="0"/>
              </a:rPr>
              <a:t> </a:t>
            </a:r>
            <a:r>
              <a:rPr dirty="0">
                <a:cs typeface="Times New Roman" panose="02020603050405020304" pitchFamily="18" charset="0"/>
              </a:rPr>
              <a:t>Comp</a:t>
            </a:r>
            <a:r>
              <a:rPr spc="-20" dirty="0">
                <a:cs typeface="Times New Roman" panose="02020603050405020304" pitchFamily="18" charset="0"/>
              </a:rPr>
              <a:t> Engg</a:t>
            </a: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9D41B9C3-F370-B0EE-A7D6-82B80768C58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75161" y="3331252"/>
            <a:ext cx="26670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>
                <a:cs typeface="Times New Roman" panose="02020603050405020304" pitchFamily="18" charset="0"/>
              </a:rPr>
              <a:t>11</a:t>
            </a:fld>
            <a:r>
              <a:rPr spc="-70" dirty="0">
                <a:cs typeface="Times New Roman" panose="02020603050405020304" pitchFamily="18" charset="0"/>
              </a:rPr>
              <a:t> </a:t>
            </a:r>
            <a:r>
              <a:rPr dirty="0">
                <a:cs typeface="Times New Roman" panose="02020603050405020304" pitchFamily="18" charset="0"/>
              </a:rPr>
              <a:t>/</a:t>
            </a:r>
            <a:r>
              <a:rPr spc="-65" dirty="0">
                <a:cs typeface="Times New Roman" panose="02020603050405020304" pitchFamily="18" charset="0"/>
              </a:rPr>
              <a:t> </a:t>
            </a:r>
            <a:r>
              <a:rPr spc="-25" dirty="0">
                <a:cs typeface="Times New Roman" panose="02020603050405020304" pitchFamily="18" charset="0"/>
              </a:rPr>
              <a:t>1</a:t>
            </a:r>
            <a:r>
              <a:rPr lang="en-US" spc="-25" dirty="0">
                <a:cs typeface="Times New Roman" panose="02020603050405020304" pitchFamily="18" charset="0"/>
              </a:rPr>
              <a:t>8</a:t>
            </a:r>
            <a:endParaRPr spc="-25" dirty="0">
              <a:cs typeface="Times New Roman" panose="02020603050405020304" pitchFamily="18" charset="0"/>
            </a:endParaRP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5570A5B0-9CAC-0083-D78A-4FB11E12745B}"/>
              </a:ext>
            </a:extLst>
          </p:cNvPr>
          <p:cNvSpPr txBox="1"/>
          <p:nvPr/>
        </p:nvSpPr>
        <p:spPr>
          <a:xfrm>
            <a:off x="1752109" y="3340286"/>
            <a:ext cx="145158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Times New Roman" panose="02020603050405020304" pitchFamily="18" charset="0"/>
              </a:rPr>
              <a:t>Detection of AI-Generated Videos</a:t>
            </a:r>
            <a:endParaRPr sz="600" dirty="0">
              <a:solidFill>
                <a:schemeClr val="bg1"/>
              </a:solidFill>
              <a:latin typeface="Arial M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7BD07F-F8DE-0072-32CA-1AD1425BBD77}"/>
                  </a:ext>
                </a:extLst>
              </p:cNvPr>
              <p:cNvSpPr txBox="1"/>
              <p:nvPr/>
            </p:nvSpPr>
            <p:spPr>
              <a:xfrm>
                <a:off x="170433" y="434975"/>
                <a:ext cx="4267150" cy="25124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Continual Learning Enhancements:</a:t>
                </a:r>
              </a:p>
              <a:p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• Lightweight adapter modules for task-specific tuning</a:t>
                </a:r>
              </a:p>
              <a:p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• Experience replay buffer with reservoir sampling</a:t>
                </a:r>
              </a:p>
              <a:p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• Knowledge distillation to prevent catastrophic forgetting</a:t>
                </a:r>
              </a:p>
              <a:p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• Attention diversity loss for comprehensive spatial coverage</a:t>
                </a:r>
                <a:b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Visual:</a:t>
                </a:r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adapter insertion and replay buffer flow chart</a:t>
                </a:r>
              </a:p>
              <a:p>
                <a:pPr/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components &amp; formulas:</a:t>
                </a:r>
                <a:b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Adapter residual update for each layer:</a:t>
                </a:r>
                <a:b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1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12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12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ar-AE" sz="1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12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adapter</m:t>
                          </m:r>
                        </m:sub>
                      </m:sSub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</m:oMath>
                  </m:oMathPara>
                </a14:m>
                <a:br>
                  <a:rPr lang="ar-A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ar-A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Reservoir sampling probability for experience replay:</a:t>
                </a:r>
                <a:b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IN" sz="12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keep</m:t>
                          </m:r>
                          <m:r>
                            <m:rPr>
                              <m:nor/>
                            </m:rPr>
                            <a:rPr lang="en-IN" sz="12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12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incoming</m:t>
                          </m:r>
                          <m:r>
                            <m:rPr>
                              <m:nor/>
                            </m:rPr>
                            <a:rPr lang="en-IN" sz="12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12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sample</m:t>
                          </m:r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ar-AE" sz="12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nor/>
                            </m:rPr>
                            <a:rPr lang="ar-AE" sz="12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 </m:t>
                          </m:r>
                          <m:r>
                            <m:rPr>
                              <m:nor/>
                            </m:rPr>
                            <a:rPr lang="ar-AE" sz="12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⁣</m:t>
                          </m:r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br>
                  <a:rPr lang="ar-A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7BD07F-F8DE-0072-32CA-1AD1425BB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3" y="434975"/>
                <a:ext cx="4267150" cy="2512419"/>
              </a:xfrm>
              <a:prstGeom prst="rect">
                <a:avLst/>
              </a:prstGeom>
              <a:blipFill>
                <a:blip r:embed="rId2"/>
                <a:stretch>
                  <a:fillRect l="-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0">
            <a:extLst>
              <a:ext uri="{FF2B5EF4-FFF2-40B4-BE49-F238E27FC236}">
                <a16:creationId xmlns:a16="http://schemas.microsoft.com/office/drawing/2014/main" id="{EA0508C8-78FF-0BAC-EF28-A8E98D44480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339985" y="3331252"/>
            <a:ext cx="69215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 dirty="0"/>
              <a:t>26-September-</a:t>
            </a:r>
            <a:r>
              <a:rPr lang="en-US" spc="-2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1347260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1BD3FFF-2CB4-994F-6D21-5390DC80D9B8}"/>
              </a:ext>
            </a:extLst>
          </p:cNvPr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 sz="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93E88AA-50AE-805D-718A-31AAC7255932}"/>
              </a:ext>
            </a:extLst>
          </p:cNvPr>
          <p:cNvSpPr txBox="1"/>
          <p:nvPr/>
        </p:nvSpPr>
        <p:spPr>
          <a:xfrm>
            <a:off x="95300" y="45565"/>
            <a:ext cx="211391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Algorithmic</a:t>
            </a:r>
            <a:r>
              <a:rPr sz="14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pproach(</a:t>
            </a:r>
            <a:r>
              <a:rPr lang="en-US"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>
            <a:extLst>
              <a:ext uri="{FF2B5EF4-FFF2-40B4-BE49-F238E27FC236}">
                <a16:creationId xmlns:a16="http://schemas.microsoft.com/office/drawing/2014/main" id="{85727341-E163-436B-C327-0FED54CFC7CA}"/>
              </a:ext>
            </a:extLst>
          </p:cNvPr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4764D60-BDAB-B528-05BA-6C78B1AF347B}"/>
                </a:ext>
              </a:extLst>
            </p:cNvPr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F8B26A48-673E-206D-E2E2-162116E6EE52}"/>
                </a:ext>
              </a:extLst>
            </p:cNvPr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10AB865E-DEEC-DD74-B243-C6291F62CCCE}"/>
                </a:ext>
              </a:extLst>
            </p:cNvPr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sz="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86AD3178-4F1C-063E-A458-22559295BBB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21944" y="3331252"/>
            <a:ext cx="69215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>
                <a:cs typeface="Times New Roman" panose="02020603050405020304" pitchFamily="18" charset="0"/>
              </a:rPr>
              <a:t>Dept</a:t>
            </a:r>
            <a:r>
              <a:rPr spc="-25" dirty="0">
                <a:cs typeface="Times New Roman" panose="02020603050405020304" pitchFamily="18" charset="0"/>
              </a:rPr>
              <a:t> </a:t>
            </a:r>
            <a:r>
              <a:rPr dirty="0">
                <a:cs typeface="Times New Roman" panose="02020603050405020304" pitchFamily="18" charset="0"/>
              </a:rPr>
              <a:t>of</a:t>
            </a:r>
            <a:r>
              <a:rPr spc="-20" dirty="0">
                <a:cs typeface="Times New Roman" panose="02020603050405020304" pitchFamily="18" charset="0"/>
              </a:rPr>
              <a:t> </a:t>
            </a:r>
            <a:r>
              <a:rPr dirty="0">
                <a:cs typeface="Times New Roman" panose="02020603050405020304" pitchFamily="18" charset="0"/>
              </a:rPr>
              <a:t>Comp</a:t>
            </a:r>
            <a:r>
              <a:rPr spc="-20" dirty="0">
                <a:cs typeface="Times New Roman" panose="02020603050405020304" pitchFamily="18" charset="0"/>
              </a:rPr>
              <a:t> Engg</a:t>
            </a: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1CB79A39-0A64-EAA0-3DEC-6A71EFC384D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75161" y="3331252"/>
            <a:ext cx="26670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>
                <a:cs typeface="Times New Roman" panose="02020603050405020304" pitchFamily="18" charset="0"/>
              </a:rPr>
              <a:t>12</a:t>
            </a:fld>
            <a:r>
              <a:rPr spc="-70" dirty="0">
                <a:cs typeface="Times New Roman" panose="02020603050405020304" pitchFamily="18" charset="0"/>
              </a:rPr>
              <a:t> </a:t>
            </a:r>
            <a:r>
              <a:rPr dirty="0">
                <a:cs typeface="Times New Roman" panose="02020603050405020304" pitchFamily="18" charset="0"/>
              </a:rPr>
              <a:t>/</a:t>
            </a:r>
            <a:r>
              <a:rPr spc="-65" dirty="0">
                <a:cs typeface="Times New Roman" panose="02020603050405020304" pitchFamily="18" charset="0"/>
              </a:rPr>
              <a:t> </a:t>
            </a:r>
            <a:r>
              <a:rPr spc="-25" dirty="0">
                <a:cs typeface="Times New Roman" panose="02020603050405020304" pitchFamily="18" charset="0"/>
              </a:rPr>
              <a:t>1</a:t>
            </a:r>
            <a:r>
              <a:rPr lang="en-US" spc="-25" dirty="0">
                <a:cs typeface="Times New Roman" panose="02020603050405020304" pitchFamily="18" charset="0"/>
              </a:rPr>
              <a:t>8</a:t>
            </a:r>
            <a:endParaRPr spc="-25" dirty="0">
              <a:cs typeface="Times New Roman" panose="02020603050405020304" pitchFamily="18" charset="0"/>
            </a:endParaRP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FBF6665D-A93D-9FAC-A7FC-72BB8678F49E}"/>
              </a:ext>
            </a:extLst>
          </p:cNvPr>
          <p:cNvSpPr txBox="1"/>
          <p:nvPr/>
        </p:nvSpPr>
        <p:spPr>
          <a:xfrm>
            <a:off x="1752109" y="3340286"/>
            <a:ext cx="145158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Times New Roman" panose="02020603050405020304" pitchFamily="18" charset="0"/>
              </a:rPr>
              <a:t>Detection of AI-Generated Videos</a:t>
            </a:r>
            <a:endParaRPr sz="600" dirty="0">
              <a:solidFill>
                <a:schemeClr val="bg1"/>
              </a:solidFill>
              <a:latin typeface="Arial MT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B94F73-09B3-B8E5-2DC2-58A2F3980C26}"/>
                  </a:ext>
                </a:extLst>
              </p:cNvPr>
              <p:cNvSpPr txBox="1"/>
              <p:nvPr/>
            </p:nvSpPr>
            <p:spPr>
              <a:xfrm>
                <a:off x="95300" y="434975"/>
                <a:ext cx="4267150" cy="6070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ar-A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Knowledge distillation loss (</a:t>
                </a:r>
                <a:r>
                  <a:rPr lang="en-I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LwF</a:t>
                </a:r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b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12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KD</m:t>
                          </m:r>
                        </m:sub>
                      </m:sSub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sz="1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BCE</m:t>
                      </m:r>
                      <m:d>
                        <m:dPr>
                          <m:sepChr m:val=",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e>
                          <m:d>
                            <m:d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1200" b="1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num>
                                <m:den>
                                  <m: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ar-AE" sz="12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 </m:t>
                          </m:r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ar-AE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1200" b="1">
                                          <a:latin typeface="Cambria Math" panose="02040503050406030204" pitchFamily="18" charset="0"/>
                                        </a:rPr>
                                        <m:t>𝐳</m:t>
                                      </m:r>
                                    </m:e>
                                    <m:sup>
                                      <m:r>
                                        <a:rPr lang="ar-AE" sz="120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ar-AE" sz="12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br>
                  <a:rPr lang="ar-A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B94F73-09B3-B8E5-2DC2-58A2F3980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0" y="434975"/>
                <a:ext cx="4267150" cy="607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0">
            <a:extLst>
              <a:ext uri="{FF2B5EF4-FFF2-40B4-BE49-F238E27FC236}">
                <a16:creationId xmlns:a16="http://schemas.microsoft.com/office/drawing/2014/main" id="{B37FC3DC-5D33-97D6-6EC1-5EF6E08F105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339985" y="3331252"/>
            <a:ext cx="69215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 dirty="0"/>
              <a:t>26-September-</a:t>
            </a:r>
            <a:r>
              <a:rPr lang="en-US" spc="-20" dirty="0"/>
              <a:t>2025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87E25F-8747-3E7D-6F5C-4E1F3FD71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44" y="1173507"/>
            <a:ext cx="3305342" cy="7553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D2FE15-E312-1419-5CE7-74A5EEDB7EB3}"/>
                  </a:ext>
                </a:extLst>
              </p:cNvPr>
              <p:cNvSpPr txBox="1"/>
              <p:nvPr/>
            </p:nvSpPr>
            <p:spPr>
              <a:xfrm>
                <a:off x="95250" y="1928889"/>
                <a:ext cx="4267200" cy="506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ar-A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training loss:</a:t>
                </a:r>
                <a:b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IN" sz="1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12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BCE</m:t>
                          </m:r>
                        </m:sub>
                      </m:sSub>
                      <m:r>
                        <a:rPr lang="ar-AE" sz="1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12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nor/>
                        </m:rPr>
                        <a:rPr lang="ar-AE" sz="1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12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div</m:t>
                          </m:r>
                        </m:sub>
                      </m:sSub>
                      <m:r>
                        <a:rPr lang="ar-AE" sz="1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12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m:rPr>
                          <m:nor/>
                        </m:rPr>
                        <a:rPr lang="ar-AE" sz="1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12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KD</m:t>
                          </m:r>
                        </m:sub>
                      </m:sSub>
                      <m:r>
                        <a:rPr lang="ar-AE" sz="12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12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nor/>
                        </m:rPr>
                        <a:rPr lang="ar-AE" sz="1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12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replay</m:t>
                          </m:r>
                        </m:sub>
                      </m:sSub>
                    </m:oMath>
                  </m:oMathPara>
                </a14:m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D2FE15-E312-1419-5CE7-74A5EEDB7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1928889"/>
                <a:ext cx="4267200" cy="506164"/>
              </a:xfrm>
              <a:prstGeom prst="rect">
                <a:avLst/>
              </a:prstGeom>
              <a:blipFill>
                <a:blip r:embed="rId4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425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2109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8" name="object 8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Dept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Comp</a:t>
            </a:r>
            <a:r>
              <a:rPr spc="-20" dirty="0"/>
              <a:t> Engg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4275161" y="3331252"/>
            <a:ext cx="26670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13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</a:t>
            </a:r>
            <a:r>
              <a:rPr lang="en-US" spc="-25" dirty="0"/>
              <a:t>8</a:t>
            </a:r>
            <a:endParaRPr spc="-25" dirty="0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6F461EA4-3E15-FB2D-555E-C4B7FAB45652}"/>
              </a:ext>
            </a:extLst>
          </p:cNvPr>
          <p:cNvSpPr txBox="1"/>
          <p:nvPr/>
        </p:nvSpPr>
        <p:spPr>
          <a:xfrm>
            <a:off x="1752109" y="3340286"/>
            <a:ext cx="145158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600" dirty="0">
                <a:solidFill>
                  <a:schemeClr val="bg1"/>
                </a:solidFill>
              </a:rPr>
              <a:t>Detection of AI-Generated Videos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AB48331C-C728-AAF0-BBDB-083EB7AFD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23131"/>
              </p:ext>
            </p:extLst>
          </p:nvPr>
        </p:nvGraphicFramePr>
        <p:xfrm>
          <a:off x="141311" y="623536"/>
          <a:ext cx="4267200" cy="2253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14999614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33298904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80063652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060991981"/>
                    </a:ext>
                  </a:extLst>
                </a:gridCol>
              </a:tblGrid>
              <a:tr h="32422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Videos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Label Distribution (fake/real)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74408682"/>
                  </a:ext>
                </a:extLst>
              </a:tr>
              <a:tr h="23756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Celeb-DF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 swap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/ 50%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41611213"/>
                  </a:ext>
                </a:extLst>
              </a:tr>
              <a:tr h="216972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Celeb-DF-v2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 swap enhanced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/ 50%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93054"/>
                  </a:ext>
                </a:extLst>
              </a:tr>
              <a:tr h="23914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DFDC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Mixed manipulations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4,343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/ 50%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67790640"/>
                  </a:ext>
                </a:extLst>
              </a:tr>
              <a:tr h="24134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SHAM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Synthetic face sequences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704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/ 50%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3540187"/>
                  </a:ext>
                </a:extLst>
              </a:tr>
              <a:tr h="26743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UCF101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Real-world actions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13,320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0% / 100%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5400125"/>
                  </a:ext>
                </a:extLst>
              </a:tr>
              <a:tr h="216972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VidProM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Text-to-video (Pika)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 / 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16329741"/>
                  </a:ext>
                </a:extLst>
              </a:tr>
              <a:tr h="25814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WildDeepfake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In-the-wild deepfakes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/ 50%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9131606"/>
                  </a:ext>
                </a:extLst>
              </a:tr>
              <a:tr h="25192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AEGIS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Professional deepfakes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2,000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 / 50%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6157861"/>
                  </a:ext>
                </a:extLst>
              </a:tr>
            </a:tbl>
          </a:graphicData>
        </a:graphic>
      </p:graphicFrame>
      <p:sp>
        <p:nvSpPr>
          <p:cNvPr id="4" name="object 10">
            <a:extLst>
              <a:ext uri="{FF2B5EF4-FFF2-40B4-BE49-F238E27FC236}">
                <a16:creationId xmlns:a16="http://schemas.microsoft.com/office/drawing/2014/main" id="{CF7F9A20-B48D-5F9F-278B-44580C6E9B6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339985" y="3331252"/>
            <a:ext cx="69215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 dirty="0"/>
              <a:t>26-September-</a:t>
            </a:r>
            <a:r>
              <a:rPr lang="en-US" spc="-20" dirty="0"/>
              <a:t>2025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F19A-54D8-101F-B01A-54B3A2034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5C1B26B0-F00B-53E8-D6F8-63128B14DE6A}"/>
              </a:ext>
            </a:extLst>
          </p:cNvPr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7ACFDE7F-E338-721E-0CF4-49FE6B276ED9}"/>
              </a:ext>
            </a:extLst>
          </p:cNvPr>
          <p:cNvSpPr txBox="1">
            <a:spLocks/>
          </p:cNvSpPr>
          <p:nvPr/>
        </p:nvSpPr>
        <p:spPr>
          <a:xfrm>
            <a:off x="95300" y="45565"/>
            <a:ext cx="12109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>
              <a:spcBef>
                <a:spcPts val="135"/>
              </a:spcBef>
            </a:pPr>
            <a:r>
              <a:rPr lang="en-I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pSp>
        <p:nvGrpSpPr>
          <p:cNvPr id="6" name="object 7">
            <a:extLst>
              <a:ext uri="{FF2B5EF4-FFF2-40B4-BE49-F238E27FC236}">
                <a16:creationId xmlns:a16="http://schemas.microsoft.com/office/drawing/2014/main" id="{27F2A244-5A83-581C-DCBE-2231ED271998}"/>
              </a:ext>
            </a:extLst>
          </p:cNvPr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AAB90190-132D-5290-1EE9-13ABA2996200}"/>
                </a:ext>
              </a:extLst>
            </p:cNvPr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9">
              <a:extLst>
                <a:ext uri="{FF2B5EF4-FFF2-40B4-BE49-F238E27FC236}">
                  <a16:creationId xmlns:a16="http://schemas.microsoft.com/office/drawing/2014/main" id="{F65AA9FA-CC37-0EA8-6EAC-0BB4FC245BF7}"/>
                </a:ext>
              </a:extLst>
            </p:cNvPr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0">
              <a:extLst>
                <a:ext uri="{FF2B5EF4-FFF2-40B4-BE49-F238E27FC236}">
                  <a16:creationId xmlns:a16="http://schemas.microsoft.com/office/drawing/2014/main" id="{328CF2E0-9703-570E-F8C7-16E07ADDDA07}"/>
                </a:ext>
              </a:extLst>
            </p:cNvPr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1">
            <a:extLst>
              <a:ext uri="{FF2B5EF4-FFF2-40B4-BE49-F238E27FC236}">
                <a16:creationId xmlns:a16="http://schemas.microsoft.com/office/drawing/2014/main" id="{BFFD1C44-E5A3-F689-6AF7-BA04421CE0B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421944" y="3331252"/>
            <a:ext cx="692150" cy="11937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Dept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Comp</a:t>
            </a:r>
            <a:r>
              <a:rPr spc="-20" dirty="0"/>
              <a:t> Engg</a:t>
            </a: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5535151E-CCD0-B3AD-ED44-6F23B343C58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275161" y="3331252"/>
            <a:ext cx="26670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14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</a:t>
            </a:r>
            <a:r>
              <a:rPr lang="en-US" spc="-25" dirty="0"/>
              <a:t>8</a:t>
            </a:r>
            <a:endParaRPr spc="-25" dirty="0"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6C67992B-13D7-4200-DFC1-39022017E72B}"/>
              </a:ext>
            </a:extLst>
          </p:cNvPr>
          <p:cNvSpPr txBox="1"/>
          <p:nvPr/>
        </p:nvSpPr>
        <p:spPr>
          <a:xfrm>
            <a:off x="1752109" y="3340286"/>
            <a:ext cx="145158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600" dirty="0">
                <a:solidFill>
                  <a:schemeClr val="bg1"/>
                </a:solidFill>
              </a:rPr>
              <a:t>Detection of AI-Generated Videos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2A9FB492-6830-D6F4-0E6B-1DD69DA6A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805296"/>
              </p:ext>
            </p:extLst>
          </p:nvPr>
        </p:nvGraphicFramePr>
        <p:xfrm>
          <a:off x="247650" y="434975"/>
          <a:ext cx="4114799" cy="2628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7774">
                  <a:extLst>
                    <a:ext uri="{9D8B030D-6E8A-4147-A177-3AD203B41FA5}">
                      <a16:colId xmlns:a16="http://schemas.microsoft.com/office/drawing/2014/main" val="508821041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3765423567"/>
                    </a:ext>
                  </a:extLst>
                </a:gridCol>
                <a:gridCol w="855552">
                  <a:extLst>
                    <a:ext uri="{9D8B030D-6E8A-4147-A177-3AD203B41FA5}">
                      <a16:colId xmlns:a16="http://schemas.microsoft.com/office/drawing/2014/main" val="3991548783"/>
                    </a:ext>
                  </a:extLst>
                </a:gridCol>
                <a:gridCol w="774071">
                  <a:extLst>
                    <a:ext uri="{9D8B030D-6E8A-4147-A177-3AD203B41FA5}">
                      <a16:colId xmlns:a16="http://schemas.microsoft.com/office/drawing/2014/main" val="4054609341"/>
                    </a:ext>
                  </a:extLst>
                </a:gridCol>
                <a:gridCol w="774071">
                  <a:extLst>
                    <a:ext uri="{9D8B030D-6E8A-4147-A177-3AD203B41FA5}">
                      <a16:colId xmlns:a16="http://schemas.microsoft.com/office/drawing/2014/main" val="735460668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 Accuracy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Continual Accuracy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Baseline AUC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Continual AUC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698274"/>
                  </a:ext>
                </a:extLst>
              </a:tr>
              <a:tr h="4038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Celeb-DF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91.2%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92.4%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 AUC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 AUC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9094362"/>
                  </a:ext>
                </a:extLst>
              </a:tr>
              <a:tr h="4038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DFDC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82.08%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82.87%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 AUC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 AUC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196210"/>
                  </a:ext>
                </a:extLst>
              </a:tr>
              <a:tr h="4038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WildDeepfake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68.5%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72.7%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 AUC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 AUC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210892"/>
                  </a:ext>
                </a:extLst>
              </a:tr>
              <a:tr h="4038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VidProM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82.1%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85.4%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0.80 AUC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 AUC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970779"/>
                  </a:ext>
                </a:extLst>
              </a:tr>
              <a:tr h="40385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AEGIS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72.4%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75.9%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 AUC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 AUC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70375"/>
                  </a:ext>
                </a:extLst>
              </a:tr>
            </a:tbl>
          </a:graphicData>
        </a:graphic>
      </p:graphicFrame>
      <p:sp>
        <p:nvSpPr>
          <p:cNvPr id="3" name="object 10">
            <a:extLst>
              <a:ext uri="{FF2B5EF4-FFF2-40B4-BE49-F238E27FC236}">
                <a16:creationId xmlns:a16="http://schemas.microsoft.com/office/drawing/2014/main" id="{E88C6FD7-791B-9FCD-E7C2-AAE948E354C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339985" y="3331252"/>
            <a:ext cx="69215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 dirty="0"/>
              <a:t>26-September-</a:t>
            </a:r>
            <a:r>
              <a:rPr lang="en-US" spc="-20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648396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2109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70408" y="445119"/>
            <a:ext cx="4267199" cy="257051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Contributions:</a:t>
            </a:r>
          </a:p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First universal synthetic video detector addressing full-scene generation.</a:t>
            </a:r>
          </a:p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Novel continual learning framework preventing catastrophic forgetting.</a:t>
            </a:r>
          </a:p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Attention diversity mechanism ensuring comprehensive spatial coverage.</a:t>
            </a:r>
          </a:p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Extensive cross-dataset evaluation demonstrating generalization.</a:t>
            </a:r>
          </a:p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Integration with multimodal detection (audio-visual).</a:t>
            </a:r>
          </a:p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Real-time optimization for streaming applications.</a:t>
            </a:r>
          </a:p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Extension to handle video-to-video translation.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11" name="object 11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Dept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Comp</a:t>
            </a:r>
            <a:r>
              <a:rPr spc="-20" dirty="0"/>
              <a:t> Engg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4275161" y="3331252"/>
            <a:ext cx="26670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15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</a:t>
            </a:r>
            <a:r>
              <a:rPr lang="en-US" spc="-25" dirty="0"/>
              <a:t>8</a:t>
            </a:r>
            <a:endParaRPr spc="-25" dirty="0"/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05BEC135-A3D9-11A8-3947-EA4AD8E29F32}"/>
              </a:ext>
            </a:extLst>
          </p:cNvPr>
          <p:cNvSpPr txBox="1"/>
          <p:nvPr/>
        </p:nvSpPr>
        <p:spPr>
          <a:xfrm>
            <a:off x="1752109" y="3340286"/>
            <a:ext cx="145158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600" dirty="0">
                <a:solidFill>
                  <a:schemeClr val="bg1"/>
                </a:solidFill>
              </a:rPr>
              <a:t>Detection of AI-Generated Videos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EE48044E-C029-2329-95DB-FA06007597A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339985" y="3331252"/>
            <a:ext cx="69215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 dirty="0"/>
              <a:t>26-September-</a:t>
            </a:r>
            <a:r>
              <a:rPr lang="en-US" spc="-20" dirty="0"/>
              <a:t>2025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2109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308" y="510308"/>
            <a:ext cx="4343400" cy="2628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Kundu, R., Xiong, H., Mohanty, V., Balachandran, A., &amp; Roy-Chowdhury, A. K. (2025). Towards a Universal Synthetic Video Detector: From Face or Background Manipulations to Fully AI-Generated Content. CVPR 2025. 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https://openaccess.thecvf.com/content/CVPR2025/papers/Kundu_Towards_a_Universal_Synthetic_Video_Detector_From_Face_or_Background_CVPR_2025_paper.pdf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Y., et al. (2023). A Continual Deepfake Detection Benchmark, Dataset, Methods and Essentials. WACV 2023. 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https://openaccess.thecvf.com/content/WACV2023/papers/Li_A_Continual_Deepfake_Detection_Benchmark_Dataset_Methods_and_Essentials_WACV_2023_paper.pdf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FaceForensics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 Dataset. Rossler, A., Cozzolino, D.,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Verdoliva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L., Riess, C., Thies, J., &amp;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Nießner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(2019).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FaceForensics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++: Learning to detect manipulated facial images. 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https://github.com/ondyari/FaceForensics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DeepFake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Challenge (DFDC). 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https://arxiv.org/pdf/2006.07397.pdf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GenVidBench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Dataset. 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https://arxiv.org/pdf/2501.11340.pdf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6" name="object 6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Dept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Comp</a:t>
            </a:r>
            <a:r>
              <a:rPr spc="-20" dirty="0"/>
              <a:t> Engg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4275161" y="3331252"/>
            <a:ext cx="26670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16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</a:t>
            </a:r>
            <a:r>
              <a:rPr lang="en-US" spc="-25" dirty="0"/>
              <a:t>8</a:t>
            </a:r>
            <a:endParaRPr spc="-25" dirty="0"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BC856805-5A2E-2B86-3E31-F50B10CD5C53}"/>
              </a:ext>
            </a:extLst>
          </p:cNvPr>
          <p:cNvSpPr txBox="1"/>
          <p:nvPr/>
        </p:nvSpPr>
        <p:spPr>
          <a:xfrm>
            <a:off x="1752109" y="3340286"/>
            <a:ext cx="145158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600" dirty="0">
                <a:solidFill>
                  <a:schemeClr val="bg1"/>
                </a:solidFill>
              </a:rPr>
              <a:t>Detection of AI-Generated Videos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0BB82A8-CE57-EDAF-BDE1-53F174DEB98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339985" y="3331252"/>
            <a:ext cx="69215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 dirty="0"/>
              <a:t>26-September-</a:t>
            </a:r>
            <a:r>
              <a:rPr lang="en-US" spc="-20" dirty="0"/>
              <a:t>2025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2109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640" y="433364"/>
            <a:ext cx="4356735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0" indent="-228600">
              <a:buFont typeface="+mj-lt"/>
              <a:buAutoNum type="arabicPeriod" startAt="6"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Y., et al. (2020). Face X-Ray for More General Face Forgery Detection. CVPR 2020. 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https://openaccess.thecvf.com/content_CVPR_2020/papers/Li_Face_X-Ray_for_More_General_Face_Forgery_Detection_CVPR_2020_paper.pdf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6"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Liu, S., et al. (2021). Spatial-Phase Shallow Learning: Rethinking Face Forgery Detection in Frequency Domain. ICCV 2021. 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https://openaccess.thecvf.com/content/ICCV2021/papers/Liu_Spatial-Phase_Shallow_Learning_Rethinking_Face_Forgery_Detection_in_Frequency_Domain_ICCV_2021_paper.pdf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6"/>
            </a:pP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Haliassos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A., et al. (2021). Lips Don’t Lie: A Generalisable and Robust Approach To Face Manipulation Detection. CVPR 2021. 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https://openaccess.thecvf.com/content/CVPR2021/papers/Haliassos_Lips_Dont_Lie_A_Generalisable_and_Robust_Approach_To_Face_CVPR_2021_paper.pdf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 startAt="6"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Wang, J., Yuan, H., Chen, D., Zhang, Y., Wang, X., &amp; Zhang, S. (2023). 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Modelscope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Text-to-Video Technical Report. arXiv:2308.06571</a:t>
            </a:r>
          </a:p>
          <a:p>
            <a:pPr marL="228600" indent="-228600">
              <a:buFont typeface="+mj-lt"/>
              <a:buAutoNum type="arabicPeriod" startAt="6"/>
            </a:pP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references on continual learning and knowledge distillation, including Li et al. (2016) on Learning without Forgetting (</a:t>
            </a:r>
            <a:r>
              <a:rPr lang="en-I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LwF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6" name="object 6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Dept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Comp</a:t>
            </a:r>
            <a:r>
              <a:rPr spc="-20" dirty="0"/>
              <a:t> Engg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4275161" y="3331252"/>
            <a:ext cx="26670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17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</a:t>
            </a:r>
            <a:r>
              <a:rPr lang="en-US" spc="-25" dirty="0"/>
              <a:t>8</a:t>
            </a:r>
            <a:endParaRPr spc="-25" dirty="0"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250954ED-D895-56D8-533E-8CF12EA32373}"/>
              </a:ext>
            </a:extLst>
          </p:cNvPr>
          <p:cNvSpPr txBox="1"/>
          <p:nvPr/>
        </p:nvSpPr>
        <p:spPr>
          <a:xfrm>
            <a:off x="1752109" y="3340286"/>
            <a:ext cx="145158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600" dirty="0">
                <a:solidFill>
                  <a:schemeClr val="bg1"/>
                </a:solidFill>
              </a:rPr>
              <a:t>Detection of AI-Generated Videos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303E2AB-7989-889F-EBB2-DA30C8C860B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339985" y="3331252"/>
            <a:ext cx="69215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 dirty="0"/>
              <a:t>26-September-</a:t>
            </a:r>
            <a:r>
              <a:rPr lang="en-US" spc="-20" dirty="0"/>
              <a:t>2025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78" y="199857"/>
            <a:ext cx="4296693" cy="284078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3326968"/>
            <a:ext cx="4608017" cy="129539"/>
            <a:chOff x="0" y="3326968"/>
            <a:chExt cx="4608017" cy="129539"/>
          </a:xfrm>
        </p:grpSpPr>
        <p:sp>
          <p:nvSpPr>
            <p:cNvPr id="4" name="object 4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Dept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Comp</a:t>
            </a:r>
            <a:r>
              <a:rPr spc="-20" dirty="0"/>
              <a:t> Engg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4275161" y="3331252"/>
            <a:ext cx="26670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18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</a:t>
            </a:r>
            <a:r>
              <a:rPr lang="en-US" spc="-25" dirty="0"/>
              <a:t>8</a:t>
            </a:r>
            <a:endParaRPr spc="-25" dirty="0"/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A2100F3A-B37C-439E-2A64-145FAEDFEEB3}"/>
              </a:ext>
            </a:extLst>
          </p:cNvPr>
          <p:cNvSpPr txBox="1"/>
          <p:nvPr/>
        </p:nvSpPr>
        <p:spPr>
          <a:xfrm>
            <a:off x="1752109" y="3340286"/>
            <a:ext cx="145158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600" dirty="0">
                <a:solidFill>
                  <a:schemeClr val="bg1"/>
                </a:solidFill>
              </a:rPr>
              <a:t>Detection of AI-Generated Videos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71288B5B-B411-FA61-456C-BBB90BB437D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339985" y="3331252"/>
            <a:ext cx="69215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 dirty="0"/>
              <a:t>26-September-</a:t>
            </a:r>
            <a:r>
              <a:rPr lang="en-US" spc="-20" dirty="0"/>
              <a:t>2025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86CDD8-A5FE-B95D-D597-BE49D788215B}"/>
                  </a:ext>
                </a:extLst>
              </p:cNvPr>
              <p:cNvSpPr txBox="1"/>
              <p:nvPr/>
            </p:nvSpPr>
            <p:spPr>
              <a:xfrm>
                <a:off x="95250" y="206375"/>
                <a:ext cx="4267200" cy="4243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SigLIP-Based Feature Extraction</a:t>
                </a:r>
              </a:p>
              <a:p>
                <a:pPr lvl="1"/>
                <a: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Visual: schematic of Vision Transformer extracting patch embeddings from video frames</a:t>
                </a:r>
              </a:p>
              <a:p>
                <a:pPr lvl="1"/>
                <a: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formulas:</a:t>
                </a:r>
                <a:b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Patch embedding projection:</a:t>
                </a:r>
                <a:b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800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ar-AE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 sz="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800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ar-AE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nor/>
                        </m:rPr>
                        <a:rPr lang="ar-AE" sz="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 </m:t>
                      </m:r>
                      <m:r>
                        <m:rPr>
                          <m:nor/>
                        </m:rPr>
                        <a:rPr lang="en-IN" sz="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Flatten</m:t>
                      </m:r>
                      <m:d>
                        <m:dPr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IN" sz="8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Patch</m:t>
                              </m:r>
                            </m:e>
                            <m:sub>
                              <m:r>
                                <a:rPr lang="ar-AE" sz="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ar-AE" sz="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800" b="1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ar-AE" sz="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br>
                  <a:rPr lang="ar-AE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ar-AE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encoding addition:</a:t>
                </a:r>
                <a:b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800" b="1"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ar-AE" sz="8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sepChr m:val=";"/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800" b="1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ar-AE" sz="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ar-AE" sz="80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sSub>
                            <m:sSubPr>
                              <m:ctrlPr>
                                <a:rPr lang="ar-AE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800" b="1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ar-AE" sz="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80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m:rPr>
                              <m:nor/>
                            </m:rPr>
                            <a:rPr lang="ar-AE" sz="8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 </m:t>
                          </m:r>
                          <m:sSub>
                            <m:sSubPr>
                              <m:ctrlPr>
                                <a:rPr lang="ar-AE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800" b="1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ar-AE" sz="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ar-AE" sz="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800" b="1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ar-AE" sz="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IN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Baseline Temporal Transformer (UNITE)</a:t>
                </a:r>
              </a:p>
              <a:p>
                <a:pPr lvl="1"/>
                <a: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Visual: multi-head self-attention block unrolled over time</a:t>
                </a:r>
              </a:p>
              <a:p>
                <a:pPr/>
                <a: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formulas:</a:t>
                </a:r>
                <a:b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Multi-head attention:</a:t>
                </a:r>
                <a:b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Attention</m:t>
                      </m:r>
                      <m:d>
                        <m:dPr>
                          <m:sepChr m:val=","/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800" b="1">
                              <a:latin typeface="Cambria Math" panose="02040503050406030204" pitchFamily="18" charset="0"/>
                            </a:rPr>
                            <m:t>𝐐</m:t>
                          </m:r>
                        </m:e>
                        <m:e>
                          <m:r>
                            <a:rPr lang="ar-AE" sz="800" b="1">
                              <a:latin typeface="Cambria Math" panose="02040503050406030204" pitchFamily="18" charset="0"/>
                            </a:rPr>
                            <m:t>𝐊</m:t>
                          </m:r>
                        </m:e>
                        <m:e>
                          <m:r>
                            <a:rPr lang="ar-AE" sz="800" b="1"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</m:d>
                      <m:r>
                        <a:rPr lang="ar-AE" sz="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sz="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softmax</m:t>
                      </m:r>
                      <m:d>
                        <m:dPr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sz="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ar-AE" sz="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ar-AE" sz="800" b="1">
                                      <a:latin typeface="Cambria Math" panose="02040503050406030204" pitchFamily="18" charset="0"/>
                                    </a:rPr>
                                    <m:t>𝐐𝐊</m:t>
                                  </m:r>
                                </m:e>
                                <m:sup>
                                  <m:r>
                                    <a:rPr lang="ar-AE" sz="800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ar-AE" sz="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ar-AE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8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ar-AE" sz="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ar-AE" sz="800" b="1">
                          <a:latin typeface="Cambria Math" panose="02040503050406030204" pitchFamily="18" charset="0"/>
                        </a:rPr>
                        <m:t>𝐕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n-IN" sz="8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MultiHead</m:t>
                      </m:r>
                      <m:r>
                        <a:rPr lang="en-IN" sz="80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80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ar-AE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8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800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m:rPr>
                          <m:nor/>
                        </m:rPr>
                        <a:rPr lang="ar-AE" sz="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  </m:t>
                      </m:r>
                      <m:r>
                        <m:rPr>
                          <m:nor/>
                        </m:rPr>
                        <a:rPr lang="en-IN" sz="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Attention</m:t>
                      </m:r>
                      <m:d>
                        <m:dPr>
                          <m:sepChr m:val=","/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800" b="1">
                                  <a:latin typeface="Cambria Math" panose="02040503050406030204" pitchFamily="18" charset="0"/>
                                </a:rPr>
                                <m:t>𝐐</m:t>
                              </m:r>
                            </m:e>
                            <m:sub>
                              <m:r>
                                <a:rPr lang="ar-AE" sz="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ar-AE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800" b="1">
                                  <a:latin typeface="Cambria Math" panose="02040503050406030204" pitchFamily="18" charset="0"/>
                                </a:rPr>
                                <m:t>𝐊</m:t>
                              </m:r>
                            </m:e>
                            <m:sub>
                              <m:r>
                                <a:rPr lang="ar-AE" sz="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ar-AE" sz="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800" b="1">
                                  <a:latin typeface="Cambria Math" panose="02040503050406030204" pitchFamily="18" charset="0"/>
                                </a:rPr>
                                <m:t>𝐕</m:t>
                              </m:r>
                            </m:e>
                            <m:sub>
                              <m:r>
                                <a:rPr lang="ar-AE" sz="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ar-AE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ar-AE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 diversity loss:</a:t>
                </a:r>
                <a:b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8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8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div</m:t>
                          </m:r>
                        </m:sub>
                      </m:sSub>
                      <m:r>
                        <a:rPr lang="ar-AE" sz="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ar-AE" sz="80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ar-AE" sz="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ar-AE" sz="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800">
                          <a:latin typeface="Cambria Math" panose="02040503050406030204" pitchFamily="18" charset="0"/>
                        </a:rPr>
                        <m:t>1</m:t>
                      </m:r>
                      <m:nary>
                        <m:naryPr>
                          <m:chr m:val="ℎ"/>
                          <m:limLoc m:val="subSup"/>
                          <m:grow m:val="on"/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800">
                              <a:latin typeface="Cambria Math" panose="02040503050406030204" pitchFamily="18" charset="0"/>
                            </a:rPr>
                            <m:t>∑</m:t>
                          </m:r>
                        </m:sub>
                        <m:sup>
                          <m:r>
                            <a:rPr lang="ar-AE" sz="8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ar-AE" sz="8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8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ar-AE" sz="8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nary>
                      <m:r>
                        <a:rPr lang="ar-AE" sz="800">
                          <a:latin typeface="Cambria Math" panose="02040503050406030204" pitchFamily="18" charset="0"/>
                        </a:rPr>
                        <m:t>∥</m:t>
                      </m:r>
                      <m:sSubSup>
                        <m:sSubSupPr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8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ar-AE" sz="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ar-AE" sz="80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sSub>
                        <m:sSubPr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8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ar-AE" sz="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ar-AE" sz="8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8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ar-AE" sz="8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ar-AE" sz="800" b="1">
                          <a:latin typeface="Cambria Math" panose="02040503050406030204" pitchFamily="18" charset="0"/>
                        </a:rPr>
                        <m:t>𝐈</m:t>
                      </m:r>
                      <m:sSubSup>
                        <m:sSubSupPr>
                          <m:ctrlPr>
                            <a:rPr lang="ar-AE" sz="8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ar-AE" sz="800">
                              <a:latin typeface="Cambria Math" panose="02040503050406030204" pitchFamily="18" charset="0"/>
                            </a:rPr>
                            <m:t>∥</m:t>
                          </m:r>
                        </m:e>
                        <m:sub>
                          <m:r>
                            <a:rPr lang="ar-AE" sz="8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ar-AE" sz="8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Continual Learning Pipeline (UNITE-CL)</a:t>
                </a:r>
              </a:p>
              <a:p>
                <a:pPr lvl="1"/>
                <a: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Visual: adapter insertion and replay buffer flow chart</a:t>
                </a:r>
              </a:p>
              <a:p>
                <a:pPr/>
                <a: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components &amp; formulas:</a:t>
                </a:r>
                <a:b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Adapter residual update for each layer:</a:t>
                </a:r>
                <a:b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ar-AE" sz="8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ar-AE" sz="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8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ar-AE" sz="8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8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adapter</m:t>
                          </m:r>
                        </m:sub>
                      </m:sSub>
                      <m:d>
                        <m:dPr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8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</m:d>
                    </m:oMath>
                  </m:oMathPara>
                </a14:m>
                <a:br>
                  <a:rPr lang="ar-AE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ar-AE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Reservoir sampling probability for experience replay:</a:t>
                </a:r>
                <a:b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IN" sz="8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keep</m:t>
                          </m:r>
                          <m:r>
                            <m:rPr>
                              <m:nor/>
                            </m:rPr>
                            <a:rPr lang="en-IN" sz="8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8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incoming</m:t>
                          </m:r>
                          <m:r>
                            <m:rPr>
                              <m:nor/>
                            </m:rPr>
                            <a:rPr lang="en-IN" sz="8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8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sample</m:t>
                          </m:r>
                        </m:e>
                      </m:d>
                      <m:r>
                        <a:rPr lang="ar-AE" sz="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8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ar-AE" sz="8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ar-AE" sz="8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8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ar-AE" sz="80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m:rPr>
                              <m:nor/>
                            </m:rPr>
                            <a:rPr lang="ar-AE" sz="8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 </m:t>
                          </m:r>
                          <m:r>
                            <m:rPr>
                              <m:nor/>
                            </m:rPr>
                            <a:rPr lang="ar-AE" sz="8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⁣</m:t>
                          </m:r>
                          <m:r>
                            <a:rPr lang="ar-AE" sz="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br>
                  <a:rPr lang="ar-AE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ar-AE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Knowledge distillation loss (</a:t>
                </a:r>
                <a:r>
                  <a:rPr lang="en-IN" sz="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LwF</a:t>
                </a:r>
                <a: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):</a:t>
                </a:r>
                <a:b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8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8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KD</m:t>
                          </m:r>
                        </m:sub>
                      </m:sSub>
                      <m:r>
                        <a:rPr lang="ar-AE" sz="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sz="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BCE</m:t>
                      </m:r>
                      <m:d>
                        <m:dPr>
                          <m:sepChr m:val=","/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e>
                          <m:d>
                            <m:dPr>
                              <m:ctrlPr>
                                <a:rPr lang="ar-AE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ar-AE" sz="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800" b="1">
                                      <a:latin typeface="Cambria Math" panose="02040503050406030204" pitchFamily="18" charset="0"/>
                                    </a:rPr>
                                    <m:t>𝐳</m:t>
                                  </m:r>
                                </m:num>
                                <m:den>
                                  <m:r>
                                    <a:rPr lang="ar-AE" sz="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ar-AE" sz="8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 </m:t>
                          </m:r>
                          <m:r>
                            <a:rPr lang="ar-AE" sz="80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ar-AE" sz="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ar-AE" sz="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ar-AE" sz="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ar-AE" sz="800" b="1">
                                          <a:latin typeface="Cambria Math" panose="02040503050406030204" pitchFamily="18" charset="0"/>
                                        </a:rPr>
                                        <m:t>𝐳</m:t>
                                      </m:r>
                                    </m:e>
                                    <m:sup>
                                      <m:r>
                                        <a:rPr lang="ar-AE" sz="80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ar-AE" sz="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br>
                  <a:rPr lang="ar-AE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ar-AE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training loss:</a:t>
                </a:r>
                <a:br>
                  <a:rPr lang="en-IN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80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IN" sz="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8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8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BCE</m:t>
                          </m:r>
                        </m:sub>
                      </m:sSub>
                      <m:r>
                        <a:rPr lang="ar-AE" sz="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m:rPr>
                          <m:nor/>
                        </m:rPr>
                        <a:rPr lang="ar-AE" sz="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8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8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div</m:t>
                          </m:r>
                        </m:sub>
                      </m:sSub>
                      <m:r>
                        <a:rPr lang="ar-AE" sz="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8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m:rPr>
                          <m:nor/>
                        </m:rPr>
                        <a:rPr lang="ar-AE" sz="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8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8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KD</m:t>
                          </m:r>
                        </m:sub>
                      </m:sSub>
                      <m:r>
                        <a:rPr lang="ar-AE" sz="8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8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nor/>
                        </m:rPr>
                        <a:rPr lang="ar-AE" sz="8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 </m:t>
                      </m:r>
                      <m:sSub>
                        <m:sSubPr>
                          <m:ctrlPr>
                            <a:rPr lang="ar-AE" sz="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8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IN" sz="8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replay</m:t>
                          </m:r>
                        </m:sub>
                      </m:sSub>
                    </m:oMath>
                  </m:oMathPara>
                </a14:m>
                <a:br>
                  <a:rPr lang="ar-AE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br>
                  <a:rPr lang="ar-AE" sz="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86CDD8-A5FE-B95D-D597-BE49D7882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206375"/>
                <a:ext cx="4267200" cy="42430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927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45565"/>
            <a:ext cx="121094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581" y="476148"/>
            <a:ext cx="188391" cy="18839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3934" y="49207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107" y="382940"/>
            <a:ext cx="1696085" cy="2557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1470">
              <a:lnSpc>
                <a:spcPct val="151000"/>
              </a:lnSpc>
              <a:spcBef>
                <a:spcPts val="100"/>
              </a:spcBef>
            </a:pPr>
            <a:r>
              <a:rPr sz="1100" spc="-1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Introduction</a:t>
            </a:r>
            <a:r>
              <a:rPr lang="en-IN" sz="1100" spc="5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100" spc="5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11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Literature</a:t>
            </a:r>
            <a:r>
              <a:rPr sz="1100" spc="-7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</a:t>
            </a:r>
            <a:r>
              <a:rPr lang="en-IN" sz="1100" spc="-1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</a:t>
            </a:r>
            <a:r>
              <a:rPr sz="1100" spc="-10" dirty="0" err="1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urvey</a:t>
            </a:r>
            <a:r>
              <a:rPr lang="en-IN" sz="1100" spc="-1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Objectives</a:t>
            </a:r>
            <a:r>
              <a:rPr sz="1100" spc="-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and</a:t>
            </a:r>
            <a:r>
              <a:rPr sz="1100" spc="-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Scope</a:t>
            </a:r>
            <a:r>
              <a:rPr sz="1100" spc="-1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Problem</a:t>
            </a:r>
            <a:r>
              <a:rPr sz="1100" spc="-7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Statement</a:t>
            </a:r>
            <a:r>
              <a:rPr sz="1100" spc="-1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Architectural</a:t>
            </a:r>
            <a:r>
              <a:rPr sz="1100" spc="4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Diagram</a:t>
            </a:r>
            <a:r>
              <a:rPr sz="1100" spc="-1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Algorithmic</a:t>
            </a:r>
            <a:r>
              <a:rPr sz="1100" spc="-7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Approach</a:t>
            </a:r>
            <a:r>
              <a:rPr sz="1100" spc="-1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Input</a:t>
            </a:r>
            <a:r>
              <a:rPr sz="1100" spc="-2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/</a:t>
            </a:r>
            <a:r>
              <a:rPr sz="1100" spc="-2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</a:t>
            </a:r>
            <a:r>
              <a:rPr sz="11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Data</a:t>
            </a:r>
            <a:r>
              <a:rPr sz="1100" spc="-2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sets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51000"/>
              </a:lnSpc>
            </a:pPr>
            <a:r>
              <a:rPr sz="1100" spc="-1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Results/Experimental</a:t>
            </a:r>
            <a:r>
              <a:rPr sz="1100" spc="105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Work</a:t>
            </a:r>
            <a:r>
              <a:rPr sz="1100" spc="-2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Conclusion </a:t>
            </a:r>
            <a:r>
              <a:rPr sz="110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/</a:t>
            </a:r>
            <a:r>
              <a:rPr sz="1100" spc="-1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 Summary</a:t>
            </a:r>
            <a:r>
              <a:rPr sz="1100" spc="-1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sldjump"/>
              </a:rPr>
              <a:t>References</a:t>
            </a: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0581" y="729284"/>
            <a:ext cx="188391" cy="1883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3934" y="74522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0581" y="982433"/>
            <a:ext cx="188391" cy="18839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3934" y="997520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581" y="1235570"/>
            <a:ext cx="188391" cy="18839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3934" y="125149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3" name="object 1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581" y="1488706"/>
            <a:ext cx="188391" cy="18839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33934" y="1502865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581" y="1741855"/>
            <a:ext cx="188391" cy="18839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33934" y="1756942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6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581" y="1994992"/>
            <a:ext cx="188391" cy="188391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33934" y="2009989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7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581" y="2248128"/>
            <a:ext cx="188391" cy="18839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33934" y="2263227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8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581" y="2501277"/>
            <a:ext cx="188391" cy="18839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33934" y="2516364"/>
            <a:ext cx="819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9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0581" y="2754414"/>
            <a:ext cx="188391" cy="188391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05803" y="2748192"/>
            <a:ext cx="200025" cy="36385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IN" sz="800" spc="-25" dirty="0">
                <a:solidFill>
                  <a:srgbClr val="EAEAF7"/>
                </a:solidFill>
                <a:latin typeface="Arial MT"/>
                <a:cs typeface="Arial MT"/>
              </a:rPr>
              <a:t>10</a:t>
            </a:r>
            <a:endParaRPr lang="en-IN" sz="800" dirty="0">
              <a:latin typeface="Arial MT"/>
              <a:cs typeface="Arial MT"/>
            </a:endParaRPr>
          </a:p>
          <a:p>
            <a:pPr marL="32384">
              <a:lnSpc>
                <a:spcPct val="100000"/>
              </a:lnSpc>
              <a:spcBef>
                <a:spcPts val="219"/>
              </a:spcBef>
            </a:pPr>
            <a:endParaRPr lang="en-IN" sz="1100" dirty="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0" y="3326968"/>
            <a:ext cx="4608017" cy="129539"/>
            <a:chOff x="0" y="3326968"/>
            <a:chExt cx="4608017" cy="129539"/>
          </a:xfrm>
        </p:grpSpPr>
        <p:sp>
          <p:nvSpPr>
            <p:cNvPr id="26" name="object 26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1"/>
                  </a:lnTo>
                  <a:lnTo>
                    <a:pt x="1535976" y="12903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Dept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Comp</a:t>
            </a:r>
            <a:r>
              <a:rPr spc="-20" dirty="0"/>
              <a:t> Engg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xfrm>
            <a:off x="3339985" y="3331252"/>
            <a:ext cx="69215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 dirty="0"/>
              <a:t>26-September-</a:t>
            </a:r>
            <a:r>
              <a:rPr lang="en-US" spc="-20" dirty="0"/>
              <a:t>2025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4275161" y="3331252"/>
            <a:ext cx="26670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2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</a:t>
            </a:r>
            <a:r>
              <a:rPr lang="en-US" spc="-25" dirty="0"/>
              <a:t>8</a:t>
            </a:r>
            <a:endParaRPr spc="-25" dirty="0"/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B3F98E3E-6449-CA8C-0C05-E4F2B77ADA26}"/>
              </a:ext>
            </a:extLst>
          </p:cNvPr>
          <p:cNvSpPr txBox="1"/>
          <p:nvPr/>
        </p:nvSpPr>
        <p:spPr>
          <a:xfrm>
            <a:off x="1752109" y="3340286"/>
            <a:ext cx="145158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600" dirty="0">
                <a:solidFill>
                  <a:schemeClr val="bg1"/>
                </a:solidFill>
              </a:rPr>
              <a:t>Detection of AI-Generated Videos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685" y="33764"/>
            <a:ext cx="1523950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5" name="object 5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Dept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Comp</a:t>
            </a:r>
            <a:r>
              <a:rPr spc="-20" dirty="0"/>
              <a:t> Engg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3339985" y="3331252"/>
            <a:ext cx="692149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 dirty="0"/>
              <a:t>26-September-</a:t>
            </a:r>
            <a:r>
              <a:rPr lang="en-US" spc="-20" dirty="0"/>
              <a:t>2025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4275161" y="3331252"/>
            <a:ext cx="26670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3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</a:t>
            </a:r>
            <a:r>
              <a:rPr lang="en-US" spc="-25" dirty="0"/>
              <a:t>8</a:t>
            </a:r>
            <a:endParaRPr spc="-25"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C4EEC3A0-7554-15D9-4DA0-A8A00A94B8EA}"/>
              </a:ext>
            </a:extLst>
          </p:cNvPr>
          <p:cNvSpPr txBox="1"/>
          <p:nvPr/>
        </p:nvSpPr>
        <p:spPr>
          <a:xfrm>
            <a:off x="1752109" y="3340286"/>
            <a:ext cx="145158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600" dirty="0">
                <a:solidFill>
                  <a:schemeClr val="bg1"/>
                </a:solidFill>
              </a:rPr>
              <a:t>Detection of AI-Generated Videos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5ED4767A-4EF6-B496-409A-0F36939B4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85" y="499269"/>
            <a:ext cx="236215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AI video synthesis (T2V) is widespread — detection is critical for forensics and trust.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000" dirty="0"/>
              <a:t>I propose a practical system that extracts </a:t>
            </a:r>
            <a:r>
              <a:rPr lang="en-IN" sz="1000" dirty="0" err="1"/>
              <a:t>SigLIP</a:t>
            </a:r>
            <a:r>
              <a:rPr lang="en-IN" sz="1000" dirty="0"/>
              <a:t> frame embeddings, trains a compact temporal transformer for fake-video detection.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N" sz="1000" dirty="0"/>
              <a:t>It also employs lightweight adapters + replay + </a:t>
            </a:r>
            <a:r>
              <a:rPr lang="en-IN" sz="1000" dirty="0" err="1"/>
              <a:t>LwF</a:t>
            </a:r>
            <a:r>
              <a:rPr lang="en-IN" sz="1000" dirty="0"/>
              <a:t> to enable continual updates without catastrophic forgetting.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endParaRPr kumimoji="0" lang="en-US" altLang="en-US" sz="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Goal: robust cross-dataset detection preserve performance after incremental updates.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Real image of landscape vs. AI-generated version">
            <a:extLst>
              <a:ext uri="{FF2B5EF4-FFF2-40B4-BE49-F238E27FC236}">
                <a16:creationId xmlns:a16="http://schemas.microsoft.com/office/drawing/2014/main" id="{8DBDD07A-1B6F-7C1D-E8CD-5CE512C0E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696417"/>
            <a:ext cx="1734192" cy="104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Real image of lighter skin tone vs. AI-generated version">
            <a:extLst>
              <a:ext uri="{FF2B5EF4-FFF2-40B4-BE49-F238E27FC236}">
                <a16:creationId xmlns:a16="http://schemas.microsoft.com/office/drawing/2014/main" id="{4784AA65-52F5-5AA7-32D3-EC852F9D9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1730375"/>
            <a:ext cx="1750934" cy="105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44957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sz="1400" spc="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Survey(1/2)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0265" y="2968465"/>
            <a:ext cx="14674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 MT"/>
                <a:cs typeface="Arial MT"/>
              </a:rPr>
              <a:t>Table </a:t>
            </a:r>
            <a:r>
              <a:rPr sz="1000" dirty="0">
                <a:latin typeface="Arial MT"/>
                <a:cs typeface="Arial MT"/>
              </a:rPr>
              <a:t>1:-Literature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Survey</a:t>
            </a:r>
            <a:endParaRPr sz="1000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7" name="object 7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Dept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Comp</a:t>
            </a:r>
            <a:r>
              <a:rPr spc="-20" dirty="0"/>
              <a:t> Engg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275161" y="3331252"/>
            <a:ext cx="26670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4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</a:t>
            </a:r>
            <a:r>
              <a:rPr lang="en-US" spc="-25" dirty="0"/>
              <a:t>8</a:t>
            </a:r>
            <a:endParaRPr spc="-25" dirty="0"/>
          </a:p>
        </p:txBody>
      </p:sp>
      <p:sp>
        <p:nvSpPr>
          <p:cNvPr id="4" name="object 15">
            <a:extLst>
              <a:ext uri="{FF2B5EF4-FFF2-40B4-BE49-F238E27FC236}">
                <a16:creationId xmlns:a16="http://schemas.microsoft.com/office/drawing/2014/main" id="{C0E904CE-7843-056D-789B-41904A7744DB}"/>
              </a:ext>
            </a:extLst>
          </p:cNvPr>
          <p:cNvSpPr txBox="1"/>
          <p:nvPr/>
        </p:nvSpPr>
        <p:spPr>
          <a:xfrm>
            <a:off x="1752109" y="3340286"/>
            <a:ext cx="145158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600" dirty="0">
                <a:solidFill>
                  <a:schemeClr val="bg1"/>
                </a:solidFill>
              </a:rPr>
              <a:t>Detection of AI-Generated Videos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0E7AD4DB-182B-5A95-A877-A3791D2D3A9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339985" y="3331252"/>
            <a:ext cx="69215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 dirty="0"/>
              <a:t>26-September-</a:t>
            </a:r>
            <a:r>
              <a:rPr lang="en-US" spc="-20" dirty="0"/>
              <a:t>2025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D9DB1ED-0541-DD96-905D-2EBBF05E5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227371"/>
              </p:ext>
            </p:extLst>
          </p:nvPr>
        </p:nvGraphicFramePr>
        <p:xfrm>
          <a:off x="247650" y="587374"/>
          <a:ext cx="4114800" cy="22003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808093568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82801562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209759535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199856511"/>
                    </a:ext>
                  </a:extLst>
                </a:gridCol>
              </a:tblGrid>
              <a:tr h="505501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27547" marR="27547" marT="27547" marB="27547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Author, Publication, Year</a:t>
                      </a:r>
                    </a:p>
                  </a:txBody>
                  <a:tcPr marL="27547" marR="27547" marT="27547" marB="27547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8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</a:t>
                      </a:r>
                    </a:p>
                  </a:txBody>
                  <a:tcPr marL="27547" marR="27547" marT="27547" marB="27547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</a:t>
                      </a:r>
                    </a:p>
                  </a:txBody>
                  <a:tcPr marL="27547" marR="27547" marT="27547" marB="27547"/>
                </a:tc>
                <a:extLst>
                  <a:ext uri="{0D108BD9-81ED-4DB2-BD59-A6C34878D82A}">
                    <a16:rowId xmlns:a16="http://schemas.microsoft.com/office/drawing/2014/main" val="1208655206"/>
                  </a:ext>
                </a:extLst>
              </a:tr>
              <a:tr h="505501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FaceForensics</a:t>
                      </a:r>
                      <a:r>
                        <a:rPr lang="en-I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 Benchmark</a:t>
                      </a:r>
                    </a:p>
                  </a:txBody>
                  <a:tcPr marL="27547" marR="27547" marT="24792" marB="24792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da-DK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Rössler et al., ICCV 2019</a:t>
                      </a:r>
                    </a:p>
                  </a:txBody>
                  <a:tcPr marL="27547" marR="27547" marT="24792" marB="24792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XceptionNet on spatial “X-Ray” maps</a:t>
                      </a:r>
                    </a:p>
                  </a:txBody>
                  <a:tcPr marL="27547" marR="27547" marT="24792" marB="24792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Highlights compression robustness challenges</a:t>
                      </a:r>
                    </a:p>
                  </a:txBody>
                  <a:tcPr marL="27547" marR="27547" marT="24792" marB="24792" anchor="ctr"/>
                </a:tc>
                <a:extLst>
                  <a:ext uri="{0D108BD9-81ED-4DB2-BD59-A6C34878D82A}">
                    <a16:rowId xmlns:a16="http://schemas.microsoft.com/office/drawing/2014/main" val="4250876733"/>
                  </a:ext>
                </a:extLst>
              </a:tr>
              <a:tr h="566166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DeepFake</a:t>
                      </a:r>
                      <a:r>
                        <a:rPr lang="en-I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Detection Challenge (DFDC)</a:t>
                      </a:r>
                    </a:p>
                  </a:txBody>
                  <a:tcPr marL="27547" marR="27547" marT="24792" marB="24792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Dolhansky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al., CVPR Workshops 2020</a:t>
                      </a:r>
                    </a:p>
                  </a:txBody>
                  <a:tcPr marL="27547" marR="27547" marT="24792" marB="24792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 CNNs with heavy augmentation</a:t>
                      </a:r>
                    </a:p>
                  </a:txBody>
                  <a:tcPr marL="27547" marR="27547" marT="24792" marB="24792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Exposes large generalization gap on hidden test set</a:t>
                      </a:r>
                    </a:p>
                  </a:txBody>
                  <a:tcPr marL="27547" marR="27547" marT="24792" marB="24792" anchor="ctr"/>
                </a:tc>
                <a:extLst>
                  <a:ext uri="{0D108BD9-81ED-4DB2-BD59-A6C34878D82A}">
                    <a16:rowId xmlns:a16="http://schemas.microsoft.com/office/drawing/2014/main" val="304483449"/>
                  </a:ext>
                </a:extLst>
              </a:tr>
              <a:tr h="623219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Audio-Visual Deepfake Detection (</a:t>
                      </a:r>
                      <a:r>
                        <a:rPr lang="en-IN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LipForensics</a:t>
                      </a:r>
                      <a:r>
                        <a:rPr lang="en-I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Haliassos</a:t>
                      </a: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al., CVPR Workshops 2021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Lip-audio synchrony + multimodal fusion</a:t>
                      </a:r>
                      <a:endParaRPr lang="en-IN" sz="8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under compression and noisy audio conditions</a:t>
                      </a: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25559052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178308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sz="1400" spc="10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Survey(2/2)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3029" y="2946601"/>
            <a:ext cx="14674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25" dirty="0">
                <a:latin typeface="Arial MT"/>
                <a:cs typeface="Arial MT"/>
              </a:rPr>
              <a:t>Table </a:t>
            </a:r>
            <a:r>
              <a:rPr sz="1000" dirty="0">
                <a:latin typeface="Arial MT"/>
                <a:cs typeface="Arial MT"/>
              </a:rPr>
              <a:t>2:-Literature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Survey</a:t>
            </a:r>
            <a:endParaRPr sz="1000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7" name="object 7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Dept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Comp</a:t>
            </a:r>
            <a:r>
              <a:rPr spc="-20" dirty="0"/>
              <a:t> Engg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275161" y="3331252"/>
            <a:ext cx="26670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5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</a:t>
            </a:r>
            <a:r>
              <a:rPr lang="en-US" spc="-25" dirty="0"/>
              <a:t>8</a:t>
            </a:r>
            <a:endParaRPr spc="-25" dirty="0"/>
          </a:p>
        </p:txBody>
      </p:sp>
      <p:sp>
        <p:nvSpPr>
          <p:cNvPr id="4" name="object 15">
            <a:extLst>
              <a:ext uri="{FF2B5EF4-FFF2-40B4-BE49-F238E27FC236}">
                <a16:creationId xmlns:a16="http://schemas.microsoft.com/office/drawing/2014/main" id="{8DD83DED-F86B-0EFD-2DB6-D11A14723A3D}"/>
              </a:ext>
            </a:extLst>
          </p:cNvPr>
          <p:cNvSpPr txBox="1"/>
          <p:nvPr/>
        </p:nvSpPr>
        <p:spPr>
          <a:xfrm>
            <a:off x="1752109" y="3340286"/>
            <a:ext cx="145158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600" dirty="0">
                <a:solidFill>
                  <a:schemeClr val="bg1"/>
                </a:solidFill>
              </a:rPr>
              <a:t>Detection of AI-Generated Videos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7267B087-D0B6-3844-3D63-EFAED8C741B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339985" y="3331252"/>
            <a:ext cx="69215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 dirty="0"/>
              <a:t>26-September-</a:t>
            </a:r>
            <a:r>
              <a:rPr lang="en-US" spc="-20" dirty="0"/>
              <a:t>2025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87C9C9E-9591-6FA9-324E-DC455998A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544508"/>
              </p:ext>
            </p:extLst>
          </p:nvPr>
        </p:nvGraphicFramePr>
        <p:xfrm>
          <a:off x="247650" y="587375"/>
          <a:ext cx="4114800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220486931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682037417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70056086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67431203"/>
                    </a:ext>
                  </a:extLst>
                </a:gridCol>
              </a:tblGrid>
              <a:tr h="415096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27547" marR="27547" marT="27547" marB="27547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Author, Publication, Year</a:t>
                      </a:r>
                    </a:p>
                  </a:txBody>
                  <a:tcPr marL="27547" marR="27547" marT="27547" marB="27547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</a:t>
                      </a:r>
                    </a:p>
                  </a:txBody>
                  <a:tcPr marL="27547" marR="27547" marT="27547" marB="27547"/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8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</a:t>
                      </a:r>
                    </a:p>
                  </a:txBody>
                  <a:tcPr marL="27547" marR="27547" marT="27547" marB="27547"/>
                </a:tc>
                <a:extLst>
                  <a:ext uri="{0D108BD9-81ED-4DB2-BD59-A6C34878D82A}">
                    <a16:rowId xmlns:a16="http://schemas.microsoft.com/office/drawing/2014/main" val="3973209887"/>
                  </a:ext>
                </a:extLst>
              </a:tr>
              <a:tr h="648231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Continual Deepfake Detection Benchmark (CDDB)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da-DK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Kundu et al., CVPR 2023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RAWM &amp; DMP continual learning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Demonstrates catastrophic forgetting and benefits of replay methods</a:t>
                      </a: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4168483355"/>
                  </a:ext>
                </a:extLst>
              </a:tr>
              <a:tr h="498242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GenVidBench</a:t>
                      </a:r>
                      <a:r>
                        <a:rPr lang="en-I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Cross-Generator Benchmark</a:t>
                      </a:r>
                    </a:p>
                  </a:txBody>
                  <a:tcPr marL="44090" marR="44090" marT="39681" marB="39681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da-DK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Zhao et al., CVPR 2024</a:t>
                      </a:r>
                    </a:p>
                  </a:txBody>
                  <a:tcPr marL="44090" marR="44090" marT="39681" marB="39681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ViT</a:t>
                      </a:r>
                      <a:r>
                        <a:rPr lang="en-I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-based full-scene detection</a:t>
                      </a:r>
                    </a:p>
                  </a:txBody>
                  <a:tcPr marL="44090" marR="44090" marT="39681" marB="39681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 near-chance performance of face-centric models</a:t>
                      </a:r>
                    </a:p>
                  </a:txBody>
                  <a:tcPr marL="44090" marR="44090" marT="39681" marB="39681" anchor="ctr"/>
                </a:tc>
                <a:extLst>
                  <a:ext uri="{0D108BD9-81ED-4DB2-BD59-A6C34878D82A}">
                    <a16:rowId xmlns:a16="http://schemas.microsoft.com/office/drawing/2014/main" val="2223415739"/>
                  </a:ext>
                </a:extLst>
              </a:tr>
              <a:tr h="648231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UNITE: Universal Synthetic Video Detector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nl-NL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Zhang et al., NeurIPS 2025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Vision Transformer + Attention-Diversity Loss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Universal coverage across face, background, and full-scene synthetic videos</a:t>
                      </a: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1837581358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179323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sz="1400" spc="7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346" y="434975"/>
            <a:ext cx="4273324" cy="245644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universal detection framework for diverse AI-generated content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limitations of face-centric detection approaches 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 adaptive system using continual learning principles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robust cross-domain generalization performance</a:t>
            </a:r>
          </a:p>
          <a:p>
            <a:pPr algn="just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 multiple synthesis types: face manipulation, background synthesis, full-scene generation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continual learning with experience replay and knowledge distillation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across diverse datasets including emerging generators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10" name="object 10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Dept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Comp</a:t>
            </a:r>
            <a:r>
              <a:rPr spc="-20" dirty="0"/>
              <a:t> Engg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275161" y="3331252"/>
            <a:ext cx="26670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6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</a:t>
            </a:r>
            <a:r>
              <a:rPr lang="en-US" spc="-25" dirty="0"/>
              <a:t>8</a:t>
            </a:r>
            <a:endParaRPr spc="-25" dirty="0"/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D7A5755A-4D68-F62D-B325-0577F686E300}"/>
              </a:ext>
            </a:extLst>
          </p:cNvPr>
          <p:cNvSpPr txBox="1"/>
          <p:nvPr/>
        </p:nvSpPr>
        <p:spPr>
          <a:xfrm>
            <a:off x="1752109" y="3340286"/>
            <a:ext cx="145158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600" dirty="0">
                <a:solidFill>
                  <a:schemeClr val="bg1"/>
                </a:solidFill>
              </a:rPr>
              <a:t>Detection of AI-Generated Videos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AA2F6D9E-2A4C-60F2-42F6-54D3AB951D9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339985" y="3331252"/>
            <a:ext cx="69215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 dirty="0"/>
              <a:t>26-September-</a:t>
            </a:r>
            <a:r>
              <a:rPr lang="en-US" spc="-20" dirty="0"/>
              <a:t>2025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15817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sz="1400" spc="7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408" y="801274"/>
            <a:ext cx="4267200" cy="18582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“Automate detection of AI-generated videos (fake vs real) using frame embeddings and a temporal model; maintain performance under continual arrivals.”</a:t>
            </a:r>
          </a:p>
          <a:p>
            <a:pPr algn="just"/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Research Problems: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Cross-generator generalization failure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bias toward facial regions only 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Catastrophic forgetting when adapting to new threats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coverage of full-scene synthetic content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continuously learn from emerging manipulations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7" name="object 7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Dept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Comp</a:t>
            </a:r>
            <a:r>
              <a:rPr spc="-20" dirty="0"/>
              <a:t> Engg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275161" y="3331252"/>
            <a:ext cx="26670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7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</a:t>
            </a:r>
            <a:r>
              <a:rPr lang="en-US" spc="-25" dirty="0"/>
              <a:t>8</a:t>
            </a:r>
            <a:endParaRPr spc="-25" dirty="0"/>
          </a:p>
        </p:txBody>
      </p:sp>
      <p:sp>
        <p:nvSpPr>
          <p:cNvPr id="4" name="object 15">
            <a:extLst>
              <a:ext uri="{FF2B5EF4-FFF2-40B4-BE49-F238E27FC236}">
                <a16:creationId xmlns:a16="http://schemas.microsoft.com/office/drawing/2014/main" id="{34275D73-93CF-082F-C122-794094208493}"/>
              </a:ext>
            </a:extLst>
          </p:cNvPr>
          <p:cNvSpPr txBox="1"/>
          <p:nvPr/>
        </p:nvSpPr>
        <p:spPr>
          <a:xfrm>
            <a:off x="1752109" y="3340286"/>
            <a:ext cx="145158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600" dirty="0">
                <a:solidFill>
                  <a:schemeClr val="bg1"/>
                </a:solidFill>
              </a:rPr>
              <a:t>Detection of AI-Generated Videos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65F9368B-FFCD-63BC-E804-C547355F363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339985" y="3331252"/>
            <a:ext cx="69215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 dirty="0"/>
              <a:t>26-September-</a:t>
            </a:r>
            <a:r>
              <a:rPr lang="en-US" spc="-20" dirty="0"/>
              <a:t>2025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17716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</a:t>
            </a:r>
            <a:r>
              <a:rPr sz="1400" spc="14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9650" y="2873375"/>
            <a:ext cx="22650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333B2"/>
                </a:solidFill>
                <a:latin typeface="Arial MT"/>
                <a:cs typeface="Arial MT"/>
              </a:rPr>
              <a:t>Figure:</a:t>
            </a:r>
            <a:r>
              <a:rPr sz="1000" spc="-25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1.System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Architectural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Diagram.</a:t>
            </a:r>
            <a:endParaRPr sz="1000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7" name="object 7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Dept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Comp</a:t>
            </a:r>
            <a:r>
              <a:rPr spc="-20" dirty="0"/>
              <a:t> Engg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4275161" y="3331252"/>
            <a:ext cx="26670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8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</a:t>
            </a:r>
            <a:r>
              <a:rPr lang="en-US" spc="-25" dirty="0"/>
              <a:t>8</a:t>
            </a:r>
            <a:endParaRPr spc="-25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8CCD6AE-A755-EADE-0E74-F48B30DAFD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3" y="663575"/>
            <a:ext cx="4332473" cy="1834399"/>
          </a:xfrm>
          <a:prstGeom prst="rect">
            <a:avLst/>
          </a:prstGeom>
        </p:spPr>
      </p:pic>
      <p:sp>
        <p:nvSpPr>
          <p:cNvPr id="4" name="object 15">
            <a:extLst>
              <a:ext uri="{FF2B5EF4-FFF2-40B4-BE49-F238E27FC236}">
                <a16:creationId xmlns:a16="http://schemas.microsoft.com/office/drawing/2014/main" id="{A13A812C-586B-B055-E0C6-9D6D922EC03D}"/>
              </a:ext>
            </a:extLst>
          </p:cNvPr>
          <p:cNvSpPr txBox="1"/>
          <p:nvPr/>
        </p:nvSpPr>
        <p:spPr>
          <a:xfrm>
            <a:off x="1752109" y="3340286"/>
            <a:ext cx="145158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600" dirty="0">
                <a:solidFill>
                  <a:schemeClr val="bg1"/>
                </a:solidFill>
              </a:rPr>
              <a:t>Detection of AI-Generated Videos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58C020A8-C9F2-572D-1C1D-5D97730695D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339985" y="3331252"/>
            <a:ext cx="69215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 dirty="0"/>
              <a:t>26-September-</a:t>
            </a:r>
            <a:r>
              <a:rPr lang="en-US" spc="-20" dirty="0"/>
              <a:t>2025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2"/>
            <a:ext cx="4608195" cy="321945"/>
          </a:xfrm>
          <a:custGeom>
            <a:avLst/>
            <a:gdLst/>
            <a:ahLst/>
            <a:cxnLst/>
            <a:rect l="l" t="t" r="r" b="b"/>
            <a:pathLst>
              <a:path w="4608195" h="321945">
                <a:moveTo>
                  <a:pt x="4608004" y="0"/>
                </a:moveTo>
                <a:lnTo>
                  <a:pt x="0" y="0"/>
                </a:lnTo>
                <a:lnTo>
                  <a:pt x="0" y="321500"/>
                </a:lnTo>
                <a:lnTo>
                  <a:pt x="4608004" y="321500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45565"/>
            <a:ext cx="213423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Algorithmic</a:t>
            </a:r>
            <a:r>
              <a:rPr sz="1400" spc="16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Approach(1/</a:t>
            </a:r>
            <a:r>
              <a:rPr lang="en-US"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4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326968"/>
            <a:ext cx="4608195" cy="129539"/>
            <a:chOff x="0" y="3326968"/>
            <a:chExt cx="4608195" cy="129539"/>
          </a:xfrm>
        </p:grpSpPr>
        <p:sp>
          <p:nvSpPr>
            <p:cNvPr id="5" name="object 5"/>
            <p:cNvSpPr/>
            <p:nvPr/>
          </p:nvSpPr>
          <p:spPr>
            <a:xfrm>
              <a:off x="0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5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26968"/>
              <a:ext cx="1536065" cy="129539"/>
            </a:xfrm>
            <a:custGeom>
              <a:avLst/>
              <a:gdLst/>
              <a:ahLst/>
              <a:cxnLst/>
              <a:rect l="l" t="t" r="r" b="b"/>
              <a:pathLst>
                <a:path w="1536064" h="129539">
                  <a:moveTo>
                    <a:pt x="1535976" y="0"/>
                  </a:moveTo>
                  <a:lnTo>
                    <a:pt x="0" y="0"/>
                  </a:lnTo>
                  <a:lnTo>
                    <a:pt x="0" y="129032"/>
                  </a:lnTo>
                  <a:lnTo>
                    <a:pt x="1535976" y="129032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/>
              <a:t>Dept</a:t>
            </a:r>
            <a:r>
              <a:rPr spc="-2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Comp</a:t>
            </a:r>
            <a:r>
              <a:rPr spc="-20" dirty="0"/>
              <a:t> Engg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4275161" y="3331252"/>
            <a:ext cx="26670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fld id="{81D60167-4931-47E6-BA6A-407CBD079E47}" type="slidenum">
              <a:rPr spc="-10" dirty="0"/>
              <a:t>9</a:t>
            </a:fld>
            <a:r>
              <a:rPr spc="-70" dirty="0"/>
              <a:t> </a:t>
            </a:r>
            <a:r>
              <a:rPr dirty="0"/>
              <a:t>/</a:t>
            </a:r>
            <a:r>
              <a:rPr spc="-65" dirty="0"/>
              <a:t> </a:t>
            </a:r>
            <a:r>
              <a:rPr spc="-25" dirty="0"/>
              <a:t>1</a:t>
            </a:r>
            <a:r>
              <a:rPr lang="en-US" spc="-25" dirty="0"/>
              <a:t>8</a:t>
            </a:r>
            <a:endParaRPr spc="-25" dirty="0"/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7B752EA3-52ED-AFB0-24B2-10F25BECF47C}"/>
              </a:ext>
            </a:extLst>
          </p:cNvPr>
          <p:cNvSpPr txBox="1"/>
          <p:nvPr/>
        </p:nvSpPr>
        <p:spPr>
          <a:xfrm>
            <a:off x="1752109" y="3340286"/>
            <a:ext cx="145158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z="600" dirty="0">
                <a:solidFill>
                  <a:schemeClr val="bg1"/>
                </a:solidFill>
              </a:rPr>
              <a:t>Detection of AI-Generated Videos</a:t>
            </a:r>
            <a:endParaRPr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BF382E-5775-5AD7-AF4D-628E6EF19737}"/>
                  </a:ext>
                </a:extLst>
              </p:cNvPr>
              <p:cNvSpPr txBox="1"/>
              <p:nvPr/>
            </p:nvSpPr>
            <p:spPr>
              <a:xfrm>
                <a:off x="94208" y="562459"/>
                <a:ext cx="4419600" cy="2335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rabicPeriod"/>
                </a:pPr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Feature Extraction Pipeline: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SigLIP</a:t>
                </a:r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vision encoder for robust visual embeddings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Temporal </a:t>
                </a:r>
                <a:r>
                  <a:rPr lang="en-I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modeling</a:t>
                </a:r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using Transformer architecture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Frame-level processing at 2-4 FPS</a:t>
                </a:r>
                <a:b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IN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Visual: </a:t>
                </a:r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Schematic of Vision Transformer(</a:t>
                </a:r>
                <a:r>
                  <a:rPr lang="en-IN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ViT</a:t>
                </a:r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extracting patch embeddings from video frames</a:t>
                </a:r>
              </a:p>
              <a:p>
                <a:pPr lvl="1"/>
                <a:r>
                  <a:rPr lang="en-IN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formulas:</a:t>
                </a:r>
                <a:b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Patch embedding projection:</a:t>
                </a:r>
                <a:b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 b="1">
                              <a:latin typeface="Cambria Math" panose="02040503050406030204" pitchFamily="18" charset="0"/>
                            </a:rPr>
                            <m:t>𝐄</m:t>
                          </m:r>
                        </m:e>
                        <m:sub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b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m:rPr>
                          <m:nor/>
                        </m:rPr>
                        <a:rPr lang="ar-AE" sz="1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 </m:t>
                      </m:r>
                      <m:r>
                        <m:rPr>
                          <m:nor/>
                        </m:rPr>
                        <a:rPr lang="en-IN" sz="120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Flatten</m:t>
                      </m:r>
                      <m:d>
                        <m:d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IN" sz="1200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Patch</m:t>
                              </m:r>
                            </m:e>
                            <m:sub>
                              <m:r>
                                <a:rPr lang="ar-AE" sz="1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ar-AE" sz="12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 b="1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b>
                          <m:r>
                            <a:rPr lang="ar-AE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br>
                  <a:rPr lang="ar-A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ar-AE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Positional encoding addition:</a:t>
                </a:r>
                <a:br>
                  <a:rPr lang="en-I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200" b="1">
                              <a:latin typeface="Cambria Math" panose="02040503050406030204" pitchFamily="18" charset="0"/>
                            </a:rPr>
                            <m:t>𝐙</m:t>
                          </m:r>
                        </m:e>
                        <m: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12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sepChr m:val=";"/>
                          <m:ctrlPr>
                            <a:rPr lang="ar-AE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b="1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  <m:e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b="1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ar-AE" sz="1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m:rPr>
                              <m:nor/>
                            </m:rPr>
                            <a:rPr lang="ar-AE" sz="1200" i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 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b="1">
                                  <a:latin typeface="Cambria Math" panose="02040503050406030204" pitchFamily="18" charset="0"/>
                                </a:rPr>
                                <m:t>𝐄</m:t>
                              </m:r>
                            </m:e>
                            <m:sub>
                              <m:r>
                                <a:rPr lang="ar-AE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ar-AE" sz="12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b="1">
                                  <a:latin typeface="Cambria Math" panose="02040503050406030204" pitchFamily="18" charset="0"/>
                                </a:rPr>
                                <m:t>𝐏</m:t>
                              </m:r>
                            </m:e>
                            <m:sub>
                              <m:r>
                                <a:rPr lang="ar-AE" sz="1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BF382E-5775-5AD7-AF4D-628E6EF19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8" y="562459"/>
                <a:ext cx="4419600" cy="23358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0">
            <a:extLst>
              <a:ext uri="{FF2B5EF4-FFF2-40B4-BE49-F238E27FC236}">
                <a16:creationId xmlns:a16="http://schemas.microsoft.com/office/drawing/2014/main" id="{C91071D0-A2A4-4D66-0CDB-88F1ED56F88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339985" y="3331252"/>
            <a:ext cx="692150" cy="10131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lang="en-US" spc="-10" dirty="0"/>
              <a:t>26-September-</a:t>
            </a:r>
            <a:r>
              <a:rPr lang="en-US" spc="-20" dirty="0"/>
              <a:t>2025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</TotalTime>
  <Words>1885</Words>
  <Application>Microsoft Office PowerPoint</Application>
  <PresentationFormat>Custom</PresentationFormat>
  <Paragraphs>282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MT</vt:lpstr>
      <vt:lpstr>Arial Unicode MS</vt:lpstr>
      <vt:lpstr>Calibri</vt:lpstr>
      <vt:lpstr>Cambria Math</vt:lpstr>
      <vt:lpstr>Times New Roman</vt:lpstr>
      <vt:lpstr>Office Theme</vt:lpstr>
      <vt:lpstr>Towards Robust Detection of AI-Generated Videos: Challenges and Continual Learning Solutions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Dataset</vt:lpstr>
      <vt:lpstr>PowerPoint Presentation</vt:lpstr>
      <vt:lpstr>Conclusion</vt:lpstr>
      <vt:lpstr>References I</vt:lpstr>
      <vt:lpstr>References II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Name of Student  , Guide- Dr. S. N. Deshpande</dc:creator>
  <cp:lastModifiedBy>Yash Doke</cp:lastModifiedBy>
  <cp:revision>160</cp:revision>
  <dcterms:created xsi:type="dcterms:W3CDTF">2025-07-07T09:26:54Z</dcterms:created>
  <dcterms:modified xsi:type="dcterms:W3CDTF">2025-09-25T13:11:54Z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2025-07-07T00:00:00Z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oducer">
    <vt:lpwstr>pdfTeX-1.40.24</vt:lpwstr>
  </property>
</Properties>
</file>