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69" r:id="rId4"/>
    <p:sldId id="273" r:id="rId5"/>
    <p:sldId id="274" r:id="rId6"/>
    <p:sldId id="275" r:id="rId7"/>
    <p:sldId id="281" r:id="rId8"/>
    <p:sldId id="276" r:id="rId9"/>
    <p:sldId id="277" r:id="rId10"/>
    <p:sldId id="278" r:id="rId11"/>
    <p:sldId id="280" r:id="rId12"/>
    <p:sldId id="279"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C37D4-5BFE-45C1-980D-3B15B198F93C}" type="datetimeFigureOut">
              <a:rPr lang="en-AE" smtClean="0"/>
              <a:t>13/03/2023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5FAD0-93E4-43C0-B765-45C04F1E1F8B}" type="slidenum">
              <a:rPr lang="en-AE" smtClean="0"/>
              <a:t>‹#›</a:t>
            </a:fld>
            <a:endParaRPr lang="en-AE"/>
          </a:p>
        </p:txBody>
      </p:sp>
    </p:spTree>
    <p:extLst>
      <p:ext uri="{BB962C8B-B14F-4D97-AF65-F5344CB8AC3E}">
        <p14:creationId xmlns:p14="http://schemas.microsoft.com/office/powerpoint/2010/main" val="350033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Insights for a Cab Investment Firm</a:t>
            </a:r>
          </a:p>
          <a:p>
            <a:endParaRPr lang="en-US" sz="4000" dirty="0">
              <a:solidFill>
                <a:schemeClr val="bg1"/>
              </a:solidFill>
            </a:endParaRPr>
          </a:p>
          <a:p>
            <a:r>
              <a:rPr lang="en-US" sz="2800" b="1" dirty="0">
                <a:solidFill>
                  <a:schemeClr val="bg1"/>
                </a:solidFill>
              </a:rPr>
              <a:t>10</a:t>
            </a:r>
            <a:r>
              <a:rPr lang="en-US" sz="2800" b="1" baseline="30000" dirty="0">
                <a:solidFill>
                  <a:schemeClr val="bg1"/>
                </a:solidFill>
              </a:rPr>
              <a:t>th</a:t>
            </a:r>
            <a:r>
              <a:rPr lang="en-US" sz="2800" b="1" dirty="0">
                <a:solidFill>
                  <a:schemeClr val="bg1"/>
                </a:solidFill>
              </a:rPr>
              <a:t> March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1" y="706413"/>
            <a:ext cx="2931736" cy="646331"/>
          </a:xfrm>
          <a:prstGeom prst="rect">
            <a:avLst/>
          </a:prstGeom>
          <a:noFill/>
        </p:spPr>
        <p:txBody>
          <a:bodyPr wrap="square" rtlCol="0">
            <a:spAutoFit/>
          </a:bodyPr>
          <a:lstStyle/>
          <a:p>
            <a:r>
              <a:rPr lang="en-US" b="1" dirty="0"/>
              <a:t>3. Seasonal Analysis: Average Profit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41530" y="1352744"/>
            <a:ext cx="3160786" cy="5478423"/>
          </a:xfrm>
          <a:prstGeom prst="rect">
            <a:avLst/>
          </a:prstGeom>
          <a:noFill/>
        </p:spPr>
        <p:txBody>
          <a:bodyPr wrap="square" rtlCol="0">
            <a:spAutoFit/>
          </a:bodyPr>
          <a:lstStyle/>
          <a:p>
            <a:r>
              <a:rPr lang="en-US" sz="1400" b="1" dirty="0"/>
              <a:t>Observations:</a:t>
            </a:r>
            <a:br>
              <a:rPr lang="en-US" sz="1400" b="1" dirty="0"/>
            </a:br>
            <a:endParaRPr lang="en-US" sz="1400" b="1" dirty="0"/>
          </a:p>
          <a:p>
            <a:pPr marL="285750" indent="-285750">
              <a:buFont typeface="Wingdings" panose="05000000000000000000" pitchFamily="2" charset="2"/>
              <a:buChar char="Ø"/>
            </a:pPr>
            <a:r>
              <a:rPr lang="en-US" sz="1400" dirty="0"/>
              <a:t>Yearly Profit trend shows that although Yellow Cab has experienced a decrease in average profit over the years, it has still outperformed Pink Cab by a significant margin.</a:t>
            </a:r>
            <a:br>
              <a:rPr lang="en-US" sz="1400" dirty="0"/>
            </a:br>
            <a:endParaRPr lang="en-US" sz="1400" dirty="0"/>
          </a:p>
          <a:p>
            <a:pPr marL="285750" indent="-285750">
              <a:buFont typeface="Wingdings" panose="05000000000000000000" pitchFamily="2" charset="2"/>
              <a:buChar char="Ø"/>
            </a:pPr>
            <a:r>
              <a:rPr lang="en-US" sz="1400" dirty="0"/>
              <a:t>Analyzing average profit earned in each month revealed that there were a few months that observed a decrease in Profit for Yellow Cab and an increase in Profit for the Pink Cab. This might be due to discounts offered by Pink Cab during those months.</a:t>
            </a:r>
            <a:br>
              <a:rPr lang="en-US" sz="1400" dirty="0"/>
            </a:br>
            <a:endParaRPr lang="en-US" sz="1400" dirty="0"/>
          </a:p>
          <a:p>
            <a:pPr marL="285750" indent="-285750">
              <a:buFont typeface="Wingdings" panose="05000000000000000000" pitchFamily="2" charset="2"/>
              <a:buChar char="Ø"/>
            </a:pPr>
            <a:r>
              <a:rPr lang="en-US" sz="1400" dirty="0"/>
              <a:t>Both the companies saw an increase in Profit in the months of winter and on weekends.</a:t>
            </a:r>
            <a:br>
              <a:rPr lang="en-US" sz="1400" dirty="0"/>
            </a:br>
            <a:endParaRPr lang="en-US" sz="1400" dirty="0"/>
          </a:p>
          <a:p>
            <a:pPr marL="285750" indent="-285750">
              <a:buFont typeface="Wingdings" panose="05000000000000000000" pitchFamily="2" charset="2"/>
              <a:buChar char="Ø"/>
            </a:pPr>
            <a:r>
              <a:rPr lang="en-US" sz="1400" dirty="0"/>
              <a:t>Since only around half the months have 31 days, steep decline in average profit on day number 31 is observed. </a:t>
            </a:r>
          </a:p>
        </p:txBody>
      </p:sp>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2"/>
          <a:stretch>
            <a:fillRect/>
          </a:stretch>
        </p:blipFill>
        <p:spPr>
          <a:xfrm>
            <a:off x="2417301" y="669304"/>
            <a:ext cx="828661" cy="490193"/>
          </a:xfrm>
          <a:prstGeom prst="rect">
            <a:avLst/>
          </a:prstGeom>
        </p:spPr>
      </p:pic>
      <p:pic>
        <p:nvPicPr>
          <p:cNvPr id="8" name="Picture 7">
            <a:extLst>
              <a:ext uri="{FF2B5EF4-FFF2-40B4-BE49-F238E27FC236}">
                <a16:creationId xmlns:a16="http://schemas.microsoft.com/office/drawing/2014/main" id="{6DAA14BA-97B4-D1F7-DF2A-37004E3D452F}"/>
              </a:ext>
            </a:extLst>
          </p:cNvPr>
          <p:cNvPicPr>
            <a:picLocks noChangeAspect="1"/>
          </p:cNvPicPr>
          <p:nvPr/>
        </p:nvPicPr>
        <p:blipFill>
          <a:blip r:embed="rId3"/>
          <a:stretch>
            <a:fillRect/>
          </a:stretch>
        </p:blipFill>
        <p:spPr>
          <a:xfrm>
            <a:off x="7986720" y="669304"/>
            <a:ext cx="4205279" cy="2874631"/>
          </a:xfrm>
          <a:prstGeom prst="rect">
            <a:avLst/>
          </a:prstGeom>
        </p:spPr>
      </p:pic>
      <p:pic>
        <p:nvPicPr>
          <p:cNvPr id="15" name="Picture 14">
            <a:extLst>
              <a:ext uri="{FF2B5EF4-FFF2-40B4-BE49-F238E27FC236}">
                <a16:creationId xmlns:a16="http://schemas.microsoft.com/office/drawing/2014/main" id="{BF05389B-99B1-850C-66A0-E827ABED496E}"/>
              </a:ext>
            </a:extLst>
          </p:cNvPr>
          <p:cNvPicPr>
            <a:picLocks noChangeAspect="1"/>
          </p:cNvPicPr>
          <p:nvPr/>
        </p:nvPicPr>
        <p:blipFill>
          <a:blip r:embed="rId4"/>
          <a:stretch>
            <a:fillRect/>
          </a:stretch>
        </p:blipFill>
        <p:spPr>
          <a:xfrm>
            <a:off x="8357404" y="3543935"/>
            <a:ext cx="3834595" cy="3314065"/>
          </a:xfrm>
          <a:prstGeom prst="rect">
            <a:avLst/>
          </a:prstGeom>
        </p:spPr>
      </p:pic>
      <p:pic>
        <p:nvPicPr>
          <p:cNvPr id="17" name="Picture 16">
            <a:extLst>
              <a:ext uri="{FF2B5EF4-FFF2-40B4-BE49-F238E27FC236}">
                <a16:creationId xmlns:a16="http://schemas.microsoft.com/office/drawing/2014/main" id="{B84AC871-F4BA-3BB8-03E3-ED5238639D7B}"/>
              </a:ext>
            </a:extLst>
          </p:cNvPr>
          <p:cNvPicPr>
            <a:picLocks noChangeAspect="1"/>
          </p:cNvPicPr>
          <p:nvPr/>
        </p:nvPicPr>
        <p:blipFill>
          <a:blip r:embed="rId5"/>
          <a:stretch>
            <a:fillRect/>
          </a:stretch>
        </p:blipFill>
        <p:spPr>
          <a:xfrm>
            <a:off x="3278030" y="3592728"/>
            <a:ext cx="5079374" cy="3281506"/>
          </a:xfrm>
          <a:prstGeom prst="rect">
            <a:avLst/>
          </a:prstGeom>
        </p:spPr>
      </p:pic>
      <p:pic>
        <p:nvPicPr>
          <p:cNvPr id="19" name="Picture 18">
            <a:extLst>
              <a:ext uri="{FF2B5EF4-FFF2-40B4-BE49-F238E27FC236}">
                <a16:creationId xmlns:a16="http://schemas.microsoft.com/office/drawing/2014/main" id="{8C85F416-7755-E742-86A6-731F7850AB82}"/>
              </a:ext>
            </a:extLst>
          </p:cNvPr>
          <p:cNvPicPr>
            <a:picLocks noChangeAspect="1"/>
          </p:cNvPicPr>
          <p:nvPr/>
        </p:nvPicPr>
        <p:blipFill>
          <a:blip r:embed="rId6"/>
          <a:stretch>
            <a:fillRect/>
          </a:stretch>
        </p:blipFill>
        <p:spPr>
          <a:xfrm>
            <a:off x="3202316" y="669304"/>
            <a:ext cx="4702569" cy="2923424"/>
          </a:xfrm>
          <a:prstGeom prst="rect">
            <a:avLst/>
          </a:prstGeom>
        </p:spPr>
      </p:pic>
    </p:spTree>
    <p:extLst>
      <p:ext uri="{BB962C8B-B14F-4D97-AF65-F5344CB8AC3E}">
        <p14:creationId xmlns:p14="http://schemas.microsoft.com/office/powerpoint/2010/main" val="30297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1" y="706413"/>
            <a:ext cx="2931736" cy="646331"/>
          </a:xfrm>
          <a:prstGeom prst="rect">
            <a:avLst/>
          </a:prstGeom>
          <a:noFill/>
        </p:spPr>
        <p:txBody>
          <a:bodyPr wrap="square" rtlCol="0">
            <a:spAutoFit/>
          </a:bodyPr>
          <a:lstStyle/>
          <a:p>
            <a:r>
              <a:rPr lang="en-US" b="1" dirty="0"/>
              <a:t>3. Seasonal Analysis: Demand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117243" y="1417489"/>
            <a:ext cx="2714388" cy="4401205"/>
          </a:xfrm>
          <a:prstGeom prst="rect">
            <a:avLst/>
          </a:prstGeom>
          <a:noFill/>
        </p:spPr>
        <p:txBody>
          <a:bodyPr wrap="square" rtlCol="0">
            <a:spAutoFit/>
          </a:bodyPr>
          <a:lstStyle/>
          <a:p>
            <a:r>
              <a:rPr lang="en-US" sz="1400" b="1" dirty="0"/>
              <a:t>Observations:</a:t>
            </a:r>
            <a:br>
              <a:rPr lang="en-US" sz="1400" b="1" dirty="0"/>
            </a:br>
            <a:endParaRPr lang="en-US" sz="1400" b="1" dirty="0"/>
          </a:p>
          <a:p>
            <a:pPr marL="285750" indent="-285750">
              <a:buFont typeface="Wingdings" panose="05000000000000000000" pitchFamily="2" charset="2"/>
              <a:buChar char="Ø"/>
            </a:pPr>
            <a:r>
              <a:rPr lang="en-US" sz="1400" dirty="0"/>
              <a:t>Yellow Cab has shown more yearly growth than Pink Cab.</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Yellow Cab has more demand than Pink Cab across all the months. </a:t>
            </a:r>
            <a:br>
              <a:rPr lang="en-US" sz="1400" dirty="0"/>
            </a:br>
            <a:endParaRPr lang="en-US" sz="1400" dirty="0"/>
          </a:p>
          <a:p>
            <a:pPr marL="285750" indent="-285750">
              <a:buFont typeface="Wingdings" panose="05000000000000000000" pitchFamily="2" charset="2"/>
              <a:buChar char="Ø"/>
            </a:pPr>
            <a:r>
              <a:rPr lang="en-US" sz="1400" dirty="0"/>
              <a:t>Both the cab companies seem to experience a similar yearly trend in demand, lower at the start of the year and peaking near the tail-end (months of winter). </a:t>
            </a:r>
            <a:br>
              <a:rPr lang="en-US" sz="1400" dirty="0"/>
            </a:br>
            <a:endParaRPr lang="en-US" sz="1400" dirty="0"/>
          </a:p>
          <a:p>
            <a:pPr marL="285750" indent="-285750">
              <a:buFont typeface="Wingdings" panose="05000000000000000000" pitchFamily="2" charset="2"/>
              <a:buChar char="Ø"/>
            </a:pPr>
            <a:r>
              <a:rPr lang="en-US" sz="1400" dirty="0"/>
              <a:t>Similar trend is observed in daily demand, with demand significantly higher on weekends than on weekdays </a:t>
            </a:r>
          </a:p>
        </p:txBody>
      </p:sp>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2"/>
          <a:stretch>
            <a:fillRect/>
          </a:stretch>
        </p:blipFill>
        <p:spPr>
          <a:xfrm>
            <a:off x="2417301" y="669304"/>
            <a:ext cx="828661" cy="490193"/>
          </a:xfrm>
          <a:prstGeom prst="rect">
            <a:avLst/>
          </a:prstGeom>
        </p:spPr>
      </p:pic>
      <p:pic>
        <p:nvPicPr>
          <p:cNvPr id="10" name="Picture 9">
            <a:extLst>
              <a:ext uri="{FF2B5EF4-FFF2-40B4-BE49-F238E27FC236}">
                <a16:creationId xmlns:a16="http://schemas.microsoft.com/office/drawing/2014/main" id="{68281B53-0A90-40FD-30C6-BA74879892A0}"/>
              </a:ext>
            </a:extLst>
          </p:cNvPr>
          <p:cNvPicPr>
            <a:picLocks noChangeAspect="1"/>
          </p:cNvPicPr>
          <p:nvPr/>
        </p:nvPicPr>
        <p:blipFill>
          <a:blip r:embed="rId3"/>
          <a:stretch>
            <a:fillRect/>
          </a:stretch>
        </p:blipFill>
        <p:spPr>
          <a:xfrm>
            <a:off x="8539896" y="669304"/>
            <a:ext cx="3652104" cy="2691762"/>
          </a:xfrm>
          <a:prstGeom prst="rect">
            <a:avLst/>
          </a:prstGeom>
        </p:spPr>
      </p:pic>
      <p:pic>
        <p:nvPicPr>
          <p:cNvPr id="13" name="Picture 12">
            <a:extLst>
              <a:ext uri="{FF2B5EF4-FFF2-40B4-BE49-F238E27FC236}">
                <a16:creationId xmlns:a16="http://schemas.microsoft.com/office/drawing/2014/main" id="{E41D7D88-50F8-5578-3364-48B4C9E19E00}"/>
              </a:ext>
            </a:extLst>
          </p:cNvPr>
          <p:cNvPicPr>
            <a:picLocks noChangeAspect="1"/>
          </p:cNvPicPr>
          <p:nvPr/>
        </p:nvPicPr>
        <p:blipFill>
          <a:blip r:embed="rId4"/>
          <a:stretch>
            <a:fillRect/>
          </a:stretch>
        </p:blipFill>
        <p:spPr>
          <a:xfrm>
            <a:off x="8794335" y="3540868"/>
            <a:ext cx="3397665" cy="3290299"/>
          </a:xfrm>
          <a:prstGeom prst="rect">
            <a:avLst/>
          </a:prstGeom>
        </p:spPr>
      </p:pic>
      <p:pic>
        <p:nvPicPr>
          <p:cNvPr id="16" name="Picture 15">
            <a:extLst>
              <a:ext uri="{FF2B5EF4-FFF2-40B4-BE49-F238E27FC236}">
                <a16:creationId xmlns:a16="http://schemas.microsoft.com/office/drawing/2014/main" id="{DCC8F531-0DD2-E430-467F-29B3E6E45304}"/>
              </a:ext>
            </a:extLst>
          </p:cNvPr>
          <p:cNvPicPr>
            <a:picLocks noChangeAspect="1"/>
          </p:cNvPicPr>
          <p:nvPr/>
        </p:nvPicPr>
        <p:blipFill>
          <a:blip r:embed="rId5"/>
          <a:stretch>
            <a:fillRect/>
          </a:stretch>
        </p:blipFill>
        <p:spPr>
          <a:xfrm>
            <a:off x="2898182" y="4247255"/>
            <a:ext cx="5949010" cy="2610745"/>
          </a:xfrm>
          <a:prstGeom prst="rect">
            <a:avLst/>
          </a:prstGeom>
        </p:spPr>
      </p:pic>
      <p:pic>
        <p:nvPicPr>
          <p:cNvPr id="19" name="Picture 18">
            <a:extLst>
              <a:ext uri="{FF2B5EF4-FFF2-40B4-BE49-F238E27FC236}">
                <a16:creationId xmlns:a16="http://schemas.microsoft.com/office/drawing/2014/main" id="{DC176CA2-EF77-A32D-E2DD-67B719A03612}"/>
              </a:ext>
            </a:extLst>
          </p:cNvPr>
          <p:cNvPicPr>
            <a:picLocks noChangeAspect="1"/>
          </p:cNvPicPr>
          <p:nvPr/>
        </p:nvPicPr>
        <p:blipFill>
          <a:blip r:embed="rId6"/>
          <a:stretch>
            <a:fillRect/>
          </a:stretch>
        </p:blipFill>
        <p:spPr>
          <a:xfrm>
            <a:off x="3245962" y="706413"/>
            <a:ext cx="5096254" cy="3161489"/>
          </a:xfrm>
          <a:prstGeom prst="rect">
            <a:avLst/>
          </a:prstGeom>
        </p:spPr>
      </p:pic>
    </p:spTree>
    <p:extLst>
      <p:ext uri="{BB962C8B-B14F-4D97-AF65-F5344CB8AC3E}">
        <p14:creationId xmlns:p14="http://schemas.microsoft.com/office/powerpoint/2010/main" val="46264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0" y="706413"/>
            <a:ext cx="5797485" cy="369332"/>
          </a:xfrm>
          <a:prstGeom prst="rect">
            <a:avLst/>
          </a:prstGeom>
          <a:noFill/>
        </p:spPr>
        <p:txBody>
          <a:bodyPr wrap="square" rtlCol="0">
            <a:spAutoFit/>
          </a:bodyPr>
          <a:lstStyle/>
          <a:p>
            <a:r>
              <a:rPr lang="en-US" b="1" dirty="0"/>
              <a:t>4. Customer Analysis: Average Profit by Customer Category</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98715" y="5592754"/>
            <a:ext cx="8395089" cy="954107"/>
          </a:xfrm>
          <a:prstGeom prst="rect">
            <a:avLst/>
          </a:prstGeom>
          <a:noFill/>
        </p:spPr>
        <p:txBody>
          <a:bodyPr wrap="square" rtlCol="0">
            <a:spAutoFit/>
          </a:bodyPr>
          <a:lstStyle/>
          <a:p>
            <a:r>
              <a:rPr lang="en-US" sz="1400" b="1" dirty="0"/>
              <a:t>Observations:</a:t>
            </a:r>
          </a:p>
          <a:p>
            <a:endParaRPr lang="en-US" sz="1400" b="1" dirty="0"/>
          </a:p>
          <a:p>
            <a:pPr marL="285750" indent="-285750">
              <a:buFont typeface="Wingdings" panose="05000000000000000000" pitchFamily="2" charset="2"/>
              <a:buChar char="Ø"/>
            </a:pPr>
            <a:r>
              <a:rPr lang="en-US" sz="1400" dirty="0"/>
              <a:t>Customer analysis shows that Yellow Cab outperforms Pink Cab across all customer segments.</a:t>
            </a:r>
          </a:p>
          <a:p>
            <a:pPr marL="285750" indent="-285750">
              <a:buFont typeface="Wingdings" panose="05000000000000000000" pitchFamily="2" charset="2"/>
              <a:buChar char="Ø"/>
            </a:pPr>
            <a:r>
              <a:rPr lang="en-US" sz="1400" dirty="0"/>
              <a:t>Average Profit % seems to be nearly same across all customer segments.</a:t>
            </a:r>
          </a:p>
        </p:txBody>
      </p:sp>
      <p:pic>
        <p:nvPicPr>
          <p:cNvPr id="7" name="Picture 6">
            <a:extLst>
              <a:ext uri="{FF2B5EF4-FFF2-40B4-BE49-F238E27FC236}">
                <a16:creationId xmlns:a16="http://schemas.microsoft.com/office/drawing/2014/main" id="{B00B96FD-6D9E-C476-4184-91C43C38D948}"/>
              </a:ext>
            </a:extLst>
          </p:cNvPr>
          <p:cNvPicPr>
            <a:picLocks noChangeAspect="1"/>
          </p:cNvPicPr>
          <p:nvPr/>
        </p:nvPicPr>
        <p:blipFill rotWithShape="1">
          <a:blip r:embed="rId2">
            <a:extLst>
              <a:ext uri="{28A0092B-C50C-407E-A947-70E740481C1C}">
                <a14:useLocalDpi xmlns:a14="http://schemas.microsoft.com/office/drawing/2010/main" val="0"/>
              </a:ext>
            </a:extLst>
          </a:blip>
          <a:srcRect l="7359" r="7556"/>
          <a:stretch/>
        </p:blipFill>
        <p:spPr>
          <a:xfrm>
            <a:off x="398715" y="1241744"/>
            <a:ext cx="11394570" cy="4185010"/>
          </a:xfrm>
          <a:prstGeom prst="rect">
            <a:avLst/>
          </a:prstGeom>
        </p:spPr>
      </p:pic>
    </p:spTree>
    <p:extLst>
      <p:ext uri="{BB962C8B-B14F-4D97-AF65-F5344CB8AC3E}">
        <p14:creationId xmlns:p14="http://schemas.microsoft.com/office/powerpoint/2010/main" val="214065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0" y="59267"/>
            <a:ext cx="1219199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6600"/>
                </a:solidFill>
                <a:effectLst/>
                <a:uLnTx/>
                <a:uFillTx/>
                <a:latin typeface="Calibri" panose="020F0502020204030204"/>
                <a:ea typeface="+mn-ea"/>
                <a:cs typeface="+mn-cs"/>
              </a:rPr>
              <a:t>EDA Recommendation</a:t>
            </a:r>
            <a:endParaRPr kumimoji="0" lang="en-AE" sz="4000" b="0" i="0" u="none" strike="noStrike" kern="1200" cap="none" spc="0" normalizeH="0" baseline="0" noProof="0" dirty="0">
              <a:ln>
                <a:noFill/>
              </a:ln>
              <a:solidFill>
                <a:srgbClr val="FF6600"/>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1451726" y="1095049"/>
            <a:ext cx="8534401" cy="5601533"/>
          </a:xfrm>
          <a:prstGeom prst="rect">
            <a:avLst/>
          </a:prstGeom>
          <a:noFill/>
        </p:spPr>
        <p:txBody>
          <a:bodyPr wrap="square" rtlCol="0">
            <a:spAutoFit/>
          </a:bodyPr>
          <a:lstStyle/>
          <a:p>
            <a:r>
              <a:rPr lang="en-US" b="1" dirty="0">
                <a:solidFill>
                  <a:schemeClr val="bg1"/>
                </a:solidFill>
              </a:rPr>
              <a:t>Recommendation: Invest in Yellow Cab</a:t>
            </a:r>
          </a:p>
          <a:p>
            <a:endParaRPr lang="en-US" sz="1600" dirty="0">
              <a:solidFill>
                <a:schemeClr val="bg1"/>
              </a:solidFill>
            </a:endParaRPr>
          </a:p>
          <a:p>
            <a:r>
              <a:rPr lang="en-US" sz="1800" dirty="0">
                <a:solidFill>
                  <a:schemeClr val="bg1"/>
                </a:solidFill>
              </a:rPr>
              <a:t>It is obvious from the EDA that the Yellow Cab outperforms Pink Cab in almost all aspects. The following reasons strongly support the choice of Yellow cabs for investment:</a:t>
            </a:r>
          </a:p>
          <a:p>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Cabs only cover 9-10% of the total consumer market on average. This means that majority of the market still remains untapped which signifies room for growth.</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Cabs have increased their total profit over the years even though average profit has slightly decreased. This shows Yellow cabs' success in customer acquisition over the years. This is also evident from the rise in number of Yellow Cab Customers over the years.</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 customers seem to have significantly more trips than Pink Cab customers and the average distance travelled is same. This shows Yellow Cab has also been successful in customer retention.</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Customers seem to have more trust in Yellow Cabs due to their better pricing model. This has resulted in higher number of customers and higher revenue for Yellow Cab.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54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6" y="5109328"/>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352799" y="2220088"/>
            <a:ext cx="5312095" cy="1569660"/>
          </a:xfrm>
          <a:prstGeom prst="rect">
            <a:avLst/>
          </a:prstGeom>
          <a:solidFill>
            <a:srgbClr val="3B3B3B"/>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FF6600"/>
                </a:solidFill>
                <a:effectLst/>
                <a:uLnTx/>
                <a:uFillTx/>
                <a:latin typeface="Calibri" panose="020F0502020204030204"/>
                <a:ea typeface="+mn-ea"/>
                <a:cs typeface="+mn-cs"/>
              </a:rPr>
              <a:t>Thank You</a:t>
            </a:r>
            <a:endParaRPr kumimoji="0" lang="en-US" sz="6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61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8" y="199572"/>
            <a:ext cx="6858004" cy="6458859"/>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Project Objective</a:t>
            </a:r>
          </a:p>
          <a:p>
            <a:pPr algn="just"/>
            <a:r>
              <a:rPr lang="en-US" sz="2800" dirty="0">
                <a:solidFill>
                  <a:srgbClr val="FF6600"/>
                </a:solidFill>
              </a:rPr>
              <a:t>         About the Data</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1" y="134681"/>
            <a:ext cx="12191999" cy="792000"/>
          </a:xfrm>
          <a:prstGeom prst="rect">
            <a:avLst/>
          </a:prstGeom>
          <a:noFill/>
        </p:spPr>
        <p:txBody>
          <a:bodyPr wrap="square" rtlCol="0">
            <a:spAutoFit/>
          </a:bodyPr>
          <a:lstStyle/>
          <a:p>
            <a:pPr algn="ctr"/>
            <a:r>
              <a:rPr lang="en-US" sz="4000" dirty="0">
                <a:solidFill>
                  <a:srgbClr val="FF6600"/>
                </a:solidFill>
              </a:rPr>
              <a:t>Project Objective</a:t>
            </a:r>
            <a:endParaRPr lang="en-AE" sz="4000" dirty="0">
              <a:solidFill>
                <a:srgbClr val="FF6600"/>
              </a:solidFill>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1828798" y="1443841"/>
            <a:ext cx="8534401"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285750" indent="-285750">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I</a:t>
            </a:r>
            <a:r>
              <a:rPr lang="en-US" b="0" i="0" dirty="0">
                <a:solidFill>
                  <a:schemeClr val="bg1"/>
                </a:solidFill>
                <a:effectLst/>
              </a:rPr>
              <a:t> have been provided with multiple data sets that contains information on 2 cab companies. Each file (data set) provided represents different aspects of the customer profile. XYZ is interested in using my actionable insights to help them identify the right company to make their investment.</a:t>
            </a:r>
          </a:p>
          <a:p>
            <a:pPr marL="285750" indent="-285750" algn="l">
              <a:buFont typeface="Arial" panose="020B0604020202020204" pitchFamily="34" charset="0"/>
              <a:buChar char="•"/>
            </a:pPr>
            <a:endParaRPr lang="en-US" b="0" i="0" dirty="0">
              <a:solidFill>
                <a:schemeClr val="bg1"/>
              </a:solidFill>
              <a:effectLst/>
            </a:endParaRPr>
          </a:p>
          <a:p>
            <a:pPr marL="285750" indent="-285750" algn="l">
              <a:buFont typeface="Arial" panose="020B0604020202020204" pitchFamily="34" charset="0"/>
              <a:buChar char="•"/>
            </a:pPr>
            <a:r>
              <a:rPr lang="en-US" b="0" i="0" dirty="0">
                <a:solidFill>
                  <a:schemeClr val="bg1"/>
                </a:solidFill>
                <a:effectLst/>
              </a:rPr>
              <a:t>The outcome of your delivery will be a </a:t>
            </a:r>
            <a:r>
              <a:rPr lang="en-US" b="1" i="0" dirty="0">
                <a:solidFill>
                  <a:schemeClr val="bg1"/>
                </a:solidFill>
                <a:effectLst/>
              </a:rPr>
              <a:t>presentation to XYZ’s Executive team</a:t>
            </a:r>
            <a:r>
              <a:rPr lang="en-US" b="0" i="0" dirty="0">
                <a:solidFill>
                  <a:schemeClr val="bg1"/>
                </a:solidFill>
                <a:effectLst/>
              </a:rPr>
              <a:t>. This presentation will be judged based on the visuals provided, the quality of your analysis and the value of your recommendations and insights. </a:t>
            </a:r>
          </a:p>
          <a:p>
            <a:endParaRPr lang="en-AE" dirty="0">
              <a:solidFill>
                <a:schemeClr val="bg1"/>
              </a:solidFill>
            </a:endParaRPr>
          </a:p>
        </p:txBody>
      </p:sp>
    </p:spTree>
    <p:extLst>
      <p:ext uri="{BB962C8B-B14F-4D97-AF65-F5344CB8AC3E}">
        <p14:creationId xmlns:p14="http://schemas.microsoft.com/office/powerpoint/2010/main" val="307330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0036" y="-5884362"/>
            <a:ext cx="767638" cy="12415106"/>
          </a:xfrm>
          <a:solidFill>
            <a:srgbClr val="3B3B3B"/>
          </a:solidFill>
          <a:ln>
            <a:noFill/>
          </a:ln>
        </p:spPr>
        <p:txBody>
          <a:bodyPr vert="vert270" anchor="t" anchorCtr="0">
            <a:noAutofit/>
          </a:bodyPr>
          <a:lstStyle/>
          <a:p>
            <a:r>
              <a:rPr lang="en-US" sz="4000" dirty="0">
                <a:solidFill>
                  <a:srgbClr val="FF6600"/>
                </a:solidFill>
                <a:latin typeface="+mn-lt"/>
              </a:rPr>
              <a:t>About the Data</a:t>
            </a:r>
          </a:p>
        </p:txBody>
      </p:sp>
      <p:pic>
        <p:nvPicPr>
          <p:cNvPr id="6" name="Picture 5">
            <a:extLst>
              <a:ext uri="{FF2B5EF4-FFF2-40B4-BE49-F238E27FC236}">
                <a16:creationId xmlns:a16="http://schemas.microsoft.com/office/drawing/2014/main" id="{D5187A9D-7F6A-FC3E-E7C7-F0ED8BEEE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472" y="1091832"/>
            <a:ext cx="6674177" cy="5127337"/>
          </a:xfrm>
          <a:prstGeom prst="rect">
            <a:avLst/>
          </a:prstGeom>
        </p:spPr>
      </p:pic>
      <p:sp>
        <p:nvSpPr>
          <p:cNvPr id="7" name="TextBox 6">
            <a:extLst>
              <a:ext uri="{FF2B5EF4-FFF2-40B4-BE49-F238E27FC236}">
                <a16:creationId xmlns:a16="http://schemas.microsoft.com/office/drawing/2014/main" id="{09C752C3-5641-E11B-DE52-28A07F756EE2}"/>
              </a:ext>
            </a:extLst>
          </p:cNvPr>
          <p:cNvSpPr txBox="1"/>
          <p:nvPr/>
        </p:nvSpPr>
        <p:spPr>
          <a:xfrm>
            <a:off x="386499" y="1489435"/>
            <a:ext cx="335594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values were found.</a:t>
            </a:r>
            <a:br>
              <a:rPr lang="en-US" dirty="0"/>
            </a:br>
            <a:endParaRPr lang="en-US" dirty="0"/>
          </a:p>
          <a:p>
            <a:pPr marL="285750" indent="-285750">
              <a:buFont typeface="Arial" panose="020B0604020202020204" pitchFamily="34" charset="0"/>
              <a:buChar char="•"/>
            </a:pPr>
            <a:r>
              <a:rPr lang="en-US" dirty="0"/>
              <a:t>Outliers were detected in ‘Price Charged’ feature, but since it was related to high value of ‘KM Travelled’ (which didn’t have outliers), the outliers haven’t been removed.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from Transaction_ID.csv, Customer_ID.csv and City.csv was left-merged into Cab_Data.csv to create a master </a:t>
            </a:r>
            <a:r>
              <a:rPr lang="en-US" dirty="0" err="1"/>
              <a:t>dataframe</a:t>
            </a:r>
            <a:r>
              <a:rPr lang="en-US" dirty="0"/>
              <a:t>, to be used for further analysis.</a:t>
            </a:r>
            <a:endParaRPr lang="en-AE" dirty="0"/>
          </a:p>
        </p:txBody>
      </p:sp>
      <p:sp>
        <p:nvSpPr>
          <p:cNvPr id="9" name="TextBox 8">
            <a:extLst>
              <a:ext uri="{FF2B5EF4-FFF2-40B4-BE49-F238E27FC236}">
                <a16:creationId xmlns:a16="http://schemas.microsoft.com/office/drawing/2014/main" id="{A31B73AE-DDEC-C12A-F2E1-B450B05F0860}"/>
              </a:ext>
            </a:extLst>
          </p:cNvPr>
          <p:cNvSpPr txBox="1"/>
          <p:nvPr/>
        </p:nvSpPr>
        <p:spPr>
          <a:xfrm>
            <a:off x="8048012" y="6406123"/>
            <a:ext cx="1515158" cy="338554"/>
          </a:xfrm>
          <a:prstGeom prst="rect">
            <a:avLst/>
          </a:prstGeom>
          <a:noFill/>
        </p:spPr>
        <p:txBody>
          <a:bodyPr wrap="none" rtlCol="0">
            <a:spAutoFit/>
          </a:bodyPr>
          <a:lstStyle/>
          <a:p>
            <a:r>
              <a:rPr lang="en-US" sz="1600" i="1" dirty="0"/>
              <a:t>Fig: ER Diagram</a:t>
            </a:r>
            <a:endParaRPr lang="en-AE" sz="1600" i="1" dirty="0"/>
          </a:p>
        </p:txBody>
      </p:sp>
    </p:spTree>
    <p:extLst>
      <p:ext uri="{BB962C8B-B14F-4D97-AF65-F5344CB8AC3E}">
        <p14:creationId xmlns:p14="http://schemas.microsoft.com/office/powerpoint/2010/main" val="209394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About the merged data</a:t>
            </a:r>
          </a:p>
        </p:txBody>
      </p:sp>
      <p:sp>
        <p:nvSpPr>
          <p:cNvPr id="7" name="TextBox 6">
            <a:extLst>
              <a:ext uri="{FF2B5EF4-FFF2-40B4-BE49-F238E27FC236}">
                <a16:creationId xmlns:a16="http://schemas.microsoft.com/office/drawing/2014/main" id="{09C752C3-5641-E11B-DE52-28A07F756EE2}"/>
              </a:ext>
            </a:extLst>
          </p:cNvPr>
          <p:cNvSpPr txBox="1"/>
          <p:nvPr/>
        </p:nvSpPr>
        <p:spPr>
          <a:xfrm>
            <a:off x="386499" y="1489435"/>
            <a:ext cx="252638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merged </a:t>
            </a:r>
            <a:r>
              <a:rPr lang="en-US" dirty="0" err="1"/>
              <a:t>dataframe</a:t>
            </a:r>
            <a:r>
              <a:rPr lang="en-US" dirty="0"/>
              <a:t> consisted of 13 features and 359392 records.</a:t>
            </a:r>
            <a:br>
              <a:rPr lang="en-US" dirty="0"/>
            </a:br>
            <a:endParaRPr lang="en-US" dirty="0"/>
          </a:p>
          <a:p>
            <a:pPr marL="285750" indent="-285750">
              <a:buFont typeface="Arial" panose="020B0604020202020204" pitchFamily="34" charset="0"/>
              <a:buChar char="•"/>
            </a:pPr>
            <a:r>
              <a:rPr lang="en-US" dirty="0"/>
              <a:t>A few columns were added to help with the Exploratory Data Analysis. The final </a:t>
            </a:r>
            <a:r>
              <a:rPr lang="en-US" dirty="0" err="1"/>
              <a:t>dataframe</a:t>
            </a:r>
            <a:r>
              <a:rPr lang="en-US" dirty="0"/>
              <a:t> consisted of 24 features.</a:t>
            </a:r>
          </a:p>
        </p:txBody>
      </p:sp>
      <p:graphicFrame>
        <p:nvGraphicFramePr>
          <p:cNvPr id="3" name="Table 3">
            <a:extLst>
              <a:ext uri="{FF2B5EF4-FFF2-40B4-BE49-F238E27FC236}">
                <a16:creationId xmlns:a16="http://schemas.microsoft.com/office/drawing/2014/main" id="{BE5C7FA7-834F-A3BC-D8E9-0683E3A33EE7}"/>
              </a:ext>
            </a:extLst>
          </p:cNvPr>
          <p:cNvGraphicFramePr>
            <a:graphicFrameLocks noGrp="1"/>
          </p:cNvGraphicFramePr>
          <p:nvPr>
            <p:extLst>
              <p:ext uri="{D42A27DB-BD31-4B8C-83A1-F6EECF244321}">
                <p14:modId xmlns:p14="http://schemas.microsoft.com/office/powerpoint/2010/main" val="1069368032"/>
              </p:ext>
            </p:extLst>
          </p:nvPr>
        </p:nvGraphicFramePr>
        <p:xfrm>
          <a:off x="2917072" y="1074322"/>
          <a:ext cx="3907934" cy="5384197"/>
        </p:xfrm>
        <a:graphic>
          <a:graphicData uri="http://schemas.openxmlformats.org/drawingml/2006/table">
            <a:tbl>
              <a:tblPr firstRow="1" bandRow="1">
                <a:tableStyleId>{073A0DAA-6AF3-43AB-8588-CEC1D06C72B9}</a:tableStyleId>
              </a:tblPr>
              <a:tblGrid>
                <a:gridCol w="1713318">
                  <a:extLst>
                    <a:ext uri="{9D8B030D-6E8A-4147-A177-3AD203B41FA5}">
                      <a16:colId xmlns:a16="http://schemas.microsoft.com/office/drawing/2014/main" val="3334482102"/>
                    </a:ext>
                  </a:extLst>
                </a:gridCol>
                <a:gridCol w="2194616">
                  <a:extLst>
                    <a:ext uri="{9D8B030D-6E8A-4147-A177-3AD203B41FA5}">
                      <a16:colId xmlns:a16="http://schemas.microsoft.com/office/drawing/2014/main" val="2066393790"/>
                    </a:ext>
                  </a:extLst>
                </a:gridCol>
              </a:tblGrid>
              <a:tr h="322729">
                <a:tc gridSpan="2">
                  <a:txBody>
                    <a:bodyPr/>
                    <a:lstStyle/>
                    <a:p>
                      <a:pPr algn="ctr"/>
                      <a:r>
                        <a:rPr lang="en-US" sz="1600" dirty="0"/>
                        <a:t>Merged </a:t>
                      </a:r>
                      <a:r>
                        <a:rPr lang="en-US" sz="1600" dirty="0" err="1"/>
                        <a:t>Dataframe</a:t>
                      </a:r>
                      <a:endParaRPr lang="en-AE" sz="1600" dirty="0"/>
                    </a:p>
                  </a:txBody>
                  <a:tcPr anchor="ctr"/>
                </a:tc>
                <a:tc hMerge="1">
                  <a:txBody>
                    <a:bodyPr/>
                    <a:lstStyle/>
                    <a:p>
                      <a:endParaRPr lang="en-AE" dirty="0"/>
                    </a:p>
                  </a:txBody>
                  <a:tcPr/>
                </a:tc>
                <a:extLst>
                  <a:ext uri="{0D108BD9-81ED-4DB2-BD59-A6C34878D82A}">
                    <a16:rowId xmlns:a16="http://schemas.microsoft.com/office/drawing/2014/main" val="4159611001"/>
                  </a:ext>
                </a:extLst>
              </a:tr>
              <a:tr h="322729">
                <a:tc>
                  <a:txBody>
                    <a:bodyPr/>
                    <a:lstStyle/>
                    <a:p>
                      <a:pPr algn="ctr"/>
                      <a:r>
                        <a:rPr lang="en-US" sz="1600" b="1" dirty="0"/>
                        <a:t>Existing Columns</a:t>
                      </a:r>
                      <a:endParaRPr lang="en-AE" sz="1600" b="1" dirty="0"/>
                    </a:p>
                  </a:txBody>
                  <a:tcPr anchor="ctr"/>
                </a:tc>
                <a:tc>
                  <a:txBody>
                    <a:bodyPr/>
                    <a:lstStyle/>
                    <a:p>
                      <a:pPr algn="ctr"/>
                      <a:r>
                        <a:rPr lang="en-US" sz="1600" b="1" dirty="0"/>
                        <a:t>Added Columns</a:t>
                      </a:r>
                      <a:endParaRPr lang="en-AE" sz="1600" b="1" dirty="0"/>
                    </a:p>
                  </a:txBody>
                  <a:tcPr anchor="ctr"/>
                </a:tc>
                <a:extLst>
                  <a:ext uri="{0D108BD9-81ED-4DB2-BD59-A6C34878D82A}">
                    <a16:rowId xmlns:a16="http://schemas.microsoft.com/office/drawing/2014/main" val="361108905"/>
                  </a:ext>
                </a:extLst>
              </a:tr>
              <a:tr h="322729">
                <a:tc>
                  <a:txBody>
                    <a:bodyPr/>
                    <a:lstStyle/>
                    <a:p>
                      <a:pPr algn="ctr"/>
                      <a:r>
                        <a:rPr lang="en-US" sz="1400" dirty="0"/>
                        <a:t>Transaction ID</a:t>
                      </a:r>
                      <a:endParaRPr lang="en-AE" sz="1400" dirty="0"/>
                    </a:p>
                  </a:txBody>
                  <a:tcPr anchor="ctr">
                    <a:solidFill>
                      <a:schemeClr val="bg1">
                        <a:lumMod val="95000"/>
                      </a:schemeClr>
                    </a:solidFill>
                  </a:tcPr>
                </a:tc>
                <a:tc>
                  <a:txBody>
                    <a:bodyPr/>
                    <a:lstStyle/>
                    <a:p>
                      <a:pPr algn="ctr"/>
                      <a:r>
                        <a:rPr lang="en-US" sz="1400" dirty="0"/>
                        <a:t>Year</a:t>
                      </a:r>
                      <a:endParaRPr lang="en-AE" sz="1400" dirty="0"/>
                    </a:p>
                  </a:txBody>
                  <a:tcPr anchor="ctr">
                    <a:solidFill>
                      <a:schemeClr val="bg1">
                        <a:lumMod val="95000"/>
                      </a:schemeClr>
                    </a:solidFill>
                  </a:tcPr>
                </a:tc>
                <a:extLst>
                  <a:ext uri="{0D108BD9-81ED-4DB2-BD59-A6C34878D82A}">
                    <a16:rowId xmlns:a16="http://schemas.microsoft.com/office/drawing/2014/main" val="3359326171"/>
                  </a:ext>
                </a:extLst>
              </a:tr>
              <a:tr h="322729">
                <a:tc>
                  <a:txBody>
                    <a:bodyPr/>
                    <a:lstStyle/>
                    <a:p>
                      <a:pPr algn="ctr"/>
                      <a:r>
                        <a:rPr lang="en-US" sz="1400" dirty="0"/>
                        <a:t>Date of Travel</a:t>
                      </a:r>
                      <a:endParaRPr lang="en-AE" sz="1400" dirty="0"/>
                    </a:p>
                  </a:txBody>
                  <a:tcPr anchor="ctr">
                    <a:solidFill>
                      <a:schemeClr val="bg1">
                        <a:lumMod val="95000"/>
                      </a:schemeClr>
                    </a:solidFill>
                  </a:tcPr>
                </a:tc>
                <a:tc>
                  <a:txBody>
                    <a:bodyPr/>
                    <a:lstStyle/>
                    <a:p>
                      <a:pPr algn="ctr"/>
                      <a:r>
                        <a:rPr lang="en-US" sz="1400" dirty="0"/>
                        <a:t>Month name</a:t>
                      </a:r>
                      <a:endParaRPr lang="en-AE" sz="1400" dirty="0"/>
                    </a:p>
                  </a:txBody>
                  <a:tcPr anchor="ctr">
                    <a:solidFill>
                      <a:schemeClr val="bg1">
                        <a:lumMod val="95000"/>
                      </a:schemeClr>
                    </a:solidFill>
                  </a:tcPr>
                </a:tc>
                <a:extLst>
                  <a:ext uri="{0D108BD9-81ED-4DB2-BD59-A6C34878D82A}">
                    <a16:rowId xmlns:a16="http://schemas.microsoft.com/office/drawing/2014/main" val="3506851724"/>
                  </a:ext>
                </a:extLst>
              </a:tr>
              <a:tr h="322729">
                <a:tc>
                  <a:txBody>
                    <a:bodyPr/>
                    <a:lstStyle/>
                    <a:p>
                      <a:pPr algn="ctr"/>
                      <a:r>
                        <a:rPr lang="en-US" sz="1400" dirty="0"/>
                        <a:t>Company</a:t>
                      </a:r>
                      <a:endParaRPr lang="en-AE" sz="1400" dirty="0"/>
                    </a:p>
                  </a:txBody>
                  <a:tcPr anchor="ctr">
                    <a:solidFill>
                      <a:schemeClr val="bg1">
                        <a:lumMod val="95000"/>
                      </a:schemeClr>
                    </a:solidFill>
                  </a:tcPr>
                </a:tc>
                <a:tc>
                  <a:txBody>
                    <a:bodyPr/>
                    <a:lstStyle/>
                    <a:p>
                      <a:pPr algn="ctr"/>
                      <a:r>
                        <a:rPr lang="en-US" sz="1400" dirty="0"/>
                        <a:t>Day name</a:t>
                      </a:r>
                      <a:endParaRPr lang="en-AE" sz="1400" dirty="0"/>
                    </a:p>
                  </a:txBody>
                  <a:tcPr anchor="ctr">
                    <a:solidFill>
                      <a:schemeClr val="bg1">
                        <a:lumMod val="95000"/>
                      </a:schemeClr>
                    </a:solidFill>
                  </a:tcPr>
                </a:tc>
                <a:extLst>
                  <a:ext uri="{0D108BD9-81ED-4DB2-BD59-A6C34878D82A}">
                    <a16:rowId xmlns:a16="http://schemas.microsoft.com/office/drawing/2014/main" val="3693661111"/>
                  </a:ext>
                </a:extLst>
              </a:tr>
              <a:tr h="322729">
                <a:tc>
                  <a:txBody>
                    <a:bodyPr/>
                    <a:lstStyle/>
                    <a:p>
                      <a:pPr algn="ctr"/>
                      <a:r>
                        <a:rPr lang="en-US" sz="1400" dirty="0"/>
                        <a:t>City</a:t>
                      </a:r>
                      <a:endParaRPr lang="en-AE" sz="1400" dirty="0"/>
                    </a:p>
                  </a:txBody>
                  <a:tcPr anchor="ctr">
                    <a:solidFill>
                      <a:schemeClr val="bg1">
                        <a:lumMod val="95000"/>
                      </a:schemeClr>
                    </a:solidFill>
                  </a:tcPr>
                </a:tc>
                <a:tc>
                  <a:txBody>
                    <a:bodyPr/>
                    <a:lstStyle/>
                    <a:p>
                      <a:pPr algn="ctr"/>
                      <a:r>
                        <a:rPr lang="en-US" sz="1400" dirty="0"/>
                        <a:t>Month-year (mm-</a:t>
                      </a:r>
                      <a:r>
                        <a:rPr lang="en-US" sz="1400" dirty="0" err="1"/>
                        <a:t>yyyy</a:t>
                      </a:r>
                      <a:r>
                        <a:rPr lang="en-US" sz="1400" dirty="0"/>
                        <a:t>)</a:t>
                      </a:r>
                      <a:endParaRPr lang="en-AE" sz="1400" dirty="0"/>
                    </a:p>
                  </a:txBody>
                  <a:tcPr anchor="ctr">
                    <a:solidFill>
                      <a:schemeClr val="bg1">
                        <a:lumMod val="95000"/>
                      </a:schemeClr>
                    </a:solidFill>
                  </a:tcPr>
                </a:tc>
                <a:extLst>
                  <a:ext uri="{0D108BD9-81ED-4DB2-BD59-A6C34878D82A}">
                    <a16:rowId xmlns:a16="http://schemas.microsoft.com/office/drawing/2014/main" val="1317223286"/>
                  </a:ext>
                </a:extLst>
              </a:tr>
              <a:tr h="322729">
                <a:tc>
                  <a:txBody>
                    <a:bodyPr/>
                    <a:lstStyle/>
                    <a:p>
                      <a:pPr algn="ctr"/>
                      <a:r>
                        <a:rPr lang="en-US" sz="1400" dirty="0"/>
                        <a:t>KM Travelled</a:t>
                      </a:r>
                      <a:endParaRPr lang="en-AE" sz="1400" dirty="0"/>
                    </a:p>
                  </a:txBody>
                  <a:tcPr anchor="ctr">
                    <a:solidFill>
                      <a:schemeClr val="bg1">
                        <a:lumMod val="95000"/>
                      </a:schemeClr>
                    </a:solidFill>
                  </a:tcPr>
                </a:tc>
                <a:tc>
                  <a:txBody>
                    <a:bodyPr/>
                    <a:lstStyle/>
                    <a:p>
                      <a:pPr algn="ctr"/>
                      <a:r>
                        <a:rPr lang="en-US" sz="1400" dirty="0"/>
                        <a:t>Day number</a:t>
                      </a:r>
                      <a:endParaRPr lang="en-AE" sz="1400" dirty="0"/>
                    </a:p>
                  </a:txBody>
                  <a:tcPr anchor="ctr">
                    <a:solidFill>
                      <a:schemeClr val="bg1">
                        <a:lumMod val="95000"/>
                      </a:schemeClr>
                    </a:solidFill>
                  </a:tcPr>
                </a:tc>
                <a:extLst>
                  <a:ext uri="{0D108BD9-81ED-4DB2-BD59-A6C34878D82A}">
                    <a16:rowId xmlns:a16="http://schemas.microsoft.com/office/drawing/2014/main" val="1705066657"/>
                  </a:ext>
                </a:extLst>
              </a:tr>
              <a:tr h="322729">
                <a:tc>
                  <a:txBody>
                    <a:bodyPr/>
                    <a:lstStyle/>
                    <a:p>
                      <a:pPr algn="ctr"/>
                      <a:r>
                        <a:rPr lang="en-US" sz="1400" dirty="0"/>
                        <a:t>Price Charged</a:t>
                      </a:r>
                      <a:endParaRPr lang="en-AE" sz="1400" dirty="0"/>
                    </a:p>
                  </a:txBody>
                  <a:tcPr anchor="ctr">
                    <a:solidFill>
                      <a:schemeClr val="bg1">
                        <a:lumMod val="95000"/>
                      </a:schemeClr>
                    </a:solidFill>
                  </a:tcPr>
                </a:tc>
                <a:tc>
                  <a:txBody>
                    <a:bodyPr/>
                    <a:lstStyle/>
                    <a:p>
                      <a:pPr algn="ctr"/>
                      <a:r>
                        <a:rPr lang="en-US" sz="1400" dirty="0"/>
                        <a:t>Distance Category</a:t>
                      </a:r>
                      <a:endParaRPr lang="en-AE" sz="1400" dirty="0"/>
                    </a:p>
                  </a:txBody>
                  <a:tcPr anchor="ctr">
                    <a:solidFill>
                      <a:schemeClr val="bg1">
                        <a:lumMod val="95000"/>
                      </a:schemeClr>
                    </a:solidFill>
                  </a:tcPr>
                </a:tc>
                <a:extLst>
                  <a:ext uri="{0D108BD9-81ED-4DB2-BD59-A6C34878D82A}">
                    <a16:rowId xmlns:a16="http://schemas.microsoft.com/office/drawing/2014/main" val="2189386560"/>
                  </a:ext>
                </a:extLst>
              </a:tr>
              <a:tr h="322729">
                <a:tc>
                  <a:txBody>
                    <a:bodyPr/>
                    <a:lstStyle/>
                    <a:p>
                      <a:pPr algn="ctr"/>
                      <a:r>
                        <a:rPr lang="en-US" sz="1400" dirty="0"/>
                        <a:t>Cost of Trip</a:t>
                      </a:r>
                      <a:endParaRPr lang="en-AE" sz="1400" dirty="0"/>
                    </a:p>
                  </a:txBody>
                  <a:tcPr anchor="ctr">
                    <a:solidFill>
                      <a:schemeClr val="bg1">
                        <a:lumMod val="95000"/>
                      </a:schemeClr>
                    </a:solidFill>
                  </a:tcPr>
                </a:tc>
                <a:tc>
                  <a:txBody>
                    <a:bodyPr/>
                    <a:lstStyle/>
                    <a:p>
                      <a:pPr algn="ctr"/>
                      <a:r>
                        <a:rPr lang="en-US" sz="1400" dirty="0"/>
                        <a:t>Age Category</a:t>
                      </a:r>
                      <a:endParaRPr lang="en-AE" sz="1400" dirty="0"/>
                    </a:p>
                  </a:txBody>
                  <a:tcPr anchor="ctr">
                    <a:solidFill>
                      <a:schemeClr val="bg1">
                        <a:lumMod val="95000"/>
                      </a:schemeClr>
                    </a:solidFill>
                  </a:tcPr>
                </a:tc>
                <a:extLst>
                  <a:ext uri="{0D108BD9-81ED-4DB2-BD59-A6C34878D82A}">
                    <a16:rowId xmlns:a16="http://schemas.microsoft.com/office/drawing/2014/main" val="4024996851"/>
                  </a:ext>
                </a:extLst>
              </a:tr>
              <a:tr h="322729">
                <a:tc>
                  <a:txBody>
                    <a:bodyPr/>
                    <a:lstStyle/>
                    <a:p>
                      <a:pPr algn="ctr"/>
                      <a:r>
                        <a:rPr lang="en-US" sz="1400" dirty="0"/>
                        <a:t>Customer ID</a:t>
                      </a:r>
                      <a:endParaRPr lang="en-AE" sz="1400" dirty="0"/>
                    </a:p>
                  </a:txBody>
                  <a:tcPr anchor="ctr">
                    <a:solidFill>
                      <a:schemeClr val="bg1">
                        <a:lumMod val="95000"/>
                      </a:schemeClr>
                    </a:solidFill>
                  </a:tcPr>
                </a:tc>
                <a:tc>
                  <a:txBody>
                    <a:bodyPr/>
                    <a:lstStyle/>
                    <a:p>
                      <a:pPr algn="ctr"/>
                      <a:r>
                        <a:rPr lang="en-US" sz="1400" dirty="0"/>
                        <a:t>Income Category</a:t>
                      </a:r>
                      <a:endParaRPr lang="en-AE" sz="1400" dirty="0"/>
                    </a:p>
                  </a:txBody>
                  <a:tcPr anchor="ctr">
                    <a:solidFill>
                      <a:schemeClr val="bg1">
                        <a:lumMod val="95000"/>
                      </a:schemeClr>
                    </a:solidFill>
                  </a:tcPr>
                </a:tc>
                <a:extLst>
                  <a:ext uri="{0D108BD9-81ED-4DB2-BD59-A6C34878D82A}">
                    <a16:rowId xmlns:a16="http://schemas.microsoft.com/office/drawing/2014/main" val="3021969691"/>
                  </a:ext>
                </a:extLst>
              </a:tr>
              <a:tr h="322729">
                <a:tc>
                  <a:txBody>
                    <a:bodyPr/>
                    <a:lstStyle/>
                    <a:p>
                      <a:pPr algn="ctr"/>
                      <a:r>
                        <a:rPr lang="en-US" sz="1400" dirty="0"/>
                        <a:t>Payment Mode</a:t>
                      </a:r>
                      <a:endParaRPr lang="en-AE" sz="1400" dirty="0"/>
                    </a:p>
                  </a:txBody>
                  <a:tcPr anchor="ctr">
                    <a:solidFill>
                      <a:schemeClr val="bg1">
                        <a:lumMod val="95000"/>
                      </a:schemeClr>
                    </a:solidFill>
                  </a:tcPr>
                </a:tc>
                <a:tc>
                  <a:txBody>
                    <a:bodyPr/>
                    <a:lstStyle/>
                    <a:p>
                      <a:pPr algn="ctr"/>
                      <a:r>
                        <a:rPr lang="en-US" sz="1400" dirty="0"/>
                        <a:t>Profit</a:t>
                      </a:r>
                      <a:endParaRPr lang="en-AE" sz="1400" dirty="0"/>
                    </a:p>
                  </a:txBody>
                  <a:tcPr anchor="ctr">
                    <a:solidFill>
                      <a:schemeClr val="bg1">
                        <a:lumMod val="95000"/>
                      </a:schemeClr>
                    </a:solidFill>
                  </a:tcPr>
                </a:tc>
                <a:extLst>
                  <a:ext uri="{0D108BD9-81ED-4DB2-BD59-A6C34878D82A}">
                    <a16:rowId xmlns:a16="http://schemas.microsoft.com/office/drawing/2014/main" val="3568977218"/>
                  </a:ext>
                </a:extLst>
              </a:tr>
              <a:tr h="322729">
                <a:tc>
                  <a:txBody>
                    <a:bodyPr/>
                    <a:lstStyle/>
                    <a:p>
                      <a:pPr algn="ctr"/>
                      <a:r>
                        <a:rPr lang="en-US" sz="1400" dirty="0"/>
                        <a:t>Gender</a:t>
                      </a:r>
                      <a:endParaRPr lang="en-AE" sz="1400" dirty="0"/>
                    </a:p>
                  </a:txBody>
                  <a:tcPr anchor="ctr">
                    <a:solidFill>
                      <a:schemeClr val="bg1">
                        <a:lumMod val="95000"/>
                      </a:schemeClr>
                    </a:solidFill>
                  </a:tcPr>
                </a:tc>
                <a:tc>
                  <a:txBody>
                    <a:bodyPr/>
                    <a:lstStyle/>
                    <a:p>
                      <a:pPr algn="ctr"/>
                      <a:r>
                        <a:rPr lang="en-US" sz="1400" dirty="0"/>
                        <a:t>Profit %</a:t>
                      </a:r>
                      <a:endParaRPr lang="en-AE" sz="1400" dirty="0"/>
                    </a:p>
                  </a:txBody>
                  <a:tcPr anchor="ctr">
                    <a:solidFill>
                      <a:schemeClr val="bg1">
                        <a:lumMod val="95000"/>
                      </a:schemeClr>
                    </a:solidFill>
                  </a:tcPr>
                </a:tc>
                <a:extLst>
                  <a:ext uri="{0D108BD9-81ED-4DB2-BD59-A6C34878D82A}">
                    <a16:rowId xmlns:a16="http://schemas.microsoft.com/office/drawing/2014/main" val="3570963380"/>
                  </a:ext>
                </a:extLst>
              </a:tr>
              <a:tr h="322729">
                <a:tc>
                  <a:txBody>
                    <a:bodyPr/>
                    <a:lstStyle/>
                    <a:p>
                      <a:pPr algn="ctr"/>
                      <a:r>
                        <a:rPr lang="en-US" sz="1400" dirty="0"/>
                        <a:t>Age</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2772289534"/>
                  </a:ext>
                </a:extLst>
              </a:tr>
              <a:tr h="322729">
                <a:tc>
                  <a:txBody>
                    <a:bodyPr/>
                    <a:lstStyle/>
                    <a:p>
                      <a:pPr algn="ctr"/>
                      <a:r>
                        <a:rPr lang="en-US" sz="1400" dirty="0"/>
                        <a:t>Income (USD/Month)</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1115557364"/>
                  </a:ext>
                </a:extLst>
              </a:tr>
              <a:tr h="322729">
                <a:tc>
                  <a:txBody>
                    <a:bodyPr/>
                    <a:lstStyle/>
                    <a:p>
                      <a:pPr algn="ctr"/>
                      <a:r>
                        <a:rPr lang="en-US" sz="1400" dirty="0"/>
                        <a:t>Population</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599815142"/>
                  </a:ext>
                </a:extLst>
              </a:tr>
              <a:tr h="322729">
                <a:tc>
                  <a:txBody>
                    <a:bodyPr/>
                    <a:lstStyle/>
                    <a:p>
                      <a:pPr algn="ctr"/>
                      <a:r>
                        <a:rPr lang="en-US" sz="1400" dirty="0"/>
                        <a:t>Users</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2454196653"/>
                  </a:ext>
                </a:extLst>
              </a:tr>
            </a:tbl>
          </a:graphicData>
        </a:graphic>
      </p:graphicFrame>
      <p:graphicFrame>
        <p:nvGraphicFramePr>
          <p:cNvPr id="4" name="Table 4">
            <a:extLst>
              <a:ext uri="{FF2B5EF4-FFF2-40B4-BE49-F238E27FC236}">
                <a16:creationId xmlns:a16="http://schemas.microsoft.com/office/drawing/2014/main" id="{4CDB1B04-C8E4-C95E-426B-81880E2BC4BB}"/>
              </a:ext>
            </a:extLst>
          </p:cNvPr>
          <p:cNvGraphicFramePr>
            <a:graphicFrameLocks noGrp="1"/>
          </p:cNvGraphicFramePr>
          <p:nvPr>
            <p:extLst>
              <p:ext uri="{D42A27DB-BD31-4B8C-83A1-F6EECF244321}">
                <p14:modId xmlns:p14="http://schemas.microsoft.com/office/powerpoint/2010/main" val="3441383272"/>
              </p:ext>
            </p:extLst>
          </p:nvPr>
        </p:nvGraphicFramePr>
        <p:xfrm>
          <a:off x="7116190" y="1074322"/>
          <a:ext cx="4793006" cy="2418080"/>
        </p:xfrm>
        <a:graphic>
          <a:graphicData uri="http://schemas.openxmlformats.org/drawingml/2006/table">
            <a:tbl>
              <a:tblPr firstRow="1" bandRow="1">
                <a:tableStyleId>{073A0DAA-6AF3-43AB-8588-CEC1D06C72B9}</a:tableStyleId>
              </a:tblPr>
              <a:tblGrid>
                <a:gridCol w="1506777">
                  <a:extLst>
                    <a:ext uri="{9D8B030D-6E8A-4147-A177-3AD203B41FA5}">
                      <a16:colId xmlns:a16="http://schemas.microsoft.com/office/drawing/2014/main" val="3726510242"/>
                    </a:ext>
                  </a:extLst>
                </a:gridCol>
                <a:gridCol w="3286229">
                  <a:extLst>
                    <a:ext uri="{9D8B030D-6E8A-4147-A177-3AD203B41FA5}">
                      <a16:colId xmlns:a16="http://schemas.microsoft.com/office/drawing/2014/main" val="4014572265"/>
                    </a:ext>
                  </a:extLst>
                </a:gridCol>
              </a:tblGrid>
              <a:tr h="370840">
                <a:tc>
                  <a:txBody>
                    <a:bodyPr/>
                    <a:lstStyle/>
                    <a:p>
                      <a:r>
                        <a:rPr lang="en-US" dirty="0"/>
                        <a:t>Category</a:t>
                      </a:r>
                      <a:endParaRPr lang="en-AE" dirty="0"/>
                    </a:p>
                  </a:txBody>
                  <a:tcPr/>
                </a:tc>
                <a:tc>
                  <a:txBody>
                    <a:bodyPr/>
                    <a:lstStyle/>
                    <a:p>
                      <a:r>
                        <a:rPr lang="en-US" dirty="0"/>
                        <a:t>How it was made?</a:t>
                      </a:r>
                      <a:endParaRPr lang="en-AE" dirty="0"/>
                    </a:p>
                  </a:txBody>
                  <a:tcPr/>
                </a:tc>
                <a:extLst>
                  <a:ext uri="{0D108BD9-81ED-4DB2-BD59-A6C34878D82A}">
                    <a16:rowId xmlns:a16="http://schemas.microsoft.com/office/drawing/2014/main" val="3168217453"/>
                  </a:ext>
                </a:extLst>
              </a:tr>
              <a:tr h="370840">
                <a:tc>
                  <a:txBody>
                    <a:bodyPr/>
                    <a:lstStyle/>
                    <a:p>
                      <a:r>
                        <a:rPr lang="en-US" sz="1400" dirty="0"/>
                        <a:t>Distance Category</a:t>
                      </a:r>
                      <a:endParaRPr lang="en-AE" sz="1400" dirty="0"/>
                    </a:p>
                  </a:txBody>
                  <a:tcPr/>
                </a:tc>
                <a:tc>
                  <a:txBody>
                    <a:bodyPr/>
                    <a:lstStyle/>
                    <a:p>
                      <a:r>
                        <a:rPr lang="en-US" sz="1400" b="1" dirty="0"/>
                        <a:t>Short trip</a:t>
                      </a:r>
                      <a:r>
                        <a:rPr lang="en-US" sz="1400" dirty="0"/>
                        <a:t>: up to 10 kms </a:t>
                      </a:r>
                    </a:p>
                    <a:p>
                      <a:r>
                        <a:rPr lang="en-US" sz="1400" b="1" dirty="0"/>
                        <a:t>Medium trip</a:t>
                      </a:r>
                      <a:r>
                        <a:rPr lang="en-US" sz="1400" dirty="0"/>
                        <a:t>: 10 to 30 kms </a:t>
                      </a:r>
                    </a:p>
                    <a:p>
                      <a:r>
                        <a:rPr lang="en-US" sz="1400" b="1" dirty="0"/>
                        <a:t>Long Trip</a:t>
                      </a:r>
                      <a:r>
                        <a:rPr lang="en-US" sz="1400" dirty="0"/>
                        <a:t>: more than 30 kms </a:t>
                      </a:r>
                    </a:p>
                  </a:txBody>
                  <a:tcPr/>
                </a:tc>
                <a:extLst>
                  <a:ext uri="{0D108BD9-81ED-4DB2-BD59-A6C34878D82A}">
                    <a16:rowId xmlns:a16="http://schemas.microsoft.com/office/drawing/2014/main" val="2931747123"/>
                  </a:ext>
                </a:extLst>
              </a:tr>
              <a:tr h="370840">
                <a:tc>
                  <a:txBody>
                    <a:bodyPr/>
                    <a:lstStyle/>
                    <a:p>
                      <a:r>
                        <a:rPr lang="en-US" sz="1400" dirty="0"/>
                        <a:t>Age Category</a:t>
                      </a:r>
                      <a:endParaRPr lang="en-AE" sz="1400" dirty="0"/>
                    </a:p>
                  </a:txBody>
                  <a:tcPr/>
                </a:tc>
                <a:tc>
                  <a:txBody>
                    <a:bodyPr/>
                    <a:lstStyle/>
                    <a:p>
                      <a:r>
                        <a:rPr lang="en-AE" sz="1400" dirty="0"/>
                        <a:t>18-30, 30-45, 45-60, 60+</a:t>
                      </a:r>
                    </a:p>
                  </a:txBody>
                  <a:tcPr/>
                </a:tc>
                <a:extLst>
                  <a:ext uri="{0D108BD9-81ED-4DB2-BD59-A6C34878D82A}">
                    <a16:rowId xmlns:a16="http://schemas.microsoft.com/office/drawing/2014/main" val="177525217"/>
                  </a:ext>
                </a:extLst>
              </a:tr>
              <a:tr h="370840">
                <a:tc>
                  <a:txBody>
                    <a:bodyPr/>
                    <a:lstStyle/>
                    <a:p>
                      <a:r>
                        <a:rPr lang="en-US" sz="1400" dirty="0"/>
                        <a:t>Income Category</a:t>
                      </a:r>
                      <a:endParaRPr lang="en-A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Low:</a:t>
                      </a:r>
                      <a:r>
                        <a:rPr lang="en-US" sz="1400" dirty="0"/>
                        <a:t> up to 1006 USD/Month (No values)</a:t>
                      </a:r>
                      <a:br>
                        <a:rPr lang="en-US" sz="1400" dirty="0"/>
                      </a:br>
                      <a:r>
                        <a:rPr lang="en-US" sz="1400" b="1" dirty="0"/>
                        <a:t>Lower-Middle</a:t>
                      </a:r>
                      <a:r>
                        <a:rPr lang="en-US" sz="1400" dirty="0"/>
                        <a:t>: 1006 to 3955 USD/Month</a:t>
                      </a:r>
                      <a:br>
                        <a:rPr lang="en-US" sz="1400" dirty="0"/>
                      </a:br>
                      <a:r>
                        <a:rPr lang="en-US" sz="1400" b="1" dirty="0"/>
                        <a:t>Upper-Middle</a:t>
                      </a:r>
                      <a:r>
                        <a:rPr lang="en-US" sz="1400" dirty="0"/>
                        <a:t>: 3955 to 12235 USD/Month</a:t>
                      </a:r>
                      <a:br>
                        <a:rPr lang="en-US" sz="1400" dirty="0"/>
                      </a:br>
                      <a:r>
                        <a:rPr lang="en-US" sz="1400" b="1" dirty="0"/>
                        <a:t>High:</a:t>
                      </a:r>
                      <a:r>
                        <a:rPr lang="en-US" sz="1400" dirty="0"/>
                        <a:t> more than 12235 USD/Month </a:t>
                      </a:r>
                    </a:p>
                  </a:txBody>
                  <a:tcPr/>
                </a:tc>
                <a:extLst>
                  <a:ext uri="{0D108BD9-81ED-4DB2-BD59-A6C34878D82A}">
                    <a16:rowId xmlns:a16="http://schemas.microsoft.com/office/drawing/2014/main" val="105909839"/>
                  </a:ext>
                </a:extLst>
              </a:tr>
            </a:tbl>
          </a:graphicData>
        </a:graphic>
      </p:graphicFrame>
    </p:spTree>
    <p:extLst>
      <p:ext uri="{BB962C8B-B14F-4D97-AF65-F5344CB8AC3E}">
        <p14:creationId xmlns:p14="http://schemas.microsoft.com/office/powerpoint/2010/main" val="216992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50828" y="980388"/>
            <a:ext cx="3957686" cy="400110"/>
          </a:xfrm>
          <a:prstGeom prst="rect">
            <a:avLst/>
          </a:prstGeom>
          <a:noFill/>
        </p:spPr>
        <p:txBody>
          <a:bodyPr wrap="none" rtlCol="0">
            <a:spAutoFit/>
          </a:bodyPr>
          <a:lstStyle/>
          <a:p>
            <a:r>
              <a:rPr lang="en-US" sz="2000" b="1" dirty="0"/>
              <a:t>1. Market Analysis: Demand by City</a:t>
            </a:r>
            <a:endParaRPr lang="en-AE" sz="2000" b="1" dirty="0"/>
          </a:p>
        </p:txBody>
      </p:sp>
      <p:pic>
        <p:nvPicPr>
          <p:cNvPr id="8" name="Picture 7">
            <a:extLst>
              <a:ext uri="{FF2B5EF4-FFF2-40B4-BE49-F238E27FC236}">
                <a16:creationId xmlns:a16="http://schemas.microsoft.com/office/drawing/2014/main" id="{3DB4E13A-819D-4B25-F14D-E662236E1B58}"/>
              </a:ext>
            </a:extLst>
          </p:cNvPr>
          <p:cNvPicPr>
            <a:picLocks noChangeAspect="1"/>
          </p:cNvPicPr>
          <p:nvPr/>
        </p:nvPicPr>
        <p:blipFill>
          <a:blip r:embed="rId2"/>
          <a:stretch>
            <a:fillRect/>
          </a:stretch>
        </p:blipFill>
        <p:spPr>
          <a:xfrm>
            <a:off x="4083395" y="1597719"/>
            <a:ext cx="8011158" cy="5038751"/>
          </a:xfrm>
          <a:prstGeom prst="rect">
            <a:avLst/>
          </a:prstGeom>
        </p:spPr>
      </p:pic>
      <p:pic>
        <p:nvPicPr>
          <p:cNvPr id="10" name="Picture 9">
            <a:extLst>
              <a:ext uri="{FF2B5EF4-FFF2-40B4-BE49-F238E27FC236}">
                <a16:creationId xmlns:a16="http://schemas.microsoft.com/office/drawing/2014/main" id="{4E0BF3D3-F30A-B7FC-3865-EDD0D56E9376}"/>
              </a:ext>
            </a:extLst>
          </p:cNvPr>
          <p:cNvPicPr>
            <a:picLocks noChangeAspect="1"/>
          </p:cNvPicPr>
          <p:nvPr/>
        </p:nvPicPr>
        <p:blipFill>
          <a:blip r:embed="rId3"/>
          <a:stretch>
            <a:fillRect/>
          </a:stretch>
        </p:blipFill>
        <p:spPr>
          <a:xfrm>
            <a:off x="11008386" y="980388"/>
            <a:ext cx="1032786" cy="697583"/>
          </a:xfrm>
          <a:prstGeom prst="rect">
            <a:avLst/>
          </a:prstGeom>
        </p:spPr>
      </p:pic>
      <p:sp>
        <p:nvSpPr>
          <p:cNvPr id="11" name="TextBox 10">
            <a:extLst>
              <a:ext uri="{FF2B5EF4-FFF2-40B4-BE49-F238E27FC236}">
                <a16:creationId xmlns:a16="http://schemas.microsoft.com/office/drawing/2014/main" id="{5A8CB836-6E73-E740-9A14-AA577110028F}"/>
              </a:ext>
            </a:extLst>
          </p:cNvPr>
          <p:cNvSpPr txBox="1"/>
          <p:nvPr/>
        </p:nvSpPr>
        <p:spPr>
          <a:xfrm>
            <a:off x="311085" y="1677971"/>
            <a:ext cx="2790334" cy="3323987"/>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Except for Boston and Washington, less than 10% of the population uses cabs.</a:t>
            </a:r>
            <a:br>
              <a:rPr lang="en-US" sz="1400" dirty="0"/>
            </a:br>
            <a:endParaRPr lang="en-US" sz="1400" dirty="0"/>
          </a:p>
          <a:p>
            <a:pPr marL="285750" indent="-285750">
              <a:buFont typeface="Wingdings" panose="05000000000000000000" pitchFamily="2" charset="2"/>
              <a:buChar char="Ø"/>
            </a:pPr>
            <a:r>
              <a:rPr lang="en-US" sz="1400" dirty="0"/>
              <a:t>Pink Cab has more users than Yellow Cab in only four cities.</a:t>
            </a:r>
            <a:br>
              <a:rPr lang="en-US" sz="1400" dirty="0"/>
            </a:br>
            <a:endParaRPr lang="en-US" sz="1400" dirty="0"/>
          </a:p>
          <a:p>
            <a:pPr marL="285750" indent="-285750">
              <a:buFont typeface="Wingdings" panose="05000000000000000000" pitchFamily="2" charset="2"/>
              <a:buChar char="Ø"/>
            </a:pPr>
            <a:r>
              <a:rPr lang="en-US" sz="1400" dirty="0"/>
              <a:t>Out of the total cab users, Yellow Cab covers 9.46% while Pink Cab covers 7.68% of the market. This shows an ample opportunity for growth for both the companies.</a:t>
            </a:r>
            <a:endParaRPr lang="en-AE" sz="1400" dirty="0"/>
          </a:p>
        </p:txBody>
      </p:sp>
    </p:spTree>
    <p:extLst>
      <p:ext uri="{BB962C8B-B14F-4D97-AF65-F5344CB8AC3E}">
        <p14:creationId xmlns:p14="http://schemas.microsoft.com/office/powerpoint/2010/main" val="161781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0" y="706413"/>
            <a:ext cx="3952449" cy="646331"/>
          </a:xfrm>
          <a:prstGeom prst="rect">
            <a:avLst/>
          </a:prstGeom>
          <a:noFill/>
        </p:spPr>
        <p:txBody>
          <a:bodyPr wrap="square" rtlCol="0">
            <a:spAutoFit/>
          </a:bodyPr>
          <a:lstStyle/>
          <a:p>
            <a:r>
              <a:rPr lang="en-US" b="1" dirty="0"/>
              <a:t>1. Market Analysis: Customer Segmentation</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167067" y="1501521"/>
            <a:ext cx="3528240" cy="4401205"/>
          </a:xfrm>
          <a:prstGeom prst="rect">
            <a:avLst/>
          </a:prstGeom>
          <a:noFill/>
        </p:spPr>
        <p:txBody>
          <a:bodyPr wrap="square" rtlCol="0">
            <a:spAutoFit/>
          </a:bodyPr>
          <a:lstStyle/>
          <a:p>
            <a:r>
              <a:rPr lang="en-US" sz="1400" b="1" dirty="0"/>
              <a:t>Observations:</a:t>
            </a:r>
          </a:p>
          <a:p>
            <a:endParaRPr lang="en-US" sz="1400" b="1" dirty="0"/>
          </a:p>
          <a:p>
            <a:pPr marL="285750" indent="-285750">
              <a:buFont typeface="Wingdings" panose="05000000000000000000" pitchFamily="2" charset="2"/>
              <a:buChar char="Ø"/>
            </a:pPr>
            <a:r>
              <a:rPr lang="en-US" sz="1400" dirty="0"/>
              <a:t>Customer analysis shows that Yellow Cab outperforms Pink Cab across all customer segments.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Males in the age range 18-30 with High Income seem to be the most frequent users of cabs.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Most users seem to belong to high income class.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Number of cab users seems to be decreasing with age.</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Males seem to be using the cabs more than females.  </a:t>
            </a:r>
          </a:p>
          <a:p>
            <a:endParaRPr lang="en-US" sz="1400" dirty="0"/>
          </a:p>
          <a:p>
            <a:endParaRPr lang="en-US" sz="1400" dirty="0"/>
          </a:p>
        </p:txBody>
      </p:sp>
      <p:pic>
        <p:nvPicPr>
          <p:cNvPr id="10" name="Picture 9">
            <a:extLst>
              <a:ext uri="{FF2B5EF4-FFF2-40B4-BE49-F238E27FC236}">
                <a16:creationId xmlns:a16="http://schemas.microsoft.com/office/drawing/2014/main" id="{8946254B-F026-07C5-025E-949F6EA7B6D3}"/>
              </a:ext>
            </a:extLst>
          </p:cNvPr>
          <p:cNvPicPr>
            <a:picLocks noChangeAspect="1"/>
          </p:cNvPicPr>
          <p:nvPr/>
        </p:nvPicPr>
        <p:blipFill>
          <a:blip r:embed="rId2"/>
          <a:stretch>
            <a:fillRect/>
          </a:stretch>
        </p:blipFill>
        <p:spPr>
          <a:xfrm>
            <a:off x="3872119" y="776040"/>
            <a:ext cx="8235041" cy="5935845"/>
          </a:xfrm>
          <a:prstGeom prst="rect">
            <a:avLst/>
          </a:prstGeom>
        </p:spPr>
      </p:pic>
    </p:spTree>
    <p:extLst>
      <p:ext uri="{BB962C8B-B14F-4D97-AF65-F5344CB8AC3E}">
        <p14:creationId xmlns:p14="http://schemas.microsoft.com/office/powerpoint/2010/main" val="232372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73916" y="-5938241"/>
            <a:ext cx="659878"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50828" y="980388"/>
            <a:ext cx="5299208" cy="369332"/>
          </a:xfrm>
          <a:prstGeom prst="rect">
            <a:avLst/>
          </a:prstGeom>
          <a:noFill/>
        </p:spPr>
        <p:txBody>
          <a:bodyPr wrap="none" rtlCol="0">
            <a:spAutoFit/>
          </a:bodyPr>
          <a:lstStyle/>
          <a:p>
            <a:r>
              <a:rPr lang="en-US" b="1" dirty="0"/>
              <a:t>2. Cab Business Analysis: Business Performance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39896" y="1683539"/>
            <a:ext cx="2808657" cy="2893100"/>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Yellow Cab has brought in more revenue, has been more profitable and has had more users than Pink Cab.</a:t>
            </a:r>
            <a:br>
              <a:rPr lang="en-US" sz="1400" dirty="0"/>
            </a:br>
            <a:r>
              <a:rPr lang="en-US" sz="1400" dirty="0"/>
              <a:t> </a:t>
            </a:r>
          </a:p>
          <a:p>
            <a:pPr marL="285750" indent="-285750">
              <a:buFont typeface="Wingdings" panose="05000000000000000000" pitchFamily="2" charset="2"/>
              <a:buChar char="Ø"/>
            </a:pPr>
            <a:r>
              <a:rPr lang="en-US" sz="1400" dirty="0"/>
              <a:t>Both the companies saw an increase in revenue in 2016-17 but saw a decrease in revenue from 2017-18. This can be explained by the similar trend in number of users. </a:t>
            </a:r>
          </a:p>
        </p:txBody>
      </p:sp>
      <p:pic>
        <p:nvPicPr>
          <p:cNvPr id="13" name="Picture 12">
            <a:extLst>
              <a:ext uri="{FF2B5EF4-FFF2-40B4-BE49-F238E27FC236}">
                <a16:creationId xmlns:a16="http://schemas.microsoft.com/office/drawing/2014/main" id="{7241933D-2058-614E-1C61-F479768F7BF6}"/>
              </a:ext>
            </a:extLst>
          </p:cNvPr>
          <p:cNvPicPr>
            <a:picLocks noChangeAspect="1"/>
          </p:cNvPicPr>
          <p:nvPr/>
        </p:nvPicPr>
        <p:blipFill>
          <a:blip r:embed="rId2"/>
          <a:stretch>
            <a:fillRect/>
          </a:stretch>
        </p:blipFill>
        <p:spPr>
          <a:xfrm>
            <a:off x="4383872" y="1349720"/>
            <a:ext cx="7808128" cy="5508280"/>
          </a:xfrm>
          <a:prstGeom prst="rect">
            <a:avLst/>
          </a:prstGeom>
        </p:spPr>
      </p:pic>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3"/>
          <a:stretch>
            <a:fillRect/>
          </a:stretch>
        </p:blipFill>
        <p:spPr>
          <a:xfrm>
            <a:off x="11076494" y="844250"/>
            <a:ext cx="1115506" cy="659876"/>
          </a:xfrm>
          <a:prstGeom prst="rect">
            <a:avLst/>
          </a:prstGeom>
        </p:spPr>
      </p:pic>
    </p:spTree>
    <p:extLst>
      <p:ext uri="{BB962C8B-B14F-4D97-AF65-F5344CB8AC3E}">
        <p14:creationId xmlns:p14="http://schemas.microsoft.com/office/powerpoint/2010/main" val="410034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9462" y="-5893788"/>
            <a:ext cx="748785"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03694" y="771760"/>
            <a:ext cx="6683605" cy="369332"/>
          </a:xfrm>
          <a:prstGeom prst="rect">
            <a:avLst/>
          </a:prstGeom>
          <a:noFill/>
        </p:spPr>
        <p:txBody>
          <a:bodyPr wrap="square" rtlCol="0">
            <a:spAutoFit/>
          </a:bodyPr>
          <a:lstStyle/>
          <a:p>
            <a:r>
              <a:rPr lang="en-US" b="1" dirty="0"/>
              <a:t>2. Cab Business Analysis: Relation between Distance, Cost and Price</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11083" y="5264438"/>
            <a:ext cx="11585542" cy="1169551"/>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As expected, both the price charged and the cost of trip seem to be highly positively correlated with the Distance of trip.</a:t>
            </a:r>
            <a:br>
              <a:rPr lang="en-US" sz="1400" dirty="0"/>
            </a:br>
            <a:endParaRPr lang="en-US" sz="1400" dirty="0"/>
          </a:p>
          <a:p>
            <a:pPr marL="285750" indent="-285750">
              <a:buFont typeface="Wingdings" panose="05000000000000000000" pitchFamily="2" charset="2"/>
              <a:buChar char="Ø"/>
            </a:pPr>
            <a:r>
              <a:rPr lang="en-US" sz="1400" dirty="0"/>
              <a:t>Price Charged per unit cost of trip seems to be more for Pink Cab than for Yellow Cab. This could explain the higher number of users for Yellow Cab.</a:t>
            </a:r>
          </a:p>
        </p:txBody>
      </p:sp>
      <p:pic>
        <p:nvPicPr>
          <p:cNvPr id="12" name="Picture 11">
            <a:extLst>
              <a:ext uri="{FF2B5EF4-FFF2-40B4-BE49-F238E27FC236}">
                <a16:creationId xmlns:a16="http://schemas.microsoft.com/office/drawing/2014/main" id="{89EE869D-96BB-0AA9-DAC7-FDDA1AF622B1}"/>
              </a:ext>
            </a:extLst>
          </p:cNvPr>
          <p:cNvPicPr>
            <a:picLocks noChangeAspect="1"/>
          </p:cNvPicPr>
          <p:nvPr/>
        </p:nvPicPr>
        <p:blipFill rotWithShape="1">
          <a:blip r:embed="rId2">
            <a:extLst>
              <a:ext uri="{28A0092B-C50C-407E-A947-70E740481C1C}">
                <a14:useLocalDpi xmlns:a14="http://schemas.microsoft.com/office/drawing/2010/main" val="0"/>
              </a:ext>
            </a:extLst>
          </a:blip>
          <a:srcRect r="6573"/>
          <a:stretch/>
        </p:blipFill>
        <p:spPr>
          <a:xfrm>
            <a:off x="0" y="1583058"/>
            <a:ext cx="3981658" cy="3196340"/>
          </a:xfrm>
          <a:prstGeom prst="rect">
            <a:avLst/>
          </a:prstGeom>
        </p:spPr>
      </p:pic>
      <p:pic>
        <p:nvPicPr>
          <p:cNvPr id="15" name="Picture 14">
            <a:extLst>
              <a:ext uri="{FF2B5EF4-FFF2-40B4-BE49-F238E27FC236}">
                <a16:creationId xmlns:a16="http://schemas.microsoft.com/office/drawing/2014/main" id="{50EDD042-907B-531B-71CC-59BEC8CC70C1}"/>
              </a:ext>
            </a:extLst>
          </p:cNvPr>
          <p:cNvPicPr>
            <a:picLocks noChangeAspect="1"/>
          </p:cNvPicPr>
          <p:nvPr/>
        </p:nvPicPr>
        <p:blipFill rotWithShape="1">
          <a:blip r:embed="rId3">
            <a:extLst>
              <a:ext uri="{28A0092B-C50C-407E-A947-70E740481C1C}">
                <a14:useLocalDpi xmlns:a14="http://schemas.microsoft.com/office/drawing/2010/main" val="0"/>
              </a:ext>
            </a:extLst>
          </a:blip>
          <a:srcRect r="5177"/>
          <a:stretch/>
        </p:blipFill>
        <p:spPr>
          <a:xfrm>
            <a:off x="4134394" y="1521702"/>
            <a:ext cx="4196306" cy="3319052"/>
          </a:xfrm>
          <a:prstGeom prst="rect">
            <a:avLst/>
          </a:prstGeom>
        </p:spPr>
      </p:pic>
      <p:pic>
        <p:nvPicPr>
          <p:cNvPr id="25" name="Picture 24">
            <a:extLst>
              <a:ext uri="{FF2B5EF4-FFF2-40B4-BE49-F238E27FC236}">
                <a16:creationId xmlns:a16="http://schemas.microsoft.com/office/drawing/2014/main" id="{DC000DE8-D472-A11A-64F9-32FE6B1D27A3}"/>
              </a:ext>
            </a:extLst>
          </p:cNvPr>
          <p:cNvPicPr>
            <a:picLocks noChangeAspect="1"/>
          </p:cNvPicPr>
          <p:nvPr/>
        </p:nvPicPr>
        <p:blipFill rotWithShape="1">
          <a:blip r:embed="rId4">
            <a:extLst>
              <a:ext uri="{28A0092B-C50C-407E-A947-70E740481C1C}">
                <a14:useLocalDpi xmlns:a14="http://schemas.microsoft.com/office/drawing/2010/main" val="0"/>
              </a:ext>
            </a:extLst>
          </a:blip>
          <a:srcRect t="2835" r="19884"/>
          <a:stretch/>
        </p:blipFill>
        <p:spPr>
          <a:xfrm>
            <a:off x="8161303" y="1403940"/>
            <a:ext cx="3698785" cy="3554576"/>
          </a:xfrm>
          <a:prstGeom prst="rect">
            <a:avLst/>
          </a:prstGeom>
        </p:spPr>
      </p:pic>
    </p:spTree>
    <p:extLst>
      <p:ext uri="{BB962C8B-B14F-4D97-AF65-F5344CB8AC3E}">
        <p14:creationId xmlns:p14="http://schemas.microsoft.com/office/powerpoint/2010/main" val="1372304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350</TotalTime>
  <Words>1180</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   Agenda</vt:lpstr>
      <vt:lpstr>PowerPoint Presentation</vt:lpstr>
      <vt:lpstr>About the Data</vt:lpstr>
      <vt:lpstr>About the merged data</vt:lpstr>
      <vt:lpstr>EDA Results</vt:lpstr>
      <vt:lpstr>EDA Results</vt:lpstr>
      <vt:lpstr>EDA Results</vt:lpstr>
      <vt:lpstr>EDA Results</vt:lpstr>
      <vt:lpstr>EDA Results</vt:lpstr>
      <vt:lpstr>EDA Results</vt:lpstr>
      <vt:lpstr>EDA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yash.doshi24799@outlook.com</dc:creator>
  <cp:lastModifiedBy>yash.doshi24799@outlook.com</cp:lastModifiedBy>
  <cp:revision>3</cp:revision>
  <dcterms:created xsi:type="dcterms:W3CDTF">2023-03-05T14:12:17Z</dcterms:created>
  <dcterms:modified xsi:type="dcterms:W3CDTF">2023-03-13T11:41:55Z</dcterms:modified>
</cp:coreProperties>
</file>