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67" r:id="rId3"/>
    <p:sldId id="269" r:id="rId4"/>
    <p:sldId id="273" r:id="rId5"/>
    <p:sldId id="274" r:id="rId6"/>
    <p:sldId id="285" r:id="rId7"/>
    <p:sldId id="275" r:id="rId8"/>
    <p:sldId id="281" r:id="rId9"/>
    <p:sldId id="276" r:id="rId10"/>
    <p:sldId id="277" r:id="rId11"/>
    <p:sldId id="278" r:id="rId12"/>
    <p:sldId id="280" r:id="rId13"/>
    <p:sldId id="279" r:id="rId14"/>
    <p:sldId id="286" r:id="rId15"/>
    <p:sldId id="288" r:id="rId16"/>
    <p:sldId id="289" r:id="rId17"/>
    <p:sldId id="283" r:id="rId18"/>
    <p:sldId id="2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1CAEE3-BEF7-48B0-8F88-C1B9AABC53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AE"/>
        </a:p>
      </dgm:t>
    </dgm:pt>
    <dgm:pt modelId="{ED30E944-F126-4DC6-92E9-948335889B1B}">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Opportunities</a:t>
          </a:r>
          <a:endParaRPr lang="en-AE" dirty="0"/>
        </a:p>
      </dgm:t>
    </dgm:pt>
    <dgm:pt modelId="{4141A1B2-F0E2-47EA-98DA-0EAAAB6CD1F9}" type="parTrans" cxnId="{82133B94-C80B-4BBA-825B-A3913DBE2EA1}">
      <dgm:prSet/>
      <dgm:spPr/>
      <dgm:t>
        <a:bodyPr/>
        <a:lstStyle/>
        <a:p>
          <a:endParaRPr lang="en-AE"/>
        </a:p>
      </dgm:t>
    </dgm:pt>
    <dgm:pt modelId="{BB7490B9-6478-46BF-A7CD-9076067591FC}" type="sibTrans" cxnId="{82133B94-C80B-4BBA-825B-A3913DBE2EA1}">
      <dgm:prSet/>
      <dgm:spPr/>
      <dgm:t>
        <a:bodyPr/>
        <a:lstStyle/>
        <a:p>
          <a:endParaRPr lang="en-AE"/>
        </a:p>
      </dgm:t>
    </dgm:pt>
    <dgm:pt modelId="{F6392616-0609-4DEE-A051-124F9C304992}">
      <dgm:prSet phldrT="[Text]"/>
      <dgm:spPr/>
      <dgm:t>
        <a:bodyPr/>
        <a:lstStyle/>
        <a:p>
          <a:r>
            <a:rPr lang="en-US" b="1" dirty="0"/>
            <a:t>Market Growth: </a:t>
          </a:r>
          <a:r>
            <a:rPr lang="en-US" b="0" i="0" dirty="0"/>
            <a:t>The private cab industry in the USA grew rapidly during this time period. According to a report by Statista, the revenue of the US ride-hailing market was estimated to be $14.3 billion in 2016 and grew to $36.5 billion in 2018, representing a compound annual growth rate of 46.5%.</a:t>
          </a:r>
          <a:endParaRPr lang="en-AE" dirty="0"/>
        </a:p>
      </dgm:t>
    </dgm:pt>
    <dgm:pt modelId="{3EE2D29D-77C0-4692-8373-34617EB34731}" type="parTrans" cxnId="{A840CA2D-7951-46F5-BC0B-D17FA77DF4E6}">
      <dgm:prSet/>
      <dgm:spPr/>
      <dgm:t>
        <a:bodyPr/>
        <a:lstStyle/>
        <a:p>
          <a:endParaRPr lang="en-AE"/>
        </a:p>
      </dgm:t>
    </dgm:pt>
    <dgm:pt modelId="{2F02DC14-C66B-4850-9D26-0EEE5F152571}" type="sibTrans" cxnId="{A840CA2D-7951-46F5-BC0B-D17FA77DF4E6}">
      <dgm:prSet/>
      <dgm:spPr/>
      <dgm:t>
        <a:bodyPr/>
        <a:lstStyle/>
        <a:p>
          <a:endParaRPr lang="en-AE"/>
        </a:p>
      </dgm:t>
    </dgm:pt>
    <dgm:pt modelId="{8702A83A-37F6-443A-8708-4A7EAD08AA0F}">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Challenges</a:t>
          </a:r>
          <a:endParaRPr lang="en-AE" dirty="0"/>
        </a:p>
      </dgm:t>
    </dgm:pt>
    <dgm:pt modelId="{23EF92E0-E22F-427B-B870-2F65EAD59E11}" type="parTrans" cxnId="{B3AF60B7-D78F-497E-93D3-692D43EB8FF3}">
      <dgm:prSet/>
      <dgm:spPr/>
      <dgm:t>
        <a:bodyPr/>
        <a:lstStyle/>
        <a:p>
          <a:endParaRPr lang="en-AE"/>
        </a:p>
      </dgm:t>
    </dgm:pt>
    <dgm:pt modelId="{FB624F1D-99FD-4483-8B1B-C93EFD4BD65C}" type="sibTrans" cxnId="{B3AF60B7-D78F-497E-93D3-692D43EB8FF3}">
      <dgm:prSet/>
      <dgm:spPr/>
      <dgm:t>
        <a:bodyPr/>
        <a:lstStyle/>
        <a:p>
          <a:endParaRPr lang="en-AE"/>
        </a:p>
      </dgm:t>
    </dgm:pt>
    <dgm:pt modelId="{A3B5AF37-D2E4-4082-96DD-25FA85A0AA88}">
      <dgm:prSet phldrT="[Text]"/>
      <dgm:spPr/>
      <dgm:t>
        <a:bodyPr/>
        <a:lstStyle/>
        <a:p>
          <a:r>
            <a:rPr lang="en-US" b="1" dirty="0"/>
            <a:t>Intense Competition: </a:t>
          </a:r>
          <a:r>
            <a:rPr lang="en-US" dirty="0"/>
            <a:t>With growing demand came in intense competition between private companies. </a:t>
          </a:r>
          <a:r>
            <a:rPr lang="en-US" b="0" i="0" dirty="0"/>
            <a:t>According to data from Certify, a travel and expense management software company, in 2016, Uber was the most expensed ride-sharing service for business travel, accounting for 43% of all ride receipts, while taxis represented only 14% of receipts.</a:t>
          </a:r>
          <a:endParaRPr lang="en-AE" dirty="0"/>
        </a:p>
      </dgm:t>
    </dgm:pt>
    <dgm:pt modelId="{AED2D604-A0F6-4802-AD97-10F79E8FDA7C}" type="parTrans" cxnId="{C3D526A2-058B-40B3-BC56-40E9A4675F7E}">
      <dgm:prSet/>
      <dgm:spPr/>
      <dgm:t>
        <a:bodyPr/>
        <a:lstStyle/>
        <a:p>
          <a:endParaRPr lang="en-AE"/>
        </a:p>
      </dgm:t>
    </dgm:pt>
    <dgm:pt modelId="{D9037AC2-D803-4D9C-B2F1-CF2866BB1981}" type="sibTrans" cxnId="{C3D526A2-058B-40B3-BC56-40E9A4675F7E}">
      <dgm:prSet/>
      <dgm:spPr/>
      <dgm:t>
        <a:bodyPr/>
        <a:lstStyle/>
        <a:p>
          <a:endParaRPr lang="en-AE"/>
        </a:p>
      </dgm:t>
    </dgm:pt>
    <dgm:pt modelId="{9457497E-7F54-48B1-9824-EDDCCF9BC7DB}">
      <dgm:prSet phldrT="[Text]"/>
      <dgm:spPr/>
      <dgm:t>
        <a:bodyPr/>
        <a:lstStyle/>
        <a:p>
          <a:r>
            <a:rPr lang="en-US" b="1" dirty="0"/>
            <a:t>Technological advancements: </a:t>
          </a:r>
          <a:r>
            <a:rPr lang="en-US" dirty="0"/>
            <a:t>Cab companies started leveraging technology to improve their services, increase efficiency, and reduce costs. For example, some companies started using GPS systems to optimize routes, mobile apps to book cabs, and digital payment systems to enhance convenience.</a:t>
          </a:r>
          <a:endParaRPr lang="en-AE" dirty="0"/>
        </a:p>
      </dgm:t>
    </dgm:pt>
    <dgm:pt modelId="{C2504D8A-2FDB-4082-9CB0-56C29BA4652F}" type="parTrans" cxnId="{51715E29-7A45-472E-A801-FF765137A731}">
      <dgm:prSet/>
      <dgm:spPr/>
      <dgm:t>
        <a:bodyPr/>
        <a:lstStyle/>
        <a:p>
          <a:endParaRPr lang="en-AE"/>
        </a:p>
      </dgm:t>
    </dgm:pt>
    <dgm:pt modelId="{EA18859D-C99F-47DB-A330-85B3EA51FC51}" type="sibTrans" cxnId="{51715E29-7A45-472E-A801-FF765137A731}">
      <dgm:prSet/>
      <dgm:spPr/>
      <dgm:t>
        <a:bodyPr/>
        <a:lstStyle/>
        <a:p>
          <a:endParaRPr lang="en-AE"/>
        </a:p>
      </dgm:t>
    </dgm:pt>
    <dgm:pt modelId="{DD76F3D6-B74F-4955-9CFF-3321A0C90E3B}">
      <dgm:prSet phldrT="[Text]"/>
      <dgm:spPr/>
      <dgm:t>
        <a:bodyPr/>
        <a:lstStyle/>
        <a:p>
          <a:r>
            <a:rPr lang="en-US" b="1" dirty="0"/>
            <a:t>Deregulation:</a:t>
          </a:r>
          <a:r>
            <a:rPr lang="en-US" dirty="0"/>
            <a:t> In some cities, the deregulation of the cab industry led to increased competition and lower prices, which made cab services more accessible to customers.</a:t>
          </a:r>
          <a:br>
            <a:rPr lang="en-US" dirty="0"/>
          </a:br>
          <a:endParaRPr lang="en-AE" dirty="0"/>
        </a:p>
      </dgm:t>
    </dgm:pt>
    <dgm:pt modelId="{C353C726-3F62-4860-AF9A-1A5389CC50F8}" type="parTrans" cxnId="{844A3401-DB1C-4428-9C39-26981ADED219}">
      <dgm:prSet/>
      <dgm:spPr/>
      <dgm:t>
        <a:bodyPr/>
        <a:lstStyle/>
        <a:p>
          <a:endParaRPr lang="en-AE"/>
        </a:p>
      </dgm:t>
    </dgm:pt>
    <dgm:pt modelId="{25844259-C14E-4B5C-8492-EDEB42DECC92}" type="sibTrans" cxnId="{844A3401-DB1C-4428-9C39-26981ADED219}">
      <dgm:prSet/>
      <dgm:spPr/>
      <dgm:t>
        <a:bodyPr/>
        <a:lstStyle/>
        <a:p>
          <a:endParaRPr lang="en-AE"/>
        </a:p>
      </dgm:t>
    </dgm:pt>
    <dgm:pt modelId="{D075BF1A-2E51-4CE7-A510-1CEB222FAA17}">
      <dgm:prSet phldrT="[Text]"/>
      <dgm:spPr/>
      <dgm:t>
        <a:bodyPr/>
        <a:lstStyle/>
        <a:p>
          <a:endParaRPr lang="en-AE" dirty="0"/>
        </a:p>
      </dgm:t>
    </dgm:pt>
    <dgm:pt modelId="{E72532B2-E840-401C-B0DF-BED9D8A57518}" type="parTrans" cxnId="{4234CB10-9534-494E-9920-26F6CBF2B9F2}">
      <dgm:prSet/>
      <dgm:spPr/>
      <dgm:t>
        <a:bodyPr/>
        <a:lstStyle/>
        <a:p>
          <a:endParaRPr lang="en-AE"/>
        </a:p>
      </dgm:t>
    </dgm:pt>
    <dgm:pt modelId="{8849032F-73F7-4731-A739-33640300DBD4}" type="sibTrans" cxnId="{4234CB10-9534-494E-9920-26F6CBF2B9F2}">
      <dgm:prSet/>
      <dgm:spPr/>
      <dgm:t>
        <a:bodyPr/>
        <a:lstStyle/>
        <a:p>
          <a:endParaRPr lang="en-AE"/>
        </a:p>
      </dgm:t>
    </dgm:pt>
    <dgm:pt modelId="{3B33AECD-6C58-4895-9A97-F460CF9BBD5C}">
      <dgm:prSet phldrT="[Text]"/>
      <dgm:spPr/>
      <dgm:t>
        <a:bodyPr/>
        <a:lstStyle/>
        <a:p>
          <a:r>
            <a:rPr lang="en-US" b="1" dirty="0"/>
            <a:t>Regulation: </a:t>
          </a:r>
          <a:r>
            <a:rPr lang="en-US" dirty="0"/>
            <a:t>Some cities introduced stricter regulations for ride-sharing services, which made it more difficult for cab companies to compete on a level playing field.</a:t>
          </a:r>
          <a:endParaRPr lang="en-AE" dirty="0"/>
        </a:p>
      </dgm:t>
    </dgm:pt>
    <dgm:pt modelId="{937982BB-6E21-4847-8375-3387BD41A569}" type="parTrans" cxnId="{4E91052B-B977-418D-813F-430F0E51AA9E}">
      <dgm:prSet/>
      <dgm:spPr/>
      <dgm:t>
        <a:bodyPr/>
        <a:lstStyle/>
        <a:p>
          <a:endParaRPr lang="en-AE"/>
        </a:p>
      </dgm:t>
    </dgm:pt>
    <dgm:pt modelId="{19FA9C6A-4105-4C6F-B0D3-0752A96EEBDB}" type="sibTrans" cxnId="{4E91052B-B977-418D-813F-430F0E51AA9E}">
      <dgm:prSet/>
      <dgm:spPr/>
      <dgm:t>
        <a:bodyPr/>
        <a:lstStyle/>
        <a:p>
          <a:endParaRPr lang="en-AE"/>
        </a:p>
      </dgm:t>
    </dgm:pt>
    <dgm:pt modelId="{5B9BEB5C-B882-4478-88A4-3E93C865AB25}">
      <dgm:prSet phldrT="[Text]"/>
      <dgm:spPr/>
      <dgm:t>
        <a:bodyPr/>
        <a:lstStyle/>
        <a:p>
          <a:r>
            <a:rPr lang="en-US" b="1" dirty="0"/>
            <a:t>Rising costs: </a:t>
          </a:r>
          <a:r>
            <a:rPr lang="en-US" dirty="0"/>
            <a:t>Cab companies faced rising costs, such as higher insurance premiums and fuel costs, which impacted their profitability.</a:t>
          </a:r>
          <a:endParaRPr lang="en-AE" dirty="0"/>
        </a:p>
      </dgm:t>
    </dgm:pt>
    <dgm:pt modelId="{0A28D4F3-441C-4CC3-8EAD-F769495924CF}" type="parTrans" cxnId="{91A7C7E3-CFA4-46AF-95FD-5F5699114432}">
      <dgm:prSet/>
      <dgm:spPr/>
      <dgm:t>
        <a:bodyPr/>
        <a:lstStyle/>
        <a:p>
          <a:endParaRPr lang="en-AE"/>
        </a:p>
      </dgm:t>
    </dgm:pt>
    <dgm:pt modelId="{0999ADC5-F9E3-462B-9A8B-078C8DD5C5C5}" type="sibTrans" cxnId="{91A7C7E3-CFA4-46AF-95FD-5F5699114432}">
      <dgm:prSet/>
      <dgm:spPr/>
      <dgm:t>
        <a:bodyPr/>
        <a:lstStyle/>
        <a:p>
          <a:endParaRPr lang="en-AE"/>
        </a:p>
      </dgm:t>
    </dgm:pt>
    <dgm:pt modelId="{698CAB8F-F1C6-4599-99AC-1D4464D75947}" type="pres">
      <dgm:prSet presAssocID="{A11CAEE3-BEF7-48B0-8F88-C1B9AABC5324}" presName="linear" presStyleCnt="0">
        <dgm:presLayoutVars>
          <dgm:animLvl val="lvl"/>
          <dgm:resizeHandles val="exact"/>
        </dgm:presLayoutVars>
      </dgm:prSet>
      <dgm:spPr/>
    </dgm:pt>
    <dgm:pt modelId="{6DE7A4B4-D818-4D8F-891D-984DF3C3C841}" type="pres">
      <dgm:prSet presAssocID="{ED30E944-F126-4DC6-92E9-948335889B1B}" presName="parentText" presStyleLbl="node1" presStyleIdx="0" presStyleCnt="2" custLinFactNeighborY="-913">
        <dgm:presLayoutVars>
          <dgm:chMax val="0"/>
          <dgm:bulletEnabled val="1"/>
        </dgm:presLayoutVars>
      </dgm:prSet>
      <dgm:spPr/>
    </dgm:pt>
    <dgm:pt modelId="{1EE8A1A1-4C59-4315-A99E-8B3CCCA12FB0}" type="pres">
      <dgm:prSet presAssocID="{ED30E944-F126-4DC6-92E9-948335889B1B}" presName="childText" presStyleLbl="revTx" presStyleIdx="0" presStyleCnt="2">
        <dgm:presLayoutVars>
          <dgm:bulletEnabled val="1"/>
        </dgm:presLayoutVars>
      </dgm:prSet>
      <dgm:spPr/>
    </dgm:pt>
    <dgm:pt modelId="{7FE11963-9F66-423C-9E95-BD2956945BD0}" type="pres">
      <dgm:prSet presAssocID="{8702A83A-37F6-443A-8708-4A7EAD08AA0F}" presName="parentText" presStyleLbl="node1" presStyleIdx="1" presStyleCnt="2" custLinFactNeighborY="-4250">
        <dgm:presLayoutVars>
          <dgm:chMax val="0"/>
          <dgm:bulletEnabled val="1"/>
        </dgm:presLayoutVars>
      </dgm:prSet>
      <dgm:spPr/>
    </dgm:pt>
    <dgm:pt modelId="{20B574AF-B296-456A-A32F-C3C87F70F2A1}" type="pres">
      <dgm:prSet presAssocID="{8702A83A-37F6-443A-8708-4A7EAD08AA0F}" presName="childText" presStyleLbl="revTx" presStyleIdx="1" presStyleCnt="2">
        <dgm:presLayoutVars>
          <dgm:bulletEnabled val="1"/>
        </dgm:presLayoutVars>
      </dgm:prSet>
      <dgm:spPr/>
    </dgm:pt>
  </dgm:ptLst>
  <dgm:cxnLst>
    <dgm:cxn modelId="{844A3401-DB1C-4428-9C39-26981ADED219}" srcId="{ED30E944-F126-4DC6-92E9-948335889B1B}" destId="{DD76F3D6-B74F-4955-9CFF-3321A0C90E3B}" srcOrd="2" destOrd="0" parTransId="{C353C726-3F62-4860-AF9A-1A5389CC50F8}" sibTransId="{25844259-C14E-4B5C-8492-EDEB42DECC92}"/>
    <dgm:cxn modelId="{4234CB10-9534-494E-9920-26F6CBF2B9F2}" srcId="{8702A83A-37F6-443A-8708-4A7EAD08AA0F}" destId="{D075BF1A-2E51-4CE7-A510-1CEB222FAA17}" srcOrd="3" destOrd="0" parTransId="{E72532B2-E840-401C-B0DF-BED9D8A57518}" sibTransId="{8849032F-73F7-4731-A739-33640300DBD4}"/>
    <dgm:cxn modelId="{51715E29-7A45-472E-A801-FF765137A731}" srcId="{ED30E944-F126-4DC6-92E9-948335889B1B}" destId="{9457497E-7F54-48B1-9824-EDDCCF9BC7DB}" srcOrd="1" destOrd="0" parTransId="{C2504D8A-2FDB-4082-9CB0-56C29BA4652F}" sibTransId="{EA18859D-C99F-47DB-A330-85B3EA51FC51}"/>
    <dgm:cxn modelId="{4E91052B-B977-418D-813F-430F0E51AA9E}" srcId="{8702A83A-37F6-443A-8708-4A7EAD08AA0F}" destId="{3B33AECD-6C58-4895-9A97-F460CF9BBD5C}" srcOrd="1" destOrd="0" parTransId="{937982BB-6E21-4847-8375-3387BD41A569}" sibTransId="{19FA9C6A-4105-4C6F-B0D3-0752A96EEBDB}"/>
    <dgm:cxn modelId="{A840CA2D-7951-46F5-BC0B-D17FA77DF4E6}" srcId="{ED30E944-F126-4DC6-92E9-948335889B1B}" destId="{F6392616-0609-4DEE-A051-124F9C304992}" srcOrd="0" destOrd="0" parTransId="{3EE2D29D-77C0-4692-8373-34617EB34731}" sibTransId="{2F02DC14-C66B-4850-9D26-0EEE5F152571}"/>
    <dgm:cxn modelId="{209CAC5B-9A6B-4935-B4EA-62A3A9F19C2D}" type="presOf" srcId="{A3B5AF37-D2E4-4082-96DD-25FA85A0AA88}" destId="{20B574AF-B296-456A-A32F-C3C87F70F2A1}" srcOrd="0" destOrd="0" presId="urn:microsoft.com/office/officeart/2005/8/layout/vList2"/>
    <dgm:cxn modelId="{E02E5860-5479-4B84-9F16-BCFD3C34D928}" type="presOf" srcId="{9457497E-7F54-48B1-9824-EDDCCF9BC7DB}" destId="{1EE8A1A1-4C59-4315-A99E-8B3CCCA12FB0}" srcOrd="0" destOrd="1" presId="urn:microsoft.com/office/officeart/2005/8/layout/vList2"/>
    <dgm:cxn modelId="{07AD564F-1ADF-42CD-BCEE-7A26A11E7FB0}" type="presOf" srcId="{3B33AECD-6C58-4895-9A97-F460CF9BBD5C}" destId="{20B574AF-B296-456A-A32F-C3C87F70F2A1}" srcOrd="0" destOrd="1" presId="urn:microsoft.com/office/officeart/2005/8/layout/vList2"/>
    <dgm:cxn modelId="{FB311C50-5111-4210-B5A6-67EBA3BD6D71}" type="presOf" srcId="{ED30E944-F126-4DC6-92E9-948335889B1B}" destId="{6DE7A4B4-D818-4D8F-891D-984DF3C3C841}" srcOrd="0" destOrd="0" presId="urn:microsoft.com/office/officeart/2005/8/layout/vList2"/>
    <dgm:cxn modelId="{42D1C859-FED0-4C12-8090-3CD6B294E979}" type="presOf" srcId="{DD76F3D6-B74F-4955-9CFF-3321A0C90E3B}" destId="{1EE8A1A1-4C59-4315-A99E-8B3CCCA12FB0}" srcOrd="0" destOrd="2" presId="urn:microsoft.com/office/officeart/2005/8/layout/vList2"/>
    <dgm:cxn modelId="{82133B94-C80B-4BBA-825B-A3913DBE2EA1}" srcId="{A11CAEE3-BEF7-48B0-8F88-C1B9AABC5324}" destId="{ED30E944-F126-4DC6-92E9-948335889B1B}" srcOrd="0" destOrd="0" parTransId="{4141A1B2-F0E2-47EA-98DA-0EAAAB6CD1F9}" sibTransId="{BB7490B9-6478-46BF-A7CD-9076067591FC}"/>
    <dgm:cxn modelId="{F8FD0398-E4C6-4D7F-B06E-A442A8AF09C1}" type="presOf" srcId="{A11CAEE3-BEF7-48B0-8F88-C1B9AABC5324}" destId="{698CAB8F-F1C6-4599-99AC-1D4464D75947}" srcOrd="0" destOrd="0" presId="urn:microsoft.com/office/officeart/2005/8/layout/vList2"/>
    <dgm:cxn modelId="{29ACE6A0-BDAF-4F6F-A819-5A5E5E101301}" type="presOf" srcId="{F6392616-0609-4DEE-A051-124F9C304992}" destId="{1EE8A1A1-4C59-4315-A99E-8B3CCCA12FB0}" srcOrd="0" destOrd="0" presId="urn:microsoft.com/office/officeart/2005/8/layout/vList2"/>
    <dgm:cxn modelId="{C3D526A2-058B-40B3-BC56-40E9A4675F7E}" srcId="{8702A83A-37F6-443A-8708-4A7EAD08AA0F}" destId="{A3B5AF37-D2E4-4082-96DD-25FA85A0AA88}" srcOrd="0" destOrd="0" parTransId="{AED2D604-A0F6-4802-AD97-10F79E8FDA7C}" sibTransId="{D9037AC2-D803-4D9C-B2F1-CF2866BB1981}"/>
    <dgm:cxn modelId="{2F40EBA9-2537-4AF4-8FEC-5DFEE84D504C}" type="presOf" srcId="{D075BF1A-2E51-4CE7-A510-1CEB222FAA17}" destId="{20B574AF-B296-456A-A32F-C3C87F70F2A1}" srcOrd="0" destOrd="3" presId="urn:microsoft.com/office/officeart/2005/8/layout/vList2"/>
    <dgm:cxn modelId="{147F85AA-11A9-439E-BC1D-E9C2767AA9F1}" type="presOf" srcId="{5B9BEB5C-B882-4478-88A4-3E93C865AB25}" destId="{20B574AF-B296-456A-A32F-C3C87F70F2A1}" srcOrd="0" destOrd="2" presId="urn:microsoft.com/office/officeart/2005/8/layout/vList2"/>
    <dgm:cxn modelId="{B3AF60B7-D78F-497E-93D3-692D43EB8FF3}" srcId="{A11CAEE3-BEF7-48B0-8F88-C1B9AABC5324}" destId="{8702A83A-37F6-443A-8708-4A7EAD08AA0F}" srcOrd="1" destOrd="0" parTransId="{23EF92E0-E22F-427B-B870-2F65EAD59E11}" sibTransId="{FB624F1D-99FD-4483-8B1B-C93EFD4BD65C}"/>
    <dgm:cxn modelId="{91A7C7E3-CFA4-46AF-95FD-5F5699114432}" srcId="{8702A83A-37F6-443A-8708-4A7EAD08AA0F}" destId="{5B9BEB5C-B882-4478-88A4-3E93C865AB25}" srcOrd="2" destOrd="0" parTransId="{0A28D4F3-441C-4CC3-8EAD-F769495924CF}" sibTransId="{0999ADC5-F9E3-462B-9A8B-078C8DD5C5C5}"/>
    <dgm:cxn modelId="{B156BBFB-44DC-4908-8A37-32CAA58F86FB}" type="presOf" srcId="{8702A83A-37F6-443A-8708-4A7EAD08AA0F}" destId="{7FE11963-9F66-423C-9E95-BD2956945BD0}" srcOrd="0" destOrd="0" presId="urn:microsoft.com/office/officeart/2005/8/layout/vList2"/>
    <dgm:cxn modelId="{4AE742D7-735F-4A68-B030-62AEDB5E8D15}" type="presParOf" srcId="{698CAB8F-F1C6-4599-99AC-1D4464D75947}" destId="{6DE7A4B4-D818-4D8F-891D-984DF3C3C841}" srcOrd="0" destOrd="0" presId="urn:microsoft.com/office/officeart/2005/8/layout/vList2"/>
    <dgm:cxn modelId="{F5287726-E44E-4EB6-B202-73E059F94658}" type="presParOf" srcId="{698CAB8F-F1C6-4599-99AC-1D4464D75947}" destId="{1EE8A1A1-4C59-4315-A99E-8B3CCCA12FB0}" srcOrd="1" destOrd="0" presId="urn:microsoft.com/office/officeart/2005/8/layout/vList2"/>
    <dgm:cxn modelId="{54F716E2-DF29-4BF7-BAF2-C50F69A84878}" type="presParOf" srcId="{698CAB8F-F1C6-4599-99AC-1D4464D75947}" destId="{7FE11963-9F66-423C-9E95-BD2956945BD0}" srcOrd="2" destOrd="0" presId="urn:microsoft.com/office/officeart/2005/8/layout/vList2"/>
    <dgm:cxn modelId="{E2A3E625-DC42-4EBC-ACB9-5C9B4664B91F}" type="presParOf" srcId="{698CAB8F-F1C6-4599-99AC-1D4464D75947}" destId="{20B574AF-B296-456A-A32F-C3C87F70F2A1}"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E7A4B4-D818-4D8F-891D-984DF3C3C841}">
      <dsp:nvSpPr>
        <dsp:cNvPr id="0" name=""/>
        <dsp:cNvSpPr/>
      </dsp:nvSpPr>
      <dsp:spPr>
        <a:xfrm>
          <a:off x="0" y="0"/>
          <a:ext cx="10138004" cy="503685"/>
        </a:xfrm>
        <a:prstGeom prst="roundRect">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Opportunities</a:t>
          </a:r>
          <a:endParaRPr lang="en-AE" sz="2100" kern="1200" dirty="0"/>
        </a:p>
      </dsp:txBody>
      <dsp:txXfrm>
        <a:off x="24588" y="24588"/>
        <a:ext cx="10088828" cy="454509"/>
      </dsp:txXfrm>
    </dsp:sp>
    <dsp:sp modelId="{1EE8A1A1-4C59-4315-A99E-8B3CCCA12FB0}">
      <dsp:nvSpPr>
        <dsp:cNvPr id="0" name=""/>
        <dsp:cNvSpPr/>
      </dsp:nvSpPr>
      <dsp:spPr>
        <a:xfrm>
          <a:off x="0" y="514098"/>
          <a:ext cx="10138004" cy="217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882"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dirty="0"/>
            <a:t>Market Growth: </a:t>
          </a:r>
          <a:r>
            <a:rPr lang="en-US" sz="1600" b="0" i="0" kern="1200" dirty="0"/>
            <a:t>The private cab industry in the USA grew rapidly during this time period. According to a report by Statista, the revenue of the US ride-hailing market was estimated to be $14.3 billion in 2016 and grew to $36.5 billion in 2018, representing a compound annual growth rate of 46.5%.</a:t>
          </a:r>
          <a:endParaRPr lang="en-AE" sz="1600" kern="1200" dirty="0"/>
        </a:p>
        <a:p>
          <a:pPr marL="171450" lvl="1" indent="-171450" algn="l" defTabSz="711200">
            <a:lnSpc>
              <a:spcPct val="90000"/>
            </a:lnSpc>
            <a:spcBef>
              <a:spcPct val="0"/>
            </a:spcBef>
            <a:spcAft>
              <a:spcPct val="20000"/>
            </a:spcAft>
            <a:buChar char="•"/>
          </a:pPr>
          <a:r>
            <a:rPr lang="en-US" sz="1600" b="1" kern="1200" dirty="0"/>
            <a:t>Technological advancements: </a:t>
          </a:r>
          <a:r>
            <a:rPr lang="en-US" sz="1600" kern="1200" dirty="0"/>
            <a:t>Cab companies started leveraging technology to improve their services, increase efficiency, and reduce costs. For example, some companies started using GPS systems to optimize routes, mobile apps to book cabs, and digital payment systems to enhance convenience.</a:t>
          </a:r>
          <a:endParaRPr lang="en-AE" sz="1600" kern="1200" dirty="0"/>
        </a:p>
        <a:p>
          <a:pPr marL="171450" lvl="1" indent="-171450" algn="l" defTabSz="711200">
            <a:lnSpc>
              <a:spcPct val="90000"/>
            </a:lnSpc>
            <a:spcBef>
              <a:spcPct val="0"/>
            </a:spcBef>
            <a:spcAft>
              <a:spcPct val="20000"/>
            </a:spcAft>
            <a:buChar char="•"/>
          </a:pPr>
          <a:r>
            <a:rPr lang="en-US" sz="1600" b="1" kern="1200" dirty="0"/>
            <a:t>Deregulation:</a:t>
          </a:r>
          <a:r>
            <a:rPr lang="en-US" sz="1600" kern="1200" dirty="0"/>
            <a:t> In some cities, the deregulation of the cab industry led to increased competition and lower prices, which made cab services more accessible to customers.</a:t>
          </a:r>
          <a:br>
            <a:rPr lang="en-US" sz="1600" kern="1200" dirty="0"/>
          </a:br>
          <a:endParaRPr lang="en-AE" sz="1600" kern="1200" dirty="0"/>
        </a:p>
      </dsp:txBody>
      <dsp:txXfrm>
        <a:off x="0" y="514098"/>
        <a:ext cx="10138004" cy="2173500"/>
      </dsp:txXfrm>
    </dsp:sp>
    <dsp:sp modelId="{7FE11963-9F66-423C-9E95-BD2956945BD0}">
      <dsp:nvSpPr>
        <dsp:cNvPr id="0" name=""/>
        <dsp:cNvSpPr/>
      </dsp:nvSpPr>
      <dsp:spPr>
        <a:xfrm>
          <a:off x="0" y="2593377"/>
          <a:ext cx="10138004" cy="503685"/>
        </a:xfrm>
        <a:prstGeom prst="roundRect">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Challenges</a:t>
          </a:r>
          <a:endParaRPr lang="en-AE" sz="2100" kern="1200" dirty="0"/>
        </a:p>
      </dsp:txBody>
      <dsp:txXfrm>
        <a:off x="24588" y="2617965"/>
        <a:ext cx="10088828" cy="454509"/>
      </dsp:txXfrm>
    </dsp:sp>
    <dsp:sp modelId="{20B574AF-B296-456A-A32F-C3C87F70F2A1}">
      <dsp:nvSpPr>
        <dsp:cNvPr id="0" name=""/>
        <dsp:cNvSpPr/>
      </dsp:nvSpPr>
      <dsp:spPr>
        <a:xfrm>
          <a:off x="0" y="3191283"/>
          <a:ext cx="10138004" cy="2216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882"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dirty="0"/>
            <a:t>Intense Competition: </a:t>
          </a:r>
          <a:r>
            <a:rPr lang="en-US" sz="1600" kern="1200" dirty="0"/>
            <a:t>With growing demand came in intense competition between private companies. </a:t>
          </a:r>
          <a:r>
            <a:rPr lang="en-US" sz="1600" b="0" i="0" kern="1200" dirty="0"/>
            <a:t>According to data from Certify, a travel and expense management software company, in 2016, Uber was the most expensed ride-sharing service for business travel, accounting for 43% of all ride receipts, while taxis represented only 14% of receipts.</a:t>
          </a:r>
          <a:endParaRPr lang="en-AE" sz="1600" kern="1200" dirty="0"/>
        </a:p>
        <a:p>
          <a:pPr marL="171450" lvl="1" indent="-171450" algn="l" defTabSz="711200">
            <a:lnSpc>
              <a:spcPct val="90000"/>
            </a:lnSpc>
            <a:spcBef>
              <a:spcPct val="0"/>
            </a:spcBef>
            <a:spcAft>
              <a:spcPct val="20000"/>
            </a:spcAft>
            <a:buChar char="•"/>
          </a:pPr>
          <a:r>
            <a:rPr lang="en-US" sz="1600" b="1" kern="1200" dirty="0"/>
            <a:t>Regulation: </a:t>
          </a:r>
          <a:r>
            <a:rPr lang="en-US" sz="1600" kern="1200" dirty="0"/>
            <a:t>Some cities introduced stricter regulations for ride-sharing services, which made it more difficult for cab companies to compete on a level playing field.</a:t>
          </a:r>
          <a:endParaRPr lang="en-AE" sz="1600" kern="1200" dirty="0"/>
        </a:p>
        <a:p>
          <a:pPr marL="171450" lvl="1" indent="-171450" algn="l" defTabSz="711200">
            <a:lnSpc>
              <a:spcPct val="90000"/>
            </a:lnSpc>
            <a:spcBef>
              <a:spcPct val="0"/>
            </a:spcBef>
            <a:spcAft>
              <a:spcPct val="20000"/>
            </a:spcAft>
            <a:buChar char="•"/>
          </a:pPr>
          <a:r>
            <a:rPr lang="en-US" sz="1600" b="1" kern="1200" dirty="0"/>
            <a:t>Rising costs: </a:t>
          </a:r>
          <a:r>
            <a:rPr lang="en-US" sz="1600" kern="1200" dirty="0"/>
            <a:t>Cab companies faced rising costs, such as higher insurance premiums and fuel costs, which impacted their profitability.</a:t>
          </a:r>
          <a:endParaRPr lang="en-AE" sz="1600" kern="1200" dirty="0"/>
        </a:p>
        <a:p>
          <a:pPr marL="171450" lvl="1" indent="-171450" algn="l" defTabSz="711200">
            <a:lnSpc>
              <a:spcPct val="90000"/>
            </a:lnSpc>
            <a:spcBef>
              <a:spcPct val="0"/>
            </a:spcBef>
            <a:spcAft>
              <a:spcPct val="20000"/>
            </a:spcAft>
            <a:buChar char="•"/>
          </a:pPr>
          <a:endParaRPr lang="en-AE" sz="1600" kern="1200" dirty="0"/>
        </a:p>
      </dsp:txBody>
      <dsp:txXfrm>
        <a:off x="0" y="3191283"/>
        <a:ext cx="10138004" cy="22169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C37D4-5BFE-45C1-980D-3B15B198F93C}" type="datetimeFigureOut">
              <a:rPr lang="en-AE" smtClean="0"/>
              <a:t>17/03/2023</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15FAD0-93E4-43C0-B765-45C04F1E1F8B}" type="slidenum">
              <a:rPr lang="en-AE" smtClean="0"/>
              <a:t>‹#›</a:t>
            </a:fld>
            <a:endParaRPr lang="en-AE"/>
          </a:p>
        </p:txBody>
      </p:sp>
    </p:spTree>
    <p:extLst>
      <p:ext uri="{BB962C8B-B14F-4D97-AF65-F5344CB8AC3E}">
        <p14:creationId xmlns:p14="http://schemas.microsoft.com/office/powerpoint/2010/main" val="3500330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408584" cy="2769989"/>
          </a:xfrm>
          <a:prstGeom prst="rect">
            <a:avLst/>
          </a:prstGeom>
          <a:solidFill>
            <a:srgbClr val="3B3B3B"/>
          </a:solidFill>
        </p:spPr>
        <p:txBody>
          <a:bodyPr wrap="none" rtlCol="0">
            <a:spAutoFit/>
          </a:bodyPr>
          <a:lstStyle/>
          <a:p>
            <a:r>
              <a:rPr lang="en-US" sz="6600" dirty="0">
                <a:solidFill>
                  <a:srgbClr val="FF6600"/>
                </a:solidFill>
              </a:rPr>
              <a:t>Cab Business Analysis</a:t>
            </a:r>
          </a:p>
          <a:p>
            <a:r>
              <a:rPr lang="en-US" sz="4000" dirty="0">
                <a:solidFill>
                  <a:schemeClr val="bg1"/>
                </a:solidFill>
              </a:rPr>
              <a:t>G2M Insights for a Cab Investment Firm</a:t>
            </a:r>
          </a:p>
          <a:p>
            <a:endParaRPr lang="en-US" sz="4000" dirty="0">
              <a:solidFill>
                <a:schemeClr val="bg1"/>
              </a:solidFill>
            </a:endParaRPr>
          </a:p>
          <a:p>
            <a:r>
              <a:rPr lang="en-US" sz="2800" b="1" dirty="0">
                <a:solidFill>
                  <a:schemeClr val="bg1"/>
                </a:solidFill>
              </a:rPr>
              <a:t>17</a:t>
            </a:r>
            <a:r>
              <a:rPr lang="en-US" sz="2800" b="1" baseline="30000" dirty="0">
                <a:solidFill>
                  <a:schemeClr val="bg1"/>
                </a:solidFill>
              </a:rPr>
              <a:t>th</a:t>
            </a:r>
            <a:r>
              <a:rPr lang="en-US" sz="2800" b="1" dirty="0">
                <a:solidFill>
                  <a:schemeClr val="bg1"/>
                </a:solidFill>
              </a:rPr>
              <a:t> March 2023</a:t>
            </a:r>
          </a:p>
        </p:txBody>
      </p:sp>
      <p:sp>
        <p:nvSpPr>
          <p:cNvPr id="2" name="TextBox 1">
            <a:extLst>
              <a:ext uri="{FF2B5EF4-FFF2-40B4-BE49-F238E27FC236}">
                <a16:creationId xmlns:a16="http://schemas.microsoft.com/office/drawing/2014/main" id="{C1B47EE0-F666-4657-9F32-B60AEC1300A2}"/>
              </a:ext>
            </a:extLst>
          </p:cNvPr>
          <p:cNvSpPr txBox="1"/>
          <p:nvPr/>
        </p:nvSpPr>
        <p:spPr>
          <a:xfrm>
            <a:off x="9647854" y="6288833"/>
            <a:ext cx="2407967" cy="400110"/>
          </a:xfrm>
          <a:prstGeom prst="rect">
            <a:avLst/>
          </a:prstGeom>
          <a:noFill/>
        </p:spPr>
        <p:txBody>
          <a:bodyPr wrap="none" rtlCol="0">
            <a:spAutoFit/>
          </a:bodyPr>
          <a:lstStyle/>
          <a:p>
            <a:r>
              <a:rPr lang="en-US" sz="2000" i="1" dirty="0">
                <a:solidFill>
                  <a:schemeClr val="bg1"/>
                </a:solidFill>
              </a:rPr>
              <a:t>By: Yash Jayesh Doshi</a:t>
            </a:r>
            <a:endParaRPr lang="en-AE" sz="2000" i="1" dirty="0">
              <a:solidFill>
                <a:schemeClr val="bg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29462" y="-5893788"/>
            <a:ext cx="748785" cy="12415106"/>
          </a:xfrm>
          <a:solidFill>
            <a:srgbClr val="3B3B3B"/>
          </a:solidFill>
          <a:ln>
            <a:noFill/>
          </a:ln>
        </p:spPr>
        <p:txBody>
          <a:bodyPr vert="vert270" anchor="t" anchorCtr="0">
            <a:noAutofit/>
          </a:bodyPr>
          <a:lstStyle/>
          <a:p>
            <a:r>
              <a:rPr lang="en-US" sz="4000" dirty="0">
                <a:solidFill>
                  <a:srgbClr val="FF6600"/>
                </a:solidFill>
                <a:latin typeface="+mn-lt"/>
              </a:rPr>
              <a:t>EDA Results</a:t>
            </a:r>
          </a:p>
        </p:txBody>
      </p:sp>
      <p:sp>
        <p:nvSpPr>
          <p:cNvPr id="5" name="TextBox 4">
            <a:extLst>
              <a:ext uri="{FF2B5EF4-FFF2-40B4-BE49-F238E27FC236}">
                <a16:creationId xmlns:a16="http://schemas.microsoft.com/office/drawing/2014/main" id="{6714AC26-02E6-75DA-2AB2-F23BB0F06616}"/>
              </a:ext>
            </a:extLst>
          </p:cNvPr>
          <p:cNvSpPr txBox="1"/>
          <p:nvPr/>
        </p:nvSpPr>
        <p:spPr>
          <a:xfrm>
            <a:off x="103694" y="771760"/>
            <a:ext cx="6683605" cy="369332"/>
          </a:xfrm>
          <a:prstGeom prst="rect">
            <a:avLst/>
          </a:prstGeom>
          <a:noFill/>
        </p:spPr>
        <p:txBody>
          <a:bodyPr wrap="square" rtlCol="0">
            <a:spAutoFit/>
          </a:bodyPr>
          <a:lstStyle/>
          <a:p>
            <a:r>
              <a:rPr lang="en-US" b="1" dirty="0"/>
              <a:t>2. Cab Business Analysis: Relation between Distance, Cost and Price</a:t>
            </a:r>
            <a:endParaRPr lang="en-AE" b="1" dirty="0"/>
          </a:p>
        </p:txBody>
      </p:sp>
      <p:sp>
        <p:nvSpPr>
          <p:cNvPr id="11" name="TextBox 10">
            <a:extLst>
              <a:ext uri="{FF2B5EF4-FFF2-40B4-BE49-F238E27FC236}">
                <a16:creationId xmlns:a16="http://schemas.microsoft.com/office/drawing/2014/main" id="{5A8CB836-6E73-E740-9A14-AA577110028F}"/>
              </a:ext>
            </a:extLst>
          </p:cNvPr>
          <p:cNvSpPr txBox="1"/>
          <p:nvPr/>
        </p:nvSpPr>
        <p:spPr>
          <a:xfrm>
            <a:off x="311083" y="5264438"/>
            <a:ext cx="11585542" cy="1169551"/>
          </a:xfrm>
          <a:prstGeom prst="rect">
            <a:avLst/>
          </a:prstGeom>
          <a:noFill/>
        </p:spPr>
        <p:txBody>
          <a:bodyPr wrap="square" rtlCol="0">
            <a:spAutoFit/>
          </a:bodyPr>
          <a:lstStyle/>
          <a:p>
            <a:r>
              <a:rPr lang="en-US" sz="1400" b="1" dirty="0"/>
              <a:t>Observations:</a:t>
            </a:r>
          </a:p>
          <a:p>
            <a:endParaRPr lang="en-US" sz="1400" dirty="0"/>
          </a:p>
          <a:p>
            <a:pPr marL="285750" indent="-285750">
              <a:buFont typeface="Wingdings" panose="05000000000000000000" pitchFamily="2" charset="2"/>
              <a:buChar char="Ø"/>
            </a:pPr>
            <a:r>
              <a:rPr lang="en-US" sz="1400" dirty="0"/>
              <a:t>As expected, both the price charged and the cost of trip seem to be highly positively correlated with the Distance of trip.</a:t>
            </a:r>
            <a:br>
              <a:rPr lang="en-US" sz="1400" dirty="0"/>
            </a:br>
            <a:endParaRPr lang="en-US" sz="1400" dirty="0"/>
          </a:p>
          <a:p>
            <a:pPr marL="285750" indent="-285750">
              <a:buFont typeface="Wingdings" panose="05000000000000000000" pitchFamily="2" charset="2"/>
              <a:buChar char="Ø"/>
            </a:pPr>
            <a:r>
              <a:rPr lang="en-US" sz="1400" dirty="0"/>
              <a:t>Price Charged per unit cost of trip seems to be more for Pink Cab than for Yellow Cab. This could explain the higher number of users for Yellow Cab.</a:t>
            </a:r>
          </a:p>
        </p:txBody>
      </p:sp>
      <p:pic>
        <p:nvPicPr>
          <p:cNvPr id="12" name="Picture 11">
            <a:extLst>
              <a:ext uri="{FF2B5EF4-FFF2-40B4-BE49-F238E27FC236}">
                <a16:creationId xmlns:a16="http://schemas.microsoft.com/office/drawing/2014/main" id="{89EE869D-96BB-0AA9-DAC7-FDDA1AF622B1}"/>
              </a:ext>
            </a:extLst>
          </p:cNvPr>
          <p:cNvPicPr>
            <a:picLocks noChangeAspect="1"/>
          </p:cNvPicPr>
          <p:nvPr/>
        </p:nvPicPr>
        <p:blipFill rotWithShape="1">
          <a:blip r:embed="rId2">
            <a:extLst>
              <a:ext uri="{28A0092B-C50C-407E-A947-70E740481C1C}">
                <a14:useLocalDpi xmlns:a14="http://schemas.microsoft.com/office/drawing/2010/main" val="0"/>
              </a:ext>
            </a:extLst>
          </a:blip>
          <a:srcRect r="6573"/>
          <a:stretch/>
        </p:blipFill>
        <p:spPr>
          <a:xfrm>
            <a:off x="113124" y="1699418"/>
            <a:ext cx="3836709" cy="3079980"/>
          </a:xfrm>
          <a:prstGeom prst="rect">
            <a:avLst/>
          </a:prstGeom>
        </p:spPr>
      </p:pic>
      <p:pic>
        <p:nvPicPr>
          <p:cNvPr id="15" name="Picture 14">
            <a:extLst>
              <a:ext uri="{FF2B5EF4-FFF2-40B4-BE49-F238E27FC236}">
                <a16:creationId xmlns:a16="http://schemas.microsoft.com/office/drawing/2014/main" id="{50EDD042-907B-531B-71CC-59BEC8CC70C1}"/>
              </a:ext>
            </a:extLst>
          </p:cNvPr>
          <p:cNvPicPr>
            <a:picLocks noChangeAspect="1"/>
          </p:cNvPicPr>
          <p:nvPr/>
        </p:nvPicPr>
        <p:blipFill rotWithShape="1">
          <a:blip r:embed="rId3">
            <a:extLst>
              <a:ext uri="{28A0092B-C50C-407E-A947-70E740481C1C}">
                <a14:useLocalDpi xmlns:a14="http://schemas.microsoft.com/office/drawing/2010/main" val="0"/>
              </a:ext>
            </a:extLst>
          </a:blip>
          <a:srcRect r="5177"/>
          <a:stretch/>
        </p:blipFill>
        <p:spPr>
          <a:xfrm>
            <a:off x="4209810" y="1691476"/>
            <a:ext cx="3981658" cy="3149277"/>
          </a:xfrm>
          <a:prstGeom prst="rect">
            <a:avLst/>
          </a:prstGeom>
        </p:spPr>
      </p:pic>
      <p:pic>
        <p:nvPicPr>
          <p:cNvPr id="4" name="Picture 3">
            <a:extLst>
              <a:ext uri="{FF2B5EF4-FFF2-40B4-BE49-F238E27FC236}">
                <a16:creationId xmlns:a16="http://schemas.microsoft.com/office/drawing/2014/main" id="{887D2BAE-20F5-2D77-2F2E-184C400B6B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8075" y="1812073"/>
            <a:ext cx="3783925" cy="2837944"/>
          </a:xfrm>
          <a:prstGeom prst="rect">
            <a:avLst/>
          </a:prstGeom>
        </p:spPr>
      </p:pic>
    </p:spTree>
    <p:extLst>
      <p:ext uri="{BB962C8B-B14F-4D97-AF65-F5344CB8AC3E}">
        <p14:creationId xmlns:p14="http://schemas.microsoft.com/office/powerpoint/2010/main" val="1372304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38889" y="-5903215"/>
            <a:ext cx="729931" cy="12415106"/>
          </a:xfrm>
          <a:solidFill>
            <a:srgbClr val="3B3B3B"/>
          </a:solidFill>
          <a:ln>
            <a:noFill/>
          </a:ln>
        </p:spPr>
        <p:txBody>
          <a:bodyPr vert="vert270" anchor="t" anchorCtr="0">
            <a:noAutofit/>
          </a:bodyPr>
          <a:lstStyle/>
          <a:p>
            <a:r>
              <a:rPr lang="en-US" sz="4000" dirty="0">
                <a:solidFill>
                  <a:srgbClr val="FF6600"/>
                </a:solidFill>
                <a:latin typeface="+mn-lt"/>
              </a:rPr>
              <a:t>EDA Results</a:t>
            </a:r>
          </a:p>
        </p:txBody>
      </p:sp>
      <p:sp>
        <p:nvSpPr>
          <p:cNvPr id="5" name="TextBox 4">
            <a:extLst>
              <a:ext uri="{FF2B5EF4-FFF2-40B4-BE49-F238E27FC236}">
                <a16:creationId xmlns:a16="http://schemas.microsoft.com/office/drawing/2014/main" id="{6714AC26-02E6-75DA-2AB2-F23BB0F06616}"/>
              </a:ext>
            </a:extLst>
          </p:cNvPr>
          <p:cNvSpPr txBox="1"/>
          <p:nvPr/>
        </p:nvSpPr>
        <p:spPr>
          <a:xfrm>
            <a:off x="84841" y="706413"/>
            <a:ext cx="2931736" cy="646331"/>
          </a:xfrm>
          <a:prstGeom prst="rect">
            <a:avLst/>
          </a:prstGeom>
          <a:noFill/>
        </p:spPr>
        <p:txBody>
          <a:bodyPr wrap="square" rtlCol="0">
            <a:spAutoFit/>
          </a:bodyPr>
          <a:lstStyle/>
          <a:p>
            <a:r>
              <a:rPr lang="en-US" b="1" dirty="0"/>
              <a:t>3. Seasonal Analysis: Average Profit Trend</a:t>
            </a:r>
            <a:endParaRPr lang="en-AE" b="1" dirty="0"/>
          </a:p>
        </p:txBody>
      </p:sp>
      <p:sp>
        <p:nvSpPr>
          <p:cNvPr id="11" name="TextBox 10">
            <a:extLst>
              <a:ext uri="{FF2B5EF4-FFF2-40B4-BE49-F238E27FC236}">
                <a16:creationId xmlns:a16="http://schemas.microsoft.com/office/drawing/2014/main" id="{5A8CB836-6E73-E740-9A14-AA577110028F}"/>
              </a:ext>
            </a:extLst>
          </p:cNvPr>
          <p:cNvSpPr txBox="1"/>
          <p:nvPr/>
        </p:nvSpPr>
        <p:spPr>
          <a:xfrm>
            <a:off x="41530" y="1352744"/>
            <a:ext cx="3160786" cy="5478423"/>
          </a:xfrm>
          <a:prstGeom prst="rect">
            <a:avLst/>
          </a:prstGeom>
          <a:noFill/>
        </p:spPr>
        <p:txBody>
          <a:bodyPr wrap="square" rtlCol="0">
            <a:spAutoFit/>
          </a:bodyPr>
          <a:lstStyle/>
          <a:p>
            <a:r>
              <a:rPr lang="en-US" sz="1400" b="1" dirty="0"/>
              <a:t>Observations:</a:t>
            </a:r>
            <a:br>
              <a:rPr lang="en-US" sz="1400" b="1" dirty="0"/>
            </a:br>
            <a:endParaRPr lang="en-US" sz="1400" b="1" dirty="0"/>
          </a:p>
          <a:p>
            <a:pPr marL="285750" indent="-285750">
              <a:buFont typeface="Wingdings" panose="05000000000000000000" pitchFamily="2" charset="2"/>
              <a:buChar char="Ø"/>
            </a:pPr>
            <a:r>
              <a:rPr lang="en-US" sz="1400" dirty="0"/>
              <a:t>Yearly Profit trend shows that although Yellow Cab has experienced a decrease in average profit over the years, it has still outperformed Pink Cab by a significant margin.</a:t>
            </a:r>
            <a:br>
              <a:rPr lang="en-US" sz="1400" dirty="0"/>
            </a:br>
            <a:endParaRPr lang="en-US" sz="1400" dirty="0"/>
          </a:p>
          <a:p>
            <a:pPr marL="285750" indent="-285750">
              <a:buFont typeface="Wingdings" panose="05000000000000000000" pitchFamily="2" charset="2"/>
              <a:buChar char="Ø"/>
            </a:pPr>
            <a:r>
              <a:rPr lang="en-US" sz="1400" dirty="0"/>
              <a:t>Analyzing average profit earned in each month revealed that there were a few months that observed a decrease in Profit for Yellow Cab and an increase in Profit for the Pink Cab. This might be due to discounts offered by Pink Cab during those months.</a:t>
            </a:r>
            <a:br>
              <a:rPr lang="en-US" sz="1400" dirty="0"/>
            </a:br>
            <a:endParaRPr lang="en-US" sz="1400" dirty="0"/>
          </a:p>
          <a:p>
            <a:pPr marL="285750" indent="-285750">
              <a:buFont typeface="Wingdings" panose="05000000000000000000" pitchFamily="2" charset="2"/>
              <a:buChar char="Ø"/>
            </a:pPr>
            <a:r>
              <a:rPr lang="en-US" sz="1400" dirty="0"/>
              <a:t>Both the companies saw an increase in Profit in the months of winter and on weekends.</a:t>
            </a:r>
            <a:br>
              <a:rPr lang="en-US" sz="1400" dirty="0"/>
            </a:br>
            <a:endParaRPr lang="en-US" sz="1400" dirty="0"/>
          </a:p>
          <a:p>
            <a:pPr marL="285750" indent="-285750">
              <a:buFont typeface="Wingdings" panose="05000000000000000000" pitchFamily="2" charset="2"/>
              <a:buChar char="Ø"/>
            </a:pPr>
            <a:r>
              <a:rPr lang="en-US" sz="1400" dirty="0"/>
              <a:t>Since only around half the months have 31 days, steep decline in average profit on day number 31 is observed. </a:t>
            </a:r>
          </a:p>
        </p:txBody>
      </p:sp>
      <p:pic>
        <p:nvPicPr>
          <p:cNvPr id="6" name="Picture 5">
            <a:extLst>
              <a:ext uri="{FF2B5EF4-FFF2-40B4-BE49-F238E27FC236}">
                <a16:creationId xmlns:a16="http://schemas.microsoft.com/office/drawing/2014/main" id="{5147ADEB-FD98-BEB3-E623-E8EFE808FA1A}"/>
              </a:ext>
            </a:extLst>
          </p:cNvPr>
          <p:cNvPicPr>
            <a:picLocks noChangeAspect="1"/>
          </p:cNvPicPr>
          <p:nvPr/>
        </p:nvPicPr>
        <p:blipFill>
          <a:blip r:embed="rId2"/>
          <a:stretch>
            <a:fillRect/>
          </a:stretch>
        </p:blipFill>
        <p:spPr>
          <a:xfrm>
            <a:off x="2417301" y="669304"/>
            <a:ext cx="828661" cy="490193"/>
          </a:xfrm>
          <a:prstGeom prst="rect">
            <a:avLst/>
          </a:prstGeom>
        </p:spPr>
      </p:pic>
      <p:pic>
        <p:nvPicPr>
          <p:cNvPr id="8" name="Picture 7">
            <a:extLst>
              <a:ext uri="{FF2B5EF4-FFF2-40B4-BE49-F238E27FC236}">
                <a16:creationId xmlns:a16="http://schemas.microsoft.com/office/drawing/2014/main" id="{6DAA14BA-97B4-D1F7-DF2A-37004E3D452F}"/>
              </a:ext>
            </a:extLst>
          </p:cNvPr>
          <p:cNvPicPr>
            <a:picLocks noChangeAspect="1"/>
          </p:cNvPicPr>
          <p:nvPr/>
        </p:nvPicPr>
        <p:blipFill>
          <a:blip r:embed="rId3"/>
          <a:stretch>
            <a:fillRect/>
          </a:stretch>
        </p:blipFill>
        <p:spPr>
          <a:xfrm>
            <a:off x="7986720" y="669304"/>
            <a:ext cx="4205279" cy="2874631"/>
          </a:xfrm>
          <a:prstGeom prst="rect">
            <a:avLst/>
          </a:prstGeom>
        </p:spPr>
      </p:pic>
      <p:pic>
        <p:nvPicPr>
          <p:cNvPr id="15" name="Picture 14">
            <a:extLst>
              <a:ext uri="{FF2B5EF4-FFF2-40B4-BE49-F238E27FC236}">
                <a16:creationId xmlns:a16="http://schemas.microsoft.com/office/drawing/2014/main" id="{BF05389B-99B1-850C-66A0-E827ABED496E}"/>
              </a:ext>
            </a:extLst>
          </p:cNvPr>
          <p:cNvPicPr>
            <a:picLocks noChangeAspect="1"/>
          </p:cNvPicPr>
          <p:nvPr/>
        </p:nvPicPr>
        <p:blipFill>
          <a:blip r:embed="rId4"/>
          <a:stretch>
            <a:fillRect/>
          </a:stretch>
        </p:blipFill>
        <p:spPr>
          <a:xfrm>
            <a:off x="8357404" y="3543935"/>
            <a:ext cx="3834595" cy="3314065"/>
          </a:xfrm>
          <a:prstGeom prst="rect">
            <a:avLst/>
          </a:prstGeom>
        </p:spPr>
      </p:pic>
      <p:pic>
        <p:nvPicPr>
          <p:cNvPr id="17" name="Picture 16">
            <a:extLst>
              <a:ext uri="{FF2B5EF4-FFF2-40B4-BE49-F238E27FC236}">
                <a16:creationId xmlns:a16="http://schemas.microsoft.com/office/drawing/2014/main" id="{B84AC871-F4BA-3BB8-03E3-ED5238639D7B}"/>
              </a:ext>
            </a:extLst>
          </p:cNvPr>
          <p:cNvPicPr>
            <a:picLocks noChangeAspect="1"/>
          </p:cNvPicPr>
          <p:nvPr/>
        </p:nvPicPr>
        <p:blipFill>
          <a:blip r:embed="rId5"/>
          <a:stretch>
            <a:fillRect/>
          </a:stretch>
        </p:blipFill>
        <p:spPr>
          <a:xfrm>
            <a:off x="3278030" y="3592728"/>
            <a:ext cx="5079374" cy="3281506"/>
          </a:xfrm>
          <a:prstGeom prst="rect">
            <a:avLst/>
          </a:prstGeom>
        </p:spPr>
      </p:pic>
      <p:pic>
        <p:nvPicPr>
          <p:cNvPr id="19" name="Picture 18">
            <a:extLst>
              <a:ext uri="{FF2B5EF4-FFF2-40B4-BE49-F238E27FC236}">
                <a16:creationId xmlns:a16="http://schemas.microsoft.com/office/drawing/2014/main" id="{8C85F416-7755-E742-86A6-731F7850AB82}"/>
              </a:ext>
            </a:extLst>
          </p:cNvPr>
          <p:cNvPicPr>
            <a:picLocks noChangeAspect="1"/>
          </p:cNvPicPr>
          <p:nvPr/>
        </p:nvPicPr>
        <p:blipFill>
          <a:blip r:embed="rId6"/>
          <a:stretch>
            <a:fillRect/>
          </a:stretch>
        </p:blipFill>
        <p:spPr>
          <a:xfrm>
            <a:off x="3202316" y="669304"/>
            <a:ext cx="4702569" cy="2923424"/>
          </a:xfrm>
          <a:prstGeom prst="rect">
            <a:avLst/>
          </a:prstGeom>
        </p:spPr>
      </p:pic>
    </p:spTree>
    <p:extLst>
      <p:ext uri="{BB962C8B-B14F-4D97-AF65-F5344CB8AC3E}">
        <p14:creationId xmlns:p14="http://schemas.microsoft.com/office/powerpoint/2010/main" val="3029729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38889" y="-5903215"/>
            <a:ext cx="729931" cy="12415106"/>
          </a:xfrm>
          <a:solidFill>
            <a:srgbClr val="3B3B3B"/>
          </a:solidFill>
          <a:ln>
            <a:noFill/>
          </a:ln>
        </p:spPr>
        <p:txBody>
          <a:bodyPr vert="vert270" anchor="t" anchorCtr="0">
            <a:noAutofit/>
          </a:bodyPr>
          <a:lstStyle/>
          <a:p>
            <a:r>
              <a:rPr lang="en-US" sz="4000" dirty="0">
                <a:solidFill>
                  <a:srgbClr val="FF6600"/>
                </a:solidFill>
                <a:latin typeface="+mn-lt"/>
              </a:rPr>
              <a:t>EDA Results</a:t>
            </a:r>
          </a:p>
        </p:txBody>
      </p:sp>
      <p:sp>
        <p:nvSpPr>
          <p:cNvPr id="5" name="TextBox 4">
            <a:extLst>
              <a:ext uri="{FF2B5EF4-FFF2-40B4-BE49-F238E27FC236}">
                <a16:creationId xmlns:a16="http://schemas.microsoft.com/office/drawing/2014/main" id="{6714AC26-02E6-75DA-2AB2-F23BB0F06616}"/>
              </a:ext>
            </a:extLst>
          </p:cNvPr>
          <p:cNvSpPr txBox="1"/>
          <p:nvPr/>
        </p:nvSpPr>
        <p:spPr>
          <a:xfrm>
            <a:off x="84841" y="706413"/>
            <a:ext cx="2931736" cy="646331"/>
          </a:xfrm>
          <a:prstGeom prst="rect">
            <a:avLst/>
          </a:prstGeom>
          <a:noFill/>
        </p:spPr>
        <p:txBody>
          <a:bodyPr wrap="square" rtlCol="0">
            <a:spAutoFit/>
          </a:bodyPr>
          <a:lstStyle/>
          <a:p>
            <a:r>
              <a:rPr lang="en-US" b="1" dirty="0"/>
              <a:t>3. Seasonal Analysis: Demand Trend</a:t>
            </a:r>
            <a:endParaRPr lang="en-AE" b="1" dirty="0"/>
          </a:p>
        </p:txBody>
      </p:sp>
      <p:sp>
        <p:nvSpPr>
          <p:cNvPr id="11" name="TextBox 10">
            <a:extLst>
              <a:ext uri="{FF2B5EF4-FFF2-40B4-BE49-F238E27FC236}">
                <a16:creationId xmlns:a16="http://schemas.microsoft.com/office/drawing/2014/main" id="{5A8CB836-6E73-E740-9A14-AA577110028F}"/>
              </a:ext>
            </a:extLst>
          </p:cNvPr>
          <p:cNvSpPr txBox="1"/>
          <p:nvPr/>
        </p:nvSpPr>
        <p:spPr>
          <a:xfrm>
            <a:off x="117243" y="1417489"/>
            <a:ext cx="2714388" cy="4401205"/>
          </a:xfrm>
          <a:prstGeom prst="rect">
            <a:avLst/>
          </a:prstGeom>
          <a:noFill/>
        </p:spPr>
        <p:txBody>
          <a:bodyPr wrap="square" rtlCol="0">
            <a:spAutoFit/>
          </a:bodyPr>
          <a:lstStyle/>
          <a:p>
            <a:r>
              <a:rPr lang="en-US" sz="1400" b="1" dirty="0"/>
              <a:t>Observations:</a:t>
            </a:r>
            <a:br>
              <a:rPr lang="en-US" sz="1400" b="1" dirty="0"/>
            </a:br>
            <a:endParaRPr lang="en-US" sz="1400" b="1" dirty="0"/>
          </a:p>
          <a:p>
            <a:pPr marL="285750" indent="-285750">
              <a:buFont typeface="Wingdings" panose="05000000000000000000" pitchFamily="2" charset="2"/>
              <a:buChar char="Ø"/>
            </a:pPr>
            <a:r>
              <a:rPr lang="en-US" sz="1400" dirty="0"/>
              <a:t>Yellow Cab has shown more yearly growth than Pink Cab.</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Yellow Cab has more demand than Pink Cab across all the months. </a:t>
            </a:r>
            <a:br>
              <a:rPr lang="en-US" sz="1400" dirty="0"/>
            </a:br>
            <a:endParaRPr lang="en-US" sz="1400" dirty="0"/>
          </a:p>
          <a:p>
            <a:pPr marL="285750" indent="-285750">
              <a:buFont typeface="Wingdings" panose="05000000000000000000" pitchFamily="2" charset="2"/>
              <a:buChar char="Ø"/>
            </a:pPr>
            <a:r>
              <a:rPr lang="en-US" sz="1400" dirty="0"/>
              <a:t>Both the cab companies seem to experience a similar yearly trend in demand, lower at the start of the year and peaking near the tail-end (months of winter). </a:t>
            </a:r>
            <a:br>
              <a:rPr lang="en-US" sz="1400" dirty="0"/>
            </a:br>
            <a:endParaRPr lang="en-US" sz="1400" dirty="0"/>
          </a:p>
          <a:p>
            <a:pPr marL="285750" indent="-285750">
              <a:buFont typeface="Wingdings" panose="05000000000000000000" pitchFamily="2" charset="2"/>
              <a:buChar char="Ø"/>
            </a:pPr>
            <a:r>
              <a:rPr lang="en-US" sz="1400" dirty="0"/>
              <a:t>Similar trend is observed in daily demand, with demand significantly higher on weekends than on weekdays </a:t>
            </a:r>
          </a:p>
        </p:txBody>
      </p:sp>
      <p:pic>
        <p:nvPicPr>
          <p:cNvPr id="6" name="Picture 5">
            <a:extLst>
              <a:ext uri="{FF2B5EF4-FFF2-40B4-BE49-F238E27FC236}">
                <a16:creationId xmlns:a16="http://schemas.microsoft.com/office/drawing/2014/main" id="{5147ADEB-FD98-BEB3-E623-E8EFE808FA1A}"/>
              </a:ext>
            </a:extLst>
          </p:cNvPr>
          <p:cNvPicPr>
            <a:picLocks noChangeAspect="1"/>
          </p:cNvPicPr>
          <p:nvPr/>
        </p:nvPicPr>
        <p:blipFill>
          <a:blip r:embed="rId2"/>
          <a:stretch>
            <a:fillRect/>
          </a:stretch>
        </p:blipFill>
        <p:spPr>
          <a:xfrm>
            <a:off x="2417301" y="669304"/>
            <a:ext cx="828661" cy="490193"/>
          </a:xfrm>
          <a:prstGeom prst="rect">
            <a:avLst/>
          </a:prstGeom>
        </p:spPr>
      </p:pic>
      <p:pic>
        <p:nvPicPr>
          <p:cNvPr id="10" name="Picture 9">
            <a:extLst>
              <a:ext uri="{FF2B5EF4-FFF2-40B4-BE49-F238E27FC236}">
                <a16:creationId xmlns:a16="http://schemas.microsoft.com/office/drawing/2014/main" id="{68281B53-0A90-40FD-30C6-BA74879892A0}"/>
              </a:ext>
            </a:extLst>
          </p:cNvPr>
          <p:cNvPicPr>
            <a:picLocks noChangeAspect="1"/>
          </p:cNvPicPr>
          <p:nvPr/>
        </p:nvPicPr>
        <p:blipFill>
          <a:blip r:embed="rId3"/>
          <a:stretch>
            <a:fillRect/>
          </a:stretch>
        </p:blipFill>
        <p:spPr>
          <a:xfrm>
            <a:off x="8539896" y="669304"/>
            <a:ext cx="3652104" cy="2691762"/>
          </a:xfrm>
          <a:prstGeom prst="rect">
            <a:avLst/>
          </a:prstGeom>
        </p:spPr>
      </p:pic>
      <p:pic>
        <p:nvPicPr>
          <p:cNvPr id="13" name="Picture 12">
            <a:extLst>
              <a:ext uri="{FF2B5EF4-FFF2-40B4-BE49-F238E27FC236}">
                <a16:creationId xmlns:a16="http://schemas.microsoft.com/office/drawing/2014/main" id="{E41D7D88-50F8-5578-3364-48B4C9E19E00}"/>
              </a:ext>
            </a:extLst>
          </p:cNvPr>
          <p:cNvPicPr>
            <a:picLocks noChangeAspect="1"/>
          </p:cNvPicPr>
          <p:nvPr/>
        </p:nvPicPr>
        <p:blipFill>
          <a:blip r:embed="rId4"/>
          <a:stretch>
            <a:fillRect/>
          </a:stretch>
        </p:blipFill>
        <p:spPr>
          <a:xfrm>
            <a:off x="8794335" y="3540868"/>
            <a:ext cx="3397665" cy="3290299"/>
          </a:xfrm>
          <a:prstGeom prst="rect">
            <a:avLst/>
          </a:prstGeom>
        </p:spPr>
      </p:pic>
      <p:pic>
        <p:nvPicPr>
          <p:cNvPr id="16" name="Picture 15">
            <a:extLst>
              <a:ext uri="{FF2B5EF4-FFF2-40B4-BE49-F238E27FC236}">
                <a16:creationId xmlns:a16="http://schemas.microsoft.com/office/drawing/2014/main" id="{DCC8F531-0DD2-E430-467F-29B3E6E45304}"/>
              </a:ext>
            </a:extLst>
          </p:cNvPr>
          <p:cNvPicPr>
            <a:picLocks noChangeAspect="1"/>
          </p:cNvPicPr>
          <p:nvPr/>
        </p:nvPicPr>
        <p:blipFill>
          <a:blip r:embed="rId5"/>
          <a:stretch>
            <a:fillRect/>
          </a:stretch>
        </p:blipFill>
        <p:spPr>
          <a:xfrm>
            <a:off x="2898182" y="4247255"/>
            <a:ext cx="5949010" cy="2610745"/>
          </a:xfrm>
          <a:prstGeom prst="rect">
            <a:avLst/>
          </a:prstGeom>
        </p:spPr>
      </p:pic>
      <p:pic>
        <p:nvPicPr>
          <p:cNvPr id="19" name="Picture 18">
            <a:extLst>
              <a:ext uri="{FF2B5EF4-FFF2-40B4-BE49-F238E27FC236}">
                <a16:creationId xmlns:a16="http://schemas.microsoft.com/office/drawing/2014/main" id="{DC176CA2-EF77-A32D-E2DD-67B719A03612}"/>
              </a:ext>
            </a:extLst>
          </p:cNvPr>
          <p:cNvPicPr>
            <a:picLocks noChangeAspect="1"/>
          </p:cNvPicPr>
          <p:nvPr/>
        </p:nvPicPr>
        <p:blipFill>
          <a:blip r:embed="rId6"/>
          <a:stretch>
            <a:fillRect/>
          </a:stretch>
        </p:blipFill>
        <p:spPr>
          <a:xfrm>
            <a:off x="3245962" y="706413"/>
            <a:ext cx="5096254" cy="3161489"/>
          </a:xfrm>
          <a:prstGeom prst="rect">
            <a:avLst/>
          </a:prstGeom>
        </p:spPr>
      </p:pic>
    </p:spTree>
    <p:extLst>
      <p:ext uri="{BB962C8B-B14F-4D97-AF65-F5344CB8AC3E}">
        <p14:creationId xmlns:p14="http://schemas.microsoft.com/office/powerpoint/2010/main" val="462641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38889" y="-5903215"/>
            <a:ext cx="729931" cy="12415106"/>
          </a:xfrm>
          <a:solidFill>
            <a:srgbClr val="3B3B3B"/>
          </a:solidFill>
          <a:ln>
            <a:noFill/>
          </a:ln>
        </p:spPr>
        <p:txBody>
          <a:bodyPr vert="vert270" anchor="t" anchorCtr="0">
            <a:noAutofit/>
          </a:bodyPr>
          <a:lstStyle/>
          <a:p>
            <a:r>
              <a:rPr lang="en-US" sz="4000" dirty="0">
                <a:solidFill>
                  <a:srgbClr val="FF6600"/>
                </a:solidFill>
                <a:latin typeface="+mn-lt"/>
              </a:rPr>
              <a:t>EDA Results</a:t>
            </a:r>
          </a:p>
        </p:txBody>
      </p:sp>
      <p:sp>
        <p:nvSpPr>
          <p:cNvPr id="5" name="TextBox 4">
            <a:extLst>
              <a:ext uri="{FF2B5EF4-FFF2-40B4-BE49-F238E27FC236}">
                <a16:creationId xmlns:a16="http://schemas.microsoft.com/office/drawing/2014/main" id="{6714AC26-02E6-75DA-2AB2-F23BB0F06616}"/>
              </a:ext>
            </a:extLst>
          </p:cNvPr>
          <p:cNvSpPr txBox="1"/>
          <p:nvPr/>
        </p:nvSpPr>
        <p:spPr>
          <a:xfrm>
            <a:off x="84840" y="706413"/>
            <a:ext cx="5797485" cy="369332"/>
          </a:xfrm>
          <a:prstGeom prst="rect">
            <a:avLst/>
          </a:prstGeom>
          <a:noFill/>
        </p:spPr>
        <p:txBody>
          <a:bodyPr wrap="square" rtlCol="0">
            <a:spAutoFit/>
          </a:bodyPr>
          <a:lstStyle/>
          <a:p>
            <a:r>
              <a:rPr lang="en-US" b="1" dirty="0"/>
              <a:t>4. Customer Analysis: Average Profit by Customer Category</a:t>
            </a:r>
            <a:endParaRPr lang="en-AE" b="1" dirty="0"/>
          </a:p>
        </p:txBody>
      </p:sp>
      <p:sp>
        <p:nvSpPr>
          <p:cNvPr id="11" name="TextBox 10">
            <a:extLst>
              <a:ext uri="{FF2B5EF4-FFF2-40B4-BE49-F238E27FC236}">
                <a16:creationId xmlns:a16="http://schemas.microsoft.com/office/drawing/2014/main" id="{5A8CB836-6E73-E740-9A14-AA577110028F}"/>
              </a:ext>
            </a:extLst>
          </p:cNvPr>
          <p:cNvSpPr txBox="1"/>
          <p:nvPr/>
        </p:nvSpPr>
        <p:spPr>
          <a:xfrm>
            <a:off x="398715" y="5592754"/>
            <a:ext cx="8395089" cy="954107"/>
          </a:xfrm>
          <a:prstGeom prst="rect">
            <a:avLst/>
          </a:prstGeom>
          <a:noFill/>
        </p:spPr>
        <p:txBody>
          <a:bodyPr wrap="square" rtlCol="0">
            <a:spAutoFit/>
          </a:bodyPr>
          <a:lstStyle/>
          <a:p>
            <a:r>
              <a:rPr lang="en-US" sz="1400" b="1" dirty="0"/>
              <a:t>Observations:</a:t>
            </a:r>
          </a:p>
          <a:p>
            <a:endParaRPr lang="en-US" sz="1400" b="1" dirty="0"/>
          </a:p>
          <a:p>
            <a:pPr marL="285750" indent="-285750">
              <a:buFont typeface="Wingdings" panose="05000000000000000000" pitchFamily="2" charset="2"/>
              <a:buChar char="Ø"/>
            </a:pPr>
            <a:r>
              <a:rPr lang="en-US" sz="1400" dirty="0"/>
              <a:t>Customer analysis shows that Yellow Cab outperforms Pink Cab across all customer segments.</a:t>
            </a:r>
          </a:p>
          <a:p>
            <a:pPr marL="285750" indent="-285750">
              <a:buFont typeface="Wingdings" panose="05000000000000000000" pitchFamily="2" charset="2"/>
              <a:buChar char="Ø"/>
            </a:pPr>
            <a:r>
              <a:rPr lang="en-US" sz="1400" dirty="0"/>
              <a:t>Average Profit % seems to be nearly same across all customer segments.</a:t>
            </a:r>
          </a:p>
        </p:txBody>
      </p:sp>
      <p:pic>
        <p:nvPicPr>
          <p:cNvPr id="7" name="Picture 6">
            <a:extLst>
              <a:ext uri="{FF2B5EF4-FFF2-40B4-BE49-F238E27FC236}">
                <a16:creationId xmlns:a16="http://schemas.microsoft.com/office/drawing/2014/main" id="{B00B96FD-6D9E-C476-4184-91C43C38D948}"/>
              </a:ext>
            </a:extLst>
          </p:cNvPr>
          <p:cNvPicPr>
            <a:picLocks noChangeAspect="1"/>
          </p:cNvPicPr>
          <p:nvPr/>
        </p:nvPicPr>
        <p:blipFill rotWithShape="1">
          <a:blip r:embed="rId2">
            <a:extLst>
              <a:ext uri="{28A0092B-C50C-407E-A947-70E740481C1C}">
                <a14:useLocalDpi xmlns:a14="http://schemas.microsoft.com/office/drawing/2010/main" val="0"/>
              </a:ext>
            </a:extLst>
          </a:blip>
          <a:srcRect l="7359" r="7556"/>
          <a:stretch/>
        </p:blipFill>
        <p:spPr>
          <a:xfrm>
            <a:off x="398715" y="1241744"/>
            <a:ext cx="11394570" cy="4185010"/>
          </a:xfrm>
          <a:prstGeom prst="rect">
            <a:avLst/>
          </a:prstGeom>
        </p:spPr>
      </p:pic>
    </p:spTree>
    <p:extLst>
      <p:ext uri="{BB962C8B-B14F-4D97-AF65-F5344CB8AC3E}">
        <p14:creationId xmlns:p14="http://schemas.microsoft.com/office/powerpoint/2010/main" val="2140655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38889" y="-5903215"/>
            <a:ext cx="729931" cy="12415106"/>
          </a:xfrm>
          <a:solidFill>
            <a:srgbClr val="3B3B3B"/>
          </a:solidFill>
          <a:ln>
            <a:noFill/>
          </a:ln>
        </p:spPr>
        <p:txBody>
          <a:bodyPr vert="vert270" anchor="t" anchorCtr="0">
            <a:noAutofit/>
          </a:bodyPr>
          <a:lstStyle/>
          <a:p>
            <a:r>
              <a:rPr lang="en-US" sz="4000" dirty="0">
                <a:solidFill>
                  <a:srgbClr val="FF6600"/>
                </a:solidFill>
                <a:latin typeface="+mn-lt"/>
              </a:rPr>
              <a:t>Hypotheses Testing</a:t>
            </a:r>
          </a:p>
        </p:txBody>
      </p:sp>
      <p:sp>
        <p:nvSpPr>
          <p:cNvPr id="4" name="TextBox 3">
            <a:extLst>
              <a:ext uri="{FF2B5EF4-FFF2-40B4-BE49-F238E27FC236}">
                <a16:creationId xmlns:a16="http://schemas.microsoft.com/office/drawing/2014/main" id="{754BB3B9-7949-4804-97F8-071AC8005B33}"/>
              </a:ext>
            </a:extLst>
          </p:cNvPr>
          <p:cNvSpPr txBox="1"/>
          <p:nvPr/>
        </p:nvSpPr>
        <p:spPr>
          <a:xfrm>
            <a:off x="223935" y="1009007"/>
            <a:ext cx="3265714" cy="369332"/>
          </a:xfrm>
          <a:prstGeom prst="rect">
            <a:avLst/>
          </a:prstGeom>
          <a:noFill/>
        </p:spPr>
        <p:txBody>
          <a:bodyPr wrap="square" rtlCol="0">
            <a:spAutoFit/>
          </a:bodyPr>
          <a:lstStyle/>
          <a:p>
            <a:r>
              <a:rPr lang="en-US" b="1" dirty="0"/>
              <a:t>1. Exploring Profit Variation</a:t>
            </a:r>
            <a:endParaRPr lang="en-AE" b="1" dirty="0"/>
          </a:p>
        </p:txBody>
      </p:sp>
      <p:graphicFrame>
        <p:nvGraphicFramePr>
          <p:cNvPr id="5" name="Table 5">
            <a:extLst>
              <a:ext uri="{FF2B5EF4-FFF2-40B4-BE49-F238E27FC236}">
                <a16:creationId xmlns:a16="http://schemas.microsoft.com/office/drawing/2014/main" id="{3ABEEE16-9680-4773-B61F-2BD1B8BBA53D}"/>
              </a:ext>
            </a:extLst>
          </p:cNvPr>
          <p:cNvGraphicFramePr>
            <a:graphicFrameLocks noGrp="1"/>
          </p:cNvGraphicFramePr>
          <p:nvPr>
            <p:extLst>
              <p:ext uri="{D42A27DB-BD31-4B8C-83A1-F6EECF244321}">
                <p14:modId xmlns:p14="http://schemas.microsoft.com/office/powerpoint/2010/main" val="3238299260"/>
              </p:ext>
            </p:extLst>
          </p:nvPr>
        </p:nvGraphicFramePr>
        <p:xfrm>
          <a:off x="1091682" y="1718042"/>
          <a:ext cx="10077061" cy="4130951"/>
        </p:xfrm>
        <a:graphic>
          <a:graphicData uri="http://schemas.openxmlformats.org/drawingml/2006/table">
            <a:tbl>
              <a:tblPr firstRow="1" bandRow="1">
                <a:tableStyleId>{073A0DAA-6AF3-43AB-8588-CEC1D06C72B9}</a:tableStyleId>
              </a:tblPr>
              <a:tblGrid>
                <a:gridCol w="3211272">
                  <a:extLst>
                    <a:ext uri="{9D8B030D-6E8A-4147-A177-3AD203B41FA5}">
                      <a16:colId xmlns:a16="http://schemas.microsoft.com/office/drawing/2014/main" val="2727422428"/>
                    </a:ext>
                  </a:extLst>
                </a:gridCol>
                <a:gridCol w="3503754">
                  <a:extLst>
                    <a:ext uri="{9D8B030D-6E8A-4147-A177-3AD203B41FA5}">
                      <a16:colId xmlns:a16="http://schemas.microsoft.com/office/drawing/2014/main" val="2008518001"/>
                    </a:ext>
                  </a:extLst>
                </a:gridCol>
                <a:gridCol w="3362035">
                  <a:extLst>
                    <a:ext uri="{9D8B030D-6E8A-4147-A177-3AD203B41FA5}">
                      <a16:colId xmlns:a16="http://schemas.microsoft.com/office/drawing/2014/main" val="1457493211"/>
                    </a:ext>
                  </a:extLst>
                </a:gridCol>
              </a:tblGrid>
              <a:tr h="460396">
                <a:tc>
                  <a:txBody>
                    <a:bodyPr/>
                    <a:lstStyle/>
                    <a:p>
                      <a:pPr algn="ctr"/>
                      <a:r>
                        <a:rPr lang="en-US" dirty="0"/>
                        <a:t>Hypothesis</a:t>
                      </a:r>
                      <a:endParaRPr lang="en-AE" dirty="0"/>
                    </a:p>
                  </a:txBody>
                  <a:tcPr anchor="ctr"/>
                </a:tc>
                <a:tc>
                  <a:txBody>
                    <a:bodyPr/>
                    <a:lstStyle/>
                    <a:p>
                      <a:pPr algn="ctr"/>
                      <a:r>
                        <a:rPr lang="en-US" dirty="0"/>
                        <a:t>Result</a:t>
                      </a:r>
                      <a:endParaRPr lang="en-AE" dirty="0"/>
                    </a:p>
                  </a:txBody>
                  <a:tcPr anchor="ctr"/>
                </a:tc>
                <a:tc>
                  <a:txBody>
                    <a:bodyPr/>
                    <a:lstStyle/>
                    <a:p>
                      <a:pPr algn="ctr"/>
                      <a:r>
                        <a:rPr lang="en-US" dirty="0"/>
                        <a:t>Conclusion</a:t>
                      </a:r>
                      <a:endParaRPr lang="en-AE" dirty="0"/>
                    </a:p>
                  </a:txBody>
                  <a:tcPr anchor="ctr"/>
                </a:tc>
                <a:extLst>
                  <a:ext uri="{0D108BD9-81ED-4DB2-BD59-A6C34878D82A}">
                    <a16:rowId xmlns:a16="http://schemas.microsoft.com/office/drawing/2014/main" val="2420487083"/>
                  </a:ext>
                </a:extLst>
              </a:tr>
              <a:tr h="10217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Does Gender affect the profit made?</a:t>
                      </a:r>
                    </a:p>
                  </a:txBody>
                  <a:tcPr anchor="ctr"/>
                </a:tc>
                <a:tc>
                  <a:txBody>
                    <a:bodyPr/>
                    <a:lstStyle/>
                    <a:p>
                      <a:pPr algn="l"/>
                      <a:r>
                        <a:rPr lang="en-US" sz="1600" dirty="0"/>
                        <a:t>P value for Yellow Cab: 0.0000 </a:t>
                      </a:r>
                    </a:p>
                    <a:p>
                      <a:pPr algn="l"/>
                      <a:r>
                        <a:rPr lang="en-US" sz="1600" dirty="0"/>
                        <a:t>P-value for Pink Cab:</a:t>
                      </a:r>
                      <a:r>
                        <a:rPr lang="en-AE" sz="1600" dirty="0"/>
                        <a:t> 0.1152</a:t>
                      </a:r>
                      <a:endParaRPr lang="en-US" sz="1600" dirty="0"/>
                    </a:p>
                  </a:txBody>
                  <a:tcPr anchor="ctr"/>
                </a:tc>
                <a:tc>
                  <a:txBody>
                    <a:bodyPr/>
                    <a:lstStyle/>
                    <a:p>
                      <a:pPr algn="l"/>
                      <a:r>
                        <a:rPr lang="en-US" sz="1600" dirty="0"/>
                        <a:t>The difference in profit by gender is more prominent for Yellow Cab than for Pink Cab </a:t>
                      </a:r>
                    </a:p>
                  </a:txBody>
                  <a:tcPr anchor="ctr"/>
                </a:tc>
                <a:extLst>
                  <a:ext uri="{0D108BD9-81ED-4DB2-BD59-A6C34878D82A}">
                    <a16:rowId xmlns:a16="http://schemas.microsoft.com/office/drawing/2014/main" val="1472557289"/>
                  </a:ext>
                </a:extLst>
              </a:tr>
              <a:tr h="13244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Does the age category affect the profit made? </a:t>
                      </a:r>
                    </a:p>
                  </a:txBody>
                  <a:tcPr anchor="ctr"/>
                </a:tc>
                <a:tc>
                  <a:txBody>
                    <a:bodyPr/>
                    <a:lstStyle/>
                    <a:p>
                      <a:pPr algn="l"/>
                      <a:r>
                        <a:rPr lang="en-US" sz="1600" dirty="0"/>
                        <a:t>P value for Yellow Cab: 0.0000 </a:t>
                      </a:r>
                    </a:p>
                    <a:p>
                      <a:pPr algn="l"/>
                      <a:r>
                        <a:rPr lang="en-US" sz="1600" dirty="0"/>
                        <a:t>P value for Pink Cab:</a:t>
                      </a:r>
                      <a:r>
                        <a:rPr lang="en-AE" sz="1600" dirty="0"/>
                        <a:t> 0.2593</a:t>
                      </a:r>
                      <a:endParaRPr lang="en-US" sz="1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difference seems to be most prominent between Senior Adult Yellow Cab Users and other Yellow Cab Users. </a:t>
                      </a:r>
                    </a:p>
                  </a:txBody>
                  <a:tcPr anchor="ctr"/>
                </a:tc>
                <a:extLst>
                  <a:ext uri="{0D108BD9-81ED-4DB2-BD59-A6C34878D82A}">
                    <a16:rowId xmlns:a16="http://schemas.microsoft.com/office/drawing/2014/main" val="518446198"/>
                  </a:ext>
                </a:extLst>
              </a:tr>
              <a:tr h="1324427">
                <a:tc>
                  <a:txBody>
                    <a:bodyPr/>
                    <a:lstStyle/>
                    <a:p>
                      <a:pPr algn="l"/>
                      <a:r>
                        <a:rPr lang="en-US" sz="1600" b="1" kern="1200" dirty="0">
                          <a:solidFill>
                            <a:schemeClr val="dk1"/>
                          </a:solidFill>
                          <a:effectLst/>
                        </a:rPr>
                        <a:t>Does the income category affect the profit made?</a:t>
                      </a:r>
                      <a:endParaRPr lang="en-AE" sz="1600" b="1" i="0" dirty="0"/>
                    </a:p>
                  </a:txBody>
                  <a:tcPr anchor="ctr"/>
                </a:tc>
                <a:tc>
                  <a:txBody>
                    <a:bodyPr/>
                    <a:lstStyle/>
                    <a:p>
                      <a:pPr algn="l"/>
                      <a:r>
                        <a:rPr lang="en-US" sz="1600" dirty="0"/>
                        <a:t>P value for Yellow Cab: 0.0000 </a:t>
                      </a:r>
                    </a:p>
                    <a:p>
                      <a:pPr algn="l"/>
                      <a:r>
                        <a:rPr lang="en-US" sz="1600" dirty="0"/>
                        <a:t>P value for Pink Cab:</a:t>
                      </a:r>
                      <a:r>
                        <a:rPr lang="en-AE" sz="1600" dirty="0"/>
                        <a:t> 0.5324</a:t>
                      </a:r>
                      <a:endParaRPr lang="en-US" sz="1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difference seems to be most prominent among High-Income Yellow Cab Users and other Yellow Cab Users. </a:t>
                      </a:r>
                    </a:p>
                  </a:txBody>
                  <a:tcPr anchor="ctr"/>
                </a:tc>
                <a:extLst>
                  <a:ext uri="{0D108BD9-81ED-4DB2-BD59-A6C34878D82A}">
                    <a16:rowId xmlns:a16="http://schemas.microsoft.com/office/drawing/2014/main" val="3177977260"/>
                  </a:ext>
                </a:extLst>
              </a:tr>
            </a:tbl>
          </a:graphicData>
        </a:graphic>
      </p:graphicFrame>
    </p:spTree>
    <p:extLst>
      <p:ext uri="{BB962C8B-B14F-4D97-AF65-F5344CB8AC3E}">
        <p14:creationId xmlns:p14="http://schemas.microsoft.com/office/powerpoint/2010/main" val="3525639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38889" y="-5903215"/>
            <a:ext cx="729931" cy="12415106"/>
          </a:xfrm>
          <a:solidFill>
            <a:srgbClr val="3B3B3B"/>
          </a:solidFill>
          <a:ln>
            <a:noFill/>
          </a:ln>
        </p:spPr>
        <p:txBody>
          <a:bodyPr vert="vert270" anchor="t" anchorCtr="0">
            <a:noAutofit/>
          </a:bodyPr>
          <a:lstStyle/>
          <a:p>
            <a:r>
              <a:rPr lang="en-US" sz="4000" dirty="0">
                <a:solidFill>
                  <a:srgbClr val="FF6600"/>
                </a:solidFill>
                <a:latin typeface="+mn-lt"/>
              </a:rPr>
              <a:t>Hypotheses Testing</a:t>
            </a:r>
          </a:p>
        </p:txBody>
      </p:sp>
      <p:sp>
        <p:nvSpPr>
          <p:cNvPr id="4" name="TextBox 3">
            <a:extLst>
              <a:ext uri="{FF2B5EF4-FFF2-40B4-BE49-F238E27FC236}">
                <a16:creationId xmlns:a16="http://schemas.microsoft.com/office/drawing/2014/main" id="{754BB3B9-7949-4804-97F8-071AC8005B33}"/>
              </a:ext>
            </a:extLst>
          </p:cNvPr>
          <p:cNvSpPr txBox="1"/>
          <p:nvPr/>
        </p:nvSpPr>
        <p:spPr>
          <a:xfrm>
            <a:off x="177282" y="839155"/>
            <a:ext cx="3265714" cy="369332"/>
          </a:xfrm>
          <a:prstGeom prst="rect">
            <a:avLst/>
          </a:prstGeom>
          <a:noFill/>
        </p:spPr>
        <p:txBody>
          <a:bodyPr wrap="square" rtlCol="0">
            <a:spAutoFit/>
          </a:bodyPr>
          <a:lstStyle/>
          <a:p>
            <a:r>
              <a:rPr lang="en-US" b="1" dirty="0"/>
              <a:t>2. Exploring Seasonal Variation</a:t>
            </a:r>
            <a:endParaRPr lang="en-AE" b="1" dirty="0"/>
          </a:p>
        </p:txBody>
      </p:sp>
      <p:graphicFrame>
        <p:nvGraphicFramePr>
          <p:cNvPr id="5" name="Table 5">
            <a:extLst>
              <a:ext uri="{FF2B5EF4-FFF2-40B4-BE49-F238E27FC236}">
                <a16:creationId xmlns:a16="http://schemas.microsoft.com/office/drawing/2014/main" id="{3ABEEE16-9680-4773-B61F-2BD1B8BBA53D}"/>
              </a:ext>
            </a:extLst>
          </p:cNvPr>
          <p:cNvGraphicFramePr>
            <a:graphicFrameLocks noGrp="1"/>
          </p:cNvGraphicFramePr>
          <p:nvPr>
            <p:extLst>
              <p:ext uri="{D42A27DB-BD31-4B8C-83A1-F6EECF244321}">
                <p14:modId xmlns:p14="http://schemas.microsoft.com/office/powerpoint/2010/main" val="3107220859"/>
              </p:ext>
            </p:extLst>
          </p:nvPr>
        </p:nvGraphicFramePr>
        <p:xfrm>
          <a:off x="867747" y="1378339"/>
          <a:ext cx="10842172" cy="5231137"/>
        </p:xfrm>
        <a:graphic>
          <a:graphicData uri="http://schemas.openxmlformats.org/drawingml/2006/table">
            <a:tbl>
              <a:tblPr firstRow="1" bandRow="1">
                <a:tableStyleId>{073A0DAA-6AF3-43AB-8588-CEC1D06C72B9}</a:tableStyleId>
              </a:tblPr>
              <a:tblGrid>
                <a:gridCol w="2827175">
                  <a:extLst>
                    <a:ext uri="{9D8B030D-6E8A-4147-A177-3AD203B41FA5}">
                      <a16:colId xmlns:a16="http://schemas.microsoft.com/office/drawing/2014/main" val="2727422428"/>
                    </a:ext>
                  </a:extLst>
                </a:gridCol>
                <a:gridCol w="2948474">
                  <a:extLst>
                    <a:ext uri="{9D8B030D-6E8A-4147-A177-3AD203B41FA5}">
                      <a16:colId xmlns:a16="http://schemas.microsoft.com/office/drawing/2014/main" val="2008518001"/>
                    </a:ext>
                  </a:extLst>
                </a:gridCol>
                <a:gridCol w="5066523">
                  <a:extLst>
                    <a:ext uri="{9D8B030D-6E8A-4147-A177-3AD203B41FA5}">
                      <a16:colId xmlns:a16="http://schemas.microsoft.com/office/drawing/2014/main" val="1457493211"/>
                    </a:ext>
                  </a:extLst>
                </a:gridCol>
              </a:tblGrid>
              <a:tr h="460396">
                <a:tc>
                  <a:txBody>
                    <a:bodyPr/>
                    <a:lstStyle/>
                    <a:p>
                      <a:pPr algn="ctr"/>
                      <a:r>
                        <a:rPr lang="en-US" dirty="0"/>
                        <a:t>Hypothesis</a:t>
                      </a:r>
                      <a:endParaRPr lang="en-AE" dirty="0"/>
                    </a:p>
                  </a:txBody>
                  <a:tcPr anchor="ctr"/>
                </a:tc>
                <a:tc>
                  <a:txBody>
                    <a:bodyPr/>
                    <a:lstStyle/>
                    <a:p>
                      <a:pPr algn="ctr"/>
                      <a:r>
                        <a:rPr lang="en-US" dirty="0"/>
                        <a:t>Result</a:t>
                      </a:r>
                      <a:endParaRPr lang="en-AE" dirty="0"/>
                    </a:p>
                  </a:txBody>
                  <a:tcPr anchor="ctr"/>
                </a:tc>
                <a:tc>
                  <a:txBody>
                    <a:bodyPr/>
                    <a:lstStyle/>
                    <a:p>
                      <a:pPr algn="ctr"/>
                      <a:r>
                        <a:rPr lang="en-US" dirty="0"/>
                        <a:t>Conclusion</a:t>
                      </a:r>
                      <a:endParaRPr lang="en-AE" dirty="0"/>
                    </a:p>
                  </a:txBody>
                  <a:tcPr anchor="ctr"/>
                </a:tc>
                <a:extLst>
                  <a:ext uri="{0D108BD9-81ED-4DB2-BD59-A6C34878D82A}">
                    <a16:rowId xmlns:a16="http://schemas.microsoft.com/office/drawing/2014/main" val="2420487083"/>
                  </a:ext>
                </a:extLst>
              </a:tr>
              <a:tr h="10217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Does the time of year affect the average distance of trip?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t>p-value for entire dataset: 0.8022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t>The average KM Travelled is the same across different time of year (month-year) categories.</a:t>
                      </a:r>
                    </a:p>
                  </a:txBody>
                  <a:tcPr anchor="ctr"/>
                </a:tc>
                <a:extLst>
                  <a:ext uri="{0D108BD9-81ED-4DB2-BD59-A6C34878D82A}">
                    <a16:rowId xmlns:a16="http://schemas.microsoft.com/office/drawing/2014/main" val="1472557289"/>
                  </a:ext>
                </a:extLst>
              </a:tr>
              <a:tr h="13244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Does the time of year affect the average price charged? </a:t>
                      </a:r>
                    </a:p>
                  </a:txBody>
                  <a:tcPr anchor="ctr"/>
                </a:tc>
                <a:tc>
                  <a:txBody>
                    <a:bodyPr/>
                    <a:lstStyle/>
                    <a:p>
                      <a:pPr algn="l"/>
                      <a:r>
                        <a:rPr lang="en-US" sz="1600" dirty="0"/>
                        <a:t>P-value for Yellow Cab: 0.0000</a:t>
                      </a:r>
                    </a:p>
                    <a:p>
                      <a:pPr algn="l"/>
                      <a:r>
                        <a:rPr lang="en-US" sz="1600" dirty="0"/>
                        <a:t>P-value for Pink Cab: 0.0000</a:t>
                      </a:r>
                    </a:p>
                  </a:txBody>
                  <a:tcPr anchor="ctr"/>
                </a:tc>
                <a:tc>
                  <a:txBody>
                    <a:bodyPr/>
                    <a:lstStyle/>
                    <a:p>
                      <a:r>
                        <a:rPr lang="en-US" sz="1600" b="1" dirty="0"/>
                        <a:t>For Yellow Cab:</a:t>
                      </a:r>
                      <a:r>
                        <a:rPr lang="en-US" sz="1600" dirty="0"/>
                        <a:t> The prices charged are higher than pink cab. The trend shows higher charges in spring and lower charges in summer. This variation could be to counter losses in off-season during spring as compared to summer. Company could be offering discounts in the winter since this explains lower profitability in that time in spite of higher demand. </a:t>
                      </a:r>
                    </a:p>
                    <a:p>
                      <a:r>
                        <a:rPr lang="en-US" sz="1600" b="1" dirty="0"/>
                        <a:t>For Pink Cab: </a:t>
                      </a:r>
                      <a:r>
                        <a:rPr lang="en-US" sz="1600" dirty="0"/>
                        <a:t>The prices charged are lower than yellow cab. The trend shows lower charges in spring and higher charges in summer. The lower charges could have been done to attract the yellow cab users during spring. The higher charges could be to counter the losses of spring since summer has more demand. Company could be offering discounts in the winter since this explains lower profitability in that time in spite of higher demand. </a:t>
                      </a:r>
                    </a:p>
                  </a:txBody>
                  <a:tcPr anchor="ctr"/>
                </a:tc>
                <a:extLst>
                  <a:ext uri="{0D108BD9-81ED-4DB2-BD59-A6C34878D82A}">
                    <a16:rowId xmlns:a16="http://schemas.microsoft.com/office/drawing/2014/main" val="518446198"/>
                  </a:ext>
                </a:extLst>
              </a:tr>
            </a:tbl>
          </a:graphicData>
        </a:graphic>
      </p:graphicFrame>
    </p:spTree>
    <p:extLst>
      <p:ext uri="{BB962C8B-B14F-4D97-AF65-F5344CB8AC3E}">
        <p14:creationId xmlns:p14="http://schemas.microsoft.com/office/powerpoint/2010/main" val="1888332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38889" y="-5903215"/>
            <a:ext cx="729931" cy="12415106"/>
          </a:xfrm>
          <a:solidFill>
            <a:srgbClr val="3B3B3B"/>
          </a:solidFill>
          <a:ln>
            <a:noFill/>
          </a:ln>
        </p:spPr>
        <p:txBody>
          <a:bodyPr vert="vert270" anchor="t" anchorCtr="0">
            <a:noAutofit/>
          </a:bodyPr>
          <a:lstStyle/>
          <a:p>
            <a:r>
              <a:rPr lang="en-US" sz="4000" dirty="0">
                <a:solidFill>
                  <a:srgbClr val="FF6600"/>
                </a:solidFill>
                <a:latin typeface="+mn-lt"/>
              </a:rPr>
              <a:t>Hypotheses Testing</a:t>
            </a:r>
          </a:p>
        </p:txBody>
      </p:sp>
      <p:sp>
        <p:nvSpPr>
          <p:cNvPr id="4" name="TextBox 3">
            <a:extLst>
              <a:ext uri="{FF2B5EF4-FFF2-40B4-BE49-F238E27FC236}">
                <a16:creationId xmlns:a16="http://schemas.microsoft.com/office/drawing/2014/main" id="{754BB3B9-7949-4804-97F8-071AC8005B33}"/>
              </a:ext>
            </a:extLst>
          </p:cNvPr>
          <p:cNvSpPr txBox="1"/>
          <p:nvPr/>
        </p:nvSpPr>
        <p:spPr>
          <a:xfrm>
            <a:off x="223935" y="1009007"/>
            <a:ext cx="4152122" cy="369332"/>
          </a:xfrm>
          <a:prstGeom prst="rect">
            <a:avLst/>
          </a:prstGeom>
          <a:noFill/>
        </p:spPr>
        <p:txBody>
          <a:bodyPr wrap="square" rtlCol="0">
            <a:spAutoFit/>
          </a:bodyPr>
          <a:lstStyle/>
          <a:p>
            <a:r>
              <a:rPr lang="en-US" b="1" dirty="0"/>
              <a:t>3. Exploring Other possible variations</a:t>
            </a:r>
            <a:endParaRPr lang="en-AE" b="1" dirty="0"/>
          </a:p>
        </p:txBody>
      </p:sp>
      <p:graphicFrame>
        <p:nvGraphicFramePr>
          <p:cNvPr id="5" name="Table 5">
            <a:extLst>
              <a:ext uri="{FF2B5EF4-FFF2-40B4-BE49-F238E27FC236}">
                <a16:creationId xmlns:a16="http://schemas.microsoft.com/office/drawing/2014/main" id="{3ABEEE16-9680-4773-B61F-2BD1B8BBA53D}"/>
              </a:ext>
            </a:extLst>
          </p:cNvPr>
          <p:cNvGraphicFramePr>
            <a:graphicFrameLocks noGrp="1"/>
          </p:cNvGraphicFramePr>
          <p:nvPr>
            <p:extLst>
              <p:ext uri="{D42A27DB-BD31-4B8C-83A1-F6EECF244321}">
                <p14:modId xmlns:p14="http://schemas.microsoft.com/office/powerpoint/2010/main" val="32482654"/>
              </p:ext>
            </p:extLst>
          </p:nvPr>
        </p:nvGraphicFramePr>
        <p:xfrm>
          <a:off x="774442" y="1718041"/>
          <a:ext cx="10832842" cy="4560874"/>
        </p:xfrm>
        <a:graphic>
          <a:graphicData uri="http://schemas.openxmlformats.org/drawingml/2006/table">
            <a:tbl>
              <a:tblPr firstRow="1" bandRow="1">
                <a:tableStyleId>{073A0DAA-6AF3-43AB-8588-CEC1D06C72B9}</a:tableStyleId>
              </a:tblPr>
              <a:tblGrid>
                <a:gridCol w="3361947">
                  <a:extLst>
                    <a:ext uri="{9D8B030D-6E8A-4147-A177-3AD203B41FA5}">
                      <a16:colId xmlns:a16="http://schemas.microsoft.com/office/drawing/2014/main" val="2727422428"/>
                    </a:ext>
                  </a:extLst>
                </a:gridCol>
                <a:gridCol w="3856707">
                  <a:extLst>
                    <a:ext uri="{9D8B030D-6E8A-4147-A177-3AD203B41FA5}">
                      <a16:colId xmlns:a16="http://schemas.microsoft.com/office/drawing/2014/main" val="2008518001"/>
                    </a:ext>
                  </a:extLst>
                </a:gridCol>
                <a:gridCol w="3614188">
                  <a:extLst>
                    <a:ext uri="{9D8B030D-6E8A-4147-A177-3AD203B41FA5}">
                      <a16:colId xmlns:a16="http://schemas.microsoft.com/office/drawing/2014/main" val="1457493211"/>
                    </a:ext>
                  </a:extLst>
                </a:gridCol>
              </a:tblGrid>
              <a:tr h="506269">
                <a:tc>
                  <a:txBody>
                    <a:bodyPr/>
                    <a:lstStyle/>
                    <a:p>
                      <a:pPr algn="ctr"/>
                      <a:r>
                        <a:rPr lang="en-US" dirty="0"/>
                        <a:t>Hypothesis</a:t>
                      </a:r>
                      <a:endParaRPr lang="en-AE" dirty="0"/>
                    </a:p>
                  </a:txBody>
                  <a:tcPr anchor="ctr"/>
                </a:tc>
                <a:tc>
                  <a:txBody>
                    <a:bodyPr/>
                    <a:lstStyle/>
                    <a:p>
                      <a:pPr algn="ctr"/>
                      <a:r>
                        <a:rPr lang="en-US" dirty="0"/>
                        <a:t>Result</a:t>
                      </a:r>
                      <a:endParaRPr lang="en-AE" dirty="0"/>
                    </a:p>
                  </a:txBody>
                  <a:tcPr anchor="ctr"/>
                </a:tc>
                <a:tc>
                  <a:txBody>
                    <a:bodyPr/>
                    <a:lstStyle/>
                    <a:p>
                      <a:pPr algn="ctr"/>
                      <a:r>
                        <a:rPr lang="en-US" dirty="0"/>
                        <a:t>Conclusion</a:t>
                      </a:r>
                      <a:endParaRPr lang="en-AE" dirty="0"/>
                    </a:p>
                  </a:txBody>
                  <a:tcPr anchor="ctr"/>
                </a:tc>
                <a:extLst>
                  <a:ext uri="{0D108BD9-81ED-4DB2-BD59-A6C34878D82A}">
                    <a16:rowId xmlns:a16="http://schemas.microsoft.com/office/drawing/2014/main" val="2420487083"/>
                  </a:ext>
                </a:extLst>
              </a:tr>
              <a:tr h="2077102">
                <a:tc>
                  <a:txBody>
                    <a:bodyPr/>
                    <a:lstStyle/>
                    <a:p>
                      <a:r>
                        <a:rPr lang="en-US" sz="1600" b="1" dirty="0"/>
                        <a:t>Is Payment Mode associated with any other categorical features? </a:t>
                      </a:r>
                    </a:p>
                  </a:txBody>
                  <a:tcPr anchor="ctr"/>
                </a:tc>
                <a:tc>
                  <a:txBody>
                    <a:bodyPr/>
                    <a:lstStyle/>
                    <a:p>
                      <a:pPr algn="l"/>
                      <a:r>
                        <a:rPr lang="en-US" sz="1600" dirty="0"/>
                        <a:t>P value for Income Category: 0.9229 </a:t>
                      </a:r>
                    </a:p>
                    <a:p>
                      <a:pPr algn="l"/>
                      <a:r>
                        <a:rPr lang="en-US" sz="1600" dirty="0"/>
                        <a:t>P-value for Age Category: 0.3291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P-value for Gender: 0.9645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P-value for Distance Category: 0.2900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P-value for Company: 0.5412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P-value for City: 0.1042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P-value for Month name: 0.3490</a:t>
                      </a:r>
                    </a:p>
                    <a:p>
                      <a:pPr algn="l"/>
                      <a:endParaRPr lang="en-US" sz="1600" dirty="0"/>
                    </a:p>
                  </a:txBody>
                  <a:tcPr anchor="ctr"/>
                </a:tc>
                <a:tc>
                  <a:txBody>
                    <a:bodyPr/>
                    <a:lstStyle/>
                    <a:p>
                      <a:pPr algn="l"/>
                      <a:r>
                        <a:rPr lang="en-US" sz="1600" dirty="0"/>
                        <a:t>The distribution of Payment Mode is same across all the categories</a:t>
                      </a:r>
                    </a:p>
                  </a:txBody>
                  <a:tcPr anchor="ctr"/>
                </a:tc>
                <a:extLst>
                  <a:ext uri="{0D108BD9-81ED-4DB2-BD59-A6C34878D82A}">
                    <a16:rowId xmlns:a16="http://schemas.microsoft.com/office/drawing/2014/main" val="1472557289"/>
                  </a:ext>
                </a:extLst>
              </a:tr>
              <a:tr h="1977503">
                <a:tc>
                  <a:txBody>
                    <a:bodyPr/>
                    <a:lstStyle/>
                    <a:p>
                      <a:r>
                        <a:rPr lang="en-US" sz="1600" b="1" dirty="0"/>
                        <a:t>Is Distance Category associated with any other categorical features? </a:t>
                      </a:r>
                    </a:p>
                  </a:txBody>
                  <a:tcPr anchor="ctr"/>
                </a:tc>
                <a:tc>
                  <a:txBody>
                    <a:bodyPr/>
                    <a:lstStyle/>
                    <a:p>
                      <a:pPr algn="l"/>
                      <a:r>
                        <a:rPr lang="en-US" sz="1600" dirty="0"/>
                        <a:t>P value for Income Category: 0.7485</a:t>
                      </a:r>
                    </a:p>
                    <a:p>
                      <a:pPr algn="l"/>
                      <a:r>
                        <a:rPr lang="en-US" sz="1600" dirty="0"/>
                        <a:t>P-value for Age Category: 0.2502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P-value for Gender: 0.9208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P-value for Payment Mode: 0.2900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P-value for Company: 0.9677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P-value for City: 0.5275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P-value for Month name: 0.8048</a:t>
                      </a:r>
                    </a:p>
                  </a:txBody>
                  <a:tcPr anchor="ctr"/>
                </a:tc>
                <a:tc>
                  <a:txBody>
                    <a:bodyPr/>
                    <a:lstStyle/>
                    <a:p>
                      <a:pPr algn="l"/>
                      <a:r>
                        <a:rPr lang="en-US" sz="1600" dirty="0"/>
                        <a:t>The distribution of Distance Category is same across all the categories</a:t>
                      </a:r>
                    </a:p>
                  </a:txBody>
                  <a:tcPr anchor="ctr"/>
                </a:tc>
                <a:extLst>
                  <a:ext uri="{0D108BD9-81ED-4DB2-BD59-A6C34878D82A}">
                    <a16:rowId xmlns:a16="http://schemas.microsoft.com/office/drawing/2014/main" val="518446198"/>
                  </a:ext>
                </a:extLst>
              </a:tr>
            </a:tbl>
          </a:graphicData>
        </a:graphic>
      </p:graphicFrame>
    </p:spTree>
    <p:extLst>
      <p:ext uri="{BB962C8B-B14F-4D97-AF65-F5344CB8AC3E}">
        <p14:creationId xmlns:p14="http://schemas.microsoft.com/office/powerpoint/2010/main" val="3000150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A5B7415-5B0F-3D7A-76D6-9E1162F7D07A}"/>
              </a:ext>
            </a:extLst>
          </p:cNvPr>
          <p:cNvSpPr txBox="1"/>
          <p:nvPr/>
        </p:nvSpPr>
        <p:spPr>
          <a:xfrm>
            <a:off x="0" y="59267"/>
            <a:ext cx="1219199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FF6600"/>
                </a:solidFill>
                <a:effectLst/>
                <a:uLnTx/>
                <a:uFillTx/>
                <a:latin typeface="Calibri" panose="020F0502020204030204"/>
                <a:ea typeface="+mn-ea"/>
                <a:cs typeface="+mn-cs"/>
              </a:rPr>
              <a:t>EDA Recommendation</a:t>
            </a:r>
            <a:endParaRPr kumimoji="0" lang="en-AE" sz="4000" b="0" i="0" u="none" strike="noStrike" kern="1200" cap="none" spc="0" normalizeH="0" baseline="0" noProof="0" dirty="0">
              <a:ln>
                <a:noFill/>
              </a:ln>
              <a:solidFill>
                <a:srgbClr val="FF6600"/>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0BFF4657-3E89-194A-5779-BE1EFA79EF80}"/>
              </a:ext>
            </a:extLst>
          </p:cNvPr>
          <p:cNvSpPr txBox="1"/>
          <p:nvPr/>
        </p:nvSpPr>
        <p:spPr>
          <a:xfrm>
            <a:off x="1451726" y="1095049"/>
            <a:ext cx="8534401" cy="5601533"/>
          </a:xfrm>
          <a:prstGeom prst="rect">
            <a:avLst/>
          </a:prstGeom>
          <a:noFill/>
        </p:spPr>
        <p:txBody>
          <a:bodyPr wrap="square" rtlCol="0">
            <a:spAutoFit/>
          </a:bodyPr>
          <a:lstStyle/>
          <a:p>
            <a:r>
              <a:rPr lang="en-US" b="1" dirty="0">
                <a:solidFill>
                  <a:schemeClr val="bg1"/>
                </a:solidFill>
              </a:rPr>
              <a:t>Recommendation: Invest in Yellow Cab</a:t>
            </a:r>
          </a:p>
          <a:p>
            <a:endParaRPr lang="en-US" sz="1600" dirty="0">
              <a:solidFill>
                <a:schemeClr val="bg1"/>
              </a:solidFill>
            </a:endParaRPr>
          </a:p>
          <a:p>
            <a:r>
              <a:rPr lang="en-US" sz="1800" dirty="0">
                <a:solidFill>
                  <a:schemeClr val="bg1"/>
                </a:solidFill>
              </a:rPr>
              <a:t>It is obvious from the EDA that the Yellow Cab outperforms Pink Cab in almost all aspects. The following reasons strongly support the choice of Yellow cabs for investment:</a:t>
            </a:r>
          </a:p>
          <a:p>
            <a:endParaRPr lang="en-US" sz="1800" dirty="0">
              <a:solidFill>
                <a:schemeClr val="bg1"/>
              </a:solidFill>
            </a:endParaRPr>
          </a:p>
          <a:p>
            <a:pPr marL="285750" indent="-285750">
              <a:buFont typeface="Wingdings" panose="05000000000000000000" pitchFamily="2" charset="2"/>
              <a:buChar char="Ø"/>
            </a:pPr>
            <a:r>
              <a:rPr lang="en-US" sz="1800" dirty="0">
                <a:solidFill>
                  <a:schemeClr val="bg1"/>
                </a:solidFill>
              </a:rPr>
              <a:t>Yellow Cabs only cover 9-10% of the total consumer market on average. This means that majority of the market still remains untapped which signifies room for growth.</a:t>
            </a:r>
            <a:br>
              <a:rPr lang="en-US" sz="1800" dirty="0">
                <a:solidFill>
                  <a:schemeClr val="bg1"/>
                </a:solidFill>
              </a:rPr>
            </a:br>
            <a:endParaRPr lang="en-US" sz="1800" dirty="0">
              <a:solidFill>
                <a:schemeClr val="bg1"/>
              </a:solidFill>
            </a:endParaRPr>
          </a:p>
          <a:p>
            <a:pPr marL="285750" indent="-285750">
              <a:buFont typeface="Wingdings" panose="05000000000000000000" pitchFamily="2" charset="2"/>
              <a:buChar char="Ø"/>
            </a:pPr>
            <a:r>
              <a:rPr lang="en-US" sz="1800" dirty="0">
                <a:solidFill>
                  <a:schemeClr val="bg1"/>
                </a:solidFill>
              </a:rPr>
              <a:t>Yellow Cabs have increased their total profit over the years even though average profit has slightly decreased. This shows Yellow cabs' success in customer acquisition over the years. This is also evident from the rise in number of Yellow Cab Customers over the years.</a:t>
            </a:r>
            <a:br>
              <a:rPr lang="en-US" sz="1800" dirty="0">
                <a:solidFill>
                  <a:schemeClr val="bg1"/>
                </a:solidFill>
              </a:rPr>
            </a:br>
            <a:endParaRPr lang="en-US" sz="1800" dirty="0">
              <a:solidFill>
                <a:schemeClr val="bg1"/>
              </a:solidFill>
            </a:endParaRPr>
          </a:p>
          <a:p>
            <a:pPr marL="285750" indent="-285750">
              <a:buFont typeface="Wingdings" panose="05000000000000000000" pitchFamily="2" charset="2"/>
              <a:buChar char="Ø"/>
            </a:pPr>
            <a:r>
              <a:rPr lang="en-US" sz="1800" dirty="0">
                <a:solidFill>
                  <a:schemeClr val="bg1"/>
                </a:solidFill>
              </a:rPr>
              <a:t>Yellow Cab customers seem to have significantly more trips than Pink Cab customers and the average distance travelled is same. This shows Yellow Cab has also been successful in customer retention.</a:t>
            </a:r>
            <a:br>
              <a:rPr lang="en-US" sz="1800" dirty="0">
                <a:solidFill>
                  <a:schemeClr val="bg1"/>
                </a:solidFill>
              </a:rPr>
            </a:br>
            <a:endParaRPr lang="en-US" sz="1800" dirty="0">
              <a:solidFill>
                <a:schemeClr val="bg1"/>
              </a:solidFill>
            </a:endParaRPr>
          </a:p>
          <a:p>
            <a:pPr marL="285750" indent="-285750">
              <a:buFont typeface="Wingdings" panose="05000000000000000000" pitchFamily="2" charset="2"/>
              <a:buChar char="Ø"/>
            </a:pPr>
            <a:r>
              <a:rPr lang="en-US" sz="1800" dirty="0">
                <a:solidFill>
                  <a:schemeClr val="bg1"/>
                </a:solidFill>
              </a:rPr>
              <a:t>Customers seem to have more trust in Yellow Cabs due to their better pricing model. This has resulted in higher number of customers and higher revenue for Yellow Cab.</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8546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26" y="5109328"/>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3352799" y="2220088"/>
            <a:ext cx="5312095" cy="1569660"/>
          </a:xfrm>
          <a:prstGeom prst="rect">
            <a:avLst/>
          </a:prstGeom>
          <a:solidFill>
            <a:srgbClr val="3B3B3B"/>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600" b="0" i="0" u="none" strike="noStrike" kern="1200" cap="none" spc="0" normalizeH="0" baseline="0" noProof="0" dirty="0">
                <a:ln>
                  <a:noFill/>
                </a:ln>
                <a:solidFill>
                  <a:srgbClr val="FF6600"/>
                </a:solidFill>
                <a:effectLst/>
                <a:uLnTx/>
                <a:uFillTx/>
                <a:latin typeface="Calibri" panose="020F0502020204030204"/>
                <a:ea typeface="+mn-ea"/>
                <a:cs typeface="+mn-cs"/>
              </a:rPr>
              <a:t>Thank You</a:t>
            </a:r>
            <a:endParaRPr kumimoji="0" lang="en-US" sz="6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5619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8" y="199572"/>
            <a:ext cx="6858004" cy="6458859"/>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Project Objective</a:t>
            </a:r>
          </a:p>
          <a:p>
            <a:pPr algn="just"/>
            <a:r>
              <a:rPr lang="en-US" sz="2800" dirty="0">
                <a:solidFill>
                  <a:srgbClr val="FF6600"/>
                </a:solidFill>
              </a:rPr>
              <a:t>	About the Data</a:t>
            </a:r>
          </a:p>
          <a:p>
            <a:pPr algn="just"/>
            <a:r>
              <a:rPr lang="en-US" sz="2800" dirty="0">
                <a:solidFill>
                  <a:srgbClr val="FF6600"/>
                </a:solidFill>
              </a:rPr>
              <a:t>	About the merged data</a:t>
            </a:r>
          </a:p>
          <a:p>
            <a:pPr algn="just"/>
            <a:r>
              <a:rPr lang="en-US" sz="2800" dirty="0">
                <a:solidFill>
                  <a:srgbClr val="FF6600"/>
                </a:solidFill>
              </a:rPr>
              <a:t>	Overall Business Analysis</a:t>
            </a:r>
          </a:p>
          <a:p>
            <a:pPr algn="just"/>
            <a:r>
              <a:rPr lang="en-US" sz="2800" dirty="0">
                <a:solidFill>
                  <a:srgbClr val="FF6600"/>
                </a:solidFill>
              </a:rPr>
              <a:t>	EDA Results</a:t>
            </a:r>
          </a:p>
          <a:p>
            <a:pPr algn="just"/>
            <a:r>
              <a:rPr lang="en-US" sz="2800" dirty="0">
                <a:solidFill>
                  <a:srgbClr val="FF6600"/>
                </a:solidFill>
              </a:rPr>
              <a:t>	Hypothesis Testing</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A5B7415-5B0F-3D7A-76D6-9E1162F7D07A}"/>
              </a:ext>
            </a:extLst>
          </p:cNvPr>
          <p:cNvSpPr txBox="1"/>
          <p:nvPr/>
        </p:nvSpPr>
        <p:spPr>
          <a:xfrm>
            <a:off x="1" y="134681"/>
            <a:ext cx="12191999" cy="792000"/>
          </a:xfrm>
          <a:prstGeom prst="rect">
            <a:avLst/>
          </a:prstGeom>
          <a:noFill/>
        </p:spPr>
        <p:txBody>
          <a:bodyPr wrap="square" rtlCol="0">
            <a:spAutoFit/>
          </a:bodyPr>
          <a:lstStyle/>
          <a:p>
            <a:pPr algn="ctr"/>
            <a:r>
              <a:rPr lang="en-US" sz="4000" dirty="0">
                <a:solidFill>
                  <a:srgbClr val="FF6600"/>
                </a:solidFill>
              </a:rPr>
              <a:t>Project Objective</a:t>
            </a:r>
            <a:endParaRPr lang="en-AE" sz="4000" dirty="0">
              <a:solidFill>
                <a:srgbClr val="FF6600"/>
              </a:solidFill>
            </a:endParaRPr>
          </a:p>
        </p:txBody>
      </p:sp>
      <p:sp>
        <p:nvSpPr>
          <p:cNvPr id="10" name="TextBox 9">
            <a:extLst>
              <a:ext uri="{FF2B5EF4-FFF2-40B4-BE49-F238E27FC236}">
                <a16:creationId xmlns:a16="http://schemas.microsoft.com/office/drawing/2014/main" id="{0BFF4657-3E89-194A-5779-BE1EFA79EF80}"/>
              </a:ext>
            </a:extLst>
          </p:cNvPr>
          <p:cNvSpPr txBox="1"/>
          <p:nvPr/>
        </p:nvSpPr>
        <p:spPr>
          <a:xfrm>
            <a:off x="1828798" y="1443841"/>
            <a:ext cx="8534401" cy="3970318"/>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bg1"/>
                </a:solidFill>
                <a:effectLst/>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marL="285750" indent="-285750">
              <a:buFont typeface="Arial" panose="020B0604020202020204" pitchFamily="34" charset="0"/>
              <a:buChar char="•"/>
            </a:pPr>
            <a:endParaRPr lang="en-US" dirty="0">
              <a:solidFill>
                <a:schemeClr val="bg1"/>
              </a:solidFill>
            </a:endParaRPr>
          </a:p>
          <a:p>
            <a:pPr marL="285750" indent="-285750" algn="l">
              <a:buFont typeface="Arial" panose="020B0604020202020204" pitchFamily="34" charset="0"/>
              <a:buChar char="•"/>
            </a:pPr>
            <a:r>
              <a:rPr lang="en-US" dirty="0">
                <a:solidFill>
                  <a:schemeClr val="bg1"/>
                </a:solidFill>
              </a:rPr>
              <a:t>I</a:t>
            </a:r>
            <a:r>
              <a:rPr lang="en-US" b="0" i="0" dirty="0">
                <a:solidFill>
                  <a:schemeClr val="bg1"/>
                </a:solidFill>
                <a:effectLst/>
              </a:rPr>
              <a:t> have been provided with multiple data sets that contains information on 2 cab companies. Each file (data set) provided represents different aspects of the customer profile. XYZ is interested in using my actionable insights to help them identify the right company to make their investment.</a:t>
            </a:r>
          </a:p>
          <a:p>
            <a:pPr marL="285750" indent="-285750" algn="l">
              <a:buFont typeface="Arial" panose="020B0604020202020204" pitchFamily="34" charset="0"/>
              <a:buChar char="•"/>
            </a:pPr>
            <a:endParaRPr lang="en-US" b="0" i="0" dirty="0">
              <a:solidFill>
                <a:schemeClr val="bg1"/>
              </a:solidFill>
              <a:effectLst/>
            </a:endParaRPr>
          </a:p>
          <a:p>
            <a:pPr marL="285750" indent="-285750" algn="l">
              <a:buFont typeface="Arial" panose="020B0604020202020204" pitchFamily="34" charset="0"/>
              <a:buChar char="•"/>
            </a:pPr>
            <a:r>
              <a:rPr lang="en-US" b="0" i="0" dirty="0">
                <a:solidFill>
                  <a:schemeClr val="bg1"/>
                </a:solidFill>
                <a:effectLst/>
              </a:rPr>
              <a:t>The outcome of your delivery will be a </a:t>
            </a:r>
            <a:r>
              <a:rPr lang="en-US" b="1" i="0" dirty="0">
                <a:solidFill>
                  <a:schemeClr val="bg1"/>
                </a:solidFill>
                <a:effectLst/>
              </a:rPr>
              <a:t>presentation to XYZ’s Executive team</a:t>
            </a:r>
            <a:r>
              <a:rPr lang="en-US" b="0" i="0" dirty="0">
                <a:solidFill>
                  <a:schemeClr val="bg1"/>
                </a:solidFill>
                <a:effectLst/>
              </a:rPr>
              <a:t>. This presentation will be judged based on the visuals provided, the quality of your analysis and the value of your recommendations and insights. </a:t>
            </a:r>
          </a:p>
          <a:p>
            <a:endParaRPr lang="en-AE" dirty="0">
              <a:solidFill>
                <a:schemeClr val="bg1"/>
              </a:solidFill>
            </a:endParaRPr>
          </a:p>
        </p:txBody>
      </p:sp>
    </p:spTree>
    <p:extLst>
      <p:ext uri="{BB962C8B-B14F-4D97-AF65-F5344CB8AC3E}">
        <p14:creationId xmlns:p14="http://schemas.microsoft.com/office/powerpoint/2010/main" val="3073309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20036" y="-5884362"/>
            <a:ext cx="767638" cy="12415106"/>
          </a:xfrm>
          <a:solidFill>
            <a:srgbClr val="3B3B3B"/>
          </a:solidFill>
          <a:ln>
            <a:noFill/>
          </a:ln>
        </p:spPr>
        <p:txBody>
          <a:bodyPr vert="vert270" anchor="t" anchorCtr="0">
            <a:noAutofit/>
          </a:bodyPr>
          <a:lstStyle/>
          <a:p>
            <a:r>
              <a:rPr lang="en-US" sz="4000" dirty="0">
                <a:solidFill>
                  <a:srgbClr val="FF6600"/>
                </a:solidFill>
                <a:latin typeface="+mn-lt"/>
              </a:rPr>
              <a:t>About the Data</a:t>
            </a:r>
          </a:p>
        </p:txBody>
      </p:sp>
      <p:pic>
        <p:nvPicPr>
          <p:cNvPr id="6" name="Picture 5">
            <a:extLst>
              <a:ext uri="{FF2B5EF4-FFF2-40B4-BE49-F238E27FC236}">
                <a16:creationId xmlns:a16="http://schemas.microsoft.com/office/drawing/2014/main" id="{D5187A9D-7F6A-FC3E-E7C7-F0ED8BEEE5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472" y="1091832"/>
            <a:ext cx="6674177" cy="5127337"/>
          </a:xfrm>
          <a:prstGeom prst="rect">
            <a:avLst/>
          </a:prstGeom>
        </p:spPr>
      </p:pic>
      <p:sp>
        <p:nvSpPr>
          <p:cNvPr id="7" name="TextBox 6">
            <a:extLst>
              <a:ext uri="{FF2B5EF4-FFF2-40B4-BE49-F238E27FC236}">
                <a16:creationId xmlns:a16="http://schemas.microsoft.com/office/drawing/2014/main" id="{09C752C3-5641-E11B-DE52-28A07F756EE2}"/>
              </a:ext>
            </a:extLst>
          </p:cNvPr>
          <p:cNvSpPr txBox="1"/>
          <p:nvPr/>
        </p:nvSpPr>
        <p:spPr>
          <a:xfrm>
            <a:off x="386499" y="1489435"/>
            <a:ext cx="3355942" cy="4524315"/>
          </a:xfrm>
          <a:prstGeom prst="rect">
            <a:avLst/>
          </a:prstGeom>
          <a:noFill/>
        </p:spPr>
        <p:txBody>
          <a:bodyPr wrap="square" rtlCol="0">
            <a:spAutoFit/>
          </a:bodyPr>
          <a:lstStyle/>
          <a:p>
            <a:pPr marL="285750" indent="-285750">
              <a:buFont typeface="Arial" panose="020B0604020202020204" pitchFamily="34" charset="0"/>
              <a:buChar char="•"/>
            </a:pPr>
            <a:r>
              <a:rPr lang="en-US" dirty="0"/>
              <a:t>No missing values were found.</a:t>
            </a:r>
            <a:br>
              <a:rPr lang="en-US" dirty="0"/>
            </a:br>
            <a:endParaRPr lang="en-US" dirty="0"/>
          </a:p>
          <a:p>
            <a:pPr marL="285750" indent="-285750">
              <a:buFont typeface="Arial" panose="020B0604020202020204" pitchFamily="34" charset="0"/>
              <a:buChar char="•"/>
            </a:pPr>
            <a:r>
              <a:rPr lang="en-US" dirty="0"/>
              <a:t>Outliers were detected in ‘Price Charged’ feature, but since it was related to high value of ‘KM Travelled’ (which didn’t have outliers), the outliers haven’t been removed.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from Transaction_ID.csv, Customer_ID.csv and City.csv was left-merged into Cab_Data.csv to create a master </a:t>
            </a:r>
            <a:r>
              <a:rPr lang="en-US" dirty="0" err="1"/>
              <a:t>dataframe</a:t>
            </a:r>
            <a:r>
              <a:rPr lang="en-US" dirty="0"/>
              <a:t>, to be used for further analysis.</a:t>
            </a:r>
            <a:endParaRPr lang="en-AE" dirty="0"/>
          </a:p>
        </p:txBody>
      </p:sp>
      <p:sp>
        <p:nvSpPr>
          <p:cNvPr id="9" name="TextBox 8">
            <a:extLst>
              <a:ext uri="{FF2B5EF4-FFF2-40B4-BE49-F238E27FC236}">
                <a16:creationId xmlns:a16="http://schemas.microsoft.com/office/drawing/2014/main" id="{A31B73AE-DDEC-C12A-F2E1-B450B05F0860}"/>
              </a:ext>
            </a:extLst>
          </p:cNvPr>
          <p:cNvSpPr txBox="1"/>
          <p:nvPr/>
        </p:nvSpPr>
        <p:spPr>
          <a:xfrm>
            <a:off x="8048012" y="6406123"/>
            <a:ext cx="1515158" cy="338554"/>
          </a:xfrm>
          <a:prstGeom prst="rect">
            <a:avLst/>
          </a:prstGeom>
          <a:noFill/>
        </p:spPr>
        <p:txBody>
          <a:bodyPr wrap="none" rtlCol="0">
            <a:spAutoFit/>
          </a:bodyPr>
          <a:lstStyle/>
          <a:p>
            <a:r>
              <a:rPr lang="en-US" sz="1600" i="1" dirty="0"/>
              <a:t>Fig: ER Diagram</a:t>
            </a:r>
            <a:endParaRPr lang="en-AE" sz="1600" i="1" dirty="0"/>
          </a:p>
        </p:txBody>
      </p:sp>
    </p:spTree>
    <p:extLst>
      <p:ext uri="{BB962C8B-B14F-4D97-AF65-F5344CB8AC3E}">
        <p14:creationId xmlns:p14="http://schemas.microsoft.com/office/powerpoint/2010/main" val="2093940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38889" y="-5903215"/>
            <a:ext cx="729931" cy="12415106"/>
          </a:xfrm>
          <a:solidFill>
            <a:srgbClr val="3B3B3B"/>
          </a:solidFill>
          <a:ln>
            <a:noFill/>
          </a:ln>
        </p:spPr>
        <p:txBody>
          <a:bodyPr vert="vert270" anchor="t" anchorCtr="0">
            <a:noAutofit/>
          </a:bodyPr>
          <a:lstStyle/>
          <a:p>
            <a:r>
              <a:rPr lang="en-US" sz="4000" dirty="0">
                <a:solidFill>
                  <a:srgbClr val="FF6600"/>
                </a:solidFill>
                <a:latin typeface="+mn-lt"/>
              </a:rPr>
              <a:t>About the merged data</a:t>
            </a:r>
          </a:p>
        </p:txBody>
      </p:sp>
      <p:sp>
        <p:nvSpPr>
          <p:cNvPr id="7" name="TextBox 6">
            <a:extLst>
              <a:ext uri="{FF2B5EF4-FFF2-40B4-BE49-F238E27FC236}">
                <a16:creationId xmlns:a16="http://schemas.microsoft.com/office/drawing/2014/main" id="{09C752C3-5641-E11B-DE52-28A07F756EE2}"/>
              </a:ext>
            </a:extLst>
          </p:cNvPr>
          <p:cNvSpPr txBox="1"/>
          <p:nvPr/>
        </p:nvSpPr>
        <p:spPr>
          <a:xfrm>
            <a:off x="245097" y="1601403"/>
            <a:ext cx="252638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The merged </a:t>
            </a:r>
            <a:r>
              <a:rPr lang="en-US" dirty="0" err="1"/>
              <a:t>dataframe</a:t>
            </a:r>
            <a:r>
              <a:rPr lang="en-US" dirty="0"/>
              <a:t> consisted of 13 features and 359392 records.</a:t>
            </a:r>
            <a:br>
              <a:rPr lang="en-US" dirty="0"/>
            </a:br>
            <a:endParaRPr lang="en-US" dirty="0"/>
          </a:p>
          <a:p>
            <a:pPr marL="285750" indent="-285750">
              <a:buFont typeface="Arial" panose="020B0604020202020204" pitchFamily="34" charset="0"/>
              <a:buChar char="•"/>
            </a:pPr>
            <a:r>
              <a:rPr lang="en-US" dirty="0"/>
              <a:t>A few columns were added to help with the Exploratory Data Analysis. The final </a:t>
            </a:r>
            <a:r>
              <a:rPr lang="en-US" dirty="0" err="1"/>
              <a:t>dataframe</a:t>
            </a:r>
            <a:r>
              <a:rPr lang="en-US" dirty="0"/>
              <a:t> consisted of 24 features.</a:t>
            </a:r>
          </a:p>
        </p:txBody>
      </p:sp>
      <p:graphicFrame>
        <p:nvGraphicFramePr>
          <p:cNvPr id="3" name="Table 3">
            <a:extLst>
              <a:ext uri="{FF2B5EF4-FFF2-40B4-BE49-F238E27FC236}">
                <a16:creationId xmlns:a16="http://schemas.microsoft.com/office/drawing/2014/main" id="{BE5C7FA7-834F-A3BC-D8E9-0683E3A33EE7}"/>
              </a:ext>
            </a:extLst>
          </p:cNvPr>
          <p:cNvGraphicFramePr>
            <a:graphicFrameLocks noGrp="1"/>
          </p:cNvGraphicFramePr>
          <p:nvPr>
            <p:extLst>
              <p:ext uri="{D42A27DB-BD31-4B8C-83A1-F6EECF244321}">
                <p14:modId xmlns:p14="http://schemas.microsoft.com/office/powerpoint/2010/main" val="1069368032"/>
              </p:ext>
            </p:extLst>
          </p:nvPr>
        </p:nvGraphicFramePr>
        <p:xfrm>
          <a:off x="2917072" y="1074322"/>
          <a:ext cx="3907934" cy="5384197"/>
        </p:xfrm>
        <a:graphic>
          <a:graphicData uri="http://schemas.openxmlformats.org/drawingml/2006/table">
            <a:tbl>
              <a:tblPr firstRow="1" bandRow="1">
                <a:tableStyleId>{073A0DAA-6AF3-43AB-8588-CEC1D06C72B9}</a:tableStyleId>
              </a:tblPr>
              <a:tblGrid>
                <a:gridCol w="1713318">
                  <a:extLst>
                    <a:ext uri="{9D8B030D-6E8A-4147-A177-3AD203B41FA5}">
                      <a16:colId xmlns:a16="http://schemas.microsoft.com/office/drawing/2014/main" val="3334482102"/>
                    </a:ext>
                  </a:extLst>
                </a:gridCol>
                <a:gridCol w="2194616">
                  <a:extLst>
                    <a:ext uri="{9D8B030D-6E8A-4147-A177-3AD203B41FA5}">
                      <a16:colId xmlns:a16="http://schemas.microsoft.com/office/drawing/2014/main" val="2066393790"/>
                    </a:ext>
                  </a:extLst>
                </a:gridCol>
              </a:tblGrid>
              <a:tr h="322729">
                <a:tc gridSpan="2">
                  <a:txBody>
                    <a:bodyPr/>
                    <a:lstStyle/>
                    <a:p>
                      <a:pPr algn="ctr"/>
                      <a:r>
                        <a:rPr lang="en-US" sz="1600" dirty="0"/>
                        <a:t>Merged </a:t>
                      </a:r>
                      <a:r>
                        <a:rPr lang="en-US" sz="1600" dirty="0" err="1"/>
                        <a:t>Dataframe</a:t>
                      </a:r>
                      <a:endParaRPr lang="en-AE" sz="1600" dirty="0"/>
                    </a:p>
                  </a:txBody>
                  <a:tcPr anchor="ctr"/>
                </a:tc>
                <a:tc hMerge="1">
                  <a:txBody>
                    <a:bodyPr/>
                    <a:lstStyle/>
                    <a:p>
                      <a:endParaRPr lang="en-AE" dirty="0"/>
                    </a:p>
                  </a:txBody>
                  <a:tcPr/>
                </a:tc>
                <a:extLst>
                  <a:ext uri="{0D108BD9-81ED-4DB2-BD59-A6C34878D82A}">
                    <a16:rowId xmlns:a16="http://schemas.microsoft.com/office/drawing/2014/main" val="4159611001"/>
                  </a:ext>
                </a:extLst>
              </a:tr>
              <a:tr h="322729">
                <a:tc>
                  <a:txBody>
                    <a:bodyPr/>
                    <a:lstStyle/>
                    <a:p>
                      <a:pPr algn="ctr"/>
                      <a:r>
                        <a:rPr lang="en-US" sz="1600" b="1" dirty="0"/>
                        <a:t>Existing Columns</a:t>
                      </a:r>
                      <a:endParaRPr lang="en-AE" sz="1600" b="1" dirty="0"/>
                    </a:p>
                  </a:txBody>
                  <a:tcPr anchor="ctr"/>
                </a:tc>
                <a:tc>
                  <a:txBody>
                    <a:bodyPr/>
                    <a:lstStyle/>
                    <a:p>
                      <a:pPr algn="ctr"/>
                      <a:r>
                        <a:rPr lang="en-US" sz="1600" b="1" dirty="0"/>
                        <a:t>Added Columns</a:t>
                      </a:r>
                      <a:endParaRPr lang="en-AE" sz="1600" b="1" dirty="0"/>
                    </a:p>
                  </a:txBody>
                  <a:tcPr anchor="ctr"/>
                </a:tc>
                <a:extLst>
                  <a:ext uri="{0D108BD9-81ED-4DB2-BD59-A6C34878D82A}">
                    <a16:rowId xmlns:a16="http://schemas.microsoft.com/office/drawing/2014/main" val="361108905"/>
                  </a:ext>
                </a:extLst>
              </a:tr>
              <a:tr h="322729">
                <a:tc>
                  <a:txBody>
                    <a:bodyPr/>
                    <a:lstStyle/>
                    <a:p>
                      <a:pPr algn="ctr"/>
                      <a:r>
                        <a:rPr lang="en-US" sz="1400" dirty="0"/>
                        <a:t>Transaction ID</a:t>
                      </a:r>
                      <a:endParaRPr lang="en-AE" sz="1400" dirty="0"/>
                    </a:p>
                  </a:txBody>
                  <a:tcPr anchor="ctr">
                    <a:solidFill>
                      <a:schemeClr val="bg1">
                        <a:lumMod val="95000"/>
                      </a:schemeClr>
                    </a:solidFill>
                  </a:tcPr>
                </a:tc>
                <a:tc>
                  <a:txBody>
                    <a:bodyPr/>
                    <a:lstStyle/>
                    <a:p>
                      <a:pPr algn="ctr"/>
                      <a:r>
                        <a:rPr lang="en-US" sz="1400" dirty="0"/>
                        <a:t>Year</a:t>
                      </a:r>
                      <a:endParaRPr lang="en-AE" sz="1400" dirty="0"/>
                    </a:p>
                  </a:txBody>
                  <a:tcPr anchor="ctr">
                    <a:solidFill>
                      <a:schemeClr val="bg1">
                        <a:lumMod val="95000"/>
                      </a:schemeClr>
                    </a:solidFill>
                  </a:tcPr>
                </a:tc>
                <a:extLst>
                  <a:ext uri="{0D108BD9-81ED-4DB2-BD59-A6C34878D82A}">
                    <a16:rowId xmlns:a16="http://schemas.microsoft.com/office/drawing/2014/main" val="3359326171"/>
                  </a:ext>
                </a:extLst>
              </a:tr>
              <a:tr h="322729">
                <a:tc>
                  <a:txBody>
                    <a:bodyPr/>
                    <a:lstStyle/>
                    <a:p>
                      <a:pPr algn="ctr"/>
                      <a:r>
                        <a:rPr lang="en-US" sz="1400" dirty="0"/>
                        <a:t>Date of Travel</a:t>
                      </a:r>
                      <a:endParaRPr lang="en-AE" sz="1400" dirty="0"/>
                    </a:p>
                  </a:txBody>
                  <a:tcPr anchor="ctr">
                    <a:solidFill>
                      <a:schemeClr val="bg1">
                        <a:lumMod val="95000"/>
                      </a:schemeClr>
                    </a:solidFill>
                  </a:tcPr>
                </a:tc>
                <a:tc>
                  <a:txBody>
                    <a:bodyPr/>
                    <a:lstStyle/>
                    <a:p>
                      <a:pPr algn="ctr"/>
                      <a:r>
                        <a:rPr lang="en-US" sz="1400" dirty="0"/>
                        <a:t>Month name</a:t>
                      </a:r>
                      <a:endParaRPr lang="en-AE" sz="1400" dirty="0"/>
                    </a:p>
                  </a:txBody>
                  <a:tcPr anchor="ctr">
                    <a:solidFill>
                      <a:schemeClr val="bg1">
                        <a:lumMod val="95000"/>
                      </a:schemeClr>
                    </a:solidFill>
                  </a:tcPr>
                </a:tc>
                <a:extLst>
                  <a:ext uri="{0D108BD9-81ED-4DB2-BD59-A6C34878D82A}">
                    <a16:rowId xmlns:a16="http://schemas.microsoft.com/office/drawing/2014/main" val="3506851724"/>
                  </a:ext>
                </a:extLst>
              </a:tr>
              <a:tr h="322729">
                <a:tc>
                  <a:txBody>
                    <a:bodyPr/>
                    <a:lstStyle/>
                    <a:p>
                      <a:pPr algn="ctr"/>
                      <a:r>
                        <a:rPr lang="en-US" sz="1400" dirty="0"/>
                        <a:t>Company</a:t>
                      </a:r>
                      <a:endParaRPr lang="en-AE" sz="1400" dirty="0"/>
                    </a:p>
                  </a:txBody>
                  <a:tcPr anchor="ctr">
                    <a:solidFill>
                      <a:schemeClr val="bg1">
                        <a:lumMod val="95000"/>
                      </a:schemeClr>
                    </a:solidFill>
                  </a:tcPr>
                </a:tc>
                <a:tc>
                  <a:txBody>
                    <a:bodyPr/>
                    <a:lstStyle/>
                    <a:p>
                      <a:pPr algn="ctr"/>
                      <a:r>
                        <a:rPr lang="en-US" sz="1400" dirty="0"/>
                        <a:t>Day name</a:t>
                      </a:r>
                      <a:endParaRPr lang="en-AE" sz="1400" dirty="0"/>
                    </a:p>
                  </a:txBody>
                  <a:tcPr anchor="ctr">
                    <a:solidFill>
                      <a:schemeClr val="bg1">
                        <a:lumMod val="95000"/>
                      </a:schemeClr>
                    </a:solidFill>
                  </a:tcPr>
                </a:tc>
                <a:extLst>
                  <a:ext uri="{0D108BD9-81ED-4DB2-BD59-A6C34878D82A}">
                    <a16:rowId xmlns:a16="http://schemas.microsoft.com/office/drawing/2014/main" val="3693661111"/>
                  </a:ext>
                </a:extLst>
              </a:tr>
              <a:tr h="322729">
                <a:tc>
                  <a:txBody>
                    <a:bodyPr/>
                    <a:lstStyle/>
                    <a:p>
                      <a:pPr algn="ctr"/>
                      <a:r>
                        <a:rPr lang="en-US" sz="1400" dirty="0"/>
                        <a:t>City</a:t>
                      </a:r>
                      <a:endParaRPr lang="en-AE" sz="1400" dirty="0"/>
                    </a:p>
                  </a:txBody>
                  <a:tcPr anchor="ctr">
                    <a:solidFill>
                      <a:schemeClr val="bg1">
                        <a:lumMod val="95000"/>
                      </a:schemeClr>
                    </a:solidFill>
                  </a:tcPr>
                </a:tc>
                <a:tc>
                  <a:txBody>
                    <a:bodyPr/>
                    <a:lstStyle/>
                    <a:p>
                      <a:pPr algn="ctr"/>
                      <a:r>
                        <a:rPr lang="en-US" sz="1400" dirty="0"/>
                        <a:t>Month-year (mm-</a:t>
                      </a:r>
                      <a:r>
                        <a:rPr lang="en-US" sz="1400" dirty="0" err="1"/>
                        <a:t>yyyy</a:t>
                      </a:r>
                      <a:r>
                        <a:rPr lang="en-US" sz="1400" dirty="0"/>
                        <a:t>)</a:t>
                      </a:r>
                      <a:endParaRPr lang="en-AE" sz="1400" dirty="0"/>
                    </a:p>
                  </a:txBody>
                  <a:tcPr anchor="ctr">
                    <a:solidFill>
                      <a:schemeClr val="bg1">
                        <a:lumMod val="95000"/>
                      </a:schemeClr>
                    </a:solidFill>
                  </a:tcPr>
                </a:tc>
                <a:extLst>
                  <a:ext uri="{0D108BD9-81ED-4DB2-BD59-A6C34878D82A}">
                    <a16:rowId xmlns:a16="http://schemas.microsoft.com/office/drawing/2014/main" val="1317223286"/>
                  </a:ext>
                </a:extLst>
              </a:tr>
              <a:tr h="322729">
                <a:tc>
                  <a:txBody>
                    <a:bodyPr/>
                    <a:lstStyle/>
                    <a:p>
                      <a:pPr algn="ctr"/>
                      <a:r>
                        <a:rPr lang="en-US" sz="1400" dirty="0"/>
                        <a:t>KM Travelled</a:t>
                      </a:r>
                      <a:endParaRPr lang="en-AE" sz="1400" dirty="0"/>
                    </a:p>
                  </a:txBody>
                  <a:tcPr anchor="ctr">
                    <a:solidFill>
                      <a:schemeClr val="bg1">
                        <a:lumMod val="95000"/>
                      </a:schemeClr>
                    </a:solidFill>
                  </a:tcPr>
                </a:tc>
                <a:tc>
                  <a:txBody>
                    <a:bodyPr/>
                    <a:lstStyle/>
                    <a:p>
                      <a:pPr algn="ctr"/>
                      <a:r>
                        <a:rPr lang="en-US" sz="1400" dirty="0"/>
                        <a:t>Day number</a:t>
                      </a:r>
                      <a:endParaRPr lang="en-AE" sz="1400" dirty="0"/>
                    </a:p>
                  </a:txBody>
                  <a:tcPr anchor="ctr">
                    <a:solidFill>
                      <a:schemeClr val="bg1">
                        <a:lumMod val="95000"/>
                      </a:schemeClr>
                    </a:solidFill>
                  </a:tcPr>
                </a:tc>
                <a:extLst>
                  <a:ext uri="{0D108BD9-81ED-4DB2-BD59-A6C34878D82A}">
                    <a16:rowId xmlns:a16="http://schemas.microsoft.com/office/drawing/2014/main" val="1705066657"/>
                  </a:ext>
                </a:extLst>
              </a:tr>
              <a:tr h="322729">
                <a:tc>
                  <a:txBody>
                    <a:bodyPr/>
                    <a:lstStyle/>
                    <a:p>
                      <a:pPr algn="ctr"/>
                      <a:r>
                        <a:rPr lang="en-US" sz="1400" dirty="0"/>
                        <a:t>Price Charged</a:t>
                      </a:r>
                      <a:endParaRPr lang="en-AE" sz="1400" dirty="0"/>
                    </a:p>
                  </a:txBody>
                  <a:tcPr anchor="ctr">
                    <a:solidFill>
                      <a:schemeClr val="bg1">
                        <a:lumMod val="95000"/>
                      </a:schemeClr>
                    </a:solidFill>
                  </a:tcPr>
                </a:tc>
                <a:tc>
                  <a:txBody>
                    <a:bodyPr/>
                    <a:lstStyle/>
                    <a:p>
                      <a:pPr algn="ctr"/>
                      <a:r>
                        <a:rPr lang="en-US" sz="1400" dirty="0"/>
                        <a:t>Distance Category</a:t>
                      </a:r>
                      <a:endParaRPr lang="en-AE" sz="1400" dirty="0"/>
                    </a:p>
                  </a:txBody>
                  <a:tcPr anchor="ctr">
                    <a:solidFill>
                      <a:schemeClr val="bg1">
                        <a:lumMod val="95000"/>
                      </a:schemeClr>
                    </a:solidFill>
                  </a:tcPr>
                </a:tc>
                <a:extLst>
                  <a:ext uri="{0D108BD9-81ED-4DB2-BD59-A6C34878D82A}">
                    <a16:rowId xmlns:a16="http://schemas.microsoft.com/office/drawing/2014/main" val="2189386560"/>
                  </a:ext>
                </a:extLst>
              </a:tr>
              <a:tr h="322729">
                <a:tc>
                  <a:txBody>
                    <a:bodyPr/>
                    <a:lstStyle/>
                    <a:p>
                      <a:pPr algn="ctr"/>
                      <a:r>
                        <a:rPr lang="en-US" sz="1400" dirty="0"/>
                        <a:t>Cost of Trip</a:t>
                      </a:r>
                      <a:endParaRPr lang="en-AE" sz="1400" dirty="0"/>
                    </a:p>
                  </a:txBody>
                  <a:tcPr anchor="ctr">
                    <a:solidFill>
                      <a:schemeClr val="bg1">
                        <a:lumMod val="95000"/>
                      </a:schemeClr>
                    </a:solidFill>
                  </a:tcPr>
                </a:tc>
                <a:tc>
                  <a:txBody>
                    <a:bodyPr/>
                    <a:lstStyle/>
                    <a:p>
                      <a:pPr algn="ctr"/>
                      <a:r>
                        <a:rPr lang="en-US" sz="1400" dirty="0"/>
                        <a:t>Age Category</a:t>
                      </a:r>
                      <a:endParaRPr lang="en-AE" sz="1400" dirty="0"/>
                    </a:p>
                  </a:txBody>
                  <a:tcPr anchor="ctr">
                    <a:solidFill>
                      <a:schemeClr val="bg1">
                        <a:lumMod val="95000"/>
                      </a:schemeClr>
                    </a:solidFill>
                  </a:tcPr>
                </a:tc>
                <a:extLst>
                  <a:ext uri="{0D108BD9-81ED-4DB2-BD59-A6C34878D82A}">
                    <a16:rowId xmlns:a16="http://schemas.microsoft.com/office/drawing/2014/main" val="4024996851"/>
                  </a:ext>
                </a:extLst>
              </a:tr>
              <a:tr h="322729">
                <a:tc>
                  <a:txBody>
                    <a:bodyPr/>
                    <a:lstStyle/>
                    <a:p>
                      <a:pPr algn="ctr"/>
                      <a:r>
                        <a:rPr lang="en-US" sz="1400" dirty="0"/>
                        <a:t>Customer ID</a:t>
                      </a:r>
                      <a:endParaRPr lang="en-AE" sz="1400" dirty="0"/>
                    </a:p>
                  </a:txBody>
                  <a:tcPr anchor="ctr">
                    <a:solidFill>
                      <a:schemeClr val="bg1">
                        <a:lumMod val="95000"/>
                      </a:schemeClr>
                    </a:solidFill>
                  </a:tcPr>
                </a:tc>
                <a:tc>
                  <a:txBody>
                    <a:bodyPr/>
                    <a:lstStyle/>
                    <a:p>
                      <a:pPr algn="ctr"/>
                      <a:r>
                        <a:rPr lang="en-US" sz="1400" dirty="0"/>
                        <a:t>Income Category</a:t>
                      </a:r>
                      <a:endParaRPr lang="en-AE" sz="1400" dirty="0"/>
                    </a:p>
                  </a:txBody>
                  <a:tcPr anchor="ctr">
                    <a:solidFill>
                      <a:schemeClr val="bg1">
                        <a:lumMod val="95000"/>
                      </a:schemeClr>
                    </a:solidFill>
                  </a:tcPr>
                </a:tc>
                <a:extLst>
                  <a:ext uri="{0D108BD9-81ED-4DB2-BD59-A6C34878D82A}">
                    <a16:rowId xmlns:a16="http://schemas.microsoft.com/office/drawing/2014/main" val="3021969691"/>
                  </a:ext>
                </a:extLst>
              </a:tr>
              <a:tr h="322729">
                <a:tc>
                  <a:txBody>
                    <a:bodyPr/>
                    <a:lstStyle/>
                    <a:p>
                      <a:pPr algn="ctr"/>
                      <a:r>
                        <a:rPr lang="en-US" sz="1400" dirty="0"/>
                        <a:t>Payment Mode</a:t>
                      </a:r>
                      <a:endParaRPr lang="en-AE" sz="1400" dirty="0"/>
                    </a:p>
                  </a:txBody>
                  <a:tcPr anchor="ctr">
                    <a:solidFill>
                      <a:schemeClr val="bg1">
                        <a:lumMod val="95000"/>
                      </a:schemeClr>
                    </a:solidFill>
                  </a:tcPr>
                </a:tc>
                <a:tc>
                  <a:txBody>
                    <a:bodyPr/>
                    <a:lstStyle/>
                    <a:p>
                      <a:pPr algn="ctr"/>
                      <a:r>
                        <a:rPr lang="en-US" sz="1400" dirty="0"/>
                        <a:t>Profit</a:t>
                      </a:r>
                      <a:endParaRPr lang="en-AE" sz="1400" dirty="0"/>
                    </a:p>
                  </a:txBody>
                  <a:tcPr anchor="ctr">
                    <a:solidFill>
                      <a:schemeClr val="bg1">
                        <a:lumMod val="95000"/>
                      </a:schemeClr>
                    </a:solidFill>
                  </a:tcPr>
                </a:tc>
                <a:extLst>
                  <a:ext uri="{0D108BD9-81ED-4DB2-BD59-A6C34878D82A}">
                    <a16:rowId xmlns:a16="http://schemas.microsoft.com/office/drawing/2014/main" val="3568977218"/>
                  </a:ext>
                </a:extLst>
              </a:tr>
              <a:tr h="322729">
                <a:tc>
                  <a:txBody>
                    <a:bodyPr/>
                    <a:lstStyle/>
                    <a:p>
                      <a:pPr algn="ctr"/>
                      <a:r>
                        <a:rPr lang="en-US" sz="1400" dirty="0"/>
                        <a:t>Gender</a:t>
                      </a:r>
                      <a:endParaRPr lang="en-AE" sz="1400" dirty="0"/>
                    </a:p>
                  </a:txBody>
                  <a:tcPr anchor="ctr">
                    <a:solidFill>
                      <a:schemeClr val="bg1">
                        <a:lumMod val="95000"/>
                      </a:schemeClr>
                    </a:solidFill>
                  </a:tcPr>
                </a:tc>
                <a:tc>
                  <a:txBody>
                    <a:bodyPr/>
                    <a:lstStyle/>
                    <a:p>
                      <a:pPr algn="ctr"/>
                      <a:r>
                        <a:rPr lang="en-US" sz="1400" dirty="0"/>
                        <a:t>Profit %</a:t>
                      </a:r>
                      <a:endParaRPr lang="en-AE" sz="1400" dirty="0"/>
                    </a:p>
                  </a:txBody>
                  <a:tcPr anchor="ctr">
                    <a:solidFill>
                      <a:schemeClr val="bg1">
                        <a:lumMod val="95000"/>
                      </a:schemeClr>
                    </a:solidFill>
                  </a:tcPr>
                </a:tc>
                <a:extLst>
                  <a:ext uri="{0D108BD9-81ED-4DB2-BD59-A6C34878D82A}">
                    <a16:rowId xmlns:a16="http://schemas.microsoft.com/office/drawing/2014/main" val="3570963380"/>
                  </a:ext>
                </a:extLst>
              </a:tr>
              <a:tr h="322729">
                <a:tc>
                  <a:txBody>
                    <a:bodyPr/>
                    <a:lstStyle/>
                    <a:p>
                      <a:pPr algn="ctr"/>
                      <a:r>
                        <a:rPr lang="en-US" sz="1400" dirty="0"/>
                        <a:t>Age</a:t>
                      </a:r>
                      <a:endParaRPr lang="en-AE" sz="1400" dirty="0"/>
                    </a:p>
                  </a:txBody>
                  <a:tcPr anchor="ctr">
                    <a:solidFill>
                      <a:schemeClr val="bg1">
                        <a:lumMod val="95000"/>
                      </a:schemeClr>
                    </a:solidFill>
                  </a:tcPr>
                </a:tc>
                <a:tc>
                  <a:txBody>
                    <a:bodyPr/>
                    <a:lstStyle/>
                    <a:p>
                      <a:pPr algn="ctr"/>
                      <a:endParaRPr lang="en-AE" sz="1400" dirty="0"/>
                    </a:p>
                  </a:txBody>
                  <a:tcPr anchor="ctr">
                    <a:solidFill>
                      <a:schemeClr val="bg1">
                        <a:lumMod val="95000"/>
                      </a:schemeClr>
                    </a:solidFill>
                  </a:tcPr>
                </a:tc>
                <a:extLst>
                  <a:ext uri="{0D108BD9-81ED-4DB2-BD59-A6C34878D82A}">
                    <a16:rowId xmlns:a16="http://schemas.microsoft.com/office/drawing/2014/main" val="2772289534"/>
                  </a:ext>
                </a:extLst>
              </a:tr>
              <a:tr h="322729">
                <a:tc>
                  <a:txBody>
                    <a:bodyPr/>
                    <a:lstStyle/>
                    <a:p>
                      <a:pPr algn="ctr"/>
                      <a:r>
                        <a:rPr lang="en-US" sz="1400" dirty="0"/>
                        <a:t>Income (USD/Month)</a:t>
                      </a:r>
                      <a:endParaRPr lang="en-AE" sz="1400" dirty="0"/>
                    </a:p>
                  </a:txBody>
                  <a:tcPr anchor="ctr">
                    <a:solidFill>
                      <a:schemeClr val="bg1">
                        <a:lumMod val="95000"/>
                      </a:schemeClr>
                    </a:solidFill>
                  </a:tcPr>
                </a:tc>
                <a:tc>
                  <a:txBody>
                    <a:bodyPr/>
                    <a:lstStyle/>
                    <a:p>
                      <a:pPr algn="ctr"/>
                      <a:endParaRPr lang="en-AE" sz="1400" dirty="0"/>
                    </a:p>
                  </a:txBody>
                  <a:tcPr anchor="ctr">
                    <a:solidFill>
                      <a:schemeClr val="bg1">
                        <a:lumMod val="95000"/>
                      </a:schemeClr>
                    </a:solidFill>
                  </a:tcPr>
                </a:tc>
                <a:extLst>
                  <a:ext uri="{0D108BD9-81ED-4DB2-BD59-A6C34878D82A}">
                    <a16:rowId xmlns:a16="http://schemas.microsoft.com/office/drawing/2014/main" val="1115557364"/>
                  </a:ext>
                </a:extLst>
              </a:tr>
              <a:tr h="322729">
                <a:tc>
                  <a:txBody>
                    <a:bodyPr/>
                    <a:lstStyle/>
                    <a:p>
                      <a:pPr algn="ctr"/>
                      <a:r>
                        <a:rPr lang="en-US" sz="1400" dirty="0"/>
                        <a:t>Population</a:t>
                      </a:r>
                      <a:endParaRPr lang="en-AE" sz="1400" dirty="0"/>
                    </a:p>
                  </a:txBody>
                  <a:tcPr anchor="ctr">
                    <a:solidFill>
                      <a:schemeClr val="bg1">
                        <a:lumMod val="95000"/>
                      </a:schemeClr>
                    </a:solidFill>
                  </a:tcPr>
                </a:tc>
                <a:tc>
                  <a:txBody>
                    <a:bodyPr/>
                    <a:lstStyle/>
                    <a:p>
                      <a:pPr algn="ctr"/>
                      <a:endParaRPr lang="en-AE" sz="1400" dirty="0"/>
                    </a:p>
                  </a:txBody>
                  <a:tcPr anchor="ctr">
                    <a:solidFill>
                      <a:schemeClr val="bg1">
                        <a:lumMod val="95000"/>
                      </a:schemeClr>
                    </a:solidFill>
                  </a:tcPr>
                </a:tc>
                <a:extLst>
                  <a:ext uri="{0D108BD9-81ED-4DB2-BD59-A6C34878D82A}">
                    <a16:rowId xmlns:a16="http://schemas.microsoft.com/office/drawing/2014/main" val="599815142"/>
                  </a:ext>
                </a:extLst>
              </a:tr>
              <a:tr h="322729">
                <a:tc>
                  <a:txBody>
                    <a:bodyPr/>
                    <a:lstStyle/>
                    <a:p>
                      <a:pPr algn="ctr"/>
                      <a:r>
                        <a:rPr lang="en-US" sz="1400" dirty="0"/>
                        <a:t>Users</a:t>
                      </a:r>
                      <a:endParaRPr lang="en-AE" sz="1400" dirty="0"/>
                    </a:p>
                  </a:txBody>
                  <a:tcPr anchor="ctr">
                    <a:solidFill>
                      <a:schemeClr val="bg1">
                        <a:lumMod val="95000"/>
                      </a:schemeClr>
                    </a:solidFill>
                  </a:tcPr>
                </a:tc>
                <a:tc>
                  <a:txBody>
                    <a:bodyPr/>
                    <a:lstStyle/>
                    <a:p>
                      <a:pPr algn="ctr"/>
                      <a:endParaRPr lang="en-AE" sz="1400" dirty="0"/>
                    </a:p>
                  </a:txBody>
                  <a:tcPr anchor="ctr">
                    <a:solidFill>
                      <a:schemeClr val="bg1">
                        <a:lumMod val="95000"/>
                      </a:schemeClr>
                    </a:solidFill>
                  </a:tcPr>
                </a:tc>
                <a:extLst>
                  <a:ext uri="{0D108BD9-81ED-4DB2-BD59-A6C34878D82A}">
                    <a16:rowId xmlns:a16="http://schemas.microsoft.com/office/drawing/2014/main" val="2454196653"/>
                  </a:ext>
                </a:extLst>
              </a:tr>
            </a:tbl>
          </a:graphicData>
        </a:graphic>
      </p:graphicFrame>
      <p:graphicFrame>
        <p:nvGraphicFramePr>
          <p:cNvPr id="4" name="Table 4">
            <a:extLst>
              <a:ext uri="{FF2B5EF4-FFF2-40B4-BE49-F238E27FC236}">
                <a16:creationId xmlns:a16="http://schemas.microsoft.com/office/drawing/2014/main" id="{4CDB1B04-C8E4-C95E-426B-81880E2BC4BB}"/>
              </a:ext>
            </a:extLst>
          </p:cNvPr>
          <p:cNvGraphicFramePr>
            <a:graphicFrameLocks noGrp="1"/>
          </p:cNvGraphicFramePr>
          <p:nvPr>
            <p:extLst>
              <p:ext uri="{D42A27DB-BD31-4B8C-83A1-F6EECF244321}">
                <p14:modId xmlns:p14="http://schemas.microsoft.com/office/powerpoint/2010/main" val="3441383272"/>
              </p:ext>
            </p:extLst>
          </p:nvPr>
        </p:nvGraphicFramePr>
        <p:xfrm>
          <a:off x="7116190" y="1074322"/>
          <a:ext cx="4793006" cy="2418080"/>
        </p:xfrm>
        <a:graphic>
          <a:graphicData uri="http://schemas.openxmlformats.org/drawingml/2006/table">
            <a:tbl>
              <a:tblPr firstRow="1" bandRow="1">
                <a:tableStyleId>{073A0DAA-6AF3-43AB-8588-CEC1D06C72B9}</a:tableStyleId>
              </a:tblPr>
              <a:tblGrid>
                <a:gridCol w="1506777">
                  <a:extLst>
                    <a:ext uri="{9D8B030D-6E8A-4147-A177-3AD203B41FA5}">
                      <a16:colId xmlns:a16="http://schemas.microsoft.com/office/drawing/2014/main" val="3726510242"/>
                    </a:ext>
                  </a:extLst>
                </a:gridCol>
                <a:gridCol w="3286229">
                  <a:extLst>
                    <a:ext uri="{9D8B030D-6E8A-4147-A177-3AD203B41FA5}">
                      <a16:colId xmlns:a16="http://schemas.microsoft.com/office/drawing/2014/main" val="4014572265"/>
                    </a:ext>
                  </a:extLst>
                </a:gridCol>
              </a:tblGrid>
              <a:tr h="370840">
                <a:tc>
                  <a:txBody>
                    <a:bodyPr/>
                    <a:lstStyle/>
                    <a:p>
                      <a:r>
                        <a:rPr lang="en-US" dirty="0"/>
                        <a:t>Category</a:t>
                      </a:r>
                      <a:endParaRPr lang="en-AE" dirty="0"/>
                    </a:p>
                  </a:txBody>
                  <a:tcPr/>
                </a:tc>
                <a:tc>
                  <a:txBody>
                    <a:bodyPr/>
                    <a:lstStyle/>
                    <a:p>
                      <a:r>
                        <a:rPr lang="en-US" dirty="0"/>
                        <a:t>How it was made?</a:t>
                      </a:r>
                      <a:endParaRPr lang="en-AE" dirty="0"/>
                    </a:p>
                  </a:txBody>
                  <a:tcPr/>
                </a:tc>
                <a:extLst>
                  <a:ext uri="{0D108BD9-81ED-4DB2-BD59-A6C34878D82A}">
                    <a16:rowId xmlns:a16="http://schemas.microsoft.com/office/drawing/2014/main" val="3168217453"/>
                  </a:ext>
                </a:extLst>
              </a:tr>
              <a:tr h="370840">
                <a:tc>
                  <a:txBody>
                    <a:bodyPr/>
                    <a:lstStyle/>
                    <a:p>
                      <a:r>
                        <a:rPr lang="en-US" sz="1400" dirty="0"/>
                        <a:t>Distance Category</a:t>
                      </a:r>
                      <a:endParaRPr lang="en-AE" sz="1400" dirty="0"/>
                    </a:p>
                  </a:txBody>
                  <a:tcPr/>
                </a:tc>
                <a:tc>
                  <a:txBody>
                    <a:bodyPr/>
                    <a:lstStyle/>
                    <a:p>
                      <a:r>
                        <a:rPr lang="en-US" sz="1400" b="1" dirty="0"/>
                        <a:t>Short trip</a:t>
                      </a:r>
                      <a:r>
                        <a:rPr lang="en-US" sz="1400" dirty="0"/>
                        <a:t>: up to 10 kms </a:t>
                      </a:r>
                    </a:p>
                    <a:p>
                      <a:r>
                        <a:rPr lang="en-US" sz="1400" b="1" dirty="0"/>
                        <a:t>Medium trip</a:t>
                      </a:r>
                      <a:r>
                        <a:rPr lang="en-US" sz="1400" dirty="0"/>
                        <a:t>: 10 to 30 kms </a:t>
                      </a:r>
                    </a:p>
                    <a:p>
                      <a:r>
                        <a:rPr lang="en-US" sz="1400" b="1" dirty="0"/>
                        <a:t>Long Trip</a:t>
                      </a:r>
                      <a:r>
                        <a:rPr lang="en-US" sz="1400" dirty="0"/>
                        <a:t>: more than 30 kms </a:t>
                      </a:r>
                    </a:p>
                  </a:txBody>
                  <a:tcPr/>
                </a:tc>
                <a:extLst>
                  <a:ext uri="{0D108BD9-81ED-4DB2-BD59-A6C34878D82A}">
                    <a16:rowId xmlns:a16="http://schemas.microsoft.com/office/drawing/2014/main" val="2931747123"/>
                  </a:ext>
                </a:extLst>
              </a:tr>
              <a:tr h="370840">
                <a:tc>
                  <a:txBody>
                    <a:bodyPr/>
                    <a:lstStyle/>
                    <a:p>
                      <a:r>
                        <a:rPr lang="en-US" sz="1400" dirty="0"/>
                        <a:t>Age Category</a:t>
                      </a:r>
                      <a:endParaRPr lang="en-AE" sz="1400" dirty="0"/>
                    </a:p>
                  </a:txBody>
                  <a:tcPr/>
                </a:tc>
                <a:tc>
                  <a:txBody>
                    <a:bodyPr/>
                    <a:lstStyle/>
                    <a:p>
                      <a:r>
                        <a:rPr lang="en-AE" sz="1400" dirty="0"/>
                        <a:t>18-30, 30-45, 45-60, 60+</a:t>
                      </a:r>
                    </a:p>
                  </a:txBody>
                  <a:tcPr/>
                </a:tc>
                <a:extLst>
                  <a:ext uri="{0D108BD9-81ED-4DB2-BD59-A6C34878D82A}">
                    <a16:rowId xmlns:a16="http://schemas.microsoft.com/office/drawing/2014/main" val="177525217"/>
                  </a:ext>
                </a:extLst>
              </a:tr>
              <a:tr h="370840">
                <a:tc>
                  <a:txBody>
                    <a:bodyPr/>
                    <a:lstStyle/>
                    <a:p>
                      <a:r>
                        <a:rPr lang="en-US" sz="1400" dirty="0"/>
                        <a:t>Income Category</a:t>
                      </a:r>
                      <a:endParaRPr lang="en-AE"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Low:</a:t>
                      </a:r>
                      <a:r>
                        <a:rPr lang="en-US" sz="1400" dirty="0"/>
                        <a:t> up to 1006 USD/Month (No values)</a:t>
                      </a:r>
                      <a:br>
                        <a:rPr lang="en-US" sz="1400" dirty="0"/>
                      </a:br>
                      <a:r>
                        <a:rPr lang="en-US" sz="1400" b="1" dirty="0"/>
                        <a:t>Lower-Middle</a:t>
                      </a:r>
                      <a:r>
                        <a:rPr lang="en-US" sz="1400" dirty="0"/>
                        <a:t>: 1006 to 3955 USD/Month</a:t>
                      </a:r>
                      <a:br>
                        <a:rPr lang="en-US" sz="1400" dirty="0"/>
                      </a:br>
                      <a:r>
                        <a:rPr lang="en-US" sz="1400" b="1" dirty="0"/>
                        <a:t>Upper-Middle</a:t>
                      </a:r>
                      <a:r>
                        <a:rPr lang="en-US" sz="1400" dirty="0"/>
                        <a:t>: 3955 to 12235 USD/Month</a:t>
                      </a:r>
                      <a:br>
                        <a:rPr lang="en-US" sz="1400" dirty="0"/>
                      </a:br>
                      <a:r>
                        <a:rPr lang="en-US" sz="1400" b="1" dirty="0"/>
                        <a:t>High:</a:t>
                      </a:r>
                      <a:r>
                        <a:rPr lang="en-US" sz="1400" dirty="0"/>
                        <a:t> more than 12235 USD/Month </a:t>
                      </a:r>
                    </a:p>
                  </a:txBody>
                  <a:tcPr/>
                </a:tc>
                <a:extLst>
                  <a:ext uri="{0D108BD9-81ED-4DB2-BD59-A6C34878D82A}">
                    <a16:rowId xmlns:a16="http://schemas.microsoft.com/office/drawing/2014/main" val="105909839"/>
                  </a:ext>
                </a:extLst>
              </a:tr>
            </a:tbl>
          </a:graphicData>
        </a:graphic>
      </p:graphicFrame>
    </p:spTree>
    <p:extLst>
      <p:ext uri="{BB962C8B-B14F-4D97-AF65-F5344CB8AC3E}">
        <p14:creationId xmlns:p14="http://schemas.microsoft.com/office/powerpoint/2010/main" val="216992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38889" y="-5903215"/>
            <a:ext cx="729931" cy="12415106"/>
          </a:xfrm>
          <a:solidFill>
            <a:srgbClr val="3B3B3B"/>
          </a:solidFill>
          <a:ln>
            <a:noFill/>
          </a:ln>
        </p:spPr>
        <p:txBody>
          <a:bodyPr vert="vert270" anchor="t" anchorCtr="0">
            <a:noAutofit/>
          </a:bodyPr>
          <a:lstStyle/>
          <a:p>
            <a:r>
              <a:rPr lang="en-US" sz="4000" dirty="0">
                <a:solidFill>
                  <a:srgbClr val="FF6600"/>
                </a:solidFill>
                <a:latin typeface="+mn-lt"/>
              </a:rPr>
              <a:t>Overall Business Analysis</a:t>
            </a:r>
          </a:p>
        </p:txBody>
      </p:sp>
      <p:graphicFrame>
        <p:nvGraphicFramePr>
          <p:cNvPr id="6" name="Diagram 5">
            <a:extLst>
              <a:ext uri="{FF2B5EF4-FFF2-40B4-BE49-F238E27FC236}">
                <a16:creationId xmlns:a16="http://schemas.microsoft.com/office/drawing/2014/main" id="{BE1E8EDC-6E79-0916-0B46-FF7A11A71D15}"/>
              </a:ext>
            </a:extLst>
          </p:cNvPr>
          <p:cNvGraphicFramePr/>
          <p:nvPr>
            <p:extLst>
              <p:ext uri="{D42A27DB-BD31-4B8C-83A1-F6EECF244321}">
                <p14:modId xmlns:p14="http://schemas.microsoft.com/office/powerpoint/2010/main" val="1779149441"/>
              </p:ext>
            </p:extLst>
          </p:nvPr>
        </p:nvGraphicFramePr>
        <p:xfrm>
          <a:off x="1108173" y="1059031"/>
          <a:ext cx="1013800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0883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55063" y="-5919389"/>
            <a:ext cx="697583" cy="12415106"/>
          </a:xfrm>
          <a:solidFill>
            <a:srgbClr val="3B3B3B"/>
          </a:solidFill>
          <a:ln>
            <a:noFill/>
          </a:ln>
        </p:spPr>
        <p:txBody>
          <a:bodyPr vert="vert270" anchor="t" anchorCtr="0">
            <a:noAutofit/>
          </a:bodyPr>
          <a:lstStyle/>
          <a:p>
            <a:r>
              <a:rPr lang="en-US" sz="4000" dirty="0">
                <a:solidFill>
                  <a:srgbClr val="FF6600"/>
                </a:solidFill>
                <a:latin typeface="+mn-lt"/>
              </a:rPr>
              <a:t>EDA Results</a:t>
            </a:r>
          </a:p>
        </p:txBody>
      </p:sp>
      <p:sp>
        <p:nvSpPr>
          <p:cNvPr id="5" name="TextBox 4">
            <a:extLst>
              <a:ext uri="{FF2B5EF4-FFF2-40B4-BE49-F238E27FC236}">
                <a16:creationId xmlns:a16="http://schemas.microsoft.com/office/drawing/2014/main" id="{6714AC26-02E6-75DA-2AB2-F23BB0F06616}"/>
              </a:ext>
            </a:extLst>
          </p:cNvPr>
          <p:cNvSpPr txBox="1"/>
          <p:nvPr/>
        </p:nvSpPr>
        <p:spPr>
          <a:xfrm>
            <a:off x="150828" y="980388"/>
            <a:ext cx="3957686" cy="400110"/>
          </a:xfrm>
          <a:prstGeom prst="rect">
            <a:avLst/>
          </a:prstGeom>
          <a:noFill/>
        </p:spPr>
        <p:txBody>
          <a:bodyPr wrap="none" rtlCol="0">
            <a:spAutoFit/>
          </a:bodyPr>
          <a:lstStyle/>
          <a:p>
            <a:r>
              <a:rPr lang="en-US" sz="2000" b="1" dirty="0"/>
              <a:t>1. Market Analysis: Demand by City</a:t>
            </a:r>
            <a:endParaRPr lang="en-AE" sz="2000" b="1" dirty="0"/>
          </a:p>
        </p:txBody>
      </p:sp>
      <p:pic>
        <p:nvPicPr>
          <p:cNvPr id="8" name="Picture 7">
            <a:extLst>
              <a:ext uri="{FF2B5EF4-FFF2-40B4-BE49-F238E27FC236}">
                <a16:creationId xmlns:a16="http://schemas.microsoft.com/office/drawing/2014/main" id="{3DB4E13A-819D-4B25-F14D-E662236E1B58}"/>
              </a:ext>
            </a:extLst>
          </p:cNvPr>
          <p:cNvPicPr>
            <a:picLocks noChangeAspect="1"/>
          </p:cNvPicPr>
          <p:nvPr/>
        </p:nvPicPr>
        <p:blipFill>
          <a:blip r:embed="rId2"/>
          <a:stretch>
            <a:fillRect/>
          </a:stretch>
        </p:blipFill>
        <p:spPr>
          <a:xfrm>
            <a:off x="4083395" y="1597719"/>
            <a:ext cx="8011158" cy="5038751"/>
          </a:xfrm>
          <a:prstGeom prst="rect">
            <a:avLst/>
          </a:prstGeom>
        </p:spPr>
      </p:pic>
      <p:pic>
        <p:nvPicPr>
          <p:cNvPr id="10" name="Picture 9">
            <a:extLst>
              <a:ext uri="{FF2B5EF4-FFF2-40B4-BE49-F238E27FC236}">
                <a16:creationId xmlns:a16="http://schemas.microsoft.com/office/drawing/2014/main" id="{4E0BF3D3-F30A-B7FC-3865-EDD0D56E9376}"/>
              </a:ext>
            </a:extLst>
          </p:cNvPr>
          <p:cNvPicPr>
            <a:picLocks noChangeAspect="1"/>
          </p:cNvPicPr>
          <p:nvPr/>
        </p:nvPicPr>
        <p:blipFill>
          <a:blip r:embed="rId3"/>
          <a:stretch>
            <a:fillRect/>
          </a:stretch>
        </p:blipFill>
        <p:spPr>
          <a:xfrm>
            <a:off x="11008386" y="980388"/>
            <a:ext cx="1032786" cy="697583"/>
          </a:xfrm>
          <a:prstGeom prst="rect">
            <a:avLst/>
          </a:prstGeom>
        </p:spPr>
      </p:pic>
      <p:sp>
        <p:nvSpPr>
          <p:cNvPr id="11" name="TextBox 10">
            <a:extLst>
              <a:ext uri="{FF2B5EF4-FFF2-40B4-BE49-F238E27FC236}">
                <a16:creationId xmlns:a16="http://schemas.microsoft.com/office/drawing/2014/main" id="{5A8CB836-6E73-E740-9A14-AA577110028F}"/>
              </a:ext>
            </a:extLst>
          </p:cNvPr>
          <p:cNvSpPr txBox="1"/>
          <p:nvPr/>
        </p:nvSpPr>
        <p:spPr>
          <a:xfrm>
            <a:off x="311085" y="1677971"/>
            <a:ext cx="2790334" cy="3323987"/>
          </a:xfrm>
          <a:prstGeom prst="rect">
            <a:avLst/>
          </a:prstGeom>
          <a:noFill/>
        </p:spPr>
        <p:txBody>
          <a:bodyPr wrap="square" rtlCol="0">
            <a:spAutoFit/>
          </a:bodyPr>
          <a:lstStyle/>
          <a:p>
            <a:r>
              <a:rPr lang="en-US" sz="1400" b="1" dirty="0"/>
              <a:t>Observations:</a:t>
            </a:r>
          </a:p>
          <a:p>
            <a:endParaRPr lang="en-US" sz="1400" dirty="0"/>
          </a:p>
          <a:p>
            <a:pPr marL="285750" indent="-285750">
              <a:buFont typeface="Wingdings" panose="05000000000000000000" pitchFamily="2" charset="2"/>
              <a:buChar char="Ø"/>
            </a:pPr>
            <a:r>
              <a:rPr lang="en-US" sz="1400" dirty="0"/>
              <a:t>Except for Boston and Washington, less than 10% of the population uses cabs.</a:t>
            </a:r>
            <a:br>
              <a:rPr lang="en-US" sz="1400" dirty="0"/>
            </a:br>
            <a:endParaRPr lang="en-US" sz="1400" dirty="0"/>
          </a:p>
          <a:p>
            <a:pPr marL="285750" indent="-285750">
              <a:buFont typeface="Wingdings" panose="05000000000000000000" pitchFamily="2" charset="2"/>
              <a:buChar char="Ø"/>
            </a:pPr>
            <a:r>
              <a:rPr lang="en-US" sz="1400" dirty="0"/>
              <a:t>Pink Cab has more users than Yellow Cab in only four cities.</a:t>
            </a:r>
            <a:br>
              <a:rPr lang="en-US" sz="1400" dirty="0"/>
            </a:br>
            <a:endParaRPr lang="en-US" sz="1400" dirty="0"/>
          </a:p>
          <a:p>
            <a:pPr marL="285750" indent="-285750">
              <a:buFont typeface="Wingdings" panose="05000000000000000000" pitchFamily="2" charset="2"/>
              <a:buChar char="Ø"/>
            </a:pPr>
            <a:r>
              <a:rPr lang="en-US" sz="1400" dirty="0"/>
              <a:t>Out of the total cab users, Yellow Cab covers 9.46% while Pink Cab covers 7.68% of the market. This shows an ample opportunity for growth for both the companies.</a:t>
            </a:r>
            <a:endParaRPr lang="en-AE" sz="1400" dirty="0"/>
          </a:p>
        </p:txBody>
      </p:sp>
    </p:spTree>
    <p:extLst>
      <p:ext uri="{BB962C8B-B14F-4D97-AF65-F5344CB8AC3E}">
        <p14:creationId xmlns:p14="http://schemas.microsoft.com/office/powerpoint/2010/main" val="1617818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38889" y="-5903215"/>
            <a:ext cx="729931" cy="12415106"/>
          </a:xfrm>
          <a:solidFill>
            <a:srgbClr val="3B3B3B"/>
          </a:solidFill>
          <a:ln>
            <a:noFill/>
          </a:ln>
        </p:spPr>
        <p:txBody>
          <a:bodyPr vert="vert270" anchor="t" anchorCtr="0">
            <a:noAutofit/>
          </a:bodyPr>
          <a:lstStyle/>
          <a:p>
            <a:r>
              <a:rPr lang="en-US" sz="4000" dirty="0">
                <a:solidFill>
                  <a:srgbClr val="FF6600"/>
                </a:solidFill>
                <a:latin typeface="+mn-lt"/>
              </a:rPr>
              <a:t>EDA Results</a:t>
            </a:r>
          </a:p>
        </p:txBody>
      </p:sp>
      <p:sp>
        <p:nvSpPr>
          <p:cNvPr id="5" name="TextBox 4">
            <a:extLst>
              <a:ext uri="{FF2B5EF4-FFF2-40B4-BE49-F238E27FC236}">
                <a16:creationId xmlns:a16="http://schemas.microsoft.com/office/drawing/2014/main" id="{6714AC26-02E6-75DA-2AB2-F23BB0F06616}"/>
              </a:ext>
            </a:extLst>
          </p:cNvPr>
          <p:cNvSpPr txBox="1"/>
          <p:nvPr/>
        </p:nvSpPr>
        <p:spPr>
          <a:xfrm>
            <a:off x="84840" y="706413"/>
            <a:ext cx="3952449" cy="646331"/>
          </a:xfrm>
          <a:prstGeom prst="rect">
            <a:avLst/>
          </a:prstGeom>
          <a:noFill/>
        </p:spPr>
        <p:txBody>
          <a:bodyPr wrap="square" rtlCol="0">
            <a:spAutoFit/>
          </a:bodyPr>
          <a:lstStyle/>
          <a:p>
            <a:r>
              <a:rPr lang="en-US" b="1" dirty="0"/>
              <a:t>1. Market Analysis: Customer Segmentation</a:t>
            </a:r>
            <a:endParaRPr lang="en-AE" b="1" dirty="0"/>
          </a:p>
        </p:txBody>
      </p:sp>
      <p:sp>
        <p:nvSpPr>
          <p:cNvPr id="11" name="TextBox 10">
            <a:extLst>
              <a:ext uri="{FF2B5EF4-FFF2-40B4-BE49-F238E27FC236}">
                <a16:creationId xmlns:a16="http://schemas.microsoft.com/office/drawing/2014/main" id="{5A8CB836-6E73-E740-9A14-AA577110028F}"/>
              </a:ext>
            </a:extLst>
          </p:cNvPr>
          <p:cNvSpPr txBox="1"/>
          <p:nvPr/>
        </p:nvSpPr>
        <p:spPr>
          <a:xfrm>
            <a:off x="167067" y="1501521"/>
            <a:ext cx="3528240" cy="4401205"/>
          </a:xfrm>
          <a:prstGeom prst="rect">
            <a:avLst/>
          </a:prstGeom>
          <a:noFill/>
        </p:spPr>
        <p:txBody>
          <a:bodyPr wrap="square" rtlCol="0">
            <a:spAutoFit/>
          </a:bodyPr>
          <a:lstStyle/>
          <a:p>
            <a:r>
              <a:rPr lang="en-US" sz="1400" b="1" dirty="0"/>
              <a:t>Observations:</a:t>
            </a:r>
          </a:p>
          <a:p>
            <a:endParaRPr lang="en-US" sz="1400" b="1" dirty="0"/>
          </a:p>
          <a:p>
            <a:pPr marL="285750" indent="-285750">
              <a:buFont typeface="Wingdings" panose="05000000000000000000" pitchFamily="2" charset="2"/>
              <a:buChar char="Ø"/>
            </a:pPr>
            <a:r>
              <a:rPr lang="en-US" sz="1400" dirty="0"/>
              <a:t>Customer analysis shows that Yellow Cab outperforms Pink Cab across all customer segments.</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Males in the age range 18-30 with High Income seem to be the most frequent users of cabs.</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Most users seem to belong to high income class.</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The Number of cab users seems to be decreasing with age.</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Males seem to be using the cabs more than females.  </a:t>
            </a:r>
          </a:p>
          <a:p>
            <a:endParaRPr lang="en-US" sz="1400" dirty="0"/>
          </a:p>
          <a:p>
            <a:endParaRPr lang="en-US" sz="1400" dirty="0"/>
          </a:p>
        </p:txBody>
      </p:sp>
      <p:pic>
        <p:nvPicPr>
          <p:cNvPr id="10" name="Picture 9">
            <a:extLst>
              <a:ext uri="{FF2B5EF4-FFF2-40B4-BE49-F238E27FC236}">
                <a16:creationId xmlns:a16="http://schemas.microsoft.com/office/drawing/2014/main" id="{8946254B-F026-07C5-025E-949F6EA7B6D3}"/>
              </a:ext>
            </a:extLst>
          </p:cNvPr>
          <p:cNvPicPr>
            <a:picLocks noChangeAspect="1"/>
          </p:cNvPicPr>
          <p:nvPr/>
        </p:nvPicPr>
        <p:blipFill>
          <a:blip r:embed="rId2"/>
          <a:stretch>
            <a:fillRect/>
          </a:stretch>
        </p:blipFill>
        <p:spPr>
          <a:xfrm>
            <a:off x="3872119" y="776040"/>
            <a:ext cx="8235041" cy="5935845"/>
          </a:xfrm>
          <a:prstGeom prst="rect">
            <a:avLst/>
          </a:prstGeom>
        </p:spPr>
      </p:pic>
    </p:spTree>
    <p:extLst>
      <p:ext uri="{BB962C8B-B14F-4D97-AF65-F5344CB8AC3E}">
        <p14:creationId xmlns:p14="http://schemas.microsoft.com/office/powerpoint/2010/main" val="2323728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73916" y="-5938241"/>
            <a:ext cx="659878" cy="12415106"/>
          </a:xfrm>
          <a:solidFill>
            <a:srgbClr val="3B3B3B"/>
          </a:solidFill>
          <a:ln>
            <a:noFill/>
          </a:ln>
        </p:spPr>
        <p:txBody>
          <a:bodyPr vert="vert270" anchor="t" anchorCtr="0">
            <a:noAutofit/>
          </a:bodyPr>
          <a:lstStyle/>
          <a:p>
            <a:r>
              <a:rPr lang="en-US" sz="4000" dirty="0">
                <a:solidFill>
                  <a:srgbClr val="FF6600"/>
                </a:solidFill>
                <a:latin typeface="+mn-lt"/>
              </a:rPr>
              <a:t>EDA Results</a:t>
            </a:r>
          </a:p>
        </p:txBody>
      </p:sp>
      <p:sp>
        <p:nvSpPr>
          <p:cNvPr id="5" name="TextBox 4">
            <a:extLst>
              <a:ext uri="{FF2B5EF4-FFF2-40B4-BE49-F238E27FC236}">
                <a16:creationId xmlns:a16="http://schemas.microsoft.com/office/drawing/2014/main" id="{6714AC26-02E6-75DA-2AB2-F23BB0F06616}"/>
              </a:ext>
            </a:extLst>
          </p:cNvPr>
          <p:cNvSpPr txBox="1"/>
          <p:nvPr/>
        </p:nvSpPr>
        <p:spPr>
          <a:xfrm>
            <a:off x="150828" y="980388"/>
            <a:ext cx="5299208" cy="369332"/>
          </a:xfrm>
          <a:prstGeom prst="rect">
            <a:avLst/>
          </a:prstGeom>
          <a:noFill/>
        </p:spPr>
        <p:txBody>
          <a:bodyPr wrap="none" rtlCol="0">
            <a:spAutoFit/>
          </a:bodyPr>
          <a:lstStyle/>
          <a:p>
            <a:r>
              <a:rPr lang="en-US" b="1" dirty="0"/>
              <a:t>2. Cab Business Analysis: Business Performance Trend</a:t>
            </a:r>
            <a:endParaRPr lang="en-AE" b="1" dirty="0"/>
          </a:p>
        </p:txBody>
      </p:sp>
      <p:sp>
        <p:nvSpPr>
          <p:cNvPr id="11" name="TextBox 10">
            <a:extLst>
              <a:ext uri="{FF2B5EF4-FFF2-40B4-BE49-F238E27FC236}">
                <a16:creationId xmlns:a16="http://schemas.microsoft.com/office/drawing/2014/main" id="{5A8CB836-6E73-E740-9A14-AA577110028F}"/>
              </a:ext>
            </a:extLst>
          </p:cNvPr>
          <p:cNvSpPr txBox="1"/>
          <p:nvPr/>
        </p:nvSpPr>
        <p:spPr>
          <a:xfrm>
            <a:off x="339896" y="1683539"/>
            <a:ext cx="2808657" cy="2893100"/>
          </a:xfrm>
          <a:prstGeom prst="rect">
            <a:avLst/>
          </a:prstGeom>
          <a:noFill/>
        </p:spPr>
        <p:txBody>
          <a:bodyPr wrap="square" rtlCol="0">
            <a:spAutoFit/>
          </a:bodyPr>
          <a:lstStyle/>
          <a:p>
            <a:r>
              <a:rPr lang="en-US" sz="1400" b="1" dirty="0"/>
              <a:t>Observations:</a:t>
            </a:r>
          </a:p>
          <a:p>
            <a:endParaRPr lang="en-US" sz="1400" dirty="0"/>
          </a:p>
          <a:p>
            <a:pPr marL="285750" indent="-285750">
              <a:buFont typeface="Wingdings" panose="05000000000000000000" pitchFamily="2" charset="2"/>
              <a:buChar char="Ø"/>
            </a:pPr>
            <a:r>
              <a:rPr lang="en-US" sz="1400" dirty="0"/>
              <a:t>Yellow Cab has brought in more revenue, has been more profitable and has had more users than Pink Cab.</a:t>
            </a:r>
            <a:br>
              <a:rPr lang="en-US" sz="1400" dirty="0"/>
            </a:br>
            <a:r>
              <a:rPr lang="en-US" sz="1400" dirty="0"/>
              <a:t> </a:t>
            </a:r>
          </a:p>
          <a:p>
            <a:pPr marL="285750" indent="-285750">
              <a:buFont typeface="Wingdings" panose="05000000000000000000" pitchFamily="2" charset="2"/>
              <a:buChar char="Ø"/>
            </a:pPr>
            <a:r>
              <a:rPr lang="en-US" sz="1400" dirty="0"/>
              <a:t>Both the companies saw an increase in revenue in 2016-17 but saw a decrease in revenue from 2017-18. This can be explained by the similar trend in number of users. </a:t>
            </a:r>
          </a:p>
        </p:txBody>
      </p:sp>
      <p:pic>
        <p:nvPicPr>
          <p:cNvPr id="13" name="Picture 12">
            <a:extLst>
              <a:ext uri="{FF2B5EF4-FFF2-40B4-BE49-F238E27FC236}">
                <a16:creationId xmlns:a16="http://schemas.microsoft.com/office/drawing/2014/main" id="{7241933D-2058-614E-1C61-F479768F7BF6}"/>
              </a:ext>
            </a:extLst>
          </p:cNvPr>
          <p:cNvPicPr>
            <a:picLocks noChangeAspect="1"/>
          </p:cNvPicPr>
          <p:nvPr/>
        </p:nvPicPr>
        <p:blipFill>
          <a:blip r:embed="rId2"/>
          <a:stretch>
            <a:fillRect/>
          </a:stretch>
        </p:blipFill>
        <p:spPr>
          <a:xfrm>
            <a:off x="4383872" y="1349720"/>
            <a:ext cx="7808128" cy="5508280"/>
          </a:xfrm>
          <a:prstGeom prst="rect">
            <a:avLst/>
          </a:prstGeom>
        </p:spPr>
      </p:pic>
      <p:pic>
        <p:nvPicPr>
          <p:cNvPr id="6" name="Picture 5">
            <a:extLst>
              <a:ext uri="{FF2B5EF4-FFF2-40B4-BE49-F238E27FC236}">
                <a16:creationId xmlns:a16="http://schemas.microsoft.com/office/drawing/2014/main" id="{5147ADEB-FD98-BEB3-E623-E8EFE808FA1A}"/>
              </a:ext>
            </a:extLst>
          </p:cNvPr>
          <p:cNvPicPr>
            <a:picLocks noChangeAspect="1"/>
          </p:cNvPicPr>
          <p:nvPr/>
        </p:nvPicPr>
        <p:blipFill>
          <a:blip r:embed="rId3"/>
          <a:stretch>
            <a:fillRect/>
          </a:stretch>
        </p:blipFill>
        <p:spPr>
          <a:xfrm>
            <a:off x="11076494" y="844250"/>
            <a:ext cx="1115506" cy="659876"/>
          </a:xfrm>
          <a:prstGeom prst="rect">
            <a:avLst/>
          </a:prstGeom>
        </p:spPr>
      </p:pic>
    </p:spTree>
    <p:extLst>
      <p:ext uri="{BB962C8B-B14F-4D97-AF65-F5344CB8AC3E}">
        <p14:creationId xmlns:p14="http://schemas.microsoft.com/office/powerpoint/2010/main" val="41003400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450</TotalTime>
  <Words>1920</Words>
  <Application>Microsoft Office PowerPoint</Application>
  <PresentationFormat>Widescreen</PresentationFormat>
  <Paragraphs>194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PowerPoint Presentation</vt:lpstr>
      <vt:lpstr>   Agenda</vt:lpstr>
      <vt:lpstr>PowerPoint Presentation</vt:lpstr>
      <vt:lpstr>About the Data</vt:lpstr>
      <vt:lpstr>About the merged data</vt:lpstr>
      <vt:lpstr>Overall Business Analysis</vt:lpstr>
      <vt:lpstr>EDA Results</vt:lpstr>
      <vt:lpstr>EDA Results</vt:lpstr>
      <vt:lpstr>EDA Results</vt:lpstr>
      <vt:lpstr>EDA Results</vt:lpstr>
      <vt:lpstr>EDA Results</vt:lpstr>
      <vt:lpstr>EDA Results</vt:lpstr>
      <vt:lpstr>EDA Results</vt:lpstr>
      <vt:lpstr>Hypotheses Testing</vt:lpstr>
      <vt:lpstr>Hypotheses Testing</vt:lpstr>
      <vt:lpstr>Hypotheses Testing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yash.doshi24799@outlook.com</dc:creator>
  <cp:lastModifiedBy>yash.doshi24799@outlook.com</cp:lastModifiedBy>
  <cp:revision>9</cp:revision>
  <dcterms:created xsi:type="dcterms:W3CDTF">2023-03-05T14:12:17Z</dcterms:created>
  <dcterms:modified xsi:type="dcterms:W3CDTF">2023-03-17T13:31:57Z</dcterms:modified>
</cp:coreProperties>
</file>