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3" r:id="rId2"/>
    <p:sldId id="266" r:id="rId3"/>
    <p:sldId id="303" r:id="rId4"/>
    <p:sldId id="265" r:id="rId5"/>
    <p:sldId id="267" r:id="rId6"/>
    <p:sldId id="268" r:id="rId7"/>
    <p:sldId id="275" r:id="rId8"/>
    <p:sldId id="260" r:id="rId9"/>
    <p:sldId id="262" r:id="rId10"/>
    <p:sldId id="261" r:id="rId11"/>
    <p:sldId id="276" r:id="rId12"/>
    <p:sldId id="274" r:id="rId13"/>
    <p:sldId id="279" r:id="rId14"/>
    <p:sldId id="258" r:id="rId15"/>
    <p:sldId id="272" r:id="rId16"/>
    <p:sldId id="280" r:id="rId17"/>
    <p:sldId id="282" r:id="rId18"/>
    <p:sldId id="281" r:id="rId19"/>
    <p:sldId id="283" r:id="rId20"/>
    <p:sldId id="284" r:id="rId21"/>
    <p:sldId id="285" r:id="rId22"/>
    <p:sldId id="286" r:id="rId23"/>
    <p:sldId id="287" r:id="rId24"/>
    <p:sldId id="288" r:id="rId25"/>
    <p:sldId id="289" r:id="rId26"/>
    <p:sldId id="290" r:id="rId27"/>
    <p:sldId id="305" r:id="rId28"/>
    <p:sldId id="292" r:id="rId29"/>
    <p:sldId id="291" r:id="rId30"/>
    <p:sldId id="293" r:id="rId31"/>
    <p:sldId id="294" r:id="rId32"/>
    <p:sldId id="295" r:id="rId33"/>
    <p:sldId id="297" r:id="rId34"/>
    <p:sldId id="298" r:id="rId35"/>
    <p:sldId id="299" r:id="rId36"/>
    <p:sldId id="301" r:id="rId37"/>
    <p:sldId id="306" r:id="rId38"/>
    <p:sldId id="277" r:id="rId39"/>
    <p:sldId id="307" r:id="rId40"/>
    <p:sldId id="308" r:id="rId41"/>
    <p:sldId id="302" r:id="rId42"/>
    <p:sldId id="304" r:id="rId43"/>
    <p:sldId id="273" r:id="rId44"/>
    <p:sldId id="26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123900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330394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177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7310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19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427731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391899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391767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39347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52721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57665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34288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298697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273927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F0D0E-7008-4DB7-A1DC-6ACAD9BFDC28}" type="datetimeFigureOut">
              <a:rPr lang="en-IN" smtClean="0"/>
              <a:pPr/>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6A45B-CFC3-4694-B05D-041F31C466AA}" type="slidenum">
              <a:rPr lang="en-IN" smtClean="0"/>
              <a:pPr/>
              <a:t>‹#›</a:t>
            </a:fld>
            <a:endParaRPr lang="en-IN"/>
          </a:p>
        </p:txBody>
      </p:sp>
    </p:spTree>
    <p:extLst>
      <p:ext uri="{BB962C8B-B14F-4D97-AF65-F5344CB8AC3E}">
        <p14:creationId xmlns:p14="http://schemas.microsoft.com/office/powerpoint/2010/main" val="321722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6A45B-CFC3-4694-B05D-041F31C466AA}" type="slidenum">
              <a:rPr lang="en-IN" smtClean="0"/>
              <a:pPr/>
              <a:t>‹#›</a:t>
            </a:fld>
            <a:endParaRPr lang="en-IN"/>
          </a:p>
        </p:txBody>
      </p:sp>
      <p:sp>
        <p:nvSpPr>
          <p:cNvPr id="5" name="Date Placeholder 4"/>
          <p:cNvSpPr>
            <a:spLocks noGrp="1"/>
          </p:cNvSpPr>
          <p:nvPr>
            <p:ph type="dt" sz="half" idx="10"/>
          </p:nvPr>
        </p:nvSpPr>
        <p:spPr/>
        <p:txBody>
          <a:bodyPr/>
          <a:lstStyle/>
          <a:p>
            <a:fld id="{904F0D0E-7008-4DB7-A1DC-6ACAD9BFDC28}" type="datetimeFigureOut">
              <a:rPr lang="en-IN" smtClean="0"/>
              <a:pPr/>
              <a:t>10-05-2020</a:t>
            </a:fld>
            <a:endParaRPr lang="en-IN"/>
          </a:p>
        </p:txBody>
      </p:sp>
    </p:spTree>
    <p:extLst>
      <p:ext uri="{BB962C8B-B14F-4D97-AF65-F5344CB8AC3E}">
        <p14:creationId xmlns:p14="http://schemas.microsoft.com/office/powerpoint/2010/main" val="428815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4F0D0E-7008-4DB7-A1DC-6ACAD9BFDC28}" type="datetimeFigureOut">
              <a:rPr lang="en-IN" smtClean="0"/>
              <a:pPr/>
              <a:t>10-05-2020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D6A45B-CFC3-4694-B05D-041F31C466AA}" type="slidenum">
              <a:rPr lang="en-IN" smtClean="0"/>
              <a:pPr/>
              <a:t>‹#›</a:t>
            </a:fld>
            <a:endParaRPr lang="en-IN"/>
          </a:p>
        </p:txBody>
      </p:sp>
    </p:spTree>
    <p:extLst>
      <p:ext uri="{BB962C8B-B14F-4D97-AF65-F5344CB8AC3E}">
        <p14:creationId xmlns:p14="http://schemas.microsoft.com/office/powerpoint/2010/main" val="8538797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tu-info.com/Subject/2180706/Project/Projec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researchgate.net/publication/233864740_Face_Recognition_A_Literature_Review" TargetMode="External"/><Relationship Id="rId2" Type="http://schemas.openxmlformats.org/officeDocument/2006/relationships/hyperlink" Target="https://www.researchgate.net/publication/228790347_A_Summary_of_literature_review_Face_Recognition" TargetMode="External"/><Relationship Id="rId1" Type="http://schemas.openxmlformats.org/officeDocument/2006/relationships/slideLayout" Target="../slideLayouts/slideLayout2.xml"/><Relationship Id="rId4" Type="http://schemas.openxmlformats.org/officeDocument/2006/relationships/hyperlink" Target="http://ijcttjournal.org/Volume5/number-4/IJCTT-V5N4P136.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5412" y="517178"/>
            <a:ext cx="1426588" cy="1207113"/>
          </a:xfrm>
          <a:prstGeom prst="rect">
            <a:avLst/>
          </a:prstGeom>
        </p:spPr>
      </p:pic>
      <p:sp>
        <p:nvSpPr>
          <p:cNvPr id="6" name="Rectangle 5"/>
          <p:cNvSpPr/>
          <p:nvPr/>
        </p:nvSpPr>
        <p:spPr>
          <a:xfrm>
            <a:off x="2153045" y="517178"/>
            <a:ext cx="8833609" cy="954107"/>
          </a:xfrm>
          <a:prstGeom prst="rect">
            <a:avLst/>
          </a:prstGeom>
        </p:spPr>
        <p:txBody>
          <a:bodyPr wrap="square">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C.K.PITH</a:t>
            </a:r>
            <a:r>
              <a:rPr lang="en-US" altLang="en-IN" sz="2800" dirty="0">
                <a:solidFill>
                  <a:srgbClr val="FF0000"/>
                </a:solidFill>
                <a:latin typeface="Times New Roman" panose="02020603050405020304" pitchFamily="18" charset="0"/>
                <a:cs typeface="Times New Roman" panose="02020603050405020304" pitchFamily="18" charset="0"/>
              </a:rPr>
              <a:t>A</a:t>
            </a:r>
            <a:r>
              <a:rPr lang="en-IN" sz="2800" dirty="0">
                <a:solidFill>
                  <a:srgbClr val="FF0000"/>
                </a:solidFill>
                <a:latin typeface="Times New Roman" panose="02020603050405020304" pitchFamily="18" charset="0"/>
                <a:cs typeface="Times New Roman" panose="02020603050405020304" pitchFamily="18" charset="0"/>
              </a:rPr>
              <a:t>WALA </a:t>
            </a:r>
            <a:r>
              <a:rPr lang="en-US" altLang="en-IN" sz="2800" dirty="0">
                <a:solidFill>
                  <a:srgbClr val="FF0000"/>
                </a:solidFill>
                <a:latin typeface="Times New Roman" panose="02020603050405020304" pitchFamily="18" charset="0"/>
                <a:cs typeface="Times New Roman" panose="02020603050405020304" pitchFamily="18" charset="0"/>
              </a:rPr>
              <a:t>COLLE</a:t>
            </a:r>
            <a:r>
              <a:rPr lang="en-IN" sz="2800" dirty="0">
                <a:solidFill>
                  <a:srgbClr val="FF0000"/>
                </a:solidFill>
                <a:latin typeface="Times New Roman" panose="02020603050405020304" pitchFamily="18" charset="0"/>
                <a:cs typeface="Times New Roman" panose="02020603050405020304" pitchFamily="18" charset="0"/>
              </a:rPr>
              <a:t>GE OF ENGINEERING &amp; TECHNOLOGY, SURAT</a:t>
            </a:r>
          </a:p>
        </p:txBody>
      </p:sp>
      <p:sp>
        <p:nvSpPr>
          <p:cNvPr id="7" name="Rectangle 6"/>
          <p:cNvSpPr/>
          <p:nvPr/>
        </p:nvSpPr>
        <p:spPr>
          <a:xfrm>
            <a:off x="1368147" y="1743843"/>
            <a:ext cx="9090058" cy="1200329"/>
          </a:xfrm>
          <a:prstGeom prst="rect">
            <a:avLst/>
          </a:prstGeom>
        </p:spPr>
        <p:txBody>
          <a:bodyPr wrap="square">
            <a:spAutoFit/>
          </a:bodyPr>
          <a:lstStyle/>
          <a:p>
            <a:pPr algn="ctr"/>
            <a:r>
              <a:rPr lang="en-IN" sz="2400" dirty="0">
                <a:latin typeface="Times New Roman" panose="02020603050405020304" pitchFamily="18" charset="0"/>
                <a:cs typeface="Times New Roman" panose="02020603050405020304" pitchFamily="18" charset="0"/>
              </a:rPr>
              <a:t>Branch:</a:t>
            </a:r>
            <a:r>
              <a:rPr lang="en-US" altLang="en-IN" sz="2400" dirty="0">
                <a:latin typeface="Times New Roman" panose="02020603050405020304" pitchFamily="18" charset="0"/>
                <a:cs typeface="Times New Roman" panose="02020603050405020304" pitchFamily="18" charset="0"/>
              </a:rPr>
              <a:t>-  Computer</a:t>
            </a:r>
            <a:r>
              <a:rPr lang="en-IN" sz="2400" dirty="0">
                <a:latin typeface="Times New Roman" panose="02020603050405020304" pitchFamily="18" charset="0"/>
                <a:cs typeface="Times New Roman" panose="02020603050405020304" pitchFamily="18" charset="0"/>
              </a:rPr>
              <a:t> 4</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Year/8</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Sem</a:t>
            </a:r>
          </a:p>
          <a:p>
            <a:pPr algn="ctr"/>
            <a:r>
              <a:rPr lang="en-IN" sz="2400" dirty="0">
                <a:latin typeface="Times New Roman" panose="02020603050405020304" pitchFamily="18" charset="0"/>
                <a:cs typeface="Times New Roman" panose="02020603050405020304" pitchFamily="18" charset="0"/>
              </a:rPr>
              <a:t>Group No:- 10</a:t>
            </a:r>
          </a:p>
          <a:p>
            <a:pPr algn="ctr"/>
            <a:r>
              <a:rPr lang="en-IN" sz="2400" dirty="0">
                <a:latin typeface="Times New Roman" panose="02020603050405020304" pitchFamily="18" charset="0"/>
                <a:cs typeface="Times New Roman" panose="02020603050405020304" pitchFamily="18" charset="0"/>
              </a:rPr>
              <a:t>Subject:- Project-II (</a:t>
            </a:r>
            <a:r>
              <a:rPr lang="en-US" sz="2400" dirty="0">
                <a:hlinkClick r:id="rId3" tooltip="Project - 2180706 - GTU">
                  <a:extLst>
                    <a:ext uri="{A12FA001-AC4F-418D-AE19-62706E023703}">
                      <ahyp:hlinkClr xmlns:ahyp="http://schemas.microsoft.com/office/drawing/2018/hyperlinkcolor" val="tx"/>
                    </a:ext>
                  </a:extLst>
                </a:hlinkClick>
              </a:rPr>
              <a:t>2180706</a:t>
            </a:r>
            <a:r>
              <a:rPr lang="en-IN" sz="2400" dirty="0">
                <a:latin typeface="Times New Roman" panose="02020603050405020304" pitchFamily="18" charset="0"/>
                <a:cs typeface="Times New Roman" panose="02020603050405020304" pitchFamily="18" charset="0"/>
              </a:rPr>
              <a:t>)</a:t>
            </a:r>
          </a:p>
        </p:txBody>
      </p:sp>
      <p:graphicFrame>
        <p:nvGraphicFramePr>
          <p:cNvPr id="2" name="Table 1">
            <a:extLst>
              <a:ext uri="{FF2B5EF4-FFF2-40B4-BE49-F238E27FC236}">
                <a16:creationId xmlns:a16="http://schemas.microsoft.com/office/drawing/2014/main" id="{201A171D-E863-4CD9-AE2B-28F1DCFF316D}"/>
              </a:ext>
            </a:extLst>
          </p:cNvPr>
          <p:cNvGraphicFramePr>
            <a:graphicFrameLocks noGrp="1"/>
          </p:cNvGraphicFramePr>
          <p:nvPr>
            <p:extLst>
              <p:ext uri="{D42A27DB-BD31-4B8C-83A1-F6EECF244321}">
                <p14:modId xmlns:p14="http://schemas.microsoft.com/office/powerpoint/2010/main" val="831119164"/>
              </p:ext>
            </p:extLst>
          </p:nvPr>
        </p:nvGraphicFramePr>
        <p:xfrm>
          <a:off x="2032000" y="3219205"/>
          <a:ext cx="8127999" cy="231140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619165244"/>
                    </a:ext>
                  </a:extLst>
                </a:gridCol>
                <a:gridCol w="2709333">
                  <a:extLst>
                    <a:ext uri="{9D8B030D-6E8A-4147-A177-3AD203B41FA5}">
                      <a16:colId xmlns:a16="http://schemas.microsoft.com/office/drawing/2014/main" val="3296422490"/>
                    </a:ext>
                  </a:extLst>
                </a:gridCol>
                <a:gridCol w="2709333">
                  <a:extLst>
                    <a:ext uri="{9D8B030D-6E8A-4147-A177-3AD203B41FA5}">
                      <a16:colId xmlns:a16="http://schemas.microsoft.com/office/drawing/2014/main" val="3775186004"/>
                    </a:ext>
                  </a:extLst>
                </a:gridCol>
              </a:tblGrid>
              <a:tr h="370840">
                <a:tc>
                  <a:txBody>
                    <a:bodyPr/>
                    <a:lstStyle/>
                    <a:p>
                      <a:pPr algn="ctr"/>
                      <a:r>
                        <a:rPr lang="en-US" sz="2400" dirty="0"/>
                        <a:t>Enrollment No.</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Name</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Guide</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09472"/>
                  </a:ext>
                </a:extLst>
              </a:tr>
              <a:tr h="370840">
                <a:tc>
                  <a:txBody>
                    <a:bodyPr/>
                    <a:lstStyle/>
                    <a:p>
                      <a:r>
                        <a:rPr lang="en-US" dirty="0"/>
                        <a:t>160090107007</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Kartik Fruitwala</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Prof. Neelam A. </a:t>
                      </a:r>
                      <a:r>
                        <a:rPr lang="en-US" dirty="0" err="1"/>
                        <a:t>Surti</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770030"/>
                  </a:ext>
                </a:extLst>
              </a:tr>
              <a:tr h="370840">
                <a:tc>
                  <a:txBody>
                    <a:bodyPr/>
                    <a:lstStyle/>
                    <a:p>
                      <a:r>
                        <a:rPr lang="en-US" dirty="0"/>
                        <a:t>160090107009</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Rahul Gandhi</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Prof. Chetan K. Solanki</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8128474"/>
                  </a:ext>
                </a:extLst>
              </a:tr>
              <a:tr h="370840">
                <a:tc>
                  <a:txBody>
                    <a:bodyPr/>
                    <a:lstStyle/>
                    <a:p>
                      <a:r>
                        <a:rPr lang="en-US" dirty="0"/>
                        <a:t>160090107016</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Utsav Haveliwala</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674955"/>
                  </a:ext>
                </a:extLst>
              </a:tr>
              <a:tr h="370840">
                <a:tc>
                  <a:txBody>
                    <a:bodyPr/>
                    <a:lstStyle/>
                    <a:p>
                      <a:r>
                        <a:rPr lang="en-US" dirty="0"/>
                        <a:t>160090107018</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Abhishek Jariwala</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17435"/>
                  </a:ext>
                </a:extLst>
              </a:tr>
              <a:tr h="370840">
                <a:tc>
                  <a:txBody>
                    <a:bodyPr/>
                    <a:lstStyle/>
                    <a:p>
                      <a:r>
                        <a:rPr lang="en-US" dirty="0"/>
                        <a:t>160090107029</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Yashesh Pandya</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173307"/>
                  </a:ext>
                </a:extLst>
              </a:tr>
            </a:tbl>
          </a:graphicData>
        </a:graphic>
      </p:graphicFrame>
    </p:spTree>
    <p:extLst>
      <p:ext uri="{BB962C8B-B14F-4D97-AF65-F5344CB8AC3E}">
        <p14:creationId xmlns:p14="http://schemas.microsoft.com/office/powerpoint/2010/main" val="12211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Literature Review (Cont..)</a:t>
            </a:r>
          </a:p>
        </p:txBody>
      </p:sp>
      <p:graphicFrame>
        <p:nvGraphicFramePr>
          <p:cNvPr id="4" name="Content Placeholder 3"/>
          <p:cNvGraphicFramePr>
            <a:graphicFrameLocks noGrp="1"/>
          </p:cNvGraphicFramePr>
          <p:nvPr>
            <p:ph idx="1"/>
          </p:nvPr>
        </p:nvGraphicFramePr>
        <p:xfrm>
          <a:off x="838200" y="1825625"/>
          <a:ext cx="10515600" cy="4302760"/>
        </p:xfrm>
        <a:graphic>
          <a:graphicData uri="http://schemas.openxmlformats.org/drawingml/2006/table">
            <a:tbl>
              <a:tblPr firstRow="1" bandRow="1">
                <a:tableStyleId>{5940675A-B579-460E-94D1-54222C63F5DA}</a:tableStyleId>
              </a:tblPr>
              <a:tblGrid>
                <a:gridCol w="2278487">
                  <a:extLst>
                    <a:ext uri="{9D8B030D-6E8A-4147-A177-3AD203B41FA5}">
                      <a16:colId xmlns:a16="http://schemas.microsoft.com/office/drawing/2014/main" val="20000"/>
                    </a:ext>
                  </a:extLst>
                </a:gridCol>
                <a:gridCol w="2979313">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Advantage</a:t>
                      </a:r>
                    </a:p>
                  </a:txBody>
                  <a:tcPr/>
                </a:tc>
                <a:tc>
                  <a:txBody>
                    <a:bodyPr/>
                    <a:lstStyle/>
                    <a:p>
                      <a:r>
                        <a:rPr lang="en-IN"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Local</a:t>
                      </a:r>
                      <a:r>
                        <a:rPr lang="en-IN" baseline="0" dirty="0">
                          <a:latin typeface="Times New Roman" panose="02020603050405020304" pitchFamily="18" charset="0"/>
                          <a:cs typeface="Times New Roman" panose="02020603050405020304" pitchFamily="18" charset="0"/>
                        </a:rPr>
                        <a:t> Binary Patterns</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Local binary patterns</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LBP</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is a type of visual</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descriptor</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used for classification in computer vision. LBP is the particular case of the Texture Spectrum model proposed in 1990.LBP was first described in 1994. It has since been found to be a powerful feature for texture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High discriminative power</a:t>
                      </a:r>
                    </a:p>
                    <a:p>
                      <a:r>
                        <a:rPr lang="en-IN" dirty="0">
                          <a:latin typeface="Times New Roman" panose="02020603050405020304" pitchFamily="18" charset="0"/>
                          <a:cs typeface="Times New Roman" panose="02020603050405020304" pitchFamily="18" charset="0"/>
                        </a:rPr>
                        <a:t>• Computational simplicity</a:t>
                      </a:r>
                    </a:p>
                    <a:p>
                      <a:r>
                        <a:rPr lang="en-IN" dirty="0">
                          <a:latin typeface="Times New Roman" panose="02020603050405020304" pitchFamily="18" charset="0"/>
                          <a:cs typeface="Times New Roman" panose="02020603050405020304" pitchFamily="18" charset="0"/>
                        </a:rPr>
                        <a:t>• Invariance to grayscale changes and </a:t>
                      </a:r>
                    </a:p>
                    <a:p>
                      <a:r>
                        <a:rPr lang="en-IN" dirty="0">
                          <a:latin typeface="Times New Roman" panose="02020603050405020304" pitchFamily="18" charset="0"/>
                          <a:cs typeface="Times New Roman" panose="02020603050405020304" pitchFamily="18" charset="0"/>
                        </a:rPr>
                        <a:t>• Good performance. </a:t>
                      </a:r>
                    </a:p>
                  </a:txBody>
                  <a:tcPr/>
                </a:tc>
                <a:tc>
                  <a:txBody>
                    <a:bodyPr/>
                    <a:lstStyle/>
                    <a:p>
                      <a:r>
                        <a:rPr lang="en-IN" dirty="0">
                          <a:latin typeface="Times New Roman" panose="02020603050405020304" pitchFamily="18" charset="0"/>
                          <a:cs typeface="Times New Roman" panose="02020603050405020304" pitchFamily="18" charset="0"/>
                        </a:rPr>
                        <a:t>• Not invariant to rotations </a:t>
                      </a:r>
                    </a:p>
                    <a:p>
                      <a:r>
                        <a:rPr lang="en-IN" dirty="0">
                          <a:latin typeface="Times New Roman" panose="02020603050405020304" pitchFamily="18" charset="0"/>
                          <a:cs typeface="Times New Roman" panose="02020603050405020304" pitchFamily="18" charset="0"/>
                        </a:rPr>
                        <a:t>• The size of the features increases exponentially with the number of neighbours which leads to an increase of computational complexity in terms of time and space </a:t>
                      </a:r>
                    </a:p>
                    <a:p>
                      <a:r>
                        <a:rPr lang="en-IN" dirty="0">
                          <a:latin typeface="Times New Roman" panose="02020603050405020304" pitchFamily="18" charset="0"/>
                          <a:cs typeface="Times New Roman" panose="02020603050405020304" pitchFamily="18" charset="0"/>
                        </a:rPr>
                        <a:t>• The structural information captured by it is limited. Only pixel difference is used, magnitude information ignored.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469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59F4-1549-490F-AE1C-AF60F72539E7}"/>
              </a:ext>
            </a:extLst>
          </p:cNvPr>
          <p:cNvSpPr>
            <a:spLocks noGrp="1"/>
          </p:cNvSpPr>
          <p:nvPr>
            <p:ph type="title"/>
          </p:nvPr>
        </p:nvSpPr>
        <p:spPr/>
        <p:txBody>
          <a:bodyPr/>
          <a:lstStyle/>
          <a:p>
            <a:pPr marL="571500" indent="-571500">
              <a:buFont typeface="Wingdings" panose="05000000000000000000" pitchFamily="2" charset="2"/>
              <a:buChar char="v"/>
            </a:pPr>
            <a:r>
              <a:rPr lang="en-IN" dirty="0"/>
              <a:t>Literature Review</a:t>
            </a:r>
            <a:r>
              <a:rPr lang="en-IN" dirty="0">
                <a:latin typeface="Times New Roman" panose="02020603050405020304" pitchFamily="18" charset="0"/>
                <a:cs typeface="Times New Roman" panose="02020603050405020304" pitchFamily="18" charset="0"/>
              </a:rPr>
              <a:t> (Cont..)</a:t>
            </a:r>
            <a:endParaRPr lang="en-US" dirty="0"/>
          </a:p>
        </p:txBody>
      </p:sp>
      <p:graphicFrame>
        <p:nvGraphicFramePr>
          <p:cNvPr id="4" name="Content Placeholder 3">
            <a:extLst>
              <a:ext uri="{FF2B5EF4-FFF2-40B4-BE49-F238E27FC236}">
                <a16:creationId xmlns:a16="http://schemas.microsoft.com/office/drawing/2014/main" id="{7CA21BEE-2D2E-4F0E-9945-FEF65BCCD72F}"/>
              </a:ext>
            </a:extLst>
          </p:cNvPr>
          <p:cNvGraphicFramePr>
            <a:graphicFrameLocks noGrp="1"/>
          </p:cNvGraphicFramePr>
          <p:nvPr>
            <p:ph idx="1"/>
            <p:extLst>
              <p:ext uri="{D42A27DB-BD31-4B8C-83A1-F6EECF244321}">
                <p14:modId xmlns:p14="http://schemas.microsoft.com/office/powerpoint/2010/main" val="2325307814"/>
              </p:ext>
            </p:extLst>
          </p:nvPr>
        </p:nvGraphicFramePr>
        <p:xfrm>
          <a:off x="497397" y="2082079"/>
          <a:ext cx="8596312" cy="1097280"/>
        </p:xfrm>
        <a:graphic>
          <a:graphicData uri="http://schemas.openxmlformats.org/drawingml/2006/table">
            <a:tbl>
              <a:tblPr firstRow="1" bandRow="1">
                <a:tableStyleId>{72833802-FEF1-4C79-8D5D-14CF1EAF98D9}</a:tableStyleId>
              </a:tblPr>
              <a:tblGrid>
                <a:gridCol w="8596312">
                  <a:extLst>
                    <a:ext uri="{9D8B030D-6E8A-4147-A177-3AD203B41FA5}">
                      <a16:colId xmlns:a16="http://schemas.microsoft.com/office/drawing/2014/main" val="666033317"/>
                    </a:ext>
                  </a:extLst>
                </a:gridCol>
              </a:tblGrid>
              <a:tr h="2798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Eigen Faces (Holistic / Global Approach)</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025162"/>
                  </a:ext>
                </a:extLst>
              </a:tr>
              <a:tr h="2078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Codes and decodes image to gain recognition</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049935"/>
                  </a:ext>
                </a:extLst>
              </a:tr>
              <a:tr h="2078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Uses Principal Component Analysis (PCA)</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941538"/>
                  </a:ext>
                </a:extLst>
              </a:tr>
            </a:tbl>
          </a:graphicData>
        </a:graphic>
      </p:graphicFrame>
      <p:graphicFrame>
        <p:nvGraphicFramePr>
          <p:cNvPr id="5" name="Table 4">
            <a:extLst>
              <a:ext uri="{FF2B5EF4-FFF2-40B4-BE49-F238E27FC236}">
                <a16:creationId xmlns:a16="http://schemas.microsoft.com/office/drawing/2014/main" id="{D4A9F818-8A47-4331-9BB1-3352085D8D99}"/>
              </a:ext>
            </a:extLst>
          </p:cNvPr>
          <p:cNvGraphicFramePr>
            <a:graphicFrameLocks noGrp="1"/>
          </p:cNvGraphicFramePr>
          <p:nvPr>
            <p:extLst>
              <p:ext uri="{D42A27DB-BD31-4B8C-83A1-F6EECF244321}">
                <p14:modId xmlns:p14="http://schemas.microsoft.com/office/powerpoint/2010/main" val="3326401496"/>
              </p:ext>
            </p:extLst>
          </p:nvPr>
        </p:nvGraphicFramePr>
        <p:xfrm>
          <a:off x="497397" y="3429000"/>
          <a:ext cx="8596312" cy="1413885"/>
        </p:xfrm>
        <a:graphic>
          <a:graphicData uri="http://schemas.openxmlformats.org/drawingml/2006/table">
            <a:tbl>
              <a:tblPr firstRow="1" bandRow="1">
                <a:tableStyleId>{72833802-FEF1-4C79-8D5D-14CF1EAF98D9}</a:tableStyleId>
              </a:tblPr>
              <a:tblGrid>
                <a:gridCol w="8596312">
                  <a:extLst>
                    <a:ext uri="{9D8B030D-6E8A-4147-A177-3AD203B41FA5}">
                      <a16:colId xmlns:a16="http://schemas.microsoft.com/office/drawing/2014/main" val="2555432035"/>
                    </a:ext>
                  </a:extLst>
                </a:gridCol>
              </a:tblGrid>
              <a:tr h="471295">
                <a:tc>
                  <a:txBody>
                    <a:bodyPr/>
                    <a:lstStyle/>
                    <a:p>
                      <a:r>
                        <a:rPr lang="en-IN" sz="1800" dirty="0"/>
                        <a:t>Fisher Faces (Feature based / Local 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149276"/>
                  </a:ext>
                </a:extLst>
              </a:tr>
              <a:tr h="4712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Better handles interpersonal images such as lighting</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831751"/>
                  </a:ext>
                </a:extLst>
              </a:tr>
              <a:tr h="4712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Uses Linear Discriminant Analysis (LDA)</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8660802"/>
                  </a:ext>
                </a:extLst>
              </a:tr>
            </a:tbl>
          </a:graphicData>
        </a:graphic>
      </p:graphicFrame>
      <p:graphicFrame>
        <p:nvGraphicFramePr>
          <p:cNvPr id="7" name="Table 6">
            <a:extLst>
              <a:ext uri="{FF2B5EF4-FFF2-40B4-BE49-F238E27FC236}">
                <a16:creationId xmlns:a16="http://schemas.microsoft.com/office/drawing/2014/main" id="{64E60BF9-A3E2-431E-B43D-6B77BB058B5B}"/>
              </a:ext>
            </a:extLst>
          </p:cNvPr>
          <p:cNvGraphicFramePr>
            <a:graphicFrameLocks noGrp="1"/>
          </p:cNvGraphicFramePr>
          <p:nvPr>
            <p:extLst>
              <p:ext uri="{D42A27DB-BD31-4B8C-83A1-F6EECF244321}">
                <p14:modId xmlns:p14="http://schemas.microsoft.com/office/powerpoint/2010/main" val="3662812560"/>
              </p:ext>
            </p:extLst>
          </p:nvPr>
        </p:nvGraphicFramePr>
        <p:xfrm>
          <a:off x="497398" y="5092526"/>
          <a:ext cx="8596311" cy="1011382"/>
        </p:xfrm>
        <a:graphic>
          <a:graphicData uri="http://schemas.openxmlformats.org/drawingml/2006/table">
            <a:tbl>
              <a:tblPr firstRow="1" bandRow="1">
                <a:tableStyleId>{72833802-FEF1-4C79-8D5D-14CF1EAF98D9}</a:tableStyleId>
              </a:tblPr>
              <a:tblGrid>
                <a:gridCol w="8596311">
                  <a:extLst>
                    <a:ext uri="{9D8B030D-6E8A-4147-A177-3AD203B41FA5}">
                      <a16:colId xmlns:a16="http://schemas.microsoft.com/office/drawing/2014/main" val="305960225"/>
                    </a:ext>
                  </a:extLst>
                </a:gridCol>
              </a:tblGrid>
              <a:tr h="505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Local binary pattern histograms</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1735415"/>
                  </a:ext>
                </a:extLst>
              </a:tr>
              <a:tr h="505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Comparison of each pixel to its neighbours</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889701"/>
                  </a:ext>
                </a:extLst>
              </a:tr>
            </a:tbl>
          </a:graphicData>
        </a:graphic>
      </p:graphicFrame>
      <p:sp>
        <p:nvSpPr>
          <p:cNvPr id="11" name="TextBox 10">
            <a:extLst>
              <a:ext uri="{FF2B5EF4-FFF2-40B4-BE49-F238E27FC236}">
                <a16:creationId xmlns:a16="http://schemas.microsoft.com/office/drawing/2014/main" id="{B0C3E9DD-9C81-4A5C-BAD5-935D3854DCFF}"/>
              </a:ext>
            </a:extLst>
          </p:cNvPr>
          <p:cNvSpPr txBox="1"/>
          <p:nvPr/>
        </p:nvSpPr>
        <p:spPr>
          <a:xfrm>
            <a:off x="497397" y="1441595"/>
            <a:ext cx="4393430" cy="369332"/>
          </a:xfrm>
          <a:prstGeom prst="rect">
            <a:avLst/>
          </a:prstGeom>
          <a:noFill/>
        </p:spPr>
        <p:txBody>
          <a:bodyPr wrap="square" rtlCol="0">
            <a:spAutoFit/>
          </a:bodyPr>
          <a:lstStyle/>
          <a:p>
            <a:pPr algn="just">
              <a:buFont typeface="Wingdings" panose="05000000000000000000" pitchFamily="2" charset="2"/>
              <a:buChar char="Ø"/>
            </a:pPr>
            <a:r>
              <a:rPr lang="en-IN" dirty="0"/>
              <a:t> Summary of OpenCV algorithms:</a:t>
            </a:r>
          </a:p>
        </p:txBody>
      </p:sp>
    </p:spTree>
    <p:extLst>
      <p:ext uri="{BB962C8B-B14F-4D97-AF65-F5344CB8AC3E}">
        <p14:creationId xmlns:p14="http://schemas.microsoft.com/office/powerpoint/2010/main" val="31621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lstStyle/>
          <a:p>
            <a:pPr marL="571500" indent="-571500">
              <a:buFont typeface="Wingdings" panose="05000000000000000000" pitchFamily="2" charset="2"/>
              <a:buChar char="v"/>
            </a:pPr>
            <a:r>
              <a:rPr lang="en-IN" dirty="0"/>
              <a:t>Literature Review</a:t>
            </a:r>
            <a:r>
              <a:rPr lang="en-IN" dirty="0">
                <a:latin typeface="Times New Roman" panose="02020603050405020304" pitchFamily="18" charset="0"/>
                <a:cs typeface="Times New Roman" panose="02020603050405020304" pitchFamily="18" charset="0"/>
              </a:rPr>
              <a:t> (Cont..)</a:t>
            </a:r>
            <a:endParaRPr lang="en-IN" dirty="0"/>
          </a:p>
        </p:txBody>
      </p:sp>
      <p:pic>
        <p:nvPicPr>
          <p:cNvPr id="4" name="Picture 3">
            <a:extLst>
              <a:ext uri="{FF2B5EF4-FFF2-40B4-BE49-F238E27FC236}">
                <a16:creationId xmlns:a16="http://schemas.microsoft.com/office/drawing/2014/main" id="{C6F0794A-766C-4590-899B-B2AF8A6A9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91748"/>
            <a:ext cx="2579011" cy="4961452"/>
          </a:xfrm>
          <a:prstGeom prst="rect">
            <a:avLst/>
          </a:prstGeom>
        </p:spPr>
      </p:pic>
      <p:pic>
        <p:nvPicPr>
          <p:cNvPr id="6" name="Picture 5">
            <a:extLst>
              <a:ext uri="{FF2B5EF4-FFF2-40B4-BE49-F238E27FC236}">
                <a16:creationId xmlns:a16="http://schemas.microsoft.com/office/drawing/2014/main" id="{1D757291-C458-44E6-B406-9A84B8472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743" y="1591748"/>
            <a:ext cx="3324477" cy="4961452"/>
          </a:xfrm>
          <a:prstGeom prst="rect">
            <a:avLst/>
          </a:prstGeom>
        </p:spPr>
      </p:pic>
      <p:pic>
        <p:nvPicPr>
          <p:cNvPr id="8" name="Picture 7">
            <a:extLst>
              <a:ext uri="{FF2B5EF4-FFF2-40B4-BE49-F238E27FC236}">
                <a16:creationId xmlns:a16="http://schemas.microsoft.com/office/drawing/2014/main" id="{F1FF5EB3-9BAC-4C2B-8E7C-2CB11864CFDE}"/>
              </a:ext>
            </a:extLst>
          </p:cNvPr>
          <p:cNvPicPr>
            <a:picLocks noChangeAspect="1"/>
          </p:cNvPicPr>
          <p:nvPr/>
        </p:nvPicPr>
        <p:blipFill rotWithShape="1">
          <a:blip r:embed="rId4">
            <a:extLst>
              <a:ext uri="{28A0092B-C50C-407E-A947-70E740481C1C}">
                <a14:useLocalDpi xmlns:a14="http://schemas.microsoft.com/office/drawing/2010/main" val="0"/>
              </a:ext>
            </a:extLst>
          </a:blip>
          <a:srcRect r="32107"/>
          <a:stretch/>
        </p:blipFill>
        <p:spPr>
          <a:xfrm>
            <a:off x="7605618" y="2700236"/>
            <a:ext cx="4294603" cy="1457528"/>
          </a:xfrm>
          <a:prstGeom prst="rect">
            <a:avLst/>
          </a:prstGeom>
        </p:spPr>
      </p:pic>
    </p:spTree>
    <p:extLst>
      <p:ext uri="{BB962C8B-B14F-4D97-AF65-F5344CB8AC3E}">
        <p14:creationId xmlns:p14="http://schemas.microsoft.com/office/powerpoint/2010/main" val="215720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Literature Review (Cont..)</a:t>
            </a:r>
          </a:p>
        </p:txBody>
      </p:sp>
      <p:sp>
        <p:nvSpPr>
          <p:cNvPr id="3" name="Content Placeholder 2"/>
          <p:cNvSpPr>
            <a:spLocks noGrp="1"/>
          </p:cNvSpPr>
          <p:nvPr>
            <p:ph idx="1"/>
          </p:nvPr>
        </p:nvSpPr>
        <p:spPr>
          <a:xfrm>
            <a:off x="677334" y="1537855"/>
            <a:ext cx="8596668" cy="4503507"/>
          </a:xfrm>
        </p:spPr>
        <p:txBody>
          <a:bodyPr/>
          <a:lstStyle/>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The following review is based on the hardware used for face recognition.</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42287181"/>
              </p:ext>
            </p:extLst>
          </p:nvPr>
        </p:nvGraphicFramePr>
        <p:xfrm>
          <a:off x="942109" y="2219901"/>
          <a:ext cx="9404526" cy="2209064"/>
        </p:xfrm>
        <a:graphic>
          <a:graphicData uri="http://schemas.openxmlformats.org/drawingml/2006/table">
            <a:tbl>
              <a:tblPr firstRow="1" bandRow="1">
                <a:tableStyleId>{5940675A-B579-460E-94D1-54222C63F5DA}</a:tableStyleId>
              </a:tblPr>
              <a:tblGrid>
                <a:gridCol w="581891">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7146235">
                  <a:extLst>
                    <a:ext uri="{9D8B030D-6E8A-4147-A177-3AD203B41FA5}">
                      <a16:colId xmlns:a16="http://schemas.microsoft.com/office/drawing/2014/main" val="20002"/>
                    </a:ext>
                  </a:extLst>
                </a:gridCol>
              </a:tblGrid>
              <a:tr h="380264">
                <a:tc>
                  <a:txBody>
                    <a:bodyPr/>
                    <a:lstStyle/>
                    <a:p>
                      <a:r>
                        <a:rPr lang="en-IN" dirty="0">
                          <a:latin typeface="Times New Roman" panose="02020603050405020304" pitchFamily="18" charset="0"/>
                          <a:cs typeface="Times New Roman" panose="02020603050405020304" pitchFamily="18" charset="0"/>
                        </a:rPr>
                        <a:t>No.</a:t>
                      </a:r>
                    </a:p>
                  </a:txBody>
                  <a:tcPr/>
                </a:tc>
                <a:tc>
                  <a:txBody>
                    <a:bodyPr/>
                    <a:lstStyle/>
                    <a:p>
                      <a:r>
                        <a:rPr lang="en-IN" dirty="0">
                          <a:latin typeface="Times New Roman" panose="02020603050405020304" pitchFamily="18" charset="0"/>
                          <a:cs typeface="Times New Roman" panose="02020603050405020304" pitchFamily="18" charset="0"/>
                        </a:rPr>
                        <a:t>Hardware</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Camera Module</a:t>
                      </a: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In earlier applications camera of 4.0 mega-pixels was used. It is dependent on us to put greater pixels of camera.</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Dot Projector</a:t>
                      </a: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Well, Face ID first makes a 3D image, and for that, the dot projector throws 30000dots on the face of the user within milliseconds. These 30000 dots of light create and builds a map of your face and then the infrared camera reads the dot structure on your face.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3939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System Modules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7408964"/>
              </p:ext>
            </p:extLst>
          </p:nvPr>
        </p:nvGraphicFramePr>
        <p:xfrm>
          <a:off x="838200" y="1825625"/>
          <a:ext cx="9732818" cy="3322320"/>
        </p:xfrm>
        <a:graphic>
          <a:graphicData uri="http://schemas.openxmlformats.org/drawingml/2006/table">
            <a:tbl>
              <a:tblPr firstRow="1" bandRow="1">
                <a:tableStyleId>{5940675A-B579-460E-94D1-54222C63F5DA}</a:tableStyleId>
              </a:tblPr>
              <a:tblGrid>
                <a:gridCol w="9732818">
                  <a:extLst>
                    <a:ext uri="{9D8B030D-6E8A-4147-A177-3AD203B41FA5}">
                      <a16:colId xmlns:a16="http://schemas.microsoft.com/office/drawing/2014/main" val="20001"/>
                    </a:ext>
                  </a:extLst>
                </a:gridCol>
              </a:tblGrid>
              <a:tr h="370840">
                <a:tc>
                  <a:txBody>
                    <a:bodyPr/>
                    <a:lstStyle/>
                    <a:p>
                      <a:pPr algn="ctr"/>
                      <a:r>
                        <a:rPr lang="en-IN" sz="2600" b="1" dirty="0">
                          <a:solidFill>
                            <a:schemeClr val="tx1"/>
                          </a:solidFill>
                          <a:latin typeface="Times New Roman" panose="02020603050405020304" pitchFamily="18" charset="0"/>
                          <a:cs typeface="Times New Roman" panose="02020603050405020304" pitchFamily="18" charset="0"/>
                        </a:rPr>
                        <a:t>Modules</a:t>
                      </a:r>
                    </a:p>
                  </a:txBody>
                  <a:tcPr/>
                </a:tc>
                <a:extLst>
                  <a:ext uri="{0D108BD9-81ED-4DB2-BD59-A6C34878D82A}">
                    <a16:rowId xmlns:a16="http://schemas.microsoft.com/office/drawing/2014/main" val="10000"/>
                  </a:ext>
                </a:extLst>
              </a:tr>
              <a:tr h="370840">
                <a:tc>
                  <a:txBody>
                    <a:bodyPr/>
                    <a:lstStyle/>
                    <a:p>
                      <a:r>
                        <a:rPr lang="en-IN" b="1" dirty="0">
                          <a:latin typeface="Times New Roman" panose="02020603050405020304" pitchFamily="18" charset="0"/>
                          <a:cs typeface="Times New Roman" panose="02020603050405020304" pitchFamily="18" charset="0"/>
                        </a:rPr>
                        <a:t>Ticket Module:</a:t>
                      </a:r>
                    </a:p>
                    <a:p>
                      <a:r>
                        <a:rPr lang="en-IN" b="0" dirty="0">
                          <a:latin typeface="Times New Roman" panose="02020603050405020304" pitchFamily="18" charset="0"/>
                          <a:cs typeface="Times New Roman" panose="02020603050405020304" pitchFamily="18" charset="0"/>
                        </a:rPr>
                        <a:t>The ticket module is used to book flight ticket for particular airlines.</a:t>
                      </a:r>
                    </a:p>
                  </a:txBody>
                  <a:tcPr/>
                </a:tc>
                <a:extLst>
                  <a:ext uri="{0D108BD9-81ED-4DB2-BD59-A6C34878D82A}">
                    <a16:rowId xmlns:a16="http://schemas.microsoft.com/office/drawing/2014/main" val="478443145"/>
                  </a:ext>
                </a:extLst>
              </a:tr>
              <a:tr h="370840">
                <a:tc>
                  <a:txBody>
                    <a:bodyPr/>
                    <a:lstStyle/>
                    <a:p>
                      <a:r>
                        <a:rPr lang="en-IN" b="1" dirty="0">
                          <a:latin typeface="Times New Roman" panose="02020603050405020304" pitchFamily="18" charset="0"/>
                          <a:cs typeface="Times New Roman" panose="02020603050405020304" pitchFamily="18" charset="0"/>
                        </a:rPr>
                        <a:t>Face Detection Module(Software</a:t>
                      </a:r>
                      <a:r>
                        <a:rPr lang="en-IN" b="1" baseline="0" dirty="0">
                          <a:latin typeface="Times New Roman" panose="02020603050405020304" pitchFamily="18" charset="0"/>
                          <a:cs typeface="Times New Roman" panose="02020603050405020304" pitchFamily="18" charset="0"/>
                        </a:rPr>
                        <a:t> Module</a:t>
                      </a:r>
                      <a:r>
                        <a:rPr lang="en-IN"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This Module will use face detection algorithms to take samples of the passengers' face and calculate the</a:t>
                      </a:r>
                      <a:r>
                        <a:rPr lang="en-IN" baseline="0" dirty="0">
                          <a:latin typeface="Times New Roman" panose="02020603050405020304" pitchFamily="18" charset="0"/>
                          <a:cs typeface="Times New Roman" panose="02020603050405020304" pitchFamily="18" charset="0"/>
                        </a:rPr>
                        <a:t> face</a:t>
                      </a:r>
                      <a:r>
                        <a:rPr lang="en-IN" dirty="0">
                          <a:latin typeface="Times New Roman" panose="02020603050405020304" pitchFamily="18" charset="0"/>
                          <a:cs typeface="Times New Roman" panose="02020603050405020304" pitchFamily="18" charset="0"/>
                        </a:rPr>
                        <a:t> features.</a:t>
                      </a:r>
                    </a:p>
                  </a:txBody>
                  <a:tcPr/>
                </a:tc>
                <a:extLst>
                  <a:ext uri="{0D108BD9-81ED-4DB2-BD59-A6C34878D82A}">
                    <a16:rowId xmlns:a16="http://schemas.microsoft.com/office/drawing/2014/main" val="10001"/>
                  </a:ext>
                </a:extLst>
              </a:tr>
              <a:tr h="370840">
                <a:tc>
                  <a:txBody>
                    <a:bodyPr/>
                    <a:lstStyle/>
                    <a:p>
                      <a:r>
                        <a:rPr lang="en-IN" b="1" dirty="0">
                          <a:latin typeface="Times New Roman" panose="02020603050405020304" pitchFamily="18" charset="0"/>
                          <a:cs typeface="Times New Roman" panose="02020603050405020304" pitchFamily="18" charset="0"/>
                        </a:rPr>
                        <a:t>Face Recognition &amp; Image Processing Module(Software</a:t>
                      </a:r>
                      <a:r>
                        <a:rPr lang="en-IN" b="1" baseline="0" dirty="0">
                          <a:latin typeface="Times New Roman" panose="02020603050405020304" pitchFamily="18" charset="0"/>
                          <a:cs typeface="Times New Roman" panose="02020603050405020304" pitchFamily="18" charset="0"/>
                        </a:rPr>
                        <a:t> Module</a:t>
                      </a:r>
                      <a:r>
                        <a:rPr lang="en-IN" b="1" dirty="0">
                          <a:latin typeface="Times New Roman" panose="02020603050405020304" pitchFamily="18" charset="0"/>
                          <a:cs typeface="Times New Roman" panose="02020603050405020304" pitchFamily="18" charset="0"/>
                        </a:rPr>
                        <a:t>):</a:t>
                      </a:r>
                    </a:p>
                    <a:p>
                      <a:r>
                        <a:rPr lang="en-IN" baseline="0" dirty="0">
                          <a:latin typeface="Times New Roman" panose="02020603050405020304" pitchFamily="18" charset="0"/>
                          <a:cs typeface="Times New Roman" panose="02020603050405020304" pitchFamily="18" charset="0"/>
                        </a:rPr>
                        <a:t>This module will be a feature for identifying faces according to the changes in the person’s face.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b="1" dirty="0">
                          <a:latin typeface="Times New Roman" panose="02020603050405020304" pitchFamily="18" charset="0"/>
                          <a:cs typeface="Times New Roman" panose="02020603050405020304" pitchFamily="18" charset="0"/>
                        </a:rPr>
                        <a:t>Generate Boarding pass Module: </a:t>
                      </a:r>
                    </a:p>
                    <a:p>
                      <a:r>
                        <a:rPr lang="en-IN" b="0" dirty="0">
                          <a:latin typeface="Times New Roman" panose="02020603050405020304" pitchFamily="18" charset="0"/>
                          <a:cs typeface="Times New Roman" panose="02020603050405020304" pitchFamily="18" charset="0"/>
                        </a:rPr>
                        <a:t>This module will fetch data from database according to passport id and generate boarding pass.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274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normAutofit fontScale="90000"/>
          </a:bodyPr>
          <a:lstStyle/>
          <a:p>
            <a:pPr marL="571500" indent="-571500">
              <a:buFont typeface="Wingdings" panose="05000000000000000000" pitchFamily="2" charset="2"/>
              <a:buChar char="v"/>
            </a:pPr>
            <a:r>
              <a:rPr lang="en-IN" dirty="0"/>
              <a:t>Project Specifications (Tools and Technologies)</a:t>
            </a:r>
          </a:p>
        </p:txBody>
      </p:sp>
      <p:sp>
        <p:nvSpPr>
          <p:cNvPr id="3" name="Content Placeholder 2">
            <a:extLst>
              <a:ext uri="{FF2B5EF4-FFF2-40B4-BE49-F238E27FC236}">
                <a16:creationId xmlns:a16="http://schemas.microsoft.com/office/drawing/2014/main" id="{A24460F5-DFBD-4B63-840F-67C82717EB22}"/>
              </a:ext>
            </a:extLst>
          </p:cNvPr>
          <p:cNvSpPr>
            <a:spLocks noGrp="1"/>
          </p:cNvSpPr>
          <p:nvPr>
            <p:ph idx="1"/>
          </p:nvPr>
        </p:nvSpPr>
        <p:spPr>
          <a:xfrm>
            <a:off x="677334" y="1454727"/>
            <a:ext cx="8596668" cy="4586635"/>
          </a:xfrm>
        </p:spPr>
        <p:txBody>
          <a:bodyPr>
            <a:normAutofit/>
          </a:bodyPr>
          <a:lstStyle/>
          <a:p>
            <a:pPr algn="just">
              <a:buFont typeface="Wingdings" panose="05000000000000000000" pitchFamily="2" charset="2"/>
              <a:buChar char="v"/>
            </a:pPr>
            <a:r>
              <a:rPr lang="en-IN" sz="2400" b="1" dirty="0">
                <a:solidFill>
                  <a:schemeClr val="tx1"/>
                </a:solidFill>
              </a:rPr>
              <a:t>Hardware:</a:t>
            </a:r>
            <a:endParaRPr lang="en-IN" sz="2000" b="1" dirty="0">
              <a:solidFill>
                <a:schemeClr val="tx1"/>
              </a:solidFill>
            </a:endParaRPr>
          </a:p>
          <a:p>
            <a:pPr marL="720725" lvl="1" algn="just">
              <a:buFont typeface="Wingdings" panose="05000000000000000000" pitchFamily="2" charset="2"/>
              <a:buChar char="Ø"/>
            </a:pPr>
            <a:r>
              <a:rPr lang="en-IN" sz="2000" dirty="0">
                <a:solidFill>
                  <a:schemeClr val="tx1"/>
                </a:solidFill>
              </a:rPr>
              <a:t>Camera</a:t>
            </a:r>
          </a:p>
          <a:p>
            <a:pPr marL="720725" lvl="1" algn="just">
              <a:buFont typeface="Wingdings" panose="05000000000000000000" pitchFamily="2" charset="2"/>
              <a:buChar char="Ø"/>
            </a:pPr>
            <a:r>
              <a:rPr lang="en-IN" sz="2000" dirty="0">
                <a:solidFill>
                  <a:schemeClr val="tx1"/>
                </a:solidFill>
              </a:rPr>
              <a:t>Dot projection</a:t>
            </a:r>
          </a:p>
          <a:p>
            <a:pPr marL="342900" lvl="1" indent="-342900" algn="just">
              <a:buFont typeface="Wingdings" panose="05000000000000000000" pitchFamily="2" charset="2"/>
              <a:buChar char="v"/>
            </a:pPr>
            <a:r>
              <a:rPr lang="en-IN" sz="2400" b="1" dirty="0">
                <a:solidFill>
                  <a:schemeClr val="tx1"/>
                </a:solidFill>
              </a:rPr>
              <a:t>Software:</a:t>
            </a:r>
            <a:endParaRPr lang="en-IN" sz="2000" b="1" dirty="0">
              <a:solidFill>
                <a:schemeClr val="tx1"/>
              </a:solidFill>
            </a:endParaRPr>
          </a:p>
          <a:p>
            <a:pPr marL="720725" lvl="2" indent="-285750" algn="just">
              <a:buFont typeface="Wingdings" panose="05000000000000000000" pitchFamily="2" charset="2"/>
              <a:buChar char="Ø"/>
            </a:pPr>
            <a:r>
              <a:rPr lang="en-IN" sz="2000" b="1" dirty="0">
                <a:solidFill>
                  <a:schemeClr val="tx1"/>
                </a:solidFill>
              </a:rPr>
              <a:t>PIL(Python Imaging Library): </a:t>
            </a:r>
            <a:r>
              <a:rPr lang="en-IN" sz="2000" dirty="0">
                <a:solidFill>
                  <a:schemeClr val="tx1"/>
                </a:solidFill>
              </a:rPr>
              <a:t>Provides </a:t>
            </a:r>
            <a:r>
              <a:rPr lang="en-US" sz="2000" dirty="0">
                <a:solidFill>
                  <a:schemeClr val="tx1"/>
                </a:solidFill>
              </a:rPr>
              <a:t>support for opening, manipulating, and saving many different image file formats.</a:t>
            </a:r>
          </a:p>
          <a:p>
            <a:pPr marL="720725" lvl="2" indent="-285750" algn="just">
              <a:buFont typeface="Wingdings" panose="05000000000000000000" pitchFamily="2" charset="2"/>
              <a:buChar char="Ø"/>
            </a:pPr>
            <a:r>
              <a:rPr lang="en-IN" sz="2000" b="1" dirty="0">
                <a:solidFill>
                  <a:schemeClr val="tx1"/>
                </a:solidFill>
              </a:rPr>
              <a:t>OpenCV:</a:t>
            </a:r>
            <a:r>
              <a:rPr lang="en-IN" sz="2000" dirty="0">
                <a:solidFill>
                  <a:schemeClr val="tx1"/>
                </a:solidFill>
              </a:rPr>
              <a:t> Searches faces from a picture.</a:t>
            </a:r>
          </a:p>
          <a:p>
            <a:pPr marL="720725" lvl="2" indent="-285750" algn="just">
              <a:buFont typeface="Wingdings" panose="05000000000000000000" pitchFamily="2" charset="2"/>
              <a:buChar char="Ø"/>
            </a:pPr>
            <a:r>
              <a:rPr lang="en-IN" sz="2000" b="1" dirty="0">
                <a:solidFill>
                  <a:schemeClr val="tx1"/>
                </a:solidFill>
              </a:rPr>
              <a:t>Face_recognition module: </a:t>
            </a:r>
            <a:r>
              <a:rPr lang="en-IN" sz="2000" dirty="0">
                <a:solidFill>
                  <a:schemeClr val="tx1"/>
                </a:solidFill>
              </a:rPr>
              <a:t>Provides various steps for face recognition using grey scale.</a:t>
            </a:r>
            <a:endParaRPr lang="en-IN" sz="2000" b="1" dirty="0">
              <a:solidFill>
                <a:schemeClr val="tx1"/>
              </a:solidFill>
            </a:endParaRPr>
          </a:p>
          <a:p>
            <a:pPr marL="720725" lvl="2" indent="-285750" algn="just">
              <a:buFont typeface="Wingdings" panose="05000000000000000000" pitchFamily="2" charset="2"/>
              <a:buChar char="Ø"/>
            </a:pPr>
            <a:r>
              <a:rPr lang="en-IN" sz="2000" b="1" dirty="0">
                <a:solidFill>
                  <a:schemeClr val="tx1"/>
                </a:solidFill>
              </a:rPr>
              <a:t>PyCharm: </a:t>
            </a:r>
            <a:r>
              <a:rPr lang="en-IN" sz="2000" dirty="0">
                <a:solidFill>
                  <a:schemeClr val="tx1"/>
                </a:solidFill>
              </a:rPr>
              <a:t>Python IDE</a:t>
            </a:r>
          </a:p>
          <a:p>
            <a:pPr marL="720725" lvl="2" indent="-285750" algn="just">
              <a:buFont typeface="Wingdings" panose="05000000000000000000" pitchFamily="2" charset="2"/>
              <a:buChar char="Ø"/>
            </a:pPr>
            <a:r>
              <a:rPr lang="en-IN" sz="2000" b="1" dirty="0">
                <a:solidFill>
                  <a:schemeClr val="tx1"/>
                </a:solidFill>
              </a:rPr>
              <a:t>Pillow: </a:t>
            </a:r>
            <a:r>
              <a:rPr lang="en-IN" sz="2000" dirty="0">
                <a:solidFill>
                  <a:schemeClr val="tx1"/>
                </a:solidFill>
              </a:rPr>
              <a:t>Provide support for image operation.</a:t>
            </a:r>
            <a:endParaRPr lang="en-IN" sz="2000" b="1" dirty="0">
              <a:solidFill>
                <a:schemeClr val="tx1"/>
              </a:solidFill>
            </a:endParaRPr>
          </a:p>
          <a:p>
            <a:pPr marL="720725" lvl="2" indent="-285750"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178412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1F19-7F41-474E-9AB8-89A1F3A895F0}"/>
              </a:ext>
            </a:extLst>
          </p:cNvPr>
          <p:cNvSpPr>
            <a:spLocks noGrp="1"/>
          </p:cNvSpPr>
          <p:nvPr>
            <p:ph type="title"/>
          </p:nvPr>
        </p:nvSpPr>
        <p:spPr>
          <a:xfrm>
            <a:off x="677334" y="609600"/>
            <a:ext cx="8596668" cy="817418"/>
          </a:xfrm>
        </p:spPr>
        <p:txBody>
          <a:bodyPr/>
          <a:lstStyle/>
          <a:p>
            <a:pPr marL="571500" indent="-571500">
              <a:buFont typeface="Wingdings" panose="05000000000000000000" pitchFamily="2" charset="2"/>
              <a:buChar char="v"/>
            </a:pPr>
            <a:r>
              <a:rPr lang="en-IN" dirty="0"/>
              <a:t>Pictorial Representation</a:t>
            </a:r>
          </a:p>
        </p:txBody>
      </p:sp>
      <p:pic>
        <p:nvPicPr>
          <p:cNvPr id="5" name="Picture 4">
            <a:extLst>
              <a:ext uri="{FF2B5EF4-FFF2-40B4-BE49-F238E27FC236}">
                <a16:creationId xmlns:a16="http://schemas.microsoft.com/office/drawing/2014/main" id="{5CBE0782-DBD5-4268-88C2-3CB1B17D1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29" y="1221204"/>
            <a:ext cx="7962034" cy="4415592"/>
          </a:xfrm>
          <a:prstGeom prst="rect">
            <a:avLst/>
          </a:prstGeom>
        </p:spPr>
      </p:pic>
    </p:spTree>
    <p:extLst>
      <p:ext uri="{BB962C8B-B14F-4D97-AF65-F5344CB8AC3E}">
        <p14:creationId xmlns:p14="http://schemas.microsoft.com/office/powerpoint/2010/main" val="417734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1370061" y="2286000"/>
            <a:ext cx="8596668" cy="1593273"/>
          </a:xfrm>
        </p:spPr>
        <p:txBody>
          <a:bodyPr>
            <a:normAutofit/>
          </a:bodyPr>
          <a:lstStyle/>
          <a:p>
            <a:pPr algn="ctr"/>
            <a:r>
              <a:rPr lang="en-US" sz="4000" dirty="0"/>
              <a:t>Implementation</a:t>
            </a:r>
            <a:br>
              <a:rPr lang="en-US" sz="4000" dirty="0"/>
            </a:br>
            <a:r>
              <a:rPr lang="en-US" sz="4000" dirty="0"/>
              <a:t>(Web Development)</a:t>
            </a:r>
            <a:endParaRPr lang="en-IN" sz="4000" dirty="0"/>
          </a:p>
        </p:txBody>
      </p:sp>
    </p:spTree>
    <p:extLst>
      <p:ext uri="{BB962C8B-B14F-4D97-AF65-F5344CB8AC3E}">
        <p14:creationId xmlns:p14="http://schemas.microsoft.com/office/powerpoint/2010/main" val="120609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41830" cy="845127"/>
          </a:xfrm>
        </p:spPr>
        <p:txBody>
          <a:bodyPr/>
          <a:lstStyle/>
          <a:p>
            <a:pPr algn="ctr"/>
            <a:r>
              <a:rPr lang="en-US" dirty="0"/>
              <a:t>Interface 1: Home Page</a:t>
            </a:r>
            <a:endParaRPr lang="en-IN" dirty="0"/>
          </a:p>
        </p:txBody>
      </p:sp>
      <p:pic>
        <p:nvPicPr>
          <p:cNvPr id="7" name="Content Placeholder 6">
            <a:extLst>
              <a:ext uri="{FF2B5EF4-FFF2-40B4-BE49-F238E27FC236}">
                <a16:creationId xmlns:a16="http://schemas.microsoft.com/office/drawing/2014/main" id="{F7192884-F6F4-4916-A8CE-855B8FA90E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059"/>
          <a:stretch/>
        </p:blipFill>
        <p:spPr>
          <a:xfrm>
            <a:off x="1706346" y="1032163"/>
            <a:ext cx="8779308" cy="5091732"/>
          </a:xfrm>
        </p:spPr>
      </p:pic>
    </p:spTree>
    <p:extLst>
      <p:ext uri="{BB962C8B-B14F-4D97-AF65-F5344CB8AC3E}">
        <p14:creationId xmlns:p14="http://schemas.microsoft.com/office/powerpoint/2010/main" val="35495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2: Passenger Registration Page</a:t>
            </a:r>
            <a:endParaRPr lang="en-IN" dirty="0"/>
          </a:p>
        </p:txBody>
      </p:sp>
      <p:pic>
        <p:nvPicPr>
          <p:cNvPr id="6" name="Content Placeholder 5">
            <a:extLst>
              <a:ext uri="{FF2B5EF4-FFF2-40B4-BE49-F238E27FC236}">
                <a16:creationId xmlns:a16="http://schemas.microsoft.com/office/drawing/2014/main" id="{1A312525-82FB-4C07-BE80-9AE832C6E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927" y="1032163"/>
            <a:ext cx="8890146" cy="4998266"/>
          </a:xfrm>
        </p:spPr>
      </p:pic>
    </p:spTree>
    <p:extLst>
      <p:ext uri="{BB962C8B-B14F-4D97-AF65-F5344CB8AC3E}">
        <p14:creationId xmlns:p14="http://schemas.microsoft.com/office/powerpoint/2010/main" val="418402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FB34-339C-446E-BF9C-D5A4652AF138}"/>
              </a:ext>
            </a:extLst>
          </p:cNvPr>
          <p:cNvSpPr>
            <a:spLocks noGrp="1"/>
          </p:cNvSpPr>
          <p:nvPr>
            <p:ph type="title"/>
          </p:nvPr>
        </p:nvSpPr>
        <p:spPr>
          <a:xfrm>
            <a:off x="880040" y="3429000"/>
            <a:ext cx="10431920" cy="1330036"/>
          </a:xfrm>
        </p:spPr>
        <p:txBody>
          <a:bodyPr>
            <a:normAutofit/>
          </a:bodyPr>
          <a:lstStyle/>
          <a:p>
            <a:pPr algn="ctr"/>
            <a:r>
              <a:rPr lang="en-IN" dirty="0">
                <a:solidFill>
                  <a:schemeClr val="tx1"/>
                </a:solidFill>
              </a:rPr>
              <a:t>Face Recognition System for</a:t>
            </a:r>
            <a:br>
              <a:rPr lang="en-IN" dirty="0">
                <a:solidFill>
                  <a:schemeClr val="tx1"/>
                </a:solidFill>
              </a:rPr>
            </a:br>
            <a:r>
              <a:rPr lang="en-IN" dirty="0">
                <a:solidFill>
                  <a:schemeClr val="tx1"/>
                </a:solidFill>
              </a:rPr>
              <a:t>Boarding control at Airport</a:t>
            </a:r>
          </a:p>
        </p:txBody>
      </p:sp>
      <p:sp>
        <p:nvSpPr>
          <p:cNvPr id="6" name="Title 1">
            <a:extLst>
              <a:ext uri="{FF2B5EF4-FFF2-40B4-BE49-F238E27FC236}">
                <a16:creationId xmlns:a16="http://schemas.microsoft.com/office/drawing/2014/main" id="{7018CAA9-F3F7-4ED2-96A4-822860CD626E}"/>
              </a:ext>
            </a:extLst>
          </p:cNvPr>
          <p:cNvSpPr txBox="1">
            <a:spLocks/>
          </p:cNvSpPr>
          <p:nvPr/>
        </p:nvSpPr>
        <p:spPr>
          <a:xfrm>
            <a:off x="880040" y="2098964"/>
            <a:ext cx="10431920" cy="13300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t>Project Topic</a:t>
            </a:r>
          </a:p>
        </p:txBody>
      </p:sp>
    </p:spTree>
    <p:extLst>
      <p:ext uri="{BB962C8B-B14F-4D97-AF65-F5344CB8AC3E}">
        <p14:creationId xmlns:p14="http://schemas.microsoft.com/office/powerpoint/2010/main" val="7428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3: Login Page</a:t>
            </a:r>
            <a:endParaRPr lang="en-IN" dirty="0"/>
          </a:p>
        </p:txBody>
      </p:sp>
      <p:pic>
        <p:nvPicPr>
          <p:cNvPr id="7" name="Content Placeholder 6">
            <a:extLst>
              <a:ext uri="{FF2B5EF4-FFF2-40B4-BE49-F238E27FC236}">
                <a16:creationId xmlns:a16="http://schemas.microsoft.com/office/drawing/2014/main" id="{BB0B4D5E-3044-4EFE-B261-E203DCE373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612" y="1032163"/>
            <a:ext cx="9006776" cy="5063837"/>
          </a:xfrm>
        </p:spPr>
      </p:pic>
    </p:spTree>
    <p:extLst>
      <p:ext uri="{BB962C8B-B14F-4D97-AF65-F5344CB8AC3E}">
        <p14:creationId xmlns:p14="http://schemas.microsoft.com/office/powerpoint/2010/main" val="106574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4: Passenger Account Page</a:t>
            </a:r>
            <a:endParaRPr lang="en-IN" dirty="0"/>
          </a:p>
        </p:txBody>
      </p:sp>
      <p:pic>
        <p:nvPicPr>
          <p:cNvPr id="6" name="Content Placeholder 5">
            <a:extLst>
              <a:ext uri="{FF2B5EF4-FFF2-40B4-BE49-F238E27FC236}">
                <a16:creationId xmlns:a16="http://schemas.microsoft.com/office/drawing/2014/main" id="{475793A5-376E-40A8-B583-8E1B850FE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575" y="1032163"/>
            <a:ext cx="8932849" cy="5022273"/>
          </a:xfrm>
        </p:spPr>
      </p:pic>
    </p:spTree>
    <p:extLst>
      <p:ext uri="{BB962C8B-B14F-4D97-AF65-F5344CB8AC3E}">
        <p14:creationId xmlns:p14="http://schemas.microsoft.com/office/powerpoint/2010/main" val="155957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5: Flight Ticket Booking Page</a:t>
            </a:r>
            <a:endParaRPr lang="en-IN" dirty="0"/>
          </a:p>
        </p:txBody>
      </p:sp>
      <p:pic>
        <p:nvPicPr>
          <p:cNvPr id="8" name="Content Placeholder 7" descr="ss1-1.png"/>
          <p:cNvPicPr>
            <a:picLocks noGrp="1" noChangeAspect="1"/>
          </p:cNvPicPr>
          <p:nvPr>
            <p:ph idx="1"/>
          </p:nvPr>
        </p:nvPicPr>
        <p:blipFill>
          <a:blip r:embed="rId2"/>
          <a:stretch>
            <a:fillRect/>
          </a:stretch>
        </p:blipFill>
        <p:spPr>
          <a:xfrm>
            <a:off x="1524167" y="1078787"/>
            <a:ext cx="8215733" cy="4963239"/>
          </a:xfrm>
        </p:spPr>
      </p:pic>
    </p:spTree>
    <p:extLst>
      <p:ext uri="{BB962C8B-B14F-4D97-AF65-F5344CB8AC3E}">
        <p14:creationId xmlns:p14="http://schemas.microsoft.com/office/powerpoint/2010/main" val="365820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6: Flight Information Page</a:t>
            </a:r>
            <a:endParaRPr lang="en-IN" dirty="0"/>
          </a:p>
        </p:txBody>
      </p:sp>
      <p:pic>
        <p:nvPicPr>
          <p:cNvPr id="5" name="Content Placeholder 4" descr="ss2-1.png"/>
          <p:cNvPicPr>
            <a:picLocks noGrp="1" noChangeAspect="1"/>
          </p:cNvPicPr>
          <p:nvPr>
            <p:ph idx="1"/>
          </p:nvPr>
        </p:nvPicPr>
        <p:blipFill>
          <a:blip r:embed="rId2"/>
          <a:stretch>
            <a:fillRect/>
          </a:stretch>
        </p:blipFill>
        <p:spPr>
          <a:xfrm>
            <a:off x="1678280" y="1191803"/>
            <a:ext cx="8051347" cy="4613917"/>
          </a:xfrm>
        </p:spPr>
      </p:pic>
    </p:spTree>
    <p:extLst>
      <p:ext uri="{BB962C8B-B14F-4D97-AF65-F5344CB8AC3E}">
        <p14:creationId xmlns:p14="http://schemas.microsoft.com/office/powerpoint/2010/main" val="583652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7: Ticket Reservation Page</a:t>
            </a:r>
            <a:endParaRPr lang="en-IN" dirty="0"/>
          </a:p>
        </p:txBody>
      </p:sp>
      <p:pic>
        <p:nvPicPr>
          <p:cNvPr id="5" name="Content Placeholder 4" descr="ss3.png"/>
          <p:cNvPicPr>
            <a:picLocks noGrp="1" noChangeAspect="1"/>
          </p:cNvPicPr>
          <p:nvPr>
            <p:ph idx="1"/>
          </p:nvPr>
        </p:nvPicPr>
        <p:blipFill>
          <a:blip r:embed="rId2"/>
          <a:stretch>
            <a:fillRect/>
          </a:stretch>
        </p:blipFill>
        <p:spPr>
          <a:xfrm>
            <a:off x="1571947" y="1109609"/>
            <a:ext cx="8342616" cy="4674742"/>
          </a:xfrm>
        </p:spPr>
      </p:pic>
    </p:spTree>
    <p:extLst>
      <p:ext uri="{BB962C8B-B14F-4D97-AF65-F5344CB8AC3E}">
        <p14:creationId xmlns:p14="http://schemas.microsoft.com/office/powerpoint/2010/main" val="1152122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8: Ticket Confirmation Page</a:t>
            </a:r>
            <a:endParaRPr lang="en-IN" dirty="0"/>
          </a:p>
        </p:txBody>
      </p:sp>
      <p:pic>
        <p:nvPicPr>
          <p:cNvPr id="5" name="Content Placeholder 4" descr="ss4.png"/>
          <p:cNvPicPr>
            <a:picLocks noGrp="1" noChangeAspect="1"/>
          </p:cNvPicPr>
          <p:nvPr>
            <p:ph idx="1"/>
          </p:nvPr>
        </p:nvPicPr>
        <p:blipFill>
          <a:blip r:embed="rId2"/>
          <a:stretch>
            <a:fillRect/>
          </a:stretch>
        </p:blipFill>
        <p:spPr>
          <a:xfrm>
            <a:off x="1160749" y="1738897"/>
            <a:ext cx="8596312" cy="3286436"/>
          </a:xfrm>
        </p:spPr>
      </p:pic>
    </p:spTree>
    <p:extLst>
      <p:ext uri="{BB962C8B-B14F-4D97-AF65-F5344CB8AC3E}">
        <p14:creationId xmlns:p14="http://schemas.microsoft.com/office/powerpoint/2010/main" val="219495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Interface 9: Ticket Cancellation Page </a:t>
            </a:r>
            <a:endParaRPr lang="en-IN" dirty="0"/>
          </a:p>
        </p:txBody>
      </p:sp>
      <p:pic>
        <p:nvPicPr>
          <p:cNvPr id="7" name="Content Placeholder 6">
            <a:extLst>
              <a:ext uri="{FF2B5EF4-FFF2-40B4-BE49-F238E27FC236}">
                <a16:creationId xmlns:a16="http://schemas.microsoft.com/office/drawing/2014/main" id="{13B35304-F716-43FE-8A6D-D81E3B2E7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254" y="1032163"/>
            <a:ext cx="8957491" cy="5036128"/>
          </a:xfrm>
        </p:spPr>
      </p:pic>
    </p:spTree>
    <p:extLst>
      <p:ext uri="{BB962C8B-B14F-4D97-AF65-F5344CB8AC3E}">
        <p14:creationId xmlns:p14="http://schemas.microsoft.com/office/powerpoint/2010/main" val="189725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492" y="328773"/>
            <a:ext cx="7900826" cy="719191"/>
          </a:xfrm>
        </p:spPr>
        <p:txBody>
          <a:bodyPr>
            <a:normAutofit/>
          </a:bodyPr>
          <a:lstStyle/>
          <a:p>
            <a:r>
              <a:rPr lang="en-US" dirty="0"/>
              <a:t>Interface 9: Payment Page</a:t>
            </a:r>
          </a:p>
        </p:txBody>
      </p:sp>
      <p:pic>
        <p:nvPicPr>
          <p:cNvPr id="4" name="Content Placeholder 3" descr="ss5.png"/>
          <p:cNvPicPr>
            <a:picLocks noGrp="1" noChangeAspect="1"/>
          </p:cNvPicPr>
          <p:nvPr>
            <p:ph idx="1"/>
          </p:nvPr>
        </p:nvPicPr>
        <p:blipFill>
          <a:blip r:embed="rId2"/>
          <a:stretch>
            <a:fillRect/>
          </a:stretch>
        </p:blipFill>
        <p:spPr>
          <a:xfrm>
            <a:off x="1047732" y="1448656"/>
            <a:ext cx="8596312" cy="429444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1370061" y="2286000"/>
            <a:ext cx="8596668" cy="1593273"/>
          </a:xfrm>
        </p:spPr>
        <p:txBody>
          <a:bodyPr>
            <a:normAutofit/>
          </a:bodyPr>
          <a:lstStyle/>
          <a:p>
            <a:pPr algn="ctr"/>
            <a:r>
              <a:rPr lang="en-US" sz="4000" dirty="0"/>
              <a:t>Implementation</a:t>
            </a:r>
            <a:br>
              <a:rPr lang="en-US" sz="4000" dirty="0"/>
            </a:br>
            <a:r>
              <a:rPr lang="en-US" sz="4000" dirty="0"/>
              <a:t>(Database Design)</a:t>
            </a:r>
            <a:endParaRPr lang="en-IN" sz="4000" dirty="0"/>
          </a:p>
        </p:txBody>
      </p:sp>
    </p:spTree>
    <p:extLst>
      <p:ext uri="{BB962C8B-B14F-4D97-AF65-F5344CB8AC3E}">
        <p14:creationId xmlns:p14="http://schemas.microsoft.com/office/powerpoint/2010/main" val="3320113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Table 1: Database</a:t>
            </a:r>
            <a:endParaRPr lang="en-IN" dirty="0"/>
          </a:p>
        </p:txBody>
      </p:sp>
      <p:pic>
        <p:nvPicPr>
          <p:cNvPr id="6" name="Content Placeholder 5">
            <a:extLst>
              <a:ext uri="{FF2B5EF4-FFF2-40B4-BE49-F238E27FC236}">
                <a16:creationId xmlns:a16="http://schemas.microsoft.com/office/drawing/2014/main" id="{0584CBF2-0FC6-4D48-BFF2-56306B076F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273" y="1032163"/>
            <a:ext cx="9005454" cy="5063094"/>
          </a:xfrm>
        </p:spPr>
      </p:pic>
    </p:spTree>
    <p:extLst>
      <p:ext uri="{BB962C8B-B14F-4D97-AF65-F5344CB8AC3E}">
        <p14:creationId xmlns:p14="http://schemas.microsoft.com/office/powerpoint/2010/main" val="277912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normAutofit/>
          </a:bodyPr>
          <a:lstStyle/>
          <a:p>
            <a:pPr marL="571500" indent="-571500">
              <a:buFont typeface="Wingdings" panose="05000000000000000000" pitchFamily="2" charset="2"/>
              <a:buChar char="v"/>
            </a:pPr>
            <a:r>
              <a:rPr lang="en-US" sz="4000" dirty="0"/>
              <a:t>Topics to be covered:</a:t>
            </a:r>
            <a:endParaRPr lang="en-IN" sz="4000" dirty="0"/>
          </a:p>
        </p:txBody>
      </p:sp>
      <p:sp>
        <p:nvSpPr>
          <p:cNvPr id="3" name="Content Placeholder 2">
            <a:extLst>
              <a:ext uri="{FF2B5EF4-FFF2-40B4-BE49-F238E27FC236}">
                <a16:creationId xmlns:a16="http://schemas.microsoft.com/office/drawing/2014/main" id="{A24460F5-DFBD-4B63-840F-67C82717EB22}"/>
              </a:ext>
            </a:extLst>
          </p:cNvPr>
          <p:cNvSpPr>
            <a:spLocks noGrp="1"/>
          </p:cNvSpPr>
          <p:nvPr>
            <p:ph idx="1"/>
          </p:nvPr>
        </p:nvSpPr>
        <p:spPr>
          <a:xfrm>
            <a:off x="677334" y="1454727"/>
            <a:ext cx="8596668" cy="4586635"/>
          </a:xfrm>
        </p:spPr>
        <p:txBody>
          <a:bodyPr>
            <a:normAutofit lnSpcReduction="10000"/>
          </a:bodyPr>
          <a:lstStyle/>
          <a:p>
            <a:pPr algn="just">
              <a:buFont typeface="+mj-lt"/>
              <a:buAutoNum type="arabicParenR"/>
            </a:pPr>
            <a:r>
              <a:rPr lang="en-US" sz="2400" dirty="0">
                <a:solidFill>
                  <a:schemeClr val="tx1"/>
                </a:solidFill>
              </a:rPr>
              <a:t>Current Challenges and Motivation</a:t>
            </a:r>
          </a:p>
          <a:p>
            <a:pPr algn="just">
              <a:buFont typeface="+mj-lt"/>
              <a:buAutoNum type="arabicParenR"/>
            </a:pPr>
            <a:r>
              <a:rPr lang="en-IN" sz="2400" dirty="0">
                <a:solidFill>
                  <a:schemeClr val="tx1"/>
                </a:solidFill>
              </a:rPr>
              <a:t>Project Definition</a:t>
            </a:r>
          </a:p>
          <a:p>
            <a:pPr algn="just">
              <a:buFont typeface="+mj-lt"/>
              <a:buAutoNum type="arabicParenR"/>
            </a:pPr>
            <a:r>
              <a:rPr lang="en-IN" sz="2400" dirty="0">
                <a:solidFill>
                  <a:schemeClr val="tx1"/>
                </a:solidFill>
              </a:rPr>
              <a:t>Benefits</a:t>
            </a:r>
          </a:p>
          <a:p>
            <a:pPr algn="just">
              <a:buFont typeface="+mj-lt"/>
              <a:buAutoNum type="arabicParenR"/>
            </a:pPr>
            <a:r>
              <a:rPr lang="en-IN" sz="2400" dirty="0">
                <a:solidFill>
                  <a:schemeClr val="tx1"/>
                </a:solidFill>
              </a:rPr>
              <a:t>Aims and Objectives</a:t>
            </a:r>
          </a:p>
          <a:p>
            <a:pPr algn="just">
              <a:buFont typeface="+mj-lt"/>
              <a:buAutoNum type="arabicParenR"/>
            </a:pPr>
            <a:r>
              <a:rPr lang="en-IN" sz="2400" dirty="0">
                <a:solidFill>
                  <a:schemeClr val="tx1"/>
                </a:solidFill>
              </a:rPr>
              <a:t>Literature Review</a:t>
            </a:r>
          </a:p>
          <a:p>
            <a:pPr algn="just">
              <a:buFont typeface="+mj-lt"/>
              <a:buAutoNum type="arabicParenR"/>
            </a:pPr>
            <a:r>
              <a:rPr lang="en-IN" sz="2400" dirty="0">
                <a:solidFill>
                  <a:schemeClr val="tx1"/>
                </a:solidFill>
              </a:rPr>
              <a:t>System Modules</a:t>
            </a:r>
          </a:p>
          <a:p>
            <a:pPr algn="just">
              <a:buFont typeface="+mj-lt"/>
              <a:buAutoNum type="arabicParenR"/>
            </a:pPr>
            <a:r>
              <a:rPr lang="en-IN" sz="2400" dirty="0">
                <a:solidFill>
                  <a:schemeClr val="tx1"/>
                </a:solidFill>
              </a:rPr>
              <a:t>Project Specification</a:t>
            </a:r>
          </a:p>
          <a:p>
            <a:pPr algn="just">
              <a:buFont typeface="+mj-lt"/>
              <a:buAutoNum type="arabicParenR"/>
            </a:pPr>
            <a:r>
              <a:rPr lang="en-IN" sz="2400" dirty="0">
                <a:solidFill>
                  <a:schemeClr val="tx1"/>
                </a:solidFill>
              </a:rPr>
              <a:t>Implementation</a:t>
            </a:r>
          </a:p>
          <a:p>
            <a:pPr algn="just">
              <a:buFont typeface="+mj-lt"/>
              <a:buAutoNum type="arabicParenR"/>
            </a:pPr>
            <a:r>
              <a:rPr lang="en-IN" sz="2400" dirty="0">
                <a:solidFill>
                  <a:schemeClr val="tx1"/>
                </a:solidFill>
              </a:rPr>
              <a:t>Design</a:t>
            </a:r>
          </a:p>
          <a:p>
            <a:pPr algn="just">
              <a:buFont typeface="+mj-lt"/>
              <a:buAutoNum type="arabicParenR"/>
            </a:pPr>
            <a:r>
              <a:rPr lang="en-IN" sz="2400" dirty="0">
                <a:solidFill>
                  <a:schemeClr val="tx1"/>
                </a:solidFill>
              </a:rPr>
              <a:t>References</a:t>
            </a:r>
            <a:endParaRPr lang="en-IN" sz="2000" dirty="0">
              <a:solidFill>
                <a:schemeClr val="tx1"/>
              </a:solidFill>
            </a:endParaRPr>
          </a:p>
        </p:txBody>
      </p:sp>
    </p:spTree>
    <p:extLst>
      <p:ext uri="{BB962C8B-B14F-4D97-AF65-F5344CB8AC3E}">
        <p14:creationId xmlns:p14="http://schemas.microsoft.com/office/powerpoint/2010/main" val="39352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Table 2: Booking Table</a:t>
            </a:r>
            <a:endParaRPr lang="en-IN" dirty="0"/>
          </a:p>
        </p:txBody>
      </p:sp>
      <p:pic>
        <p:nvPicPr>
          <p:cNvPr id="5" name="Content Placeholder 4" descr="Screenshot (64).png"/>
          <p:cNvPicPr>
            <a:picLocks noGrp="1" noChangeAspect="1"/>
          </p:cNvPicPr>
          <p:nvPr>
            <p:ph idx="1"/>
          </p:nvPr>
        </p:nvPicPr>
        <p:blipFill>
          <a:blip r:embed="rId2"/>
          <a:stretch>
            <a:fillRect/>
          </a:stretch>
        </p:blipFill>
        <p:spPr>
          <a:xfrm>
            <a:off x="1226216" y="1068513"/>
            <a:ext cx="8626701" cy="4757755"/>
          </a:xfrm>
        </p:spPr>
      </p:pic>
    </p:spTree>
    <p:extLst>
      <p:ext uri="{BB962C8B-B14F-4D97-AF65-F5344CB8AC3E}">
        <p14:creationId xmlns:p14="http://schemas.microsoft.com/office/powerpoint/2010/main" val="1815729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Table 3: City Table</a:t>
            </a:r>
            <a:endParaRPr lang="en-IN" dirty="0"/>
          </a:p>
        </p:txBody>
      </p:sp>
      <p:pic>
        <p:nvPicPr>
          <p:cNvPr id="5" name="Content Placeholder 4" descr="Screenshot (65).png"/>
          <p:cNvPicPr>
            <a:picLocks noGrp="1" noChangeAspect="1"/>
          </p:cNvPicPr>
          <p:nvPr>
            <p:ph idx="1"/>
          </p:nvPr>
        </p:nvPicPr>
        <p:blipFill>
          <a:blip r:embed="rId2"/>
          <a:stretch>
            <a:fillRect/>
          </a:stretch>
        </p:blipFill>
        <p:spPr>
          <a:xfrm>
            <a:off x="1524167" y="945225"/>
            <a:ext cx="8339024" cy="5034336"/>
          </a:xfrm>
        </p:spPr>
      </p:pic>
    </p:spTree>
    <p:extLst>
      <p:ext uri="{BB962C8B-B14F-4D97-AF65-F5344CB8AC3E}">
        <p14:creationId xmlns:p14="http://schemas.microsoft.com/office/powerpoint/2010/main" val="648623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Table 4: Flight Table</a:t>
            </a:r>
            <a:endParaRPr lang="en-IN" dirty="0"/>
          </a:p>
        </p:txBody>
      </p:sp>
      <p:pic>
        <p:nvPicPr>
          <p:cNvPr id="5" name="Content Placeholder 4" descr="Screenshot (66).png"/>
          <p:cNvPicPr>
            <a:picLocks noGrp="1" noChangeAspect="1"/>
          </p:cNvPicPr>
          <p:nvPr>
            <p:ph idx="1"/>
          </p:nvPr>
        </p:nvPicPr>
        <p:blipFill>
          <a:blip r:embed="rId2"/>
          <a:stretch>
            <a:fillRect/>
          </a:stretch>
        </p:blipFill>
        <p:spPr>
          <a:xfrm>
            <a:off x="1339233" y="976045"/>
            <a:ext cx="8359571" cy="4962417"/>
          </a:xfrm>
        </p:spPr>
      </p:pic>
    </p:spTree>
    <p:extLst>
      <p:ext uri="{BB962C8B-B14F-4D97-AF65-F5344CB8AC3E}">
        <p14:creationId xmlns:p14="http://schemas.microsoft.com/office/powerpoint/2010/main" val="3997844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Table 6: Passengers Table</a:t>
            </a:r>
            <a:endParaRPr lang="en-IN" dirty="0"/>
          </a:p>
        </p:txBody>
      </p:sp>
      <p:pic>
        <p:nvPicPr>
          <p:cNvPr id="5" name="Picture 4" descr="Screenshot (68).png"/>
          <p:cNvPicPr>
            <a:picLocks noChangeAspect="1"/>
          </p:cNvPicPr>
          <p:nvPr/>
        </p:nvPicPr>
        <p:blipFill>
          <a:blip r:embed="rId2"/>
          <a:stretch>
            <a:fillRect/>
          </a:stretch>
        </p:blipFill>
        <p:spPr>
          <a:xfrm>
            <a:off x="1222624" y="986319"/>
            <a:ext cx="8301520" cy="5024062"/>
          </a:xfrm>
          <a:prstGeom prst="rect">
            <a:avLst/>
          </a:prstGeom>
        </p:spPr>
      </p:pic>
    </p:spTree>
    <p:extLst>
      <p:ext uri="{BB962C8B-B14F-4D97-AF65-F5344CB8AC3E}">
        <p14:creationId xmlns:p14="http://schemas.microsoft.com/office/powerpoint/2010/main" val="1367982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10655684" cy="845127"/>
          </a:xfrm>
        </p:spPr>
        <p:txBody>
          <a:bodyPr/>
          <a:lstStyle/>
          <a:p>
            <a:pPr algn="ctr"/>
            <a:r>
              <a:rPr lang="en-US" dirty="0"/>
              <a:t>Table 7: Admin Table</a:t>
            </a:r>
            <a:endParaRPr lang="en-IN" dirty="0"/>
          </a:p>
        </p:txBody>
      </p:sp>
      <p:pic>
        <p:nvPicPr>
          <p:cNvPr id="4" name="Picture 3" descr="Screenshot (63).png"/>
          <p:cNvPicPr>
            <a:picLocks noChangeAspect="1"/>
          </p:cNvPicPr>
          <p:nvPr/>
        </p:nvPicPr>
        <p:blipFill>
          <a:blip r:embed="rId2"/>
          <a:stretch>
            <a:fillRect/>
          </a:stretch>
        </p:blipFill>
        <p:spPr>
          <a:xfrm>
            <a:off x="1212350" y="1027416"/>
            <a:ext cx="8260423" cy="4962418"/>
          </a:xfrm>
          <a:prstGeom prst="rect">
            <a:avLst/>
          </a:prstGeom>
        </p:spPr>
      </p:pic>
    </p:spTree>
    <p:extLst>
      <p:ext uri="{BB962C8B-B14F-4D97-AF65-F5344CB8AC3E}">
        <p14:creationId xmlns:p14="http://schemas.microsoft.com/office/powerpoint/2010/main" val="613001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1370061" y="2286000"/>
            <a:ext cx="8596668" cy="1593273"/>
          </a:xfrm>
        </p:spPr>
        <p:txBody>
          <a:bodyPr>
            <a:normAutofit/>
          </a:bodyPr>
          <a:lstStyle/>
          <a:p>
            <a:pPr algn="ctr"/>
            <a:r>
              <a:rPr lang="en-US" sz="4000" dirty="0"/>
              <a:t>Implementation</a:t>
            </a:r>
            <a:br>
              <a:rPr lang="en-US" sz="4000" dirty="0"/>
            </a:br>
            <a:r>
              <a:rPr lang="en-US" sz="4000" dirty="0"/>
              <a:t>(Face Recognition Algorithm)</a:t>
            </a:r>
            <a:endParaRPr lang="en-IN" sz="4000" dirty="0"/>
          </a:p>
        </p:txBody>
      </p:sp>
    </p:spTree>
    <p:extLst>
      <p:ext uri="{BB962C8B-B14F-4D97-AF65-F5344CB8AC3E}">
        <p14:creationId xmlns:p14="http://schemas.microsoft.com/office/powerpoint/2010/main" val="714443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187036"/>
            <a:ext cx="9925596" cy="845127"/>
          </a:xfrm>
        </p:spPr>
        <p:txBody>
          <a:bodyPr/>
          <a:lstStyle/>
          <a:p>
            <a:pPr algn="ctr"/>
            <a:r>
              <a:rPr lang="en-US" dirty="0"/>
              <a:t>Recognizing Face</a:t>
            </a:r>
            <a:endParaRPr lang="en-IN" dirty="0"/>
          </a:p>
        </p:txBody>
      </p:sp>
      <p:pic>
        <p:nvPicPr>
          <p:cNvPr id="7" name="Picture 6" descr="ss6-1.PNG"/>
          <p:cNvPicPr>
            <a:picLocks noChangeAspect="1"/>
          </p:cNvPicPr>
          <p:nvPr/>
        </p:nvPicPr>
        <p:blipFill>
          <a:blip r:embed="rId2"/>
          <a:stretch>
            <a:fillRect/>
          </a:stretch>
        </p:blipFill>
        <p:spPr>
          <a:xfrm>
            <a:off x="2065106" y="1113549"/>
            <a:ext cx="7068619" cy="5092042"/>
          </a:xfrm>
          <a:prstGeom prst="rect">
            <a:avLst/>
          </a:prstGeom>
        </p:spPr>
      </p:pic>
    </p:spTree>
    <p:extLst>
      <p:ext uri="{BB962C8B-B14F-4D97-AF65-F5344CB8AC3E}">
        <p14:creationId xmlns:p14="http://schemas.microsoft.com/office/powerpoint/2010/main" val="2031459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926" y="609600"/>
            <a:ext cx="6541075" cy="767137"/>
          </a:xfrm>
        </p:spPr>
        <p:txBody>
          <a:bodyPr/>
          <a:lstStyle/>
          <a:p>
            <a:r>
              <a:rPr lang="en-IN" dirty="0"/>
              <a:t>Boarding Pass </a:t>
            </a:r>
            <a:endParaRPr lang="en-US" dirty="0"/>
          </a:p>
        </p:txBody>
      </p:sp>
      <p:pic>
        <p:nvPicPr>
          <p:cNvPr id="4" name="Content Placeholder 3" descr="ss7.PNG"/>
          <p:cNvPicPr>
            <a:picLocks noGrp="1" noChangeAspect="1"/>
          </p:cNvPicPr>
          <p:nvPr>
            <p:ph idx="1"/>
          </p:nvPr>
        </p:nvPicPr>
        <p:blipFill>
          <a:blip r:embed="rId2"/>
          <a:stretch>
            <a:fillRect/>
          </a:stretch>
        </p:blipFill>
        <p:spPr>
          <a:xfrm>
            <a:off x="1208079" y="1691859"/>
            <a:ext cx="7659169" cy="3791479"/>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247E-0020-4CB1-89B2-A0CB90DC9263}"/>
              </a:ext>
            </a:extLst>
          </p:cNvPr>
          <p:cNvSpPr>
            <a:spLocks noGrp="1"/>
          </p:cNvSpPr>
          <p:nvPr>
            <p:ph type="title"/>
          </p:nvPr>
        </p:nvSpPr>
        <p:spPr>
          <a:xfrm>
            <a:off x="677334" y="401791"/>
            <a:ext cx="10641830" cy="623455"/>
          </a:xfrm>
        </p:spPr>
        <p:txBody>
          <a:bodyPr>
            <a:normAutofit fontScale="90000"/>
          </a:bodyPr>
          <a:lstStyle/>
          <a:p>
            <a:pPr marL="571500" indent="-571500">
              <a:buFont typeface="Wingdings" panose="05000000000000000000" pitchFamily="2" charset="2"/>
              <a:buChar char="v"/>
            </a:pPr>
            <a:r>
              <a:rPr lang="en-US" dirty="0"/>
              <a:t>ER-Diagram</a:t>
            </a:r>
          </a:p>
        </p:txBody>
      </p:sp>
      <p:pic>
        <p:nvPicPr>
          <p:cNvPr id="11" name="Content Placeholder 10">
            <a:extLst>
              <a:ext uri="{FF2B5EF4-FFF2-40B4-BE49-F238E27FC236}">
                <a16:creationId xmlns:a16="http://schemas.microsoft.com/office/drawing/2014/main" id="{49C2F186-42DD-4DCF-BC1E-AD563FA7B1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6006" y="1025246"/>
            <a:ext cx="8804486" cy="5773832"/>
          </a:xfrm>
        </p:spPr>
      </p:pic>
    </p:spTree>
    <p:extLst>
      <p:ext uri="{BB962C8B-B14F-4D97-AF65-F5344CB8AC3E}">
        <p14:creationId xmlns:p14="http://schemas.microsoft.com/office/powerpoint/2010/main" val="3652952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IN" sz="3200" dirty="0"/>
              <a:t>Use-case Diagram</a:t>
            </a:r>
            <a:endParaRPr lang="en-US" sz="3200" dirty="0"/>
          </a:p>
        </p:txBody>
      </p:sp>
      <p:pic>
        <p:nvPicPr>
          <p:cNvPr id="4" name="Content Placeholder 3"/>
          <p:cNvPicPr>
            <a:picLocks noGrp="1"/>
          </p:cNvPicPr>
          <p:nvPr>
            <p:ph idx="1"/>
          </p:nvPr>
        </p:nvPicPr>
        <p:blipFill>
          <a:blip r:embed="rId2"/>
          <a:stretch>
            <a:fillRect/>
          </a:stretch>
        </p:blipFill>
        <p:spPr>
          <a:xfrm>
            <a:off x="2603659" y="1784025"/>
            <a:ext cx="4724171" cy="3881437"/>
          </a:xfrm>
          <a:prstGeom prst="rect">
            <a:avLst/>
          </a:prstGeom>
        </p:spPr>
      </p:pic>
      <p:sp>
        <p:nvSpPr>
          <p:cNvPr id="3" name="TextBox 2">
            <a:extLst>
              <a:ext uri="{FF2B5EF4-FFF2-40B4-BE49-F238E27FC236}">
                <a16:creationId xmlns:a16="http://schemas.microsoft.com/office/drawing/2014/main" id="{143C2A49-69EA-4446-9021-9D90DA3B2D49}"/>
              </a:ext>
            </a:extLst>
          </p:cNvPr>
          <p:cNvSpPr txBox="1"/>
          <p:nvPr/>
        </p:nvSpPr>
        <p:spPr>
          <a:xfrm>
            <a:off x="4502727" y="5660950"/>
            <a:ext cx="2604654" cy="646331"/>
          </a:xfrm>
          <a:prstGeom prst="rect">
            <a:avLst/>
          </a:prstGeom>
          <a:noFill/>
        </p:spPr>
        <p:txBody>
          <a:bodyPr wrap="square" rtlCol="0">
            <a:spAutoFit/>
          </a:bodyPr>
          <a:lstStyle/>
          <a:p>
            <a:r>
              <a:rPr lang="en-US" dirty="0"/>
              <a:t>Use – case diagram of Passenger/User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lstStyle/>
          <a:p>
            <a:pPr marL="571500" indent="-571500">
              <a:buFont typeface="Wingdings" panose="05000000000000000000" pitchFamily="2" charset="2"/>
              <a:buChar char="v"/>
            </a:pPr>
            <a:r>
              <a:rPr lang="en-IN" dirty="0"/>
              <a:t>Current Challenges and Motivation</a:t>
            </a:r>
          </a:p>
        </p:txBody>
      </p:sp>
      <p:sp>
        <p:nvSpPr>
          <p:cNvPr id="3" name="Content Placeholder 2">
            <a:extLst>
              <a:ext uri="{FF2B5EF4-FFF2-40B4-BE49-F238E27FC236}">
                <a16:creationId xmlns:a16="http://schemas.microsoft.com/office/drawing/2014/main" id="{A24460F5-DFBD-4B63-840F-67C82717EB22}"/>
              </a:ext>
            </a:extLst>
          </p:cNvPr>
          <p:cNvSpPr>
            <a:spLocks noGrp="1"/>
          </p:cNvSpPr>
          <p:nvPr>
            <p:ph idx="1"/>
          </p:nvPr>
        </p:nvSpPr>
        <p:spPr>
          <a:xfrm>
            <a:off x="677334" y="1454727"/>
            <a:ext cx="8596668" cy="4586635"/>
          </a:xfrm>
        </p:spPr>
        <p:txBody>
          <a:bodyPr/>
          <a:lstStyle/>
          <a:p>
            <a:pPr algn="just">
              <a:buFont typeface="Wingdings" panose="05000000000000000000" pitchFamily="2" charset="2"/>
              <a:buChar char="Ø"/>
            </a:pPr>
            <a:r>
              <a:rPr lang="en-IN" dirty="0">
                <a:solidFill>
                  <a:schemeClr val="tx1"/>
                </a:solidFill>
              </a:rPr>
              <a:t>People often associate air travel with waiting.</a:t>
            </a:r>
          </a:p>
          <a:p>
            <a:pPr algn="just">
              <a:buFont typeface="Wingdings" panose="05000000000000000000" pitchFamily="2" charset="2"/>
              <a:buChar char="Ø"/>
            </a:pPr>
            <a:r>
              <a:rPr lang="en-IN" dirty="0">
                <a:solidFill>
                  <a:schemeClr val="tx1"/>
                </a:solidFill>
              </a:rPr>
              <a:t>Hours of standing in line to check in, get through safety and for boarding.</a:t>
            </a:r>
          </a:p>
          <a:p>
            <a:pPr algn="just">
              <a:buFont typeface="Wingdings" panose="05000000000000000000" pitchFamily="2" charset="2"/>
              <a:buChar char="Ø"/>
            </a:pPr>
            <a:r>
              <a:rPr lang="en-IN" dirty="0">
                <a:solidFill>
                  <a:schemeClr val="tx1"/>
                </a:solidFill>
              </a:rPr>
              <a:t>Traditional boarding control is much slower, unreliable.</a:t>
            </a:r>
          </a:p>
          <a:p>
            <a:pPr algn="just">
              <a:buFont typeface="Wingdings" panose="05000000000000000000" pitchFamily="2" charset="2"/>
              <a:buChar char="Ø"/>
            </a:pPr>
            <a:r>
              <a:rPr lang="en-IN" dirty="0">
                <a:solidFill>
                  <a:schemeClr val="tx1"/>
                </a:solidFill>
              </a:rPr>
              <a:t>Boarding pass can be faked.</a:t>
            </a:r>
          </a:p>
        </p:txBody>
      </p:sp>
    </p:spTree>
    <p:extLst>
      <p:ext uri="{BB962C8B-B14F-4D97-AF65-F5344CB8AC3E}">
        <p14:creationId xmlns:p14="http://schemas.microsoft.com/office/powerpoint/2010/main" val="3587353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B7FB-9014-42B4-9C7B-813640F297AF}"/>
              </a:ext>
            </a:extLst>
          </p:cNvPr>
          <p:cNvSpPr>
            <a:spLocks noGrp="1"/>
          </p:cNvSpPr>
          <p:nvPr>
            <p:ph type="title"/>
          </p:nvPr>
        </p:nvSpPr>
        <p:spPr/>
        <p:txBody>
          <a:bodyPr/>
          <a:lstStyle/>
          <a:p>
            <a:r>
              <a:rPr lang="en-IN" dirty="0"/>
              <a:t>Use-case Diagram</a:t>
            </a:r>
            <a:endParaRPr lang="en-US" dirty="0"/>
          </a:p>
        </p:txBody>
      </p:sp>
      <p:pic>
        <p:nvPicPr>
          <p:cNvPr id="4" name="Content Placeholder 3">
            <a:extLst>
              <a:ext uri="{FF2B5EF4-FFF2-40B4-BE49-F238E27FC236}">
                <a16:creationId xmlns:a16="http://schemas.microsoft.com/office/drawing/2014/main" id="{663AD952-0561-4D8F-A14B-16C3B7AB8DDB}"/>
              </a:ext>
            </a:extLst>
          </p:cNvPr>
          <p:cNvPicPr>
            <a:picLocks noGrp="1"/>
          </p:cNvPicPr>
          <p:nvPr>
            <p:ph idx="1"/>
          </p:nvPr>
        </p:nvPicPr>
        <p:blipFill>
          <a:blip r:embed="rId2"/>
          <a:stretch>
            <a:fillRect/>
          </a:stretch>
        </p:blipFill>
        <p:spPr>
          <a:xfrm>
            <a:off x="2826735" y="1744952"/>
            <a:ext cx="4297866" cy="3881437"/>
          </a:xfrm>
          <a:prstGeom prst="rect">
            <a:avLst/>
          </a:prstGeom>
        </p:spPr>
      </p:pic>
      <p:sp>
        <p:nvSpPr>
          <p:cNvPr id="5" name="TextBox 4">
            <a:extLst>
              <a:ext uri="{FF2B5EF4-FFF2-40B4-BE49-F238E27FC236}">
                <a16:creationId xmlns:a16="http://schemas.microsoft.com/office/drawing/2014/main" id="{1B390BB6-D87D-442D-9128-8AAF4BECAF73}"/>
              </a:ext>
            </a:extLst>
          </p:cNvPr>
          <p:cNvSpPr txBox="1"/>
          <p:nvPr/>
        </p:nvSpPr>
        <p:spPr>
          <a:xfrm>
            <a:off x="4184073" y="5846618"/>
            <a:ext cx="3186545" cy="369332"/>
          </a:xfrm>
          <a:prstGeom prst="rect">
            <a:avLst/>
          </a:prstGeom>
          <a:noFill/>
        </p:spPr>
        <p:txBody>
          <a:bodyPr wrap="square" rtlCol="0">
            <a:spAutoFit/>
          </a:bodyPr>
          <a:lstStyle/>
          <a:p>
            <a:r>
              <a:rPr lang="en-US" dirty="0"/>
              <a:t>Use-case diagram of Admin</a:t>
            </a:r>
          </a:p>
        </p:txBody>
      </p:sp>
    </p:spTree>
    <p:extLst>
      <p:ext uri="{BB962C8B-B14F-4D97-AF65-F5344CB8AC3E}">
        <p14:creationId xmlns:p14="http://schemas.microsoft.com/office/powerpoint/2010/main" val="2810847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247E-0020-4CB1-89B2-A0CB90DC9263}"/>
              </a:ext>
            </a:extLst>
          </p:cNvPr>
          <p:cNvSpPr>
            <a:spLocks noGrp="1"/>
          </p:cNvSpPr>
          <p:nvPr>
            <p:ph type="title"/>
          </p:nvPr>
        </p:nvSpPr>
        <p:spPr>
          <a:xfrm>
            <a:off x="677334" y="415638"/>
            <a:ext cx="8596668" cy="623455"/>
          </a:xfrm>
        </p:spPr>
        <p:txBody>
          <a:bodyPr>
            <a:normAutofit fontScale="90000"/>
          </a:bodyPr>
          <a:lstStyle/>
          <a:p>
            <a:pPr marL="571500" indent="-571500">
              <a:buFont typeface="Wingdings" panose="05000000000000000000" pitchFamily="2" charset="2"/>
              <a:buChar char="v"/>
            </a:pPr>
            <a:r>
              <a:rPr lang="en-US" dirty="0"/>
              <a:t>DFD</a:t>
            </a:r>
          </a:p>
        </p:txBody>
      </p:sp>
      <p:pic>
        <p:nvPicPr>
          <p:cNvPr id="6" name="Content Placeholder 5">
            <a:extLst>
              <a:ext uri="{FF2B5EF4-FFF2-40B4-BE49-F238E27FC236}">
                <a16:creationId xmlns:a16="http://schemas.microsoft.com/office/drawing/2014/main" id="{E0B303F9-6BA1-4267-ACD0-0E3F2FBF3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220" y="1185868"/>
            <a:ext cx="9111816" cy="4833350"/>
          </a:xfrm>
        </p:spPr>
      </p:pic>
    </p:spTree>
    <p:extLst>
      <p:ext uri="{BB962C8B-B14F-4D97-AF65-F5344CB8AC3E}">
        <p14:creationId xmlns:p14="http://schemas.microsoft.com/office/powerpoint/2010/main" val="2919341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lstStyle/>
          <a:p>
            <a:pPr marL="571500" indent="-571500">
              <a:buFont typeface="Wingdings" panose="05000000000000000000" pitchFamily="2" charset="2"/>
              <a:buChar char="v"/>
            </a:pPr>
            <a:r>
              <a:rPr lang="en-IN" dirty="0"/>
              <a:t>Conclusion And Future Scope</a:t>
            </a:r>
          </a:p>
        </p:txBody>
      </p:sp>
      <p:sp>
        <p:nvSpPr>
          <p:cNvPr id="3" name="Content Placeholder 2">
            <a:extLst>
              <a:ext uri="{FF2B5EF4-FFF2-40B4-BE49-F238E27FC236}">
                <a16:creationId xmlns:a16="http://schemas.microsoft.com/office/drawing/2014/main" id="{A24460F5-DFBD-4B63-840F-67C82717EB22}"/>
              </a:ext>
            </a:extLst>
          </p:cNvPr>
          <p:cNvSpPr>
            <a:spLocks noGrp="1"/>
          </p:cNvSpPr>
          <p:nvPr>
            <p:ph idx="1"/>
          </p:nvPr>
        </p:nvSpPr>
        <p:spPr>
          <a:xfrm>
            <a:off x="677334" y="1454727"/>
            <a:ext cx="8596668" cy="4586635"/>
          </a:xfrm>
        </p:spPr>
        <p:txBody>
          <a:bodyPr/>
          <a:lstStyle/>
          <a:p>
            <a:pPr algn="just">
              <a:buFont typeface="Wingdings" panose="05000000000000000000" pitchFamily="2" charset="2"/>
              <a:buChar char="Ø"/>
            </a:pPr>
            <a:r>
              <a:rPr lang="en-US" dirty="0">
                <a:solidFill>
                  <a:schemeClr val="tx1"/>
                </a:solidFill>
              </a:rPr>
              <a:t>To conclude, in many countries passengers are facing the problem of standing for long time in queue and waiting for too long. The waiting time can be curtailed by the given system. The passengers do not have to wait long as compared to traditional system. The security flaws can be overcome by this system.</a:t>
            </a:r>
          </a:p>
          <a:p>
            <a:pPr algn="just">
              <a:buFont typeface="Wingdings" panose="05000000000000000000" pitchFamily="2" charset="2"/>
              <a:buChar char="Ø"/>
            </a:pPr>
            <a:r>
              <a:rPr lang="en-US" dirty="0">
                <a:solidFill>
                  <a:schemeClr val="tx1"/>
                </a:solidFill>
              </a:rPr>
              <a:t>As machine learning is a tremendously trending now a days. Many organizations are enforcing face recognition system for their system. The face recognition system can be equipped with any organization to for the lap of clover.</a:t>
            </a:r>
          </a:p>
          <a:p>
            <a:pPr algn="just">
              <a:buFont typeface="Wingdings" panose="05000000000000000000" pitchFamily="2" charset="2"/>
              <a:buChar char="Ø"/>
            </a:pPr>
            <a:r>
              <a:rPr lang="en-US" dirty="0">
                <a:solidFill>
                  <a:schemeClr val="tx1"/>
                </a:solidFill>
              </a:rPr>
              <a:t>Even many airports have introduced this system since 2014 and many are going to introduce the same.</a:t>
            </a:r>
          </a:p>
        </p:txBody>
      </p:sp>
    </p:spTree>
    <p:extLst>
      <p:ext uri="{BB962C8B-B14F-4D97-AF65-F5344CB8AC3E}">
        <p14:creationId xmlns:p14="http://schemas.microsoft.com/office/powerpoint/2010/main" val="3002271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lstStyle/>
          <a:p>
            <a:pPr marL="571500" indent="-571500">
              <a:buFont typeface="Wingdings" panose="05000000000000000000" pitchFamily="2" charset="2"/>
              <a:buChar char="v"/>
            </a:pPr>
            <a:r>
              <a:rPr lang="en-IN" dirty="0"/>
              <a:t>References</a:t>
            </a:r>
          </a:p>
        </p:txBody>
      </p:sp>
      <p:graphicFrame>
        <p:nvGraphicFramePr>
          <p:cNvPr id="4" name="Table 4">
            <a:extLst>
              <a:ext uri="{FF2B5EF4-FFF2-40B4-BE49-F238E27FC236}">
                <a16:creationId xmlns:a16="http://schemas.microsoft.com/office/drawing/2014/main" id="{50F9FEF3-3F0D-4183-8AF1-DD65DC70B620}"/>
              </a:ext>
            </a:extLst>
          </p:cNvPr>
          <p:cNvGraphicFramePr>
            <a:graphicFrameLocks noGrp="1"/>
          </p:cNvGraphicFramePr>
          <p:nvPr>
            <p:extLst>
              <p:ext uri="{D42A27DB-BD31-4B8C-83A1-F6EECF244321}">
                <p14:modId xmlns:p14="http://schemas.microsoft.com/office/powerpoint/2010/main" val="1999230841"/>
              </p:ext>
            </p:extLst>
          </p:nvPr>
        </p:nvGraphicFramePr>
        <p:xfrm>
          <a:off x="911668" y="1461654"/>
          <a:ext cx="8128000" cy="2021840"/>
        </p:xfrm>
        <a:graphic>
          <a:graphicData uri="http://schemas.openxmlformats.org/drawingml/2006/table">
            <a:tbl>
              <a:tblPr firstRow="1" bandRow="1">
                <a:tableStyleId>{72833802-FEF1-4C79-8D5D-14CF1EAF98D9}</a:tableStyleId>
              </a:tblPr>
              <a:tblGrid>
                <a:gridCol w="778587">
                  <a:extLst>
                    <a:ext uri="{9D8B030D-6E8A-4147-A177-3AD203B41FA5}">
                      <a16:colId xmlns:a16="http://schemas.microsoft.com/office/drawing/2014/main" val="2213988474"/>
                    </a:ext>
                  </a:extLst>
                </a:gridCol>
                <a:gridCol w="7349413">
                  <a:extLst>
                    <a:ext uri="{9D8B030D-6E8A-4147-A177-3AD203B41FA5}">
                      <a16:colId xmlns:a16="http://schemas.microsoft.com/office/drawing/2014/main" val="2796144427"/>
                    </a:ext>
                  </a:extLst>
                </a:gridCol>
              </a:tblGrid>
              <a:tr h="370840">
                <a:tc>
                  <a:txBody>
                    <a:bodyPr/>
                    <a:lstStyle/>
                    <a:p>
                      <a:r>
                        <a:rPr lang="en-IN" dirty="0"/>
                        <a:t>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References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5426758"/>
                  </a:ext>
                </a:extLst>
              </a:tr>
              <a:tr h="370840">
                <a:tc>
                  <a:txBody>
                    <a:bodyPr/>
                    <a:lstStyle/>
                    <a:p>
                      <a:r>
                        <a:rPr lang="en-IN" dirty="0"/>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hlinkClick r:id="rId2">
                            <a:extLst>
                              <a:ext uri="{A12FA001-AC4F-418D-AE19-62706E023703}">
                                <ahyp:hlinkClr xmlns:ahyp="http://schemas.microsoft.com/office/drawing/2018/hyperlinkcolor" val="tx"/>
                              </a:ext>
                            </a:extLst>
                          </a:hlinkClick>
                        </a:rPr>
                        <a:t>https://www.researchgate.net/publication/228790347_A_Summary_of_literature_review_Face_Recognition</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005445"/>
                  </a:ext>
                </a:extLst>
              </a:tr>
              <a:tr h="370840">
                <a:tc>
                  <a:txBody>
                    <a:bodyPr/>
                    <a:lstStyle/>
                    <a:p>
                      <a:r>
                        <a:rPr lang="en-IN" dirty="0"/>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hlinkClick r:id="rId3">
                            <a:extLst>
                              <a:ext uri="{A12FA001-AC4F-418D-AE19-62706E023703}">
                                <ahyp:hlinkClr xmlns:ahyp="http://schemas.microsoft.com/office/drawing/2018/hyperlinkcolor" val="tx"/>
                              </a:ext>
                            </a:extLst>
                          </a:hlinkClick>
                        </a:rPr>
                        <a:t>https://www.researchgate.net/publication/233864740_Face_Recognition_A_Literature_Review</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23789"/>
                  </a:ext>
                </a:extLst>
              </a:tr>
              <a:tr h="370840">
                <a:tc>
                  <a:txBody>
                    <a:bodyPr/>
                    <a:lstStyle/>
                    <a:p>
                      <a:r>
                        <a:rPr lang="en-IN" dirty="0"/>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hlinkClick r:id="rId4">
                            <a:extLst>
                              <a:ext uri="{A12FA001-AC4F-418D-AE19-62706E023703}">
                                <ahyp:hlinkClr xmlns:ahyp="http://schemas.microsoft.com/office/drawing/2018/hyperlinkcolor" val="tx"/>
                              </a:ext>
                            </a:extLst>
                          </a:hlinkClick>
                        </a:rPr>
                        <a:t>http://ijcttjournal.org/Volume5/number-4/IJCTT-V5N4P136.pdf</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950424"/>
                  </a:ext>
                </a:extLst>
              </a:tr>
            </a:tbl>
          </a:graphicData>
        </a:graphic>
      </p:graphicFrame>
    </p:spTree>
    <p:extLst>
      <p:ext uri="{BB962C8B-B14F-4D97-AF65-F5344CB8AC3E}">
        <p14:creationId xmlns:p14="http://schemas.microsoft.com/office/powerpoint/2010/main" val="4088311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17EB2F-0EE4-4D27-BBFF-AEE907E6C423}"/>
              </a:ext>
            </a:extLst>
          </p:cNvPr>
          <p:cNvSpPr/>
          <p:nvPr/>
        </p:nvSpPr>
        <p:spPr>
          <a:xfrm>
            <a:off x="3377794" y="2259449"/>
            <a:ext cx="5436412" cy="1169551"/>
          </a:xfrm>
          <a:prstGeom prst="rect">
            <a:avLst/>
          </a:prstGeom>
          <a:noFill/>
        </p:spPr>
        <p:txBody>
          <a:bodyPr wrap="square" lIns="91440" tIns="45720" rIns="91440" bIns="45720">
            <a:spAutoFit/>
          </a:bodyPr>
          <a:lstStyle/>
          <a:p>
            <a:pPr algn="ctr"/>
            <a:r>
              <a:rPr lang="en-US" sz="7000" b="0" cap="none" spc="0" dirty="0">
                <a:ln w="0"/>
                <a:solidFill>
                  <a:schemeClr val="accent2"/>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40429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lstStyle/>
          <a:p>
            <a:pPr marL="571500" indent="-571500">
              <a:buFont typeface="Wingdings" panose="05000000000000000000" pitchFamily="2" charset="2"/>
              <a:buChar char="v"/>
            </a:pPr>
            <a:r>
              <a:rPr lang="en-IN" dirty="0"/>
              <a:t>Project Definition</a:t>
            </a:r>
          </a:p>
        </p:txBody>
      </p:sp>
      <p:sp>
        <p:nvSpPr>
          <p:cNvPr id="3" name="Content Placeholder 2">
            <a:extLst>
              <a:ext uri="{FF2B5EF4-FFF2-40B4-BE49-F238E27FC236}">
                <a16:creationId xmlns:a16="http://schemas.microsoft.com/office/drawing/2014/main" id="{A24460F5-DFBD-4B63-840F-67C82717EB22}"/>
              </a:ext>
            </a:extLst>
          </p:cNvPr>
          <p:cNvSpPr>
            <a:spLocks noGrp="1"/>
          </p:cNvSpPr>
          <p:nvPr>
            <p:ph idx="1"/>
          </p:nvPr>
        </p:nvSpPr>
        <p:spPr>
          <a:xfrm>
            <a:off x="677334" y="1454727"/>
            <a:ext cx="8596668" cy="4586635"/>
          </a:xfrm>
        </p:spPr>
        <p:txBody>
          <a:bodyPr/>
          <a:lstStyle/>
          <a:p>
            <a:pPr algn="just">
              <a:buFont typeface="Wingdings" panose="05000000000000000000" pitchFamily="2" charset="2"/>
              <a:buChar char="Ø"/>
            </a:pPr>
            <a:r>
              <a:rPr lang="en-IN" dirty="0">
                <a:solidFill>
                  <a:schemeClr val="tx1"/>
                </a:solidFill>
              </a:rPr>
              <a:t>passenger have to book their flight tickets.</a:t>
            </a:r>
          </a:p>
          <a:p>
            <a:pPr algn="just">
              <a:buFont typeface="Wingdings" panose="05000000000000000000" pitchFamily="2" charset="2"/>
              <a:buChar char="Ø"/>
            </a:pPr>
            <a:r>
              <a:rPr lang="en-IN" dirty="0">
                <a:solidFill>
                  <a:schemeClr val="tx1"/>
                </a:solidFill>
              </a:rPr>
              <a:t>The prerequisite of this system is that all the required biometric of the passengers will be available from passport office.</a:t>
            </a:r>
          </a:p>
          <a:p>
            <a:pPr algn="just">
              <a:buFont typeface="Wingdings" panose="05000000000000000000" pitchFamily="2" charset="2"/>
              <a:buChar char="Ø"/>
            </a:pPr>
            <a:r>
              <a:rPr lang="en-IN" dirty="0">
                <a:solidFill>
                  <a:schemeClr val="tx1"/>
                </a:solidFill>
              </a:rPr>
              <a:t>At the time of boarding, the passengers passes through the built-in camera, which clicks their photo and matches it with that of database photo which fetched from passport office.</a:t>
            </a:r>
          </a:p>
          <a:p>
            <a:pPr algn="just">
              <a:buFont typeface="Wingdings" panose="05000000000000000000" pitchFamily="2" charset="2"/>
              <a:buChar char="Ø"/>
            </a:pPr>
            <a:r>
              <a:rPr lang="en-IN" dirty="0">
                <a:solidFill>
                  <a:schemeClr val="tx1"/>
                </a:solidFill>
              </a:rPr>
              <a:t>If the person is legit then he is allowed to board, otherwise not.</a:t>
            </a:r>
          </a:p>
          <a:p>
            <a:pPr algn="just">
              <a:buFont typeface="Wingdings" panose="05000000000000000000" pitchFamily="2" charset="2"/>
              <a:buChar char="Ø"/>
            </a:pPr>
            <a:r>
              <a:rPr lang="en-IN" dirty="0">
                <a:solidFill>
                  <a:schemeClr val="tx1"/>
                </a:solidFill>
              </a:rPr>
              <a:t>The passenger may present their unique photo ID proof at the time of boarding.</a:t>
            </a:r>
          </a:p>
          <a:p>
            <a:pPr algn="just">
              <a:buFont typeface="Wingdings" panose="05000000000000000000" pitchFamily="2" charset="2"/>
              <a:buChar char="Ø"/>
            </a:pPr>
            <a:r>
              <a:rPr lang="en-IN" dirty="0">
                <a:solidFill>
                  <a:schemeClr val="tx1"/>
                </a:solidFill>
              </a:rPr>
              <a:t>Using biometric data, the process can be made smooth and simplified.</a:t>
            </a:r>
          </a:p>
        </p:txBody>
      </p:sp>
    </p:spTree>
    <p:extLst>
      <p:ext uri="{BB962C8B-B14F-4D97-AF65-F5344CB8AC3E}">
        <p14:creationId xmlns:p14="http://schemas.microsoft.com/office/powerpoint/2010/main" val="328589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6A4-F356-4526-B8D2-8419A58AC7D4}"/>
              </a:ext>
            </a:extLst>
          </p:cNvPr>
          <p:cNvSpPr>
            <a:spLocks noGrp="1"/>
          </p:cNvSpPr>
          <p:nvPr>
            <p:ph type="title"/>
          </p:nvPr>
        </p:nvSpPr>
        <p:spPr>
          <a:xfrm>
            <a:off x="677334" y="609600"/>
            <a:ext cx="8596668" cy="845127"/>
          </a:xfrm>
        </p:spPr>
        <p:txBody>
          <a:bodyPr/>
          <a:lstStyle/>
          <a:p>
            <a:pPr marL="571500" indent="-571500">
              <a:buFont typeface="Wingdings" panose="05000000000000000000" pitchFamily="2" charset="2"/>
              <a:buChar char="v"/>
            </a:pPr>
            <a:r>
              <a:rPr lang="en-IN" dirty="0"/>
              <a:t>Benefits</a:t>
            </a:r>
          </a:p>
        </p:txBody>
      </p:sp>
      <p:sp>
        <p:nvSpPr>
          <p:cNvPr id="3" name="Content Placeholder 2">
            <a:extLst>
              <a:ext uri="{FF2B5EF4-FFF2-40B4-BE49-F238E27FC236}">
                <a16:creationId xmlns:a16="http://schemas.microsoft.com/office/drawing/2014/main" id="{A24460F5-DFBD-4B63-840F-67C82717EB22}"/>
              </a:ext>
            </a:extLst>
          </p:cNvPr>
          <p:cNvSpPr>
            <a:spLocks noGrp="1"/>
          </p:cNvSpPr>
          <p:nvPr>
            <p:ph idx="1"/>
          </p:nvPr>
        </p:nvSpPr>
        <p:spPr>
          <a:xfrm>
            <a:off x="677334" y="1454727"/>
            <a:ext cx="8596668" cy="4586635"/>
          </a:xfrm>
        </p:spPr>
        <p:txBody>
          <a:bodyPr/>
          <a:lstStyle/>
          <a:p>
            <a:pPr algn="just">
              <a:buFont typeface="Wingdings" panose="05000000000000000000" pitchFamily="2" charset="2"/>
              <a:buChar char="Ø"/>
            </a:pPr>
            <a:r>
              <a:rPr lang="en-IN" dirty="0">
                <a:solidFill>
                  <a:schemeClr val="tx1"/>
                </a:solidFill>
              </a:rPr>
              <a:t>Faster compared to Traditional boarding control.</a:t>
            </a:r>
          </a:p>
          <a:p>
            <a:pPr algn="just">
              <a:buFont typeface="Wingdings" panose="05000000000000000000" pitchFamily="2" charset="2"/>
              <a:buChar char="Ø"/>
            </a:pPr>
            <a:r>
              <a:rPr lang="en-IN" dirty="0">
                <a:solidFill>
                  <a:schemeClr val="tx1"/>
                </a:solidFill>
              </a:rPr>
              <a:t>Biometric data is much more reliable than its paper counterpart as it can’t be faked.</a:t>
            </a:r>
          </a:p>
          <a:p>
            <a:pPr algn="just">
              <a:buFont typeface="Wingdings" panose="05000000000000000000" pitchFamily="2" charset="2"/>
              <a:buChar char="Ø"/>
            </a:pPr>
            <a:r>
              <a:rPr lang="en-IN" dirty="0">
                <a:solidFill>
                  <a:schemeClr val="tx1"/>
                </a:solidFill>
              </a:rPr>
              <a:t>It accelerates boarding and improve security systems.</a:t>
            </a:r>
          </a:p>
        </p:txBody>
      </p:sp>
    </p:spTree>
    <p:extLst>
      <p:ext uri="{BB962C8B-B14F-4D97-AF65-F5344CB8AC3E}">
        <p14:creationId xmlns:p14="http://schemas.microsoft.com/office/powerpoint/2010/main" val="281379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311-C506-4BEC-91CA-3A2A9029EE40}"/>
              </a:ext>
            </a:extLst>
          </p:cNvPr>
          <p:cNvSpPr>
            <a:spLocks noGrp="1"/>
          </p:cNvSpPr>
          <p:nvPr>
            <p:ph type="title"/>
          </p:nvPr>
        </p:nvSpPr>
        <p:spPr>
          <a:xfrm>
            <a:off x="677334" y="609600"/>
            <a:ext cx="8596668" cy="858982"/>
          </a:xfrm>
        </p:spPr>
        <p:txBody>
          <a:bodyPr/>
          <a:lstStyle/>
          <a:p>
            <a:pPr marL="571500" indent="-571500">
              <a:buFont typeface="Wingdings" panose="05000000000000000000" pitchFamily="2" charset="2"/>
              <a:buChar char="v"/>
            </a:pPr>
            <a:r>
              <a:rPr lang="en-US" dirty="0"/>
              <a:t>Aim &amp; Objective</a:t>
            </a:r>
          </a:p>
        </p:txBody>
      </p:sp>
      <p:sp>
        <p:nvSpPr>
          <p:cNvPr id="3" name="Content Placeholder 2">
            <a:extLst>
              <a:ext uri="{FF2B5EF4-FFF2-40B4-BE49-F238E27FC236}">
                <a16:creationId xmlns:a16="http://schemas.microsoft.com/office/drawing/2014/main" id="{C0F6A833-4066-43C5-8475-FFCF7FB87767}"/>
              </a:ext>
            </a:extLst>
          </p:cNvPr>
          <p:cNvSpPr>
            <a:spLocks noGrp="1"/>
          </p:cNvSpPr>
          <p:nvPr>
            <p:ph idx="1"/>
          </p:nvPr>
        </p:nvSpPr>
        <p:spPr>
          <a:xfrm>
            <a:off x="677334" y="1468582"/>
            <a:ext cx="8596668" cy="4572781"/>
          </a:xfrm>
        </p:spPr>
        <p:txBody>
          <a:bodyPr>
            <a:normAutofit/>
          </a:bodyPr>
          <a:lstStyle/>
          <a:p>
            <a:pPr algn="just">
              <a:buFont typeface="Wingdings" panose="05000000000000000000" pitchFamily="2" charset="2"/>
              <a:buChar char="Ø"/>
            </a:pPr>
            <a:r>
              <a:rPr lang="en-US" dirty="0">
                <a:solidFill>
                  <a:schemeClr val="tx1"/>
                </a:solidFill>
              </a:rPr>
              <a:t>The Aim of our project is to make boarding easier and quicker for passengers flying on an aircraft.</a:t>
            </a:r>
          </a:p>
          <a:p>
            <a:pPr algn="just">
              <a:buFont typeface="Wingdings" panose="05000000000000000000" pitchFamily="2" charset="2"/>
              <a:buChar char="Ø"/>
            </a:pPr>
            <a:r>
              <a:rPr lang="en-US" dirty="0">
                <a:solidFill>
                  <a:schemeClr val="tx1"/>
                </a:solidFill>
              </a:rPr>
              <a:t>This system is one of the biometric information processes. The System uses a combination of techniques in two stages: Face Detection and Recognition. </a:t>
            </a:r>
          </a:p>
          <a:p>
            <a:pPr algn="just">
              <a:buFont typeface="Wingdings" panose="05000000000000000000" pitchFamily="2" charset="2"/>
              <a:buChar char="Ø"/>
            </a:pPr>
            <a:r>
              <a:rPr lang="en-US" dirty="0">
                <a:solidFill>
                  <a:schemeClr val="tx1"/>
                </a:solidFill>
              </a:rPr>
              <a:t>We will be having the sample image of the passengers boarding on the flight. Face Detection is applied on live acquired images. Face Recognition algorithms are applied in order to perform image processing. Based upon the processing, the passenger is checked for his/her legacy to board.</a:t>
            </a:r>
          </a:p>
          <a:p>
            <a:pPr algn="just">
              <a:buFont typeface="Wingdings" panose="05000000000000000000" pitchFamily="2" charset="2"/>
              <a:buChar char="Ø"/>
            </a:pPr>
            <a:r>
              <a:rPr lang="en-US" dirty="0">
                <a:solidFill>
                  <a:schemeClr val="tx1"/>
                </a:solidFill>
              </a:rPr>
              <a:t>By using this we will be able to save the time of passenger.</a:t>
            </a:r>
          </a:p>
          <a:p>
            <a:pPr algn="just">
              <a:buFont typeface="Wingdings" panose="05000000000000000000" pitchFamily="2" charset="2"/>
              <a:buChar char="Ø"/>
            </a:pPr>
            <a:r>
              <a:rPr lang="en-US" dirty="0">
                <a:solidFill>
                  <a:schemeClr val="tx1"/>
                </a:solidFill>
              </a:rPr>
              <a:t>As we know due to boarding process passengers have to wait so long so, we can reduce this waiting time by using this system because it is automatic process so, it well take lesser time than manual process.</a:t>
            </a:r>
          </a:p>
        </p:txBody>
      </p:sp>
    </p:spTree>
    <p:extLst>
      <p:ext uri="{BB962C8B-B14F-4D97-AF65-F5344CB8AC3E}">
        <p14:creationId xmlns:p14="http://schemas.microsoft.com/office/powerpoint/2010/main" val="137215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p:cNvGraphicFramePr>
            <a:graphicFrameLocks noGrp="1"/>
          </p:cNvGraphicFramePr>
          <p:nvPr>
            <p:ph idx="1"/>
          </p:nvPr>
        </p:nvGraphicFramePr>
        <p:xfrm>
          <a:off x="838200" y="1825625"/>
          <a:ext cx="10515600" cy="3479800"/>
        </p:xfrm>
        <a:graphic>
          <a:graphicData uri="http://schemas.openxmlformats.org/drawingml/2006/table">
            <a:tbl>
              <a:tblPr firstRow="1" bandRow="1">
                <a:tableStyleId>{5940675A-B579-460E-94D1-54222C63F5DA}</a:tableStyleId>
              </a:tblPr>
              <a:tblGrid>
                <a:gridCol w="2317124">
                  <a:extLst>
                    <a:ext uri="{9D8B030D-6E8A-4147-A177-3AD203B41FA5}">
                      <a16:colId xmlns:a16="http://schemas.microsoft.com/office/drawing/2014/main" val="20000"/>
                    </a:ext>
                  </a:extLst>
                </a:gridCol>
                <a:gridCol w="2871989">
                  <a:extLst>
                    <a:ext uri="{9D8B030D-6E8A-4147-A177-3AD203B41FA5}">
                      <a16:colId xmlns:a16="http://schemas.microsoft.com/office/drawing/2014/main" val="20001"/>
                    </a:ext>
                  </a:extLst>
                </a:gridCol>
                <a:gridCol w="2697587">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Advantage</a:t>
                      </a:r>
                    </a:p>
                  </a:txBody>
                  <a:tcPr/>
                </a:tc>
                <a:tc>
                  <a:txBody>
                    <a:bodyPr/>
                    <a:lstStyle/>
                    <a:p>
                      <a:r>
                        <a:rPr lang="en-IN"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Eigen faces</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Eigen</a:t>
                      </a:r>
                      <a:r>
                        <a:rPr lang="en-IN" sz="1800" b="0" i="0" kern="1200" baseline="0" dirty="0">
                          <a:solidFill>
                            <a:schemeClr val="tx1"/>
                          </a:solidFill>
                          <a:effectLst/>
                          <a:latin typeface="Times New Roman" panose="02020603050405020304" pitchFamily="18" charset="0"/>
                          <a:ea typeface="+mn-ea"/>
                          <a:cs typeface="Times New Roman" panose="02020603050405020304" pitchFamily="18" charset="0"/>
                        </a:rPr>
                        <a:t> Faces</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refers to an appearance-based approach to face recognition that seeks to capture the variation in a collection of face images and use this information to encode and compare images of individual faces in a holistic (as opposed to a parts-based or feature-based) manner.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Extract the relevant facial information, which may or may not be directly related to human intuition of face features such as the eyes, nose, and lips. One way to do so is to capture the statistical variation between face images.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Eigenface approach is not robust when dealing with extreme variations in pose as well as in expression and disguise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8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Literature Review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869831"/>
              </p:ext>
            </p:extLst>
          </p:nvPr>
        </p:nvGraphicFramePr>
        <p:xfrm>
          <a:off x="838200" y="1825625"/>
          <a:ext cx="10515600" cy="375412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Advantage</a:t>
                      </a:r>
                    </a:p>
                  </a:txBody>
                  <a:tcPr/>
                </a:tc>
                <a:tc>
                  <a:txBody>
                    <a:bodyPr/>
                    <a:lstStyle/>
                    <a:p>
                      <a:r>
                        <a:rPr lang="en-IN"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Fisher faces</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The most known DA is Linear Discriminant Analysis (LDA), which can be derived from an idea suggested by R.A. Fisher in 1936. When LDA is used to find the subspace representation of a set of face images, the resulting basis vectors defining that space are known as Fisher faces.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Same as in Eigen faces algorithm</a:t>
                      </a:r>
                    </a:p>
                  </a:txBody>
                  <a:tcPr/>
                </a:tc>
                <a:tc>
                  <a:txBody>
                    <a:bodyPr/>
                    <a:lstStyle/>
                    <a:p>
                      <a:r>
                        <a:rPr lang="en-IN" dirty="0">
                          <a:latin typeface="Times New Roman" panose="02020603050405020304" pitchFamily="18" charset="0"/>
                          <a:cs typeface="Times New Roman" panose="02020603050405020304" pitchFamily="18" charset="0"/>
                        </a:rPr>
                        <a:t>Same as in Eigen faces algorithm.</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530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Times New Roman">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840</TotalTime>
  <Words>1437</Words>
  <Application>Microsoft Office PowerPoint</Application>
  <PresentationFormat>Widescreen</PresentationFormat>
  <Paragraphs>170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Times New Roman</vt:lpstr>
      <vt:lpstr>Wingdings</vt:lpstr>
      <vt:lpstr>Wingdings 3</vt:lpstr>
      <vt:lpstr>Facet</vt:lpstr>
      <vt:lpstr>PowerPoint Presentation</vt:lpstr>
      <vt:lpstr>Face Recognition System for Boarding control at Airport</vt:lpstr>
      <vt:lpstr>Topics to be covered:</vt:lpstr>
      <vt:lpstr>Current Challenges and Motivation</vt:lpstr>
      <vt:lpstr>Project Definition</vt:lpstr>
      <vt:lpstr>Benefits</vt:lpstr>
      <vt:lpstr>Aim &amp; Objective</vt:lpstr>
      <vt:lpstr>Literature Review</vt:lpstr>
      <vt:lpstr>Literature Review (Cont..)</vt:lpstr>
      <vt:lpstr>Literature Review (Cont..)</vt:lpstr>
      <vt:lpstr>Literature Review (Cont..)</vt:lpstr>
      <vt:lpstr>Literature Review (Cont..)</vt:lpstr>
      <vt:lpstr>Literature Review (Cont..)</vt:lpstr>
      <vt:lpstr>System Modules</vt:lpstr>
      <vt:lpstr>Project Specifications (Tools and Technologies)</vt:lpstr>
      <vt:lpstr>Pictorial Representation</vt:lpstr>
      <vt:lpstr>Implementation (Web Development)</vt:lpstr>
      <vt:lpstr>Interface 1: Home Page</vt:lpstr>
      <vt:lpstr>Interface 2: Passenger Registration Page</vt:lpstr>
      <vt:lpstr>Interface 3: Login Page</vt:lpstr>
      <vt:lpstr>Interface 4: Passenger Account Page</vt:lpstr>
      <vt:lpstr>Interface 5: Flight Ticket Booking Page</vt:lpstr>
      <vt:lpstr>Interface 6: Flight Information Page</vt:lpstr>
      <vt:lpstr>Interface 7: Ticket Reservation Page</vt:lpstr>
      <vt:lpstr>Interface 8: Ticket Confirmation Page</vt:lpstr>
      <vt:lpstr>Interface 9: Ticket Cancellation Page </vt:lpstr>
      <vt:lpstr>Interface 9: Payment Page</vt:lpstr>
      <vt:lpstr>Implementation (Database Design)</vt:lpstr>
      <vt:lpstr>Table 1: Database</vt:lpstr>
      <vt:lpstr>Table 2: Booking Table</vt:lpstr>
      <vt:lpstr>Table 3: City Table</vt:lpstr>
      <vt:lpstr>Table 4: Flight Table</vt:lpstr>
      <vt:lpstr>Table 6: Passengers Table</vt:lpstr>
      <vt:lpstr>Table 7: Admin Table</vt:lpstr>
      <vt:lpstr>Implementation (Face Recognition Algorithm)</vt:lpstr>
      <vt:lpstr>Recognizing Face</vt:lpstr>
      <vt:lpstr>Boarding Pass </vt:lpstr>
      <vt:lpstr>ER-Diagram</vt:lpstr>
      <vt:lpstr>Use-case Diagram</vt:lpstr>
      <vt:lpstr>Use-case Diagram</vt:lpstr>
      <vt:lpstr>DFD</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UTSAV</dc:creator>
  <cp:lastModifiedBy>Rahul Gandhi</cp:lastModifiedBy>
  <cp:revision>537</cp:revision>
  <dcterms:created xsi:type="dcterms:W3CDTF">2019-08-22T12:26:27Z</dcterms:created>
  <dcterms:modified xsi:type="dcterms:W3CDTF">2020-05-10T05:20:47Z</dcterms:modified>
</cp:coreProperties>
</file>