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60" r:id="rId5"/>
    <p:sldId id="257" r:id="rId6"/>
    <p:sldId id="258" r:id="rId7"/>
    <p:sldId id="263" r:id="rId8"/>
    <p:sldId id="259" r:id="rId9"/>
    <p:sldId id="262" r:id="rId10"/>
    <p:sldId id="261" r:id="rId11"/>
  </p:sldIdLst>
  <p:sldSz cx="9144000" cy="514477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D7A"/>
    <a:srgbClr val="00ABE7"/>
    <a:srgbClr val="7FD5F3"/>
    <a:srgbClr val="BFEAF9"/>
    <a:srgbClr val="1179BF"/>
    <a:srgbClr val="81BCDF"/>
    <a:srgbClr val="7FA5BC"/>
    <a:srgbClr val="DD0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708" y="108"/>
      </p:cViewPr>
      <p:guideLst>
        <p:guide orient="horz" pos="1687"/>
        <p:guide orient="horz" pos="553"/>
        <p:guide orient="horz" pos="1801"/>
        <p:guide orient="horz" pos="2935"/>
        <p:guide pos="2940"/>
        <p:guide pos="2832"/>
        <p:guide pos="5538"/>
        <p:guide pos="2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sz="10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81487-DED7-4908-9A01-0A45EDCB1D6C}" type="datetimeFigureOut">
              <a:rPr lang="de-DE" sz="1000" smtClean="0"/>
            </a:fld>
            <a:endParaRPr lang="de-DE" sz="10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sz="100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2A22D-1E89-46D3-A8B1-76349A9A3E3A}" type="slidenum">
              <a:rPr lang="de-DE" sz="1000" smtClean="0"/>
            </a:fld>
            <a:endParaRPr lang="de-DE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59999" y="360000"/>
            <a:ext cx="6120000" cy="34442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60000" y="3960000"/>
            <a:ext cx="6120000" cy="48600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887522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D61B4C21-2AF8-4513-9A88-12DEBB551087}" type="slidenum">
              <a:rPr lang="de-DE" smtClean="0"/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15900" indent="-215900" algn="l" defTabSz="914400" rtl="0" eaLnBrk="1" latinLnBrk="0" hangingPunct="1">
      <a:buClr>
        <a:schemeClr val="tx2"/>
      </a:buClr>
      <a:buFont typeface="Tahoma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31800" indent="-215900" algn="l" defTabSz="914400" rtl="0" eaLnBrk="1" latinLnBrk="0" hangingPunct="1">
      <a:buClr>
        <a:schemeClr val="tx2"/>
      </a:buClr>
      <a:buFont typeface="Tahoma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647700" indent="-215900" algn="l" defTabSz="914400" rtl="0" eaLnBrk="1" latinLnBrk="0" hangingPunct="1">
      <a:buClr>
        <a:schemeClr val="tx2"/>
      </a:buClr>
      <a:buFont typeface="Tahoma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64235" indent="-215900" algn="l" defTabSz="914400" rtl="0" eaLnBrk="1" latinLnBrk="0" hangingPunct="1">
      <a:buClr>
        <a:schemeClr val="tx2"/>
      </a:buClr>
      <a:buFont typeface="Tahoma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4C21-2AF8-4513-9A88-12DEBB551087}" type="slidenum">
              <a:rPr lang="de-DE" smtClean="0"/>
            </a:fld>
            <a:endParaRPr lang="de-DE"/>
          </a:p>
        </p:txBody>
      </p:sp>
      <p:sp>
        <p:nvSpPr>
          <p:cNvPr id="10" name="Folienbildplatzhalter 9"/>
          <p:cNvSpPr>
            <a:spLocks noGrp="1" noRot="1" noChangeAspect="1"/>
          </p:cNvSpPr>
          <p:nvPr>
            <p:ph type="sldImg"/>
          </p:nvPr>
        </p:nvSpPr>
        <p:spPr>
          <a:xfrm>
            <a:off x="360363" y="360363"/>
            <a:ext cx="6119812" cy="3443287"/>
          </a:xfrm>
        </p:spPr>
      </p:sp>
      <p:sp>
        <p:nvSpPr>
          <p:cNvPr id="11" name="Notizenplatzhalt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9999" y="1485342"/>
            <a:ext cx="8424000" cy="1058309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3600" cy="3600"/>
          </a:xfrm>
        </p:spPr>
        <p:txBody>
          <a:bodyPr/>
          <a:lstStyle>
            <a:lvl1pPr marL="0" indent="0" algn="ctr">
              <a:buNone/>
              <a:defRPr sz="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9999" y="2730774"/>
            <a:ext cx="8424000" cy="252078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8" y="438285"/>
            <a:ext cx="864000" cy="8642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/>
          </p:nvPr>
        </p:nvSpPr>
        <p:spPr>
          <a:xfrm>
            <a:off x="0" y="864268"/>
            <a:ext cx="9144000" cy="3781167"/>
          </a:xfrm>
          <a:solidFill>
            <a:schemeClr val="bg2"/>
          </a:solidFill>
        </p:spPr>
        <p:txBody>
          <a:bodyPr vert="horz" lIns="0" tIns="0" rIns="0" bIns="0" rtlCol="0">
            <a:noAutofit/>
          </a:bodyPr>
          <a:lstStyle>
            <a:lvl1pPr>
              <a:defRPr lang="de-DE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feld 9"/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Bearbeitungshinweis:</a:t>
            </a:r>
            <a:endParaRPr lang="de-DE" sz="1000" b="1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Klicken Sie auf das Symbol im Platzhalter und wählen Sie ein Bild aus.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Sofern das Bild nicht der Größe des Bildplatzhalters entspricht und somit nicht richtig zugeschnitten ist, gehen Sie bitte wie folgt vor: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Gehen Sie mit der Maus auf das Bild - Klicken Sie auf die rechte Maustaste und wählen Sie „Grafik formatieren“ aus.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Wählen Sie dann „Zuschneiden“. Unter „Bildposition“ – X-Offset und Y-Offset können Sie nun den gewünschten Ausschnitt bestimmen.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pitchFamily="34" charset="0"/>
            </a:endParaRPr>
          </a:p>
        </p:txBody>
      </p:sp>
      <p:sp>
        <p:nvSpPr>
          <p:cNvPr id="10" name="Textfeld 11"/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pitchFamily="34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:</a:t>
            </a:r>
            <a:endParaRPr lang="de-DE" sz="1000" b="1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Click on the symbol in the place holder and select an image. If the image does not have the same size as the place holder, please follow this instruction: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With positive values you can move the picture down and to the right, with negative values up and to the left.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</a:fld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4"/>
          </p:nvPr>
        </p:nvSpPr>
        <p:spPr>
          <a:xfrm>
            <a:off x="360005" y="864269"/>
            <a:ext cx="4122737" cy="378116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feld 9"/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Bearbeitungshinweis:</a:t>
            </a:r>
            <a:endParaRPr lang="de-DE" sz="1000" b="1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Klicken Sie auf das Symbol im Platzhalter und wählen Sie ein Bild aus.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Sofern das Bild nicht der Größe des Bildplatzhalters entspricht und somit nicht richtig zugeschnitten ist, gehen Sie bitte wie folgt vor: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Gehen Sie mit der Maus auf das Bild - Klicken Sie auf die rechte Maustaste und wählen Sie „Grafik formatieren“ aus.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Wählen Sie dann „Zuschneiden“. Unter „Bildposition“ – X-Offset und Y-Offset können Sie nun den gewünschten Ausschnitt bestimmen.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pitchFamily="34" charset="0"/>
            </a:endParaRPr>
          </a:p>
        </p:txBody>
      </p:sp>
      <p:sp>
        <p:nvSpPr>
          <p:cNvPr id="10" name="Textfeld 11"/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pitchFamily="34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:</a:t>
            </a:r>
            <a:endParaRPr lang="de-DE" sz="1000" b="1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Click on the symbol in the place holder and select an image. If the image does not have the same size as the place holder, please follow this instruction: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With positive values you can move the picture down and to the right, with negative values up and to the left.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wo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</a:fld>
            <a:endParaRPr lang="de-DE"/>
          </a:p>
        </p:txBody>
      </p:sp>
      <p:sp>
        <p:nvSpPr>
          <p:cNvPr id="9" name="Bildplatzhalter 1"/>
          <p:cNvSpPr>
            <a:spLocks noGrp="1"/>
          </p:cNvSpPr>
          <p:nvPr>
            <p:ph type="pic" sz="quarter" idx="14"/>
          </p:nvPr>
        </p:nvSpPr>
        <p:spPr>
          <a:xfrm>
            <a:off x="360003" y="864266"/>
            <a:ext cx="4122737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5"/>
          </p:nvPr>
        </p:nvSpPr>
        <p:spPr>
          <a:xfrm>
            <a:off x="360003" y="2844878"/>
            <a:ext cx="4122737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Textfeld 9"/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Bearbeitungshinweis:</a:t>
            </a:r>
            <a:endParaRPr lang="de-DE" sz="1000" b="1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Klicken Sie auf das Symbol im Platzhalter und wählen Sie ein Bild aus.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Sofern das Bild nicht der Größe des Bildplatzhalters entspricht und somit nicht richtig zugeschnitten ist, gehen Sie bitte wie folgt vor: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Gehen Sie mit der Maus auf das Bild - Klicken Sie auf die rechte Maustaste und wählen Sie „Grafik formatieren“ aus.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Wählen Sie dann „Zuschneiden“. Unter „Bildposition“ – X-Offset und Y-Offset können Sie nun den gewünschten Ausschnitt bestimmen.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pitchFamily="34" charset="0"/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pitchFamily="34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:</a:t>
            </a:r>
            <a:endParaRPr lang="de-DE" sz="1000" b="1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Click on the symbol in the place holder and select an image. If the image does not have the same size as the place holder, please follow this instruction: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With positive values you can move the picture down and to the right, with negative values up and to the left.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2" y="2844878"/>
            <a:ext cx="4122737" cy="18005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</a:fld>
            <a:endParaRPr lang="de-DE"/>
          </a:p>
        </p:txBody>
      </p:sp>
      <p:sp>
        <p:nvSpPr>
          <p:cNvPr id="8" name="Bildplatzhalter 1"/>
          <p:cNvSpPr>
            <a:spLocks noGrp="1"/>
          </p:cNvSpPr>
          <p:nvPr>
            <p:ph type="pic" sz="quarter" idx="14"/>
          </p:nvPr>
        </p:nvSpPr>
        <p:spPr>
          <a:xfrm>
            <a:off x="360003" y="864266"/>
            <a:ext cx="4122737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9" name="Textfeld 9"/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Bearbeitungshinweis:</a:t>
            </a:r>
            <a:endParaRPr lang="de-DE" sz="1000" b="1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Klicken Sie auf das Symbol im Platzhalter und wählen Sie ein Bild aus.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Sofern das Bild nicht der Größe des Bildplatzhalters entspricht und somit nicht richtig zugeschnitten ist, gehen Sie bitte wie folgt vor: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Gehen Sie mit der Maus auf das Bild - Klicken Sie auf die rechte Maustaste und wählen Sie „Grafik formatieren“ aus.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Wählen Sie dann „Zuschneiden“. Unter „Bildposition“ – X-Offset und Y-Offset können Sie nun den gewünschten Ausschnitt bestimmen.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pitchFamily="34" charset="0"/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pitchFamily="34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:</a:t>
            </a:r>
            <a:endParaRPr lang="de-DE" sz="1000" b="1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Click on the symbol in the place holder and select an image. If the image does not have the same size as the place holder, please follow this instruction: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With positive values you can move the picture down and to the right, with negative values up and to the left.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wo Pictures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</a:fld>
            <a:endParaRPr lang="de-DE"/>
          </a:p>
        </p:txBody>
      </p:sp>
      <p:sp>
        <p:nvSpPr>
          <p:cNvPr id="9" name="Bildplatzhalter 1"/>
          <p:cNvSpPr>
            <a:spLocks noGrp="1"/>
          </p:cNvSpPr>
          <p:nvPr>
            <p:ph type="pic" sz="quarter" idx="14"/>
          </p:nvPr>
        </p:nvSpPr>
        <p:spPr>
          <a:xfrm>
            <a:off x="360003" y="864266"/>
            <a:ext cx="1980000" cy="378116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5"/>
          </p:nvPr>
        </p:nvSpPr>
        <p:spPr>
          <a:xfrm>
            <a:off x="2502741" y="864268"/>
            <a:ext cx="1980000" cy="378116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1" name="Textfeld 9"/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Bearbeitungshinweis:</a:t>
            </a:r>
            <a:endParaRPr lang="de-DE" sz="1000" b="1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Klicken Sie auf das Symbol im Platzhalter und wählen Sie ein Bild aus.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Sofern das Bild nicht der Größe des Bildplatzhalters entspricht und somit nicht richtig zugeschnitten ist, gehen Sie bitte wie folgt vor: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Gehen Sie mit der Maus auf das Bild - Klicken Sie auf die rechte Maustaste und wählen Sie „Grafik formatieren“ aus.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Wählen Sie dann „Zuschneiden“. Unter „Bildposition“ – X-Offset und Y-Offset können Sie nun den gewünschten Ausschnitt bestimmen.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pitchFamily="34" charset="0"/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pitchFamily="34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:</a:t>
            </a:r>
            <a:endParaRPr lang="de-DE" sz="1000" b="1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Click on the symbol in the place holder and select an image. If the image does not have the same size as the place holder, please follow this instruction: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With positive values you can move the picture down and to the right, with negative values up and to the left.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</a:fld>
            <a:endParaRPr lang="de-DE"/>
          </a:p>
        </p:txBody>
      </p:sp>
      <p:sp>
        <p:nvSpPr>
          <p:cNvPr id="9" name="Bildplatzhalter 1"/>
          <p:cNvSpPr>
            <a:spLocks noGrp="1"/>
          </p:cNvSpPr>
          <p:nvPr>
            <p:ph type="pic" sz="quarter" idx="14"/>
          </p:nvPr>
        </p:nvSpPr>
        <p:spPr>
          <a:xfrm>
            <a:off x="360003" y="864266"/>
            <a:ext cx="198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5"/>
          </p:nvPr>
        </p:nvSpPr>
        <p:spPr>
          <a:xfrm>
            <a:off x="2502741" y="864268"/>
            <a:ext cx="198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6"/>
          </p:nvPr>
        </p:nvSpPr>
        <p:spPr>
          <a:xfrm>
            <a:off x="360004" y="2845435"/>
            <a:ext cx="198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5" name="Bildplatzhalter 4"/>
          <p:cNvSpPr>
            <a:spLocks noGrp="1"/>
          </p:cNvSpPr>
          <p:nvPr>
            <p:ph type="pic" sz="quarter" idx="17"/>
          </p:nvPr>
        </p:nvSpPr>
        <p:spPr>
          <a:xfrm>
            <a:off x="2502741" y="2845435"/>
            <a:ext cx="198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1" name="Textfeld 9"/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Bearbeitungshinweis:</a:t>
            </a:r>
            <a:endParaRPr lang="de-DE" sz="1000" b="1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Klicken Sie auf das Symbol im Platzhalter und wählen Sie ein Bild aus.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Sofern das Bild nicht der Größe des Bildplatzhalters entspricht und somit nicht richtig zugeschnitten ist, gehen Sie bitte wie folgt vor: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Gehen Sie mit der Maus auf das Bild - Klicken Sie auf die rechte Maustaste und wählen Sie „Grafik formatieren“ aus.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Wählen Sie dann „Zuschneiden“. Unter „Bildposition“ – X-Offset und Y-Offset können Sie nun den gewünschten Ausschnitt bestimmen.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pitchFamily="34" charset="0"/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pitchFamily="34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:</a:t>
            </a:r>
            <a:endParaRPr lang="de-DE" sz="1000" b="1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Click on the symbol in the place holder and select an image. If the image does not have the same size as the place holder, please follow this instruction: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With positive values you can move the picture down and to the right, with negative values up and to the left.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sz="quarter" idx="16"/>
          </p:nvPr>
        </p:nvSpPr>
        <p:spPr>
          <a:xfrm>
            <a:off x="360003" y="2844877"/>
            <a:ext cx="4122737" cy="18005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</a:fld>
            <a:endParaRPr lang="de-DE"/>
          </a:p>
        </p:txBody>
      </p:sp>
      <p:sp>
        <p:nvSpPr>
          <p:cNvPr id="9" name="Bildplatzhalter 1"/>
          <p:cNvSpPr>
            <a:spLocks noGrp="1"/>
          </p:cNvSpPr>
          <p:nvPr>
            <p:ph type="pic" sz="quarter" idx="14"/>
          </p:nvPr>
        </p:nvSpPr>
        <p:spPr>
          <a:xfrm>
            <a:off x="360003" y="864266"/>
            <a:ext cx="198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5"/>
          </p:nvPr>
        </p:nvSpPr>
        <p:spPr>
          <a:xfrm>
            <a:off x="2502741" y="864268"/>
            <a:ext cx="198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1" name="Textfeld 9"/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Bearbeitungshinweis:</a:t>
            </a:r>
            <a:endParaRPr lang="de-DE" sz="1000" b="1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Klicken Sie auf das Symbol im Platzhalter und wählen Sie ein Bild aus.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Sofern das Bild nicht der Größe des Bildplatzhalters entspricht und somit nicht richtig zugeschnitten ist, gehen Sie bitte wie folgt vor: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Gehen Sie mit der Maus auf das Bild - Klicken Sie auf die rechte Maustaste und wählen Sie „Grafik formatieren“ aus.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Wählen Sie dann „Zuschneiden“. Unter „Bildposition“ – X-Offset und Y-Offset können Sie nun den gewünschten Ausschnitt bestimmen.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pitchFamily="34" charset="0"/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pitchFamily="34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:</a:t>
            </a:r>
            <a:endParaRPr lang="de-DE" sz="1000" b="1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Click on the symbol in the place holder and select an image. If the image does not have the same size as the place holder, please follow this instruction: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With positive values you can move the picture down and to the right, with negative values up and to the left.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 hasCustomPrompt="1"/>
          </p:nvPr>
        </p:nvSpPr>
        <p:spPr>
          <a:xfrm>
            <a:off x="360002" y="4105435"/>
            <a:ext cx="8424000" cy="540000"/>
          </a:xfrm>
        </p:spPr>
        <p:txBody>
          <a:bodyPr/>
          <a:lstStyle>
            <a:lvl2pPr marL="0" indent="0">
              <a:buNone/>
              <a:defRPr/>
            </a:lvl2pPr>
          </a:lstStyle>
          <a:p>
            <a:pPr lvl="0"/>
            <a:r>
              <a:rPr lang="de-DE" dirty="0"/>
              <a:t>Textmasterformat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</a:fld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4"/>
          </p:nvPr>
        </p:nvSpPr>
        <p:spPr>
          <a:xfrm>
            <a:off x="360002" y="864268"/>
            <a:ext cx="8424000" cy="288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feld 9"/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Bearbeitungshinweis:</a:t>
            </a:r>
            <a:endParaRPr lang="de-DE" sz="1000" b="1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Klicken Sie auf das Symbol im Platzhalter und wählen Sie ein Bild aus.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Sofern das Bild nicht der Größe des Bildplatzhalters entspricht und somit nicht richtig zugeschnitten ist, gehen Sie bitte wie folgt vor: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Gehen Sie mit der Maus auf das Bild - Klicken Sie auf die rechte Maustaste und wählen Sie „Grafik formatieren“ aus.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Wählen Sie dann „Zuschneiden“. Unter „Bildposition“ – X-Offset und Y-Offset können Sie nun den gewünschten Ausschnitt bestimmen.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pitchFamily="34" charset="0"/>
            </a:endParaRPr>
          </a:p>
        </p:txBody>
      </p:sp>
      <p:sp>
        <p:nvSpPr>
          <p:cNvPr id="10" name="Textfeld 11"/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pitchFamily="34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:</a:t>
            </a:r>
            <a:endParaRPr lang="de-DE" sz="1000" b="1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Click on the symbol in the place holder and select an image. If the image does not have the same size as the place holder, please follow this instruction: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With positive values you can move the picture down and to the right, with negative values up and to the left.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ne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0"/>
            <a:ext cx="4122737" cy="989007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AE839375-43AA-4A5D-B991-4343C4570BCB}" type="slidenum">
              <a:rPr lang="de-DE" smtClean="0"/>
            </a:fld>
            <a:endParaRPr lang="de-DE"/>
          </a:p>
        </p:txBody>
      </p:sp>
      <p:sp>
        <p:nvSpPr>
          <p:cNvPr id="16" name="Rectangle 6"/>
          <p:cNvSpPr/>
          <p:nvPr userDrawn="1"/>
        </p:nvSpPr>
        <p:spPr>
          <a:xfrm>
            <a:off x="366149" y="1585435"/>
            <a:ext cx="4122737" cy="3060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360004" y="1335153"/>
            <a:ext cx="4122737" cy="309958"/>
            <a:chOff x="360004" y="1268893"/>
            <a:chExt cx="4122737" cy="309958"/>
          </a:xfrm>
        </p:grpSpPr>
        <p:sp>
          <p:nvSpPr>
            <p:cNvPr id="17" name="TextBox 4"/>
            <p:cNvSpPr txBox="1"/>
            <p:nvPr userDrawn="1"/>
          </p:nvSpPr>
          <p:spPr>
            <a:xfrm>
              <a:off x="360004" y="1268893"/>
              <a:ext cx="985039" cy="309958"/>
            </a:xfrm>
            <a:prstGeom prst="rect">
              <a:avLst/>
            </a:prstGeom>
            <a:noFill/>
          </p:spPr>
          <p:txBody>
            <a:bodyPr wrap="square" lIns="0" tIns="46800" rIns="90000" bIns="46800" rtlCol="0">
              <a:spAutoFit/>
            </a:bodyPr>
            <a:lstStyle/>
            <a:p>
              <a:pPr marL="0" marR="0" indent="0" algn="l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tx2"/>
                </a:buClr>
                <a:buSzTx/>
                <a:buFont typeface="Tahoma" pitchFamily="34" charset="0"/>
                <a:buNone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</a:rPr>
                <a:t>KEY FACTS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endParaRPr>
            </a:p>
          </p:txBody>
        </p:sp>
        <p:cxnSp>
          <p:nvCxnSpPr>
            <p:cNvPr id="18" name="Straight Connector 8"/>
            <p:cNvCxnSpPr/>
            <p:nvPr userDrawn="1"/>
          </p:nvCxnSpPr>
          <p:spPr>
            <a:xfrm>
              <a:off x="1350741" y="1505965"/>
              <a:ext cx="3132000" cy="0"/>
            </a:xfrm>
            <a:prstGeom prst="line">
              <a:avLst/>
            </a:prstGeom>
            <a:noFill/>
            <a:ln w="6350" cap="rnd" cmpd="sng" algn="ctr">
              <a:solidFill>
                <a:srgbClr val="00ABE7"/>
              </a:solidFill>
              <a:prstDash val="solid"/>
              <a:round/>
            </a:ln>
            <a:effectLst/>
          </p:spPr>
        </p:cxnSp>
      </p:grpSp>
      <p:sp>
        <p:nvSpPr>
          <p:cNvPr id="19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4" y="1854200"/>
            <a:ext cx="4122737" cy="324000"/>
          </a:xfrm>
        </p:spPr>
        <p:txBody>
          <a:bodyPr lIns="72000" rIns="72000" anchor="b" anchorCtr="0"/>
          <a:lstStyle>
            <a:lvl1pPr>
              <a:defRPr sz="1400" b="1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Fact</a:t>
            </a:r>
            <a:endParaRPr lang="de-DE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60004" y="2244313"/>
            <a:ext cx="4122737" cy="432000"/>
          </a:xfrm>
        </p:spPr>
        <p:txBody>
          <a:bodyPr lIns="72000" rIns="720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Line 2</a:t>
            </a:r>
            <a:endParaRPr lang="de-DE" dirty="0"/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4" y="2805026"/>
            <a:ext cx="4122737" cy="324000"/>
          </a:xfrm>
        </p:spPr>
        <p:txBody>
          <a:bodyPr lIns="72000" rIns="72000" anchor="b" anchorCtr="0"/>
          <a:lstStyle>
            <a:lvl1pPr>
              <a:defRPr sz="1400" b="1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Fact</a:t>
            </a:r>
            <a:endParaRPr lang="de-DE" dirty="0"/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4" y="3195139"/>
            <a:ext cx="4122737" cy="432000"/>
          </a:xfrm>
        </p:spPr>
        <p:txBody>
          <a:bodyPr lIns="72000" rIns="720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Line 2</a:t>
            </a:r>
            <a:endParaRPr lang="de-DE" dirty="0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4" y="3776324"/>
            <a:ext cx="4122737" cy="324000"/>
          </a:xfrm>
        </p:spPr>
        <p:txBody>
          <a:bodyPr lIns="72000" rIns="72000" anchor="b" anchorCtr="0"/>
          <a:lstStyle>
            <a:lvl1pPr>
              <a:defRPr sz="1400" b="1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Fact</a:t>
            </a:r>
            <a:endParaRPr lang="de-DE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60004" y="4145967"/>
            <a:ext cx="4122737" cy="432000"/>
          </a:xfrm>
        </p:spPr>
        <p:txBody>
          <a:bodyPr lIns="72000" rIns="720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Line 2</a:t>
            </a:r>
            <a:endParaRPr lang="de-DE" dirty="0"/>
          </a:p>
        </p:txBody>
      </p:sp>
      <p:sp>
        <p:nvSpPr>
          <p:cNvPr id="27" name="Inhaltsplatzhalter 3"/>
          <p:cNvSpPr>
            <a:spLocks noGrp="1"/>
          </p:cNvSpPr>
          <p:nvPr>
            <p:ph idx="13"/>
          </p:nvPr>
        </p:nvSpPr>
        <p:spPr>
          <a:xfrm>
            <a:off x="4661096" y="144001"/>
            <a:ext cx="4122000" cy="450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hapt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4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  <a:endParaRPr lang="de-DE" sz="600" dirty="0">
                <a:solidFill>
                  <a:srgbClr val="FFFFFF"/>
                </a:solidFill>
              </a:endParaRPr>
            </a:p>
          </p:txBody>
        </p:sp>
        <p:cxnSp>
          <p:nvCxnSpPr>
            <p:cNvPr id="15" name="Gerade Verbindung 14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Grafik 1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2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2162"/>
            <a:ext cx="5220000" cy="1080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23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04001" y="4892162"/>
            <a:ext cx="180000" cy="1080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800"/>
              </a:lnSpc>
            </a:pPr>
            <a:fld id="{D985BC7C-F6A2-4FED-9217-735A5E10A319}" type="slidenum">
              <a:rPr smtClean="0">
                <a:solidFill>
                  <a:srgbClr val="FFFFFF"/>
                </a:solidFill>
              </a:rPr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24" name="Textplatzhalter 13"/>
          <p:cNvSpPr>
            <a:spLocks noGrp="1"/>
          </p:cNvSpPr>
          <p:nvPr>
            <p:ph type="body" sz="quarter" idx="12"/>
          </p:nvPr>
        </p:nvSpPr>
        <p:spPr>
          <a:xfrm>
            <a:off x="360001" y="324742"/>
            <a:ext cx="1279615" cy="1058309"/>
          </a:xfrm>
        </p:spPr>
        <p:txBody>
          <a:bodyPr wrap="none" lIns="0" tIns="0" rIns="0" bIns="0">
            <a:noAutofit/>
          </a:bodyPr>
          <a:lstStyle>
            <a:lvl1pPr>
              <a:defRPr lang="de-DE" sz="7200" b="1" kern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359999" y="1339006"/>
            <a:ext cx="8424000" cy="461808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de-DE" sz="3000" b="1" kern="12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3" name="Textfeld 12" descr="NovaPathClassification"/>
          <p:cNvSpPr txBox="1"/>
          <p:nvPr userDrawn="1"/>
        </p:nvSpPr>
        <p:spPr>
          <a:xfrm>
            <a:off x="6269275" y="4889458"/>
            <a:ext cx="126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Divider and Clos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360000" y="438285"/>
            <a:ext cx="6706589" cy="105830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2162"/>
            <a:ext cx="5220000" cy="1080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1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04001" y="4892162"/>
            <a:ext cx="180000" cy="1080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800"/>
              </a:lnSpc>
            </a:pPr>
            <a:fld id="{D985BC7C-F6A2-4FED-9217-735A5E10A319}" type="slidenum">
              <a:rPr smtClean="0">
                <a:solidFill>
                  <a:srgbClr val="FFFFFF"/>
                </a:solidFill>
              </a:rPr>
            </a:fld>
            <a:endParaRPr dirty="0">
              <a:solidFill>
                <a:srgbClr val="FFFFFF"/>
              </a:solidFill>
            </a:endParaRPr>
          </a:p>
        </p:txBody>
      </p:sp>
      <p:grpSp>
        <p:nvGrpSpPr>
          <p:cNvPr id="16" name="Gruppieren 15"/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7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  <a:endParaRPr lang="de-DE" sz="600" dirty="0">
                <a:solidFill>
                  <a:srgbClr val="FFFFFF"/>
                </a:solidFill>
              </a:endParaRPr>
            </a:p>
          </p:txBody>
        </p:sp>
        <p:cxnSp>
          <p:nvCxnSpPr>
            <p:cNvPr id="20" name="Gerade Verbindung 19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fik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11" name="Textfeld 10" descr="NovaPathClassification"/>
          <p:cNvSpPr txBox="1"/>
          <p:nvPr userDrawn="1"/>
        </p:nvSpPr>
        <p:spPr>
          <a:xfrm>
            <a:off x="6269275" y="4889458"/>
            <a:ext cx="126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</a:fld>
            <a:endParaRPr lang="de-DE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9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  <a:endParaRPr lang="de-DE" sz="600" dirty="0">
                <a:solidFill>
                  <a:srgbClr val="FFFFFF"/>
                </a:solidFill>
              </a:endParaRPr>
            </a:p>
          </p:txBody>
        </p:sp>
        <p:cxnSp>
          <p:nvCxnSpPr>
            <p:cNvPr id="10" name="Gerade Verbindung 9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Grafik 1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15" name="Textfeld 14" descr="NovaPathClassification"/>
          <p:cNvSpPr txBox="1"/>
          <p:nvPr userDrawn="1"/>
        </p:nvSpPr>
        <p:spPr>
          <a:xfrm>
            <a:off x="6269275" y="4889458"/>
            <a:ext cx="126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4" name="Textfeld 9"/>
          <p:cNvSpPr txBox="1">
            <a:spLocks noChangeArrowheads="1"/>
          </p:cNvSpPr>
          <p:nvPr userDrawn="1"/>
        </p:nvSpPr>
        <p:spPr bwMode="auto">
          <a:xfrm>
            <a:off x="-2188873" y="1580252"/>
            <a:ext cx="2103150" cy="158689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Bearbeitungshinweis:</a:t>
            </a:r>
            <a:endParaRPr lang="de-DE" sz="1000" b="1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Wir empfehlen, die blauen Folien nur für Showpräsentationen, Pressekonferenzen etc. zu verwenden.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Bitten beachten Sie, dass die Funktion „Design Check“ vom Corporate </a:t>
            </a:r>
            <a:r>
              <a:rPr lang="de-DE" sz="800" dirty="0" err="1">
                <a:solidFill>
                  <a:srgbClr val="7F7F7F"/>
                </a:solidFill>
                <a:cs typeface="Tahoma" pitchFamily="34" charset="0"/>
              </a:rPr>
              <a:t>Presenter</a:t>
            </a: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 die blauen Folien nicht richtig überprüfen kann. Bitte ignorieren Sie daher die Kommentare des Dienstes für Ihre blauen Folien und führen Sie die Anpassungen für die blauen Folien nicht durch.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</p:txBody>
      </p:sp>
      <p:sp>
        <p:nvSpPr>
          <p:cNvPr id="16" name="Textfeld 11"/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471353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pitchFamily="34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:</a:t>
            </a:r>
            <a:endParaRPr lang="de-DE" sz="1000" b="1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We recommend to use the blue slides only</a:t>
            </a:r>
            <a:br>
              <a:rPr lang="en-US" sz="800" dirty="0">
                <a:solidFill>
                  <a:srgbClr val="7F7F7F"/>
                </a:solidFill>
                <a:cs typeface="Tahoma" pitchFamily="34" charset="0"/>
              </a:rPr>
            </a:b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for show presentations, press conferences etc.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Please note that the function “Design Check” of Corporate Presenter cannot do a correct check of the blue slides. So please ignore the comments of the service for your blue slides and do not make the adjustments for the blue slides.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Title Only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</a:fld>
            <a:endParaRPr lang="de-DE"/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8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  <a:endParaRPr lang="de-DE" sz="600" dirty="0">
                <a:solidFill>
                  <a:srgbClr val="FFFFFF"/>
                </a:solidFill>
              </a:endParaRPr>
            </a:p>
          </p:txBody>
        </p:sp>
        <p:cxnSp>
          <p:nvCxnSpPr>
            <p:cNvPr id="9" name="Gerade Verbindung 8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afik 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15" name="Textfeld 14" descr="NovaPathClassification"/>
          <p:cNvSpPr txBox="1"/>
          <p:nvPr userDrawn="1"/>
        </p:nvSpPr>
        <p:spPr>
          <a:xfrm>
            <a:off x="6269275" y="4889458"/>
            <a:ext cx="126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6" name="Textfeld 9"/>
          <p:cNvSpPr txBox="1">
            <a:spLocks noChangeArrowheads="1"/>
          </p:cNvSpPr>
          <p:nvPr userDrawn="1"/>
        </p:nvSpPr>
        <p:spPr bwMode="auto">
          <a:xfrm>
            <a:off x="-2188873" y="1580252"/>
            <a:ext cx="2103150" cy="158689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Bearbeitungshinweis:</a:t>
            </a:r>
            <a:endParaRPr lang="de-DE" sz="1000" b="1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Wir empfehlen, die blauen Folien nur für Showpräsentationen, Pressekonferenzen etc. zu verwenden.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Bitten beachten Sie, dass die Funktion „Design Check“ vom Corporate </a:t>
            </a:r>
            <a:r>
              <a:rPr lang="de-DE" sz="800" dirty="0" err="1">
                <a:solidFill>
                  <a:srgbClr val="7F7F7F"/>
                </a:solidFill>
                <a:cs typeface="Tahoma" pitchFamily="34" charset="0"/>
              </a:rPr>
              <a:t>Presenter</a:t>
            </a: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 die blauen Folien nicht richtig überprüfen kann. Bitte ignorieren Sie daher die Kommentare des Dienstes für Ihre blauen Folien und führen Sie die Anpassungen für die blauen Folien nicht durch.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</p:txBody>
      </p:sp>
      <p:sp>
        <p:nvSpPr>
          <p:cNvPr id="17" name="Textfeld 11"/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471353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pitchFamily="34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:</a:t>
            </a:r>
            <a:endParaRPr lang="de-DE" sz="1000" b="1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We recommend to use the blue slides only</a:t>
            </a:r>
            <a:br>
              <a:rPr lang="en-US" sz="800" dirty="0">
                <a:solidFill>
                  <a:srgbClr val="7F7F7F"/>
                </a:solidFill>
                <a:cs typeface="Tahoma" pitchFamily="34" charset="0"/>
              </a:rPr>
            </a:b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for show presentations, press conferences etc.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Please note that the function “Design Check” of Corporate Presenter cannot do a correct check of the blue slides. So please ignore the comments of the service for your blue slides and do not make the adjustments for the blue slides.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</a:fld>
            <a:endParaRPr lang="de-DE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7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  <a:endParaRPr lang="de-DE" sz="600" dirty="0">
                <a:solidFill>
                  <a:srgbClr val="FFFFFF"/>
                </a:solidFill>
              </a:endParaRPr>
            </a:p>
          </p:txBody>
        </p:sp>
        <p:cxnSp>
          <p:nvCxnSpPr>
            <p:cNvPr id="8" name="Gerade Verbindung 7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Grafik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14" name="Textfeld 13" descr="NovaPathClassification"/>
          <p:cNvSpPr txBox="1"/>
          <p:nvPr userDrawn="1"/>
        </p:nvSpPr>
        <p:spPr>
          <a:xfrm>
            <a:off x="6269275" y="4889458"/>
            <a:ext cx="126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Textfeld 9"/>
          <p:cNvSpPr txBox="1">
            <a:spLocks noChangeArrowheads="1"/>
          </p:cNvSpPr>
          <p:nvPr userDrawn="1"/>
        </p:nvSpPr>
        <p:spPr bwMode="auto">
          <a:xfrm>
            <a:off x="-2188873" y="1580252"/>
            <a:ext cx="2103150" cy="158689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Bearbeitungshinweis:</a:t>
            </a:r>
            <a:endParaRPr lang="de-DE" sz="1000" b="1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Wir empfehlen, die blauen Folien nur für Showpräsentationen, Pressekonferenzen etc. zu verwenden.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Bitten beachten Sie, dass die Funktion „Design Check“ vom Corporate </a:t>
            </a:r>
            <a:r>
              <a:rPr lang="de-DE" sz="800" dirty="0" err="1">
                <a:solidFill>
                  <a:srgbClr val="7F7F7F"/>
                </a:solidFill>
                <a:cs typeface="Tahoma" pitchFamily="34" charset="0"/>
              </a:rPr>
              <a:t>Presenter</a:t>
            </a: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 die blauen Folien nicht richtig überprüfen kann. Bitte ignorieren Sie daher die Kommentare des Dienstes für Ihre blauen Folien und führen Sie die Anpassungen für die blauen Folien nicht durch.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</p:txBody>
      </p:sp>
      <p:sp>
        <p:nvSpPr>
          <p:cNvPr id="16" name="Textfeld 11"/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471353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pitchFamily="34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:</a:t>
            </a:r>
            <a:endParaRPr lang="de-DE" sz="1000" b="1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We recommend to use the blue slides only</a:t>
            </a:r>
            <a:br>
              <a:rPr lang="en-US" sz="800" dirty="0">
                <a:solidFill>
                  <a:srgbClr val="7F7F7F"/>
                </a:solidFill>
                <a:cs typeface="Tahoma" pitchFamily="34" charset="0"/>
              </a:rPr>
            </a:b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for show presentations, press conferences etc.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Please note that the function “Design Check” of Corporate Presenter cannot do a correct check of the blue slides. So please ignore the comments of the service for your blue slides and do not make the adjustments for the blue slides.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ent with Picture II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3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  <a:endParaRPr lang="de-DE" sz="600" dirty="0">
                <a:solidFill>
                  <a:srgbClr val="FFFFFF"/>
                </a:solidFill>
              </a:endParaRPr>
            </a:p>
          </p:txBody>
        </p:sp>
        <p:cxnSp>
          <p:nvCxnSpPr>
            <p:cNvPr id="14" name="Gerade Verbindung 7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fik 1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</a:fld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4"/>
          </p:nvPr>
        </p:nvSpPr>
        <p:spPr>
          <a:xfrm>
            <a:off x="360005" y="864269"/>
            <a:ext cx="4122737" cy="378116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feld 9"/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Bearbeitungshinweis:</a:t>
            </a:r>
            <a:endParaRPr lang="de-DE" sz="1000" b="1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Klicken Sie auf das Symbol im Platzhalter und wählen Sie ein Bild aus.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Sofern das Bild nicht der Größe des Bildplatzhalters entspricht und somit nicht richtig zugeschnitten ist, gehen Sie bitte wie folgt vor: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Gehen Sie mit der Maus auf das Bild - Klicken Sie auf die rechte Maustaste und wählen Sie „Grafik formatieren“ aus.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Wählen Sie dann „Zuschneiden“. Unter „Bildposition“ – X-Offset und Y-Offset können Sie nun den gewünschten Ausschnitt bestimmen.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pitchFamily="34" charset="0"/>
            </a:endParaRPr>
          </a:p>
        </p:txBody>
      </p:sp>
      <p:sp>
        <p:nvSpPr>
          <p:cNvPr id="10" name="Textfeld 11"/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pitchFamily="34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:</a:t>
            </a:r>
            <a:endParaRPr lang="de-DE" sz="1000" b="1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Click on the symbol in the place holder and select an image. If the image does not have the same size as the place holder, please follow this instruction: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With positive values you can move the picture down and to the right, with negative values up and to the left.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ent with two Pictures II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4" name="Gruppieren 13"/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5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  <a:endParaRPr lang="de-DE" sz="600" dirty="0">
                <a:solidFill>
                  <a:srgbClr val="FFFFFF"/>
                </a:solidFill>
              </a:endParaRPr>
            </a:p>
          </p:txBody>
        </p:sp>
        <p:cxnSp>
          <p:nvCxnSpPr>
            <p:cNvPr id="16" name="Gerade Verbindung 7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fik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</a:fld>
            <a:endParaRPr lang="de-DE"/>
          </a:p>
        </p:txBody>
      </p:sp>
      <p:sp>
        <p:nvSpPr>
          <p:cNvPr id="9" name="Bildplatzhalter 1"/>
          <p:cNvSpPr>
            <a:spLocks noGrp="1"/>
          </p:cNvSpPr>
          <p:nvPr>
            <p:ph type="pic" sz="quarter" idx="14"/>
          </p:nvPr>
        </p:nvSpPr>
        <p:spPr>
          <a:xfrm>
            <a:off x="360003" y="864266"/>
            <a:ext cx="4122737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5"/>
          </p:nvPr>
        </p:nvSpPr>
        <p:spPr>
          <a:xfrm>
            <a:off x="360003" y="2844878"/>
            <a:ext cx="4122737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Textfeld 9"/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Bearbeitungshinweis:</a:t>
            </a:r>
            <a:endParaRPr lang="de-DE" sz="1000" b="1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Klicken Sie auf das Symbol im Platzhalter und wählen Sie ein Bild aus.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Sofern das Bild nicht der Größe des Bildplatzhalters entspricht und somit nicht richtig zugeschnitten ist, gehen Sie bitte wie folgt vor: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Gehen Sie mit der Maus auf das Bild - Klicken Sie auf die rechte Maustaste und wählen Sie „Grafik formatieren“ aus.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Wählen Sie dann „Zuschneiden“. Unter „Bildposition“ – X-Offset und Y-Offset können Sie nun den gewünschten Ausschnitt bestimmen.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pitchFamily="34" charset="0"/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pitchFamily="34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:</a:t>
            </a:r>
            <a:endParaRPr lang="de-DE" sz="1000" b="1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Click on the symbol in the place holder and select an image. If the image does not have the same size as the place holder, please follow this instruction: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With positive values you can move the picture down and to the right, with negative values up and to the left.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wo Content with Pictur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3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  <a:endParaRPr lang="de-DE" sz="600" dirty="0">
                <a:solidFill>
                  <a:srgbClr val="FFFFFF"/>
                </a:solidFill>
              </a:endParaRPr>
            </a:p>
          </p:txBody>
        </p:sp>
        <p:cxnSp>
          <p:nvCxnSpPr>
            <p:cNvPr id="14" name="Gerade Verbindung 7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fik 1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2" y="2844878"/>
            <a:ext cx="4122737" cy="18005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</a:fld>
            <a:endParaRPr lang="de-DE"/>
          </a:p>
        </p:txBody>
      </p:sp>
      <p:sp>
        <p:nvSpPr>
          <p:cNvPr id="8" name="Bildplatzhalter 1"/>
          <p:cNvSpPr>
            <a:spLocks noGrp="1"/>
          </p:cNvSpPr>
          <p:nvPr>
            <p:ph type="pic" sz="quarter" idx="14"/>
          </p:nvPr>
        </p:nvSpPr>
        <p:spPr>
          <a:xfrm>
            <a:off x="360003" y="864266"/>
            <a:ext cx="4122737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9" name="Textfeld 9"/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Bearbeitungshinweis:</a:t>
            </a:r>
            <a:endParaRPr lang="de-DE" sz="1000" b="1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Klicken Sie auf das Symbol im Platzhalter und wählen Sie ein Bild aus.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Sofern das Bild nicht der Größe des Bildplatzhalters entspricht und somit nicht richtig zugeschnitten ist, gehen Sie bitte wie folgt vor: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Gehen Sie mit der Maus auf das Bild - Klicken Sie auf die rechte Maustaste und wählen Sie „Grafik formatieren“ aus.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Wählen Sie dann „Zuschneiden“. Unter „Bildposition“ – X-Offset und Y-Offset können Sie nun den gewünschten Ausschnitt bestimmen.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pitchFamily="34" charset="0"/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pitchFamily="34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:</a:t>
            </a:r>
            <a:endParaRPr lang="de-DE" sz="1000" b="1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Click on the symbol in the place holder and select an image. If the image does not have the same size as the place holder, please follow this instruction: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With positive values you can move the picture down and to the right, with negative values up and to the left.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ent with two Pictures III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4" name="Gruppieren 13"/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5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  <a:endParaRPr lang="de-DE" sz="600" dirty="0">
                <a:solidFill>
                  <a:srgbClr val="FFFFFF"/>
                </a:solidFill>
              </a:endParaRPr>
            </a:p>
          </p:txBody>
        </p:sp>
        <p:cxnSp>
          <p:nvCxnSpPr>
            <p:cNvPr id="16" name="Gerade Verbindung 7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fik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</a:fld>
            <a:endParaRPr lang="de-DE"/>
          </a:p>
        </p:txBody>
      </p:sp>
      <p:sp>
        <p:nvSpPr>
          <p:cNvPr id="9" name="Bildplatzhalter 1"/>
          <p:cNvSpPr>
            <a:spLocks noGrp="1"/>
          </p:cNvSpPr>
          <p:nvPr>
            <p:ph type="pic" sz="quarter" idx="14"/>
          </p:nvPr>
        </p:nvSpPr>
        <p:spPr>
          <a:xfrm>
            <a:off x="360003" y="864266"/>
            <a:ext cx="1980000" cy="378116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5"/>
          </p:nvPr>
        </p:nvSpPr>
        <p:spPr>
          <a:xfrm>
            <a:off x="2502741" y="864268"/>
            <a:ext cx="1980000" cy="378116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1" name="Textfeld 9"/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Bearbeitungshinweis:</a:t>
            </a:r>
            <a:endParaRPr lang="de-DE" sz="1000" b="1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Klicken Sie auf das Symbol im Platzhalter und wählen Sie ein Bild aus.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Sofern das Bild nicht der Größe des Bildplatzhalters entspricht und somit nicht richtig zugeschnitten ist, gehen Sie bitte wie folgt vor: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Gehen Sie mit der Maus auf das Bild - Klicken Sie auf die rechte Maustaste und wählen Sie „Grafik formatieren“ aus.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Wählen Sie dann „Zuschneiden“. Unter „Bildposition“ – X-Offset und Y-Offset können Sie nun den gewünschten Ausschnitt bestimmen.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pitchFamily="34" charset="0"/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pitchFamily="34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:</a:t>
            </a:r>
            <a:endParaRPr lang="de-DE" sz="1000" b="1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Click on the symbol in the place holder and select an image. If the image does not have the same size as the place holder, please follow this instruction: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With positive values you can move the picture down and to the right, with negative values up and to the left.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4" y="864268"/>
            <a:ext cx="4122737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ent with four Pictures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6" name="Gruppieren 15"/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7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  <a:endParaRPr lang="de-DE" sz="600" dirty="0">
                <a:solidFill>
                  <a:srgbClr val="FFFFFF"/>
                </a:solidFill>
              </a:endParaRPr>
            </a:p>
          </p:txBody>
        </p:sp>
        <p:cxnSp>
          <p:nvCxnSpPr>
            <p:cNvPr id="18" name="Gerade Verbindung 7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Grafik 1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</a:fld>
            <a:endParaRPr lang="de-DE"/>
          </a:p>
        </p:txBody>
      </p:sp>
      <p:sp>
        <p:nvSpPr>
          <p:cNvPr id="9" name="Bildplatzhalter 1"/>
          <p:cNvSpPr>
            <a:spLocks noGrp="1"/>
          </p:cNvSpPr>
          <p:nvPr>
            <p:ph type="pic" sz="quarter" idx="14"/>
          </p:nvPr>
        </p:nvSpPr>
        <p:spPr>
          <a:xfrm>
            <a:off x="360003" y="864266"/>
            <a:ext cx="198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5"/>
          </p:nvPr>
        </p:nvSpPr>
        <p:spPr>
          <a:xfrm>
            <a:off x="2502741" y="864268"/>
            <a:ext cx="198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6"/>
          </p:nvPr>
        </p:nvSpPr>
        <p:spPr>
          <a:xfrm>
            <a:off x="360004" y="2845435"/>
            <a:ext cx="198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5" name="Bildplatzhalter 4"/>
          <p:cNvSpPr>
            <a:spLocks noGrp="1"/>
          </p:cNvSpPr>
          <p:nvPr>
            <p:ph type="pic" sz="quarter" idx="17"/>
          </p:nvPr>
        </p:nvSpPr>
        <p:spPr>
          <a:xfrm>
            <a:off x="2502741" y="2845435"/>
            <a:ext cx="198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1" name="Textfeld 9"/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Bearbeitungshinweis:</a:t>
            </a:r>
            <a:endParaRPr lang="de-DE" sz="1000" b="1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Klicken Sie auf das Symbol im Platzhalter und wählen Sie ein Bild aus.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Sofern das Bild nicht der Größe des Bildplatzhalters entspricht und somit nicht richtig zugeschnitten ist, gehen Sie bitte wie folgt vor: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Gehen Sie mit der Maus auf das Bild - Klicken Sie auf die rechte Maustaste und wählen Sie „Grafik formatieren“ aus.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Wählen Sie dann „Zuschneiden“. Unter „Bildposition“ – X-Offset und Y-Offset können Sie nun den gewünschten Ausschnitt bestimmen.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pitchFamily="34" charset="0"/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pitchFamily="34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:</a:t>
            </a:r>
            <a:endParaRPr lang="de-DE" sz="1000" b="1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Click on the symbol in the place holder and select an image. If the image does not have the same size as the place holder, please follow this instruction: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With positive values you can move the picture down and to the right, with negative values up and to the left.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wo Content with two Pictures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4" name="Gruppieren 13"/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5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  <a:endParaRPr lang="de-DE" sz="600" dirty="0">
                <a:solidFill>
                  <a:srgbClr val="FFFFFF"/>
                </a:solidFill>
              </a:endParaRPr>
            </a:p>
          </p:txBody>
        </p:sp>
        <p:cxnSp>
          <p:nvCxnSpPr>
            <p:cNvPr id="16" name="Gerade Verbindung 7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fik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sz="quarter" idx="16"/>
          </p:nvPr>
        </p:nvSpPr>
        <p:spPr>
          <a:xfrm>
            <a:off x="360003" y="2844877"/>
            <a:ext cx="4122737" cy="18005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</a:fld>
            <a:endParaRPr lang="de-DE"/>
          </a:p>
        </p:txBody>
      </p:sp>
      <p:sp>
        <p:nvSpPr>
          <p:cNvPr id="9" name="Bildplatzhalter 1"/>
          <p:cNvSpPr>
            <a:spLocks noGrp="1"/>
          </p:cNvSpPr>
          <p:nvPr>
            <p:ph type="pic" sz="quarter" idx="14"/>
          </p:nvPr>
        </p:nvSpPr>
        <p:spPr>
          <a:xfrm>
            <a:off x="360003" y="864266"/>
            <a:ext cx="198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5"/>
          </p:nvPr>
        </p:nvSpPr>
        <p:spPr>
          <a:xfrm>
            <a:off x="2502741" y="864268"/>
            <a:ext cx="198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1" name="Textfeld 9"/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Bearbeitungshinweis:</a:t>
            </a:r>
            <a:endParaRPr lang="de-DE" sz="1000" b="1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Klicken Sie auf das Symbol im Platzhalter und wählen Sie ein Bild aus.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Sofern das Bild nicht der Größe des Bildplatzhalters entspricht und somit nicht richtig zugeschnitten ist, gehen Sie bitte wie folgt vor: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Gehen Sie mit der Maus auf das Bild - Klicken Sie auf die rechte Maustaste und wählen Sie „Grafik formatieren“ aus.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Wählen Sie dann „Zuschneiden“. Unter „Bildposition“ – X-Offset und Y-Offset können Sie nun den gewünschten Ausschnitt bestimmen.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pitchFamily="34" charset="0"/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pitchFamily="34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:</a:t>
            </a:r>
            <a:endParaRPr lang="de-DE" sz="1000" b="1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Click on the symbol in the place holder and select an image. If the image does not have the same size as the place holder, please follow this instruction: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With positive values you can move the picture down and to the right, with negative values up and to the left.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Picture with Key Messag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3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  <a:endParaRPr lang="de-DE" sz="600" dirty="0">
                <a:solidFill>
                  <a:srgbClr val="FFFFFF"/>
                </a:solidFill>
              </a:endParaRPr>
            </a:p>
          </p:txBody>
        </p:sp>
        <p:cxnSp>
          <p:nvCxnSpPr>
            <p:cNvPr id="14" name="Gerade Verbindung 7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fik 1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 hasCustomPrompt="1"/>
          </p:nvPr>
        </p:nvSpPr>
        <p:spPr>
          <a:xfrm>
            <a:off x="360002" y="4105435"/>
            <a:ext cx="8424000" cy="5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</a:fld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4"/>
          </p:nvPr>
        </p:nvSpPr>
        <p:spPr>
          <a:xfrm>
            <a:off x="360002" y="864268"/>
            <a:ext cx="8424000" cy="288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feld 9"/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Bearbeitungshinweis:</a:t>
            </a:r>
            <a:endParaRPr lang="de-DE" sz="1000" b="1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Klicken Sie auf das Symbol im Platzhalter und wählen Sie ein Bild aus.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Sofern das Bild nicht der Größe des Bildplatzhalters entspricht und somit nicht richtig zugeschnitten ist, gehen Sie bitte wie folgt vor: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Gehen Sie mit der Maus auf das Bild - Klicken Sie auf die rechte Maustaste und wählen Sie „Grafik formatieren“ aus.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Wählen Sie dann „Zuschneiden“. Unter „Bildposition“ – X-Offset und Y-Offset können Sie nun den gewünschten Ausschnitt bestimmen.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pitchFamily="34" charset="0"/>
            </a:endParaRPr>
          </a:p>
        </p:txBody>
      </p:sp>
      <p:sp>
        <p:nvSpPr>
          <p:cNvPr id="10" name="Textfeld 11"/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pitchFamily="34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:</a:t>
            </a:r>
            <a:endParaRPr lang="de-DE" sz="1000" b="1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Click on the symbol in the place holder and select an image. If the image does not have the same size as the place holder, please follow this instruction: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With positive values you can move the picture down and to the right, with negative values up and to the left.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Product OnePager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3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  <a:endParaRPr lang="de-DE" sz="600" dirty="0">
                <a:solidFill>
                  <a:srgbClr val="FFFFFF"/>
                </a:solidFill>
              </a:endParaRPr>
            </a:p>
          </p:txBody>
        </p:sp>
        <p:cxnSp>
          <p:nvCxnSpPr>
            <p:cNvPr id="14" name="Gerade Verbindung 7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fik 1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0"/>
            <a:ext cx="4122737" cy="9890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144002"/>
            <a:ext cx="4122000" cy="45014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</a:fld>
            <a:endParaRPr lang="de-DE"/>
          </a:p>
        </p:txBody>
      </p:sp>
      <p:sp>
        <p:nvSpPr>
          <p:cNvPr id="16" name="Rectangle 6"/>
          <p:cNvSpPr/>
          <p:nvPr userDrawn="1"/>
        </p:nvSpPr>
        <p:spPr>
          <a:xfrm>
            <a:off x="366149" y="1585435"/>
            <a:ext cx="4122737" cy="3060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360004" y="1335153"/>
            <a:ext cx="4122737" cy="309958"/>
            <a:chOff x="360004" y="1268893"/>
            <a:chExt cx="4122737" cy="309958"/>
          </a:xfrm>
        </p:grpSpPr>
        <p:sp>
          <p:nvSpPr>
            <p:cNvPr id="17" name="TextBox 4"/>
            <p:cNvSpPr txBox="1"/>
            <p:nvPr userDrawn="1"/>
          </p:nvSpPr>
          <p:spPr>
            <a:xfrm>
              <a:off x="360004" y="1268893"/>
              <a:ext cx="985039" cy="309958"/>
            </a:xfrm>
            <a:prstGeom prst="rect">
              <a:avLst/>
            </a:prstGeom>
            <a:noFill/>
          </p:spPr>
          <p:txBody>
            <a:bodyPr wrap="square" lIns="0" tIns="46800" rIns="90000" bIns="46800" rtlCol="0">
              <a:spAutoFit/>
            </a:bodyPr>
            <a:lstStyle/>
            <a:p>
              <a:pPr marL="0" marR="0" indent="0" algn="l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tx2"/>
                </a:buClr>
                <a:buSzTx/>
                <a:buFont typeface="Tahoma" pitchFamily="34" charset="0"/>
                <a:buNone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</a:rPr>
                <a:t>KEY FACTS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endParaRPr>
            </a:p>
          </p:txBody>
        </p:sp>
        <p:cxnSp>
          <p:nvCxnSpPr>
            <p:cNvPr id="18" name="Straight Connector 8"/>
            <p:cNvCxnSpPr/>
            <p:nvPr userDrawn="1"/>
          </p:nvCxnSpPr>
          <p:spPr>
            <a:xfrm>
              <a:off x="1350741" y="1505965"/>
              <a:ext cx="3132000" cy="0"/>
            </a:xfrm>
            <a:prstGeom prst="line">
              <a:avLst/>
            </a:prstGeom>
            <a:noFill/>
            <a:ln w="6350" cap="rnd" cmpd="sng" algn="ctr">
              <a:solidFill>
                <a:srgbClr val="00ABE7"/>
              </a:solidFill>
              <a:prstDash val="solid"/>
              <a:round/>
            </a:ln>
            <a:effectLst/>
          </p:spPr>
        </p:cxnSp>
      </p:grpSp>
      <p:sp>
        <p:nvSpPr>
          <p:cNvPr id="19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4" y="1854200"/>
            <a:ext cx="4122737" cy="324000"/>
          </a:xfrm>
        </p:spPr>
        <p:txBody>
          <a:bodyPr lIns="72000" rIns="72000" anchor="b" anchorCtr="0"/>
          <a:lstStyle>
            <a:lvl1pPr>
              <a:defRPr sz="14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Fact</a:t>
            </a:r>
            <a:endParaRPr lang="de-DE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60004" y="2244313"/>
            <a:ext cx="4122737" cy="432000"/>
          </a:xfrm>
        </p:spPr>
        <p:txBody>
          <a:bodyPr lIns="72000" rIns="720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Line 2</a:t>
            </a:r>
            <a:endParaRPr lang="de-DE" dirty="0"/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4" y="2805026"/>
            <a:ext cx="4122737" cy="324000"/>
          </a:xfrm>
        </p:spPr>
        <p:txBody>
          <a:bodyPr lIns="72000" rIns="72000" anchor="b" anchorCtr="0"/>
          <a:lstStyle>
            <a:lvl1pPr>
              <a:defRPr sz="14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Fact</a:t>
            </a:r>
            <a:endParaRPr lang="de-DE" dirty="0"/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4" y="3195139"/>
            <a:ext cx="4122737" cy="432000"/>
          </a:xfrm>
        </p:spPr>
        <p:txBody>
          <a:bodyPr lIns="72000" rIns="720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Line 2</a:t>
            </a:r>
            <a:endParaRPr lang="de-DE" dirty="0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4" y="3776324"/>
            <a:ext cx="4122737" cy="324000"/>
          </a:xfrm>
        </p:spPr>
        <p:txBody>
          <a:bodyPr lIns="72000" rIns="72000" anchor="b" anchorCtr="0"/>
          <a:lstStyle>
            <a:lvl1pPr>
              <a:defRPr sz="14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Fact</a:t>
            </a:r>
            <a:endParaRPr lang="de-DE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60004" y="4145967"/>
            <a:ext cx="4122737" cy="432000"/>
          </a:xfrm>
        </p:spPr>
        <p:txBody>
          <a:bodyPr lIns="72000" rIns="720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Line 2</a:t>
            </a:r>
            <a:endParaRPr lang="de-DE" dirty="0"/>
          </a:p>
        </p:txBody>
      </p:sp>
      <p:sp>
        <p:nvSpPr>
          <p:cNvPr id="25" name="Textfeld 9"/>
          <p:cNvSpPr txBox="1">
            <a:spLocks noChangeArrowheads="1"/>
          </p:cNvSpPr>
          <p:nvPr userDrawn="1"/>
        </p:nvSpPr>
        <p:spPr bwMode="auto">
          <a:xfrm>
            <a:off x="-2188873" y="1580252"/>
            <a:ext cx="2103150" cy="158689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Bearbeitungshinweis:</a:t>
            </a:r>
            <a:endParaRPr lang="de-DE" sz="1000" b="1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Wir empfehlen, die blauen Folien nur für Showpräsentationen, Pressekonferenzen etc. zu verwenden.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Bitten beachten Sie, dass die Funktion „Design Check“ vom Corporate </a:t>
            </a:r>
            <a:r>
              <a:rPr lang="de-DE" sz="800" dirty="0" err="1">
                <a:solidFill>
                  <a:srgbClr val="7F7F7F"/>
                </a:solidFill>
                <a:cs typeface="Tahoma" pitchFamily="34" charset="0"/>
              </a:rPr>
              <a:t>Presenter</a:t>
            </a: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 die blauen Folien nicht richtig überprüfen kann. Bitte ignorieren Sie daher die Kommentare des Dienstes für Ihre blauen Folien und führen Sie die Anpassungen für die blauen Folien nicht durch.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</p:txBody>
      </p:sp>
      <p:sp>
        <p:nvSpPr>
          <p:cNvPr id="26" name="Textfeld 11"/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471353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pitchFamily="34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:</a:t>
            </a:r>
            <a:endParaRPr lang="de-DE" sz="1000" b="1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We recommend to use the blue slides only</a:t>
            </a:r>
            <a:br>
              <a:rPr lang="en-US" sz="800" dirty="0">
                <a:solidFill>
                  <a:srgbClr val="7F7F7F"/>
                </a:solidFill>
                <a:cs typeface="Tahoma" pitchFamily="34" charset="0"/>
              </a:rPr>
            </a:b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for show presentations, press conferences etc.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Please note that the function “Design Check” of Corporate Presenter cannot do a correct check of the blue slides. So please ignore the comments of the service for your blue slides and do not make the adjustments for the blue slides.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</a:fld>
            <a:endParaRPr lang="de-DE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1" y="864268"/>
            <a:ext cx="2700000" cy="37811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3222002" y="864268"/>
            <a:ext cx="2700000" cy="37811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6084002" y="864268"/>
            <a:ext cx="2700000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</a:fld>
            <a:endParaRPr lang="de-DE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2" y="864266"/>
            <a:ext cx="4122737" cy="18005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4660361" y="864267"/>
            <a:ext cx="4122737" cy="18005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360002" y="2844878"/>
            <a:ext cx="4122737" cy="18005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Inhaltsplatzhalter 4"/>
          <p:cNvSpPr>
            <a:spLocks noGrp="1"/>
          </p:cNvSpPr>
          <p:nvPr>
            <p:ph sz="quarter" idx="15"/>
          </p:nvPr>
        </p:nvSpPr>
        <p:spPr>
          <a:xfrm>
            <a:off x="4660361" y="2844878"/>
            <a:ext cx="4122737" cy="18005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</a:fld>
            <a:endParaRPr lang="de-DE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1" y="864267"/>
            <a:ext cx="2700000" cy="18005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3222002" y="864267"/>
            <a:ext cx="2700000" cy="18005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6084002" y="864267"/>
            <a:ext cx="2700000" cy="18005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Inhaltsplatzhalter 4"/>
          <p:cNvSpPr>
            <a:spLocks noGrp="1"/>
          </p:cNvSpPr>
          <p:nvPr>
            <p:ph sz="quarter" idx="15"/>
          </p:nvPr>
        </p:nvSpPr>
        <p:spPr>
          <a:xfrm>
            <a:off x="360001" y="2844878"/>
            <a:ext cx="2700000" cy="18005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Inhaltsplatzhalter 5"/>
          <p:cNvSpPr>
            <a:spLocks noGrp="1"/>
          </p:cNvSpPr>
          <p:nvPr>
            <p:ph sz="quarter" idx="16"/>
          </p:nvPr>
        </p:nvSpPr>
        <p:spPr>
          <a:xfrm>
            <a:off x="3222002" y="2844654"/>
            <a:ext cx="2700000" cy="18007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Inhaltsplatzhalter 6"/>
          <p:cNvSpPr>
            <a:spLocks noGrp="1"/>
          </p:cNvSpPr>
          <p:nvPr>
            <p:ph sz="quarter" idx="17"/>
          </p:nvPr>
        </p:nvSpPr>
        <p:spPr>
          <a:xfrm>
            <a:off x="6084002" y="2844654"/>
            <a:ext cx="2700000" cy="18007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340818" y="4709400"/>
            <a:ext cx="4610366" cy="3601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1" tIns="89991" rIns="89991" bIns="89991" numCol="1" spcCol="0" rtlCol="0" fromWordArt="0" anchor="ctr" anchorCtr="0" forceAA="0" compatLnSpc="1">
            <a:noAutofit/>
          </a:bodyPr>
          <a:lstStyle/>
          <a:p>
            <a:pPr algn="ctr" fontAlgn="base">
              <a:lnSpc>
                <a:spcPts val="1700"/>
              </a:lnSpc>
              <a:spcBef>
                <a:spcPts val="840"/>
              </a:spcBef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2" y="144044"/>
            <a:ext cx="4122000" cy="10087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2162"/>
            <a:ext cx="3564000" cy="108033"/>
          </a:xfrm>
        </p:spPr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 bwMode="gray">
          <a:xfrm>
            <a:off x="360002" y="1404433"/>
            <a:ext cx="4122737" cy="324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Bildplatzhalter 2"/>
          <p:cNvSpPr>
            <a:spLocks noGrp="1"/>
          </p:cNvSpPr>
          <p:nvPr>
            <p:ph type="pic" sz="quarter" idx="12"/>
          </p:nvPr>
        </p:nvSpPr>
        <p:spPr>
          <a:xfrm>
            <a:off x="4661096" y="0"/>
            <a:ext cx="4482904" cy="5145088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800"/>
              </a:lnSpc>
            </a:pPr>
            <a:fld id="{D985BC7C-F6A2-4FED-9217-735A5E10A319}" type="slidenum">
              <a:rPr smtClean="0">
                <a:solidFill>
                  <a:srgbClr val="FFFFFF"/>
                </a:solidFill>
              </a:rPr>
            </a:fld>
            <a:endParaRPr>
              <a:solidFill>
                <a:srgbClr val="FFFFFF"/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360003" y="4723758"/>
            <a:ext cx="4122737" cy="53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9"/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Bearbeitungshinweis:</a:t>
            </a:r>
            <a:endParaRPr lang="de-DE" sz="1000" b="1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Klicken Sie auf das Symbol im Platzhalter und wählen Sie ein Bild aus.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Sofern das Bild nicht der Größe des Bildplatzhalters entspricht und somit nicht richtig zugeschnitten ist, gehen Sie bitte wie folgt vor: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Gehen Sie mit der Maus auf das Bild - Klicken Sie auf die rechte Maustaste und wählen Sie „Grafik formatieren“ aus.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Wählen Sie dann „Zuschneiden“. Unter „Bildposition“ – X-Offset und Y-Offset können Sie nun den gewünschten Ausschnitt bestimmen.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pitchFamily="34" charset="0"/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pitchFamily="34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:</a:t>
            </a:r>
            <a:endParaRPr lang="de-DE" sz="1000" b="1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Click on the symbol in the place holder and select an image. If the image does not have the same size as the place holder, please follow this instruction: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With positive values you can move the picture down and to the right, with negative values up and to the left.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340818" y="4709400"/>
            <a:ext cx="4610366" cy="3601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1" tIns="89991" rIns="89991" bIns="89991" numCol="1" spcCol="0" rtlCol="0" fromWordArt="0" anchor="ctr" anchorCtr="0" forceAA="0" compatLnSpc="1">
            <a:noAutofit/>
          </a:bodyPr>
          <a:lstStyle/>
          <a:p>
            <a:pPr algn="ctr" fontAlgn="base">
              <a:lnSpc>
                <a:spcPts val="1700"/>
              </a:lnSpc>
              <a:spcBef>
                <a:spcPts val="840"/>
              </a:spcBef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2" y="144044"/>
            <a:ext cx="4122000" cy="10087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2162"/>
            <a:ext cx="3563234" cy="108033"/>
          </a:xfrm>
        </p:spPr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gray">
          <a:xfrm>
            <a:off x="360002" y="1404433"/>
            <a:ext cx="4122737" cy="324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Bildplatzhalter 1"/>
          <p:cNvSpPr>
            <a:spLocks noGrp="1"/>
          </p:cNvSpPr>
          <p:nvPr>
            <p:ph type="pic" sz="quarter" idx="12"/>
          </p:nvPr>
        </p:nvSpPr>
        <p:spPr>
          <a:xfrm>
            <a:off x="4661096" y="1"/>
            <a:ext cx="4482904" cy="2574795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3"/>
          </p:nvPr>
        </p:nvSpPr>
        <p:spPr>
          <a:xfrm>
            <a:off x="4661096" y="2574796"/>
            <a:ext cx="4482904" cy="2574795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800"/>
              </a:lnSpc>
            </a:pPr>
            <a:fld id="{D985BC7C-F6A2-4FED-9217-735A5E10A319}" type="slidenum">
              <a:rPr smtClean="0">
                <a:solidFill>
                  <a:srgbClr val="FFFFFF"/>
                </a:solidFill>
              </a:rPr>
            </a:fld>
            <a:endParaRPr>
              <a:solidFill>
                <a:srgbClr val="FFFFFF"/>
              </a:solidFill>
            </a:endParaRPr>
          </a:p>
        </p:txBody>
      </p:sp>
      <p:cxnSp>
        <p:nvCxnSpPr>
          <p:cNvPr id="10" name="Gerade Verbindung 9"/>
          <p:cNvCxnSpPr/>
          <p:nvPr/>
        </p:nvCxnSpPr>
        <p:spPr>
          <a:xfrm>
            <a:off x="360003" y="4723758"/>
            <a:ext cx="4122737" cy="53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9"/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Bearbeitungshinweis:</a:t>
            </a:r>
            <a:endParaRPr lang="de-DE" sz="1000" b="1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Klicken Sie auf das Symbol im Platzhalter und wählen Sie ein Bild aus.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Sofern das Bild nicht der Größe des Bildplatzhalters entspricht und somit nicht richtig zugeschnitten ist, gehen Sie bitte wie folgt vor: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Gehen Sie mit der Maus auf das Bild - Klicken Sie auf die rechte Maustaste und wählen Sie „Grafik formatieren“ aus.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Wählen Sie dann „Zuschneiden“. Unter „Bildposition“ – X-Offset und Y-Offset können Sie nun den gewünschten Ausschnitt bestimmen.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pitchFamily="34" charset="0"/>
            </a:endParaRPr>
          </a:p>
        </p:txBody>
      </p:sp>
      <p:sp>
        <p:nvSpPr>
          <p:cNvPr id="13" name="Textfeld 11"/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pitchFamily="34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:</a:t>
            </a:r>
            <a:endParaRPr lang="de-DE" sz="1000" b="1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Click on the symbol in the place holder and select an image. If the image does not have the same size as the place holder, please follow this instruction: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With positive values you can move the picture down and to the right, with negative values up and to the left.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</a:fld>
            <a:endParaRPr lang="de-DE"/>
          </a:p>
        </p:txBody>
      </p:sp>
      <p:sp>
        <p:nvSpPr>
          <p:cNvPr id="5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360001" y="1182124"/>
            <a:ext cx="2700000" cy="216067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3222002" y="1182124"/>
            <a:ext cx="2700000" cy="216067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6084002" y="1182124"/>
            <a:ext cx="2700000" cy="216067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Bildplatzhalter 1"/>
          <p:cNvSpPr>
            <a:spLocks noGrp="1"/>
          </p:cNvSpPr>
          <p:nvPr>
            <p:ph type="pic" sz="quarter" idx="15"/>
          </p:nvPr>
        </p:nvSpPr>
        <p:spPr>
          <a:xfrm>
            <a:off x="360001" y="1545356"/>
            <a:ext cx="2700000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6"/>
          </p:nvPr>
        </p:nvSpPr>
        <p:spPr>
          <a:xfrm>
            <a:off x="3222002" y="1545356"/>
            <a:ext cx="2700000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084002" y="1545356"/>
            <a:ext cx="2700000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Inhaltsplatzhalter 1"/>
          <p:cNvSpPr>
            <a:spLocks noGrp="1"/>
          </p:cNvSpPr>
          <p:nvPr>
            <p:ph sz="quarter" idx="18"/>
          </p:nvPr>
        </p:nvSpPr>
        <p:spPr>
          <a:xfrm>
            <a:off x="360001" y="3493078"/>
            <a:ext cx="2700000" cy="11523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sz="quarter" idx="19"/>
          </p:nvPr>
        </p:nvSpPr>
        <p:spPr>
          <a:xfrm>
            <a:off x="3222002" y="3493078"/>
            <a:ext cx="2700000" cy="11523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quarter" idx="20"/>
          </p:nvPr>
        </p:nvSpPr>
        <p:spPr>
          <a:xfrm>
            <a:off x="6084002" y="3493078"/>
            <a:ext cx="2700000" cy="11523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8" name="Textfeld 9"/>
          <p:cNvSpPr txBox="1">
            <a:spLocks noChangeArrowheads="1"/>
          </p:cNvSpPr>
          <p:nvPr userDrawn="1"/>
        </p:nvSpPr>
        <p:spPr bwMode="auto">
          <a:xfrm>
            <a:off x="-2188873" y="1854572"/>
            <a:ext cx="2103150" cy="234072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Bearbeitungshinweis:</a:t>
            </a:r>
            <a:endParaRPr lang="de-DE" sz="1000" b="1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Klicken Sie auf das Symbol im Platzhalter und wählen Sie ein Bild aus.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Sofern das Bild nicht der Größe des Bildplatzhalters entspricht und somit nicht richtig zugeschnitten ist, gehen Sie bitte wie folgt vor: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Gehen Sie mit der Maus auf das Bild - Klicken Sie auf die rechte Maustaste und wählen Sie „Grafik formatieren“ aus.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Wählen Sie dann „Zuschneiden“. Unter „Bildposition“ – X-Offset und Y-Offset können Sie nun den gewünschten Ausschnitt bestimmen.</a:t>
            </a:r>
            <a:endParaRPr lang="de-DE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pitchFamily="34" charset="0"/>
              <a:buNone/>
            </a:pPr>
            <a:r>
              <a:rPr lang="de-DE" sz="800" dirty="0">
                <a:solidFill>
                  <a:srgbClr val="7F7F7F"/>
                </a:solidFill>
                <a:cs typeface="Tahoma" pitchFamily="34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7F7F7F"/>
              </a:solidFill>
              <a:cs typeface="Tahoma" pitchFamily="34" charset="0"/>
            </a:endParaRPr>
          </a:p>
        </p:txBody>
      </p:sp>
      <p:sp>
        <p:nvSpPr>
          <p:cNvPr id="19" name="Textfeld 11"/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1751677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Handling </a:t>
            </a:r>
            <a:r>
              <a:rPr lang="de-DE" sz="1000" b="1" dirty="0" err="1">
                <a:solidFill>
                  <a:srgbClr val="7F7F7F"/>
                </a:solidFill>
                <a:cs typeface="Tahoma" pitchFamily="34" charset="0"/>
              </a:rPr>
              <a:t>instructions</a:t>
            </a:r>
            <a:r>
              <a:rPr lang="de-DE" sz="1000" b="1" dirty="0">
                <a:solidFill>
                  <a:srgbClr val="7F7F7F"/>
                </a:solidFill>
                <a:cs typeface="Tahoma" pitchFamily="34" charset="0"/>
              </a:rPr>
              <a:t>:</a:t>
            </a:r>
            <a:endParaRPr lang="de-DE" sz="1000" b="1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Click on the symbol in the place holder and select an image. If the image does not have the same size as the place holder, please follow this instruction: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7F7F7F"/>
                </a:solidFill>
                <a:cs typeface="Tahoma" pitchFamily="34" charset="0"/>
              </a:rPr>
              <a:t>With positive values you can move the picture down and to the right, with negative values up and to the left.</a:t>
            </a:r>
            <a:endParaRPr lang="en-US" sz="800" dirty="0">
              <a:solidFill>
                <a:srgbClr val="7F7F7F"/>
              </a:solidFill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5" Type="http://schemas.openxmlformats.org/officeDocument/2006/relationships/theme" Target="../theme/theme1.xml"/><Relationship Id="rId34" Type="http://schemas.openxmlformats.org/officeDocument/2006/relationships/image" Target="../media/image3.png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2" y="864268"/>
            <a:ext cx="8424000" cy="37811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  <a:p>
            <a:pPr lvl="5"/>
            <a:r>
              <a:rPr lang="de-DE" dirty="0"/>
              <a:t>Sechste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29391" y="4892163"/>
            <a:ext cx="522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04001" y="4892163"/>
            <a:ext cx="18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1">
                <a:solidFill>
                  <a:schemeClr val="accent4"/>
                </a:solidFill>
              </a:defRPr>
            </a:lvl1pPr>
          </a:lstStyle>
          <a:p>
            <a:fld id="{AE839375-43AA-4A5D-B991-4343C4570BCB}" type="slidenum">
              <a:rPr lang="de-DE" smtClean="0"/>
            </a:fld>
            <a:endParaRPr lang="de-DE" dirty="0"/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black">
          <a:xfrm>
            <a:off x="7607032" y="4894867"/>
            <a:ext cx="900000" cy="102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 fontAlgn="base">
              <a:lnSpc>
                <a:spcPts val="8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600" dirty="0">
                <a:solidFill>
                  <a:srgbClr val="000000"/>
                </a:solidFill>
              </a:rPr>
              <a:t>© ZF Friedrichshafen AG</a:t>
            </a:r>
            <a:endParaRPr lang="de-DE" sz="600" dirty="0">
              <a:solidFill>
                <a:srgbClr val="000000"/>
              </a:solidFill>
            </a:endParaRP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60002" y="4723758"/>
            <a:ext cx="8424000" cy="53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 descr="NovaPathClassification"/>
          <p:cNvSpPr txBox="1"/>
          <p:nvPr userDrawn="1"/>
        </p:nvSpPr>
        <p:spPr>
          <a:xfrm>
            <a:off x="6269275" y="4889458"/>
            <a:ext cx="126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r>
              <a:rPr lang="en-US" noProof="0"/>
              <a:t>ZF Confidential</a:t>
            </a:r>
            <a:endParaRPr lang="en-US" noProof="0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4" cstate="hqprint"/>
          <a:stretch>
            <a:fillRect/>
          </a:stretch>
        </p:blipFill>
        <p:spPr>
          <a:xfrm>
            <a:off x="360001" y="4802134"/>
            <a:ext cx="288000" cy="288000"/>
          </a:xfrm>
          <a:prstGeom prst="rect">
            <a:avLst/>
          </a:prstGeom>
        </p:spPr>
      </p:pic>
      <p:sp>
        <p:nvSpPr>
          <p:cNvPr id="4" name="MSIPCMContentMarking" descr="{&quot;HashCode&quot;:-866554231,&quot;Placement&quot;:&quot;Header&quot;,&quot;Top&quot;:0.0,&quot;Left&quot;:636.6835,&quot;SlideWidth&quot;:720,&quot;SlideHeight&quot;:405}"/>
          <p:cNvSpPr txBox="1"/>
          <p:nvPr userDrawn="1"/>
        </p:nvSpPr>
        <p:spPr>
          <a:xfrm>
            <a:off x="8085880" y="0"/>
            <a:ext cx="1058120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0" marR="0" indent="0" algn="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ZF Confidential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300"/>
        </a:spcAft>
        <a:buFont typeface="Arial" panose="0208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00" indent="-2159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indent="-2159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47700" indent="-2159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4235" indent="-2159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0"/>
        </a:spcBef>
        <a:spcAft>
          <a:spcPts val="600"/>
        </a:spcAft>
        <a:buFont typeface="Arial" panose="0208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59999" y="1485342"/>
            <a:ext cx="8424000" cy="1058309"/>
          </a:xfrm>
        </p:spPr>
        <p:txBody>
          <a:bodyPr/>
          <a:lstStyle/>
          <a:p>
            <a:r>
              <a:rPr lang="en-US"/>
              <a:t>Multicore Reference Architecture</a:t>
            </a:r>
            <a:br>
              <a:rPr lang="en-US" dirty="0"/>
            </a:br>
            <a:r>
              <a:rPr lang="en-US"/>
              <a:t> – </a:t>
            </a:r>
            <a:r>
              <a:rPr lang="en-US" sz="3200"/>
              <a:t>Breakout Session Summary</a:t>
            </a:r>
            <a:endParaRPr lang="en-US" sz="3200" dirty="0">
              <a:ea typeface="Tahoma"/>
              <a:cs typeface="Tahoma"/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9999" y="3180354"/>
            <a:ext cx="8424000" cy="252078"/>
          </a:xfrm>
        </p:spPr>
        <p:txBody>
          <a:bodyPr/>
          <a:lstStyle/>
          <a:p>
            <a:r>
              <a:rPr lang="de-DE"/>
              <a:t>Akshay Bujone</a:t>
            </a:r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sz="1600" dirty="0"/>
              <a:t>Summarize the currently used multicore strategies within </a:t>
            </a:r>
            <a:r>
              <a:rPr lang="en-US" sz="1600" dirty="0" err="1"/>
              <a:t>Div</a:t>
            </a:r>
            <a:r>
              <a:rPr lang="en-US" sz="1600" dirty="0"/>
              <a:t> E, </a:t>
            </a:r>
            <a:r>
              <a:rPr lang="en-US" sz="1600" dirty="0" err="1"/>
              <a:t>Div</a:t>
            </a:r>
            <a:r>
              <a:rPr lang="en-US" sz="1600" dirty="0"/>
              <a:t> A, </a:t>
            </a:r>
            <a:r>
              <a:rPr lang="en-US" sz="1600" dirty="0" err="1"/>
              <a:t>Div</a:t>
            </a:r>
            <a:r>
              <a:rPr lang="en-US" sz="1600" dirty="0"/>
              <a:t> C and </a:t>
            </a:r>
            <a:r>
              <a:rPr lang="en-US" sz="1600" dirty="0" err="1"/>
              <a:t>Div</a:t>
            </a:r>
            <a:r>
              <a:rPr lang="en-US" sz="1600" dirty="0"/>
              <a:t> U </a:t>
            </a:r>
            <a:endParaRPr lang="en-US" sz="1600" dirty="0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sz="1600" dirty="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sz="1600" dirty="0"/>
              <a:t>Find common aspect and the differences </a:t>
            </a:r>
            <a:endParaRPr lang="en-US" sz="1600" dirty="0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sz="1600" dirty="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sz="1600" dirty="0"/>
              <a:t>Collect potential topics for reference architecture 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487651" y="1168303"/>
            <a:ext cx="1515290" cy="3429000"/>
          </a:xfrm>
          <a:prstGeom prst="rect">
            <a:avLst/>
          </a:prstGeom>
          <a:solidFill>
            <a:srgbClr val="7FD5F3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b" anchorCtr="0" forceAA="0" compatLnSpc="1"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0080" y="1141647"/>
            <a:ext cx="1517950" cy="3429000"/>
          </a:xfrm>
          <a:prstGeom prst="rect">
            <a:avLst/>
          </a:prstGeom>
          <a:solidFill>
            <a:srgbClr val="7FD5F3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b" anchorCtr="0" forceAA="0" compatLnSpc="1"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E – Multicore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</a:fld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487680" y="989247"/>
            <a:ext cx="1517950" cy="3429000"/>
          </a:xfrm>
          <a:prstGeom prst="rect">
            <a:avLst/>
          </a:prstGeom>
          <a:solidFill>
            <a:srgbClr val="7FD5F3"/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t" anchorCtr="0" forceAA="0" compatLnSpc="1"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Core 0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23072" y="989247"/>
            <a:ext cx="1515290" cy="3429000"/>
          </a:xfrm>
          <a:prstGeom prst="rect">
            <a:avLst/>
          </a:prstGeom>
          <a:solidFill>
            <a:srgbClr val="7FD5F3"/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t" anchorCtr="0" forceAA="0" compatLnSpc="1"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Core 1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66571" y="989247"/>
            <a:ext cx="1515290" cy="3429000"/>
          </a:xfrm>
          <a:prstGeom prst="rect">
            <a:avLst/>
          </a:prstGeom>
          <a:solidFill>
            <a:srgbClr val="7FD5F3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t" anchorCtr="0" forceAA="0" compatLnSpc="1"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Core 2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68271" y="982453"/>
            <a:ext cx="1515290" cy="3429000"/>
          </a:xfrm>
          <a:prstGeom prst="rect">
            <a:avLst/>
          </a:prstGeom>
          <a:solidFill>
            <a:srgbClr val="7FD5F3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t" anchorCtr="0" forceAA="0" compatLnSpc="1"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Core 3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9750" y="1600200"/>
            <a:ext cx="1169050" cy="495300"/>
          </a:xfrm>
          <a:prstGeom prst="rect">
            <a:avLst/>
          </a:prstGeom>
          <a:solidFill>
            <a:srgbClr val="004D7A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ASS - Mixed Asil </a:t>
            </a:r>
            <a:b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</a:b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(Split 1)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9749" y="2464734"/>
            <a:ext cx="1169051" cy="778830"/>
          </a:xfrm>
          <a:prstGeom prst="rect">
            <a:avLst/>
          </a:prstGeom>
          <a:solidFill>
            <a:srgbClr val="004D7A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HWnSW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 –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AsilC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  <a:p>
            <a:pPr marL="171450" marR="0" indent="-17145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lang="en-US" sz="800" kern="0" dirty="0">
                <a:solidFill>
                  <a:schemeClr val="bg1"/>
                </a:solidFill>
                <a:latin typeface="Tahoma"/>
                <a:cs typeface="Tahoma" pitchFamily="34" charset="0"/>
              </a:rPr>
              <a:t>Inverter &amp; EMF Safety</a:t>
            </a:r>
            <a:endParaRPr lang="en-US" sz="800" kern="0" dirty="0">
              <a:solidFill>
                <a:schemeClr val="bg1"/>
              </a:solidFill>
              <a:latin typeface="Tahoma"/>
              <a:cs typeface="Tahoma" pitchFamily="34" charset="0"/>
            </a:endParaRPr>
          </a:p>
          <a:p>
            <a:pPr marL="171450" marR="0" indent="-17145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lang="en-US" sz="800" kern="0" dirty="0">
                <a:solidFill>
                  <a:schemeClr val="bg1"/>
                </a:solidFill>
                <a:latin typeface="Tahoma"/>
                <a:cs typeface="Tahoma" pitchFamily="34" charset="0"/>
              </a:rPr>
              <a:t>ASS</a:t>
            </a:r>
            <a:endParaRPr lang="en-US" sz="800" kern="0" dirty="0">
              <a:solidFill>
                <a:schemeClr val="bg1"/>
              </a:solidFill>
              <a:latin typeface="Tahoma"/>
              <a:cs typeface="Tahoma" pitchFamily="34" charset="0"/>
            </a:endParaRPr>
          </a:p>
          <a:p>
            <a:pPr marL="171450" marR="0" indent="-17145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51672" y="1600200"/>
            <a:ext cx="1071027" cy="495300"/>
          </a:xfrm>
          <a:prstGeom prst="rect">
            <a:avLst/>
          </a:prstGeom>
          <a:solidFill>
            <a:srgbClr val="004D7A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ASS - Mixed Asil</a:t>
            </a:r>
            <a:b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</a:br>
            <a:r>
              <a:rPr lang="en-US" sz="800" kern="0" dirty="0">
                <a:solidFill>
                  <a:schemeClr val="bg1"/>
                </a:solidFill>
                <a:latin typeface="Tahoma"/>
                <a:cs typeface="Tahoma" pitchFamily="34" charset="0"/>
              </a:rPr>
              <a:t>(Split 2)</a:t>
            </a:r>
            <a:endParaRPr lang="en-US" sz="800" kern="0" dirty="0">
              <a:solidFill>
                <a:schemeClr val="bg1"/>
              </a:solidFill>
              <a:latin typeface="Tahoma"/>
              <a:cs typeface="Tahoma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58652" y="2464734"/>
            <a:ext cx="1064047" cy="558412"/>
          </a:xfrm>
          <a:prstGeom prst="rect">
            <a:avLst/>
          </a:prstGeom>
          <a:solidFill>
            <a:srgbClr val="004D7A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Edrive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 -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AsilC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32406" y="1600199"/>
            <a:ext cx="977221" cy="724191"/>
          </a:xfrm>
          <a:prstGeom prst="rect">
            <a:avLst/>
          </a:prstGeom>
          <a:solidFill>
            <a:srgbClr val="004D7A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Edrive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 – QM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  <a:p>
            <a:pPr marL="171450" marR="0" indent="-17145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lang="en-US" sz="900" kern="0" dirty="0">
                <a:solidFill>
                  <a:schemeClr val="bg1"/>
                </a:solidFill>
                <a:latin typeface="Tahoma"/>
                <a:cs typeface="Tahoma" pitchFamily="34" charset="0"/>
              </a:rPr>
              <a:t>ASS</a:t>
            </a:r>
            <a:endParaRPr lang="en-US" sz="900" kern="0" dirty="0">
              <a:solidFill>
                <a:schemeClr val="bg1"/>
              </a:solidFill>
              <a:latin typeface="Tahoma"/>
              <a:cs typeface="Tahoma" pitchFamily="34" charset="0"/>
            </a:endParaRPr>
          </a:p>
          <a:p>
            <a:pPr marL="171450" marR="0" indent="-17145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lang="en-US" sz="900" kern="0" dirty="0">
                <a:solidFill>
                  <a:schemeClr val="bg1"/>
                </a:solidFill>
                <a:latin typeface="Tahoma"/>
                <a:cs typeface="Tahoma" pitchFamily="34" charset="0"/>
              </a:rPr>
              <a:t>EMF</a:t>
            </a:r>
            <a:endParaRPr lang="en-US" sz="900" kern="0" dirty="0">
              <a:solidFill>
                <a:schemeClr val="bg1"/>
              </a:solidFill>
              <a:latin typeface="Tahoma"/>
              <a:cs typeface="Tahoma" pitchFamily="34" charset="0"/>
            </a:endParaRPr>
          </a:p>
          <a:p>
            <a:pPr marL="171450" marR="0" indent="-17145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OEM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38781" y="2498900"/>
            <a:ext cx="1226594" cy="724191"/>
          </a:xfrm>
          <a:prstGeom prst="rect">
            <a:avLst/>
          </a:prstGeom>
          <a:solidFill>
            <a:srgbClr val="004D7A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Edrive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 –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AsilB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</a:b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  <a:p>
            <a:pPr marL="171450" marR="0" indent="-17145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lang="en-US" sz="900" kern="0" dirty="0">
                <a:solidFill>
                  <a:schemeClr val="bg1"/>
                </a:solidFill>
                <a:latin typeface="Tahoma"/>
                <a:cs typeface="Tahoma" pitchFamily="34" charset="0"/>
              </a:rPr>
              <a:t>ASS</a:t>
            </a:r>
            <a:endParaRPr lang="en-US" sz="900" kern="0" dirty="0">
              <a:solidFill>
                <a:schemeClr val="bg1"/>
              </a:solidFill>
              <a:latin typeface="Tahoma"/>
              <a:cs typeface="Tahoma" pitchFamily="34" charset="0"/>
            </a:endParaRPr>
          </a:p>
          <a:p>
            <a:pPr marL="171450" marR="0" indent="-17145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Inverter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  <a:p>
            <a:pPr marL="171450" marR="0" indent="-17145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lang="en-US" sz="900" kern="0" dirty="0">
                <a:solidFill>
                  <a:schemeClr val="bg1"/>
                </a:solidFill>
                <a:latin typeface="Tahoma"/>
                <a:cs typeface="Tahoma" pitchFamily="34" charset="0"/>
              </a:rPr>
              <a:t>EMF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31800" y="1634365"/>
            <a:ext cx="1226594" cy="724191"/>
          </a:xfrm>
          <a:prstGeom prst="rect">
            <a:avLst/>
          </a:prstGeom>
          <a:solidFill>
            <a:srgbClr val="004D7A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Edrive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 –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Qm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800" kern="0" dirty="0">
              <a:solidFill>
                <a:schemeClr val="bg1"/>
              </a:solidFill>
              <a:latin typeface="Tahoma"/>
              <a:cs typeface="Tahoma" pitchFamily="34" charset="0"/>
            </a:endParaRPr>
          </a:p>
          <a:p>
            <a:pPr marL="171450" marR="0" indent="-17145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Inverter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  <a:p>
            <a:pPr marL="171450" marR="0" indent="-17145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lang="en-US" sz="800" kern="0" dirty="0" err="1">
                <a:solidFill>
                  <a:schemeClr val="bg1"/>
                </a:solidFill>
                <a:latin typeface="Tahoma"/>
                <a:cs typeface="Tahoma" pitchFamily="34" charset="0"/>
              </a:rPr>
              <a:t>Edf</a:t>
            </a:r>
            <a:endParaRPr lang="en-US" sz="800" kern="0" dirty="0">
              <a:solidFill>
                <a:schemeClr val="bg1"/>
              </a:solidFill>
              <a:latin typeface="Tahoma"/>
              <a:cs typeface="Tahoma" pitchFamily="34" charset="0"/>
            </a:endParaRPr>
          </a:p>
          <a:p>
            <a:pPr marL="171450" marR="0" indent="-17145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Emf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92779" y="3822870"/>
            <a:ext cx="1136021" cy="539723"/>
          </a:xfrm>
          <a:prstGeom prst="rect">
            <a:avLst/>
          </a:prstGeom>
          <a:solidFill>
            <a:srgbClr val="004D7A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BSW, MCAL Stack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66729" y="3371389"/>
            <a:ext cx="6591665" cy="372135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no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RTE (IoC)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828800" y="3557457"/>
            <a:ext cx="722872" cy="0"/>
          </a:xfrm>
          <a:prstGeom prst="straightConnector1">
            <a:avLst/>
          </a:prstGeom>
          <a:noFill/>
          <a:ln w="28575" cap="rnd" cmpd="sng" algn="ctr">
            <a:solidFill>
              <a:schemeClr val="accent4">
                <a:lumMod val="50000"/>
              </a:schemeClr>
            </a:solidFill>
            <a:prstDash val="sysDot"/>
            <a:round/>
            <a:headEnd type="triangle"/>
            <a:tailEnd type="triangle"/>
          </a:ln>
          <a:effectLst/>
        </p:spPr>
      </p:cxnSp>
      <p:cxnSp>
        <p:nvCxnSpPr>
          <p:cNvPr id="40" name="Straight Arrow Connector 39"/>
          <p:cNvCxnSpPr/>
          <p:nvPr/>
        </p:nvCxnSpPr>
        <p:spPr>
          <a:xfrm flipV="1">
            <a:off x="3685521" y="3545893"/>
            <a:ext cx="746885" cy="11564"/>
          </a:xfrm>
          <a:prstGeom prst="straightConnector1">
            <a:avLst/>
          </a:prstGeom>
          <a:noFill/>
          <a:ln w="28575" cap="rnd" cmpd="sng" algn="ctr">
            <a:solidFill>
              <a:schemeClr val="accent4">
                <a:lumMod val="50000"/>
              </a:schemeClr>
            </a:solidFill>
            <a:prstDash val="sysDot"/>
            <a:round/>
            <a:headEnd type="triangle"/>
            <a:tailEnd type="triangle"/>
          </a:ln>
          <a:effectLst/>
        </p:spPr>
      </p:cxnSp>
      <p:cxnSp>
        <p:nvCxnSpPr>
          <p:cNvPr id="41" name="Straight Arrow Connector 40"/>
          <p:cNvCxnSpPr/>
          <p:nvPr/>
        </p:nvCxnSpPr>
        <p:spPr>
          <a:xfrm flipV="1">
            <a:off x="5444527" y="3557456"/>
            <a:ext cx="629154" cy="2"/>
          </a:xfrm>
          <a:prstGeom prst="straightConnector1">
            <a:avLst/>
          </a:prstGeom>
          <a:noFill/>
          <a:ln w="28575" cap="rnd" cmpd="sng" algn="ctr">
            <a:solidFill>
              <a:schemeClr val="accent4">
                <a:lumMod val="50000"/>
              </a:schemeClr>
            </a:solidFill>
            <a:prstDash val="sysDot"/>
            <a:round/>
            <a:headEnd type="triangle"/>
            <a:tailEnd type="triangl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7534275" y="982453"/>
            <a:ext cx="1409700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marR="0" indent="-17145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Multicore is used primarily used to solve CPU load balancing problem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171450" marR="0" indent="-17145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</a:pPr>
            <a:endParaRPr lang="en-US" sz="1200" kern="0" dirty="0">
              <a:solidFill>
                <a:srgbClr val="000000"/>
              </a:solidFill>
            </a:endParaRPr>
          </a:p>
          <a:p>
            <a:pPr marL="171450" marR="0" indent="-17145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Core distribution is not done primarily to partition different ASIL compositions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171450" marR="0" indent="-17145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</a:pPr>
            <a:endParaRPr lang="en-US" sz="1200" kern="0" dirty="0">
              <a:solidFill>
                <a:srgbClr val="000000"/>
              </a:solidFill>
            </a:endParaRPr>
          </a:p>
          <a:p>
            <a:pPr marL="171450" marR="0" indent="-17145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For inter-core communication RTE/IOC mechanism is used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171450" marR="0" indent="-17145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</a:pPr>
            <a:endParaRPr lang="en-US" sz="1200" kern="0" dirty="0">
              <a:solidFill>
                <a:srgbClr val="000000"/>
              </a:solidFill>
            </a:endParaRPr>
          </a:p>
          <a:p>
            <a:pPr marL="171450" marR="0" indent="-17145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Scope of optimization using std IPC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 anchor="t">
            <a:normAutofit/>
          </a:bodyPr>
          <a:lstStyle/>
          <a:p>
            <a:r>
              <a:rPr lang="en-US" dirty="0"/>
              <a:t>Division U</a:t>
            </a:r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29391" y="4892163"/>
            <a:ext cx="5220000" cy="108033"/>
          </a:xfr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04001" y="4892163"/>
            <a:ext cx="180000" cy="10803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E839375-43AA-4A5D-B991-4343C4570BCB}" type="slidenum">
              <a:rPr lang="de-DE" smtClean="0"/>
            </a:fld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649163" y="914400"/>
            <a:ext cx="1444891" cy="3517997"/>
          </a:xfrm>
          <a:prstGeom prst="rect">
            <a:avLst/>
          </a:prstGeom>
          <a:solidFill>
            <a:srgbClr val="7FD5F3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t" anchorCtr="0" forceAA="0" compatLnSpc="1"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Core 0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7" y="905058"/>
            <a:ext cx="1444891" cy="3517997"/>
          </a:xfrm>
          <a:prstGeom prst="rect">
            <a:avLst/>
          </a:prstGeom>
          <a:solidFill>
            <a:srgbClr val="7FD5F3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t" anchorCtr="0" forceAA="0" compatLnSpc="1"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Core 1/DSP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16021" y="905058"/>
            <a:ext cx="1444891" cy="3517997"/>
          </a:xfrm>
          <a:prstGeom prst="rect">
            <a:avLst/>
          </a:prstGeom>
          <a:solidFill>
            <a:srgbClr val="7FD5F3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t" anchorCtr="0" forceAA="0" compatLnSpc="1"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Core 2/DSP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66997" y="3769282"/>
            <a:ext cx="5653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…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9977" y="2980524"/>
            <a:ext cx="963261" cy="469260"/>
          </a:xfrm>
          <a:prstGeom prst="rect">
            <a:avLst/>
          </a:prstGeom>
          <a:solidFill>
            <a:srgbClr val="004D7A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BSW, MCAL Stack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54693" y="1603072"/>
            <a:ext cx="1102863" cy="1846712"/>
          </a:xfrm>
          <a:prstGeom prst="rect">
            <a:avLst/>
          </a:prstGeom>
          <a:solidFill>
            <a:srgbClr val="004D7A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900" kern="0" dirty="0">
                <a:solidFill>
                  <a:schemeClr val="bg1"/>
                </a:solidFill>
                <a:latin typeface="Tahoma"/>
                <a:cs typeface="Tahoma" pitchFamily="34" charset="0"/>
              </a:rPr>
              <a:t>Signal Processing</a:t>
            </a:r>
            <a:endParaRPr kumimoji="0" lang="en-US" sz="9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07974" y="1547231"/>
            <a:ext cx="1060983" cy="1902553"/>
          </a:xfrm>
          <a:prstGeom prst="rect">
            <a:avLst/>
          </a:prstGeom>
          <a:solidFill>
            <a:srgbClr val="004D7A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Perception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9149" y="2410050"/>
            <a:ext cx="963261" cy="430873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RTE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29391" y="3953948"/>
            <a:ext cx="4569808" cy="382625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no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veIPC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853238" y="4152386"/>
            <a:ext cx="601455" cy="0"/>
          </a:xfrm>
          <a:prstGeom prst="straightConnector1">
            <a:avLst/>
          </a:prstGeom>
          <a:noFill/>
          <a:ln w="28575" cap="rnd" cmpd="sng" algn="ctr">
            <a:solidFill>
              <a:schemeClr val="accent4">
                <a:lumMod val="50000"/>
              </a:schemeClr>
            </a:solidFill>
            <a:prstDash val="sysDot"/>
            <a:round/>
            <a:headEnd type="triangle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>
          <a:xfrm>
            <a:off x="3557556" y="4161397"/>
            <a:ext cx="850418" cy="0"/>
          </a:xfrm>
          <a:prstGeom prst="straightConnector1">
            <a:avLst/>
          </a:prstGeom>
          <a:noFill/>
          <a:ln w="28575" cap="rnd" cmpd="sng" algn="ctr">
            <a:solidFill>
              <a:schemeClr val="accent4">
                <a:lumMod val="50000"/>
              </a:schemeClr>
            </a:solidFill>
            <a:prstDash val="sysDot"/>
            <a:round/>
            <a:headEnd type="triangle"/>
            <a:tailEnd type="triangle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6271591" y="819150"/>
            <a:ext cx="2223246" cy="3877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marR="0" indent="-17145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Core distribution is primarily done for splitting the DSP based algorithms for performance (mostly async)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171450" marR="0" indent="-17145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</a:pPr>
            <a:endParaRPr lang="en-US" sz="1200" kern="0" dirty="0">
              <a:solidFill>
                <a:srgbClr val="000000"/>
              </a:solidFill>
            </a:endParaRPr>
          </a:p>
          <a:p>
            <a:pPr marL="171450" marR="0" indent="-17145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No AUTOSAR on performance cores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171450" marR="0" indent="-17145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</a:pPr>
            <a:endParaRPr lang="en-US" sz="1200" kern="0" dirty="0">
              <a:solidFill>
                <a:srgbClr val="000000"/>
              </a:solidFill>
            </a:endParaRPr>
          </a:p>
          <a:p>
            <a:pPr marL="171450" marR="0" indent="-17145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Safety is managed with Master core and Vector stack provided mechanisms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171450" marR="0" indent="-17145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</a:pPr>
            <a:endParaRPr lang="en-US" sz="1200" kern="0" dirty="0">
              <a:solidFill>
                <a:srgbClr val="000000"/>
              </a:solidFill>
            </a:endParaRPr>
          </a:p>
          <a:p>
            <a:pPr marL="171450" marR="0" indent="-17145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veIPS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and Interrupt-Sync shared memory is used for inter core communications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171450" marR="0" indent="-17145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</a:pPr>
            <a:endParaRPr lang="en-US" sz="1200" kern="0" dirty="0">
              <a:solidFill>
                <a:srgbClr val="000000"/>
              </a:solidFill>
            </a:endParaRPr>
          </a:p>
          <a:p>
            <a:pPr marL="171450" marR="0" indent="-17145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Product-specific HW/SW solutions (TI offers an ICC HW infrastructure on its Micro and corresponding SW drivers for the cores)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29391" y="1603072"/>
            <a:ext cx="871493" cy="467671"/>
          </a:xfrm>
          <a:prstGeom prst="rect">
            <a:avLst/>
          </a:prstGeom>
          <a:solidFill>
            <a:srgbClr val="004D7A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SWC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ahoma"/>
                <a:cs typeface="Tahoma"/>
              </a:rPr>
              <a:t>Summary of Common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171450" indent="-171450">
              <a:buChar char="•"/>
            </a:pPr>
            <a:endParaRPr lang="en-US" dirty="0">
              <a:ea typeface="Tahoma"/>
              <a:cs typeface="Tahoma"/>
            </a:endParaRPr>
          </a:p>
          <a:p>
            <a:pPr marL="171450" indent="-171450">
              <a:buChar char="•"/>
            </a:pPr>
            <a:r>
              <a:rPr lang="en-US" dirty="0">
                <a:ea typeface="Tahoma"/>
                <a:cs typeface="Tahoma"/>
              </a:rPr>
              <a:t>Core distribution done for load balancing as well as to address safety requirement</a:t>
            </a:r>
            <a:endParaRPr lang="en-US" dirty="0">
              <a:ea typeface="Tahoma"/>
              <a:cs typeface="Tahoma"/>
            </a:endParaRPr>
          </a:p>
          <a:p>
            <a:pPr marL="171450" indent="-171450">
              <a:buChar char="•"/>
            </a:pPr>
            <a:endParaRPr lang="en-US" dirty="0">
              <a:ea typeface="Tahoma"/>
              <a:cs typeface="Tahoma"/>
            </a:endParaRPr>
          </a:p>
          <a:p>
            <a:pPr marL="171450" indent="-171450">
              <a:buFont typeface="Arial,Sans-Serif" pitchFamily="34" charset="0"/>
              <a:buChar char="•"/>
            </a:pPr>
            <a:r>
              <a:rPr lang="en-US" dirty="0">
                <a:ea typeface="Tahoma"/>
                <a:cs typeface="Tahoma"/>
              </a:rPr>
              <a:t>Microcontroller Hardware Environment: Infineon </a:t>
            </a:r>
            <a:r>
              <a:rPr lang="en-US" dirty="0" err="1">
                <a:ea typeface="Tahoma"/>
                <a:cs typeface="Tahoma"/>
              </a:rPr>
              <a:t>Aurix</a:t>
            </a:r>
            <a:r>
              <a:rPr lang="en-US" dirty="0">
                <a:ea typeface="Tahoma"/>
                <a:cs typeface="Tahoma"/>
              </a:rPr>
              <a:t> (Div A, Div E, Div U, Div C)</a:t>
            </a:r>
            <a:endParaRPr lang="en-US" dirty="0">
              <a:ea typeface="+mn-lt"/>
              <a:cs typeface="+mn-lt"/>
            </a:endParaRPr>
          </a:p>
          <a:p>
            <a:pPr marL="171450" indent="-171450">
              <a:buFont typeface="Arial,Sans-Serif" pitchFamily="34" charset="0"/>
              <a:buChar char="•"/>
            </a:pPr>
            <a:endParaRPr lang="en-US" dirty="0">
              <a:ea typeface="Tahoma"/>
              <a:cs typeface="Tahoma"/>
            </a:endParaRPr>
          </a:p>
          <a:p>
            <a:pPr marL="171450" indent="-171450">
              <a:buFont typeface="Arial,Sans-Serif" pitchFamily="34" charset="0"/>
              <a:buChar char="•"/>
            </a:pPr>
            <a:r>
              <a:rPr lang="en-US" dirty="0">
                <a:ea typeface="Tahoma"/>
                <a:cs typeface="Tahoma"/>
              </a:rPr>
              <a:t>Middleware Environment: Vector MICROSAR solution with multicore support</a:t>
            </a:r>
            <a:endParaRPr lang="en-US" dirty="0"/>
          </a:p>
          <a:p>
            <a:pPr marL="171450" indent="-171450">
              <a:buFont typeface="Arial,Sans-Serif" pitchFamily="34" charset="0"/>
              <a:buChar char="•"/>
            </a:pPr>
            <a:endParaRPr lang="en-US" dirty="0">
              <a:ea typeface="Tahoma"/>
              <a:cs typeface="Tahoma"/>
            </a:endParaRPr>
          </a:p>
          <a:p>
            <a:pPr marL="171450" indent="-171450">
              <a:buFont typeface="Arial,Sans-Serif" pitchFamily="34" charset="0"/>
              <a:buChar char="•"/>
            </a:pPr>
            <a:r>
              <a:rPr lang="en-US" dirty="0">
                <a:ea typeface="Tahoma"/>
                <a:cs typeface="Tahoma"/>
              </a:rPr>
              <a:t>Customer application software in most cases provided by OEMs to integrate on project</a:t>
            </a:r>
            <a:endParaRPr lang="en-US" dirty="0">
              <a:ea typeface="Tahoma"/>
              <a:cs typeface="Tahoma"/>
            </a:endParaRPr>
          </a:p>
          <a:p>
            <a:pPr marL="171450" indent="-171450">
              <a:buFont typeface="Arial,Sans-Serif" pitchFamily="34" charset="0"/>
              <a:buChar char="•"/>
            </a:pPr>
            <a:endParaRPr lang="en-US" dirty="0">
              <a:ea typeface="Tahoma"/>
              <a:cs typeface="Tahoma"/>
            </a:endParaRPr>
          </a:p>
          <a:p>
            <a:pPr marL="171450" indent="-171450">
              <a:buFont typeface="Arial,Sans-Serif" pitchFamily="34" charset="0"/>
              <a:buChar char="•"/>
            </a:pPr>
            <a:r>
              <a:rPr lang="en-US" dirty="0">
                <a:ea typeface="Tahoma"/>
                <a:cs typeface="Tahoma"/>
              </a:rPr>
              <a:t>Safety </a:t>
            </a:r>
            <a:r>
              <a:rPr lang="en-US" err="1">
                <a:ea typeface="Tahoma"/>
                <a:cs typeface="Tahoma"/>
              </a:rPr>
              <a:t>partitoning</a:t>
            </a:r>
            <a:r>
              <a:rPr lang="en-US">
                <a:ea typeface="Tahoma"/>
                <a:cs typeface="Tahoma"/>
              </a:rPr>
              <a:t> done on lock step core and sometimes even on non-step core (upto ASIL B)</a:t>
            </a:r>
            <a:endParaRPr lang="en-US">
              <a:ea typeface="Tahoma"/>
              <a:cs typeface="Tahoma"/>
            </a:endParaRPr>
          </a:p>
          <a:p>
            <a:pPr marL="171450" indent="-171450">
              <a:buChar char="•"/>
            </a:pPr>
            <a:endParaRPr lang="en-US" dirty="0">
              <a:ea typeface="Tahoma"/>
              <a:cs typeface="Tahoma"/>
            </a:endParaRPr>
          </a:p>
          <a:p>
            <a:pPr marL="171450" indent="-171450">
              <a:buChar char="•"/>
            </a:pPr>
            <a:endParaRPr lang="en-US" dirty="0">
              <a:ea typeface="Tahoma"/>
              <a:cs typeface="Tahom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</a:fld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b" anchorCtr="0">
            <a:noAutofit/>
          </a:bodyPr>
          <a:lstStyle/>
          <a:p>
            <a:r>
              <a:rPr lang="en-US" b="0" dirty="0">
                <a:ea typeface="+mj-lt"/>
                <a:cs typeface="+mj-lt"/>
              </a:rPr>
              <a:t>Topics for Reference Architecture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171450" indent="-171450">
              <a:buFont typeface="Arial" panose="02080604020202020204" pitchFamily="34" charset="0"/>
              <a:buChar char="•"/>
            </a:pPr>
            <a:endParaRPr lang="en-US" sz="1600" dirty="0">
              <a:ea typeface="Tahoma"/>
              <a:cs typeface="Tahoma"/>
            </a:endParaRPr>
          </a:p>
          <a:p>
            <a:pPr marL="171450" lvl="1" indent="-171450">
              <a:buFont typeface="Arial" panose="02080604020202020204" pitchFamily="34" charset="0"/>
              <a:buChar char="•"/>
            </a:pPr>
            <a:r>
              <a:rPr lang="en-US" dirty="0">
                <a:ea typeface="Tahoma"/>
                <a:cs typeface="Tahoma"/>
              </a:rPr>
              <a:t>Hardware prereferral access from multiple cores; address concurrent and exclusive needs </a:t>
            </a:r>
            <a:endParaRPr lang="en-US" dirty="0">
              <a:ea typeface="Tahoma"/>
              <a:cs typeface="Tahoma"/>
            </a:endParaRPr>
          </a:p>
          <a:p>
            <a:pPr marL="171450" lvl="6" indent="-171450">
              <a:spcBef>
                <a:spcPts val="0"/>
              </a:spcBef>
              <a:spcAft>
                <a:spcPts val="300"/>
              </a:spcAft>
            </a:pPr>
            <a:endParaRPr lang="en-US" sz="1200" dirty="0">
              <a:ea typeface="Tahoma"/>
              <a:cs typeface="Tahoma"/>
            </a:endParaRPr>
          </a:p>
          <a:p>
            <a:pPr marL="171450" lvl="1" indent="-171450">
              <a:buFont typeface="Arial" panose="02080604020202020204" pitchFamily="34" charset="0"/>
              <a:buChar char="•"/>
            </a:pPr>
            <a:r>
              <a:rPr lang="en-US" dirty="0">
                <a:ea typeface="Tahoma"/>
                <a:cs typeface="Tahoma"/>
              </a:rPr>
              <a:t>Standardized and scalable IPC mechanism [Combination of </a:t>
            </a:r>
            <a:r>
              <a:rPr lang="en-US" err="1">
                <a:ea typeface="Tahoma"/>
                <a:cs typeface="Tahoma"/>
              </a:rPr>
              <a:t>vIPC</a:t>
            </a:r>
            <a:r>
              <a:rPr lang="en-US" dirty="0">
                <a:ea typeface="Tahoma"/>
                <a:cs typeface="Tahoma"/>
              </a:rPr>
              <a:t> + RTE/Spinlocks + ZF Optimized RTE]</a:t>
            </a:r>
            <a:endParaRPr lang="en-US" dirty="0">
              <a:ea typeface="Tahoma"/>
              <a:cs typeface="Tahoma"/>
            </a:endParaRPr>
          </a:p>
          <a:p>
            <a:pPr marL="171450" lvl="1" indent="-171450">
              <a:buFont typeface="Arial" panose="02080604020202020204" pitchFamily="34" charset="0"/>
              <a:buChar char="•"/>
            </a:pPr>
            <a:endParaRPr lang="en-US" dirty="0">
              <a:ea typeface="Tahoma"/>
              <a:cs typeface="Tahoma"/>
            </a:endParaRPr>
          </a:p>
          <a:p>
            <a:pPr marL="171450" lvl="1" indent="-171450">
              <a:buFont typeface="Arial" panose="02080604020202020204" pitchFamily="34" charset="0"/>
              <a:buChar char="•"/>
            </a:pPr>
            <a:r>
              <a:rPr lang="en-US" dirty="0">
                <a:ea typeface="Tahoma"/>
                <a:cs typeface="Tahoma"/>
              </a:rPr>
              <a:t>Common, configurable architecture of EH, BSAB, CDD and MWL components</a:t>
            </a:r>
            <a:endParaRPr lang="en-US" dirty="0">
              <a:ea typeface="Tahoma"/>
              <a:cs typeface="Tahoma"/>
            </a:endParaRPr>
          </a:p>
          <a:p>
            <a:pPr marL="171450" lvl="1" indent="-171450">
              <a:buFont typeface="Arial" panose="02080604020202020204" pitchFamily="34" charset="0"/>
              <a:buChar char="•"/>
            </a:pPr>
            <a:endParaRPr lang="en-US" dirty="0">
              <a:ea typeface="Tahoma"/>
              <a:cs typeface="Tahoma"/>
            </a:endParaRPr>
          </a:p>
          <a:p>
            <a:pPr marL="171450" lvl="1" indent="-171450">
              <a:buFont typeface="Arial" panose="02080604020202020204" pitchFamily="34" charset="0"/>
              <a:buChar char="•"/>
            </a:pPr>
            <a:r>
              <a:rPr lang="en-US" dirty="0">
                <a:ea typeface="Tahoma"/>
                <a:cs typeface="Tahoma"/>
              </a:rPr>
              <a:t>Standardization for Safety deployment with dedicated core; independent </a:t>
            </a:r>
            <a:r>
              <a:rPr lang="en-US" err="1">
                <a:ea typeface="Tahoma"/>
                <a:cs typeface="Tahoma"/>
              </a:rPr>
              <a:t>OsApplication</a:t>
            </a:r>
            <a:r>
              <a:rPr lang="en-US" dirty="0">
                <a:ea typeface="Tahoma"/>
                <a:cs typeface="Tahoma"/>
              </a:rPr>
              <a:t> approach</a:t>
            </a:r>
            <a:endParaRPr lang="en-US" dirty="0">
              <a:ea typeface="Tahoma"/>
              <a:cs typeface="Tahoma"/>
            </a:endParaRPr>
          </a:p>
          <a:p>
            <a:pPr marL="171450" lvl="1" indent="-171450">
              <a:buFont typeface="Arial" panose="02080604020202020204" pitchFamily="34" charset="0"/>
              <a:buChar char="•"/>
            </a:pPr>
            <a:endParaRPr lang="en-US" dirty="0">
              <a:ea typeface="Tahoma"/>
              <a:cs typeface="Tahoma"/>
            </a:endParaRPr>
          </a:p>
          <a:p>
            <a:pPr marL="171450" lvl="1" indent="-171450">
              <a:buFont typeface="Arial" panose="02080604020202020204" pitchFamily="34" charset="0"/>
              <a:buChar char="•"/>
            </a:pPr>
            <a:r>
              <a:rPr lang="en-US" dirty="0">
                <a:ea typeface="Tahoma"/>
                <a:cs typeface="Tahoma"/>
              </a:rPr>
              <a:t>Standardization of L3 micro-controller monitoring mechanism; controller or family specific implementation 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</a:fld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ZF Basic SW Components </a:t>
            </a:r>
            <a:endParaRPr lang="en-US" dirty="0"/>
          </a:p>
        </p:txBody>
      </p:sp>
      <p:graphicFrame>
        <p:nvGraphicFramePr>
          <p:cNvPr id="7" name="Table 7"/>
          <p:cNvGraphicFramePr>
            <a:graphicFrameLocks noGrp="1"/>
          </p:cNvGraphicFramePr>
          <p:nvPr>
            <p:ph idx="1"/>
          </p:nvPr>
        </p:nvGraphicFramePr>
        <p:xfrm>
          <a:off x="360363" y="863600"/>
          <a:ext cx="73666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117"/>
                <a:gridCol w="2672080"/>
                <a:gridCol w="29924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Multicore Readiness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Concept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Master-Satellite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Master-Satellite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MWL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err="1">
                          <a:effectLst/>
                        </a:rPr>
                        <a:t>OsApps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BSAB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be checked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</a:fld>
            <a:endParaRPr lang="de-DE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	</a:t>
            </a:r>
            <a:r>
              <a:rPr lang="en-US" dirty="0" err="1"/>
              <a:t>andler</a:t>
            </a:r>
            <a:r>
              <a:rPr lang="en-US" dirty="0"/>
              <a:t> – Multicore Readiness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3210" indent="-283210" algn="l" rtl="0" eaLnBrk="1" fontAlgn="ctr" latinLnBrk="0" hangingPunct="1"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80604020202020204" pitchFamily="34" charset="0"/>
              <a:buChar char="•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Tahoma" pitchFamily="34" charset="0"/>
                <a:ea typeface="+mn-ea"/>
                <a:cs typeface="+mn-cs"/>
              </a:rPr>
              <a:t>EH has rich feature set and hence used widely - ASIL C capable, OBD capable ERRH (Highly configurable for APPL engineers) </a:t>
            </a:r>
            <a:endParaRPr lang="en-US" sz="1800" dirty="0">
              <a:effectLst/>
            </a:endParaRPr>
          </a:p>
          <a:p>
            <a:pPr marL="285750" indent="-285750" algn="l" rtl="0" eaLnBrk="1" fontAlgn="ctr" latinLnBrk="0" hangingPunct="1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Tahoma" pitchFamily="34" charset="0"/>
                <a:ea typeface="+mn-ea"/>
                <a:cs typeface="+mn-cs"/>
              </a:rPr>
              <a:t>2nd implementation developed by PLZ with more satellite concepts </a:t>
            </a:r>
            <a:endParaRPr lang="en-US" sz="2400" dirty="0">
              <a:effectLst/>
            </a:endParaRPr>
          </a:p>
          <a:p>
            <a:pPr marL="285750" indent="-285750" algn="l" rtl="0" eaLnBrk="1" fontAlgn="ctr" latinLnBrk="0" hangingPunct="1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Tahoma" pitchFamily="34" charset="0"/>
                <a:ea typeface="+mn-ea"/>
                <a:cs typeface="+mn-cs"/>
              </a:rPr>
              <a:t>One satellite per OS Applications is possible. </a:t>
            </a:r>
            <a:endParaRPr lang="en-US" sz="2400" dirty="0">
              <a:effectLst/>
            </a:endParaRPr>
          </a:p>
          <a:p>
            <a:pPr marL="285750" indent="-285750" algn="l" rtl="0" eaLnBrk="1" fontAlgn="ctr" latinLnBrk="0" hangingPunct="1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Tahoma" pitchFamily="34" charset="0"/>
                <a:ea typeface="+mn-ea"/>
                <a:cs typeface="+mn-cs"/>
              </a:rPr>
              <a:t>Master and 5 satellites are currently also used</a:t>
            </a:r>
            <a:endParaRPr lang="en-US" sz="2400" dirty="0">
              <a:effectLst/>
            </a:endParaRPr>
          </a:p>
          <a:p>
            <a:pPr marL="285750" indent="-285750" algn="l" rtl="0" eaLnBrk="1" fontAlgn="ctr" latinLnBrk="0" hangingPunct="1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Tahoma" pitchFamily="34" charset="0"/>
                <a:ea typeface="+mn-ea"/>
                <a:cs typeface="+mn-cs"/>
              </a:rPr>
              <a:t>Master and 2 satellites supplied to PE - </a:t>
            </a:r>
            <a:r>
              <a:rPr lang="en-US" sz="1800" b="0" i="0" kern="1200" dirty="0" err="1">
                <a:solidFill>
                  <a:srgbClr val="000000"/>
                </a:solidFill>
                <a:effectLst/>
                <a:latin typeface="Tahoma" pitchFamily="34" charset="0"/>
                <a:ea typeface="+mn-ea"/>
                <a:cs typeface="+mn-cs"/>
              </a:rPr>
              <a:t>OsAppl</a:t>
            </a:r>
            <a:r>
              <a:rPr lang="en-US" sz="1800" b="0" i="0" kern="1200" dirty="0">
                <a:solidFill>
                  <a:srgbClr val="000000"/>
                </a:solidFill>
                <a:effectLst/>
                <a:latin typeface="Tahoma" pitchFamily="34" charset="0"/>
                <a:ea typeface="+mn-ea"/>
                <a:cs typeface="+mn-cs"/>
              </a:rPr>
              <a:t> was introduced and thus satellites were added </a:t>
            </a:r>
            <a:endParaRPr lang="en-US" sz="1800" b="0" i="0" kern="1200" dirty="0">
              <a:solidFill>
                <a:srgbClr val="000000"/>
              </a:solidFill>
              <a:effectLst/>
              <a:latin typeface="Tahoma" pitchFamily="34" charset="0"/>
              <a:ea typeface="+mn-ea"/>
              <a:cs typeface="+mn-cs"/>
            </a:endParaRPr>
          </a:p>
          <a:p>
            <a:pPr marL="285750" indent="-285750" algn="l" rtl="0" eaLnBrk="1" fontAlgn="ctr" latinLnBrk="0" hangingPunct="1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endParaRPr lang="en-US" sz="2400" dirty="0">
              <a:effectLst/>
            </a:endParaRPr>
          </a:p>
          <a:p>
            <a:pPr marL="285750" indent="-285750" algn="l" rtl="0" eaLnBrk="1" fontAlgn="ctr" latinLnBrk="0" hangingPunct="1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Tahoma" pitchFamily="34" charset="0"/>
                <a:ea typeface="+mn-ea"/>
                <a:cs typeface="+mn-cs"/>
              </a:rPr>
              <a:t>Constraints: DCM/Tester communication should be done from same core from where the Master is located</a:t>
            </a:r>
            <a:endParaRPr lang="en-US" sz="2400" dirty="0">
              <a:effectLst/>
            </a:endParaRPr>
          </a:p>
          <a:p>
            <a:pPr marL="285750" indent="-285750" algn="l" rtl="0" eaLnBrk="1" fontAlgn="ctr" latinLnBrk="0" hangingPunct="1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Tahoma" pitchFamily="34" charset="0"/>
                <a:ea typeface="+mn-ea"/>
                <a:cs typeface="+mn-cs"/>
              </a:rPr>
              <a:t>Latest release is being used by Audi PPE and BMW Gen6 with multicore support </a:t>
            </a:r>
            <a:endParaRPr lang="en-US" sz="2400" dirty="0">
              <a:effectLst/>
            </a:endParaRPr>
          </a:p>
          <a:p>
            <a:pPr marL="285750" indent="-285750" algn="l" rtl="0" eaLnBrk="1" fontAlgn="ctr" latinLnBrk="0" hangingPunct="1"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Tahoma" pitchFamily="34" charset="0"/>
                <a:ea typeface="+mn-ea"/>
                <a:cs typeface="+mn-cs"/>
              </a:rPr>
              <a:t>Pre-processor and switches are used for manual configurations, std files are not used for configurations of EH </a:t>
            </a:r>
            <a:endParaRPr lang="en-US" sz="2400" dirty="0">
              <a:effectLst/>
            </a:endParaRP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</a:fld>
            <a:endParaRPr lang="de-DE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ZF AG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FD5F3"/>
        </a:solidFill>
        <a:ln w="12700" cap="flat" cmpd="sng" algn="ctr">
          <a:noFill/>
          <a:prstDash val="solid"/>
        </a:ln>
      </a:spPr>
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<a:noAutofit/>
      </a:bodyPr>
      <a:lstStyle>
        <a:defPPr marL="0" marR="0" indent="0" algn="ctr" defTabSz="91440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defRPr kumimoji="0" sz="1200" b="0" i="0" u="none" strike="noStrike" kern="0" cap="none" spc="0" normalizeH="0" baseline="0" noProof="0" dirty="0" err="1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Tahoma"/>
            <a:ea typeface="+mn-ea"/>
            <a:cs typeface="Tahoma" pitchFamily="34" charset="0"/>
          </a:defRPr>
        </a:defPPr>
      </a:lstStyle>
    </a:spDef>
    <a:lnDef>
      <a:spPr>
        <a:noFill/>
        <a:ln w="28575" cap="rnd" cmpd="sng" algn="ctr">
          <a:solidFill>
            <a:srgbClr val="00ABE7"/>
          </a:solidFill>
          <a:prstDash val="sysDot"/>
          <a:round/>
        </a:ln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marL="0" marR="0" indent="0" defTabSz="91440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custClrLst>
    <a:custClr name="ZF Cyan 100%">
      <a:srgbClr val="00ABE7"/>
    </a:custClr>
    <a:custClr name="ZF Cyan 50%">
      <a:srgbClr val="7FD5F3"/>
    </a:custClr>
    <a:custClr name="ZF Cyan 25%">
      <a:srgbClr val="BFEAF9"/>
    </a:custClr>
    <a:custClr name="">
      <a:srgbClr val="FFFFFF"/>
    </a:custClr>
    <a:custClr name="ZF Blue 100%">
      <a:srgbClr val="1179BF"/>
    </a:custClr>
    <a:custClr name="ZF Blue 50%">
      <a:srgbClr val="81BCDF"/>
    </a:custClr>
    <a:custClr name="">
      <a:srgbClr val="FFFFFF"/>
    </a:custClr>
    <a:custClr name="Middle Blue 100%">
      <a:srgbClr val="004D7A"/>
    </a:custClr>
    <a:custClr name="Middle Blue 50%">
      <a:srgbClr val="7FA5BC"/>
    </a:custClr>
    <a:custClr name="">
      <a:srgbClr val="FFFFFF"/>
    </a:custClr>
    <a:custClr name="Black 100%">
      <a:srgbClr val="000000"/>
    </a:custClr>
    <a:custClr name="Black 50%">
      <a:srgbClr val="7F7F7F"/>
    </a:custClr>
    <a:custClr name="Black 25%">
      <a:srgbClr val="BFBFBF"/>
    </a:custClr>
    <a:custClr name="">
      <a:srgbClr val="FFFFFF"/>
    </a:custClr>
    <a:custClr name="1. Step color gradient">
      <a:srgbClr val="1179BF"/>
    </a:custClr>
    <a:custClr name="2. Step color gradient">
      <a:srgbClr val="004D7A"/>
    </a:custClr>
    <a:custClr name="3. Step color gradient">
      <a:srgbClr val="001024"/>
    </a:custClr>
    <a:custClr name="">
      <a:srgbClr val="FFFFFF"/>
    </a:custClr>
    <a:custClr name="ZF Red - Only highlight color">
      <a:srgbClr val="DD0C29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3004</Words>
  <Application>WPS Presentation</Application>
  <PresentationFormat>Custom</PresentationFormat>
  <Paragraphs>178</Paragraphs>
  <Slides>8</Slides>
  <Notes>1</Notes>
  <HiddenSlides>2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Tahoma</vt:lpstr>
      <vt:lpstr>DejaVu Sans</vt:lpstr>
      <vt:lpstr>Tahoma</vt:lpstr>
      <vt:lpstr>Calibri</vt:lpstr>
      <vt:lpstr>Arial,Sans-Serif</vt:lpstr>
      <vt:lpstr>Microsoft YaHei</vt:lpstr>
      <vt:lpstr>Droid Sans Fallback</vt:lpstr>
      <vt:lpstr>Arial Unicode MS</vt:lpstr>
      <vt:lpstr>FontAwesome</vt:lpstr>
      <vt:lpstr>ZF AG</vt:lpstr>
      <vt:lpstr>Multicore Reference Architecture  – Breakout Session Summary</vt:lpstr>
      <vt:lpstr>Motivation</vt:lpstr>
      <vt:lpstr>Division E – Multicore</vt:lpstr>
      <vt:lpstr>Division U</vt:lpstr>
      <vt:lpstr>Summary of Common Aspects</vt:lpstr>
      <vt:lpstr>Topics for Reference Architecture </vt:lpstr>
      <vt:lpstr>ZF Basic SW Components </vt:lpstr>
      <vt:lpstr>Error H	andler – Multicore Readiness	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Multicore Architecture Comparison</dc:title>
  <dc:creator>Bujone Akshay EXT FEV Europe GmbH</dc:creator>
  <cp:lastModifiedBy>fev</cp:lastModifiedBy>
  <cp:revision>222</cp:revision>
  <dcterms:created xsi:type="dcterms:W3CDTF">2022-06-22T11:48:14Z</dcterms:created>
  <dcterms:modified xsi:type="dcterms:W3CDTF">2022-06-22T11:48:14Z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0x01010084C67345D541C840913716418C454879</vt:lpwstr>
  </property>
  <property fmtid="{D5CDD505-2E9C-101B-9397-08002B2CF9AE}" pid="3" name="MSIP_Label_3989f05f-edc3-4af3-b0a2-5c6712921edb_Enabled">
    <vt:lpwstr>true</vt:lpwstr>
  </property>
  <property fmtid="{D5CDD505-2E9C-101B-9397-08002B2CF9AE}" pid="4" name="MSIP_Label_3989f05f-edc3-4af3-b0a2-5c6712921edb_SetDate">
    <vt:lpwstr>2022-05-30T06:53:21Z</vt:lpwstr>
  </property>
  <property fmtid="{D5CDD505-2E9C-101B-9397-08002B2CF9AE}" pid="5" name="MSIP_Label_3989f05f-edc3-4af3-b0a2-5c6712921edb_Method">
    <vt:lpwstr>Privileged</vt:lpwstr>
  </property>
  <property fmtid="{D5CDD505-2E9C-101B-9397-08002B2CF9AE}" pid="6" name="MSIP_Label_3989f05f-edc3-4af3-b0a2-5c6712921edb_Name">
    <vt:lpwstr>ZF Confidential Sub_2</vt:lpwstr>
  </property>
  <property fmtid="{D5CDD505-2E9C-101B-9397-08002B2CF9AE}" pid="7" name="MSIP_Label_3989f05f-edc3-4af3-b0a2-5c6712921edb_SiteId">
    <vt:lpwstr>eb70b763-b6d7-4486-8555-8831709a784e</vt:lpwstr>
  </property>
  <property fmtid="{D5CDD505-2E9C-101B-9397-08002B2CF9AE}" pid="8" name="MSIP_Label_3989f05f-edc3-4af3-b0a2-5c6712921edb_ActionId">
    <vt:lpwstr>a6684fbd-edab-408a-847d-b1e0496ea5c6</vt:lpwstr>
  </property>
  <property fmtid="{D5CDD505-2E9C-101B-9397-08002B2CF9AE}" pid="9" name="MSIP_Label_3989f05f-edc3-4af3-b0a2-5c6712921edb_ContentBits">
    <vt:lpwstr>1</vt:lpwstr>
  </property>
  <property fmtid="{D5CDD505-2E9C-101B-9397-08002B2CF9AE}" pid="10" name="KSOProductBuildVer">
    <vt:lpwstr>1033-11.1.0.10976</vt:lpwstr>
  </property>
</Properties>
</file>