
<file path=[Content_Types].xml><?xml version="1.0" encoding="utf-8"?>
<Types xmlns="http://schemas.openxmlformats.org/package/2006/content-types">
  <Default Extension="jpeg" ContentType="image/jpeg"/>
  <Default Extension="JPG" ContentType="image/.jp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3"/>
  </p:sldMasterIdLst>
  <p:notesMasterIdLst>
    <p:notesMasterId r:id="rId5"/>
  </p:notesMasterIdLst>
  <p:handoutMasterIdLst>
    <p:handoutMasterId r:id="rId15"/>
  </p:handoutMasterIdLst>
  <p:sldIdLst>
    <p:sldId id="256" r:id="rId4"/>
    <p:sldId id="16764596" r:id="rId6"/>
    <p:sldId id="16671604" r:id="rId7"/>
    <p:sldId id="16764598" r:id="rId8"/>
    <p:sldId id="16764595" r:id="rId9"/>
    <p:sldId id="16764589" r:id="rId10"/>
    <p:sldId id="16764591" r:id="rId11"/>
    <p:sldId id="16764582" r:id="rId12"/>
    <p:sldId id="16764581" r:id="rId13"/>
    <p:sldId id="16764585" r:id="rId14"/>
  </p:sldIdLst>
  <p:sldSz cx="9144000" cy="5144770"/>
  <p:notesSz cx="7315200" cy="9601200"/>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all Hendrik FRD DIBS" initials="SHFD" lastIdx="2" clrIdx="0"/>
  <p:cmAuthor id="2" name="Hartmann Nico Dr. FRD DIS" initials="HNDF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1179BF"/>
    <a:srgbClr val="EAEAEA"/>
    <a:srgbClr val="00ABE7"/>
    <a:srgbClr val="7FD5F3"/>
    <a:srgbClr val="BFEAF9"/>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462" y="102"/>
      </p:cViewPr>
      <p:guideLst>
        <p:guide orient="horz" pos="1122"/>
        <p:guide orient="horz" pos="553"/>
        <p:guide orient="horz" pos="1801"/>
        <p:guide orient="horz" pos="2935"/>
        <p:guide pos="2940"/>
        <p:guide pos="2832"/>
        <p:guide pos="5538"/>
        <p:guide pos="23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7.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sz="1100"/>
          </a:p>
        </p:txBody>
      </p:sp>
      <p:sp>
        <p:nvSpPr>
          <p:cNvPr id="3" name="Datumsplatzhalt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7581487-DED7-4908-9A01-0A45EDCB1D6C}" type="datetimeFigureOut">
              <a:rPr lang="de-DE" sz="1100"/>
            </a:fld>
            <a:endParaRPr lang="de-DE" sz="1100"/>
          </a:p>
        </p:txBody>
      </p:sp>
      <p:sp>
        <p:nvSpPr>
          <p:cNvPr id="4" name="Fußzeilenplatzhalt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sz="1100"/>
          </a:p>
        </p:txBody>
      </p:sp>
      <p:sp>
        <p:nvSpPr>
          <p:cNvPr id="5" name="Foliennummernplatzhalt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F42A22D-1E89-46D3-A8B1-76349A9A3E3A}" type="slidenum">
              <a:rPr lang="de-DE" sz="1100"/>
            </a:fld>
            <a:endParaRPr lang="de-DE" sz="11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34975" y="377825"/>
            <a:ext cx="6426200" cy="3616325"/>
          </a:xfrm>
          <a:prstGeom prst="rect">
            <a:avLst/>
          </a:prstGeom>
          <a:noFill/>
          <a:ln w="12700">
            <a:solidFill>
              <a:schemeClr val="tx1"/>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384000" y="4158000"/>
            <a:ext cx="6528000" cy="5103000"/>
          </a:xfrm>
          <a:prstGeom prst="rect">
            <a:avLst/>
          </a:prstGeom>
        </p:spPr>
        <p:txBody>
          <a:bodyPr vert="horz" lIns="0" tIns="0" rIns="0" bIns="0" rtlCol="0"/>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Foliennummernplatzhalter 6"/>
          <p:cNvSpPr>
            <a:spLocks noGrp="1"/>
          </p:cNvSpPr>
          <p:nvPr>
            <p:ph type="sldNum" sz="quarter" idx="5"/>
          </p:nvPr>
        </p:nvSpPr>
        <p:spPr>
          <a:xfrm>
            <a:off x="4143587" y="9331898"/>
            <a:ext cx="3169920" cy="264600"/>
          </a:xfrm>
          <a:prstGeom prst="rect">
            <a:avLst/>
          </a:prstGeom>
        </p:spPr>
        <p:txBody>
          <a:bodyPr vert="horz" lIns="96661" tIns="48331" rIns="96661" bIns="48331" rtlCol="0" anchor="b"/>
          <a:lstStyle>
            <a:lvl1pPr algn="r">
              <a:defRPr sz="1100"/>
            </a:lvl1pPr>
          </a:lstStyle>
          <a:p>
            <a:fld id="{D61B4C21-2AF8-4513-9A88-12DEBB551087}" type="slidenum">
              <a:rPr lang="de-DE" smtClean="0"/>
            </a:fld>
            <a:endParaRPr lang="de-DE"/>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59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2pPr>
    <a:lvl3pPr marL="4318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3pPr>
    <a:lvl4pPr marL="6477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4pPr>
    <a:lvl5pPr marL="864235"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fld>
            <a:endParaRPr lang="de-DE"/>
          </a:p>
        </p:txBody>
      </p:sp>
      <p:sp>
        <p:nvSpPr>
          <p:cNvPr id="10" name="Folienbildplatzhalter 9"/>
          <p:cNvSpPr>
            <a:spLocks noGrp="1" noRot="1" noChangeAspect="1"/>
          </p:cNvSpPr>
          <p:nvPr>
            <p:ph type="sldImg"/>
          </p:nvPr>
        </p:nvSpPr>
        <p:spPr>
          <a:xfrm>
            <a:off x="434975" y="377825"/>
            <a:ext cx="6426200" cy="3616325"/>
          </a:xfrm>
        </p:spPr>
      </p:sp>
      <p:sp>
        <p:nvSpPr>
          <p:cNvPr id="11" name="Notizenplatzhalter 10"/>
          <p:cNvSpPr>
            <a:spLocks noGrp="1"/>
          </p:cNvSpPr>
          <p:nvPr>
            <p:ph type="body"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2" name="Titel 1"/>
          <p:cNvSpPr>
            <a:spLocks noGrp="1"/>
          </p:cNvSpPr>
          <p:nvPr>
            <p:ph type="ctrTitle" hasCustomPrompt="1"/>
          </p:nvPr>
        </p:nvSpPr>
        <p:spPr>
          <a:xfrm>
            <a:off x="359999" y="1485342"/>
            <a:ext cx="8424000" cy="1058309"/>
          </a:xfrm>
        </p:spPr>
        <p:txBody>
          <a:bodyPr/>
          <a:lstStyle>
            <a:lvl1pPr>
              <a:defRPr sz="3600">
                <a:solidFill>
                  <a:schemeClr val="bg1"/>
                </a:solidFill>
              </a:defRPr>
            </a:lvl1pPr>
          </a:lstStyle>
          <a:p>
            <a:r>
              <a:rPr lang="de-DE"/>
              <a:t>Mastertitelformat bearbeiten</a:t>
            </a:r>
            <a:endParaRPr lang="de-DE"/>
          </a:p>
        </p:txBody>
      </p:sp>
      <p:sp>
        <p:nvSpPr>
          <p:cNvPr id="3" name="Untertitel 2"/>
          <p:cNvSpPr>
            <a:spLocks noGrp="1"/>
          </p:cNvSpPr>
          <p:nvPr>
            <p:ph type="subTitle" idx="1" hasCustomPrompt="1"/>
          </p:nvPr>
        </p:nvSpPr>
        <p:spPr>
          <a:xfrm>
            <a:off x="0" y="0"/>
            <a:ext cx="3600" cy="3600"/>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a:p>
        </p:txBody>
      </p:sp>
      <p:sp>
        <p:nvSpPr>
          <p:cNvPr id="5" name="Fußzeilenplatzhalter 4"/>
          <p:cNvSpPr>
            <a:spLocks noGrp="1"/>
          </p:cNvSpPr>
          <p:nvPr>
            <p:ph type="ftr" sz="quarter" idx="11"/>
          </p:nvPr>
        </p:nvSpPr>
        <p:spPr>
          <a:xfrm>
            <a:off x="359999" y="2730774"/>
            <a:ext cx="8424000" cy="252078"/>
          </a:xfrm>
        </p:spPr>
        <p:txBody>
          <a:bodyPr/>
          <a:lstStyle>
            <a:lvl1pPr>
              <a:defRPr sz="1200">
                <a:solidFill>
                  <a:schemeClr val="bg1"/>
                </a:solidFill>
              </a:defRPr>
            </a:lvl1pPr>
          </a:lstStyle>
          <a:p>
            <a:endParaRPr lang="de-DE"/>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285"/>
            <a:ext cx="864000" cy="8642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8" name="Bildplatzhalter 7"/>
          <p:cNvSpPr>
            <a:spLocks noGrp="1"/>
          </p:cNvSpPr>
          <p:nvPr>
            <p:ph type="pic" sz="quarter" idx="12"/>
          </p:nvPr>
        </p:nvSpPr>
        <p:spPr>
          <a:xfrm>
            <a:off x="0" y="864268"/>
            <a:ext cx="9144000" cy="3781167"/>
          </a:xfrm>
          <a:solidFill>
            <a:schemeClr val="bg2"/>
          </a:solidFill>
        </p:spPr>
        <p:txBody>
          <a:bodyPr vert="horz" lIns="0" tIns="0" rIns="0" bIns="0" rtlCol="0">
            <a:noAutofit/>
          </a:bodyPr>
          <a:lstStyle>
            <a:lvl1pPr>
              <a:defRPr lang="de-DE"/>
            </a:lvl1pPr>
          </a:lstStyle>
          <a:p>
            <a:pPr lvl="0"/>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8" name="Bildplatzhalter 2"/>
          <p:cNvSpPr>
            <a:spLocks noGrp="1"/>
          </p:cNvSpPr>
          <p:nvPr>
            <p:ph type="pic" sz="quarter" idx="14"/>
          </p:nvPr>
        </p:nvSpPr>
        <p:spPr>
          <a:xfrm>
            <a:off x="360005" y="864269"/>
            <a:ext cx="4122737" cy="3781167"/>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4122737" cy="1800556"/>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360003" y="2844878"/>
            <a:ext cx="4122737" cy="1800556"/>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3" name="Inhaltsplatzhalter 2"/>
          <p:cNvSpPr>
            <a:spLocks noGrp="1"/>
          </p:cNvSpPr>
          <p:nvPr>
            <p:ph idx="1" hasCustomPrompt="1"/>
          </p:nvPr>
        </p:nvSpPr>
        <p:spPr>
          <a:xfrm>
            <a:off x="360002" y="2844878"/>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8" name="Bildplatzhalter 1"/>
          <p:cNvSpPr>
            <a:spLocks noGrp="1"/>
          </p:cNvSpPr>
          <p:nvPr>
            <p:ph type="pic" sz="quarter" idx="14"/>
          </p:nvPr>
        </p:nvSpPr>
        <p:spPr>
          <a:xfrm>
            <a:off x="360003" y="864266"/>
            <a:ext cx="4122737" cy="1800556"/>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9"/>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3781167"/>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3781167"/>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1800000"/>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1800000"/>
          </a:xfrm>
          <a:solidFill>
            <a:schemeClr val="bg2"/>
          </a:solidFill>
        </p:spPr>
        <p:txBody>
          <a:bodyPr/>
          <a:lstStyle/>
          <a:p>
            <a:r>
              <a:rPr lang="de-DE"/>
              <a:t>Bild durch Klicken auf Symbol hinzufügen</a:t>
            </a:r>
            <a:endParaRPr lang="de-DE"/>
          </a:p>
        </p:txBody>
      </p:sp>
      <p:sp>
        <p:nvSpPr>
          <p:cNvPr id="14" name="Bildplatzhalter 3"/>
          <p:cNvSpPr>
            <a:spLocks noGrp="1"/>
          </p:cNvSpPr>
          <p:nvPr>
            <p:ph type="pic" sz="quarter" idx="16"/>
          </p:nvPr>
        </p:nvSpPr>
        <p:spPr>
          <a:xfrm>
            <a:off x="360004" y="2845435"/>
            <a:ext cx="1980000" cy="1800000"/>
          </a:xfrm>
          <a:solidFill>
            <a:schemeClr val="bg2"/>
          </a:solidFill>
        </p:spPr>
        <p:txBody>
          <a:bodyPr/>
          <a:lstStyle/>
          <a:p>
            <a:r>
              <a:rPr lang="de-DE"/>
              <a:t>Bild durch Klicken auf Symbol hinzufügen</a:t>
            </a:r>
            <a:endParaRPr lang="de-DE"/>
          </a:p>
        </p:txBody>
      </p:sp>
      <p:sp>
        <p:nvSpPr>
          <p:cNvPr id="15" name="Bildplatzhalter 4"/>
          <p:cNvSpPr>
            <a:spLocks noGrp="1"/>
          </p:cNvSpPr>
          <p:nvPr>
            <p:ph type="pic" sz="quarter" idx="17"/>
          </p:nvPr>
        </p:nvSpPr>
        <p:spPr>
          <a:xfrm>
            <a:off x="2502741" y="2845435"/>
            <a:ext cx="1980000" cy="1800000"/>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4" name="Inhaltsplatzhalter 2"/>
          <p:cNvSpPr>
            <a:spLocks noGrp="1"/>
          </p:cNvSpPr>
          <p:nvPr>
            <p:ph sz="quarter" idx="16" hasCustomPrompt="1"/>
          </p:nvPr>
        </p:nvSpPr>
        <p:spPr>
          <a:xfrm>
            <a:off x="360003" y="2844877"/>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1800000"/>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1800000"/>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7" name="Inhaltsplatzhalter 3"/>
          <p:cNvSpPr>
            <a:spLocks noGrp="1"/>
          </p:cNvSpPr>
          <p:nvPr>
            <p:ph idx="13" hasCustomPrompt="1"/>
          </p:nvPr>
        </p:nvSpPr>
        <p:spPr>
          <a:xfrm>
            <a:off x="360002" y="4105435"/>
            <a:ext cx="8424000" cy="540000"/>
          </a:xfrm>
        </p:spPr>
        <p:txBody>
          <a:bodyPr/>
          <a:lstStyle>
            <a:lvl2pPr marL="0" indent="0">
              <a:buNone/>
              <a:defRPr/>
            </a:lvl2pPr>
          </a:lstStyle>
          <a:p>
            <a:pPr lvl="0"/>
            <a:r>
              <a:rPr lang="de-DE"/>
              <a:t>Textmasterformat bearbeiten</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
        <p:nvSpPr>
          <p:cNvPr id="8" name="Bildplatzhalter 2"/>
          <p:cNvSpPr>
            <a:spLocks noGrp="1"/>
          </p:cNvSpPr>
          <p:nvPr>
            <p:ph type="pic" sz="quarter" idx="14"/>
          </p:nvPr>
        </p:nvSpPr>
        <p:spPr>
          <a:xfrm>
            <a:off x="360002" y="864268"/>
            <a:ext cx="8424000" cy="2880000"/>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Inhaltsplatzhalter 2"/>
          <p:cNvSpPr>
            <a:spLocks noGrp="1"/>
          </p:cNvSpPr>
          <p:nvPr>
            <p:ph idx="1" hasCustomPrompt="1"/>
          </p:nvPr>
        </p:nvSpPr>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0"/>
            <a:ext cx="4122737" cy="989007"/>
          </a:xfrm>
        </p:spPr>
        <p:txBody>
          <a:bodyPr/>
          <a:lstStyle>
            <a:lvl1pPr>
              <a:defRPr>
                <a:solidFill>
                  <a:schemeClr val="accent4"/>
                </a:solidFill>
              </a:defRPr>
            </a:lvl1pPr>
          </a:lstStyle>
          <a:p>
            <a:r>
              <a:rPr lang="de-DE"/>
              <a:t>Mastertitelformat bearbeiten</a:t>
            </a:r>
            <a:endParaRPr lang="de-DE"/>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fld>
            <a:endParaRPr lang="de-DE"/>
          </a:p>
        </p:txBody>
      </p:sp>
      <p:sp>
        <p:nvSpPr>
          <p:cNvPr id="16" name="Rectangle 6"/>
          <p:cNvSpPr/>
          <p:nvPr userDrawn="1"/>
        </p:nvSpPr>
        <p:spPr>
          <a:xfrm>
            <a:off x="366149" y="1585435"/>
            <a:ext cx="4122737" cy="3060000"/>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p:cNvGrpSpPr/>
          <p:nvPr userDrawn="1"/>
        </p:nvGrpSpPr>
        <p:grpSpPr>
          <a:xfrm>
            <a:off x="360004" y="1335153"/>
            <a:ext cx="4122737" cy="309958"/>
            <a:chOff x="360004" y="1268893"/>
            <a:chExt cx="4122737" cy="309958"/>
          </a:xfrm>
        </p:grpSpPr>
        <p:sp>
          <p:nvSpPr>
            <p:cNvPr id="17" name="TextBox 4"/>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itchFamily="34" charset="0"/>
                <a:buNone/>
              </a:pPr>
              <a:r>
                <a:rPr kumimoji="0" lang="en-US" sz="1400" b="0" i="0" u="none" strike="noStrike" kern="0" cap="none" spc="0" normalizeH="0" baseline="0" noProof="0">
                  <a:ln>
                    <a:noFill/>
                  </a:ln>
                  <a:solidFill>
                    <a:schemeClr val="tx2"/>
                  </a:solidFill>
                  <a:effectLst/>
                  <a:uLnTx/>
                  <a:uFillTx/>
                </a:rPr>
                <a:t>KEY FACTS</a:t>
              </a:r>
              <a:endParaRPr kumimoji="0" lang="en-US" sz="1400" b="0" i="0" u="none" strike="noStrike" kern="0" cap="none" spc="0" normalizeH="0" baseline="0" noProof="0">
                <a:ln>
                  <a:noFill/>
                </a:ln>
                <a:solidFill>
                  <a:schemeClr val="tx2"/>
                </a:solidFill>
                <a:effectLst/>
                <a:uLnTx/>
                <a:uFillTx/>
              </a:endParaRPr>
            </a:p>
          </p:txBody>
        </p:sp>
        <p:cxnSp>
          <p:nvCxnSpPr>
            <p:cNvPr id="18" name="Straight Connector 8"/>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p:cNvSpPr>
            <a:spLocks noGrp="1"/>
          </p:cNvSpPr>
          <p:nvPr>
            <p:ph type="body" sz="quarter" idx="14" hasCustomPrompt="1"/>
          </p:nvPr>
        </p:nvSpPr>
        <p:spPr>
          <a:xfrm>
            <a:off x="360004" y="1854200"/>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2" name="Textplatzhalter 2"/>
          <p:cNvSpPr>
            <a:spLocks noGrp="1"/>
          </p:cNvSpPr>
          <p:nvPr>
            <p:ph type="body" sz="quarter" idx="17" hasCustomPrompt="1"/>
          </p:nvPr>
        </p:nvSpPr>
        <p:spPr>
          <a:xfrm>
            <a:off x="360004" y="2244313"/>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3" name="Textplatzhalter 3"/>
          <p:cNvSpPr>
            <a:spLocks noGrp="1"/>
          </p:cNvSpPr>
          <p:nvPr>
            <p:ph type="body" sz="quarter" idx="18" hasCustomPrompt="1"/>
          </p:nvPr>
        </p:nvSpPr>
        <p:spPr>
          <a:xfrm>
            <a:off x="360004" y="2805026"/>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0" name="Textplatzhalter 4"/>
          <p:cNvSpPr>
            <a:spLocks noGrp="1"/>
          </p:cNvSpPr>
          <p:nvPr>
            <p:ph type="body" sz="quarter" idx="15" hasCustomPrompt="1"/>
          </p:nvPr>
        </p:nvSpPr>
        <p:spPr>
          <a:xfrm>
            <a:off x="360004" y="3195139"/>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1" name="Textplatzhalter 5"/>
          <p:cNvSpPr>
            <a:spLocks noGrp="1"/>
          </p:cNvSpPr>
          <p:nvPr>
            <p:ph type="body" sz="quarter" idx="16" hasCustomPrompt="1"/>
          </p:nvPr>
        </p:nvSpPr>
        <p:spPr>
          <a:xfrm>
            <a:off x="360004" y="3776324"/>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4" name="Textplatzhalter 6"/>
          <p:cNvSpPr>
            <a:spLocks noGrp="1"/>
          </p:cNvSpPr>
          <p:nvPr>
            <p:ph type="body" sz="quarter" idx="19" hasCustomPrompt="1"/>
          </p:nvPr>
        </p:nvSpPr>
        <p:spPr>
          <a:xfrm>
            <a:off x="360004" y="4145967"/>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7" name="Inhaltsplatzhalter 3"/>
          <p:cNvSpPr>
            <a:spLocks noGrp="1"/>
          </p:cNvSpPr>
          <p:nvPr>
            <p:ph idx="13" hasCustomPrompt="1"/>
          </p:nvPr>
        </p:nvSpPr>
        <p:spPr>
          <a:xfrm>
            <a:off x="4661096" y="144001"/>
            <a:ext cx="4122000" cy="4501434"/>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2" name="Gruppieren 1"/>
          <p:cNvGrpSpPr/>
          <p:nvPr/>
        </p:nvGrpSpPr>
        <p:grpSpPr>
          <a:xfrm>
            <a:off x="360002" y="4723759"/>
            <a:ext cx="8424000" cy="366466"/>
            <a:chOff x="360001" y="4722299"/>
            <a:chExt cx="8424000" cy="366353"/>
          </a:xfrm>
        </p:grpSpPr>
        <p:sp>
          <p:nvSpPr>
            <p:cNvPr id="14"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a:solidFill>
                <a:srgbClr val="FFFFFF"/>
              </a:solidFill>
            </a:endParaRPr>
          </a:p>
        </p:txBody>
      </p:sp>
      <p:sp>
        <p:nvSpPr>
          <p:cNvPr id="23"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sp>
        <p:nvSpPr>
          <p:cNvPr id="24" name="Textplatzhalter 13"/>
          <p:cNvSpPr>
            <a:spLocks noGrp="1"/>
          </p:cNvSpPr>
          <p:nvPr>
            <p:ph type="body" sz="quarter" idx="12" hasCustomPrompt="1"/>
          </p:nvPr>
        </p:nvSpPr>
        <p:spPr>
          <a:xfrm>
            <a:off x="360001" y="324742"/>
            <a:ext cx="1279615" cy="1058309"/>
          </a:xfrm>
        </p:spPr>
        <p:txBody>
          <a:bodyPr wrap="none" lIns="0" tIns="0" rIns="0" bIns="0">
            <a:noAutofit/>
          </a:bodyPr>
          <a:lstStyle>
            <a:lvl1pPr>
              <a:defRPr lang="de-DE" sz="7200" b="1" kern="0" dirty="0">
                <a:solidFill>
                  <a:schemeClr val="tx2"/>
                </a:solidFill>
              </a:defRPr>
            </a:lvl1pPr>
          </a:lstStyle>
          <a:p>
            <a:pPr lvl="0"/>
            <a:r>
              <a:rPr lang="de-DE"/>
              <a:t>Mastertextformat bearbeiten</a:t>
            </a:r>
            <a:endParaRPr lang="de-DE"/>
          </a:p>
        </p:txBody>
      </p:sp>
      <p:sp>
        <p:nvSpPr>
          <p:cNvPr id="25" name="Textplatzhalter 12"/>
          <p:cNvSpPr>
            <a:spLocks noGrp="1"/>
          </p:cNvSpPr>
          <p:nvPr>
            <p:ph type="body" sz="quarter" idx="13" hasCustomPrompt="1"/>
          </p:nvPr>
        </p:nvSpPr>
        <p:spPr>
          <a:xfrm>
            <a:off x="359999" y="1339006"/>
            <a:ext cx="8424000" cy="461808"/>
          </a:xfrm>
          <a:noFill/>
        </p:spPr>
        <p:txBody>
          <a:bodyPr wrap="square" lIns="0" tIns="0" rIns="0" bIns="0" rtlCol="0">
            <a:noAutofit/>
          </a:bodyPr>
          <a:lstStyle>
            <a:lvl1pPr>
              <a:defRPr lang="de-DE" sz="3000" b="1" kern="1200" dirty="0">
                <a:solidFill>
                  <a:schemeClr val="bg1"/>
                </a:solidFill>
                <a:latin typeface="Tahoma" pitchFamily="34" charset="0"/>
                <a:ea typeface="Tahoma" pitchFamily="34" charset="0"/>
                <a:cs typeface="Tahoma" pitchFamily="34" charset="0"/>
              </a:defRPr>
            </a:lvl1pPr>
          </a:lstStyle>
          <a:p>
            <a:pPr lvl="0">
              <a:spcBef>
                <a:spcPct val="0"/>
              </a:spcBef>
            </a:pPr>
            <a:r>
              <a:rPr lang="de-DE"/>
              <a:t>Mastertextformat bearbeiten</a:t>
            </a:r>
            <a:endParaRPr lang="de-DE"/>
          </a:p>
        </p:txBody>
      </p:sp>
      <p:sp>
        <p:nvSpPr>
          <p:cNvPr id="13" name="Textfeld 12"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a:solidFill>
                <a:schemeClr val="bg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18" name="Textplatzhalter 12"/>
          <p:cNvSpPr>
            <a:spLocks noGrp="1"/>
          </p:cNvSpPr>
          <p:nvPr>
            <p:ph type="body" sz="quarter" idx="12" hasCustomPrompt="1"/>
          </p:nvPr>
        </p:nvSpPr>
        <p:spPr>
          <a:xfrm>
            <a:off x="360000" y="438285"/>
            <a:ext cx="6706589" cy="1058309"/>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de-DE"/>
              <a:t>Mastertextformat bearbeiten</a:t>
            </a:r>
            <a:endParaRPr lang="de-DE"/>
          </a:p>
        </p:txBody>
      </p:sp>
      <p:sp>
        <p:nvSpPr>
          <p:cNvPr id="1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a:solidFill>
                <a:srgbClr val="FFFFFF"/>
              </a:solidFill>
            </a:endParaRPr>
          </a:p>
        </p:txBody>
      </p:sp>
      <p:sp>
        <p:nvSpPr>
          <p:cNvPr id="14"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grpSp>
        <p:nvGrpSpPr>
          <p:cNvPr id="16" name="Gruppieren 15"/>
          <p:cNvGrpSpPr/>
          <p:nvPr userDrawn="1"/>
        </p:nvGrpSpPr>
        <p:grpSpPr>
          <a:xfrm>
            <a:off x="360002" y="4723759"/>
            <a:ext cx="8424000" cy="366466"/>
            <a:chOff x="360001" y="4722299"/>
            <a:chExt cx="8424000" cy="366353"/>
          </a:xfrm>
        </p:grpSpPr>
        <p:sp>
          <p:nvSpPr>
            <p:cNvPr id="1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a:solidFill>
                <a:schemeClr val="bg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showMasterSp="0">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p:txBody>
          <a:bodyPr/>
          <a:lstStyle>
            <a:lvl1pPr>
              <a:defRPr>
                <a:solidFill>
                  <a:schemeClr val="bg1"/>
                </a:solidFill>
              </a:defRPr>
            </a:lvl1pPr>
          </a:lstStyle>
          <a:p>
            <a:r>
              <a:rPr lang="de-DE"/>
              <a:t>Mastertitelformat bearbeiten</a:t>
            </a:r>
            <a:endParaRPr lang="de-DE"/>
          </a:p>
        </p:txBody>
      </p:sp>
      <p:sp>
        <p:nvSpPr>
          <p:cNvPr id="3" name="Inhaltsplatzhalter 2"/>
          <p:cNvSpPr>
            <a:spLocks noGrp="1"/>
          </p:cNvSpPr>
          <p:nvPr>
            <p:ph idx="1" hasCustomPrompt="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8" name="Gruppieren 7"/>
          <p:cNvGrpSpPr/>
          <p:nvPr userDrawn="1"/>
        </p:nvGrpSpPr>
        <p:grpSpPr>
          <a:xfrm>
            <a:off x="360002" y="4723759"/>
            <a:ext cx="8424000" cy="366466"/>
            <a:chOff x="360001" y="4722299"/>
            <a:chExt cx="8424000" cy="366353"/>
          </a:xfrm>
        </p:grpSpPr>
        <p:sp>
          <p:nvSpPr>
            <p:cNvPr id="9"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a:solidFill>
                <a:schemeClr val="bg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showMasterSp="0">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p:txBody>
          <a:bodyPr/>
          <a:lstStyle>
            <a:lvl1pPr>
              <a:defRPr>
                <a:solidFill>
                  <a:schemeClr val="bg1"/>
                </a:solidFill>
              </a:defRPr>
            </a:lvl1pPr>
          </a:lstStyle>
          <a:p>
            <a:r>
              <a:rPr lang="de-DE"/>
              <a:t>Mastertitelformat bearbeiten</a:t>
            </a:r>
            <a:endParaRPr lang="de-DE"/>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7" name="Gruppieren 6"/>
          <p:cNvGrpSpPr/>
          <p:nvPr userDrawn="1"/>
        </p:nvGrpSpPr>
        <p:grpSpPr>
          <a:xfrm>
            <a:off x="360002" y="4723759"/>
            <a:ext cx="8424000" cy="366466"/>
            <a:chOff x="360001" y="4722299"/>
            <a:chExt cx="8424000" cy="366353"/>
          </a:xfrm>
        </p:grpSpPr>
        <p:sp>
          <p:nvSpPr>
            <p:cNvPr id="8"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showMasterSp="0">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6" name="Gruppieren 5"/>
          <p:cNvGrpSpPr/>
          <p:nvPr userDrawn="1"/>
        </p:nvGrpSpPr>
        <p:grpSpPr>
          <a:xfrm>
            <a:off x="360002" y="4723759"/>
            <a:ext cx="8424000" cy="366466"/>
            <a:chOff x="360001" y="4722299"/>
            <a:chExt cx="8424000" cy="366353"/>
          </a:xfrm>
        </p:grpSpPr>
        <p:sp>
          <p:nvSpPr>
            <p:cNvPr id="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a:solidFill>
                <a:schemeClr val="bg1"/>
              </a:solidFill>
            </a:endParaRPr>
          </a:p>
        </p:txBody>
      </p:sp>
      <p:sp>
        <p:nvSpPr>
          <p:cNvPr id="15" name="Textfeld 9"/>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Wir empfehlen, die blauen Folien nur für Showpräsentationen, Pressekonferenzen etc. zu verwenden.</a:t>
            </a:r>
            <a:endParaRPr lang="de-DE" sz="800">
              <a:solidFill>
                <a:srgbClr val="7F7F7F"/>
              </a:solidFill>
              <a:cs typeface="Tahoma" pitchFamily="34" charset="0"/>
            </a:endParaRPr>
          </a:p>
          <a:p>
            <a:pPr eaLnBrk="1" fontAlgn="base" hangingPunct="1">
              <a:spcBef>
                <a:spcPct val="0"/>
              </a:spcBef>
              <a:spcAft>
                <a:spcPct val="0"/>
              </a:spcAft>
            </a:pP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Bitten beachten Sie, dass die Funktion „Design Check“ vom Corporate </a:t>
            </a:r>
            <a:r>
              <a:rPr lang="de-DE" sz="800" err="1">
                <a:solidFill>
                  <a:srgbClr val="7F7F7F"/>
                </a:solidFill>
                <a:cs typeface="Tahoma" pitchFamily="34" charset="0"/>
              </a:rPr>
              <a:t>Presenter</a:t>
            </a:r>
            <a:r>
              <a:rPr lang="de-DE" sz="800">
                <a:solidFill>
                  <a:srgbClr val="7F7F7F"/>
                </a:solidFill>
                <a:cs typeface="Tahoma" pitchFamily="34" charset="0"/>
              </a:rPr>
              <a:t> die blauen Folien nicht richtig überprüfen kann. Bitte ignorieren Sie daher die Kommentare des Dienstes für Ihre blauen Folien und führen Sie die Anpassungen für die blauen Folien nicht durch.</a:t>
            </a:r>
            <a:endParaRPr lang="de-DE" sz="800">
              <a:solidFill>
                <a:srgbClr val="7F7F7F"/>
              </a:solidFill>
              <a:cs typeface="Tahoma" pitchFamily="34" charset="0"/>
            </a:endParaRPr>
          </a:p>
        </p:txBody>
      </p:sp>
      <p:sp>
        <p:nvSpPr>
          <p:cNvPr id="16" name="Textfeld 11"/>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We recommend to use the blue slides only</a:t>
            </a:r>
            <a:br>
              <a:rPr lang="en-US" sz="800">
                <a:solidFill>
                  <a:srgbClr val="7F7F7F"/>
                </a:solidFill>
                <a:cs typeface="Tahoma" pitchFamily="34" charset="0"/>
              </a:rPr>
            </a:br>
            <a:r>
              <a:rPr lang="en-US" sz="800">
                <a:solidFill>
                  <a:srgbClr val="7F7F7F"/>
                </a:solidFill>
                <a:cs typeface="Tahoma" pitchFamily="34" charset="0"/>
              </a:rPr>
              <a:t>for show presentations, press conferences etc.</a:t>
            </a:r>
            <a:endParaRPr lang="en-US" sz="800">
              <a:solidFill>
                <a:srgbClr val="7F7F7F"/>
              </a:solidFill>
              <a:cs typeface="Tahoma" pitchFamily="34" charset="0"/>
            </a:endParaRPr>
          </a:p>
          <a:p>
            <a:pPr eaLnBrk="1" fontAlgn="base" hangingPunct="1">
              <a:spcBef>
                <a:spcPct val="0"/>
              </a:spcBef>
              <a:spcAft>
                <a:spcPct val="0"/>
              </a:spcAft>
            </a:pP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Please note that the function “Design Check” of Corporate Presenter cannot do a correct check of the blue slides. So please ignore the comments of the service for your blue slides and do not make the adjustments for the blue slides.</a:t>
            </a:r>
            <a:endParaRPr lang="en-US" sz="800">
              <a:solidFill>
                <a:srgbClr val="7F7F7F"/>
              </a:solidFill>
              <a:cs typeface="Tahoma"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Content with Picture II (blue)">
    <p:spTree>
      <p:nvGrpSpPr>
        <p:cNvPr id="1" name=""/>
        <p:cNvGrpSpPr/>
        <p:nvPr/>
      </p:nvGrpSpPr>
      <p:grpSpPr>
        <a:xfrm>
          <a:off x="0" y="0"/>
          <a:ext cx="0" cy="0"/>
          <a:chOff x="0" y="0"/>
          <a:chExt cx="0" cy="0"/>
        </a:xfrm>
      </p:grpSpPr>
      <p:sp>
        <p:nvSpPr>
          <p:cNvPr id="11" name="Rechteck 10"/>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2" name="Gruppieren 11"/>
          <p:cNvGrpSpPr/>
          <p:nvPr userDrawn="1"/>
        </p:nvGrpSpPr>
        <p:grpSpPr>
          <a:xfrm>
            <a:off x="360002" y="4723759"/>
            <a:ext cx="8424000" cy="366466"/>
            <a:chOff x="360001" y="4722299"/>
            <a:chExt cx="8424000" cy="366353"/>
          </a:xfrm>
        </p:grpSpPr>
        <p:sp>
          <p:nvSpPr>
            <p:cNvPr id="13"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4"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8" name="Bildplatzhalter 2"/>
          <p:cNvSpPr>
            <a:spLocks noGrp="1"/>
          </p:cNvSpPr>
          <p:nvPr>
            <p:ph type="pic" sz="quarter" idx="14"/>
          </p:nvPr>
        </p:nvSpPr>
        <p:spPr>
          <a:xfrm>
            <a:off x="360005" y="864269"/>
            <a:ext cx="4122737" cy="3781167"/>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Content with two Pictures II (blue)">
    <p:spTree>
      <p:nvGrpSpPr>
        <p:cNvPr id="1" name=""/>
        <p:cNvGrpSpPr/>
        <p:nvPr/>
      </p:nvGrpSpPr>
      <p:grpSpPr>
        <a:xfrm>
          <a:off x="0" y="0"/>
          <a:ext cx="0" cy="0"/>
          <a:chOff x="0" y="0"/>
          <a:chExt cx="0" cy="0"/>
        </a:xfrm>
      </p:grpSpPr>
      <p:sp>
        <p:nvSpPr>
          <p:cNvPr id="13" name="Rechteck 12"/>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4" name="Gruppieren 13"/>
          <p:cNvGrpSpPr/>
          <p:nvPr userDrawn="1"/>
        </p:nvGrpSpPr>
        <p:grpSpPr>
          <a:xfrm>
            <a:off x="360002" y="4723759"/>
            <a:ext cx="8424000" cy="366466"/>
            <a:chOff x="360001" y="4722299"/>
            <a:chExt cx="8424000" cy="366353"/>
          </a:xfrm>
        </p:grpSpPr>
        <p:sp>
          <p:nvSpPr>
            <p:cNvPr id="15"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6"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4122737" cy="1800556"/>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360003" y="2844878"/>
            <a:ext cx="4122737" cy="1800556"/>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Two Content with Picture (blue)">
    <p:spTree>
      <p:nvGrpSpPr>
        <p:cNvPr id="1" name=""/>
        <p:cNvGrpSpPr/>
        <p:nvPr/>
      </p:nvGrpSpPr>
      <p:grpSpPr>
        <a:xfrm>
          <a:off x="0" y="0"/>
          <a:ext cx="0" cy="0"/>
          <a:chOff x="0" y="0"/>
          <a:chExt cx="0" cy="0"/>
        </a:xfrm>
      </p:grpSpPr>
      <p:sp>
        <p:nvSpPr>
          <p:cNvPr id="11" name="Rechteck 10"/>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2" name="Gruppieren 11"/>
          <p:cNvGrpSpPr/>
          <p:nvPr userDrawn="1"/>
        </p:nvGrpSpPr>
        <p:grpSpPr>
          <a:xfrm>
            <a:off x="360002" y="4723759"/>
            <a:ext cx="8424000" cy="366466"/>
            <a:chOff x="360001" y="4722299"/>
            <a:chExt cx="8424000" cy="366353"/>
          </a:xfrm>
        </p:grpSpPr>
        <p:sp>
          <p:nvSpPr>
            <p:cNvPr id="13"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4"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3" name="Inhaltsplatzhalter 2"/>
          <p:cNvSpPr>
            <a:spLocks noGrp="1"/>
          </p:cNvSpPr>
          <p:nvPr>
            <p:ph idx="1" hasCustomPrompt="1"/>
          </p:nvPr>
        </p:nvSpPr>
        <p:spPr>
          <a:xfrm>
            <a:off x="360002" y="2844878"/>
            <a:ext cx="4122737" cy="1800556"/>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8" name="Bildplatzhalter 1"/>
          <p:cNvSpPr>
            <a:spLocks noGrp="1"/>
          </p:cNvSpPr>
          <p:nvPr>
            <p:ph type="pic" sz="quarter" idx="14"/>
          </p:nvPr>
        </p:nvSpPr>
        <p:spPr>
          <a:xfrm>
            <a:off x="360003" y="864266"/>
            <a:ext cx="4122737" cy="1800556"/>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9"/>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Content with two Pictures III (blue)">
    <p:spTree>
      <p:nvGrpSpPr>
        <p:cNvPr id="1" name=""/>
        <p:cNvGrpSpPr/>
        <p:nvPr/>
      </p:nvGrpSpPr>
      <p:grpSpPr>
        <a:xfrm>
          <a:off x="0" y="0"/>
          <a:ext cx="0" cy="0"/>
          <a:chOff x="0" y="0"/>
          <a:chExt cx="0" cy="0"/>
        </a:xfrm>
      </p:grpSpPr>
      <p:sp>
        <p:nvSpPr>
          <p:cNvPr id="13" name="Rechteck 12"/>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4" name="Gruppieren 13"/>
          <p:cNvGrpSpPr/>
          <p:nvPr userDrawn="1"/>
        </p:nvGrpSpPr>
        <p:grpSpPr>
          <a:xfrm>
            <a:off x="360002" y="4723759"/>
            <a:ext cx="8424000" cy="366466"/>
            <a:chOff x="360001" y="4722299"/>
            <a:chExt cx="8424000" cy="366353"/>
          </a:xfrm>
        </p:grpSpPr>
        <p:sp>
          <p:nvSpPr>
            <p:cNvPr id="15"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6"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3781167"/>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3781167"/>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3" name="Inhaltsplatzhalter 2"/>
          <p:cNvSpPr>
            <a:spLocks noGrp="1"/>
          </p:cNvSpPr>
          <p:nvPr>
            <p:ph idx="1" hasCustomPrompt="1"/>
          </p:nvPr>
        </p:nvSpPr>
        <p:spPr>
          <a:xfrm>
            <a:off x="360004" y="864268"/>
            <a:ext cx="4122737"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Content with four Pictures (blue)">
    <p:spTree>
      <p:nvGrpSpPr>
        <p:cNvPr id="1" name=""/>
        <p:cNvGrpSpPr/>
        <p:nvPr/>
      </p:nvGrpSpPr>
      <p:grpSpPr>
        <a:xfrm>
          <a:off x="0" y="0"/>
          <a:ext cx="0" cy="0"/>
          <a:chOff x="0" y="0"/>
          <a:chExt cx="0" cy="0"/>
        </a:xfrm>
      </p:grpSpPr>
      <p:sp>
        <p:nvSpPr>
          <p:cNvPr id="13" name="Rechteck 12"/>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6" name="Gruppieren 15"/>
          <p:cNvGrpSpPr/>
          <p:nvPr userDrawn="1"/>
        </p:nvGrpSpPr>
        <p:grpSpPr>
          <a:xfrm>
            <a:off x="360002" y="4723759"/>
            <a:ext cx="8424000" cy="366466"/>
            <a:chOff x="360001" y="4722299"/>
            <a:chExt cx="8424000" cy="366353"/>
          </a:xfrm>
        </p:grpSpPr>
        <p:sp>
          <p:nvSpPr>
            <p:cNvPr id="1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1800000"/>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1800000"/>
          </a:xfrm>
          <a:solidFill>
            <a:schemeClr val="bg2"/>
          </a:solidFill>
        </p:spPr>
        <p:txBody>
          <a:bodyPr/>
          <a:lstStyle/>
          <a:p>
            <a:r>
              <a:rPr lang="de-DE"/>
              <a:t>Bild durch Klicken auf Symbol hinzufügen</a:t>
            </a:r>
            <a:endParaRPr lang="de-DE"/>
          </a:p>
        </p:txBody>
      </p:sp>
      <p:sp>
        <p:nvSpPr>
          <p:cNvPr id="14" name="Bildplatzhalter 3"/>
          <p:cNvSpPr>
            <a:spLocks noGrp="1"/>
          </p:cNvSpPr>
          <p:nvPr>
            <p:ph type="pic" sz="quarter" idx="16"/>
          </p:nvPr>
        </p:nvSpPr>
        <p:spPr>
          <a:xfrm>
            <a:off x="360004" y="2845435"/>
            <a:ext cx="1980000" cy="1800000"/>
          </a:xfrm>
          <a:solidFill>
            <a:schemeClr val="bg2"/>
          </a:solidFill>
        </p:spPr>
        <p:txBody>
          <a:bodyPr/>
          <a:lstStyle/>
          <a:p>
            <a:r>
              <a:rPr lang="de-DE"/>
              <a:t>Bild durch Klicken auf Symbol hinzufügen</a:t>
            </a:r>
            <a:endParaRPr lang="de-DE"/>
          </a:p>
        </p:txBody>
      </p:sp>
      <p:sp>
        <p:nvSpPr>
          <p:cNvPr id="15" name="Bildplatzhalter 4"/>
          <p:cNvSpPr>
            <a:spLocks noGrp="1"/>
          </p:cNvSpPr>
          <p:nvPr>
            <p:ph type="pic" sz="quarter" idx="17"/>
          </p:nvPr>
        </p:nvSpPr>
        <p:spPr>
          <a:xfrm>
            <a:off x="2502741" y="2845435"/>
            <a:ext cx="1980000" cy="1800000"/>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Two Content with two Pictures (blue)">
    <p:spTree>
      <p:nvGrpSpPr>
        <p:cNvPr id="1" name=""/>
        <p:cNvGrpSpPr/>
        <p:nvPr/>
      </p:nvGrpSpPr>
      <p:grpSpPr>
        <a:xfrm>
          <a:off x="0" y="0"/>
          <a:ext cx="0" cy="0"/>
          <a:chOff x="0" y="0"/>
          <a:chExt cx="0" cy="0"/>
        </a:xfrm>
      </p:grpSpPr>
      <p:sp>
        <p:nvSpPr>
          <p:cNvPr id="13" name="Rechteck 12"/>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4" name="Gruppieren 13"/>
          <p:cNvGrpSpPr/>
          <p:nvPr userDrawn="1"/>
        </p:nvGrpSpPr>
        <p:grpSpPr>
          <a:xfrm>
            <a:off x="360002" y="4723759"/>
            <a:ext cx="8424000" cy="366466"/>
            <a:chOff x="360001" y="4722299"/>
            <a:chExt cx="8424000" cy="366353"/>
          </a:xfrm>
        </p:grpSpPr>
        <p:sp>
          <p:nvSpPr>
            <p:cNvPr id="15"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6"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4" name="Inhaltsplatzhalter 2"/>
          <p:cNvSpPr>
            <a:spLocks noGrp="1"/>
          </p:cNvSpPr>
          <p:nvPr>
            <p:ph sz="quarter" idx="16" hasCustomPrompt="1"/>
          </p:nvPr>
        </p:nvSpPr>
        <p:spPr>
          <a:xfrm>
            <a:off x="360003" y="2844877"/>
            <a:ext cx="4122737" cy="1800556"/>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9" name="Bildplatzhalter 1"/>
          <p:cNvSpPr>
            <a:spLocks noGrp="1"/>
          </p:cNvSpPr>
          <p:nvPr>
            <p:ph type="pic" sz="quarter" idx="14"/>
          </p:nvPr>
        </p:nvSpPr>
        <p:spPr>
          <a:xfrm>
            <a:off x="360003" y="864266"/>
            <a:ext cx="1980000" cy="1800000"/>
          </a:xfrm>
          <a:solidFill>
            <a:schemeClr val="bg2"/>
          </a:solidFill>
        </p:spPr>
        <p:txBody>
          <a:bodyPr/>
          <a:lstStyle/>
          <a:p>
            <a:r>
              <a:rPr lang="de-DE"/>
              <a:t>Bild durch Klicken auf Symbol hinzufügen</a:t>
            </a:r>
            <a:endParaRPr lang="de-DE"/>
          </a:p>
        </p:txBody>
      </p:sp>
      <p:sp>
        <p:nvSpPr>
          <p:cNvPr id="10" name="Bildplatzhalter 2"/>
          <p:cNvSpPr>
            <a:spLocks noGrp="1"/>
          </p:cNvSpPr>
          <p:nvPr>
            <p:ph type="pic" sz="quarter" idx="15"/>
          </p:nvPr>
        </p:nvSpPr>
        <p:spPr>
          <a:xfrm>
            <a:off x="2502741" y="864268"/>
            <a:ext cx="1980000" cy="1800000"/>
          </a:xfrm>
          <a:solidFill>
            <a:schemeClr val="bg2"/>
          </a:solidFill>
        </p:spPr>
        <p:txBody>
          <a:bodyPr/>
          <a:lstStyle/>
          <a:p>
            <a:r>
              <a:rPr lang="de-DE"/>
              <a:t>Bild durch Klicken auf Symbol hinzufügen</a:t>
            </a:r>
            <a:endParaRPr lang="de-DE"/>
          </a:p>
        </p:txBody>
      </p: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Picture with Key Message (blue)">
    <p:spTree>
      <p:nvGrpSpPr>
        <p:cNvPr id="1" name=""/>
        <p:cNvGrpSpPr/>
        <p:nvPr/>
      </p:nvGrpSpPr>
      <p:grpSpPr>
        <a:xfrm>
          <a:off x="0" y="0"/>
          <a:ext cx="0" cy="0"/>
          <a:chOff x="0" y="0"/>
          <a:chExt cx="0" cy="0"/>
        </a:xfrm>
      </p:grpSpPr>
      <p:sp>
        <p:nvSpPr>
          <p:cNvPr id="11" name="Rechteck 10"/>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2" name="Gruppieren 11"/>
          <p:cNvGrpSpPr/>
          <p:nvPr userDrawn="1"/>
        </p:nvGrpSpPr>
        <p:grpSpPr>
          <a:xfrm>
            <a:off x="360002" y="4723759"/>
            <a:ext cx="8424000" cy="366466"/>
            <a:chOff x="360001" y="4722299"/>
            <a:chExt cx="8424000" cy="366353"/>
          </a:xfrm>
        </p:grpSpPr>
        <p:sp>
          <p:nvSpPr>
            <p:cNvPr id="13"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4"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1"/>
            <a:ext cx="8424001" cy="594000"/>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360002" y="4105435"/>
            <a:ext cx="8424000" cy="54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Textmasterformat bearbeiten</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8" name="Bildplatzhalter 2"/>
          <p:cNvSpPr>
            <a:spLocks noGrp="1"/>
          </p:cNvSpPr>
          <p:nvPr>
            <p:ph type="pic" sz="quarter" idx="14"/>
          </p:nvPr>
        </p:nvSpPr>
        <p:spPr>
          <a:xfrm>
            <a:off x="360002" y="864268"/>
            <a:ext cx="8424000" cy="2880000"/>
          </a:xfrm>
          <a:solidFill>
            <a:schemeClr val="bg2"/>
          </a:solidFill>
        </p:spPr>
        <p:txBody>
          <a:bodyPr/>
          <a:lstStyle/>
          <a:p>
            <a:r>
              <a:rPr lang="de-DE"/>
              <a:t>Bild durch Klicken auf Symbol hinzufügen</a:t>
            </a:r>
            <a:endParaRPr lang="de-DE"/>
          </a:p>
        </p:txBody>
      </p:sp>
      <p:sp>
        <p:nvSpPr>
          <p:cNvPr id="9"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0"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Product OnePager (blue)">
    <p:spTree>
      <p:nvGrpSpPr>
        <p:cNvPr id="1" name=""/>
        <p:cNvGrpSpPr/>
        <p:nvPr/>
      </p:nvGrpSpPr>
      <p:grpSpPr>
        <a:xfrm>
          <a:off x="0" y="0"/>
          <a:ext cx="0" cy="0"/>
          <a:chOff x="0" y="0"/>
          <a:chExt cx="0" cy="0"/>
        </a:xfrm>
      </p:grpSpPr>
      <p:sp>
        <p:nvSpPr>
          <p:cNvPr id="11" name="Rechteck 10"/>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12" name="Gruppieren 11"/>
          <p:cNvGrpSpPr/>
          <p:nvPr userDrawn="1"/>
        </p:nvGrpSpPr>
        <p:grpSpPr>
          <a:xfrm>
            <a:off x="360002" y="4723759"/>
            <a:ext cx="8424000" cy="366466"/>
            <a:chOff x="360001" y="4722299"/>
            <a:chExt cx="8424000" cy="366353"/>
          </a:xfrm>
        </p:grpSpPr>
        <p:sp>
          <p:nvSpPr>
            <p:cNvPr id="13"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4"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hasCustomPrompt="1"/>
          </p:nvPr>
        </p:nvSpPr>
        <p:spPr>
          <a:xfrm>
            <a:off x="360363" y="144000"/>
            <a:ext cx="4122737" cy="989007"/>
          </a:xfrm>
        </p:spPr>
        <p:txBody>
          <a:bodyPr/>
          <a:lstStyle>
            <a:lvl1pPr>
              <a:defRPr>
                <a:solidFill>
                  <a:schemeClr val="bg1"/>
                </a:solidFill>
              </a:defRPr>
            </a:lvl1pPr>
          </a:lstStyle>
          <a:p>
            <a:r>
              <a:rPr lang="de-DE"/>
              <a:t>Mastertitelformat bearbeiten</a:t>
            </a:r>
            <a:endParaRPr lang="de-DE"/>
          </a:p>
        </p:txBody>
      </p:sp>
      <p:sp>
        <p:nvSpPr>
          <p:cNvPr id="7" name="Inhaltsplatzhalter 3"/>
          <p:cNvSpPr>
            <a:spLocks noGrp="1"/>
          </p:cNvSpPr>
          <p:nvPr>
            <p:ph idx="13" hasCustomPrompt="1"/>
          </p:nvPr>
        </p:nvSpPr>
        <p:spPr>
          <a:xfrm>
            <a:off x="4661096" y="144002"/>
            <a:ext cx="4122000" cy="4501434"/>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sp>
        <p:nvSpPr>
          <p:cNvPr id="16" name="Rectangle 6"/>
          <p:cNvSpPr/>
          <p:nvPr userDrawn="1"/>
        </p:nvSpPr>
        <p:spPr>
          <a:xfrm>
            <a:off x="366149" y="1585435"/>
            <a:ext cx="4122737" cy="3060000"/>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p:cNvGrpSpPr/>
          <p:nvPr userDrawn="1"/>
        </p:nvGrpSpPr>
        <p:grpSpPr>
          <a:xfrm>
            <a:off x="360004" y="1335153"/>
            <a:ext cx="4122737" cy="309958"/>
            <a:chOff x="360004" y="1268893"/>
            <a:chExt cx="4122737" cy="309958"/>
          </a:xfrm>
        </p:grpSpPr>
        <p:sp>
          <p:nvSpPr>
            <p:cNvPr id="17" name="TextBox 4"/>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itchFamily="34" charset="0"/>
                <a:buNone/>
              </a:pPr>
              <a:r>
                <a:rPr kumimoji="0" lang="en-US" sz="1400" b="0" i="0" u="none" strike="noStrike" kern="0" cap="none" spc="0" normalizeH="0" baseline="0" noProof="0">
                  <a:ln>
                    <a:noFill/>
                  </a:ln>
                  <a:solidFill>
                    <a:schemeClr val="tx2"/>
                  </a:solidFill>
                  <a:effectLst/>
                  <a:uLnTx/>
                  <a:uFillTx/>
                </a:rPr>
                <a:t>KEY FACTS</a:t>
              </a:r>
              <a:endParaRPr kumimoji="0" lang="en-US" sz="1400" b="0" i="0" u="none" strike="noStrike" kern="0" cap="none" spc="0" normalizeH="0" baseline="0" noProof="0">
                <a:ln>
                  <a:noFill/>
                </a:ln>
                <a:solidFill>
                  <a:schemeClr val="tx2"/>
                </a:solidFill>
                <a:effectLst/>
                <a:uLnTx/>
                <a:uFillTx/>
              </a:endParaRPr>
            </a:p>
          </p:txBody>
        </p:sp>
        <p:cxnSp>
          <p:nvCxnSpPr>
            <p:cNvPr id="18" name="Straight Connector 8"/>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p:cNvSpPr>
            <a:spLocks noGrp="1"/>
          </p:cNvSpPr>
          <p:nvPr>
            <p:ph type="body" sz="quarter" idx="14" hasCustomPrompt="1"/>
          </p:nvPr>
        </p:nvSpPr>
        <p:spPr>
          <a:xfrm>
            <a:off x="360004" y="1854200"/>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2" name="Textplatzhalter 2"/>
          <p:cNvSpPr>
            <a:spLocks noGrp="1"/>
          </p:cNvSpPr>
          <p:nvPr>
            <p:ph type="body" sz="quarter" idx="17" hasCustomPrompt="1"/>
          </p:nvPr>
        </p:nvSpPr>
        <p:spPr>
          <a:xfrm>
            <a:off x="360004" y="2244313"/>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3" name="Textplatzhalter 3"/>
          <p:cNvSpPr>
            <a:spLocks noGrp="1"/>
          </p:cNvSpPr>
          <p:nvPr>
            <p:ph type="body" sz="quarter" idx="18" hasCustomPrompt="1"/>
          </p:nvPr>
        </p:nvSpPr>
        <p:spPr>
          <a:xfrm>
            <a:off x="360004" y="2805026"/>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0" name="Textplatzhalter 4"/>
          <p:cNvSpPr>
            <a:spLocks noGrp="1"/>
          </p:cNvSpPr>
          <p:nvPr>
            <p:ph type="body" sz="quarter" idx="15" hasCustomPrompt="1"/>
          </p:nvPr>
        </p:nvSpPr>
        <p:spPr>
          <a:xfrm>
            <a:off x="360004" y="3195139"/>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1" name="Textplatzhalter 5"/>
          <p:cNvSpPr>
            <a:spLocks noGrp="1"/>
          </p:cNvSpPr>
          <p:nvPr>
            <p:ph type="body" sz="quarter" idx="16" hasCustomPrompt="1"/>
          </p:nvPr>
        </p:nvSpPr>
        <p:spPr>
          <a:xfrm>
            <a:off x="360004" y="3776324"/>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a:t>Fact</a:t>
            </a:r>
            <a:endParaRPr lang="de-DE"/>
          </a:p>
        </p:txBody>
      </p:sp>
      <p:sp>
        <p:nvSpPr>
          <p:cNvPr id="24" name="Textplatzhalter 6"/>
          <p:cNvSpPr>
            <a:spLocks noGrp="1"/>
          </p:cNvSpPr>
          <p:nvPr>
            <p:ph type="body" sz="quarter" idx="19" hasCustomPrompt="1"/>
          </p:nvPr>
        </p:nvSpPr>
        <p:spPr>
          <a:xfrm>
            <a:off x="360004" y="4145967"/>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err="1"/>
              <a:t>Subline</a:t>
            </a:r>
            <a:br>
              <a:rPr lang="de-DE"/>
            </a:br>
            <a:r>
              <a:rPr lang="de-DE"/>
              <a:t>Line 2</a:t>
            </a:r>
            <a:endParaRPr lang="de-DE"/>
          </a:p>
        </p:txBody>
      </p:sp>
      <p:sp>
        <p:nvSpPr>
          <p:cNvPr id="25" name="Textfeld 9"/>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Wir empfehlen, die blauen Folien nur für Showpräsentationen, Pressekonferenzen etc. zu verwenden.</a:t>
            </a:r>
            <a:endParaRPr lang="de-DE" sz="800">
              <a:solidFill>
                <a:srgbClr val="7F7F7F"/>
              </a:solidFill>
              <a:cs typeface="Tahoma" pitchFamily="34" charset="0"/>
            </a:endParaRPr>
          </a:p>
          <a:p>
            <a:pPr eaLnBrk="1" fontAlgn="base" hangingPunct="1">
              <a:spcBef>
                <a:spcPct val="0"/>
              </a:spcBef>
              <a:spcAft>
                <a:spcPct val="0"/>
              </a:spcAft>
            </a:pP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Bitten beachten Sie, dass die Funktion „Design Check“ vom Corporate </a:t>
            </a:r>
            <a:r>
              <a:rPr lang="de-DE" sz="800" err="1">
                <a:solidFill>
                  <a:srgbClr val="7F7F7F"/>
                </a:solidFill>
                <a:cs typeface="Tahoma" pitchFamily="34" charset="0"/>
              </a:rPr>
              <a:t>Presenter</a:t>
            </a:r>
            <a:r>
              <a:rPr lang="de-DE" sz="800">
                <a:solidFill>
                  <a:srgbClr val="7F7F7F"/>
                </a:solidFill>
                <a:cs typeface="Tahoma" pitchFamily="34" charset="0"/>
              </a:rPr>
              <a:t> die blauen Folien nicht richtig überprüfen kann. Bitte ignorieren Sie daher die Kommentare des Dienstes für Ihre blauen Folien und führen Sie die Anpassungen für die blauen Folien nicht durch.</a:t>
            </a:r>
            <a:endParaRPr lang="de-DE" sz="800">
              <a:solidFill>
                <a:srgbClr val="7F7F7F"/>
              </a:solidFill>
              <a:cs typeface="Tahoma" pitchFamily="34" charset="0"/>
            </a:endParaRPr>
          </a:p>
        </p:txBody>
      </p:sp>
      <p:sp>
        <p:nvSpPr>
          <p:cNvPr id="26" name="Textfeld 11"/>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We recommend to use the blue slides only</a:t>
            </a:r>
            <a:br>
              <a:rPr lang="en-US" sz="800">
                <a:solidFill>
                  <a:srgbClr val="7F7F7F"/>
                </a:solidFill>
                <a:cs typeface="Tahoma" pitchFamily="34" charset="0"/>
              </a:rPr>
            </a:br>
            <a:r>
              <a:rPr lang="en-US" sz="800">
                <a:solidFill>
                  <a:srgbClr val="7F7F7F"/>
                </a:solidFill>
                <a:cs typeface="Tahoma" pitchFamily="34" charset="0"/>
              </a:rPr>
              <a:t>for show presentations, press conferences etc.</a:t>
            </a:r>
            <a:endParaRPr lang="en-US" sz="800">
              <a:solidFill>
                <a:srgbClr val="7F7F7F"/>
              </a:solidFill>
              <a:cs typeface="Tahoma" pitchFamily="34" charset="0"/>
            </a:endParaRPr>
          </a:p>
          <a:p>
            <a:pPr eaLnBrk="1" fontAlgn="base" hangingPunct="1">
              <a:spcBef>
                <a:spcPct val="0"/>
              </a:spcBef>
              <a:spcAft>
                <a:spcPct val="0"/>
              </a:spcAft>
            </a:pP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Please note that the function “Design Check” of Corporate Presenter cannot do a correct check of the blue slides. So please ignore the comments of the service for your blue slides and do not make the adjustments for the blue slides.</a:t>
            </a:r>
            <a:endParaRPr lang="en-US" sz="800">
              <a:solidFill>
                <a:srgbClr val="7F7F7F"/>
              </a:solidFill>
              <a:cs typeface="Tahoma"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6" name="Grafik 5" descr="Ein Bild, das Text, Natur, Nachthimmel enthält.&#10;&#10;Automatisch generierte Beschreibu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8"/>
            <a:ext cx="9144000" cy="5144020"/>
          </a:xfrm>
          <a:prstGeom prst="rect">
            <a:avLst/>
          </a:prstGeom>
        </p:spPr>
      </p:pic>
      <p:sp>
        <p:nvSpPr>
          <p:cNvPr id="3" name="Untertitel 2"/>
          <p:cNvSpPr>
            <a:spLocks noGrp="1"/>
          </p:cNvSpPr>
          <p:nvPr>
            <p:ph type="subTitle" idx="1" hasCustomPrompt="1"/>
          </p:nvPr>
        </p:nvSpPr>
        <p:spPr>
          <a:xfrm>
            <a:off x="0" y="0"/>
            <a:ext cx="3600" cy="3600"/>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Inhaltsplatzhalter 2"/>
          <p:cNvSpPr>
            <a:spLocks noGrp="1"/>
          </p:cNvSpPr>
          <p:nvPr>
            <p:ph idx="1" hasCustomPrompt="1"/>
          </p:nvPr>
        </p:nvSpPr>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Nur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XA_1HL_2KM_oTex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a:graphic>
      </p:graphicFrame>
      <p:sp>
        <p:nvSpPr>
          <p:cNvPr id="2" name="Titel 1"/>
          <p:cNvSpPr>
            <a:spLocks noGrp="1"/>
          </p:cNvSpPr>
          <p:nvPr>
            <p:ph type="title" hasCustomPrompt="1"/>
          </p:nvPr>
        </p:nvSpPr>
        <p:spPr>
          <a:xfrm>
            <a:off x="360364" y="144003"/>
            <a:ext cx="8424001" cy="333923"/>
          </a:xfrm>
        </p:spPr>
        <p:txBody>
          <a:bodyPr vert="horz"/>
          <a:lstStyle>
            <a:lvl1pPr rtl="0">
              <a:defRPr>
                <a:solidFill>
                  <a:schemeClr val="bg1"/>
                </a:solidFill>
              </a:defRPr>
            </a:lvl1pPr>
          </a:lstStyle>
          <a:p>
            <a:r>
              <a:rPr lang="de-DE"/>
              <a:t>Mastertitelformat bearbeiten</a:t>
            </a:r>
            <a:endParaRPr lang="de-DE"/>
          </a:p>
        </p:txBody>
      </p:sp>
      <p:sp>
        <p:nvSpPr>
          <p:cNvPr id="9" name="Rechteck: diagonal liegende Ecken abgerundet 53"/>
          <p:cNvSpPr/>
          <p:nvPr userDrawn="1"/>
        </p:nvSpPr>
        <p:spPr>
          <a:xfrm>
            <a:off x="248825" y="4365730"/>
            <a:ext cx="8891142" cy="523752"/>
          </a:xfrm>
          <a:prstGeom prst="round2DiagRect">
            <a:avLst>
              <a:gd name="adj1" fmla="val 0"/>
              <a:gd name="adj2" fmla="val 11276"/>
            </a:avLst>
          </a:prstGeom>
          <a:gradFill>
            <a:gsLst>
              <a:gs pos="100000">
                <a:schemeClr val="tx1"/>
              </a:gs>
              <a:gs pos="0">
                <a:srgbClr val="004D7A"/>
              </a:gs>
            </a:gsLst>
            <a:lin ang="0" scaled="1"/>
          </a:gradFill>
          <a:ln w="127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112502" tIns="56251" rIns="112502" bIns="56251" numCol="1" spcCol="0" rtlCol="0" fromWordArt="0" anchor="ctr" anchorCtr="0" forceAA="0" compatLnSpc="1">
            <a:noAutofit/>
          </a:bodyPr>
          <a:lstStyle/>
          <a:p>
            <a:pPr defTabSz="1428750">
              <a:spcAft>
                <a:spcPts val="300"/>
              </a:spcAft>
              <a:tabLst>
                <a:tab pos="1075690" algn="l"/>
                <a:tab pos="1342390" algn="l"/>
              </a:tabLst>
              <a:defRPr/>
            </a:pPr>
            <a:endParaRPr lang="de-DE" sz="1200" kern="0">
              <a:solidFill>
                <a:srgbClr val="FFFFFF"/>
              </a:solidFill>
              <a:latin typeface="ZF Prometo Light" panose="020B0404030203060203" pitchFamily="34" charset="0"/>
              <a:ea typeface="Tahoma"/>
              <a:cs typeface="Tahoma"/>
            </a:endParaRPr>
          </a:p>
        </p:txBody>
      </p:sp>
      <p:sp>
        <p:nvSpPr>
          <p:cNvPr id="10" name="Textplatzhalter 12"/>
          <p:cNvSpPr>
            <a:spLocks noGrp="1"/>
          </p:cNvSpPr>
          <p:nvPr>
            <p:ph type="body" sz="quarter" idx="14" hasCustomPrompt="1"/>
          </p:nvPr>
        </p:nvSpPr>
        <p:spPr>
          <a:xfrm>
            <a:off x="597943" y="4493226"/>
            <a:ext cx="8192905" cy="268760"/>
          </a:xfrm>
          <a:noFill/>
        </p:spPr>
        <p:txBody>
          <a:bodyPr wrap="square" lIns="0" tIns="0" rIns="0" bIns="0" rtlCol="0" anchor="ctr">
            <a:noAutofit/>
          </a:bodyPr>
          <a:lstStyle>
            <a:lvl1pPr algn="ctr">
              <a:defRPr lang="de-DE" sz="1400" b="0" kern="1200" dirty="0">
                <a:solidFill>
                  <a:schemeClr val="bg1"/>
                </a:solidFill>
                <a:latin typeface="+mj-lt"/>
                <a:ea typeface="Tahoma" pitchFamily="34" charset="0"/>
                <a:cs typeface="Tahoma" pitchFamily="34" charset="0"/>
              </a:defRPr>
            </a:lvl1pPr>
          </a:lstStyle>
          <a:p>
            <a:pPr lvl="0">
              <a:spcBef>
                <a:spcPct val="0"/>
              </a:spcBef>
            </a:pPr>
            <a:r>
              <a:rPr lang="de-DE"/>
              <a:t>Mastertextformat bearbeiten</a:t>
            </a:r>
            <a:endParaRPr lang="de-D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XA_long1HL_noKM_noTex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a:graphic>
      </p:graphicFrame>
      <p:sp>
        <p:nvSpPr>
          <p:cNvPr id="2" name="Titel 1"/>
          <p:cNvSpPr>
            <a:spLocks noGrp="1"/>
          </p:cNvSpPr>
          <p:nvPr>
            <p:ph type="title" hasCustomPrompt="1"/>
          </p:nvPr>
        </p:nvSpPr>
        <p:spPr>
          <a:xfrm>
            <a:off x="360364" y="144001"/>
            <a:ext cx="8424001" cy="354952"/>
          </a:xfrm>
        </p:spPr>
        <p:txBody>
          <a:bodyPr vert="horz"/>
          <a:lstStyle>
            <a:lvl1pPr rtl="0">
              <a:defRPr>
                <a:solidFill>
                  <a:schemeClr val="bg1"/>
                </a:solidFill>
              </a:defRPr>
            </a:lvl1pPr>
          </a:lstStyle>
          <a:p>
            <a:r>
              <a:rPr lang="en-US" err="1"/>
              <a:t>Mastertitelformat</a:t>
            </a:r>
            <a:r>
              <a:rPr lang="en-US"/>
              <a:t> </a:t>
            </a:r>
            <a:r>
              <a:rPr lang="en-US" err="1"/>
              <a:t>bearbeiten</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1" y="864268"/>
            <a:ext cx="2700000" cy="3781167"/>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3222002" y="864268"/>
            <a:ext cx="2700000" cy="3781167"/>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6084002" y="864268"/>
            <a:ext cx="2700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XA_New-Design_short1HL_2K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a:graphic>
      </p:graphicFrame>
      <p:sp>
        <p:nvSpPr>
          <p:cNvPr id="2" name="Titel 1"/>
          <p:cNvSpPr>
            <a:spLocks noGrp="1"/>
          </p:cNvSpPr>
          <p:nvPr>
            <p:ph type="title" hasCustomPrompt="1"/>
          </p:nvPr>
        </p:nvSpPr>
        <p:spPr>
          <a:xfrm>
            <a:off x="360364" y="144003"/>
            <a:ext cx="8424001" cy="333923"/>
          </a:xfrm>
        </p:spPr>
        <p:txBody>
          <a:bodyPr vert="horz"/>
          <a:lstStyle>
            <a:lvl1pPr rtl="0">
              <a:defRPr>
                <a:solidFill>
                  <a:schemeClr val="bg1"/>
                </a:solidFill>
              </a:defRPr>
            </a:lvl1pPr>
          </a:lstStyle>
          <a:p>
            <a:r>
              <a:rPr lang="en-US" err="1"/>
              <a:t>Mastertitelformat</a:t>
            </a:r>
            <a:r>
              <a:rPr lang="en-US"/>
              <a:t> </a:t>
            </a:r>
            <a:r>
              <a:rPr lang="en-US" err="1"/>
              <a:t>bearbeiten</a:t>
            </a:r>
            <a:endParaRPr lang="en-US"/>
          </a:p>
        </p:txBody>
      </p:sp>
      <p:sp>
        <p:nvSpPr>
          <p:cNvPr id="13" name="Inhaltsplatzhalter 2"/>
          <p:cNvSpPr>
            <a:spLocks noGrp="1"/>
          </p:cNvSpPr>
          <p:nvPr>
            <p:ph idx="1" hasCustomPrompt="1"/>
          </p:nvPr>
        </p:nvSpPr>
        <p:spPr>
          <a:xfrm>
            <a:off x="360002" y="773479"/>
            <a:ext cx="8424000" cy="3312138"/>
          </a:xfrm>
        </p:spPr>
        <p:txBody>
          <a:bodyPr/>
          <a:lstStyle>
            <a:lvl1pPr rtl="0">
              <a:defRPr>
                <a:solidFill>
                  <a:schemeClr val="accent4"/>
                </a:solidFill>
              </a:defRPr>
            </a:lvl1pPr>
            <a:lvl2pPr marL="215900" indent="-215900" rtl="0">
              <a:buClr>
                <a:schemeClr val="accent4"/>
              </a:buClr>
              <a:buFont typeface="Courier New" panose="02070309020205020404" pitchFamily="49" charset="0"/>
              <a:buChar char="o"/>
              <a:defRPr>
                <a:solidFill>
                  <a:schemeClr val="accent4"/>
                </a:solidFill>
              </a:defRPr>
            </a:lvl2pPr>
            <a:lvl3pPr marL="431800" indent="-215900" rtl="0">
              <a:buClr>
                <a:schemeClr val="accent4"/>
              </a:buClr>
              <a:buFont typeface="Arial" panose="02080604020202020204" pitchFamily="34" charset="0"/>
              <a:buChar char="•"/>
              <a:defRPr>
                <a:solidFill>
                  <a:schemeClr val="accent4"/>
                </a:solidFill>
              </a:defRPr>
            </a:lvl3pPr>
            <a:lvl4pPr marL="647700" indent="-215900" rtl="0">
              <a:buClr>
                <a:schemeClr val="accent4"/>
              </a:buClr>
              <a:buFont typeface="Arial" panose="02080604020202020204" pitchFamily="34" charset="0"/>
              <a:buChar char="•"/>
              <a:defRPr>
                <a:solidFill>
                  <a:schemeClr val="accent4"/>
                </a:solidFill>
              </a:defRPr>
            </a:lvl4pPr>
            <a:lvl5pPr marL="863600" indent="-215900" rtl="0">
              <a:buClr>
                <a:schemeClr val="accent4"/>
              </a:buClr>
              <a:buFont typeface="Arial" panose="02080604020202020204" pitchFamily="34" charset="0"/>
              <a:buChar char="•"/>
              <a:defRPr>
                <a:solidFill>
                  <a:schemeClr val="accent4"/>
                </a:solidFill>
              </a:defRPr>
            </a:lvl5pPr>
          </a:lstStyle>
          <a:p>
            <a:pPr lvl="0"/>
            <a:r>
              <a:rPr lang="en-US" err="1"/>
              <a:t>Mastertextformat</a:t>
            </a:r>
            <a:r>
              <a:rPr lang="en-US"/>
              <a:t> </a:t>
            </a:r>
            <a:r>
              <a:rPr lang="en-US" err="1"/>
              <a:t>bearbeiten</a:t>
            </a:r>
            <a:endParaRPr lang="en-US"/>
          </a:p>
          <a:p>
            <a:pPr lvl="1"/>
            <a:r>
              <a:rPr lang="en-US" err="1"/>
              <a:t>Zweite</a:t>
            </a:r>
            <a:r>
              <a:rPr lang="en-US"/>
              <a:t> Ebene</a:t>
            </a:r>
            <a:endParaRPr lang="en-US"/>
          </a:p>
          <a:p>
            <a:pPr lvl="2"/>
            <a:r>
              <a:rPr lang="en-US" err="1"/>
              <a:t>Dritte</a:t>
            </a:r>
            <a:r>
              <a:rPr lang="en-US"/>
              <a:t> Ebene</a:t>
            </a:r>
            <a:endParaRPr lang="en-US"/>
          </a:p>
          <a:p>
            <a:pPr lvl="3"/>
            <a:r>
              <a:rPr lang="en-US" err="1"/>
              <a:t>Vierte</a:t>
            </a:r>
            <a:r>
              <a:rPr lang="en-US"/>
              <a:t> Ebene</a:t>
            </a:r>
            <a:endParaRPr lang="en-US"/>
          </a:p>
          <a:p>
            <a:pPr lvl="4"/>
            <a:r>
              <a:rPr lang="en-US" err="1"/>
              <a:t>Fünfte</a:t>
            </a:r>
            <a:r>
              <a:rPr lang="en-US"/>
              <a:t> Ebene</a:t>
            </a:r>
            <a:endParaRPr lang="en-US"/>
          </a:p>
        </p:txBody>
      </p:sp>
      <p:sp>
        <p:nvSpPr>
          <p:cNvPr id="15" name="Rechteck: diagonal liegende Ecken abgerundet 53"/>
          <p:cNvSpPr/>
          <p:nvPr userDrawn="1"/>
        </p:nvSpPr>
        <p:spPr>
          <a:xfrm>
            <a:off x="248825" y="4365730"/>
            <a:ext cx="8891142" cy="523752"/>
          </a:xfrm>
          <a:prstGeom prst="round2DiagRect">
            <a:avLst>
              <a:gd name="adj1" fmla="val 0"/>
              <a:gd name="adj2" fmla="val 11276"/>
            </a:avLst>
          </a:prstGeom>
          <a:gradFill>
            <a:gsLst>
              <a:gs pos="100000">
                <a:schemeClr val="tx1"/>
              </a:gs>
              <a:gs pos="0">
                <a:srgbClr val="004D7A"/>
              </a:gs>
            </a:gsLst>
            <a:lin ang="0" scaled="1"/>
          </a:gradFill>
          <a:ln w="127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112502" tIns="56251" rIns="112502" bIns="56251" numCol="1" spcCol="0" rtlCol="0" fromWordArt="0" anchor="ctr" anchorCtr="0" forceAA="0" compatLnSpc="1">
            <a:noAutofit/>
          </a:bodyPr>
          <a:lstStyle/>
          <a:p>
            <a:pPr defTabSz="1428750">
              <a:spcAft>
                <a:spcPts val="300"/>
              </a:spcAft>
              <a:tabLst>
                <a:tab pos="1075690" algn="l"/>
                <a:tab pos="1342390" algn="l"/>
              </a:tabLst>
              <a:defRPr/>
            </a:pPr>
            <a:endParaRPr lang="de-DE" sz="1200" kern="0">
              <a:solidFill>
                <a:srgbClr val="FFFFFF"/>
              </a:solidFill>
              <a:latin typeface="ZF Prometo Light" panose="020B0404030203060203" pitchFamily="34" charset="0"/>
              <a:ea typeface="Tahoma"/>
              <a:cs typeface="Tahoma"/>
            </a:endParaRPr>
          </a:p>
        </p:txBody>
      </p:sp>
      <p:sp>
        <p:nvSpPr>
          <p:cNvPr id="19" name="Textplatzhalter 12"/>
          <p:cNvSpPr>
            <a:spLocks noGrp="1"/>
          </p:cNvSpPr>
          <p:nvPr>
            <p:ph type="body" sz="quarter" idx="14" hasCustomPrompt="1"/>
          </p:nvPr>
        </p:nvSpPr>
        <p:spPr>
          <a:xfrm>
            <a:off x="597943" y="4493226"/>
            <a:ext cx="8192905" cy="268760"/>
          </a:xfrm>
          <a:noFill/>
        </p:spPr>
        <p:txBody>
          <a:bodyPr wrap="square" lIns="0" tIns="0" rIns="0" bIns="0" rtlCol="0" anchor="ctr">
            <a:noAutofit/>
          </a:bodyPr>
          <a:lstStyle>
            <a:lvl1pPr algn="ctr">
              <a:defRPr lang="de-DE" sz="1400" b="0" kern="1200" dirty="0">
                <a:solidFill>
                  <a:schemeClr val="bg1"/>
                </a:solidFill>
                <a:latin typeface="ZF Prometo Medium" panose="020B0704030203060203" pitchFamily="34" charset="0"/>
                <a:ea typeface="Tahoma" pitchFamily="34" charset="0"/>
                <a:cs typeface="Tahoma" pitchFamily="34" charset="0"/>
              </a:defRPr>
            </a:lvl1pPr>
          </a:lstStyle>
          <a:p>
            <a:pPr lvl="0">
              <a:spcBef>
                <a:spcPct val="0"/>
              </a:spcBef>
            </a:pPr>
            <a:r>
              <a:rPr lang="de-DE"/>
              <a:t>Mastertextformat bearbeiten</a:t>
            </a:r>
            <a:endParaRPr lang="de-D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XA_New-Design_1HL_1K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a:graphic>
      </p:graphicFrame>
      <p:sp>
        <p:nvSpPr>
          <p:cNvPr id="2" name="Titel 1"/>
          <p:cNvSpPr>
            <a:spLocks noGrp="1"/>
          </p:cNvSpPr>
          <p:nvPr>
            <p:ph type="title" hasCustomPrompt="1"/>
          </p:nvPr>
        </p:nvSpPr>
        <p:spPr>
          <a:xfrm>
            <a:off x="360364" y="144001"/>
            <a:ext cx="8424001" cy="354952"/>
          </a:xfrm>
        </p:spPr>
        <p:txBody>
          <a:bodyPr vert="horz"/>
          <a:lstStyle>
            <a:lvl1pPr rtl="0">
              <a:defRPr>
                <a:solidFill>
                  <a:schemeClr val="bg1"/>
                </a:solidFill>
              </a:defRPr>
            </a:lvl1pPr>
          </a:lstStyle>
          <a:p>
            <a:r>
              <a:rPr lang="en-US" err="1"/>
              <a:t>Mastertitelformat</a:t>
            </a:r>
            <a:r>
              <a:rPr lang="en-US"/>
              <a:t> </a:t>
            </a:r>
            <a:r>
              <a:rPr lang="en-US" err="1"/>
              <a:t>bearbeiten</a:t>
            </a:r>
            <a:endParaRPr lang="en-US"/>
          </a:p>
        </p:txBody>
      </p:sp>
      <p:sp>
        <p:nvSpPr>
          <p:cNvPr id="17" name="Rechteck: diagonal liegende Ecken abgerundet 53"/>
          <p:cNvSpPr/>
          <p:nvPr userDrawn="1"/>
        </p:nvSpPr>
        <p:spPr>
          <a:xfrm>
            <a:off x="248825" y="3943048"/>
            <a:ext cx="8891142" cy="946434"/>
          </a:xfrm>
          <a:prstGeom prst="round2DiagRect">
            <a:avLst>
              <a:gd name="adj1" fmla="val 0"/>
              <a:gd name="adj2" fmla="val 11276"/>
            </a:avLst>
          </a:prstGeom>
          <a:gradFill>
            <a:gsLst>
              <a:gs pos="100000">
                <a:schemeClr val="tx1"/>
              </a:gs>
              <a:gs pos="0">
                <a:srgbClr val="004D7A"/>
              </a:gs>
            </a:gsLst>
            <a:lin ang="0" scaled="1"/>
          </a:gradFill>
          <a:ln w="127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112502" tIns="56251" rIns="112502" bIns="56251" numCol="1" spcCol="0" rtlCol="0" fromWordArt="0" anchor="ctr" anchorCtr="0" forceAA="0" compatLnSpc="1">
            <a:noAutofit/>
          </a:bodyPr>
          <a:lstStyle/>
          <a:p>
            <a:pPr defTabSz="1428750">
              <a:spcAft>
                <a:spcPts val="300"/>
              </a:spcAft>
              <a:tabLst>
                <a:tab pos="1075690" algn="l"/>
                <a:tab pos="1342390" algn="l"/>
              </a:tabLst>
              <a:defRPr/>
            </a:pPr>
            <a:endParaRPr lang="de-DE" sz="1200" kern="0">
              <a:solidFill>
                <a:srgbClr val="FFFFFF"/>
              </a:solidFill>
              <a:latin typeface="ZF Prometo Light" panose="020B0404030203060203" pitchFamily="34" charset="0"/>
              <a:ea typeface="Tahoma"/>
              <a:cs typeface="Tahoma"/>
            </a:endParaRPr>
          </a:p>
        </p:txBody>
      </p:sp>
      <p:sp>
        <p:nvSpPr>
          <p:cNvPr id="14" name="Textplatzhalter 12"/>
          <p:cNvSpPr>
            <a:spLocks noGrp="1"/>
          </p:cNvSpPr>
          <p:nvPr>
            <p:ph type="body" sz="quarter" idx="14" hasCustomPrompt="1"/>
          </p:nvPr>
        </p:nvSpPr>
        <p:spPr>
          <a:xfrm>
            <a:off x="591093" y="4237229"/>
            <a:ext cx="8192905" cy="268760"/>
          </a:xfrm>
          <a:noFill/>
        </p:spPr>
        <p:txBody>
          <a:bodyPr wrap="square" lIns="0" tIns="0" rIns="0" bIns="0" rtlCol="0" anchor="ctr">
            <a:noAutofit/>
          </a:bodyPr>
          <a:lstStyle>
            <a:lvl1pPr algn="ctr">
              <a:defRPr lang="de-DE" sz="1400" b="0" kern="1200" dirty="0">
                <a:solidFill>
                  <a:schemeClr val="bg1"/>
                </a:solidFill>
                <a:latin typeface="ZF Prometo Medium" panose="020B0704030203060203" pitchFamily="34" charset="0"/>
                <a:ea typeface="Tahoma" pitchFamily="34" charset="0"/>
                <a:cs typeface="Tahoma" pitchFamily="34" charset="0"/>
              </a:defRPr>
            </a:lvl1pPr>
          </a:lstStyle>
          <a:p>
            <a:pPr lvl="0">
              <a:spcBef>
                <a:spcPct val="0"/>
              </a:spcBef>
            </a:pPr>
            <a:r>
              <a:rPr lang="de-DE"/>
              <a:t>Mastertextformat bearbeiten</a:t>
            </a:r>
            <a:endParaRPr lang="de-DE"/>
          </a:p>
        </p:txBody>
      </p:sp>
      <p:sp>
        <p:nvSpPr>
          <p:cNvPr id="15" name="Inhaltsplatzhalter 2"/>
          <p:cNvSpPr>
            <a:spLocks noGrp="1"/>
          </p:cNvSpPr>
          <p:nvPr>
            <p:ph idx="1" hasCustomPrompt="1"/>
          </p:nvPr>
        </p:nvSpPr>
        <p:spPr>
          <a:xfrm>
            <a:off x="360002" y="773480"/>
            <a:ext cx="8424000" cy="3080257"/>
          </a:xfrm>
        </p:spPr>
        <p:txBody>
          <a:bodyPr/>
          <a:lstStyle>
            <a:lvl1pPr rtl="0">
              <a:defRPr>
                <a:solidFill>
                  <a:schemeClr val="accent4"/>
                </a:solidFill>
              </a:defRPr>
            </a:lvl1pPr>
            <a:lvl2pPr marL="215900" indent="-215900" rtl="0">
              <a:buClr>
                <a:schemeClr val="accent4"/>
              </a:buClr>
              <a:buFont typeface="Courier New" panose="02070309020205020404" pitchFamily="49" charset="0"/>
              <a:buChar char="o"/>
              <a:defRPr>
                <a:solidFill>
                  <a:schemeClr val="accent4"/>
                </a:solidFill>
              </a:defRPr>
            </a:lvl2pPr>
            <a:lvl3pPr marL="431800" indent="-215900" rtl="0">
              <a:buClr>
                <a:schemeClr val="accent4"/>
              </a:buClr>
              <a:buFont typeface="Arial" panose="02080604020202020204" pitchFamily="34" charset="0"/>
              <a:buChar char="•"/>
              <a:defRPr>
                <a:solidFill>
                  <a:schemeClr val="accent4"/>
                </a:solidFill>
              </a:defRPr>
            </a:lvl3pPr>
            <a:lvl4pPr marL="647700" indent="-215900" rtl="0">
              <a:buClr>
                <a:schemeClr val="accent4"/>
              </a:buClr>
              <a:buFont typeface="Arial" panose="02080604020202020204" pitchFamily="34" charset="0"/>
              <a:buChar char="•"/>
              <a:defRPr>
                <a:solidFill>
                  <a:schemeClr val="accent4"/>
                </a:solidFill>
              </a:defRPr>
            </a:lvl4pPr>
            <a:lvl5pPr marL="863600" indent="-215900" rtl="0">
              <a:buClr>
                <a:schemeClr val="accent4"/>
              </a:buClr>
              <a:buFont typeface="Arial" panose="02080604020202020204" pitchFamily="34" charset="0"/>
              <a:buChar char="•"/>
              <a:defRPr>
                <a:solidFill>
                  <a:schemeClr val="accent4"/>
                </a:solidFill>
              </a:defRPr>
            </a:lvl5pPr>
          </a:lstStyle>
          <a:p>
            <a:pPr lvl="0"/>
            <a:r>
              <a:rPr lang="en-US" err="1"/>
              <a:t>Mastertextformat</a:t>
            </a:r>
            <a:r>
              <a:rPr lang="en-US"/>
              <a:t> </a:t>
            </a:r>
            <a:r>
              <a:rPr lang="en-US" err="1"/>
              <a:t>bearbeiten</a:t>
            </a:r>
            <a:endParaRPr lang="en-US"/>
          </a:p>
          <a:p>
            <a:pPr lvl="1"/>
            <a:r>
              <a:rPr lang="en-US" err="1"/>
              <a:t>Zweite</a:t>
            </a:r>
            <a:r>
              <a:rPr lang="en-US"/>
              <a:t> Ebene</a:t>
            </a:r>
            <a:endParaRPr lang="en-US"/>
          </a:p>
          <a:p>
            <a:pPr lvl="2"/>
            <a:r>
              <a:rPr lang="en-US" err="1"/>
              <a:t>Dritte</a:t>
            </a:r>
            <a:r>
              <a:rPr lang="en-US"/>
              <a:t> Ebene</a:t>
            </a:r>
            <a:endParaRPr lang="en-US"/>
          </a:p>
          <a:p>
            <a:pPr lvl="3"/>
            <a:r>
              <a:rPr lang="en-US" err="1"/>
              <a:t>Vierte</a:t>
            </a:r>
            <a:r>
              <a:rPr lang="en-US"/>
              <a:t> Ebene</a:t>
            </a:r>
            <a:endParaRPr lang="en-US"/>
          </a:p>
          <a:p>
            <a:pPr lvl="4"/>
            <a:r>
              <a:rPr lang="en-US" err="1"/>
              <a:t>Fünfte</a:t>
            </a:r>
            <a:r>
              <a:rPr lang="en-US"/>
              <a:t> Ebene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2" y="864266"/>
            <a:ext cx="4122737"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4660361" y="864267"/>
            <a:ext cx="4122737"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360002" y="2844878"/>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8" name="Inhaltsplatzhalter 4"/>
          <p:cNvSpPr>
            <a:spLocks noGrp="1"/>
          </p:cNvSpPr>
          <p:nvPr>
            <p:ph sz="quarter" idx="15" hasCustomPrompt="1"/>
          </p:nvPr>
        </p:nvSpPr>
        <p:spPr>
          <a:xfrm>
            <a:off x="4660361" y="2844878"/>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1" y="864267"/>
            <a:ext cx="2700000"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3222002" y="864267"/>
            <a:ext cx="2700000"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6084002" y="864267"/>
            <a:ext cx="2700000"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8" name="Inhaltsplatzhalter 4"/>
          <p:cNvSpPr>
            <a:spLocks noGrp="1"/>
          </p:cNvSpPr>
          <p:nvPr>
            <p:ph sz="quarter" idx="15" hasCustomPrompt="1"/>
          </p:nvPr>
        </p:nvSpPr>
        <p:spPr>
          <a:xfrm>
            <a:off x="360001" y="2844878"/>
            <a:ext cx="2700000"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9" name="Inhaltsplatzhalter 5"/>
          <p:cNvSpPr>
            <a:spLocks noGrp="1"/>
          </p:cNvSpPr>
          <p:nvPr>
            <p:ph sz="quarter" idx="16" hasCustomPrompt="1"/>
          </p:nvPr>
        </p:nvSpPr>
        <p:spPr>
          <a:xfrm>
            <a:off x="3222002" y="2844654"/>
            <a:ext cx="2700000" cy="1800781"/>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0" name="Inhaltsplatzhalter 6"/>
          <p:cNvSpPr>
            <a:spLocks noGrp="1"/>
          </p:cNvSpPr>
          <p:nvPr>
            <p:ph sz="quarter" idx="17" hasCustomPrompt="1"/>
          </p:nvPr>
        </p:nvSpPr>
        <p:spPr>
          <a:xfrm>
            <a:off x="6084002" y="2844654"/>
            <a:ext cx="2700000" cy="1800781"/>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noAutofit/>
          </a:bodyPr>
          <a:lstStyle/>
          <a:p>
            <a:pPr algn="ctr" fontAlgn="base">
              <a:lnSpc>
                <a:spcPts val="1700"/>
              </a:lnSpc>
              <a:spcBef>
                <a:spcPts val="840"/>
              </a:spcBef>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a:xfrm>
            <a:off x="360362" y="144044"/>
            <a:ext cx="4122000" cy="1008706"/>
          </a:xfrm>
        </p:spPr>
        <p:txBody>
          <a:bodyPr/>
          <a:lstStyle/>
          <a:p>
            <a:r>
              <a:rPr lang="de-DE"/>
              <a:t>Mastertitelformat bearbeiten</a:t>
            </a:r>
            <a:endParaRPr lang="de-DE"/>
          </a:p>
        </p:txBody>
      </p:sp>
      <p:sp>
        <p:nvSpPr>
          <p:cNvPr id="3" name="Fußzeilenplatzhalter 2"/>
          <p:cNvSpPr>
            <a:spLocks noGrp="1"/>
          </p:cNvSpPr>
          <p:nvPr>
            <p:ph type="ftr" sz="quarter" idx="10"/>
          </p:nvPr>
        </p:nvSpPr>
        <p:spPr>
          <a:xfrm>
            <a:off x="929391" y="4892162"/>
            <a:ext cx="3564000" cy="108033"/>
          </a:xfrm>
        </p:spPr>
        <p:txBody>
          <a:bodyPr/>
          <a:lstStyle/>
          <a:p>
            <a:pPr>
              <a:lnSpc>
                <a:spcPts val="800"/>
              </a:lnSpc>
            </a:pPr>
            <a:endParaRPr>
              <a:solidFill>
                <a:srgbClr val="000000"/>
              </a:solidFill>
            </a:endParaRPr>
          </a:p>
        </p:txBody>
      </p:sp>
      <p:sp>
        <p:nvSpPr>
          <p:cNvPr id="6" name="Inhaltsplatzhalter 2"/>
          <p:cNvSpPr>
            <a:spLocks noGrp="1"/>
          </p:cNvSpPr>
          <p:nvPr>
            <p:ph idx="1" hasCustomPrompt="1"/>
          </p:nvPr>
        </p:nvSpPr>
        <p:spPr bwMode="gray">
          <a:xfrm>
            <a:off x="360002" y="1404433"/>
            <a:ext cx="4122737" cy="3241000"/>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Bildplatzhalter 2"/>
          <p:cNvSpPr>
            <a:spLocks noGrp="1"/>
          </p:cNvSpPr>
          <p:nvPr>
            <p:ph type="pic" sz="quarter" idx="12"/>
          </p:nvPr>
        </p:nvSpPr>
        <p:spPr>
          <a:xfrm>
            <a:off x="4661096" y="0"/>
            <a:ext cx="4482904" cy="5145088"/>
          </a:xfrm>
          <a:solidFill>
            <a:schemeClr val="bg2"/>
          </a:solidFill>
        </p:spPr>
        <p:txBody>
          <a:bodyPr/>
          <a:lstStyle/>
          <a:p>
            <a:r>
              <a:rPr lang="de-DE"/>
              <a:t>Bild durch Klicken auf Symbol hinzufügen</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cxnSp>
        <p:nvCxnSpPr>
          <p:cNvPr id="13" name="Gerade Verbindung 8"/>
          <p:cNvCxnSpPr/>
          <p:nvPr userDrawn="1"/>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1"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2"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noAutofit/>
          </a:bodyPr>
          <a:lstStyle/>
          <a:p>
            <a:pPr algn="ctr" fontAlgn="base">
              <a:lnSpc>
                <a:spcPts val="1700"/>
              </a:lnSpc>
              <a:spcBef>
                <a:spcPts val="840"/>
              </a:spcBef>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a:xfrm>
            <a:off x="360362" y="144044"/>
            <a:ext cx="4122000" cy="1008706"/>
          </a:xfrm>
        </p:spPr>
        <p:txBody>
          <a:bodyPr/>
          <a:lstStyle/>
          <a:p>
            <a:r>
              <a:rPr lang="de-DE"/>
              <a:t>Mastertitelformat bearbeiten</a:t>
            </a:r>
            <a:endParaRPr lang="de-DE"/>
          </a:p>
        </p:txBody>
      </p:sp>
      <p:sp>
        <p:nvSpPr>
          <p:cNvPr id="3" name="Fußzeilenplatzhalter 2"/>
          <p:cNvSpPr>
            <a:spLocks noGrp="1"/>
          </p:cNvSpPr>
          <p:nvPr>
            <p:ph type="ftr" sz="quarter" idx="10"/>
          </p:nvPr>
        </p:nvSpPr>
        <p:spPr>
          <a:xfrm>
            <a:off x="929391" y="4892162"/>
            <a:ext cx="3563234" cy="108033"/>
          </a:xfrm>
        </p:spPr>
        <p:txBody>
          <a:bodyPr/>
          <a:lstStyle/>
          <a:p>
            <a:pPr>
              <a:lnSpc>
                <a:spcPts val="800"/>
              </a:lnSpc>
            </a:pPr>
            <a:endParaRPr>
              <a:solidFill>
                <a:srgbClr val="000000"/>
              </a:solidFill>
            </a:endParaRPr>
          </a:p>
        </p:txBody>
      </p:sp>
      <p:sp>
        <p:nvSpPr>
          <p:cNvPr id="5" name="Inhaltsplatzhalter 2"/>
          <p:cNvSpPr>
            <a:spLocks noGrp="1"/>
          </p:cNvSpPr>
          <p:nvPr>
            <p:ph idx="1" hasCustomPrompt="1"/>
          </p:nvPr>
        </p:nvSpPr>
        <p:spPr bwMode="gray">
          <a:xfrm>
            <a:off x="360002" y="1404433"/>
            <a:ext cx="4122737" cy="3241000"/>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Bildplatzhalter 1"/>
          <p:cNvSpPr>
            <a:spLocks noGrp="1"/>
          </p:cNvSpPr>
          <p:nvPr>
            <p:ph type="pic" sz="quarter" idx="12"/>
          </p:nvPr>
        </p:nvSpPr>
        <p:spPr>
          <a:xfrm>
            <a:off x="4661096" y="1"/>
            <a:ext cx="4482904" cy="2574795"/>
          </a:xfrm>
          <a:solidFill>
            <a:schemeClr val="bg2"/>
          </a:solidFill>
        </p:spPr>
        <p:txBody>
          <a:bodyPr/>
          <a:lstStyle/>
          <a:p>
            <a:r>
              <a:rPr lang="de-DE"/>
              <a:t>Bild durch Klicken auf Symbol hinzufügen</a:t>
            </a:r>
            <a:endParaRPr lang="de-DE"/>
          </a:p>
        </p:txBody>
      </p:sp>
      <p:sp>
        <p:nvSpPr>
          <p:cNvPr id="8" name="Bildplatzhalter 2"/>
          <p:cNvSpPr>
            <a:spLocks noGrp="1"/>
          </p:cNvSpPr>
          <p:nvPr>
            <p:ph type="pic" sz="quarter" idx="13"/>
          </p:nvPr>
        </p:nvSpPr>
        <p:spPr>
          <a:xfrm>
            <a:off x="4661096" y="2574796"/>
            <a:ext cx="4482904" cy="2574795"/>
          </a:xfrm>
          <a:solidFill>
            <a:schemeClr val="bg2"/>
          </a:solidFill>
        </p:spPr>
        <p:txBody>
          <a:bodyPr/>
          <a:lstStyle/>
          <a:p>
            <a:r>
              <a:rPr lang="de-DE"/>
              <a:t>Bild durch Klicken auf Symbol hinzufügen</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cxnSp>
        <p:nvCxnSpPr>
          <p:cNvPr id="10" name="Gerade Verbindung 9"/>
          <p:cNvCxnSpPr/>
          <p:nvPr/>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2"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3"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Textplatzhalter 1"/>
          <p:cNvSpPr>
            <a:spLocks noGrp="1"/>
          </p:cNvSpPr>
          <p:nvPr>
            <p:ph type="body" sz="quarter" idx="12" hasCustomPrompt="1"/>
          </p:nvPr>
        </p:nvSpPr>
        <p:spPr>
          <a:xfrm>
            <a:off x="360001"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6" name="Textplatzhalter 2"/>
          <p:cNvSpPr>
            <a:spLocks noGrp="1"/>
          </p:cNvSpPr>
          <p:nvPr>
            <p:ph type="body" sz="quarter" idx="13" hasCustomPrompt="1"/>
          </p:nvPr>
        </p:nvSpPr>
        <p:spPr>
          <a:xfrm>
            <a:off x="3222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7" name="Textplatzhalter 3"/>
          <p:cNvSpPr>
            <a:spLocks noGrp="1"/>
          </p:cNvSpPr>
          <p:nvPr>
            <p:ph type="body" sz="quarter" idx="14" hasCustomPrompt="1"/>
          </p:nvPr>
        </p:nvSpPr>
        <p:spPr>
          <a:xfrm>
            <a:off x="6084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8" name="Bildplatzhalter 1"/>
          <p:cNvSpPr>
            <a:spLocks noGrp="1"/>
          </p:cNvSpPr>
          <p:nvPr>
            <p:ph type="pic" sz="quarter" idx="15"/>
          </p:nvPr>
        </p:nvSpPr>
        <p:spPr>
          <a:xfrm>
            <a:off x="360001" y="1545356"/>
            <a:ext cx="2700000" cy="1800556"/>
          </a:xfrm>
          <a:solidFill>
            <a:schemeClr val="bg2"/>
          </a:solidFill>
        </p:spPr>
        <p:txBody>
          <a:bodyPr/>
          <a:lstStyle/>
          <a:p>
            <a:r>
              <a:rPr lang="de-DE"/>
              <a:t>Bild durch Klicken auf Symbol hinzufügen</a:t>
            </a:r>
            <a:endParaRPr lang="de-DE"/>
          </a:p>
        </p:txBody>
      </p:sp>
      <p:sp>
        <p:nvSpPr>
          <p:cNvPr id="9" name="Bildplatzhalter 2"/>
          <p:cNvSpPr>
            <a:spLocks noGrp="1"/>
          </p:cNvSpPr>
          <p:nvPr>
            <p:ph type="pic" sz="quarter" idx="16"/>
          </p:nvPr>
        </p:nvSpPr>
        <p:spPr>
          <a:xfrm>
            <a:off x="3222002" y="1545356"/>
            <a:ext cx="2700000" cy="1800556"/>
          </a:xfrm>
          <a:solidFill>
            <a:schemeClr val="bg2"/>
          </a:solidFill>
        </p:spPr>
        <p:txBody>
          <a:bodyPr/>
          <a:lstStyle/>
          <a:p>
            <a:r>
              <a:rPr lang="de-DE"/>
              <a:t>Bild durch Klicken auf Symbol hinzufügen</a:t>
            </a:r>
            <a:endParaRPr lang="de-DE"/>
          </a:p>
        </p:txBody>
      </p:sp>
      <p:sp>
        <p:nvSpPr>
          <p:cNvPr id="10" name="Bildplatzhalter 3"/>
          <p:cNvSpPr>
            <a:spLocks noGrp="1"/>
          </p:cNvSpPr>
          <p:nvPr>
            <p:ph type="pic" sz="quarter" idx="17"/>
          </p:nvPr>
        </p:nvSpPr>
        <p:spPr>
          <a:xfrm>
            <a:off x="6084002" y="1545356"/>
            <a:ext cx="2700000" cy="1800556"/>
          </a:xfrm>
          <a:solidFill>
            <a:schemeClr val="bg2"/>
          </a:solidFill>
        </p:spPr>
        <p:txBody>
          <a:bodyPr/>
          <a:lstStyle/>
          <a:p>
            <a:r>
              <a:rPr lang="de-DE"/>
              <a:t>Bild durch Klicken auf Symbol hinzufügen</a:t>
            </a:r>
            <a:endParaRPr lang="de-DE"/>
          </a:p>
        </p:txBody>
      </p:sp>
      <p:sp>
        <p:nvSpPr>
          <p:cNvPr id="11" name="Inhaltsplatzhalter 1"/>
          <p:cNvSpPr>
            <a:spLocks noGrp="1"/>
          </p:cNvSpPr>
          <p:nvPr>
            <p:ph sz="quarter" idx="18" hasCustomPrompt="1"/>
          </p:nvPr>
        </p:nvSpPr>
        <p:spPr>
          <a:xfrm>
            <a:off x="360001"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2" name="Inhaltsplatzhalter 2"/>
          <p:cNvSpPr>
            <a:spLocks noGrp="1"/>
          </p:cNvSpPr>
          <p:nvPr>
            <p:ph sz="quarter" idx="19" hasCustomPrompt="1"/>
          </p:nvPr>
        </p:nvSpPr>
        <p:spPr>
          <a:xfrm>
            <a:off x="3222002"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3" name="Inhaltsplatzhalter 3"/>
          <p:cNvSpPr>
            <a:spLocks noGrp="1"/>
          </p:cNvSpPr>
          <p:nvPr>
            <p:ph sz="quarter" idx="20" hasCustomPrompt="1"/>
          </p:nvPr>
        </p:nvSpPr>
        <p:spPr>
          <a:xfrm>
            <a:off x="6084002"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8" name="Textfeld 9"/>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Bearbeitungshinweis:</a:t>
            </a:r>
            <a:endParaRPr lang="de-DE" sz="1000" b="1">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Klicken Sie auf das Symbol im Platzhalter und wählen Sie ein Bild aus.</a:t>
            </a:r>
            <a:endParaRPr lang="de-DE" sz="800">
              <a:solidFill>
                <a:srgbClr val="7F7F7F"/>
              </a:solidFill>
              <a:cs typeface="Tahoma" pitchFamily="34" charset="0"/>
            </a:endParaRPr>
          </a:p>
          <a:p>
            <a:pPr eaLnBrk="1" fontAlgn="base" hangingPunct="1">
              <a:spcBef>
                <a:spcPct val="0"/>
              </a:spcBef>
              <a:spcAft>
                <a:spcPct val="0"/>
              </a:spcAft>
            </a:pPr>
            <a:r>
              <a:rPr lang="de-DE" sz="800">
                <a:solidFill>
                  <a:srgbClr val="7F7F7F"/>
                </a:solidFill>
                <a:cs typeface="Tahoma" pitchFamily="34" charset="0"/>
              </a:rPr>
              <a:t>Sofern das Bild nicht der Größe des Bildplatzhalters entspricht und somit nicht richtig zugeschnitten ist, gehen Sie bitte wie folgt vor:</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Gehen Sie mit der Maus auf das Bild - Klicken Sie auf die rechte Maustaste und wählen Sie „Grafik formatieren“ aus.</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Wählen Sie dann „Zuschneiden“. Unter „Bildposition“ – X-Offset und Y-Offset können Sie nun den gewünschten Ausschnitt bestimmen.</a:t>
            </a:r>
            <a:endParaRPr lang="de-DE" sz="800">
              <a:solidFill>
                <a:srgbClr val="7F7F7F"/>
              </a:solidFill>
              <a:cs typeface="Tahoma" pitchFamily="34" charset="0"/>
            </a:endParaRPr>
          </a:p>
          <a:p>
            <a:pPr eaLnBrk="1" fontAlgn="base" hangingPunct="1">
              <a:spcBef>
                <a:spcPct val="0"/>
              </a:spcBef>
              <a:spcAft>
                <a:spcPct val="0"/>
              </a:spcAft>
              <a:buFont typeface="Tahoma" pitchFamily="34" charset="0"/>
              <a:buNone/>
            </a:pPr>
            <a:r>
              <a:rPr lang="de-DE" sz="800">
                <a:solidFill>
                  <a:srgbClr val="7F7F7F"/>
                </a:solidFill>
                <a:cs typeface="Tahoma" pitchFamily="34" charset="0"/>
              </a:rPr>
              <a:t>Mit positiven Werten wird das Bild nach unten bzw. nach rechts verschoben. Mit negativen Werten hingegen nach oben bzw. links.</a:t>
            </a:r>
            <a:endParaRPr lang="en-US" sz="900">
              <a:solidFill>
                <a:srgbClr val="7F7F7F"/>
              </a:solidFill>
              <a:cs typeface="Tahoma" pitchFamily="34" charset="0"/>
            </a:endParaRPr>
          </a:p>
        </p:txBody>
      </p:sp>
      <p:sp>
        <p:nvSpPr>
          <p:cNvPr id="19" name="Textfeld 11"/>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7F7F7F"/>
                </a:solidFill>
                <a:cs typeface="Tahoma" pitchFamily="34" charset="0"/>
              </a:rPr>
              <a:t>Handling </a:t>
            </a:r>
            <a:r>
              <a:rPr lang="de-DE" sz="1000" b="1" err="1">
                <a:solidFill>
                  <a:srgbClr val="7F7F7F"/>
                </a:solidFill>
                <a:cs typeface="Tahoma" pitchFamily="34" charset="0"/>
              </a:rPr>
              <a:t>instructions</a:t>
            </a:r>
            <a:r>
              <a:rPr lang="de-DE" sz="1000" b="1">
                <a:solidFill>
                  <a:srgbClr val="7F7F7F"/>
                </a:solidFill>
                <a:cs typeface="Tahoma" pitchFamily="34" charset="0"/>
              </a:rPr>
              <a:t>:</a:t>
            </a:r>
            <a:endParaRPr lang="de-DE" sz="1000" b="1">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Click on the symbol in the place holder and select an image. If the image does not have the same size as the place holder, please follow this instruction:</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7F7F7F"/>
              </a:solidFill>
              <a:cs typeface="Tahoma" pitchFamily="34" charset="0"/>
            </a:endParaRPr>
          </a:p>
          <a:p>
            <a:pPr eaLnBrk="1" fontAlgn="base" hangingPunct="1">
              <a:spcBef>
                <a:spcPct val="0"/>
              </a:spcBef>
              <a:spcAft>
                <a:spcPct val="0"/>
              </a:spcAft>
            </a:pPr>
            <a:r>
              <a:rPr lang="en-US" sz="800">
                <a:solidFill>
                  <a:srgbClr val="7F7F7F"/>
                </a:solidFill>
                <a:cs typeface="Tahoma" pitchFamily="34" charset="0"/>
              </a:rPr>
              <a:t>With positive values you can move the picture down and to the right, with negative values up and to the left.</a:t>
            </a:r>
            <a:endParaRPr lang="en-US" sz="800">
              <a:solidFill>
                <a:srgbClr val="7F7F7F"/>
              </a:solidFill>
              <a:cs typeface="Tahom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image" Target="../media/image3.png"/><Relationship Id="rId35" Type="http://schemas.openxmlformats.org/officeDocument/2006/relationships/oleObject" Target="../embeddings/oleObject1.bin"/><Relationship Id="rId34" Type="http://schemas.openxmlformats.org/officeDocument/2006/relationships/tags" Target="../tags/tag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image" Target="../media/image6.jpeg"/><Relationship Id="rId11" Type="http://schemas.openxmlformats.org/officeDocument/2006/relationships/oleObject" Target="../embeddings/oleObject6.bin"/><Relationship Id="rId10" Type="http://schemas.openxmlformats.org/officeDocument/2006/relationships/tags" Target="../tags/tag6.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34"/>
            </p:custDataLst>
          </p:nvPr>
        </p:nvGraphicFramePr>
        <p:xfrm>
          <a:off x="1588" y="1588"/>
          <a:ext cx="1588" cy="1588"/>
        </p:xfrm>
        <a:graphic>
          <a:graphicData uri="http://schemas.openxmlformats.org/presentationml/2006/ole"/>
        </a:graphic>
      </p:graphicFrame>
      <p:sp>
        <p:nvSpPr>
          <p:cNvPr id="2" name="Titelplatzhalter 1"/>
          <p:cNvSpPr>
            <a:spLocks noGrp="1"/>
          </p:cNvSpPr>
          <p:nvPr>
            <p:ph type="title"/>
          </p:nvPr>
        </p:nvSpPr>
        <p:spPr>
          <a:xfrm>
            <a:off x="360363" y="144001"/>
            <a:ext cx="8424001" cy="594000"/>
          </a:xfrm>
          <a:prstGeom prst="rect">
            <a:avLst/>
          </a:prstGeom>
        </p:spPr>
        <p:txBody>
          <a:bodyPr vert="horz" lIns="0" tIns="0" rIns="0" bIns="0" rtlCol="0" anchor="t" anchorCtr="0">
            <a:noAutofit/>
          </a:bodyPr>
          <a:lstStyle/>
          <a:p>
            <a:r>
              <a:rPr lang="de-DE"/>
              <a:t>Titelmasterformat durch Klicken bearbeiten</a:t>
            </a:r>
            <a:endParaRPr lang="de-DE"/>
          </a:p>
        </p:txBody>
      </p:sp>
      <p:sp>
        <p:nvSpPr>
          <p:cNvPr id="3" name="Textplatzhalter 2"/>
          <p:cNvSpPr>
            <a:spLocks noGrp="1"/>
          </p:cNvSpPr>
          <p:nvPr>
            <p:ph type="body" idx="1"/>
          </p:nvPr>
        </p:nvSpPr>
        <p:spPr>
          <a:xfrm>
            <a:off x="360002" y="864268"/>
            <a:ext cx="8424000" cy="3781167"/>
          </a:xfrm>
          <a:prstGeom prst="rect">
            <a:avLst/>
          </a:prstGeom>
        </p:spPr>
        <p:txBody>
          <a:bodyPr vert="horz" lIns="0" tIns="0" rIns="0" bIns="0" rtlCol="0">
            <a:noAutofit/>
          </a:bodyPr>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a:p>
            <a:pPr lvl="5"/>
            <a:r>
              <a:rPr lang="de-DE"/>
              <a:t>Sechste Ebene</a:t>
            </a:r>
            <a:endParaRPr lang="de-DE"/>
          </a:p>
        </p:txBody>
      </p:sp>
      <p:sp>
        <p:nvSpPr>
          <p:cNvPr id="5" name="Fußzeilenplatzhalter 4"/>
          <p:cNvSpPr>
            <a:spLocks noGrp="1"/>
          </p:cNvSpPr>
          <p:nvPr>
            <p:ph type="ftr" sz="quarter" idx="3"/>
          </p:nvPr>
        </p:nvSpPr>
        <p:spPr>
          <a:xfrm>
            <a:off x="929391" y="4892163"/>
            <a:ext cx="5220000" cy="108033"/>
          </a:xfrm>
          <a:prstGeom prst="rect">
            <a:avLst/>
          </a:prstGeom>
        </p:spPr>
        <p:txBody>
          <a:bodyPr vert="horz" lIns="0" tIns="0" rIns="0" bIns="0" rtlCol="0" anchor="ctr"/>
          <a:lstStyle>
            <a:lvl1pPr algn="l">
              <a:defRPr sz="600">
                <a:solidFill>
                  <a:schemeClr val="tx1"/>
                </a:solidFill>
              </a:defRPr>
            </a:lvl1pPr>
          </a:lstStyle>
          <a:p>
            <a:endParaRPr lang="de-DE"/>
          </a:p>
        </p:txBody>
      </p:sp>
      <p:sp>
        <p:nvSpPr>
          <p:cNvPr id="6" name="Foliennummernplatzhalter 5"/>
          <p:cNvSpPr>
            <a:spLocks noGrp="1"/>
          </p:cNvSpPr>
          <p:nvPr>
            <p:ph type="sldNum" sz="quarter" idx="4"/>
          </p:nvPr>
        </p:nvSpPr>
        <p:spPr>
          <a:xfrm>
            <a:off x="8604001" y="4892163"/>
            <a:ext cx="180000" cy="108033"/>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fld>
            <a:endParaRPr lang="de-DE"/>
          </a:p>
        </p:txBody>
      </p:sp>
      <p:sp>
        <p:nvSpPr>
          <p:cNvPr id="7" name="Text Box 10"/>
          <p:cNvSpPr txBox="1">
            <a:spLocks noChangeArrowheads="1"/>
          </p:cNvSpPr>
          <p:nvPr userDrawn="1"/>
        </p:nvSpPr>
        <p:spPr bwMode="black">
          <a:xfrm>
            <a:off x="7607032" y="4894867"/>
            <a:ext cx="900000" cy="10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000000"/>
                </a:solidFill>
              </a:rPr>
              <a:t>© ZF Friedrichshafen AG</a:t>
            </a:r>
            <a:endParaRPr lang="de-DE" sz="600">
              <a:solidFill>
                <a:srgbClr val="000000"/>
              </a:solidFill>
            </a:endParaRPr>
          </a:p>
        </p:txBody>
      </p:sp>
      <p:cxnSp>
        <p:nvCxnSpPr>
          <p:cNvPr id="8" name="Gerade Verbindung 7"/>
          <p:cNvCxnSpPr/>
          <p:nvPr userDrawn="1"/>
        </p:nvCxnSpPr>
        <p:spPr>
          <a:xfrm>
            <a:off x="360002" y="4723758"/>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0" name="Textfeld 9"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r>
              <a:rPr lang="en-US" noProof="0"/>
              <a:t>Internal</a:t>
            </a:r>
            <a:endParaRPr lang="en-US" noProof="0"/>
          </a:p>
        </p:txBody>
      </p:sp>
      <p:pic>
        <p:nvPicPr>
          <p:cNvPr id="11" name="Grafik 10"/>
          <p:cNvPicPr>
            <a:picLocks noChangeAspect="1"/>
          </p:cNvPicPr>
          <p:nvPr userDrawn="1"/>
        </p:nvPicPr>
        <p:blipFill>
          <a:blip r:embed="rId36" cstate="hqprint"/>
          <a:stretch>
            <a:fillRect/>
          </a:stretch>
        </p:blipFill>
        <p:spPr>
          <a:xfrm>
            <a:off x="360001" y="4802134"/>
            <a:ext cx="288000" cy="288000"/>
          </a:xfrm>
          <a:prstGeom prst="rect">
            <a:avLst/>
          </a:prstGeom>
        </p:spPr>
      </p:pic>
      <p:sp>
        <p:nvSpPr>
          <p:cNvPr id="13" name="MSIPCMContentMarking" descr="{&quot;HashCode&quot;:416489603,&quot;Placement&quot;:&quot;Header&quot;,&quot;Top&quot;:0.0,&quot;Left&quot;:666.5907,&quot;SlideWidth&quot;:720,&quot;SlideHeight&quot;:405}"/>
          <p:cNvSpPr txBox="1"/>
          <p:nvPr userDrawn="1"/>
        </p:nvSpPr>
        <p:spPr>
          <a:xfrm>
            <a:off x="8465702" y="0"/>
            <a:ext cx="678298" cy="262344"/>
          </a:xfrm>
          <a:prstGeom prst="rect">
            <a:avLst/>
          </a:prstGeom>
          <a:noFill/>
        </p:spPr>
        <p:txBody>
          <a:bodyPr vert="horz" wrap="square" lIns="0" tIns="0" rIns="0" bIns="0" rtlCol="0" anchor="ctr" anchorCtr="1">
            <a:spAutoFit/>
          </a:bodyPr>
          <a:lstStyle/>
          <a:p>
            <a:pPr marL="0" marR="0" indent="0" algn="r" defTabSz="914400" eaLnBrk="1" fontAlgn="base" latinLnBrk="0" hangingPunct="1">
              <a:lnSpc>
                <a:spcPct val="100000"/>
              </a:lnSpc>
              <a:spcBef>
                <a:spcPts val="0"/>
              </a:spcBef>
              <a:spcAft>
                <a:spcPct val="0"/>
              </a:spcAft>
              <a:buClrTx/>
              <a:buSzTx/>
              <a:buFontTx/>
              <a:buNone/>
            </a:pPr>
            <a:r>
              <a:rPr kumimoji="0" lang="en-US" sz="1000" b="0" i="0" u="none" strike="noStrike" kern="0" cap="none" spc="0" normalizeH="0" baseline="0" noProof="0">
                <a:ln>
                  <a:noFill/>
                </a:ln>
                <a:solidFill>
                  <a:srgbClr val="000000"/>
                </a:solidFill>
                <a:effectLst/>
                <a:uLnTx/>
                <a:uFillTx/>
                <a:latin typeface="Calibri" panose="020F0502020204030204" pitchFamily="34" charset="0"/>
              </a:rPr>
              <a:t>Internal</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anose="02080604020202020204" pitchFamily="34" charset="0"/>
        <a:buNone/>
        <a:defRPr sz="1200" kern="1200">
          <a:solidFill>
            <a:schemeClr val="tx1"/>
          </a:solidFill>
          <a:latin typeface="+mn-lt"/>
          <a:ea typeface="+mn-ea"/>
          <a:cs typeface="+mn-cs"/>
        </a:defRPr>
      </a:lvl1pPr>
      <a:lvl2pPr marL="2159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2pPr>
      <a:lvl3pPr marL="4318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3pPr>
      <a:lvl4pPr marL="6477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4pPr>
      <a:lvl5pPr marL="864235"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anose="02080604020202020204"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0"/>
            </p:custDataLst>
          </p:nvPr>
        </p:nvGraphicFramePr>
        <p:xfrm>
          <a:off x="1588" y="1588"/>
          <a:ext cx="1587" cy="1588"/>
        </p:xfrm>
        <a:graphic>
          <a:graphicData uri="http://schemas.openxmlformats.org/presentationml/2006/ole"/>
        </a:graphic>
      </p:graphicFrame>
      <p:pic>
        <p:nvPicPr>
          <p:cNvPr id="9" name="Grafik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34"/>
            <a:ext cx="9144000" cy="5144020"/>
          </a:xfrm>
          <a:prstGeom prst="rect">
            <a:avLst/>
          </a:prstGeom>
        </p:spPr>
      </p:pic>
      <p:sp>
        <p:nvSpPr>
          <p:cNvPr id="2" name="Titelplatzhalter 1"/>
          <p:cNvSpPr>
            <a:spLocks noGrp="1"/>
          </p:cNvSpPr>
          <p:nvPr>
            <p:ph type="title"/>
          </p:nvPr>
        </p:nvSpPr>
        <p:spPr>
          <a:xfrm>
            <a:off x="360238" y="144001"/>
            <a:ext cx="7885954" cy="594000"/>
          </a:xfrm>
          <a:prstGeom prst="rect">
            <a:avLst/>
          </a:prstGeom>
        </p:spPr>
        <p:txBody>
          <a:bodyPr vert="horz" lIns="0" tIns="0" rIns="0" bIns="0" rtlCol="0" anchor="t" anchorCtr="0">
            <a:noAutofit/>
          </a:bodyPr>
          <a:lstStyle/>
          <a:p>
            <a:r>
              <a:rPr lang="de-DE"/>
              <a:t>Titelmasterformat durch Klicken </a:t>
            </a:r>
            <a:r>
              <a:rPr lang="de-DE" err="1"/>
              <a:t>bearbeitenzf</a:t>
            </a:r>
            <a:endParaRPr lang="de-DE"/>
          </a:p>
        </p:txBody>
      </p:sp>
      <p:sp>
        <p:nvSpPr>
          <p:cNvPr id="3" name="Textplatzhalter 2"/>
          <p:cNvSpPr>
            <a:spLocks noGrp="1"/>
          </p:cNvSpPr>
          <p:nvPr>
            <p:ph type="body" idx="1"/>
          </p:nvPr>
        </p:nvSpPr>
        <p:spPr>
          <a:xfrm>
            <a:off x="360239" y="881063"/>
            <a:ext cx="8424127" cy="3764372"/>
          </a:xfrm>
          <a:prstGeom prst="rect">
            <a:avLst/>
          </a:prstGeom>
        </p:spPr>
        <p:txBody>
          <a:bodyPr vert="horz" lIns="0" tIns="0" rIns="0" bIns="0" rtlCol="0">
            <a:noAutofit/>
          </a:bodyPr>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a:p>
            <a:pPr lvl="5"/>
            <a:r>
              <a:rPr lang="de-DE"/>
              <a:t>Sechste Ebene</a:t>
            </a:r>
            <a:endParaRPr lang="de-DE"/>
          </a:p>
        </p:txBody>
      </p:sp>
      <p:pic>
        <p:nvPicPr>
          <p:cNvPr id="12" name="Grafik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09715" y="203829"/>
            <a:ext cx="449729" cy="449868"/>
          </a:xfrm>
          <a:prstGeom prst="rect">
            <a:avLst/>
          </a:prstGeom>
        </p:spPr>
      </p:pic>
      <p:sp>
        <p:nvSpPr>
          <p:cNvPr id="4" name="TextBox 3"/>
          <p:cNvSpPr txBox="1"/>
          <p:nvPr userDrawn="1"/>
        </p:nvSpPr>
        <p:spPr>
          <a:xfrm>
            <a:off x="3968304" y="5001088"/>
            <a:ext cx="499963" cy="92333"/>
          </a:xfrm>
          <a:prstGeom prst="rect">
            <a:avLst/>
          </a:prstGeom>
          <a:noFill/>
        </p:spPr>
        <p:txBody>
          <a:bodyPr wrap="non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kumimoji="0" lang="de-DE" sz="600" b="0" i="0" u="none" strike="noStrike" kern="0" cap="none" spc="0" normalizeH="0" baseline="0" noProof="0">
                <a:ln>
                  <a:noFill/>
                </a:ln>
                <a:solidFill>
                  <a:schemeClr val="bg1"/>
                </a:solidFill>
                <a:effectLst/>
                <a:uLnTx/>
                <a:uFillTx/>
              </a:rPr>
              <a:t>ZF </a:t>
            </a:r>
            <a:r>
              <a:rPr kumimoji="0" lang="de-DE" sz="600" b="0" i="0" u="none" strike="noStrike" kern="0" cap="none" spc="0" normalizeH="0" baseline="0" noProof="0" err="1">
                <a:ln>
                  <a:noFill/>
                </a:ln>
                <a:solidFill>
                  <a:schemeClr val="bg1"/>
                </a:solidFill>
                <a:effectLst/>
                <a:uLnTx/>
                <a:uFillTx/>
              </a:rPr>
              <a:t>confidential</a:t>
            </a:r>
            <a:endParaRPr kumimoji="0" lang="en-US" sz="600" b="0" i="0" u="none" strike="noStrike" kern="0" cap="none" spc="0" normalizeH="0" baseline="0" noProof="0">
              <a:ln>
                <a:noFill/>
              </a:ln>
              <a:solidFill>
                <a:schemeClr val="bg1"/>
              </a:solidFill>
              <a:effectLst/>
              <a:uLnTx/>
              <a:uFillTx/>
            </a:endParaRPr>
          </a:p>
        </p:txBody>
      </p:sp>
      <p:sp>
        <p:nvSpPr>
          <p:cNvPr id="6" name="MSIPCMContentMarking" descr="{&quot;HashCode&quot;:416489603,&quot;Placement&quot;:&quot;Header&quot;,&quot;Top&quot;:0.0,&quot;Left&quot;:666.5907,&quot;SlideWidth&quot;:720,&quot;SlideHeight&quot;:405}"/>
          <p:cNvSpPr txBox="1"/>
          <p:nvPr userDrawn="1"/>
        </p:nvSpPr>
        <p:spPr>
          <a:xfrm>
            <a:off x="8465702" y="0"/>
            <a:ext cx="678298" cy="262344"/>
          </a:xfrm>
          <a:prstGeom prst="rect">
            <a:avLst/>
          </a:prstGeom>
          <a:noFill/>
        </p:spPr>
        <p:txBody>
          <a:bodyPr vert="horz" wrap="square" lIns="0" tIns="0" rIns="0" bIns="0" rtlCol="0" anchor="ctr" anchorCtr="1">
            <a:spAutoFit/>
          </a:bodyPr>
          <a:lstStyle/>
          <a:p>
            <a:pPr marL="0" marR="0" indent="0" algn="r" defTabSz="914400" eaLnBrk="1" fontAlgn="base" latinLnBrk="0" hangingPunct="1">
              <a:lnSpc>
                <a:spcPct val="100000"/>
              </a:lnSpc>
              <a:spcBef>
                <a:spcPts val="0"/>
              </a:spcBef>
              <a:spcAft>
                <a:spcPct val="0"/>
              </a:spcAft>
              <a:buClrTx/>
              <a:buSzTx/>
              <a:buFontTx/>
              <a:buNone/>
            </a:pPr>
            <a:r>
              <a:rPr kumimoji="0" lang="en-US" sz="1000" b="0" i="0" u="none" strike="noStrike" kern="0" cap="none" spc="0" normalizeH="0" baseline="0" noProof="0">
                <a:ln>
                  <a:noFill/>
                </a:ln>
                <a:solidFill>
                  <a:srgbClr val="000000"/>
                </a:solidFill>
                <a:effectLst/>
                <a:uLnTx/>
                <a:uFillTx/>
                <a:latin typeface="Calibri" panose="020F0502020204030204" pitchFamily="34" charset="0"/>
              </a:rPr>
              <a:t>Internal</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sldNum="0" hdr="0" dt="0"/>
  <p:txStyles>
    <p:titleStyle>
      <a:lvl1pPr algn="l" defTabSz="914400" rtl="0" eaLnBrk="1" latinLnBrk="0" hangingPunct="1">
        <a:spcBef>
          <a:spcPct val="0"/>
        </a:spcBef>
        <a:buNone/>
        <a:defRPr sz="2000" b="1" kern="1200">
          <a:solidFill>
            <a:schemeClr val="bg1"/>
          </a:solidFill>
          <a:latin typeface="ZF Prometo Medium" panose="020B0704030203060203" pitchFamily="34" charset="0"/>
          <a:ea typeface="+mj-ea"/>
          <a:cs typeface="+mj-cs"/>
        </a:defRPr>
      </a:lvl1pPr>
    </p:titleStyle>
    <p:bodyStyle>
      <a:lvl1pPr marL="0" indent="0" algn="l" defTabSz="914400" rtl="0" eaLnBrk="1" latinLnBrk="0" hangingPunct="1">
        <a:spcBef>
          <a:spcPts val="0"/>
        </a:spcBef>
        <a:spcAft>
          <a:spcPts val="300"/>
        </a:spcAft>
        <a:buFont typeface="Arial" panose="02080604020202020204" pitchFamily="34" charset="0"/>
        <a:buNone/>
        <a:defRPr sz="1200" kern="1200">
          <a:solidFill>
            <a:schemeClr val="bg1"/>
          </a:solidFill>
          <a:latin typeface="ZF Prometo Light" panose="020B0404030203060203" pitchFamily="34" charset="0"/>
          <a:ea typeface="+mn-ea"/>
          <a:cs typeface="+mn-cs"/>
        </a:defRPr>
      </a:lvl1pPr>
      <a:lvl2pPr marL="215900" indent="-215900" algn="l" defTabSz="914400" rtl="0" eaLnBrk="1" latinLnBrk="0" hangingPunct="1">
        <a:spcBef>
          <a:spcPts val="0"/>
        </a:spcBef>
        <a:spcAft>
          <a:spcPts val="300"/>
        </a:spcAft>
        <a:buClr>
          <a:schemeClr val="tx2"/>
        </a:buClr>
        <a:buFont typeface="Tahoma" pitchFamily="34" charset="0"/>
        <a:buChar char="•"/>
        <a:defRPr sz="1200" kern="1200">
          <a:solidFill>
            <a:schemeClr val="bg1"/>
          </a:solidFill>
          <a:latin typeface="ZF Prometo Light" panose="020B0404030203060203" pitchFamily="34" charset="0"/>
          <a:ea typeface="+mn-ea"/>
          <a:cs typeface="+mn-cs"/>
        </a:defRPr>
      </a:lvl2pPr>
      <a:lvl3pPr marL="431800" indent="-215900" algn="l" defTabSz="914400" rtl="0" eaLnBrk="1" latinLnBrk="0" hangingPunct="1">
        <a:spcBef>
          <a:spcPts val="0"/>
        </a:spcBef>
        <a:spcAft>
          <a:spcPts val="300"/>
        </a:spcAft>
        <a:buClr>
          <a:schemeClr val="tx2"/>
        </a:buClr>
        <a:buFont typeface="Tahoma" pitchFamily="34" charset="0"/>
        <a:buChar char="•"/>
        <a:defRPr sz="1200" kern="1200">
          <a:solidFill>
            <a:schemeClr val="bg1"/>
          </a:solidFill>
          <a:latin typeface="ZF Prometo Light" panose="020B0404030203060203" pitchFamily="34" charset="0"/>
          <a:ea typeface="+mn-ea"/>
          <a:cs typeface="+mn-cs"/>
        </a:defRPr>
      </a:lvl3pPr>
      <a:lvl4pPr marL="647700" indent="-215900" algn="l" defTabSz="914400" rtl="0" eaLnBrk="1" latinLnBrk="0" hangingPunct="1">
        <a:spcBef>
          <a:spcPts val="0"/>
        </a:spcBef>
        <a:spcAft>
          <a:spcPts val="300"/>
        </a:spcAft>
        <a:buClr>
          <a:schemeClr val="tx2"/>
        </a:buClr>
        <a:buFont typeface="Tahoma" pitchFamily="34" charset="0"/>
        <a:buChar char="•"/>
        <a:defRPr sz="1200" kern="1200">
          <a:solidFill>
            <a:schemeClr val="bg1"/>
          </a:solidFill>
          <a:latin typeface="ZF Prometo Light" panose="020B0404030203060203" pitchFamily="34" charset="0"/>
          <a:ea typeface="+mn-ea"/>
          <a:cs typeface="+mn-cs"/>
        </a:defRPr>
      </a:lvl4pPr>
      <a:lvl5pPr marL="864235" indent="-215900" algn="l" defTabSz="914400" rtl="0" eaLnBrk="1" latinLnBrk="0" hangingPunct="1">
        <a:spcBef>
          <a:spcPts val="0"/>
        </a:spcBef>
        <a:spcAft>
          <a:spcPts val="300"/>
        </a:spcAft>
        <a:buClr>
          <a:schemeClr val="tx2"/>
        </a:buClr>
        <a:buFont typeface="Tahoma" pitchFamily="34" charset="0"/>
        <a:buChar char="•"/>
        <a:defRPr sz="1200" kern="1200">
          <a:solidFill>
            <a:schemeClr val="bg1"/>
          </a:solidFill>
          <a:latin typeface="ZF Prometo Light" panose="020B0404030203060203" pitchFamily="34" charset="0"/>
          <a:ea typeface="+mn-ea"/>
          <a:cs typeface="+mn-cs"/>
        </a:defRPr>
      </a:lvl5pPr>
      <a:lvl6pPr marL="0" indent="0" algn="l" defTabSz="914400" rtl="0" eaLnBrk="1" latinLnBrk="0" hangingPunct="1">
        <a:spcBef>
          <a:spcPts val="0"/>
        </a:spcBef>
        <a:spcAft>
          <a:spcPts val="600"/>
        </a:spcAft>
        <a:buFont typeface="Arial" panose="02080604020202020204" pitchFamily="34" charset="0"/>
        <a:buNone/>
        <a:defRPr sz="1600" b="1" kern="1200">
          <a:solidFill>
            <a:schemeClr val="bg1"/>
          </a:solidFill>
          <a:latin typeface="ZF Prometo Medium" panose="020B0704030203060203" pitchFamily="34" charset="0"/>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tags" Target="../tags/tag8.xml"/><Relationship Id="rId2" Type="http://schemas.openxmlformats.org/officeDocument/2006/relationships/oleObject" Target="../embeddings/oleObject7.bin"/><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3.xml"/><Relationship Id="rId2" Type="http://schemas.openxmlformats.org/officeDocument/2006/relationships/oleObject" Target="../embeddings/oleObject14.bin"/><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oleObject" Target="../embeddings/oleObject8.bin"/><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hyperlink" Target="mailto:sachin.gole.external@zf.com" TargetMode="External"/><Relationship Id="rId7" Type="http://schemas.openxmlformats.org/officeDocument/2006/relationships/hyperlink" Target="mailto:akshay.bujone.external@zf.com" TargetMode="External"/><Relationship Id="rId6" Type="http://schemas.openxmlformats.org/officeDocument/2006/relationships/hyperlink" Target="mailto:pratikkumar.joshi.external@zf.com" TargetMode="External"/><Relationship Id="rId5" Type="http://schemas.openxmlformats.org/officeDocument/2006/relationships/hyperlink" Target="mailto:roland.geiger@zf.com" TargetMode="External"/><Relationship Id="rId4" Type="http://schemas.openxmlformats.org/officeDocument/2006/relationships/hyperlink" Target="mailto:Mounir.Achir@zf.com" TargetMode="External"/><Relationship Id="rId3" Type="http://schemas.openxmlformats.org/officeDocument/2006/relationships/hyperlink" Target="mailto:ulrich.kraemer@zf.com" TargetMode="External"/><Relationship Id="rId2" Type="http://schemas.openxmlformats.org/officeDocument/2006/relationships/oleObject" Target="../embeddings/oleObject10.bin"/><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hyperlink" Target="mailto:sachin.gole.external@zf.com" TargetMode="External"/><Relationship Id="rId6" Type="http://schemas.openxmlformats.org/officeDocument/2006/relationships/hyperlink" Target="mailto:akshay.bujone.external@zf.com" TargetMode="External"/><Relationship Id="rId5" Type="http://schemas.openxmlformats.org/officeDocument/2006/relationships/hyperlink" Target="mailto:pratikkumar.joshi.external@zf.com" TargetMode="External"/><Relationship Id="rId4" Type="http://schemas.openxmlformats.org/officeDocument/2006/relationships/hyperlink" Target="mailto:roland.geiger@zf.com" TargetMode="External"/><Relationship Id="rId3" Type="http://schemas.openxmlformats.org/officeDocument/2006/relationships/hyperlink" Target="mailto:stephan.dohrmann@zf.com" TargetMode="External"/><Relationship Id="rId2" Type="http://schemas.openxmlformats.org/officeDocument/2006/relationships/oleObject" Target="../embeddings/oleObject11.bin"/><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3.xml"/><Relationship Id="rId2" Type="http://schemas.openxmlformats.org/officeDocument/2006/relationships/oleObject" Target="../embeddings/oleObject12.bin"/><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3.xml"/><Relationship Id="rId2" Type="http://schemas.openxmlformats.org/officeDocument/2006/relationships/oleObject" Target="../embeddings/oleObject13.bin"/><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7" name="Titelbox"/>
          <p:cNvSpPr>
            <a:spLocks noGrp="1"/>
          </p:cNvSpPr>
          <p:nvPr>
            <p:ph type="ctrTitle"/>
          </p:nvPr>
        </p:nvSpPr>
        <p:spPr/>
        <p:txBody>
          <a:bodyPr vert="horz"/>
          <a:lstStyle/>
          <a:p>
            <a:r>
              <a:rPr lang="en-US" err="1"/>
              <a:t>SoA</a:t>
            </a:r>
            <a:r>
              <a:rPr lang="en-US"/>
              <a:t> Reference Architecture Layers</a:t>
            </a:r>
            <a:endParaRPr lang="en-US"/>
          </a:p>
        </p:txBody>
      </p:sp>
      <p:sp>
        <p:nvSpPr>
          <p:cNvPr id="3" name="Untertitel 2"/>
          <p:cNvSpPr>
            <a:spLocks noGrp="1"/>
          </p:cNvSpPr>
          <p:nvPr>
            <p:ph type="subTitle" idx="1"/>
          </p:nvPr>
        </p:nvSpPr>
        <p:spPr/>
        <p:txBody>
          <a:bodyPr/>
          <a:lstStyle/>
          <a:p>
            <a:endParaRPr lang="en-US"/>
          </a:p>
        </p:txBody>
      </p:sp>
      <p:sp>
        <p:nvSpPr>
          <p:cNvPr id="9" name="Fußzeilenplatzhalter 4"/>
          <p:cNvSpPr>
            <a:spLocks noGrp="1"/>
          </p:cNvSpPr>
          <p:nvPr>
            <p:ph type="ftr" sz="quarter" idx="11"/>
          </p:nvPr>
        </p:nvSpPr>
        <p:spPr>
          <a:prstGeom prst="rect">
            <a:avLst/>
          </a:prstGeom>
        </p:spPr>
        <p:txBody>
          <a:bodyPr/>
          <a:lstStyle/>
          <a:p>
            <a:pPr>
              <a:spcBef>
                <a:spcPts val="0"/>
              </a:spcBef>
            </a:pPr>
            <a:r>
              <a:rPr lang="en-US"/>
              <a:t>DISS1 | DI</a:t>
            </a:r>
            <a:endParaRPr lang="en-US"/>
          </a:p>
        </p:txBody>
      </p:sp>
      <p:pic>
        <p:nvPicPr>
          <p:cNvPr id="10" name="Picture 4"/>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3103794"/>
            <a:ext cx="9144000" cy="1905000"/>
          </a:xfrm>
          <a:prstGeom prst="rect">
            <a:avLst/>
          </a:prstGeom>
        </p:spPr>
      </p:pic>
      <p:pic>
        <p:nvPicPr>
          <p:cNvPr id="15" name="DA38DC1F-A2CC-4C28-B041-B4A7C41D00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513190" y="2414314"/>
            <a:ext cx="4971143" cy="279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3" name="Objekt 33512"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82" name="Title 5"/>
          <p:cNvSpPr>
            <a:spLocks noGrp="1"/>
          </p:cNvSpPr>
          <p:nvPr>
            <p:ph type="title"/>
          </p:nvPr>
        </p:nvSpPr>
        <p:spPr>
          <a:xfrm>
            <a:off x="360363" y="144001"/>
            <a:ext cx="8424001" cy="594000"/>
          </a:xfrm>
        </p:spPr>
        <p:txBody>
          <a:bodyPr vert="horz"/>
          <a:lstStyle/>
          <a:p>
            <a:r>
              <a:rPr lang="en-US"/>
              <a:t>Service Oriented Architecture</a:t>
            </a:r>
            <a:endParaRPr lang="en-US"/>
          </a:p>
        </p:txBody>
      </p:sp>
      <p:sp>
        <p:nvSpPr>
          <p:cNvPr id="142" name="Textfeld 249"/>
          <p:cNvSpPr txBox="1"/>
          <p:nvPr/>
        </p:nvSpPr>
        <p:spPr>
          <a:xfrm>
            <a:off x="359636" y="491780"/>
            <a:ext cx="40149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600"/>
              <a:t>Deployment View</a:t>
            </a:r>
            <a:endParaRPr lang="en-US" sz="1600"/>
          </a:p>
        </p:txBody>
      </p:sp>
      <p:grpSp>
        <p:nvGrpSpPr>
          <p:cNvPr id="17" name="Group 16"/>
          <p:cNvGrpSpPr/>
          <p:nvPr/>
        </p:nvGrpSpPr>
        <p:grpSpPr>
          <a:xfrm>
            <a:off x="1457901" y="1392874"/>
            <a:ext cx="967532" cy="246221"/>
            <a:chOff x="5042663" y="1418914"/>
            <a:chExt cx="816900" cy="246221"/>
          </a:xfrm>
        </p:grpSpPr>
        <p:sp>
          <p:nvSpPr>
            <p:cNvPr id="113" name="Flowchart: Alternate Process 112"/>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18" name="Textfeld 259"/>
            <p:cNvSpPr txBox="1"/>
            <p:nvPr/>
          </p:nvSpPr>
          <p:spPr>
            <a:xfrm>
              <a:off x="5242049" y="1480468"/>
              <a:ext cx="500508"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Feature 1</a:t>
              </a:r>
              <a:endParaRPr lang="en-US" sz="800" b="1"/>
            </a:p>
          </p:txBody>
        </p:sp>
      </p:grpSp>
      <p:grpSp>
        <p:nvGrpSpPr>
          <p:cNvPr id="54" name="Group 53"/>
          <p:cNvGrpSpPr/>
          <p:nvPr/>
        </p:nvGrpSpPr>
        <p:grpSpPr>
          <a:xfrm>
            <a:off x="2534740" y="1404227"/>
            <a:ext cx="864533" cy="246221"/>
            <a:chOff x="5042663" y="1418914"/>
            <a:chExt cx="816900" cy="246221"/>
          </a:xfrm>
        </p:grpSpPr>
        <p:sp>
          <p:nvSpPr>
            <p:cNvPr id="55" name="Flowchart: Alternate Process 54"/>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56" name="Textfeld 259"/>
            <p:cNvSpPr txBox="1"/>
            <p:nvPr/>
          </p:nvSpPr>
          <p:spPr>
            <a:xfrm>
              <a:off x="5256357" y="1461787"/>
              <a:ext cx="48699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Feature 2</a:t>
              </a:r>
              <a:endParaRPr lang="en-US" sz="800" b="1"/>
            </a:p>
          </p:txBody>
        </p:sp>
      </p:grpSp>
      <p:grpSp>
        <p:nvGrpSpPr>
          <p:cNvPr id="57" name="Group 56"/>
          <p:cNvGrpSpPr/>
          <p:nvPr/>
        </p:nvGrpSpPr>
        <p:grpSpPr>
          <a:xfrm>
            <a:off x="1386245" y="1714914"/>
            <a:ext cx="3117112" cy="246221"/>
            <a:chOff x="5042663" y="1418914"/>
            <a:chExt cx="816900" cy="246221"/>
          </a:xfrm>
        </p:grpSpPr>
        <p:sp>
          <p:nvSpPr>
            <p:cNvPr id="58" name="Flowchart: Alternate Process 57"/>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59" name="Textfeld 259"/>
            <p:cNvSpPr txBox="1"/>
            <p:nvPr/>
          </p:nvSpPr>
          <p:spPr>
            <a:xfrm>
              <a:off x="5296588" y="1475446"/>
              <a:ext cx="48028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Functions (Shared object / Lib) </a:t>
              </a:r>
              <a:endParaRPr lang="en-US" sz="800" b="1"/>
            </a:p>
          </p:txBody>
        </p:sp>
      </p:grpSp>
      <p:sp>
        <p:nvSpPr>
          <p:cNvPr id="61" name="Flowchart: Alternate Process 60"/>
          <p:cNvSpPr/>
          <p:nvPr/>
        </p:nvSpPr>
        <p:spPr>
          <a:xfrm>
            <a:off x="1386241" y="2109020"/>
            <a:ext cx="3117116" cy="984828"/>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63" name="Textfeld 259"/>
          <p:cNvSpPr txBox="1"/>
          <p:nvPr/>
        </p:nvSpPr>
        <p:spPr>
          <a:xfrm>
            <a:off x="1581519" y="2926517"/>
            <a:ext cx="3020185" cy="153888"/>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b="1"/>
              <a:t>Service Oriented Architecture Middleware</a:t>
            </a:r>
            <a:endParaRPr lang="en-US" b="1"/>
          </a:p>
        </p:txBody>
      </p:sp>
      <p:sp>
        <p:nvSpPr>
          <p:cNvPr id="65" name="Rectangle: Rounded Corners 64"/>
          <p:cNvSpPr/>
          <p:nvPr/>
        </p:nvSpPr>
        <p:spPr>
          <a:xfrm>
            <a:off x="1471137" y="2534786"/>
            <a:ext cx="925221" cy="409630"/>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SOME/IP Communication Middleware</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66" name="Rectangle: Rounded Corners 65"/>
          <p:cNvSpPr/>
          <p:nvPr/>
        </p:nvSpPr>
        <p:spPr>
          <a:xfrm>
            <a:off x="2455530" y="2531612"/>
            <a:ext cx="925221" cy="409630"/>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Inter Process Communication Middleware</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67" name="Rectangle: Rounded Corners 66"/>
          <p:cNvSpPr/>
          <p:nvPr/>
        </p:nvSpPr>
        <p:spPr>
          <a:xfrm>
            <a:off x="3457169" y="2522427"/>
            <a:ext cx="925221" cy="409630"/>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DDS Communication Middleware</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68" name="Rectangle: Rounded Corners 67"/>
          <p:cNvSpPr/>
          <p:nvPr/>
        </p:nvSpPr>
        <p:spPr>
          <a:xfrm>
            <a:off x="1488383" y="2188803"/>
            <a:ext cx="2894007" cy="215058"/>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Protocol Binding</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 name="Rectangle 1"/>
          <p:cNvSpPr/>
          <p:nvPr/>
        </p:nvSpPr>
        <p:spPr>
          <a:xfrm>
            <a:off x="1457901" y="890088"/>
            <a:ext cx="860757" cy="1785372"/>
          </a:xfrm>
          <a:prstGeom prst="rect">
            <a:avLst/>
          </a:prstGeom>
          <a:noFill/>
          <a:ln>
            <a:solidFill>
              <a:schemeClr val="bg1"/>
            </a:solidFill>
            <a:prstDash val="sysDot"/>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70" name="Textfeld 259"/>
          <p:cNvSpPr txBox="1"/>
          <p:nvPr/>
        </p:nvSpPr>
        <p:spPr>
          <a:xfrm>
            <a:off x="1662245" y="1014302"/>
            <a:ext cx="5337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App Process</a:t>
            </a:r>
            <a:endParaRPr lang="en-US" sz="800" b="1"/>
          </a:p>
        </p:txBody>
      </p:sp>
      <p:grpSp>
        <p:nvGrpSpPr>
          <p:cNvPr id="72" name="Group 71"/>
          <p:cNvGrpSpPr/>
          <p:nvPr/>
        </p:nvGrpSpPr>
        <p:grpSpPr>
          <a:xfrm>
            <a:off x="3552961" y="1395546"/>
            <a:ext cx="864533" cy="246221"/>
            <a:chOff x="4989307" y="1410233"/>
            <a:chExt cx="816900" cy="246221"/>
          </a:xfrm>
        </p:grpSpPr>
        <p:sp>
          <p:nvSpPr>
            <p:cNvPr id="73" name="Flowchart: Alternate Process 72"/>
            <p:cNvSpPr/>
            <p:nvPr/>
          </p:nvSpPr>
          <p:spPr>
            <a:xfrm>
              <a:off x="4989307" y="1410233"/>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74" name="Textfeld 259"/>
            <p:cNvSpPr txBox="1"/>
            <p:nvPr/>
          </p:nvSpPr>
          <p:spPr>
            <a:xfrm>
              <a:off x="5256357" y="1461787"/>
              <a:ext cx="48699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Feature 3</a:t>
              </a:r>
              <a:endParaRPr lang="en-US" sz="800" b="1"/>
            </a:p>
          </p:txBody>
        </p:sp>
      </p:grpSp>
      <p:sp>
        <p:nvSpPr>
          <p:cNvPr id="75" name="Rectangle 74"/>
          <p:cNvSpPr/>
          <p:nvPr/>
        </p:nvSpPr>
        <p:spPr>
          <a:xfrm>
            <a:off x="2539387" y="894907"/>
            <a:ext cx="860757" cy="1785372"/>
          </a:xfrm>
          <a:prstGeom prst="rect">
            <a:avLst/>
          </a:prstGeom>
          <a:noFill/>
          <a:ln>
            <a:solidFill>
              <a:schemeClr val="bg1"/>
            </a:solidFill>
            <a:prstDash val="sysDot"/>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76" name="Textfeld 259"/>
          <p:cNvSpPr txBox="1"/>
          <p:nvPr/>
        </p:nvSpPr>
        <p:spPr>
          <a:xfrm>
            <a:off x="2737800" y="1035355"/>
            <a:ext cx="5337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App Process</a:t>
            </a:r>
            <a:endParaRPr lang="en-US" sz="800" b="1"/>
          </a:p>
        </p:txBody>
      </p:sp>
      <p:sp>
        <p:nvSpPr>
          <p:cNvPr id="77" name="Rectangle 76"/>
          <p:cNvSpPr/>
          <p:nvPr/>
        </p:nvSpPr>
        <p:spPr>
          <a:xfrm>
            <a:off x="3558459" y="890088"/>
            <a:ext cx="860757" cy="1785372"/>
          </a:xfrm>
          <a:prstGeom prst="rect">
            <a:avLst/>
          </a:prstGeom>
          <a:noFill/>
          <a:ln>
            <a:solidFill>
              <a:schemeClr val="bg1"/>
            </a:solidFill>
            <a:prstDash val="sysDot"/>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78" name="Textfeld 259"/>
          <p:cNvSpPr txBox="1"/>
          <p:nvPr/>
        </p:nvSpPr>
        <p:spPr>
          <a:xfrm>
            <a:off x="3817271" y="1047482"/>
            <a:ext cx="5337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App Process</a:t>
            </a:r>
            <a:endParaRPr lang="en-US" sz="800" b="1"/>
          </a:p>
        </p:txBody>
      </p:sp>
      <p:sp>
        <p:nvSpPr>
          <p:cNvPr id="87" name="Rectangle: Rounded Corners 86"/>
          <p:cNvSpPr/>
          <p:nvPr/>
        </p:nvSpPr>
        <p:spPr>
          <a:xfrm>
            <a:off x="1369381" y="3151950"/>
            <a:ext cx="2011370" cy="215058"/>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Guest OS</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88" name="Rectangle: Rounded Corners 87"/>
          <p:cNvSpPr/>
          <p:nvPr/>
        </p:nvSpPr>
        <p:spPr>
          <a:xfrm>
            <a:off x="3456588" y="3163774"/>
            <a:ext cx="1004027" cy="203233"/>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Guest OS</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89" name="Rectangle: Rounded Corners 88"/>
          <p:cNvSpPr/>
          <p:nvPr/>
        </p:nvSpPr>
        <p:spPr>
          <a:xfrm>
            <a:off x="1393085" y="3437131"/>
            <a:ext cx="3067529" cy="267964"/>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Type 1 Hypervisor</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102" name="Rectangle: Rounded Corners 101"/>
          <p:cNvSpPr/>
          <p:nvPr/>
        </p:nvSpPr>
        <p:spPr>
          <a:xfrm>
            <a:off x="4545338" y="3437130"/>
            <a:ext cx="976745" cy="277729"/>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Classic       </a:t>
            </a:r>
            <a:r>
              <a:rPr kumimoji="0" lang="en-US" sz="800" b="1" i="0" u="none" strike="noStrike" kern="0" cap="none" spc="0" normalizeH="0" baseline="0" noProof="0" err="1">
                <a:ln>
                  <a:noFill/>
                </a:ln>
                <a:solidFill>
                  <a:srgbClr val="FFFFFF"/>
                </a:solidFill>
                <a:effectLst/>
                <a:uLnTx/>
                <a:uFillTx/>
                <a:latin typeface="ZF Prometo Light" panose="020B0404030203060203" pitchFamily="34" charset="0"/>
                <a:cs typeface="Tahoma" pitchFamily="34" charset="0"/>
              </a:rPr>
              <a:t>AutoSAR</a:t>
            </a: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 OS</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104" name="Rectangle: Rounded Corners 103"/>
          <p:cNvSpPr/>
          <p:nvPr/>
        </p:nvSpPr>
        <p:spPr>
          <a:xfrm>
            <a:off x="4545338" y="3151950"/>
            <a:ext cx="976745" cy="215058"/>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RTOS</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112" name="Rectangle 111"/>
          <p:cNvSpPr/>
          <p:nvPr/>
        </p:nvSpPr>
        <p:spPr>
          <a:xfrm>
            <a:off x="4605480" y="899934"/>
            <a:ext cx="860757" cy="2180471"/>
          </a:xfrm>
          <a:prstGeom prst="rect">
            <a:avLst/>
          </a:prstGeom>
          <a:noFill/>
          <a:ln>
            <a:solidFill>
              <a:schemeClr val="bg1"/>
            </a:solidFill>
            <a:prstDash val="sysDot"/>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114" name="Textfeld 259"/>
          <p:cNvSpPr txBox="1"/>
          <p:nvPr/>
        </p:nvSpPr>
        <p:spPr>
          <a:xfrm>
            <a:off x="4864292" y="1057329"/>
            <a:ext cx="5337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App Process</a:t>
            </a:r>
            <a:endParaRPr lang="en-US" sz="800" b="1"/>
          </a:p>
        </p:txBody>
      </p:sp>
      <p:grpSp>
        <p:nvGrpSpPr>
          <p:cNvPr id="115" name="Group 114"/>
          <p:cNvGrpSpPr/>
          <p:nvPr/>
        </p:nvGrpSpPr>
        <p:grpSpPr>
          <a:xfrm>
            <a:off x="4601704" y="1404227"/>
            <a:ext cx="864533" cy="246221"/>
            <a:chOff x="5042663" y="1418914"/>
            <a:chExt cx="816900" cy="246221"/>
          </a:xfrm>
        </p:grpSpPr>
        <p:sp>
          <p:nvSpPr>
            <p:cNvPr id="116" name="Flowchart: Alternate Process 115"/>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17" name="Textfeld 259"/>
            <p:cNvSpPr txBox="1"/>
            <p:nvPr/>
          </p:nvSpPr>
          <p:spPr>
            <a:xfrm>
              <a:off x="5256357" y="1461787"/>
              <a:ext cx="48699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Feature X</a:t>
              </a:r>
              <a:endParaRPr lang="en-US" sz="800" b="1"/>
            </a:p>
          </p:txBody>
        </p:sp>
      </p:grpSp>
      <p:sp>
        <p:nvSpPr>
          <p:cNvPr id="44" name="Rectangle: Rounded Corners 43"/>
          <p:cNvSpPr/>
          <p:nvPr/>
        </p:nvSpPr>
        <p:spPr>
          <a:xfrm>
            <a:off x="1411034" y="3796433"/>
            <a:ext cx="3067529" cy="267964"/>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rPr>
              <a:t>Cortex-A CPU</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45" name="Rectangle: Rounded Corners 44"/>
          <p:cNvSpPr/>
          <p:nvPr/>
        </p:nvSpPr>
        <p:spPr>
          <a:xfrm>
            <a:off x="4545338" y="3821150"/>
            <a:ext cx="976745" cy="267964"/>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800" b="1" i="0" u="none" strike="noStrike" kern="0" cap="none" spc="0" normalizeH="0" baseline="0" noProof="0" err="1">
                <a:ln>
                  <a:noFill/>
                </a:ln>
                <a:solidFill>
                  <a:srgbClr val="FFFFFF"/>
                </a:solidFill>
                <a:effectLst/>
                <a:uLnTx/>
                <a:uFillTx/>
                <a:latin typeface="ZF Prometo Light" panose="020B0404030203060203" pitchFamily="34" charset="0"/>
                <a:cs typeface="Tahoma" pitchFamily="34" charset="0"/>
              </a:rPr>
              <a:t>Cortext</a:t>
            </a:r>
            <a:r>
              <a:rPr lang="en-US" sz="800" b="1" kern="0">
                <a:solidFill>
                  <a:srgbClr val="FFFFFF"/>
                </a:solidFill>
                <a:latin typeface="ZF Prometo Light" panose="020B0404030203060203" pitchFamily="34" charset="0"/>
                <a:cs typeface="Tahoma" pitchFamily="34" charset="0"/>
              </a:rPr>
              <a:t>-M CPU</a:t>
            </a: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3" name="Objekt 33512"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226" name="Rectangle 9"/>
          <p:cNvSpPr/>
          <p:nvPr/>
        </p:nvSpPr>
        <p:spPr>
          <a:xfrm>
            <a:off x="360363" y="563303"/>
            <a:ext cx="4462158" cy="4137166"/>
          </a:xfrm>
          <a:prstGeom prst="rect">
            <a:avLst/>
          </a:prstGeom>
          <a:solidFill>
            <a:srgbClr val="7FA5BC"/>
          </a:solidFill>
          <a:ln w="635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noAutofit/>
          </a:bodyPr>
          <a:lstStyle/>
          <a:p>
            <a:pPr algn="ctr" defTabSz="914400" fontAlgn="base">
              <a:spcAft>
                <a:spcPct val="0"/>
              </a:spcAft>
            </a:pPr>
            <a:endParaRPr lang="en-US" sz="1100" kern="0">
              <a:solidFill>
                <a:srgbClr val="FFFFFF"/>
              </a:solidFill>
              <a:latin typeface="ZF Prometo Medium" panose="020B0704030203060203" pitchFamily="34" charset="0"/>
              <a:ea typeface="Tahoma" pitchFamily="34" charset="0"/>
              <a:cs typeface="Tahoma" pitchFamily="34" charset="0"/>
            </a:endParaRPr>
          </a:p>
        </p:txBody>
      </p:sp>
      <p:sp>
        <p:nvSpPr>
          <p:cNvPr id="227" name="Rectangle 10"/>
          <p:cNvSpPr/>
          <p:nvPr/>
        </p:nvSpPr>
        <p:spPr>
          <a:xfrm>
            <a:off x="423718" y="636906"/>
            <a:ext cx="3150166" cy="2871742"/>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a:solidFill>
                <a:schemeClr val="bg1"/>
              </a:solidFill>
              <a:latin typeface="ZF Prometo Medium" panose="020B0704030203060203" pitchFamily="34" charset="0"/>
              <a:cs typeface="Tahoma" pitchFamily="34" charset="0"/>
            </a:endParaRPr>
          </a:p>
        </p:txBody>
      </p:sp>
      <p:sp>
        <p:nvSpPr>
          <p:cNvPr id="228" name="Rectangle 22"/>
          <p:cNvSpPr/>
          <p:nvPr/>
        </p:nvSpPr>
        <p:spPr>
          <a:xfrm>
            <a:off x="409843" y="3559041"/>
            <a:ext cx="4389059" cy="254477"/>
          </a:xfrm>
          <a:prstGeom prst="rect">
            <a:avLst/>
          </a:prstGeom>
          <a:solidFill>
            <a:srgbClr val="1179BF"/>
          </a:solidFill>
          <a:ln w="63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defTabSz="914400" fontAlgn="base">
              <a:spcAft>
                <a:spcPct val="0"/>
              </a:spcAft>
            </a:pPr>
            <a:r>
              <a:rPr lang="en-US" sz="1100" kern="0">
                <a:solidFill>
                  <a:srgbClr val="FFFFFF"/>
                </a:solidFill>
                <a:latin typeface="ZF Prometo Medium" panose="020B0704030203060203" pitchFamily="34" charset="0"/>
                <a:ea typeface="Tahoma" pitchFamily="34" charset="0"/>
                <a:cs typeface="Tahoma" pitchFamily="34" charset="0"/>
              </a:rPr>
              <a:t>Operating System</a:t>
            </a:r>
            <a:endParaRPr lang="en-US" sz="1100" kern="0">
              <a:solidFill>
                <a:srgbClr val="FFFFFF"/>
              </a:solidFill>
              <a:latin typeface="ZF Prometo Medium" panose="020B0704030203060203" pitchFamily="34" charset="0"/>
              <a:ea typeface="Tahoma" pitchFamily="34" charset="0"/>
              <a:cs typeface="Tahoma" pitchFamily="34" charset="0"/>
            </a:endParaRPr>
          </a:p>
        </p:txBody>
      </p:sp>
      <p:grpSp>
        <p:nvGrpSpPr>
          <p:cNvPr id="229" name="Group 13"/>
          <p:cNvGrpSpPr/>
          <p:nvPr/>
        </p:nvGrpSpPr>
        <p:grpSpPr>
          <a:xfrm>
            <a:off x="481576" y="2672774"/>
            <a:ext cx="3054866" cy="797240"/>
            <a:chOff x="481576" y="2295041"/>
            <a:chExt cx="3997192" cy="1095264"/>
          </a:xfrm>
        </p:grpSpPr>
        <p:sp>
          <p:nvSpPr>
            <p:cNvPr id="230" name="Pfeil: Fünfeck 43"/>
            <p:cNvSpPr/>
            <p:nvPr/>
          </p:nvSpPr>
          <p:spPr>
            <a:xfrm flipH="1">
              <a:off x="481576" y="2295041"/>
              <a:ext cx="3992789" cy="1095264"/>
            </a:xfrm>
            <a:prstGeom prst="roundRect">
              <a:avLst>
                <a:gd name="adj" fmla="val 1147"/>
              </a:avLst>
            </a:prstGeom>
            <a:solidFill>
              <a:srgbClr val="004D7A"/>
            </a:solidFill>
            <a:ln w="12700" cap="flat" cmpd="sng" algn="ctr">
              <a:solidFill>
                <a:srgbClr val="00ABE7"/>
              </a:solid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2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sp>
          <p:nvSpPr>
            <p:cNvPr id="231" name="Pfeil: Fünfeck 43"/>
            <p:cNvSpPr/>
            <p:nvPr/>
          </p:nvSpPr>
          <p:spPr>
            <a:xfrm flipH="1">
              <a:off x="483915" y="2322519"/>
              <a:ext cx="3994853" cy="1061997"/>
            </a:xfrm>
            <a:prstGeom prst="roundRect">
              <a:avLst>
                <a:gd name="adj" fmla="val 1147"/>
              </a:avLst>
            </a:prstGeom>
            <a:blipFill dpi="0" rotWithShape="1">
              <a:blip r:embed="rId3">
                <a:alphaModFix amt="25000"/>
              </a:blip>
              <a:srcRect/>
              <a:stretch>
                <a:fillRect/>
              </a:stretch>
            </a:blipFill>
            <a:ln w="12700" cap="flat" cmpd="sng" algn="ctr">
              <a:no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algn="ctr" defTabSz="914400" fontAlgn="base">
                <a:spcAft>
                  <a:spcPct val="0"/>
                </a:spcAft>
                <a:defRPr/>
              </a:pPr>
              <a:r>
                <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rPr>
                <a:t>Middleware Stack</a:t>
              </a:r>
              <a:endPar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grpSp>
      <p:sp>
        <p:nvSpPr>
          <p:cNvPr id="232" name="Rectangle 22"/>
          <p:cNvSpPr/>
          <p:nvPr/>
        </p:nvSpPr>
        <p:spPr>
          <a:xfrm>
            <a:off x="415259" y="4408035"/>
            <a:ext cx="4371873" cy="255522"/>
          </a:xfrm>
          <a:prstGeom prst="rect">
            <a:avLst/>
          </a:prstGeom>
          <a:solidFill>
            <a:srgbClr val="81BCDF"/>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r>
              <a:rPr lang="en-US" sz="1100" kern="0" dirty="0">
                <a:latin typeface="ZF Prometo Medium" panose="020B0704030203060203" pitchFamily="34" charset="0"/>
                <a:cs typeface="Tahoma" pitchFamily="34" charset="0"/>
              </a:rPr>
              <a:t>Hardware (HPC)</a:t>
            </a:r>
            <a:endParaRPr lang="en-US" sz="1100" kern="0" dirty="0">
              <a:latin typeface="ZF Prometo Medium" panose="020B0704030203060203" pitchFamily="34" charset="0"/>
              <a:cs typeface="Tahoma" pitchFamily="34" charset="0"/>
            </a:endParaRPr>
          </a:p>
        </p:txBody>
      </p:sp>
      <p:sp>
        <p:nvSpPr>
          <p:cNvPr id="233" name="Rectangle 20"/>
          <p:cNvSpPr/>
          <p:nvPr/>
        </p:nvSpPr>
        <p:spPr>
          <a:xfrm>
            <a:off x="3621393" y="636906"/>
            <a:ext cx="1169379" cy="2871742"/>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a:solidFill>
                <a:schemeClr val="bg1"/>
              </a:solidFill>
              <a:latin typeface="ZF Prometo Medium" panose="020B0704030203060203" pitchFamily="34" charset="0"/>
              <a:cs typeface="Tahoma" pitchFamily="34" charset="0"/>
            </a:endParaRPr>
          </a:p>
        </p:txBody>
      </p:sp>
      <p:sp>
        <p:nvSpPr>
          <p:cNvPr id="234" name="Rectangle 22"/>
          <p:cNvSpPr/>
          <p:nvPr/>
        </p:nvSpPr>
        <p:spPr>
          <a:xfrm>
            <a:off x="412714" y="3844144"/>
            <a:ext cx="4378058" cy="516010"/>
          </a:xfrm>
          <a:prstGeom prst="rect">
            <a:avLst/>
          </a:prstGeom>
          <a:solidFill>
            <a:schemeClr val="accent5">
              <a:lumMod val="60000"/>
              <a:lumOff val="40000"/>
            </a:schemeClr>
          </a:solidFill>
          <a:ln w="63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defTabSz="914400" fontAlgn="base">
              <a:spcAft>
                <a:spcPct val="0"/>
              </a:spcAft>
            </a:pPr>
            <a:r>
              <a:rPr lang="en-US" sz="1100" kern="0" dirty="0">
                <a:solidFill>
                  <a:srgbClr val="FFFFFF"/>
                </a:solidFill>
                <a:latin typeface="ZF Prometo Medium" panose="020B0704030203060203" pitchFamily="34" charset="0"/>
                <a:ea typeface="Tahoma" pitchFamily="34" charset="0"/>
                <a:cs typeface="Tahoma" pitchFamily="34" charset="0"/>
              </a:rPr>
              <a:t>Platform Software (</a:t>
            </a:r>
            <a:r>
              <a:rPr lang="en-US" sz="1100" kern="0" dirty="0">
                <a:solidFill>
                  <a:srgbClr val="FFFFFF"/>
                </a:solidFill>
                <a:latin typeface="ZF Prometo Medium" panose="020B0704030203060203" pitchFamily="34" charset="0"/>
                <a:cs typeface="Tahoma" pitchFamily="34" charset="0"/>
              </a:rPr>
              <a:t>Drivers, Platform libraries, </a:t>
            </a:r>
            <a:r>
              <a:rPr lang="en-US" sz="1100" kern="0" dirty="0">
                <a:solidFill>
                  <a:srgbClr val="FFFFFF"/>
                </a:solidFill>
                <a:latin typeface="ZF Prometo Medium" panose="020B0704030203060203" pitchFamily="34" charset="0"/>
                <a:ea typeface="Tahoma" pitchFamily="34" charset="0"/>
                <a:cs typeface="Tahoma" pitchFamily="34" charset="0"/>
              </a:rPr>
              <a:t>Hypervisor)</a:t>
            </a:r>
            <a:endParaRPr lang="en-US" sz="1100" kern="0" dirty="0">
              <a:solidFill>
                <a:srgbClr val="FFFFFF"/>
              </a:solidFill>
              <a:latin typeface="ZF Prometo Medium" panose="020B0704030203060203" pitchFamily="34" charset="0"/>
              <a:ea typeface="Tahoma" pitchFamily="34" charset="0"/>
              <a:cs typeface="Tahoma" pitchFamily="34" charset="0"/>
            </a:endParaRPr>
          </a:p>
        </p:txBody>
      </p:sp>
      <p:sp>
        <p:nvSpPr>
          <p:cNvPr id="235" name="Rectangle 22"/>
          <p:cNvSpPr/>
          <p:nvPr/>
        </p:nvSpPr>
        <p:spPr>
          <a:xfrm>
            <a:off x="471960" y="3678314"/>
            <a:ext cx="1140517" cy="200165"/>
          </a:xfrm>
          <a:prstGeom prst="rect">
            <a:avLst/>
          </a:prstGeom>
          <a:solidFill>
            <a:schemeClr val="accent6">
              <a:lumMod val="75000"/>
            </a:schemeClr>
          </a:solidFill>
          <a:ln w="63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rPr>
              <a:t>Bootloader</a:t>
            </a:r>
            <a:endPar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sp>
        <p:nvSpPr>
          <p:cNvPr id="237" name="Rectangle: Rounded Corners 15"/>
          <p:cNvSpPr/>
          <p:nvPr/>
        </p:nvSpPr>
        <p:spPr>
          <a:xfrm>
            <a:off x="530467" y="3211850"/>
            <a:ext cx="971023"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6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38" name="Rectangle: Rounded Corners 15"/>
          <p:cNvSpPr/>
          <p:nvPr/>
        </p:nvSpPr>
        <p:spPr>
          <a:xfrm>
            <a:off x="530467" y="2953661"/>
            <a:ext cx="706541"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6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39" name="Rectangle: Rounded Corners 15"/>
          <p:cNvSpPr/>
          <p:nvPr/>
        </p:nvSpPr>
        <p:spPr>
          <a:xfrm>
            <a:off x="1520241" y="2953661"/>
            <a:ext cx="706541"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6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40" name="Rectangle: Rounded Corners 15"/>
          <p:cNvSpPr/>
          <p:nvPr/>
        </p:nvSpPr>
        <p:spPr>
          <a:xfrm>
            <a:off x="2510015" y="2953661"/>
            <a:ext cx="706541"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6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43" name="Rectangle: Rounded Corners 15"/>
          <p:cNvSpPr/>
          <p:nvPr/>
        </p:nvSpPr>
        <p:spPr>
          <a:xfrm>
            <a:off x="1829583" y="3211850"/>
            <a:ext cx="971023"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6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pic>
        <p:nvPicPr>
          <p:cNvPr id="244" name="Picture 13"/>
          <p:cNvPicPr>
            <a:picLocks noChangeAspect="1"/>
          </p:cNvPicPr>
          <p:nvPr/>
        </p:nvPicPr>
        <p:blipFill>
          <a:blip r:embed="rId4"/>
          <a:stretch>
            <a:fillRect/>
          </a:stretch>
        </p:blipFill>
        <p:spPr>
          <a:xfrm>
            <a:off x="531493" y="962743"/>
            <a:ext cx="359462" cy="292086"/>
          </a:xfrm>
          <a:prstGeom prst="rect">
            <a:avLst/>
          </a:prstGeom>
        </p:spPr>
      </p:pic>
      <p:pic>
        <p:nvPicPr>
          <p:cNvPr id="245" name="Picture 13"/>
          <p:cNvPicPr>
            <a:picLocks noChangeAspect="1"/>
          </p:cNvPicPr>
          <p:nvPr/>
        </p:nvPicPr>
        <p:blipFill>
          <a:blip r:embed="rId4"/>
          <a:stretch>
            <a:fillRect/>
          </a:stretch>
        </p:blipFill>
        <p:spPr>
          <a:xfrm>
            <a:off x="1216114" y="962743"/>
            <a:ext cx="359462" cy="292086"/>
          </a:xfrm>
          <a:prstGeom prst="rect">
            <a:avLst/>
          </a:prstGeom>
        </p:spPr>
      </p:pic>
      <p:sp>
        <p:nvSpPr>
          <p:cNvPr id="246" name="Textfeld 245"/>
          <p:cNvSpPr txBox="1"/>
          <p:nvPr/>
        </p:nvSpPr>
        <p:spPr>
          <a:xfrm>
            <a:off x="548330" y="723456"/>
            <a:ext cx="1618963"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a:solidFill>
                  <a:schemeClr val="bg1"/>
                </a:solidFill>
                <a:latin typeface="ZF Prometo Medium" panose="020B0704030203060203" pitchFamily="34" charset="0"/>
                <a:ea typeface="Tahoma" pitchFamily="34" charset="0"/>
                <a:cs typeface="Tahoma" pitchFamily="34" charset="0"/>
              </a:rPr>
              <a:t>Application Components</a:t>
            </a:r>
            <a:endParaRPr lang="en-US" sz="1100" kern="0">
              <a:solidFill>
                <a:schemeClr val="bg1"/>
              </a:solidFill>
              <a:latin typeface="ZF Prometo Medium" panose="020B0704030203060203" pitchFamily="34" charset="0"/>
              <a:ea typeface="Tahoma" pitchFamily="34" charset="0"/>
              <a:cs typeface="Tahoma" pitchFamily="34" charset="0"/>
            </a:endParaRPr>
          </a:p>
        </p:txBody>
      </p:sp>
      <p:sp>
        <p:nvSpPr>
          <p:cNvPr id="247" name="Rechteck 2"/>
          <p:cNvSpPr/>
          <p:nvPr/>
        </p:nvSpPr>
        <p:spPr>
          <a:xfrm>
            <a:off x="3686530" y="693240"/>
            <a:ext cx="1042543" cy="60223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48" name="Rechteck 85"/>
          <p:cNvSpPr/>
          <p:nvPr/>
        </p:nvSpPr>
        <p:spPr>
          <a:xfrm>
            <a:off x="3686955" y="1344128"/>
            <a:ext cx="1042218" cy="599148"/>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49" name="Geschweifte Klammer rechts 248"/>
          <p:cNvSpPr/>
          <p:nvPr/>
        </p:nvSpPr>
        <p:spPr>
          <a:xfrm>
            <a:off x="4873369" y="675371"/>
            <a:ext cx="527094" cy="1298503"/>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sp>
        <p:nvSpPr>
          <p:cNvPr id="250" name="Textfeld 249"/>
          <p:cNvSpPr txBox="1"/>
          <p:nvPr/>
        </p:nvSpPr>
        <p:spPr>
          <a:xfrm>
            <a:off x="5481501" y="664146"/>
            <a:ext cx="1041952"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Application Layer</a:t>
            </a:r>
            <a:endParaRPr lang="en-US" sz="1050"/>
          </a:p>
        </p:txBody>
      </p:sp>
      <p:sp>
        <p:nvSpPr>
          <p:cNvPr id="251" name="Geschweifte Klammer rechts 250"/>
          <p:cNvSpPr/>
          <p:nvPr/>
        </p:nvSpPr>
        <p:spPr>
          <a:xfrm>
            <a:off x="4873369" y="2055821"/>
            <a:ext cx="527094" cy="1691750"/>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sp>
        <p:nvSpPr>
          <p:cNvPr id="252" name="Textfeld 251"/>
          <p:cNvSpPr txBox="1"/>
          <p:nvPr/>
        </p:nvSpPr>
        <p:spPr>
          <a:xfrm>
            <a:off x="5474408" y="2069831"/>
            <a:ext cx="1067600"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Middleware Layer</a:t>
            </a:r>
            <a:endParaRPr lang="en-US" sz="1050"/>
          </a:p>
        </p:txBody>
      </p:sp>
      <p:sp>
        <p:nvSpPr>
          <p:cNvPr id="253" name="Geschweifte Klammer rechts 252"/>
          <p:cNvSpPr/>
          <p:nvPr/>
        </p:nvSpPr>
        <p:spPr>
          <a:xfrm>
            <a:off x="4873369" y="3834991"/>
            <a:ext cx="527094" cy="573043"/>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pic>
        <p:nvPicPr>
          <p:cNvPr id="258" name="Picture 13"/>
          <p:cNvPicPr>
            <a:picLocks noChangeAspect="1"/>
          </p:cNvPicPr>
          <p:nvPr/>
        </p:nvPicPr>
        <p:blipFill>
          <a:blip r:embed="rId4">
            <a:duotone>
              <a:prstClr val="black"/>
              <a:schemeClr val="accent2">
                <a:tint val="45000"/>
                <a:satMod val="400000"/>
              </a:schemeClr>
            </a:duotone>
          </a:blip>
          <a:stretch>
            <a:fillRect/>
          </a:stretch>
        </p:blipFill>
        <p:spPr>
          <a:xfrm>
            <a:off x="5532133" y="869018"/>
            <a:ext cx="470344" cy="292086"/>
          </a:xfrm>
          <a:prstGeom prst="rect">
            <a:avLst/>
          </a:prstGeom>
        </p:spPr>
      </p:pic>
      <p:pic>
        <p:nvPicPr>
          <p:cNvPr id="259" name="Picture 13"/>
          <p:cNvPicPr>
            <a:picLocks noChangeAspect="1"/>
          </p:cNvPicPr>
          <p:nvPr/>
        </p:nvPicPr>
        <p:blipFill>
          <a:blip r:embed="rId4"/>
          <a:stretch>
            <a:fillRect/>
          </a:stretch>
        </p:blipFill>
        <p:spPr>
          <a:xfrm>
            <a:off x="7069682" y="844901"/>
            <a:ext cx="470344" cy="292086"/>
          </a:xfrm>
          <a:prstGeom prst="rect">
            <a:avLst/>
          </a:prstGeom>
        </p:spPr>
      </p:pic>
      <p:sp>
        <p:nvSpPr>
          <p:cNvPr id="260" name="Textfeld 259"/>
          <p:cNvSpPr txBox="1"/>
          <p:nvPr/>
        </p:nvSpPr>
        <p:spPr>
          <a:xfrm>
            <a:off x="6066566" y="892958"/>
            <a:ext cx="729367"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Customer </a:t>
            </a:r>
            <a:endParaRPr lang="en-US" sz="800"/>
          </a:p>
          <a:p>
            <a:r>
              <a:rPr lang="en-US" sz="800"/>
              <a:t>and 3rd party</a:t>
            </a:r>
            <a:endParaRPr lang="en-US" sz="800"/>
          </a:p>
        </p:txBody>
      </p:sp>
      <p:sp>
        <p:nvSpPr>
          <p:cNvPr id="261" name="Textfeld 260"/>
          <p:cNvSpPr txBox="1"/>
          <p:nvPr/>
        </p:nvSpPr>
        <p:spPr>
          <a:xfrm>
            <a:off x="7595041" y="861592"/>
            <a:ext cx="1341647"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ZF Functions, Software products or engineering</a:t>
            </a:r>
            <a:endParaRPr lang="en-US" sz="800" kern="0">
              <a:solidFill>
                <a:schemeClr val="bg1"/>
              </a:solidFill>
              <a:latin typeface="ZF Prometo Light" panose="020B0404030203060203" pitchFamily="34" charset="0"/>
            </a:endParaRPr>
          </a:p>
        </p:txBody>
      </p:sp>
      <p:sp>
        <p:nvSpPr>
          <p:cNvPr id="263" name="Rechteck 85"/>
          <p:cNvSpPr/>
          <p:nvPr/>
        </p:nvSpPr>
        <p:spPr>
          <a:xfrm>
            <a:off x="481577" y="693240"/>
            <a:ext cx="3054046" cy="60223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grpSp>
        <p:nvGrpSpPr>
          <p:cNvPr id="264" name="Group 89"/>
          <p:cNvGrpSpPr/>
          <p:nvPr/>
        </p:nvGrpSpPr>
        <p:grpSpPr>
          <a:xfrm>
            <a:off x="3686530" y="2672774"/>
            <a:ext cx="1042218" cy="797240"/>
            <a:chOff x="481576" y="2295041"/>
            <a:chExt cx="3997192" cy="1095264"/>
          </a:xfrm>
        </p:grpSpPr>
        <p:sp>
          <p:nvSpPr>
            <p:cNvPr id="265" name="Pfeil: Fünfeck 43"/>
            <p:cNvSpPr/>
            <p:nvPr/>
          </p:nvSpPr>
          <p:spPr>
            <a:xfrm flipH="1">
              <a:off x="481576" y="2295041"/>
              <a:ext cx="3992789" cy="1095264"/>
            </a:xfrm>
            <a:prstGeom prst="roundRect">
              <a:avLst>
                <a:gd name="adj" fmla="val 1147"/>
              </a:avLst>
            </a:prstGeom>
            <a:solidFill>
              <a:srgbClr val="004D7A"/>
            </a:solidFill>
            <a:ln w="12700" cap="flat" cmpd="sng" algn="ctr">
              <a:solidFill>
                <a:srgbClr val="00ABE7"/>
              </a:solid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2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sp>
          <p:nvSpPr>
            <p:cNvPr id="266" name="Pfeil: Fünfeck 43"/>
            <p:cNvSpPr/>
            <p:nvPr/>
          </p:nvSpPr>
          <p:spPr>
            <a:xfrm flipH="1">
              <a:off x="483915" y="2322519"/>
              <a:ext cx="3994853" cy="1061997"/>
            </a:xfrm>
            <a:prstGeom prst="roundRect">
              <a:avLst>
                <a:gd name="adj" fmla="val 1147"/>
              </a:avLst>
            </a:prstGeom>
            <a:blipFill dpi="0" rotWithShape="1">
              <a:blip r:embed="rId3">
                <a:alphaModFix amt="25000"/>
              </a:blip>
              <a:srcRect/>
              <a:stretch>
                <a:fillRect/>
              </a:stretch>
            </a:blipFill>
            <a:ln w="12700" cap="flat" cmpd="sng" algn="ctr">
              <a:no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algn="ctr" defTabSz="914400" fontAlgn="base">
                <a:spcAft>
                  <a:spcPct val="0"/>
                </a:spcAft>
                <a:defRPr/>
              </a:pPr>
              <a:r>
                <a:rPr lang="en-US" sz="1100" kern="0">
                  <a:solidFill>
                    <a:srgbClr val="FFFFFF"/>
                  </a:solidFill>
                  <a:latin typeface="ZF Prometo Medium" panose="020B0704030203060203" pitchFamily="34" charset="0"/>
                  <a:ea typeface="Tahoma" pitchFamily="34" charset="0"/>
                  <a:cs typeface="Tahoma" pitchFamily="34" charset="0"/>
                </a:rPr>
                <a:t>MW Stack</a:t>
              </a:r>
              <a:endPar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1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grpSp>
      <p:sp>
        <p:nvSpPr>
          <p:cNvPr id="267" name="Rectangle: Rounded Corners 15"/>
          <p:cNvSpPr/>
          <p:nvPr/>
        </p:nvSpPr>
        <p:spPr>
          <a:xfrm>
            <a:off x="3745401" y="3221480"/>
            <a:ext cx="951721"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68" name="Rectangle: Rounded Corners 15"/>
          <p:cNvSpPr/>
          <p:nvPr/>
        </p:nvSpPr>
        <p:spPr>
          <a:xfrm>
            <a:off x="4070760" y="297442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69" name="Rectangle: Rounded Corners 15"/>
          <p:cNvSpPr/>
          <p:nvPr/>
        </p:nvSpPr>
        <p:spPr>
          <a:xfrm>
            <a:off x="4393861" y="297442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271" name="Rectangle: Rounded Corners 15"/>
          <p:cNvSpPr/>
          <p:nvPr/>
        </p:nvSpPr>
        <p:spPr>
          <a:xfrm>
            <a:off x="3747659" y="297442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pic>
        <p:nvPicPr>
          <p:cNvPr id="272" name="Picture 13"/>
          <p:cNvPicPr>
            <a:picLocks noChangeAspect="1"/>
          </p:cNvPicPr>
          <p:nvPr/>
        </p:nvPicPr>
        <p:blipFill>
          <a:blip r:embed="rId4"/>
          <a:stretch>
            <a:fillRect/>
          </a:stretch>
        </p:blipFill>
        <p:spPr>
          <a:xfrm>
            <a:off x="918458" y="1612531"/>
            <a:ext cx="359462" cy="292086"/>
          </a:xfrm>
          <a:prstGeom prst="rect">
            <a:avLst/>
          </a:prstGeom>
        </p:spPr>
      </p:pic>
      <p:pic>
        <p:nvPicPr>
          <p:cNvPr id="273" name="Picture 13"/>
          <p:cNvPicPr>
            <a:picLocks noChangeAspect="1"/>
          </p:cNvPicPr>
          <p:nvPr/>
        </p:nvPicPr>
        <p:blipFill>
          <a:blip r:embed="rId4"/>
          <a:stretch>
            <a:fillRect/>
          </a:stretch>
        </p:blipFill>
        <p:spPr>
          <a:xfrm>
            <a:off x="1807831" y="1612531"/>
            <a:ext cx="359462" cy="292086"/>
          </a:xfrm>
          <a:prstGeom prst="rect">
            <a:avLst/>
          </a:prstGeom>
        </p:spPr>
      </p:pic>
      <p:sp>
        <p:nvSpPr>
          <p:cNvPr id="274" name="Textfeld 1"/>
          <p:cNvSpPr txBox="1"/>
          <p:nvPr/>
        </p:nvSpPr>
        <p:spPr>
          <a:xfrm>
            <a:off x="548330" y="1359173"/>
            <a:ext cx="2136529"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a:solidFill>
                  <a:schemeClr val="bg1"/>
                </a:solidFill>
                <a:latin typeface="ZF Prometo Medium" panose="020B0704030203060203" pitchFamily="34" charset="0"/>
                <a:ea typeface="Tahoma" pitchFamily="34" charset="0"/>
                <a:cs typeface="Tahoma" pitchFamily="34" charset="0"/>
              </a:rPr>
              <a:t>Application Service Components</a:t>
            </a:r>
            <a:endParaRPr lang="en-US" sz="1100" kern="0">
              <a:solidFill>
                <a:schemeClr val="bg1"/>
              </a:solidFill>
              <a:latin typeface="ZF Prometo Medium" panose="020B0704030203060203" pitchFamily="34" charset="0"/>
              <a:ea typeface="Tahoma" pitchFamily="34" charset="0"/>
              <a:cs typeface="Tahoma" pitchFamily="34" charset="0"/>
            </a:endParaRPr>
          </a:p>
        </p:txBody>
      </p:sp>
      <p:sp>
        <p:nvSpPr>
          <p:cNvPr id="275" name="Rechteck 85"/>
          <p:cNvSpPr/>
          <p:nvPr/>
        </p:nvSpPr>
        <p:spPr>
          <a:xfrm>
            <a:off x="481577" y="1344128"/>
            <a:ext cx="3054046" cy="60223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76" name="Textfeld 1"/>
          <p:cNvSpPr txBox="1"/>
          <p:nvPr/>
        </p:nvSpPr>
        <p:spPr>
          <a:xfrm>
            <a:off x="548330" y="2052665"/>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a:solidFill>
                  <a:schemeClr val="bg1"/>
                </a:solidFill>
                <a:latin typeface="ZF Prometo Medium" panose="020B0704030203060203" pitchFamily="34" charset="0"/>
                <a:ea typeface="Tahoma" pitchFamily="34" charset="0"/>
                <a:cs typeface="Tahoma" pitchFamily="34" charset="0"/>
              </a:rPr>
              <a:t>System Service Components</a:t>
            </a:r>
            <a:endParaRPr lang="en-US" sz="1100" kern="0">
              <a:solidFill>
                <a:schemeClr val="bg1"/>
              </a:solidFill>
              <a:latin typeface="ZF Prometo Medium" panose="020B0704030203060203" pitchFamily="34" charset="0"/>
              <a:ea typeface="Tahoma" pitchFamily="34" charset="0"/>
              <a:cs typeface="Tahoma" pitchFamily="34" charset="0"/>
            </a:endParaRPr>
          </a:p>
        </p:txBody>
      </p:sp>
      <p:sp>
        <p:nvSpPr>
          <p:cNvPr id="277" name="Rechteck 85"/>
          <p:cNvSpPr/>
          <p:nvPr/>
        </p:nvSpPr>
        <p:spPr>
          <a:xfrm>
            <a:off x="481577" y="2006841"/>
            <a:ext cx="3054046" cy="60223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pic>
        <p:nvPicPr>
          <p:cNvPr id="278" name="Picture 13"/>
          <p:cNvPicPr>
            <a:picLocks noChangeAspect="1"/>
          </p:cNvPicPr>
          <p:nvPr/>
        </p:nvPicPr>
        <p:blipFill>
          <a:blip r:embed="rId4"/>
          <a:stretch>
            <a:fillRect/>
          </a:stretch>
        </p:blipFill>
        <p:spPr>
          <a:xfrm>
            <a:off x="1337487" y="2278454"/>
            <a:ext cx="359462" cy="292086"/>
          </a:xfrm>
          <a:prstGeom prst="rect">
            <a:avLst/>
          </a:prstGeom>
        </p:spPr>
      </p:pic>
      <p:pic>
        <p:nvPicPr>
          <p:cNvPr id="279" name="Picture 13"/>
          <p:cNvPicPr>
            <a:picLocks noChangeAspect="1"/>
          </p:cNvPicPr>
          <p:nvPr/>
        </p:nvPicPr>
        <p:blipFill>
          <a:blip r:embed="rId4"/>
          <a:stretch>
            <a:fillRect/>
          </a:stretch>
        </p:blipFill>
        <p:spPr>
          <a:xfrm>
            <a:off x="2697204" y="1612531"/>
            <a:ext cx="359462" cy="292086"/>
          </a:xfrm>
          <a:prstGeom prst="rect">
            <a:avLst/>
          </a:prstGeom>
        </p:spPr>
      </p:pic>
      <p:pic>
        <p:nvPicPr>
          <p:cNvPr id="281" name="Picture 13"/>
          <p:cNvPicPr>
            <a:picLocks noChangeAspect="1"/>
          </p:cNvPicPr>
          <p:nvPr/>
        </p:nvPicPr>
        <p:blipFill>
          <a:blip r:embed="rId4"/>
          <a:stretch>
            <a:fillRect/>
          </a:stretch>
        </p:blipFill>
        <p:spPr>
          <a:xfrm>
            <a:off x="2241734" y="2278454"/>
            <a:ext cx="359462" cy="292086"/>
          </a:xfrm>
          <a:prstGeom prst="rect">
            <a:avLst/>
          </a:prstGeom>
        </p:spPr>
      </p:pic>
      <p:pic>
        <p:nvPicPr>
          <p:cNvPr id="282" name="Picture 13"/>
          <p:cNvPicPr>
            <a:picLocks noChangeAspect="1"/>
          </p:cNvPicPr>
          <p:nvPr/>
        </p:nvPicPr>
        <p:blipFill>
          <a:blip r:embed="rId4"/>
          <a:stretch>
            <a:fillRect/>
          </a:stretch>
        </p:blipFill>
        <p:spPr>
          <a:xfrm>
            <a:off x="1900735" y="962743"/>
            <a:ext cx="359462" cy="292086"/>
          </a:xfrm>
          <a:prstGeom prst="rect">
            <a:avLst/>
          </a:prstGeom>
        </p:spPr>
      </p:pic>
      <p:pic>
        <p:nvPicPr>
          <p:cNvPr id="283" name="Picture 13"/>
          <p:cNvPicPr>
            <a:picLocks noChangeAspect="1"/>
          </p:cNvPicPr>
          <p:nvPr/>
        </p:nvPicPr>
        <p:blipFill>
          <a:blip r:embed="rId4"/>
          <a:stretch>
            <a:fillRect/>
          </a:stretch>
        </p:blipFill>
        <p:spPr>
          <a:xfrm>
            <a:off x="2585356" y="962743"/>
            <a:ext cx="359462" cy="292086"/>
          </a:xfrm>
          <a:prstGeom prst="rect">
            <a:avLst/>
          </a:prstGeom>
        </p:spPr>
      </p:pic>
      <p:pic>
        <p:nvPicPr>
          <p:cNvPr id="286" name="Picture 13"/>
          <p:cNvPicPr>
            <a:picLocks noChangeAspect="1"/>
          </p:cNvPicPr>
          <p:nvPr/>
        </p:nvPicPr>
        <p:blipFill>
          <a:blip r:embed="rId4"/>
          <a:stretch>
            <a:fillRect/>
          </a:stretch>
        </p:blipFill>
        <p:spPr>
          <a:xfrm>
            <a:off x="2819498" y="2278454"/>
            <a:ext cx="359462" cy="292086"/>
          </a:xfrm>
          <a:prstGeom prst="rect">
            <a:avLst/>
          </a:prstGeom>
        </p:spPr>
      </p:pic>
      <p:sp>
        <p:nvSpPr>
          <p:cNvPr id="287" name="Rechteck 85"/>
          <p:cNvSpPr/>
          <p:nvPr/>
        </p:nvSpPr>
        <p:spPr>
          <a:xfrm>
            <a:off x="3686955" y="2006841"/>
            <a:ext cx="1042218" cy="599148"/>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88" name="Textfeld 108"/>
          <p:cNvSpPr txBox="1"/>
          <p:nvPr/>
        </p:nvSpPr>
        <p:spPr>
          <a:xfrm>
            <a:off x="5497879" y="3933724"/>
            <a:ext cx="329233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200" kern="0">
                <a:solidFill>
                  <a:schemeClr val="bg1"/>
                </a:solidFill>
                <a:latin typeface="ZF Prometo Light" panose="020B0404030203060203" pitchFamily="34" charset="0"/>
              </a:defRPr>
            </a:lvl1pPr>
          </a:lstStyle>
          <a:p>
            <a:r>
              <a:rPr lang="en-US" sz="800" dirty="0"/>
              <a:t>Platform specific applications and libraries:, like drivers, frame server, fan control.</a:t>
            </a:r>
            <a:endParaRPr lang="en-US" sz="800" dirty="0"/>
          </a:p>
        </p:txBody>
      </p:sp>
      <p:sp>
        <p:nvSpPr>
          <p:cNvPr id="290" name="Textfeld 100"/>
          <p:cNvSpPr txBox="1"/>
          <p:nvPr/>
        </p:nvSpPr>
        <p:spPr>
          <a:xfrm>
            <a:off x="5504638" y="3775078"/>
            <a:ext cx="1493999" cy="161583"/>
          </a:xfrm>
          <a:prstGeom prst="rect">
            <a:avLst/>
          </a:prstGeom>
          <a:noFill/>
        </p:spPr>
        <p:txBody>
          <a:bodyPr wrap="non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050" b="1" kern="0" dirty="0">
                <a:solidFill>
                  <a:schemeClr val="bg1"/>
                </a:solidFill>
                <a:latin typeface="ZF Prometo Light" panose="020B0404030203060203" pitchFamily="34" charset="0"/>
              </a:rPr>
              <a:t>Hardware Support Layer</a:t>
            </a:r>
            <a:endParaRPr kumimoji="0" lang="en-US" sz="1050" b="1" i="0" u="none" strike="noStrike" kern="0" cap="none" spc="0" normalizeH="0" baseline="0" noProof="0" dirty="0">
              <a:ln>
                <a:noFill/>
              </a:ln>
              <a:solidFill>
                <a:schemeClr val="bg1"/>
              </a:solidFill>
              <a:effectLst/>
              <a:uLnTx/>
              <a:uFillTx/>
              <a:latin typeface="ZF Prometo Light" panose="020B0404030203060203" pitchFamily="34" charset="0"/>
            </a:endParaRPr>
          </a:p>
        </p:txBody>
      </p:sp>
      <p:sp>
        <p:nvSpPr>
          <p:cNvPr id="70" name="Rechteck 85"/>
          <p:cNvSpPr/>
          <p:nvPr/>
        </p:nvSpPr>
        <p:spPr>
          <a:xfrm>
            <a:off x="5402895" y="620857"/>
            <a:ext cx="3380742" cy="1322284"/>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71" name="Rechteck 85"/>
          <p:cNvSpPr/>
          <p:nvPr/>
        </p:nvSpPr>
        <p:spPr>
          <a:xfrm>
            <a:off x="5410778" y="1997244"/>
            <a:ext cx="3380742" cy="1728502"/>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72" name="Rechteck 85"/>
          <p:cNvSpPr/>
          <p:nvPr/>
        </p:nvSpPr>
        <p:spPr>
          <a:xfrm>
            <a:off x="5407783" y="3770303"/>
            <a:ext cx="3380742" cy="664648"/>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82" name="Title 5"/>
          <p:cNvSpPr>
            <a:spLocks noGrp="1"/>
          </p:cNvSpPr>
          <p:nvPr>
            <p:ph type="title"/>
          </p:nvPr>
        </p:nvSpPr>
        <p:spPr>
          <a:xfrm>
            <a:off x="360363" y="144001"/>
            <a:ext cx="8424001" cy="594000"/>
          </a:xfrm>
        </p:spPr>
        <p:txBody>
          <a:bodyPr vert="horz"/>
          <a:lstStyle/>
          <a:p>
            <a:r>
              <a:rPr lang="en-US" dirty="0"/>
              <a:t>Service Oriented Architecture V1.1</a:t>
            </a:r>
            <a:endParaRPr lang="en-US" dirty="0"/>
          </a:p>
        </p:txBody>
      </p:sp>
      <p:sp>
        <p:nvSpPr>
          <p:cNvPr id="87" name="Textfeld 260"/>
          <p:cNvSpPr txBox="1"/>
          <p:nvPr/>
        </p:nvSpPr>
        <p:spPr>
          <a:xfrm>
            <a:off x="5497879" y="1244114"/>
            <a:ext cx="3301758"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All Programs running inside Function adapter</a:t>
            </a:r>
            <a:endParaRPr lang="en-US" sz="800" kern="0">
              <a:solidFill>
                <a:schemeClr val="bg1"/>
              </a:solidFill>
              <a:latin typeface="ZF Prometo Light" panose="020B0404030203060203" pitchFamily="34" charset="0"/>
            </a:endParaRPr>
          </a:p>
        </p:txBody>
      </p:sp>
      <p:sp>
        <p:nvSpPr>
          <p:cNvPr id="88" name="Textfeld 260"/>
          <p:cNvSpPr txBox="1"/>
          <p:nvPr/>
        </p:nvSpPr>
        <p:spPr>
          <a:xfrm>
            <a:off x="5480604" y="2659560"/>
            <a:ext cx="3380742"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Middleware Stack includes Service Manager,  it queries platform layer for capabilities, it is stable, executable and dynamically configurable</a:t>
            </a:r>
            <a:endParaRPr lang="en-US" sz="800" kern="0">
              <a:solidFill>
                <a:schemeClr val="bg1"/>
              </a:solidFill>
              <a:latin typeface="ZF Prometo Light" panose="020B0404030203060203" pitchFamily="34" charset="0"/>
            </a:endParaRPr>
          </a:p>
        </p:txBody>
      </p:sp>
      <p:sp>
        <p:nvSpPr>
          <p:cNvPr id="89" name="Textfeld 260"/>
          <p:cNvSpPr txBox="1"/>
          <p:nvPr/>
        </p:nvSpPr>
        <p:spPr>
          <a:xfrm>
            <a:off x="5490559" y="4179945"/>
            <a:ext cx="3237516"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Adaption to different HW and device abstraction.</a:t>
            </a:r>
            <a:endParaRPr lang="en-US" sz="800" kern="0" dirty="0">
              <a:solidFill>
                <a:schemeClr val="bg1"/>
              </a:solidFill>
              <a:latin typeface="ZF Prometo Light" panose="020B0404030203060203" pitchFamily="34" charset="0"/>
            </a:endParaRPr>
          </a:p>
        </p:txBody>
      </p:sp>
      <p:sp>
        <p:nvSpPr>
          <p:cNvPr id="75" name="Textfeld 260"/>
          <p:cNvSpPr txBox="1"/>
          <p:nvPr/>
        </p:nvSpPr>
        <p:spPr>
          <a:xfrm>
            <a:off x="5479120" y="1475149"/>
            <a:ext cx="3301758"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Application component examples are trajectory planning, lane centering.</a:t>
            </a:r>
            <a:endParaRPr lang="en-US" sz="800" kern="0">
              <a:solidFill>
                <a:schemeClr val="bg1"/>
              </a:solidFill>
              <a:latin typeface="ZF Prometo Light" panose="020B0404030203060203" pitchFamily="34" charset="0"/>
            </a:endParaRPr>
          </a:p>
        </p:txBody>
      </p:sp>
      <p:sp>
        <p:nvSpPr>
          <p:cNvPr id="76" name="Textfeld 260"/>
          <p:cNvSpPr txBox="1"/>
          <p:nvPr/>
        </p:nvSpPr>
        <p:spPr>
          <a:xfrm>
            <a:off x="5497879" y="1652363"/>
            <a:ext cx="3301758"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Application service component examples are perception, </a:t>
            </a:r>
            <a:r>
              <a:rPr lang="en-US" sz="800" kern="0" err="1">
                <a:solidFill>
                  <a:schemeClr val="bg1"/>
                </a:solidFill>
                <a:latin typeface="ZF Prometo Light" panose="020B0404030203060203" pitchFamily="34" charset="0"/>
              </a:rPr>
              <a:t>cubiX</a:t>
            </a:r>
            <a:r>
              <a:rPr lang="en-US" sz="800" kern="0">
                <a:solidFill>
                  <a:schemeClr val="bg1"/>
                </a:solidFill>
                <a:latin typeface="ZF Prometo Light" panose="020B0404030203060203" pitchFamily="34" charset="0"/>
              </a:rPr>
              <a:t>, System functions (e.g. BMW System Function Modules) </a:t>
            </a:r>
            <a:endParaRPr lang="en-US" sz="800" kern="0">
              <a:solidFill>
                <a:schemeClr val="bg1"/>
              </a:solidFill>
              <a:latin typeface="ZF Prometo Light" panose="020B0404030203060203" pitchFamily="34" charset="0"/>
            </a:endParaRPr>
          </a:p>
        </p:txBody>
      </p:sp>
      <p:sp>
        <p:nvSpPr>
          <p:cNvPr id="77" name="Textfeld 260"/>
          <p:cNvSpPr txBox="1"/>
          <p:nvPr/>
        </p:nvSpPr>
        <p:spPr>
          <a:xfrm>
            <a:off x="5471618" y="2299326"/>
            <a:ext cx="3280582"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System Service Components examples are CAN-</a:t>
            </a:r>
            <a:r>
              <a:rPr lang="en-US" sz="800" kern="0" err="1">
                <a:solidFill>
                  <a:schemeClr val="bg1"/>
                </a:solidFill>
                <a:latin typeface="ZF Prometo Light" panose="020B0404030203060203" pitchFamily="34" charset="0"/>
              </a:rPr>
              <a:t>dbc</a:t>
            </a:r>
            <a:r>
              <a:rPr lang="en-US" sz="800" kern="0">
                <a:solidFill>
                  <a:schemeClr val="bg1"/>
                </a:solidFill>
                <a:latin typeface="ZF Prometo Light" panose="020B0404030203060203" pitchFamily="34" charset="0"/>
              </a:rPr>
              <a:t> implementations, Diagnostic Management, Mode Management, … </a:t>
            </a:r>
            <a:endParaRPr lang="en-US" sz="800" kern="0">
              <a:solidFill>
                <a:schemeClr val="bg1"/>
              </a:solidFill>
              <a:latin typeface="ZF Prometo Light" panose="020B0404030203060203" pitchFamily="34" charset="0"/>
            </a:endParaRPr>
          </a:p>
        </p:txBody>
      </p:sp>
      <p:sp>
        <p:nvSpPr>
          <p:cNvPr id="79" name="Textfeld 1"/>
          <p:cNvSpPr txBox="1"/>
          <p:nvPr/>
        </p:nvSpPr>
        <p:spPr>
          <a:xfrm>
            <a:off x="2822808" y="723456"/>
            <a:ext cx="673454" cy="169277"/>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100" kern="0">
                <a:solidFill>
                  <a:schemeClr val="bg1"/>
                </a:solidFill>
                <a:latin typeface="ZF Prometo Medium" panose="020B0704030203060203" pitchFamily="34" charset="0"/>
                <a:ea typeface="Tahoma" pitchFamily="34" charset="0"/>
                <a:cs typeface="Tahoma" pitchFamily="34" charset="0"/>
              </a:defRPr>
            </a:lvl1pPr>
          </a:lstStyle>
          <a:p>
            <a:pPr algn="r"/>
            <a:r>
              <a:rPr lang="en-US"/>
              <a:t>(Feature)</a:t>
            </a:r>
            <a:endParaRPr lang="en-US"/>
          </a:p>
        </p:txBody>
      </p:sp>
      <p:sp>
        <p:nvSpPr>
          <p:cNvPr id="80" name="Textfeld 75"/>
          <p:cNvSpPr txBox="1"/>
          <p:nvPr/>
        </p:nvSpPr>
        <p:spPr>
          <a:xfrm>
            <a:off x="2831015" y="1359173"/>
            <a:ext cx="665247" cy="169277"/>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100" kern="0">
                <a:solidFill>
                  <a:schemeClr val="bg1"/>
                </a:solidFill>
                <a:latin typeface="ZF Prometo Medium" panose="020B0704030203060203" pitchFamily="34" charset="0"/>
                <a:ea typeface="Tahoma" pitchFamily="34" charset="0"/>
                <a:cs typeface="Tahoma" pitchFamily="34" charset="0"/>
              </a:defRPr>
            </a:lvl1pPr>
          </a:lstStyle>
          <a:p>
            <a:pPr algn="r"/>
            <a:r>
              <a:rPr lang="en-US"/>
              <a:t>(Function)</a:t>
            </a:r>
            <a:endParaRPr lang="en-US"/>
          </a:p>
        </p:txBody>
      </p:sp>
      <p:sp>
        <p:nvSpPr>
          <p:cNvPr id="78" name="Textfeld 260"/>
          <p:cNvSpPr txBox="1"/>
          <p:nvPr/>
        </p:nvSpPr>
        <p:spPr>
          <a:xfrm>
            <a:off x="5490559" y="4295163"/>
            <a:ext cx="3237516"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Type 1 Hypervisor to run Guest OS like POSIX, Linux and Android</a:t>
            </a:r>
            <a:endParaRPr lang="en-US" sz="800" kern="0" dirty="0">
              <a:solidFill>
                <a:schemeClr val="bg1"/>
              </a:solidFill>
              <a:latin typeface="ZF Prometo Light" panose="020B0404030203060203" pitchFamily="34" charset="0"/>
            </a:endParaRPr>
          </a:p>
        </p:txBody>
      </p:sp>
      <p:sp>
        <p:nvSpPr>
          <p:cNvPr id="74" name="Geschweifte Klammer rechts 254"/>
          <p:cNvSpPr/>
          <p:nvPr/>
        </p:nvSpPr>
        <p:spPr>
          <a:xfrm>
            <a:off x="4873369" y="4449765"/>
            <a:ext cx="527094" cy="214573"/>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sp>
        <p:nvSpPr>
          <p:cNvPr id="81" name="Rechteck 85"/>
          <p:cNvSpPr/>
          <p:nvPr/>
        </p:nvSpPr>
        <p:spPr>
          <a:xfrm>
            <a:off x="5418895" y="4476682"/>
            <a:ext cx="3380742" cy="201553"/>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83" name="Textfeld 100"/>
          <p:cNvSpPr txBox="1"/>
          <p:nvPr/>
        </p:nvSpPr>
        <p:spPr>
          <a:xfrm>
            <a:off x="5497879" y="4508795"/>
            <a:ext cx="262892" cy="161583"/>
          </a:xfrm>
          <a:prstGeom prst="rect">
            <a:avLst/>
          </a:prstGeom>
          <a:noFill/>
        </p:spPr>
        <p:txBody>
          <a:bodyPr wrap="non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050" b="1" kern="0" dirty="0">
                <a:solidFill>
                  <a:schemeClr val="bg1"/>
                </a:solidFill>
                <a:latin typeface="ZF Prometo Light" panose="020B0404030203060203" pitchFamily="34" charset="0"/>
              </a:rPr>
              <a:t>SoC </a:t>
            </a:r>
            <a:endParaRPr kumimoji="0" lang="en-US" sz="1050" b="1" i="0" u="none" strike="noStrike" kern="0" cap="none" spc="0" normalizeH="0" baseline="0" noProof="0" dirty="0">
              <a:ln>
                <a:noFill/>
              </a:ln>
              <a:solidFill>
                <a:schemeClr val="bg1"/>
              </a:solidFill>
              <a:effectLst/>
              <a:uLnTx/>
              <a:uFillTx/>
              <a:latin typeface="ZF Prometo Light" panose="020B040403020306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Proposal</a:t>
            </a:r>
            <a:r>
              <a:rPr lang="de-DE" dirty="0"/>
              <a:t> - </a:t>
            </a:r>
            <a:r>
              <a:rPr lang="de-DE" dirty="0" err="1"/>
              <a:t>Functional</a:t>
            </a:r>
            <a:r>
              <a:rPr lang="de-DE" dirty="0"/>
              <a:t> Architecture ADAS/AD</a:t>
            </a:r>
            <a:endParaRPr lang="en-US" dirty="0"/>
          </a:p>
        </p:txBody>
      </p:sp>
      <p:sp>
        <p:nvSpPr>
          <p:cNvPr id="5" name="Rectangle 4"/>
          <p:cNvSpPr/>
          <p:nvPr/>
        </p:nvSpPr>
        <p:spPr>
          <a:xfrm>
            <a:off x="1565396" y="3367365"/>
            <a:ext cx="5965520" cy="689775"/>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6" name="Rectangle 5"/>
          <p:cNvSpPr/>
          <p:nvPr/>
        </p:nvSpPr>
        <p:spPr>
          <a:xfrm>
            <a:off x="2211035" y="3809497"/>
            <a:ext cx="414794" cy="199716"/>
          </a:xfrm>
          <a:prstGeom prst="rect">
            <a:avLst/>
          </a:prstGeom>
          <a:solidFill>
            <a:schemeClr val="bg1">
              <a:lumMod val="85000"/>
            </a:scheme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USS</a:t>
            </a:r>
            <a:endParaRPr lang="en-US" sz="800" kern="0" err="1">
              <a:solidFill>
                <a:srgbClr val="FFFFFF"/>
              </a:solidFill>
              <a:latin typeface="Tahoma"/>
              <a:cs typeface="Tahoma" pitchFamily="34" charset="0"/>
            </a:endParaRPr>
          </a:p>
        </p:txBody>
      </p:sp>
      <p:sp>
        <p:nvSpPr>
          <p:cNvPr id="9" name="Rectangle 8"/>
          <p:cNvSpPr/>
          <p:nvPr/>
        </p:nvSpPr>
        <p:spPr>
          <a:xfrm>
            <a:off x="2701149" y="3809497"/>
            <a:ext cx="524254" cy="199716"/>
          </a:xfrm>
          <a:prstGeom prst="rect">
            <a:avLst/>
          </a:prstGeom>
          <a:gradFill>
            <a:gsLst>
              <a:gs pos="74000">
                <a:srgbClr val="BFBFBF"/>
              </a:gs>
              <a:gs pos="27000">
                <a:srgbClr val="1179BF"/>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CAM</a:t>
            </a:r>
            <a:endParaRPr lang="en-US" sz="800" kern="0" err="1">
              <a:solidFill>
                <a:srgbClr val="FFFFFF"/>
              </a:solidFill>
              <a:latin typeface="Tahoma"/>
              <a:cs typeface="Tahoma" pitchFamily="34" charset="0"/>
            </a:endParaRPr>
          </a:p>
        </p:txBody>
      </p:sp>
      <p:sp>
        <p:nvSpPr>
          <p:cNvPr id="13" name="Rectangle 12"/>
          <p:cNvSpPr/>
          <p:nvPr/>
        </p:nvSpPr>
        <p:spPr>
          <a:xfrm>
            <a:off x="3300722" y="3809497"/>
            <a:ext cx="524254" cy="199716"/>
          </a:xfrm>
          <a:prstGeom prst="rect">
            <a:avLst/>
          </a:prstGeom>
          <a:gradFill>
            <a:gsLst>
              <a:gs pos="74000">
                <a:srgbClr val="BFBFBF"/>
              </a:gs>
              <a:gs pos="27000">
                <a:srgbClr val="1179BF"/>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Lidar</a:t>
            </a:r>
            <a:endParaRPr lang="en-US" sz="800" kern="0" err="1">
              <a:solidFill>
                <a:srgbClr val="FFFFFF"/>
              </a:solidFill>
              <a:latin typeface="Tahoma"/>
              <a:cs typeface="Tahoma" pitchFamily="34" charset="0"/>
            </a:endParaRPr>
          </a:p>
        </p:txBody>
      </p:sp>
      <p:sp>
        <p:nvSpPr>
          <p:cNvPr id="14" name="Rectangle 13"/>
          <p:cNvSpPr/>
          <p:nvPr/>
        </p:nvSpPr>
        <p:spPr>
          <a:xfrm>
            <a:off x="3900295" y="3809497"/>
            <a:ext cx="524254" cy="199716"/>
          </a:xfrm>
          <a:prstGeom prst="rect">
            <a:avLst/>
          </a:prstGeom>
          <a:gradFill>
            <a:gsLst>
              <a:gs pos="74000">
                <a:srgbClr val="BFBFBF"/>
              </a:gs>
              <a:gs pos="27000">
                <a:srgbClr val="1179BF"/>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Radar</a:t>
            </a:r>
            <a:endParaRPr lang="en-US" sz="800" kern="0" err="1">
              <a:solidFill>
                <a:srgbClr val="FFFFFF"/>
              </a:solidFill>
              <a:latin typeface="Tahoma"/>
              <a:cs typeface="Tahoma" pitchFamily="34" charset="0"/>
            </a:endParaRPr>
          </a:p>
        </p:txBody>
      </p:sp>
      <p:sp>
        <p:nvSpPr>
          <p:cNvPr id="21" name="Rectangle 20"/>
          <p:cNvSpPr/>
          <p:nvPr/>
        </p:nvSpPr>
        <p:spPr>
          <a:xfrm>
            <a:off x="5309213" y="3803386"/>
            <a:ext cx="1930796" cy="199716"/>
          </a:xfrm>
          <a:prstGeom prst="rect">
            <a:avLst/>
          </a:prstGeom>
          <a:noFill/>
          <a:ln w="12700" cap="flat" cmpd="sng" algn="ctr">
            <a:solidFill>
              <a:schemeClr val="tx1"/>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000000"/>
                </a:solidFill>
                <a:latin typeface="Tahoma"/>
                <a:cs typeface="Tahoma" pitchFamily="34" charset="0"/>
              </a:rPr>
              <a:t>Vehicle Network</a:t>
            </a:r>
            <a:endParaRPr lang="en-US" sz="800" kern="0" err="1">
              <a:solidFill>
                <a:srgbClr val="000000"/>
              </a:solidFill>
              <a:latin typeface="Tahoma"/>
              <a:cs typeface="Tahoma" pitchFamily="34" charset="0"/>
            </a:endParaRPr>
          </a:p>
        </p:txBody>
      </p:sp>
      <p:sp>
        <p:nvSpPr>
          <p:cNvPr id="22" name="Rectangle 21"/>
          <p:cNvSpPr/>
          <p:nvPr/>
        </p:nvSpPr>
        <p:spPr>
          <a:xfrm>
            <a:off x="1767818" y="3414131"/>
            <a:ext cx="5579012" cy="353694"/>
          </a:xfrm>
          <a:prstGeom prst="rect">
            <a:avLst/>
          </a:prstGeom>
          <a:solidFill>
            <a:srgbClr val="0070C0"/>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HCP – IDC8 </a:t>
            </a:r>
            <a:r>
              <a:rPr lang="de-DE" sz="800" kern="0" dirty="0" err="1">
                <a:solidFill>
                  <a:srgbClr val="FFFFFF"/>
                </a:solidFill>
                <a:latin typeface="Tahoma"/>
                <a:cs typeface="Tahoma" pitchFamily="34" charset="0"/>
              </a:rPr>
              <a:t>incl</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SoC</a:t>
            </a:r>
            <a:r>
              <a:rPr lang="de-DE" sz="800" kern="0" dirty="0">
                <a:solidFill>
                  <a:srgbClr val="FFFFFF"/>
                </a:solidFill>
                <a:latin typeface="Tahoma"/>
                <a:cs typeface="Tahoma" pitchFamily="34" charset="0"/>
              </a:rPr>
              <a:t> (SµC &amp; </a:t>
            </a:r>
            <a:r>
              <a:rPr lang="de-DE" sz="800" kern="0" dirty="0" err="1">
                <a:solidFill>
                  <a:srgbClr val="FFFFFF"/>
                </a:solidFill>
                <a:latin typeface="Tahoma"/>
                <a:cs typeface="Tahoma" pitchFamily="34" charset="0"/>
              </a:rPr>
              <a:t>SoC</a:t>
            </a:r>
            <a:r>
              <a:rPr lang="de-DE" sz="800" kern="0" dirty="0">
                <a:solidFill>
                  <a:srgbClr val="FFFFFF"/>
                </a:solidFill>
                <a:latin typeface="Tahoma"/>
                <a:cs typeface="Tahoma" pitchFamily="34" charset="0"/>
              </a:rPr>
              <a:t>)</a:t>
            </a:r>
            <a:endParaRPr lang="en-US" sz="800" kern="0" dirty="0">
              <a:solidFill>
                <a:srgbClr val="FFFFFF"/>
              </a:solidFill>
              <a:latin typeface="Tahoma"/>
              <a:cs typeface="Tahoma" pitchFamily="34" charset="0"/>
            </a:endParaRPr>
          </a:p>
        </p:txBody>
      </p:sp>
      <p:sp>
        <p:nvSpPr>
          <p:cNvPr id="23" name="Rectangle 22"/>
          <p:cNvSpPr/>
          <p:nvPr/>
        </p:nvSpPr>
        <p:spPr>
          <a:xfrm>
            <a:off x="1565396" y="2795428"/>
            <a:ext cx="5965520" cy="537149"/>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27" name="Rectangle 26"/>
          <p:cNvSpPr/>
          <p:nvPr/>
        </p:nvSpPr>
        <p:spPr>
          <a:xfrm>
            <a:off x="1767819" y="2887136"/>
            <a:ext cx="5579013" cy="317277"/>
          </a:xfrm>
          <a:prstGeom prst="rect">
            <a:avLst/>
          </a:prstGeom>
          <a:gradFill>
            <a:gsLst>
              <a:gs pos="62000">
                <a:srgbClr val="7FD5F3"/>
              </a:gs>
              <a:gs pos="8000">
                <a:srgbClr val="1179BF"/>
              </a:gs>
              <a:gs pos="41000">
                <a:srgbClr val="FFC000"/>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Middleware, </a:t>
            </a:r>
            <a:r>
              <a:rPr lang="de-DE" sz="800" kern="0" err="1">
                <a:solidFill>
                  <a:srgbClr val="FFFFFF"/>
                </a:solidFill>
                <a:latin typeface="Tahoma"/>
                <a:cs typeface="Tahoma" pitchFamily="34" charset="0"/>
              </a:rPr>
              <a:t>AutoSAR</a:t>
            </a:r>
            <a:r>
              <a:rPr lang="de-DE" sz="800" kern="0">
                <a:solidFill>
                  <a:srgbClr val="FFFFFF"/>
                </a:solidFill>
                <a:latin typeface="Tahoma"/>
                <a:cs typeface="Tahoma" pitchFamily="34" charset="0"/>
              </a:rPr>
              <a:t> (classic/adaptive), Custom (</a:t>
            </a:r>
            <a:r>
              <a:rPr lang="de-DE" sz="800" kern="0" err="1">
                <a:solidFill>
                  <a:srgbClr val="FFFFFF"/>
                </a:solidFill>
                <a:latin typeface="Tahoma"/>
                <a:cs typeface="Tahoma" pitchFamily="34" charset="0"/>
              </a:rPr>
              <a:t>MB.os</a:t>
            </a:r>
            <a:r>
              <a:rPr lang="de-DE" sz="800" kern="0">
                <a:solidFill>
                  <a:srgbClr val="FFFFFF"/>
                </a:solidFill>
                <a:latin typeface="Tahoma"/>
                <a:cs typeface="Tahoma" pitchFamily="34" charset="0"/>
              </a:rPr>
              <a:t>)</a:t>
            </a:r>
            <a:endParaRPr lang="de-DE" sz="800" kern="0">
              <a:solidFill>
                <a:srgbClr val="FFFFFF"/>
              </a:solidFill>
              <a:latin typeface="Tahoma"/>
              <a:cs typeface="Tahoma" pitchFamily="34" charset="0"/>
            </a:endParaRPr>
          </a:p>
          <a:p>
            <a:pPr algn="ctr" defTabSz="914400" fontAlgn="base">
              <a:spcAft>
                <a:spcPct val="0"/>
              </a:spcAft>
            </a:pPr>
            <a:r>
              <a:rPr lang="de-DE" sz="800" kern="0">
                <a:solidFill>
                  <a:srgbClr val="FFFFFF"/>
                </a:solidFill>
                <a:latin typeface="Tahoma"/>
                <a:cs typeface="Tahoma" pitchFamily="34" charset="0"/>
              </a:rPr>
              <a:t>Operating System OS (</a:t>
            </a:r>
            <a:r>
              <a:rPr lang="de-DE" sz="800" kern="0" err="1">
                <a:solidFill>
                  <a:srgbClr val="FFFFFF"/>
                </a:solidFill>
                <a:latin typeface="Tahoma"/>
                <a:cs typeface="Tahoma" pitchFamily="34" charset="0"/>
              </a:rPr>
              <a:t>QNX</a:t>
            </a:r>
            <a:r>
              <a:rPr lang="de-DE" sz="800" kern="0">
                <a:solidFill>
                  <a:srgbClr val="FFFFFF"/>
                </a:solidFill>
                <a:latin typeface="Tahoma"/>
                <a:cs typeface="Tahoma" pitchFamily="34" charset="0"/>
              </a:rPr>
              <a:t>, </a:t>
            </a:r>
            <a:r>
              <a:rPr lang="de-DE" sz="800" kern="0" err="1">
                <a:solidFill>
                  <a:srgbClr val="FFFFFF"/>
                </a:solidFill>
                <a:latin typeface="Tahoma"/>
                <a:cs typeface="Tahoma" pitchFamily="34" charset="0"/>
              </a:rPr>
              <a:t>certif</a:t>
            </a:r>
            <a:r>
              <a:rPr lang="de-DE" sz="800" kern="0">
                <a:solidFill>
                  <a:srgbClr val="FFFFFF"/>
                </a:solidFill>
                <a:latin typeface="Tahoma"/>
                <a:cs typeface="Tahoma" pitchFamily="34" charset="0"/>
              </a:rPr>
              <a:t>. Linux, </a:t>
            </a:r>
            <a:r>
              <a:rPr lang="de-DE" sz="800" kern="0" err="1">
                <a:solidFill>
                  <a:srgbClr val="FFFFFF"/>
                </a:solidFill>
                <a:latin typeface="Tahoma"/>
                <a:cs typeface="Tahoma" pitchFamily="34" charset="0"/>
              </a:rPr>
              <a:t>SAFERTOS</a:t>
            </a:r>
            <a:r>
              <a:rPr lang="de-DE" sz="800" kern="0">
                <a:solidFill>
                  <a:srgbClr val="FFFFFF"/>
                </a:solidFill>
                <a:latin typeface="Tahoma"/>
                <a:cs typeface="Tahoma" pitchFamily="34" charset="0"/>
              </a:rPr>
              <a:t>..)</a:t>
            </a:r>
            <a:endParaRPr lang="en-US" sz="800" kern="0">
              <a:solidFill>
                <a:srgbClr val="FFFFFF"/>
              </a:solidFill>
              <a:latin typeface="Tahoma"/>
              <a:cs typeface="Tahoma" pitchFamily="34" charset="0"/>
            </a:endParaRPr>
          </a:p>
        </p:txBody>
      </p:sp>
      <p:sp>
        <p:nvSpPr>
          <p:cNvPr id="30" name="Rectangle 29"/>
          <p:cNvSpPr/>
          <p:nvPr/>
        </p:nvSpPr>
        <p:spPr>
          <a:xfrm>
            <a:off x="1565396" y="2538694"/>
            <a:ext cx="5965520" cy="251913"/>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31" name="Rectangle 30"/>
          <p:cNvSpPr/>
          <p:nvPr/>
        </p:nvSpPr>
        <p:spPr>
          <a:xfrm>
            <a:off x="3174209" y="2613547"/>
            <a:ext cx="2747895" cy="179938"/>
          </a:xfrm>
          <a:prstGeom prst="rect">
            <a:avLst/>
          </a:prstGeom>
          <a:solidFill>
            <a:srgbClr val="1179BF"/>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en-US" sz="800" kern="0" dirty="0">
                <a:solidFill>
                  <a:srgbClr val="FFFFFF"/>
                </a:solidFill>
                <a:latin typeface="Tahoma"/>
                <a:cs typeface="Tahoma" pitchFamily="34" charset="0"/>
              </a:rPr>
              <a:t>Sensor Abstraction and Low Level Processing</a:t>
            </a:r>
            <a:endParaRPr lang="en-US" sz="800" kern="0" dirty="0">
              <a:solidFill>
                <a:srgbClr val="FFFFFF"/>
              </a:solidFill>
              <a:latin typeface="Tahoma"/>
              <a:cs typeface="Tahoma" pitchFamily="34" charset="0"/>
            </a:endParaRPr>
          </a:p>
        </p:txBody>
      </p:sp>
      <p:sp>
        <p:nvSpPr>
          <p:cNvPr id="32" name="Rectangle 31"/>
          <p:cNvSpPr/>
          <p:nvPr/>
        </p:nvSpPr>
        <p:spPr>
          <a:xfrm>
            <a:off x="1565396" y="1669047"/>
            <a:ext cx="2531362" cy="843008"/>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33" name="Rectangle 32"/>
          <p:cNvSpPr/>
          <p:nvPr/>
        </p:nvSpPr>
        <p:spPr>
          <a:xfrm>
            <a:off x="1767818" y="1952421"/>
            <a:ext cx="499290"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Fusion</a:t>
            </a:r>
            <a:endParaRPr lang="en-US" sz="800" kern="0" err="1">
              <a:solidFill>
                <a:srgbClr val="FFFFFF"/>
              </a:solidFill>
              <a:latin typeface="Tahoma"/>
              <a:cs typeface="Tahoma" pitchFamily="34" charset="0"/>
            </a:endParaRPr>
          </a:p>
        </p:txBody>
      </p:sp>
      <p:sp>
        <p:nvSpPr>
          <p:cNvPr id="34" name="Rectangle 33"/>
          <p:cNvSpPr/>
          <p:nvPr/>
        </p:nvSpPr>
        <p:spPr>
          <a:xfrm>
            <a:off x="2323811" y="1952421"/>
            <a:ext cx="499290" cy="518117"/>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err="1">
                <a:solidFill>
                  <a:srgbClr val="FFFFFF"/>
                </a:solidFill>
                <a:latin typeface="Tahoma"/>
                <a:cs typeface="Tahoma" pitchFamily="34" charset="0"/>
              </a:rPr>
              <a:t>Perception</a:t>
            </a:r>
            <a:endParaRPr lang="en-US" sz="800" kern="0">
              <a:solidFill>
                <a:srgbClr val="FFFFFF"/>
              </a:solidFill>
              <a:latin typeface="Tahoma"/>
              <a:cs typeface="Tahoma" pitchFamily="34" charset="0"/>
            </a:endParaRPr>
          </a:p>
        </p:txBody>
      </p:sp>
      <p:sp>
        <p:nvSpPr>
          <p:cNvPr id="35" name="Rectangle 34"/>
          <p:cNvSpPr/>
          <p:nvPr/>
        </p:nvSpPr>
        <p:spPr>
          <a:xfrm>
            <a:off x="2879804" y="1952421"/>
            <a:ext cx="499290" cy="518117"/>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Localization</a:t>
            </a:r>
            <a:endParaRPr lang="en-US" sz="800" kern="0" err="1">
              <a:solidFill>
                <a:srgbClr val="FFFFFF"/>
              </a:solidFill>
              <a:latin typeface="Tahoma"/>
              <a:cs typeface="Tahoma" pitchFamily="34" charset="0"/>
            </a:endParaRPr>
          </a:p>
        </p:txBody>
      </p:sp>
      <p:sp>
        <p:nvSpPr>
          <p:cNvPr id="36" name="Rectangle 35"/>
          <p:cNvSpPr/>
          <p:nvPr/>
        </p:nvSpPr>
        <p:spPr>
          <a:xfrm>
            <a:off x="3435797" y="1952421"/>
            <a:ext cx="499290" cy="518117"/>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AD Map</a:t>
            </a:r>
            <a:endParaRPr lang="en-US" sz="800" kern="0" err="1">
              <a:solidFill>
                <a:srgbClr val="FFFFFF"/>
              </a:solidFill>
              <a:latin typeface="Tahoma"/>
              <a:cs typeface="Tahoma" pitchFamily="34" charset="0"/>
            </a:endParaRPr>
          </a:p>
        </p:txBody>
      </p:sp>
      <p:sp>
        <p:nvSpPr>
          <p:cNvPr id="37" name="Rectangle 36"/>
          <p:cNvSpPr/>
          <p:nvPr/>
        </p:nvSpPr>
        <p:spPr>
          <a:xfrm>
            <a:off x="1767818" y="1720466"/>
            <a:ext cx="2167268" cy="179938"/>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en-US" sz="800" kern="0">
                <a:solidFill>
                  <a:srgbClr val="FFFFFF"/>
                </a:solidFill>
                <a:latin typeface="Tahoma"/>
                <a:cs typeface="Tahoma" pitchFamily="34" charset="0"/>
              </a:rPr>
              <a:t>Environment Model</a:t>
            </a:r>
            <a:endParaRPr lang="en-US" sz="800" kern="0">
              <a:solidFill>
                <a:srgbClr val="FFFFFF"/>
              </a:solidFill>
              <a:latin typeface="Tahoma"/>
              <a:cs typeface="Tahoma" pitchFamily="34" charset="0"/>
            </a:endParaRPr>
          </a:p>
        </p:txBody>
      </p:sp>
      <p:sp>
        <p:nvSpPr>
          <p:cNvPr id="38" name="Rectangle 37"/>
          <p:cNvSpPr/>
          <p:nvPr/>
        </p:nvSpPr>
        <p:spPr>
          <a:xfrm>
            <a:off x="4999554" y="1669047"/>
            <a:ext cx="2531362" cy="843008"/>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39" name="Rectangle 38"/>
          <p:cNvSpPr/>
          <p:nvPr/>
        </p:nvSpPr>
        <p:spPr>
          <a:xfrm>
            <a:off x="5201973" y="1952421"/>
            <a:ext cx="611788"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err="1">
                <a:solidFill>
                  <a:srgbClr val="FFFFFF"/>
                </a:solidFill>
                <a:latin typeface="Tahoma"/>
                <a:cs typeface="Tahoma" pitchFamily="34" charset="0"/>
              </a:rPr>
              <a:t>HMI</a:t>
            </a:r>
            <a:endParaRPr lang="en-US" sz="800" kern="0" err="1">
              <a:solidFill>
                <a:srgbClr val="FFFFFF"/>
              </a:solidFill>
              <a:latin typeface="Tahoma"/>
              <a:cs typeface="Tahoma" pitchFamily="34" charset="0"/>
            </a:endParaRPr>
          </a:p>
        </p:txBody>
      </p:sp>
      <p:sp>
        <p:nvSpPr>
          <p:cNvPr id="40" name="Rectangle 39"/>
          <p:cNvSpPr/>
          <p:nvPr/>
        </p:nvSpPr>
        <p:spPr>
          <a:xfrm>
            <a:off x="5979722" y="1947172"/>
            <a:ext cx="611788"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Vehicle Motion </a:t>
            </a:r>
            <a:r>
              <a:rPr lang="de-DE" sz="800" kern="0" err="1">
                <a:solidFill>
                  <a:srgbClr val="FFFFFF"/>
                </a:solidFill>
                <a:latin typeface="Tahoma"/>
                <a:cs typeface="Tahoma" pitchFamily="34" charset="0"/>
              </a:rPr>
              <a:t>Mgmt</a:t>
            </a:r>
            <a:endParaRPr lang="en-US" sz="800" kern="0" err="1">
              <a:solidFill>
                <a:srgbClr val="FFFFFF"/>
              </a:solidFill>
              <a:latin typeface="Tahoma"/>
              <a:cs typeface="Tahoma" pitchFamily="34" charset="0"/>
            </a:endParaRPr>
          </a:p>
        </p:txBody>
      </p:sp>
      <p:sp>
        <p:nvSpPr>
          <p:cNvPr id="43" name="Rectangle 42"/>
          <p:cNvSpPr/>
          <p:nvPr/>
        </p:nvSpPr>
        <p:spPr>
          <a:xfrm>
            <a:off x="5201976" y="1720466"/>
            <a:ext cx="2144854" cy="179938"/>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a:t>
            </a:r>
            <a:r>
              <a:rPr lang="en-US" sz="800" kern="0" err="1">
                <a:solidFill>
                  <a:srgbClr val="FFFFFF"/>
                </a:solidFill>
                <a:latin typeface="Tahoma"/>
                <a:cs typeface="Tahoma" pitchFamily="34" charset="0"/>
              </a:rPr>
              <a:t>ehicle</a:t>
            </a:r>
            <a:r>
              <a:rPr lang="en-US" sz="800" kern="0">
                <a:solidFill>
                  <a:srgbClr val="FFFFFF"/>
                </a:solidFill>
                <a:latin typeface="Tahoma"/>
                <a:cs typeface="Tahoma" pitchFamily="34" charset="0"/>
              </a:rPr>
              <a:t> Management</a:t>
            </a:r>
            <a:endParaRPr lang="en-US" sz="800" kern="0">
              <a:solidFill>
                <a:srgbClr val="FFFFFF"/>
              </a:solidFill>
              <a:latin typeface="Tahoma"/>
              <a:cs typeface="Tahoma" pitchFamily="34" charset="0"/>
            </a:endParaRPr>
          </a:p>
        </p:txBody>
      </p:sp>
      <p:sp>
        <p:nvSpPr>
          <p:cNvPr id="44" name="Rectangle 43"/>
          <p:cNvSpPr/>
          <p:nvPr/>
        </p:nvSpPr>
        <p:spPr>
          <a:xfrm>
            <a:off x="6737015" y="1956675"/>
            <a:ext cx="609815"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Vehicle </a:t>
            </a:r>
            <a:r>
              <a:rPr lang="de-DE" sz="800" kern="0" err="1">
                <a:solidFill>
                  <a:srgbClr val="FFFFFF"/>
                </a:solidFill>
                <a:latin typeface="Tahoma"/>
                <a:cs typeface="Tahoma" pitchFamily="34" charset="0"/>
              </a:rPr>
              <a:t>Actuator</a:t>
            </a:r>
            <a:r>
              <a:rPr lang="de-DE" sz="800" kern="0">
                <a:solidFill>
                  <a:srgbClr val="FFFFFF"/>
                </a:solidFill>
                <a:latin typeface="Tahoma"/>
                <a:cs typeface="Tahoma" pitchFamily="34" charset="0"/>
              </a:rPr>
              <a:t> Control</a:t>
            </a:r>
            <a:endParaRPr lang="en-US" sz="800" kern="0" err="1">
              <a:solidFill>
                <a:srgbClr val="FFFFFF"/>
              </a:solidFill>
              <a:latin typeface="Tahoma"/>
              <a:cs typeface="Tahoma" pitchFamily="34" charset="0"/>
            </a:endParaRPr>
          </a:p>
        </p:txBody>
      </p:sp>
      <p:sp>
        <p:nvSpPr>
          <p:cNvPr id="45" name="Rectangle 44"/>
          <p:cNvSpPr/>
          <p:nvPr/>
        </p:nvSpPr>
        <p:spPr>
          <a:xfrm>
            <a:off x="1565395" y="960747"/>
            <a:ext cx="5965520" cy="675871"/>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46" name="Rectangle 45"/>
          <p:cNvSpPr/>
          <p:nvPr/>
        </p:nvSpPr>
        <p:spPr>
          <a:xfrm>
            <a:off x="1770761" y="1051613"/>
            <a:ext cx="1170699"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L2</a:t>
            </a:r>
            <a:r>
              <a:rPr lang="de-DE" sz="800" kern="0" baseline="30000" dirty="0">
                <a:solidFill>
                  <a:srgbClr val="FFFFFF"/>
                </a:solidFill>
                <a:latin typeface="Tahoma"/>
                <a:cs typeface="Tahoma" pitchFamily="34" charset="0"/>
              </a:rPr>
              <a:t>(+)</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Driving</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Function</a:t>
            </a:r>
            <a:endParaRPr lang="de-DE" sz="800" kern="0" dirty="0">
              <a:solidFill>
                <a:srgbClr val="FFFFFF"/>
              </a:solidFill>
              <a:latin typeface="Tahoma"/>
              <a:cs typeface="Tahoma" pitchFamily="34" charset="0"/>
            </a:endParaRPr>
          </a:p>
          <a:p>
            <a:pPr algn="ctr" defTabSz="914400" fontAlgn="base">
              <a:spcAft>
                <a:spcPct val="0"/>
              </a:spcAft>
            </a:pPr>
            <a:r>
              <a:rPr lang="de-DE" sz="600" kern="0" dirty="0">
                <a:solidFill>
                  <a:srgbClr val="FFFFFF"/>
                </a:solidFill>
                <a:latin typeface="Tahoma"/>
                <a:cs typeface="Tahoma" pitchFamily="34" charset="0"/>
              </a:rPr>
              <a:t>NCAP (AEB, ACC, Traffic</a:t>
            </a:r>
            <a:br>
              <a:rPr lang="de-DE" sz="600" kern="0" dirty="0">
                <a:solidFill>
                  <a:srgbClr val="FFFFFF"/>
                </a:solidFill>
                <a:latin typeface="Tahoma"/>
                <a:cs typeface="Tahoma" pitchFamily="34" charset="0"/>
              </a:rPr>
            </a:br>
            <a:r>
              <a:rPr lang="de-DE" sz="600" kern="0" dirty="0">
                <a:solidFill>
                  <a:srgbClr val="FFFFFF"/>
                </a:solidFill>
                <a:latin typeface="Tahoma"/>
                <a:cs typeface="Tahoma" pitchFamily="34" charset="0"/>
              </a:rPr>
              <a:t>Jam </a:t>
            </a:r>
            <a:r>
              <a:rPr lang="de-DE" sz="600" kern="0" dirty="0" err="1">
                <a:solidFill>
                  <a:srgbClr val="FFFFFF"/>
                </a:solidFill>
                <a:latin typeface="Tahoma"/>
                <a:cs typeface="Tahoma" pitchFamily="34" charset="0"/>
              </a:rPr>
              <a:t>pilot</a:t>
            </a:r>
            <a:r>
              <a:rPr lang="de-DE" sz="600" kern="0" dirty="0">
                <a:solidFill>
                  <a:srgbClr val="FFFFFF"/>
                </a:solidFill>
                <a:latin typeface="Tahoma"/>
                <a:cs typeface="Tahoma" pitchFamily="34" charset="0"/>
              </a:rPr>
              <a:t>…)</a:t>
            </a:r>
            <a:endParaRPr lang="en-US" sz="600" kern="0" dirty="0">
              <a:solidFill>
                <a:srgbClr val="FFFFFF"/>
              </a:solidFill>
              <a:latin typeface="Tahoma"/>
              <a:cs typeface="Tahoma" pitchFamily="34" charset="0"/>
            </a:endParaRPr>
          </a:p>
        </p:txBody>
      </p:sp>
      <p:sp>
        <p:nvSpPr>
          <p:cNvPr id="47" name="Rectangle 46"/>
          <p:cNvSpPr/>
          <p:nvPr/>
        </p:nvSpPr>
        <p:spPr>
          <a:xfrm>
            <a:off x="3357576" y="1051613"/>
            <a:ext cx="1052339"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L3 </a:t>
            </a:r>
            <a:r>
              <a:rPr lang="de-DE" sz="800" kern="0" err="1">
                <a:solidFill>
                  <a:srgbClr val="FFFFFF"/>
                </a:solidFill>
                <a:latin typeface="Tahoma"/>
                <a:cs typeface="Tahoma" pitchFamily="34" charset="0"/>
              </a:rPr>
              <a:t>Driving</a:t>
            </a:r>
            <a:r>
              <a:rPr lang="de-DE" sz="800" kern="0">
                <a:solidFill>
                  <a:srgbClr val="FFFFFF"/>
                </a:solidFill>
                <a:latin typeface="Tahoma"/>
                <a:cs typeface="Tahoma" pitchFamily="34" charset="0"/>
              </a:rPr>
              <a:t> </a:t>
            </a:r>
            <a:r>
              <a:rPr lang="de-DE" sz="800" kern="0" err="1">
                <a:solidFill>
                  <a:srgbClr val="FFFFFF"/>
                </a:solidFill>
                <a:latin typeface="Tahoma"/>
                <a:cs typeface="Tahoma" pitchFamily="34" charset="0"/>
              </a:rPr>
              <a:t>Function</a:t>
            </a:r>
            <a:endParaRPr lang="de-DE" sz="8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Highway</a:t>
            </a:r>
            <a:endParaRPr lang="en-US" sz="600" kern="0" err="1">
              <a:solidFill>
                <a:srgbClr val="FFFFFF"/>
              </a:solidFill>
              <a:latin typeface="Tahoma"/>
              <a:cs typeface="Tahoma" pitchFamily="34" charset="0"/>
            </a:endParaRPr>
          </a:p>
        </p:txBody>
      </p:sp>
      <p:sp>
        <p:nvSpPr>
          <p:cNvPr id="48" name="Rectangle 47"/>
          <p:cNvSpPr/>
          <p:nvPr/>
        </p:nvSpPr>
        <p:spPr>
          <a:xfrm>
            <a:off x="4826034" y="1051613"/>
            <a:ext cx="1052339"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err="1">
                <a:solidFill>
                  <a:srgbClr val="FFFFFF"/>
                </a:solidFill>
                <a:latin typeface="Tahoma"/>
                <a:cs typeface="Tahoma" pitchFamily="34" charset="0"/>
              </a:rPr>
              <a:t>Parking</a:t>
            </a:r>
            <a:endParaRPr lang="de-DE" sz="8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L2 </a:t>
            </a:r>
            <a:r>
              <a:rPr lang="de-DE" sz="600" kern="0" err="1">
                <a:solidFill>
                  <a:srgbClr val="FFFFFF"/>
                </a:solidFill>
                <a:latin typeface="Tahoma"/>
                <a:cs typeface="Tahoma" pitchFamily="34" charset="0"/>
              </a:rPr>
              <a:t>Parking</a:t>
            </a:r>
            <a:r>
              <a:rPr lang="de-DE" sz="600" kern="0">
                <a:solidFill>
                  <a:srgbClr val="FFFFFF"/>
                </a:solidFill>
                <a:latin typeface="Tahoma"/>
                <a:cs typeface="Tahoma" pitchFamily="34" charset="0"/>
              </a:rPr>
              <a:t> </a:t>
            </a:r>
            <a:r>
              <a:rPr lang="de-DE" sz="600" kern="0" err="1">
                <a:solidFill>
                  <a:srgbClr val="FFFFFF"/>
                </a:solidFill>
                <a:latin typeface="Tahoma"/>
                <a:cs typeface="Tahoma" pitchFamily="34" charset="0"/>
              </a:rPr>
              <a:t>Assits</a:t>
            </a:r>
            <a:endParaRPr lang="de-DE" sz="6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L4 Valet </a:t>
            </a:r>
            <a:r>
              <a:rPr lang="de-DE" sz="600" kern="0" err="1">
                <a:solidFill>
                  <a:srgbClr val="FFFFFF"/>
                </a:solidFill>
                <a:latin typeface="Tahoma"/>
                <a:cs typeface="Tahoma" pitchFamily="34" charset="0"/>
              </a:rPr>
              <a:t>Parking</a:t>
            </a:r>
            <a:r>
              <a:rPr lang="de-DE" sz="600" kern="0">
                <a:solidFill>
                  <a:srgbClr val="FFFFFF"/>
                </a:solidFill>
                <a:latin typeface="Tahoma"/>
                <a:cs typeface="Tahoma" pitchFamily="34" charset="0"/>
              </a:rPr>
              <a:t> </a:t>
            </a:r>
            <a:endParaRPr lang="en-US" sz="600" kern="0" err="1">
              <a:solidFill>
                <a:srgbClr val="FFFFFF"/>
              </a:solidFill>
              <a:latin typeface="Tahoma"/>
              <a:cs typeface="Tahoma" pitchFamily="34" charset="0"/>
            </a:endParaRPr>
          </a:p>
        </p:txBody>
      </p:sp>
      <p:sp>
        <p:nvSpPr>
          <p:cNvPr id="49" name="Rectangle 48"/>
          <p:cNvSpPr/>
          <p:nvPr/>
        </p:nvSpPr>
        <p:spPr>
          <a:xfrm>
            <a:off x="6294490" y="1051613"/>
            <a:ext cx="1052339" cy="51811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L4/5 AD </a:t>
            </a:r>
            <a:r>
              <a:rPr lang="de-DE" sz="800" kern="0" err="1">
                <a:solidFill>
                  <a:srgbClr val="FFFFFF"/>
                </a:solidFill>
                <a:latin typeface="Tahoma"/>
                <a:cs typeface="Tahoma" pitchFamily="34" charset="0"/>
              </a:rPr>
              <a:t>Driving</a:t>
            </a:r>
            <a:endParaRPr lang="de-DE" sz="8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L4 Urban </a:t>
            </a:r>
            <a:r>
              <a:rPr lang="de-DE" sz="600" kern="0" err="1">
                <a:solidFill>
                  <a:srgbClr val="FFFFFF"/>
                </a:solidFill>
                <a:latin typeface="Tahoma"/>
                <a:cs typeface="Tahoma" pitchFamily="34" charset="0"/>
              </a:rPr>
              <a:t>Driving</a:t>
            </a:r>
            <a:endParaRPr lang="de-DE" sz="6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L4 </a:t>
            </a:r>
            <a:r>
              <a:rPr lang="de-DE" sz="600" kern="0" err="1">
                <a:solidFill>
                  <a:srgbClr val="FFFFFF"/>
                </a:solidFill>
                <a:latin typeface="Tahoma"/>
                <a:cs typeface="Tahoma" pitchFamily="34" charset="0"/>
              </a:rPr>
              <a:t>InterUrban</a:t>
            </a:r>
            <a:r>
              <a:rPr lang="de-DE" sz="600" kern="0">
                <a:solidFill>
                  <a:srgbClr val="FFFFFF"/>
                </a:solidFill>
                <a:latin typeface="Tahoma"/>
                <a:cs typeface="Tahoma" pitchFamily="34" charset="0"/>
              </a:rPr>
              <a:t> - Highway Pilot </a:t>
            </a:r>
            <a:endParaRPr lang="en-US" sz="600" kern="0">
              <a:solidFill>
                <a:srgbClr val="FFFFFF"/>
              </a:solidFill>
              <a:latin typeface="Tahoma"/>
              <a:cs typeface="Tahoma" pitchFamily="34" charset="0"/>
            </a:endParaRPr>
          </a:p>
        </p:txBody>
      </p:sp>
      <p:sp>
        <p:nvSpPr>
          <p:cNvPr id="50" name="Rectangle 49"/>
          <p:cNvSpPr/>
          <p:nvPr/>
        </p:nvSpPr>
        <p:spPr>
          <a:xfrm>
            <a:off x="242643" y="960748"/>
            <a:ext cx="1177247" cy="2532690"/>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51" name="Rectangle 50"/>
          <p:cNvSpPr/>
          <p:nvPr/>
        </p:nvSpPr>
        <p:spPr>
          <a:xfrm>
            <a:off x="299362" y="1023811"/>
            <a:ext cx="1055281" cy="199716"/>
          </a:xfrm>
          <a:prstGeom prst="rect">
            <a:avLst/>
          </a:prstGeom>
          <a:solidFill>
            <a:schemeClr val="bg1"/>
          </a:solidFill>
          <a:ln w="12700" cap="flat" cmpd="sng" algn="ctr">
            <a:solidFill>
              <a:schemeClr val="tx1"/>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000000"/>
                </a:solidFill>
                <a:latin typeface="Tahoma"/>
                <a:cs typeface="Tahoma" pitchFamily="34" charset="0"/>
              </a:rPr>
              <a:t>Cloud / Services</a:t>
            </a:r>
            <a:endParaRPr lang="en-US" sz="800" kern="0" err="1">
              <a:solidFill>
                <a:srgbClr val="000000"/>
              </a:solidFill>
              <a:latin typeface="Tahoma"/>
              <a:cs typeface="Tahoma" pitchFamily="34" charset="0"/>
            </a:endParaRPr>
          </a:p>
        </p:txBody>
      </p:sp>
      <p:sp>
        <p:nvSpPr>
          <p:cNvPr id="52" name="Rectangle 51"/>
          <p:cNvSpPr/>
          <p:nvPr/>
        </p:nvSpPr>
        <p:spPr>
          <a:xfrm>
            <a:off x="299362" y="1568581"/>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Fleet Management</a:t>
            </a:r>
            <a:endParaRPr lang="en-US" sz="800" kern="0">
              <a:solidFill>
                <a:srgbClr val="FFFFFF"/>
              </a:solidFill>
              <a:latin typeface="Tahoma"/>
              <a:cs typeface="Tahoma" pitchFamily="34" charset="0"/>
            </a:endParaRPr>
          </a:p>
        </p:txBody>
      </p:sp>
      <p:sp>
        <p:nvSpPr>
          <p:cNvPr id="53" name="Rectangle 52"/>
          <p:cNvSpPr/>
          <p:nvPr/>
        </p:nvSpPr>
        <p:spPr>
          <a:xfrm>
            <a:off x="296419" y="1842339"/>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AD </a:t>
            </a:r>
            <a:r>
              <a:rPr lang="de-DE" sz="800" kern="0" err="1">
                <a:solidFill>
                  <a:srgbClr val="FFFFFF"/>
                </a:solidFill>
                <a:latin typeface="Tahoma"/>
                <a:cs typeface="Tahoma" pitchFamily="34" charset="0"/>
              </a:rPr>
              <a:t>Map</a:t>
            </a:r>
            <a:endParaRPr lang="en-US" sz="800" kern="0">
              <a:solidFill>
                <a:srgbClr val="FFFFFF"/>
              </a:solidFill>
              <a:latin typeface="Tahoma"/>
              <a:cs typeface="Tahoma" pitchFamily="34" charset="0"/>
            </a:endParaRPr>
          </a:p>
        </p:txBody>
      </p:sp>
      <p:sp>
        <p:nvSpPr>
          <p:cNvPr id="54" name="Rectangle 53"/>
          <p:cNvSpPr/>
          <p:nvPr/>
        </p:nvSpPr>
        <p:spPr>
          <a:xfrm>
            <a:off x="293476" y="2116097"/>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Remote Control</a:t>
            </a:r>
            <a:endParaRPr lang="en-US" sz="800" kern="0" err="1">
              <a:solidFill>
                <a:srgbClr val="FFFFFF"/>
              </a:solidFill>
              <a:latin typeface="Tahoma"/>
              <a:cs typeface="Tahoma" pitchFamily="34" charset="0"/>
            </a:endParaRPr>
          </a:p>
        </p:txBody>
      </p:sp>
      <p:sp>
        <p:nvSpPr>
          <p:cNvPr id="55" name="Rectangle 54"/>
          <p:cNvSpPr/>
          <p:nvPr/>
        </p:nvSpPr>
        <p:spPr>
          <a:xfrm>
            <a:off x="290533" y="2389855"/>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ext. </a:t>
            </a:r>
            <a:r>
              <a:rPr lang="de-DE" sz="800" kern="0" err="1">
                <a:solidFill>
                  <a:srgbClr val="FFFFFF"/>
                </a:solidFill>
                <a:latin typeface="Tahoma"/>
                <a:cs typeface="Tahoma" pitchFamily="34" charset="0"/>
              </a:rPr>
              <a:t>Perception</a:t>
            </a:r>
            <a:endParaRPr lang="en-US" sz="800" kern="0">
              <a:solidFill>
                <a:srgbClr val="FFFFFF"/>
              </a:solidFill>
              <a:latin typeface="Tahoma"/>
              <a:cs typeface="Tahoma" pitchFamily="34" charset="0"/>
            </a:endParaRPr>
          </a:p>
        </p:txBody>
      </p:sp>
      <p:sp>
        <p:nvSpPr>
          <p:cNvPr id="56" name="Rectangle 55"/>
          <p:cNvSpPr/>
          <p:nvPr/>
        </p:nvSpPr>
        <p:spPr>
          <a:xfrm>
            <a:off x="287590" y="2663613"/>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ShadowMode</a:t>
            </a:r>
            <a:endParaRPr lang="en-US" sz="800" kern="0" err="1">
              <a:solidFill>
                <a:srgbClr val="FFFFFF"/>
              </a:solidFill>
              <a:latin typeface="Tahoma"/>
              <a:cs typeface="Tahoma" pitchFamily="34" charset="0"/>
            </a:endParaRPr>
          </a:p>
        </p:txBody>
      </p:sp>
      <p:sp>
        <p:nvSpPr>
          <p:cNvPr id="57" name="Rectangle 56"/>
          <p:cNvSpPr/>
          <p:nvPr/>
        </p:nvSpPr>
        <p:spPr>
          <a:xfrm>
            <a:off x="284647" y="2937369"/>
            <a:ext cx="1055281" cy="232154"/>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Data Collection</a:t>
            </a:r>
            <a:endParaRPr lang="en-US" sz="800" kern="0" err="1">
              <a:solidFill>
                <a:srgbClr val="FFFFFF"/>
              </a:solidFill>
              <a:latin typeface="Tahoma"/>
              <a:cs typeface="Tahoma" pitchFamily="34" charset="0"/>
            </a:endParaRPr>
          </a:p>
        </p:txBody>
      </p:sp>
      <p:sp>
        <p:nvSpPr>
          <p:cNvPr id="58" name="Rectangle 57"/>
          <p:cNvSpPr/>
          <p:nvPr/>
        </p:nvSpPr>
        <p:spPr>
          <a:xfrm>
            <a:off x="302055" y="1294823"/>
            <a:ext cx="1055281" cy="232154"/>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Backend Host</a:t>
            </a:r>
            <a:endParaRPr lang="en-US" sz="800" kern="0">
              <a:solidFill>
                <a:srgbClr val="FFFFFF"/>
              </a:solidFill>
              <a:latin typeface="Tahoma"/>
              <a:cs typeface="Tahoma" pitchFamily="34" charset="0"/>
            </a:endParaRPr>
          </a:p>
        </p:txBody>
      </p:sp>
      <p:sp>
        <p:nvSpPr>
          <p:cNvPr id="59" name="Rectangle 58"/>
          <p:cNvSpPr/>
          <p:nvPr/>
        </p:nvSpPr>
        <p:spPr>
          <a:xfrm>
            <a:off x="7669873" y="1051611"/>
            <a:ext cx="1176791" cy="419194"/>
          </a:xfrm>
          <a:custGeom>
            <a:avLst/>
            <a:gdLst>
              <a:gd name="connsiteX0" fmla="*/ 0 w 1176791"/>
              <a:gd name="connsiteY0" fmla="*/ 0 h 419194"/>
              <a:gd name="connsiteX1" fmla="*/ 611931 w 1176791"/>
              <a:gd name="connsiteY1" fmla="*/ 0 h 419194"/>
              <a:gd name="connsiteX2" fmla="*/ 1176791 w 1176791"/>
              <a:gd name="connsiteY2" fmla="*/ 0 h 419194"/>
              <a:gd name="connsiteX3" fmla="*/ 1176791 w 1176791"/>
              <a:gd name="connsiteY3" fmla="*/ 419194 h 419194"/>
              <a:gd name="connsiteX4" fmla="*/ 600163 w 1176791"/>
              <a:gd name="connsiteY4" fmla="*/ 419194 h 419194"/>
              <a:gd name="connsiteX5" fmla="*/ 0 w 1176791"/>
              <a:gd name="connsiteY5" fmla="*/ 419194 h 419194"/>
              <a:gd name="connsiteX6" fmla="*/ 0 w 1176791"/>
              <a:gd name="connsiteY6" fmla="*/ 0 h 41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6791" h="419194" fill="none" extrusionOk="0">
                <a:moveTo>
                  <a:pt x="0" y="0"/>
                </a:moveTo>
                <a:cubicBezTo>
                  <a:pt x="131501" y="-4351"/>
                  <a:pt x="484587" y="-15252"/>
                  <a:pt x="611931" y="0"/>
                </a:cubicBezTo>
                <a:cubicBezTo>
                  <a:pt x="739275" y="15252"/>
                  <a:pt x="984081" y="-22374"/>
                  <a:pt x="1176791" y="0"/>
                </a:cubicBezTo>
                <a:cubicBezTo>
                  <a:pt x="1169670" y="87701"/>
                  <a:pt x="1158166" y="237817"/>
                  <a:pt x="1176791" y="419194"/>
                </a:cubicBezTo>
                <a:cubicBezTo>
                  <a:pt x="1044574" y="438796"/>
                  <a:pt x="765927" y="398512"/>
                  <a:pt x="600163" y="419194"/>
                </a:cubicBezTo>
                <a:cubicBezTo>
                  <a:pt x="434399" y="439876"/>
                  <a:pt x="167664" y="399673"/>
                  <a:pt x="0" y="419194"/>
                </a:cubicBezTo>
                <a:cubicBezTo>
                  <a:pt x="-1970" y="263243"/>
                  <a:pt x="-18947" y="174523"/>
                  <a:pt x="0" y="0"/>
                </a:cubicBezTo>
                <a:close/>
              </a:path>
              <a:path w="1176791" h="419194" stroke="0" extrusionOk="0">
                <a:moveTo>
                  <a:pt x="0" y="0"/>
                </a:moveTo>
                <a:cubicBezTo>
                  <a:pt x="264418" y="20187"/>
                  <a:pt x="318489" y="-2162"/>
                  <a:pt x="576628" y="0"/>
                </a:cubicBezTo>
                <a:cubicBezTo>
                  <a:pt x="834767" y="2162"/>
                  <a:pt x="993180" y="-14221"/>
                  <a:pt x="1176791" y="0"/>
                </a:cubicBezTo>
                <a:cubicBezTo>
                  <a:pt x="1163778" y="184016"/>
                  <a:pt x="1170361" y="314297"/>
                  <a:pt x="1176791" y="419194"/>
                </a:cubicBezTo>
                <a:cubicBezTo>
                  <a:pt x="1021490" y="407135"/>
                  <a:pt x="752854" y="419908"/>
                  <a:pt x="588396" y="419194"/>
                </a:cubicBezTo>
                <a:cubicBezTo>
                  <a:pt x="423938" y="418480"/>
                  <a:pt x="143370" y="411196"/>
                  <a:pt x="0" y="419194"/>
                </a:cubicBezTo>
                <a:cubicBezTo>
                  <a:pt x="-6882" y="243042"/>
                  <a:pt x="-9075" y="194878"/>
                  <a:pt x="0" y="0"/>
                </a:cubicBezTo>
                <a:close/>
              </a:path>
            </a:pathLst>
          </a:custGeom>
          <a:solidFill>
            <a:schemeClr val="bg1"/>
          </a:solidFill>
          <a:ln w="12700" cap="flat" cmpd="sng" algn="ctr">
            <a:solidFill>
              <a:schemeClr val="bg1">
                <a:lumMod val="65000"/>
              </a:schemeClr>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err="1">
                <a:solidFill>
                  <a:srgbClr val="000000"/>
                </a:solidFill>
                <a:latin typeface="Tahoma"/>
                <a:cs typeface="Tahoma" pitchFamily="34" charset="0"/>
              </a:rPr>
              <a:t>Driving</a:t>
            </a:r>
            <a:r>
              <a:rPr lang="de-DE" sz="800" kern="0" dirty="0">
                <a:solidFill>
                  <a:srgbClr val="000000"/>
                </a:solidFill>
                <a:latin typeface="Tahoma"/>
                <a:cs typeface="Tahoma" pitchFamily="34" charset="0"/>
              </a:rPr>
              <a:t> / Customer  </a:t>
            </a:r>
            <a:r>
              <a:rPr lang="de-DE" sz="800" kern="0" dirty="0" err="1">
                <a:solidFill>
                  <a:srgbClr val="000000"/>
                </a:solidFill>
                <a:latin typeface="Tahoma"/>
                <a:cs typeface="Tahoma" pitchFamily="34" charset="0"/>
              </a:rPr>
              <a:t>Functions</a:t>
            </a:r>
            <a:r>
              <a:rPr lang="de-DE" sz="800" kern="0" dirty="0">
                <a:solidFill>
                  <a:srgbClr val="000000"/>
                </a:solidFill>
                <a:latin typeface="Tahoma"/>
                <a:cs typeface="Tahoma" pitchFamily="34" charset="0"/>
              </a:rPr>
              <a:t> Layer</a:t>
            </a:r>
            <a:endParaRPr lang="en-US" sz="800" kern="0" dirty="0">
              <a:solidFill>
                <a:srgbClr val="000000"/>
              </a:solidFill>
              <a:latin typeface="Tahoma"/>
              <a:cs typeface="Tahoma" pitchFamily="34" charset="0"/>
            </a:endParaRPr>
          </a:p>
        </p:txBody>
      </p:sp>
      <p:sp>
        <p:nvSpPr>
          <p:cNvPr id="60" name="Rectangle 59"/>
          <p:cNvSpPr/>
          <p:nvPr/>
        </p:nvSpPr>
        <p:spPr>
          <a:xfrm>
            <a:off x="7669153" y="1796538"/>
            <a:ext cx="1178234" cy="419194"/>
          </a:xfrm>
          <a:custGeom>
            <a:avLst/>
            <a:gdLst>
              <a:gd name="connsiteX0" fmla="*/ 0 w 1178234"/>
              <a:gd name="connsiteY0" fmla="*/ 0 h 419194"/>
              <a:gd name="connsiteX1" fmla="*/ 553770 w 1178234"/>
              <a:gd name="connsiteY1" fmla="*/ 0 h 419194"/>
              <a:gd name="connsiteX2" fmla="*/ 1178234 w 1178234"/>
              <a:gd name="connsiteY2" fmla="*/ 0 h 419194"/>
              <a:gd name="connsiteX3" fmla="*/ 1178234 w 1178234"/>
              <a:gd name="connsiteY3" fmla="*/ 419194 h 419194"/>
              <a:gd name="connsiteX4" fmla="*/ 577335 w 1178234"/>
              <a:gd name="connsiteY4" fmla="*/ 419194 h 419194"/>
              <a:gd name="connsiteX5" fmla="*/ 0 w 1178234"/>
              <a:gd name="connsiteY5" fmla="*/ 419194 h 419194"/>
              <a:gd name="connsiteX6" fmla="*/ 0 w 1178234"/>
              <a:gd name="connsiteY6" fmla="*/ 0 h 41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234" h="419194" fill="none" extrusionOk="0">
                <a:moveTo>
                  <a:pt x="0" y="0"/>
                </a:moveTo>
                <a:cubicBezTo>
                  <a:pt x="183848" y="-3210"/>
                  <a:pt x="366308" y="-2547"/>
                  <a:pt x="553770" y="0"/>
                </a:cubicBezTo>
                <a:cubicBezTo>
                  <a:pt x="741232" y="2547"/>
                  <a:pt x="1010260" y="-26860"/>
                  <a:pt x="1178234" y="0"/>
                </a:cubicBezTo>
                <a:cubicBezTo>
                  <a:pt x="1184074" y="196525"/>
                  <a:pt x="1188431" y="228271"/>
                  <a:pt x="1178234" y="419194"/>
                </a:cubicBezTo>
                <a:cubicBezTo>
                  <a:pt x="939052" y="392274"/>
                  <a:pt x="804533" y="444249"/>
                  <a:pt x="577335" y="419194"/>
                </a:cubicBezTo>
                <a:cubicBezTo>
                  <a:pt x="350137" y="394139"/>
                  <a:pt x="256642" y="404196"/>
                  <a:pt x="0" y="419194"/>
                </a:cubicBezTo>
                <a:cubicBezTo>
                  <a:pt x="6319" y="298141"/>
                  <a:pt x="-16285" y="177318"/>
                  <a:pt x="0" y="0"/>
                </a:cubicBezTo>
                <a:close/>
              </a:path>
              <a:path w="1178234" h="419194" stroke="0" extrusionOk="0">
                <a:moveTo>
                  <a:pt x="0" y="0"/>
                </a:moveTo>
                <a:cubicBezTo>
                  <a:pt x="217793" y="-16762"/>
                  <a:pt x="381478" y="-17492"/>
                  <a:pt x="565552" y="0"/>
                </a:cubicBezTo>
                <a:cubicBezTo>
                  <a:pt x="749626" y="17492"/>
                  <a:pt x="971338" y="-10086"/>
                  <a:pt x="1178234" y="0"/>
                </a:cubicBezTo>
                <a:cubicBezTo>
                  <a:pt x="1196934" y="97557"/>
                  <a:pt x="1178595" y="286128"/>
                  <a:pt x="1178234" y="419194"/>
                </a:cubicBezTo>
                <a:cubicBezTo>
                  <a:pt x="1017445" y="446068"/>
                  <a:pt x="863780" y="404155"/>
                  <a:pt x="589117" y="419194"/>
                </a:cubicBezTo>
                <a:cubicBezTo>
                  <a:pt x="314454" y="434233"/>
                  <a:pt x="245094" y="416149"/>
                  <a:pt x="0" y="419194"/>
                </a:cubicBezTo>
                <a:cubicBezTo>
                  <a:pt x="-14212" y="271112"/>
                  <a:pt x="17331" y="202082"/>
                  <a:pt x="0" y="0"/>
                </a:cubicBezTo>
                <a:close/>
              </a:path>
            </a:pathLst>
          </a:custGeom>
          <a:solidFill>
            <a:schemeClr val="bg1"/>
          </a:solidFill>
          <a:ln w="12700" cap="flat" cmpd="sng" algn="ctr">
            <a:solidFill>
              <a:schemeClr val="bg1">
                <a:lumMod val="65000"/>
              </a:schemeClr>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000000"/>
                </a:solidFill>
                <a:latin typeface="Tahoma"/>
                <a:cs typeface="Tahoma" pitchFamily="34" charset="0"/>
              </a:rPr>
              <a:t>ADAS / AD</a:t>
            </a:r>
            <a:br>
              <a:rPr lang="de-DE" sz="800" kern="0">
                <a:solidFill>
                  <a:srgbClr val="000000"/>
                </a:solidFill>
                <a:latin typeface="Tahoma"/>
                <a:cs typeface="Tahoma" pitchFamily="34" charset="0"/>
              </a:rPr>
            </a:br>
            <a:r>
              <a:rPr lang="de-DE" sz="800" kern="0">
                <a:solidFill>
                  <a:srgbClr val="000000"/>
                </a:solidFill>
                <a:latin typeface="Tahoma"/>
                <a:cs typeface="Tahoma" pitchFamily="34" charset="0"/>
              </a:rPr>
              <a:t>Base </a:t>
            </a:r>
            <a:r>
              <a:rPr lang="de-DE" sz="800" kern="0" err="1">
                <a:solidFill>
                  <a:srgbClr val="000000"/>
                </a:solidFill>
                <a:latin typeface="Tahoma"/>
                <a:cs typeface="Tahoma" pitchFamily="34" charset="0"/>
              </a:rPr>
              <a:t>Function</a:t>
            </a:r>
            <a:r>
              <a:rPr lang="de-DE" sz="800" kern="0">
                <a:solidFill>
                  <a:srgbClr val="000000"/>
                </a:solidFill>
                <a:latin typeface="Tahoma"/>
                <a:cs typeface="Tahoma" pitchFamily="34" charset="0"/>
              </a:rPr>
              <a:t> Layer</a:t>
            </a:r>
            <a:endParaRPr lang="en-US" sz="800" kern="0">
              <a:solidFill>
                <a:srgbClr val="000000"/>
              </a:solidFill>
              <a:latin typeface="Tahoma"/>
              <a:cs typeface="Tahoma" pitchFamily="34" charset="0"/>
            </a:endParaRPr>
          </a:p>
        </p:txBody>
      </p:sp>
      <p:sp>
        <p:nvSpPr>
          <p:cNvPr id="61" name="Rectangle 60"/>
          <p:cNvSpPr/>
          <p:nvPr/>
        </p:nvSpPr>
        <p:spPr>
          <a:xfrm>
            <a:off x="7669873" y="2773813"/>
            <a:ext cx="1176791" cy="419194"/>
          </a:xfrm>
          <a:custGeom>
            <a:avLst/>
            <a:gdLst>
              <a:gd name="connsiteX0" fmla="*/ 0 w 1176791"/>
              <a:gd name="connsiteY0" fmla="*/ 0 h 419194"/>
              <a:gd name="connsiteX1" fmla="*/ 600163 w 1176791"/>
              <a:gd name="connsiteY1" fmla="*/ 0 h 419194"/>
              <a:gd name="connsiteX2" fmla="*/ 1176791 w 1176791"/>
              <a:gd name="connsiteY2" fmla="*/ 0 h 419194"/>
              <a:gd name="connsiteX3" fmla="*/ 1176791 w 1176791"/>
              <a:gd name="connsiteY3" fmla="*/ 419194 h 419194"/>
              <a:gd name="connsiteX4" fmla="*/ 564860 w 1176791"/>
              <a:gd name="connsiteY4" fmla="*/ 419194 h 419194"/>
              <a:gd name="connsiteX5" fmla="*/ 0 w 1176791"/>
              <a:gd name="connsiteY5" fmla="*/ 419194 h 419194"/>
              <a:gd name="connsiteX6" fmla="*/ 0 w 1176791"/>
              <a:gd name="connsiteY6" fmla="*/ 0 h 41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6791" h="419194" fill="none" extrusionOk="0">
                <a:moveTo>
                  <a:pt x="0" y="0"/>
                </a:moveTo>
                <a:cubicBezTo>
                  <a:pt x="280107" y="-3075"/>
                  <a:pt x="321557" y="-17396"/>
                  <a:pt x="600163" y="0"/>
                </a:cubicBezTo>
                <a:cubicBezTo>
                  <a:pt x="878769" y="17396"/>
                  <a:pt x="1048451" y="-5068"/>
                  <a:pt x="1176791" y="0"/>
                </a:cubicBezTo>
                <a:cubicBezTo>
                  <a:pt x="1163634" y="140122"/>
                  <a:pt x="1185730" y="271700"/>
                  <a:pt x="1176791" y="419194"/>
                </a:cubicBezTo>
                <a:cubicBezTo>
                  <a:pt x="972463" y="392531"/>
                  <a:pt x="844472" y="425514"/>
                  <a:pt x="564860" y="419194"/>
                </a:cubicBezTo>
                <a:cubicBezTo>
                  <a:pt x="285248" y="412874"/>
                  <a:pt x="156576" y="441569"/>
                  <a:pt x="0" y="419194"/>
                </a:cubicBezTo>
                <a:cubicBezTo>
                  <a:pt x="4981" y="241372"/>
                  <a:pt x="-12919" y="116789"/>
                  <a:pt x="0" y="0"/>
                </a:cubicBezTo>
                <a:close/>
              </a:path>
              <a:path w="1176791" h="419194" stroke="0" extrusionOk="0">
                <a:moveTo>
                  <a:pt x="0" y="0"/>
                </a:moveTo>
                <a:cubicBezTo>
                  <a:pt x="156812" y="18033"/>
                  <a:pt x="316658" y="-13670"/>
                  <a:pt x="564860" y="0"/>
                </a:cubicBezTo>
                <a:cubicBezTo>
                  <a:pt x="813062" y="13670"/>
                  <a:pt x="1051021" y="20150"/>
                  <a:pt x="1176791" y="0"/>
                </a:cubicBezTo>
                <a:cubicBezTo>
                  <a:pt x="1196736" y="161172"/>
                  <a:pt x="1193698" y="281962"/>
                  <a:pt x="1176791" y="419194"/>
                </a:cubicBezTo>
                <a:cubicBezTo>
                  <a:pt x="1044796" y="437696"/>
                  <a:pt x="716106" y="429890"/>
                  <a:pt x="576628" y="419194"/>
                </a:cubicBezTo>
                <a:cubicBezTo>
                  <a:pt x="437150" y="408498"/>
                  <a:pt x="177194" y="423563"/>
                  <a:pt x="0" y="419194"/>
                </a:cubicBezTo>
                <a:cubicBezTo>
                  <a:pt x="-2241" y="238595"/>
                  <a:pt x="12397" y="120456"/>
                  <a:pt x="0" y="0"/>
                </a:cubicBezTo>
                <a:close/>
              </a:path>
            </a:pathLst>
          </a:custGeom>
          <a:solidFill>
            <a:schemeClr val="bg1"/>
          </a:solidFill>
          <a:ln w="12700" cap="flat" cmpd="sng" algn="ctr">
            <a:solidFill>
              <a:schemeClr val="bg1">
                <a:lumMod val="65000"/>
              </a:schemeClr>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000000"/>
                </a:solidFill>
                <a:latin typeface="Tahoma"/>
                <a:cs typeface="Tahoma" pitchFamily="34" charset="0"/>
              </a:rPr>
              <a:t>ADAS / AD</a:t>
            </a:r>
            <a:br>
              <a:rPr lang="de-DE" sz="800" kern="0">
                <a:solidFill>
                  <a:srgbClr val="000000"/>
                </a:solidFill>
                <a:latin typeface="Tahoma"/>
                <a:cs typeface="Tahoma" pitchFamily="34" charset="0"/>
              </a:rPr>
            </a:br>
            <a:r>
              <a:rPr lang="de-DE" sz="800" kern="0">
                <a:solidFill>
                  <a:srgbClr val="000000"/>
                </a:solidFill>
                <a:latin typeface="Tahoma"/>
                <a:cs typeface="Tahoma" pitchFamily="34" charset="0"/>
              </a:rPr>
              <a:t>Software Base Layer</a:t>
            </a:r>
            <a:endParaRPr lang="en-US" sz="800" kern="0">
              <a:solidFill>
                <a:srgbClr val="000000"/>
              </a:solidFill>
              <a:latin typeface="Tahoma"/>
              <a:cs typeface="Tahoma" pitchFamily="34" charset="0"/>
            </a:endParaRPr>
          </a:p>
        </p:txBody>
      </p:sp>
      <p:sp>
        <p:nvSpPr>
          <p:cNvPr id="62" name="Rectangle 61"/>
          <p:cNvSpPr/>
          <p:nvPr/>
        </p:nvSpPr>
        <p:spPr>
          <a:xfrm>
            <a:off x="7669873" y="3593788"/>
            <a:ext cx="1176791" cy="419194"/>
          </a:xfrm>
          <a:custGeom>
            <a:avLst/>
            <a:gdLst>
              <a:gd name="connsiteX0" fmla="*/ 0 w 1176791"/>
              <a:gd name="connsiteY0" fmla="*/ 0 h 419194"/>
              <a:gd name="connsiteX1" fmla="*/ 611931 w 1176791"/>
              <a:gd name="connsiteY1" fmla="*/ 0 h 419194"/>
              <a:gd name="connsiteX2" fmla="*/ 1176791 w 1176791"/>
              <a:gd name="connsiteY2" fmla="*/ 0 h 419194"/>
              <a:gd name="connsiteX3" fmla="*/ 1176791 w 1176791"/>
              <a:gd name="connsiteY3" fmla="*/ 419194 h 419194"/>
              <a:gd name="connsiteX4" fmla="*/ 576628 w 1176791"/>
              <a:gd name="connsiteY4" fmla="*/ 419194 h 419194"/>
              <a:gd name="connsiteX5" fmla="*/ 0 w 1176791"/>
              <a:gd name="connsiteY5" fmla="*/ 419194 h 419194"/>
              <a:gd name="connsiteX6" fmla="*/ 0 w 1176791"/>
              <a:gd name="connsiteY6" fmla="*/ 0 h 41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6791" h="419194" fill="none" extrusionOk="0">
                <a:moveTo>
                  <a:pt x="0" y="0"/>
                </a:moveTo>
                <a:cubicBezTo>
                  <a:pt x="283705" y="26313"/>
                  <a:pt x="329603" y="-17847"/>
                  <a:pt x="611931" y="0"/>
                </a:cubicBezTo>
                <a:cubicBezTo>
                  <a:pt x="894259" y="17847"/>
                  <a:pt x="1032166" y="27184"/>
                  <a:pt x="1176791" y="0"/>
                </a:cubicBezTo>
                <a:cubicBezTo>
                  <a:pt x="1170871" y="175661"/>
                  <a:pt x="1192335" y="233719"/>
                  <a:pt x="1176791" y="419194"/>
                </a:cubicBezTo>
                <a:cubicBezTo>
                  <a:pt x="914707" y="448778"/>
                  <a:pt x="792737" y="400158"/>
                  <a:pt x="576628" y="419194"/>
                </a:cubicBezTo>
                <a:cubicBezTo>
                  <a:pt x="360519" y="438230"/>
                  <a:pt x="152195" y="435381"/>
                  <a:pt x="0" y="419194"/>
                </a:cubicBezTo>
                <a:cubicBezTo>
                  <a:pt x="8157" y="329071"/>
                  <a:pt x="10794" y="152776"/>
                  <a:pt x="0" y="0"/>
                </a:cubicBezTo>
                <a:close/>
              </a:path>
              <a:path w="1176791" h="419194" stroke="0" extrusionOk="0">
                <a:moveTo>
                  <a:pt x="0" y="0"/>
                </a:moveTo>
                <a:cubicBezTo>
                  <a:pt x="182789" y="16167"/>
                  <a:pt x="414741" y="10331"/>
                  <a:pt x="564860" y="0"/>
                </a:cubicBezTo>
                <a:cubicBezTo>
                  <a:pt x="714979" y="-10331"/>
                  <a:pt x="875958" y="21651"/>
                  <a:pt x="1176791" y="0"/>
                </a:cubicBezTo>
                <a:cubicBezTo>
                  <a:pt x="1158524" y="123892"/>
                  <a:pt x="1166703" y="284721"/>
                  <a:pt x="1176791" y="419194"/>
                </a:cubicBezTo>
                <a:cubicBezTo>
                  <a:pt x="908080" y="422557"/>
                  <a:pt x="821549" y="431616"/>
                  <a:pt x="576628" y="419194"/>
                </a:cubicBezTo>
                <a:cubicBezTo>
                  <a:pt x="331707" y="406772"/>
                  <a:pt x="176156" y="415524"/>
                  <a:pt x="0" y="419194"/>
                </a:cubicBezTo>
                <a:cubicBezTo>
                  <a:pt x="16621" y="280969"/>
                  <a:pt x="20432" y="87032"/>
                  <a:pt x="0" y="0"/>
                </a:cubicBezTo>
                <a:close/>
              </a:path>
            </a:pathLst>
          </a:custGeom>
          <a:solidFill>
            <a:schemeClr val="bg1"/>
          </a:solidFill>
          <a:ln w="12700" cap="flat" cmpd="sng" algn="ctr">
            <a:solidFill>
              <a:schemeClr val="bg1">
                <a:lumMod val="65000"/>
              </a:schemeClr>
            </a:solid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000000"/>
                </a:solidFill>
                <a:latin typeface="Tahoma"/>
                <a:cs typeface="Tahoma" pitchFamily="34" charset="0"/>
              </a:rPr>
              <a:t>Hardware / Vehicle Layer</a:t>
            </a:r>
            <a:endParaRPr lang="en-US" sz="800" kern="0">
              <a:solidFill>
                <a:srgbClr val="000000"/>
              </a:solidFill>
              <a:latin typeface="Tahoma"/>
              <a:cs typeface="Tahoma" pitchFamily="34" charset="0"/>
            </a:endParaRPr>
          </a:p>
        </p:txBody>
      </p:sp>
      <p:sp>
        <p:nvSpPr>
          <p:cNvPr id="4" name="Text Placeholder 3"/>
          <p:cNvSpPr>
            <a:spLocks noGrp="1"/>
          </p:cNvSpPr>
          <p:nvPr>
            <p:ph type="body" sz="quarter" idx="14"/>
          </p:nvPr>
        </p:nvSpPr>
        <p:spPr/>
        <p:txBody>
          <a:bodyPr/>
          <a:lstStyle/>
          <a:p>
            <a:endParaRPr lang="en-US"/>
          </a:p>
        </p:txBody>
      </p:sp>
      <p:sp>
        <p:nvSpPr>
          <p:cNvPr id="63" name="Textfeld 245"/>
          <p:cNvSpPr txBox="1"/>
          <p:nvPr/>
        </p:nvSpPr>
        <p:spPr>
          <a:xfrm>
            <a:off x="1565395" y="886226"/>
            <a:ext cx="1618963"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Application Components</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64" name="Textfeld 1"/>
          <p:cNvSpPr txBox="1"/>
          <p:nvPr/>
        </p:nvSpPr>
        <p:spPr>
          <a:xfrm>
            <a:off x="1567132" y="1566351"/>
            <a:ext cx="2136529"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Application Service Components</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66" name="Textfeld 1"/>
          <p:cNvSpPr txBox="1"/>
          <p:nvPr/>
        </p:nvSpPr>
        <p:spPr>
          <a:xfrm>
            <a:off x="1558847" y="2600058"/>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System Service Components</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68" name="Textfeld 1"/>
          <p:cNvSpPr txBox="1"/>
          <p:nvPr/>
        </p:nvSpPr>
        <p:spPr>
          <a:xfrm>
            <a:off x="1568216" y="2877529"/>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Middleware Stack</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69" name="Textfeld 1"/>
          <p:cNvSpPr txBox="1"/>
          <p:nvPr/>
        </p:nvSpPr>
        <p:spPr>
          <a:xfrm>
            <a:off x="1568847" y="3670503"/>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Sensor and Actuator</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70" name="Textfeld 1"/>
          <p:cNvSpPr txBox="1"/>
          <p:nvPr/>
        </p:nvSpPr>
        <p:spPr>
          <a:xfrm>
            <a:off x="1569879" y="3462061"/>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Hardware Layer and SoC</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
        <p:nvSpPr>
          <p:cNvPr id="71" name="Textfeld 1"/>
          <p:cNvSpPr txBox="1"/>
          <p:nvPr/>
        </p:nvSpPr>
        <p:spPr>
          <a:xfrm>
            <a:off x="1567812" y="3030242"/>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rgbClr val="00FF00"/>
                </a:solidFill>
                <a:latin typeface="ZF Prometo Medium" panose="020B0704030203060203" pitchFamily="34" charset="0"/>
                <a:ea typeface="Tahoma" pitchFamily="34" charset="0"/>
                <a:cs typeface="Tahoma" pitchFamily="34" charset="0"/>
              </a:rPr>
              <a:t>Platform Layer</a:t>
            </a:r>
            <a:endParaRPr lang="en-US" sz="1100" kern="0" dirty="0">
              <a:solidFill>
                <a:srgbClr val="00FF00"/>
              </a:solidFill>
              <a:latin typeface="ZF Prometo Medium" panose="020B0704030203060203" pitchFamily="34" charset="0"/>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3" name="Objekt 33512"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4" name="Fußzeilenplatzhalter 3"/>
          <p:cNvSpPr>
            <a:spLocks noGrp="1"/>
          </p:cNvSpPr>
          <p:nvPr>
            <p:ph type="ftr" sz="quarter" idx="11"/>
          </p:nvPr>
        </p:nvSpPr>
        <p:spPr/>
        <p:txBody>
          <a:bodyPr/>
          <a:lstStyle/>
          <a:p>
            <a:r>
              <a:rPr lang="en-US" dirty="0"/>
              <a:t>2022-03-15 | DISS1 | ZF SW Reference Architecture</a:t>
            </a:r>
            <a:endParaRPr lang="en-US" dirty="0"/>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226" name="Rectangle 9"/>
          <p:cNvSpPr/>
          <p:nvPr/>
        </p:nvSpPr>
        <p:spPr>
          <a:xfrm>
            <a:off x="360363" y="563303"/>
            <a:ext cx="4462158" cy="4089379"/>
          </a:xfrm>
          <a:prstGeom prst="rect">
            <a:avLst/>
          </a:prstGeom>
          <a:solidFill>
            <a:srgbClr val="7FA5BC"/>
          </a:solidFill>
          <a:ln w="635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noAutofit/>
          </a:bodyPr>
          <a:lstStyle/>
          <a:p>
            <a:pPr algn="ctr" defTabSz="914400" fontAlgn="base">
              <a:spcAft>
                <a:spcPct val="0"/>
              </a:spcAft>
            </a:pPr>
            <a:endParaRPr lang="en-US" sz="1100" kern="0">
              <a:solidFill>
                <a:srgbClr val="FFFFFF"/>
              </a:solidFill>
              <a:latin typeface="ZF Prometo Medium" panose="020B0704030203060203" pitchFamily="34" charset="0"/>
              <a:ea typeface="Tahoma" pitchFamily="34" charset="0"/>
              <a:cs typeface="Tahoma" pitchFamily="34" charset="0"/>
            </a:endParaRPr>
          </a:p>
        </p:txBody>
      </p:sp>
      <p:sp>
        <p:nvSpPr>
          <p:cNvPr id="227" name="Rectangle 10"/>
          <p:cNvSpPr/>
          <p:nvPr/>
        </p:nvSpPr>
        <p:spPr>
          <a:xfrm>
            <a:off x="423718" y="636905"/>
            <a:ext cx="4357998" cy="2865773"/>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a:solidFill>
                <a:schemeClr val="bg1"/>
              </a:solidFill>
              <a:latin typeface="ZF Prometo Medium" panose="020B0704030203060203" pitchFamily="34" charset="0"/>
              <a:cs typeface="Tahoma" pitchFamily="34" charset="0"/>
            </a:endParaRPr>
          </a:p>
        </p:txBody>
      </p:sp>
      <p:sp>
        <p:nvSpPr>
          <p:cNvPr id="228" name="Rectangle 22"/>
          <p:cNvSpPr/>
          <p:nvPr/>
        </p:nvSpPr>
        <p:spPr>
          <a:xfrm>
            <a:off x="409843" y="3559014"/>
            <a:ext cx="4389059" cy="496560"/>
          </a:xfrm>
          <a:prstGeom prst="rect">
            <a:avLst/>
          </a:prstGeom>
          <a:solidFill>
            <a:srgbClr val="1179BF"/>
          </a:solidFill>
          <a:ln w="6350" cap="flat" cmpd="sng" algn="ctr">
            <a:noFill/>
            <a:prstDash val="solid"/>
          </a:ln>
          <a:effectLst/>
        </p:spPr>
        <p:txBody>
          <a:bodyPr rot="0" spcFirstLastPara="0" vertOverflow="overflow" horzOverflow="overflow" vert="horz" wrap="square" lIns="0" tIns="0" rIns="0" bIns="0" numCol="1" spcCol="0" rtlCol="0" fromWordArt="0" anchor="t" anchorCtr="0" forceAA="0" compatLnSpc="1">
            <a:noAutofit/>
          </a:bodyPr>
          <a:lstStyle/>
          <a:p>
            <a:pPr algn="ctr" defTabSz="914400" fontAlgn="base">
              <a:spcAft>
                <a:spcPct val="0"/>
              </a:spcAft>
            </a:pPr>
            <a:r>
              <a:rPr lang="en-US" sz="1100" kern="0" dirty="0">
                <a:solidFill>
                  <a:srgbClr val="FFFFFF"/>
                </a:solidFill>
                <a:latin typeface="ZF Prometo Medium" panose="020B0704030203060203" pitchFamily="34" charset="0"/>
                <a:ea typeface="Tahoma" pitchFamily="34" charset="0"/>
                <a:cs typeface="Tahoma" pitchFamily="34" charset="0"/>
              </a:rPr>
              <a:t>Operating System</a:t>
            </a:r>
            <a:endParaRPr lang="en-US" sz="1100" kern="0" dirty="0">
              <a:solidFill>
                <a:srgbClr val="FFFFFF"/>
              </a:solidFill>
              <a:latin typeface="ZF Prometo Medium" panose="020B0704030203060203" pitchFamily="34" charset="0"/>
              <a:ea typeface="Tahoma" pitchFamily="34" charset="0"/>
              <a:cs typeface="Tahoma" pitchFamily="34" charset="0"/>
            </a:endParaRPr>
          </a:p>
        </p:txBody>
      </p:sp>
      <p:grpSp>
        <p:nvGrpSpPr>
          <p:cNvPr id="229" name="Group 13"/>
          <p:cNvGrpSpPr/>
          <p:nvPr/>
        </p:nvGrpSpPr>
        <p:grpSpPr>
          <a:xfrm>
            <a:off x="481574" y="2901695"/>
            <a:ext cx="4238739" cy="555812"/>
            <a:chOff x="481573" y="2295042"/>
            <a:chExt cx="3997193" cy="763586"/>
          </a:xfrm>
        </p:grpSpPr>
        <p:sp>
          <p:nvSpPr>
            <p:cNvPr id="230" name="Pfeil: Fünfeck 43"/>
            <p:cNvSpPr/>
            <p:nvPr/>
          </p:nvSpPr>
          <p:spPr>
            <a:xfrm flipH="1">
              <a:off x="481573" y="2295042"/>
              <a:ext cx="3992789" cy="763586"/>
            </a:xfrm>
            <a:prstGeom prst="roundRect">
              <a:avLst>
                <a:gd name="adj" fmla="val 1147"/>
              </a:avLst>
            </a:prstGeom>
            <a:solidFill>
              <a:srgbClr val="004D7A"/>
            </a:solidFill>
            <a:ln w="12700" cap="flat" cmpd="sng" algn="ctr">
              <a:solidFill>
                <a:srgbClr val="00ABE7"/>
              </a:solid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200" i="0" u="none" strike="noStrike" kern="0" cap="none" spc="0" normalizeH="0" baseline="0" noProof="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sp>
          <p:nvSpPr>
            <p:cNvPr id="231" name="Pfeil: Fünfeck 43"/>
            <p:cNvSpPr/>
            <p:nvPr/>
          </p:nvSpPr>
          <p:spPr>
            <a:xfrm flipH="1">
              <a:off x="483914" y="2322519"/>
              <a:ext cx="3994852" cy="711939"/>
            </a:xfrm>
            <a:prstGeom prst="roundRect">
              <a:avLst>
                <a:gd name="adj" fmla="val 1147"/>
              </a:avLst>
            </a:prstGeom>
            <a:blipFill dpi="0" rotWithShape="1">
              <a:blip r:embed="rId3">
                <a:alphaModFix amt="25000"/>
              </a:blip>
              <a:srcRect/>
              <a:stretch>
                <a:fillRect/>
              </a:stretch>
            </a:blipFill>
            <a:ln w="12700" cap="flat" cmpd="sng" algn="ctr">
              <a:noFill/>
              <a:prstDash val="solid"/>
            </a:ln>
            <a:effectLst/>
          </p:spPr>
          <p:txBody>
            <a:bodyPr rot="0" spcFirstLastPara="0" vertOverflow="overflow" horzOverflow="overflow" vert="horz" wrap="square" lIns="0" tIns="0" rIns="0" bIns="89972" numCol="1" spcCol="0" rtlCol="0" fromWordArt="0" anchor="t" anchorCtr="0" forceAA="0" compatLnSpc="1">
              <a:noAutofit/>
            </a:bodyPr>
            <a:lstStyle/>
            <a:p>
              <a:pPr algn="ctr" defTabSz="914400" fontAlgn="base">
                <a:spcAft>
                  <a:spcPct val="0"/>
                </a:spcAft>
                <a:defRPr/>
              </a:pPr>
              <a:r>
                <a:rPr kumimoji="0" lang="en-US" sz="1100" i="0" u="none" strike="noStrike" kern="0" cap="none" spc="0" normalizeH="0" baseline="0" noProof="0" dirty="0">
                  <a:ln>
                    <a:noFill/>
                  </a:ln>
                  <a:solidFill>
                    <a:srgbClr val="FFFFFF"/>
                  </a:solidFill>
                  <a:effectLst/>
                  <a:uLnTx/>
                  <a:uFillTx/>
                  <a:latin typeface="ZF Prometo Medium" panose="020B0704030203060203" pitchFamily="34" charset="0"/>
                  <a:ea typeface="Tahoma" pitchFamily="34" charset="0"/>
                  <a:cs typeface="Tahoma" pitchFamily="34" charset="0"/>
                </a:rPr>
                <a:t>Middleware Stack</a:t>
              </a:r>
              <a:endParaRPr kumimoji="0" lang="en-US" sz="1100" i="0" u="none" strike="noStrike" kern="0" cap="none" spc="0" normalizeH="0" baseline="0" noProof="0" dirty="0">
                <a:ln>
                  <a:noFill/>
                </a:ln>
                <a:solidFill>
                  <a:srgbClr val="FFFFFF"/>
                </a:solidFill>
                <a:effectLst/>
                <a:uLnTx/>
                <a:uFillTx/>
                <a:latin typeface="ZF Prometo Medium" panose="020B0704030203060203" pitchFamily="34" charset="0"/>
                <a:ea typeface="Tahoma" pitchFamily="34" charset="0"/>
                <a:cs typeface="Tahoma" pitchFamily="34" charset="0"/>
              </a:endParaRPr>
            </a:p>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1100" i="0" u="none" strike="noStrike" kern="0" cap="none" spc="0" normalizeH="0" baseline="0" noProof="0" dirty="0">
                <a:ln>
                  <a:noFill/>
                </a:ln>
                <a:solidFill>
                  <a:srgbClr val="FFFFFF"/>
                </a:solidFill>
                <a:effectLst/>
                <a:uLnTx/>
                <a:uFillTx/>
                <a:latin typeface="ZF Prometo Medium" panose="020B0704030203060203" pitchFamily="34" charset="0"/>
                <a:ea typeface="Tahoma" pitchFamily="34" charset="0"/>
                <a:cs typeface="Tahoma" pitchFamily="34" charset="0"/>
              </a:endParaRPr>
            </a:p>
          </p:txBody>
        </p:sp>
      </p:grpSp>
      <p:sp>
        <p:nvSpPr>
          <p:cNvPr id="232" name="Rectangle 22"/>
          <p:cNvSpPr/>
          <p:nvPr/>
        </p:nvSpPr>
        <p:spPr>
          <a:xfrm>
            <a:off x="409843" y="4370441"/>
            <a:ext cx="4371873" cy="255522"/>
          </a:xfrm>
          <a:prstGeom prst="rect">
            <a:avLst/>
          </a:prstGeom>
          <a:solidFill>
            <a:srgbClr val="81BCDF"/>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algn="ctr" defTabSz="914400" fontAlgn="base">
              <a:spcAft>
                <a:spcPct val="0"/>
              </a:spcAft>
            </a:pPr>
            <a:r>
              <a:rPr lang="de-DE" sz="900" kern="0" dirty="0">
                <a:solidFill>
                  <a:srgbClr val="FFFFFF"/>
                </a:solidFill>
                <a:latin typeface="Tahoma"/>
                <a:cs typeface="Tahoma" pitchFamily="34" charset="0"/>
              </a:rPr>
              <a:t>HPC </a:t>
            </a:r>
            <a:r>
              <a:rPr lang="de-DE" sz="900" kern="0" dirty="0" err="1">
                <a:solidFill>
                  <a:srgbClr val="FFFFFF"/>
                </a:solidFill>
                <a:latin typeface="Tahoma"/>
                <a:cs typeface="Tahoma" pitchFamily="34" charset="0"/>
              </a:rPr>
              <a:t>incl</a:t>
            </a:r>
            <a:r>
              <a:rPr lang="de-DE" sz="900" kern="0" dirty="0">
                <a:solidFill>
                  <a:srgbClr val="FFFFFF"/>
                </a:solidFill>
                <a:latin typeface="Tahoma"/>
                <a:cs typeface="Tahoma" pitchFamily="34" charset="0"/>
              </a:rPr>
              <a:t> </a:t>
            </a:r>
            <a:r>
              <a:rPr lang="de-DE" sz="900" kern="0" dirty="0" err="1">
                <a:solidFill>
                  <a:srgbClr val="FFFFFF"/>
                </a:solidFill>
                <a:latin typeface="Tahoma"/>
                <a:cs typeface="Tahoma" pitchFamily="34" charset="0"/>
              </a:rPr>
              <a:t>SoC</a:t>
            </a:r>
            <a:r>
              <a:rPr lang="de-DE" sz="900" kern="0" dirty="0">
                <a:solidFill>
                  <a:srgbClr val="FFFFFF"/>
                </a:solidFill>
                <a:latin typeface="Tahoma"/>
                <a:cs typeface="Tahoma" pitchFamily="34" charset="0"/>
              </a:rPr>
              <a:t> (SµC &amp; </a:t>
            </a:r>
            <a:r>
              <a:rPr lang="de-DE" sz="900" kern="0" dirty="0" err="1">
                <a:solidFill>
                  <a:srgbClr val="FFFFFF"/>
                </a:solidFill>
                <a:latin typeface="Tahoma"/>
                <a:cs typeface="Tahoma" pitchFamily="34" charset="0"/>
              </a:rPr>
              <a:t>SoC</a:t>
            </a:r>
            <a:r>
              <a:rPr lang="de-DE" sz="900" kern="0" dirty="0">
                <a:solidFill>
                  <a:srgbClr val="FFFFFF"/>
                </a:solidFill>
                <a:latin typeface="Tahoma"/>
                <a:cs typeface="Tahoma" pitchFamily="34" charset="0"/>
              </a:rPr>
              <a:t>)</a:t>
            </a:r>
            <a:endParaRPr lang="en-US" sz="900" kern="0" dirty="0">
              <a:solidFill>
                <a:srgbClr val="FFFFFF"/>
              </a:solidFill>
              <a:latin typeface="Tahoma"/>
              <a:cs typeface="Tahoma" pitchFamily="34" charset="0"/>
            </a:endParaRPr>
          </a:p>
        </p:txBody>
      </p:sp>
      <p:sp>
        <p:nvSpPr>
          <p:cNvPr id="234" name="Rectangle 22"/>
          <p:cNvSpPr/>
          <p:nvPr/>
        </p:nvSpPr>
        <p:spPr>
          <a:xfrm>
            <a:off x="412714" y="4086199"/>
            <a:ext cx="4378058" cy="250225"/>
          </a:xfrm>
          <a:prstGeom prst="rect">
            <a:avLst/>
          </a:prstGeom>
          <a:solidFill>
            <a:schemeClr val="accent5">
              <a:lumMod val="60000"/>
              <a:lumOff val="40000"/>
            </a:schemeClr>
          </a:solidFill>
          <a:ln w="63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defTabSz="914400" fontAlgn="base">
              <a:spcAft>
                <a:spcPct val="0"/>
              </a:spcAft>
            </a:pPr>
            <a:r>
              <a:rPr lang="en-US" sz="1100" kern="0" dirty="0">
                <a:solidFill>
                  <a:srgbClr val="FFFFFF"/>
                </a:solidFill>
                <a:latin typeface="ZF Prometo Medium" panose="020B0704030203060203" pitchFamily="34" charset="0"/>
                <a:ea typeface="Tahoma" pitchFamily="34" charset="0"/>
                <a:cs typeface="Tahoma" pitchFamily="34" charset="0"/>
              </a:rPr>
              <a:t>Platform Software ( </a:t>
            </a:r>
            <a:r>
              <a:rPr lang="en-US" sz="1100" kern="0" dirty="0">
                <a:solidFill>
                  <a:srgbClr val="FFFFFF"/>
                </a:solidFill>
                <a:latin typeface="ZF Prometo Medium" panose="020B0704030203060203" pitchFamily="34" charset="0"/>
                <a:cs typeface="Tahoma" pitchFamily="34" charset="0"/>
              </a:rPr>
              <a:t>Drivers, Platform libraries, </a:t>
            </a:r>
            <a:r>
              <a:rPr lang="en-US" sz="1100" kern="0" dirty="0">
                <a:solidFill>
                  <a:srgbClr val="FFFFFF"/>
                </a:solidFill>
                <a:latin typeface="ZF Prometo Medium" panose="020B0704030203060203" pitchFamily="34" charset="0"/>
                <a:ea typeface="Tahoma" pitchFamily="34" charset="0"/>
                <a:cs typeface="Tahoma" pitchFamily="34" charset="0"/>
              </a:rPr>
              <a:t>Hypervisor )</a:t>
            </a:r>
            <a:endParaRPr lang="en-US" sz="1100" kern="0" dirty="0">
              <a:solidFill>
                <a:srgbClr val="FFFFFF"/>
              </a:solidFill>
              <a:latin typeface="ZF Prometo Medium" panose="020B0704030203060203" pitchFamily="34" charset="0"/>
              <a:ea typeface="Tahoma" pitchFamily="34" charset="0"/>
              <a:cs typeface="Tahoma" pitchFamily="34" charset="0"/>
            </a:endParaRPr>
          </a:p>
        </p:txBody>
      </p:sp>
      <p:sp>
        <p:nvSpPr>
          <p:cNvPr id="246" name="Textfeld 245"/>
          <p:cNvSpPr txBox="1"/>
          <p:nvPr/>
        </p:nvSpPr>
        <p:spPr>
          <a:xfrm>
            <a:off x="515594" y="679297"/>
            <a:ext cx="1618963"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chemeClr val="bg1"/>
                </a:solidFill>
                <a:latin typeface="ZF Prometo Medium" panose="020B0704030203060203" pitchFamily="34" charset="0"/>
                <a:ea typeface="Tahoma" pitchFamily="34" charset="0"/>
                <a:cs typeface="Tahoma" pitchFamily="34" charset="0"/>
              </a:rPr>
              <a:t>Application Components</a:t>
            </a:r>
            <a:endParaRPr lang="en-US" sz="1100" kern="0" dirty="0">
              <a:solidFill>
                <a:schemeClr val="bg1"/>
              </a:solidFill>
              <a:latin typeface="ZF Prometo Medium" panose="020B0704030203060203" pitchFamily="34" charset="0"/>
              <a:ea typeface="Tahoma" pitchFamily="34" charset="0"/>
              <a:cs typeface="Tahoma" pitchFamily="34" charset="0"/>
            </a:endParaRPr>
          </a:p>
        </p:txBody>
      </p:sp>
      <p:sp>
        <p:nvSpPr>
          <p:cNvPr id="249" name="Geschweifte Klammer rechts 248"/>
          <p:cNvSpPr/>
          <p:nvPr/>
        </p:nvSpPr>
        <p:spPr>
          <a:xfrm>
            <a:off x="4873369" y="675371"/>
            <a:ext cx="527094" cy="1623955"/>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sp>
        <p:nvSpPr>
          <p:cNvPr id="250" name="Textfeld 249"/>
          <p:cNvSpPr txBox="1"/>
          <p:nvPr/>
        </p:nvSpPr>
        <p:spPr>
          <a:xfrm>
            <a:off x="5481501" y="664146"/>
            <a:ext cx="1041952"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Application Layer</a:t>
            </a:r>
            <a:endParaRPr lang="en-US" sz="1050"/>
          </a:p>
        </p:txBody>
      </p:sp>
      <p:sp>
        <p:nvSpPr>
          <p:cNvPr id="251" name="Geschweifte Klammer rechts 250"/>
          <p:cNvSpPr/>
          <p:nvPr/>
        </p:nvSpPr>
        <p:spPr>
          <a:xfrm>
            <a:off x="4854741" y="2357475"/>
            <a:ext cx="527094" cy="1691750"/>
          </a:xfrm>
          <a:prstGeom prst="rightBrace">
            <a:avLst>
              <a:gd name="adj1" fmla="val 8333"/>
              <a:gd name="adj2" fmla="val 50000"/>
            </a:avLst>
          </a:prstGeom>
          <a:noFill/>
          <a:ln w="28575" cap="rnd" cmpd="sng" algn="ctr">
            <a:solidFill>
              <a:srgbClr val="00ABE7"/>
            </a:solidFill>
            <a:prstDash val="sysDot"/>
            <a:round/>
          </a:ln>
          <a:effectLst/>
        </p:spPr>
        <p:txBody>
          <a:bodyPr rtlCol="0" anchor="ctr"/>
          <a:lstStyle/>
          <a:p>
            <a:pPr algn="ctr"/>
            <a:endParaRPr lang="en-US" sz="1400"/>
          </a:p>
        </p:txBody>
      </p:sp>
      <p:sp>
        <p:nvSpPr>
          <p:cNvPr id="253" name="Geschweifte Klammer rechts 252"/>
          <p:cNvSpPr/>
          <p:nvPr/>
        </p:nvSpPr>
        <p:spPr>
          <a:xfrm>
            <a:off x="4880868" y="4095827"/>
            <a:ext cx="527094" cy="240598"/>
          </a:xfrm>
          <a:prstGeom prst="rightBrace">
            <a:avLst/>
          </a:prstGeom>
          <a:noFill/>
          <a:ln w="28575" cap="rnd" cmpd="sng" algn="ctr">
            <a:solidFill>
              <a:srgbClr val="00ABE7"/>
            </a:solidFill>
            <a:prstDash val="sysDot"/>
            <a:round/>
          </a:ln>
          <a:effectLst/>
        </p:spPr>
        <p:txBody>
          <a:bodyPr rtlCol="0" anchor="ctr"/>
          <a:lstStyle/>
          <a:p>
            <a:pPr algn="ctr"/>
            <a:endParaRPr lang="en-US" sz="1400"/>
          </a:p>
        </p:txBody>
      </p:sp>
      <p:pic>
        <p:nvPicPr>
          <p:cNvPr id="258" name="Picture 13"/>
          <p:cNvPicPr>
            <a:picLocks noChangeAspect="1"/>
          </p:cNvPicPr>
          <p:nvPr/>
        </p:nvPicPr>
        <p:blipFill>
          <a:blip r:embed="rId4">
            <a:duotone>
              <a:prstClr val="black"/>
              <a:schemeClr val="accent2">
                <a:tint val="45000"/>
                <a:satMod val="400000"/>
              </a:schemeClr>
            </a:duotone>
          </a:blip>
          <a:stretch>
            <a:fillRect/>
          </a:stretch>
        </p:blipFill>
        <p:spPr>
          <a:xfrm>
            <a:off x="5532133" y="869018"/>
            <a:ext cx="470344" cy="292086"/>
          </a:xfrm>
          <a:prstGeom prst="rect">
            <a:avLst/>
          </a:prstGeom>
        </p:spPr>
      </p:pic>
      <p:pic>
        <p:nvPicPr>
          <p:cNvPr id="259" name="Picture 13"/>
          <p:cNvPicPr>
            <a:picLocks noChangeAspect="1"/>
          </p:cNvPicPr>
          <p:nvPr/>
        </p:nvPicPr>
        <p:blipFill>
          <a:blip r:embed="rId4"/>
          <a:stretch>
            <a:fillRect/>
          </a:stretch>
        </p:blipFill>
        <p:spPr>
          <a:xfrm>
            <a:off x="7069682" y="844901"/>
            <a:ext cx="470344" cy="292086"/>
          </a:xfrm>
          <a:prstGeom prst="rect">
            <a:avLst/>
          </a:prstGeom>
        </p:spPr>
      </p:pic>
      <p:sp>
        <p:nvSpPr>
          <p:cNvPr id="260" name="Textfeld 259"/>
          <p:cNvSpPr txBox="1"/>
          <p:nvPr/>
        </p:nvSpPr>
        <p:spPr>
          <a:xfrm>
            <a:off x="6066566" y="892958"/>
            <a:ext cx="729367"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Customer </a:t>
            </a:r>
            <a:endParaRPr lang="en-US" sz="800"/>
          </a:p>
          <a:p>
            <a:r>
              <a:rPr lang="en-US" sz="800"/>
              <a:t>and 3rd party</a:t>
            </a:r>
            <a:endParaRPr lang="en-US" sz="800"/>
          </a:p>
        </p:txBody>
      </p:sp>
      <p:sp>
        <p:nvSpPr>
          <p:cNvPr id="261" name="Textfeld 260"/>
          <p:cNvSpPr txBox="1"/>
          <p:nvPr/>
        </p:nvSpPr>
        <p:spPr>
          <a:xfrm>
            <a:off x="7595041" y="861592"/>
            <a:ext cx="1341647"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ZF Functions, Software products or engineering</a:t>
            </a:r>
            <a:endParaRPr lang="en-US" sz="800" kern="0">
              <a:solidFill>
                <a:schemeClr val="bg1"/>
              </a:solidFill>
              <a:latin typeface="ZF Prometo Light" panose="020B0404030203060203" pitchFamily="34" charset="0"/>
            </a:endParaRPr>
          </a:p>
        </p:txBody>
      </p:sp>
      <p:sp>
        <p:nvSpPr>
          <p:cNvPr id="263" name="Rechteck 85"/>
          <p:cNvSpPr/>
          <p:nvPr/>
        </p:nvSpPr>
        <p:spPr>
          <a:xfrm>
            <a:off x="481576" y="693240"/>
            <a:ext cx="4238741" cy="60223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74" name="Textfeld 1"/>
          <p:cNvSpPr txBox="1"/>
          <p:nvPr/>
        </p:nvSpPr>
        <p:spPr>
          <a:xfrm>
            <a:off x="548330" y="1359173"/>
            <a:ext cx="2136529"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chemeClr val="bg1"/>
                </a:solidFill>
                <a:latin typeface="ZF Prometo Medium" panose="020B0704030203060203" pitchFamily="34" charset="0"/>
                <a:ea typeface="Tahoma" pitchFamily="34" charset="0"/>
                <a:cs typeface="Tahoma" pitchFamily="34" charset="0"/>
              </a:rPr>
              <a:t>Application Service Components</a:t>
            </a:r>
            <a:endParaRPr lang="en-US" sz="1100" kern="0" dirty="0">
              <a:solidFill>
                <a:schemeClr val="bg1"/>
              </a:solidFill>
              <a:latin typeface="ZF Prometo Medium" panose="020B0704030203060203" pitchFamily="34" charset="0"/>
              <a:ea typeface="Tahoma" pitchFamily="34" charset="0"/>
              <a:cs typeface="Tahoma" pitchFamily="34" charset="0"/>
            </a:endParaRPr>
          </a:p>
        </p:txBody>
      </p:sp>
      <p:sp>
        <p:nvSpPr>
          <p:cNvPr id="275" name="Rechteck 85"/>
          <p:cNvSpPr/>
          <p:nvPr/>
        </p:nvSpPr>
        <p:spPr>
          <a:xfrm>
            <a:off x="481577" y="1344128"/>
            <a:ext cx="4238740" cy="968786"/>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276" name="Textfeld 1"/>
          <p:cNvSpPr txBox="1"/>
          <p:nvPr/>
        </p:nvSpPr>
        <p:spPr>
          <a:xfrm>
            <a:off x="548330" y="2366440"/>
            <a:ext cx="1961685" cy="169277"/>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100" kern="0" dirty="0">
                <a:solidFill>
                  <a:schemeClr val="bg1"/>
                </a:solidFill>
                <a:latin typeface="ZF Prometo Medium" panose="020B0704030203060203" pitchFamily="34" charset="0"/>
                <a:ea typeface="Tahoma" pitchFamily="34" charset="0"/>
                <a:cs typeface="Tahoma" pitchFamily="34" charset="0"/>
              </a:rPr>
              <a:t>System Service Components</a:t>
            </a:r>
            <a:endParaRPr lang="en-US" sz="1100" kern="0" dirty="0">
              <a:solidFill>
                <a:schemeClr val="bg1"/>
              </a:solidFill>
              <a:latin typeface="ZF Prometo Medium" panose="020B0704030203060203" pitchFamily="34" charset="0"/>
              <a:ea typeface="Tahoma" pitchFamily="34" charset="0"/>
              <a:cs typeface="Tahoma" pitchFamily="34" charset="0"/>
            </a:endParaRPr>
          </a:p>
        </p:txBody>
      </p:sp>
      <p:sp>
        <p:nvSpPr>
          <p:cNvPr id="277" name="Rechteck 85"/>
          <p:cNvSpPr/>
          <p:nvPr/>
        </p:nvSpPr>
        <p:spPr>
          <a:xfrm>
            <a:off x="481576" y="2356552"/>
            <a:ext cx="4238739" cy="494581"/>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70" name="Rechteck 85"/>
          <p:cNvSpPr/>
          <p:nvPr/>
        </p:nvSpPr>
        <p:spPr>
          <a:xfrm>
            <a:off x="5402895" y="620857"/>
            <a:ext cx="3380742" cy="1683244"/>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82" name="Title 5"/>
          <p:cNvSpPr>
            <a:spLocks noGrp="1"/>
          </p:cNvSpPr>
          <p:nvPr>
            <p:ph type="title"/>
          </p:nvPr>
        </p:nvSpPr>
        <p:spPr>
          <a:xfrm>
            <a:off x="360363" y="144001"/>
            <a:ext cx="8424001" cy="594000"/>
          </a:xfrm>
        </p:spPr>
        <p:txBody>
          <a:bodyPr vert="horz"/>
          <a:lstStyle/>
          <a:p>
            <a:r>
              <a:rPr lang="en-US"/>
              <a:t>Service Oriented Architecture V1.0</a:t>
            </a:r>
            <a:endParaRPr lang="en-US"/>
          </a:p>
        </p:txBody>
      </p:sp>
      <p:sp>
        <p:nvSpPr>
          <p:cNvPr id="87" name="Textfeld 260"/>
          <p:cNvSpPr txBox="1"/>
          <p:nvPr/>
        </p:nvSpPr>
        <p:spPr>
          <a:xfrm>
            <a:off x="5497879" y="1244114"/>
            <a:ext cx="3301758"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All Programs running inside Function adapter</a:t>
            </a:r>
            <a:endParaRPr lang="en-US" sz="800" kern="0">
              <a:solidFill>
                <a:schemeClr val="bg1"/>
              </a:solidFill>
              <a:latin typeface="ZF Prometo Light" panose="020B0404030203060203" pitchFamily="34" charset="0"/>
            </a:endParaRPr>
          </a:p>
        </p:txBody>
      </p:sp>
      <p:sp>
        <p:nvSpPr>
          <p:cNvPr id="75" name="Textfeld 260"/>
          <p:cNvSpPr txBox="1"/>
          <p:nvPr/>
        </p:nvSpPr>
        <p:spPr>
          <a:xfrm>
            <a:off x="5479120" y="1475149"/>
            <a:ext cx="3301758"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Application component examples are trajectory planning, lane centering.</a:t>
            </a:r>
            <a:endParaRPr lang="en-US" sz="800" kern="0">
              <a:solidFill>
                <a:schemeClr val="bg1"/>
              </a:solidFill>
              <a:latin typeface="ZF Prometo Light" panose="020B0404030203060203" pitchFamily="34" charset="0"/>
            </a:endParaRPr>
          </a:p>
        </p:txBody>
      </p:sp>
      <p:sp>
        <p:nvSpPr>
          <p:cNvPr id="76" name="Textfeld 260"/>
          <p:cNvSpPr txBox="1"/>
          <p:nvPr/>
        </p:nvSpPr>
        <p:spPr>
          <a:xfrm>
            <a:off x="5497879" y="1652363"/>
            <a:ext cx="3301758"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Application service component examples are perception, </a:t>
            </a:r>
            <a:r>
              <a:rPr lang="en-US" sz="800" kern="0" err="1">
                <a:solidFill>
                  <a:schemeClr val="bg1"/>
                </a:solidFill>
                <a:latin typeface="ZF Prometo Light" panose="020B0404030203060203" pitchFamily="34" charset="0"/>
              </a:rPr>
              <a:t>cubiX</a:t>
            </a:r>
            <a:r>
              <a:rPr lang="en-US" sz="800" kern="0">
                <a:solidFill>
                  <a:schemeClr val="bg1"/>
                </a:solidFill>
                <a:latin typeface="ZF Prometo Light" panose="020B0404030203060203" pitchFamily="34" charset="0"/>
              </a:rPr>
              <a:t>, System functions (e.g. BMW System Function Modules) </a:t>
            </a:r>
            <a:endParaRPr lang="en-US" sz="800" kern="0">
              <a:solidFill>
                <a:schemeClr val="bg1"/>
              </a:solidFill>
              <a:latin typeface="ZF Prometo Light" panose="020B0404030203060203" pitchFamily="34" charset="0"/>
            </a:endParaRPr>
          </a:p>
        </p:txBody>
      </p:sp>
      <p:sp>
        <p:nvSpPr>
          <p:cNvPr id="252" name="Textfeld 251"/>
          <p:cNvSpPr txBox="1"/>
          <p:nvPr/>
        </p:nvSpPr>
        <p:spPr>
          <a:xfrm>
            <a:off x="5474408" y="2419466"/>
            <a:ext cx="1067600"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Middleware Layer</a:t>
            </a:r>
            <a:endParaRPr lang="en-US" sz="1050"/>
          </a:p>
        </p:txBody>
      </p:sp>
      <p:sp>
        <p:nvSpPr>
          <p:cNvPr id="71" name="Rechteck 85"/>
          <p:cNvSpPr/>
          <p:nvPr/>
        </p:nvSpPr>
        <p:spPr>
          <a:xfrm>
            <a:off x="5401813" y="2346879"/>
            <a:ext cx="3380742" cy="1594027"/>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88" name="Textfeld 260"/>
          <p:cNvSpPr txBox="1"/>
          <p:nvPr/>
        </p:nvSpPr>
        <p:spPr>
          <a:xfrm>
            <a:off x="5480604" y="3009195"/>
            <a:ext cx="3380742"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Middleware Stack includes Service Manager,  it queries platform layer for capabilities, it is stable, executable and dynamically configurable</a:t>
            </a:r>
            <a:endParaRPr lang="en-US" sz="800" kern="0" dirty="0">
              <a:solidFill>
                <a:schemeClr val="bg1"/>
              </a:solidFill>
              <a:latin typeface="ZF Prometo Light" panose="020B0404030203060203" pitchFamily="34" charset="0"/>
            </a:endParaRPr>
          </a:p>
        </p:txBody>
      </p:sp>
      <p:sp>
        <p:nvSpPr>
          <p:cNvPr id="77" name="Textfeld 260"/>
          <p:cNvSpPr txBox="1"/>
          <p:nvPr/>
        </p:nvSpPr>
        <p:spPr>
          <a:xfrm>
            <a:off x="5471618" y="2648961"/>
            <a:ext cx="3280582" cy="24622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System Service Components examples are CAN-</a:t>
            </a:r>
            <a:r>
              <a:rPr lang="en-US" sz="800" kern="0" err="1">
                <a:solidFill>
                  <a:schemeClr val="bg1"/>
                </a:solidFill>
                <a:latin typeface="ZF Prometo Light" panose="020B0404030203060203" pitchFamily="34" charset="0"/>
              </a:rPr>
              <a:t>dbc</a:t>
            </a:r>
            <a:r>
              <a:rPr lang="en-US" sz="800" kern="0">
                <a:solidFill>
                  <a:schemeClr val="bg1"/>
                </a:solidFill>
                <a:latin typeface="ZF Prometo Light" panose="020B0404030203060203" pitchFamily="34" charset="0"/>
              </a:rPr>
              <a:t> implementations, Diagnostic Management, Mode Management, … </a:t>
            </a:r>
            <a:endParaRPr lang="en-US" sz="800" kern="0">
              <a:solidFill>
                <a:schemeClr val="bg1"/>
              </a:solidFill>
              <a:latin typeface="ZF Prometo Light" panose="020B0404030203060203" pitchFamily="34" charset="0"/>
            </a:endParaRPr>
          </a:p>
        </p:txBody>
      </p:sp>
      <p:sp>
        <p:nvSpPr>
          <p:cNvPr id="79" name="Textfeld 1"/>
          <p:cNvSpPr txBox="1"/>
          <p:nvPr/>
        </p:nvSpPr>
        <p:spPr>
          <a:xfrm>
            <a:off x="4003040" y="677680"/>
            <a:ext cx="673454" cy="169277"/>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100" kern="0">
                <a:solidFill>
                  <a:schemeClr val="bg1"/>
                </a:solidFill>
                <a:latin typeface="ZF Prometo Medium" panose="020B0704030203060203" pitchFamily="34" charset="0"/>
                <a:ea typeface="Tahoma" pitchFamily="34" charset="0"/>
                <a:cs typeface="Tahoma" pitchFamily="34" charset="0"/>
              </a:defRPr>
            </a:lvl1pPr>
          </a:lstStyle>
          <a:p>
            <a:pPr algn="r"/>
            <a:r>
              <a:rPr lang="en-US" dirty="0"/>
              <a:t>(Feature)</a:t>
            </a:r>
            <a:endParaRPr lang="en-US" dirty="0"/>
          </a:p>
        </p:txBody>
      </p:sp>
      <p:sp>
        <p:nvSpPr>
          <p:cNvPr id="80" name="Textfeld 75"/>
          <p:cNvSpPr txBox="1"/>
          <p:nvPr/>
        </p:nvSpPr>
        <p:spPr>
          <a:xfrm>
            <a:off x="4011247" y="1349003"/>
            <a:ext cx="665247" cy="169277"/>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100" kern="0">
                <a:solidFill>
                  <a:schemeClr val="bg1"/>
                </a:solidFill>
                <a:latin typeface="ZF Prometo Medium" panose="020B0704030203060203" pitchFamily="34" charset="0"/>
                <a:ea typeface="Tahoma" pitchFamily="34" charset="0"/>
                <a:cs typeface="Tahoma" pitchFamily="34" charset="0"/>
              </a:defRPr>
            </a:lvl1pPr>
          </a:lstStyle>
          <a:p>
            <a:pPr algn="r"/>
            <a:r>
              <a:rPr lang="en-US" dirty="0"/>
              <a:t>(Function)</a:t>
            </a:r>
            <a:endParaRPr lang="en-US" dirty="0"/>
          </a:p>
        </p:txBody>
      </p:sp>
      <p:grpSp>
        <p:nvGrpSpPr>
          <p:cNvPr id="6" name="Group 5"/>
          <p:cNvGrpSpPr/>
          <p:nvPr/>
        </p:nvGrpSpPr>
        <p:grpSpPr>
          <a:xfrm>
            <a:off x="5407783" y="3985463"/>
            <a:ext cx="3382427" cy="664648"/>
            <a:chOff x="5407783" y="3770303"/>
            <a:chExt cx="3382427" cy="664648"/>
          </a:xfrm>
        </p:grpSpPr>
        <p:sp>
          <p:nvSpPr>
            <p:cNvPr id="288" name="Textfeld 108"/>
            <p:cNvSpPr txBox="1"/>
            <p:nvPr/>
          </p:nvSpPr>
          <p:spPr>
            <a:xfrm>
              <a:off x="5497879" y="3933724"/>
              <a:ext cx="329233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200" kern="0">
                  <a:solidFill>
                    <a:schemeClr val="bg1"/>
                  </a:solidFill>
                  <a:latin typeface="ZF Prometo Light" panose="020B0404030203060203" pitchFamily="34" charset="0"/>
                </a:defRPr>
              </a:lvl1pPr>
            </a:lstStyle>
            <a:p>
              <a:r>
                <a:rPr lang="en-US" sz="800"/>
                <a:t>Platform specific applications and libraries:, like drivers, frame server, fan control.</a:t>
              </a:r>
              <a:endParaRPr lang="en-US" sz="800"/>
            </a:p>
          </p:txBody>
        </p:sp>
        <p:sp>
          <p:nvSpPr>
            <p:cNvPr id="290" name="Textfeld 100"/>
            <p:cNvSpPr txBox="1"/>
            <p:nvPr/>
          </p:nvSpPr>
          <p:spPr>
            <a:xfrm>
              <a:off x="5504638" y="3775078"/>
              <a:ext cx="1527662" cy="161583"/>
            </a:xfrm>
            <a:prstGeom prst="rect">
              <a:avLst/>
            </a:prstGeom>
            <a:noFill/>
          </p:spPr>
          <p:txBody>
            <a:bodyPr wrap="non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1050" b="1" kern="0" dirty="0">
                  <a:solidFill>
                    <a:schemeClr val="bg1"/>
                  </a:solidFill>
                  <a:latin typeface="ZF Prometo Light" panose="020B0404030203060203" pitchFamily="34" charset="0"/>
                </a:rPr>
                <a:t> Hardware Support Layer</a:t>
              </a:r>
              <a:endParaRPr kumimoji="0" lang="en-US" sz="1050" b="1" i="0" u="none" strike="noStrike" kern="0" cap="none" spc="0" normalizeH="0" baseline="0" noProof="0" dirty="0">
                <a:ln>
                  <a:noFill/>
                </a:ln>
                <a:solidFill>
                  <a:schemeClr val="bg1"/>
                </a:solidFill>
                <a:effectLst/>
                <a:uLnTx/>
                <a:uFillTx/>
                <a:latin typeface="ZF Prometo Light" panose="020B0404030203060203" pitchFamily="34" charset="0"/>
              </a:endParaRPr>
            </a:p>
          </p:txBody>
        </p:sp>
        <p:sp>
          <p:nvSpPr>
            <p:cNvPr id="72" name="Rechteck 85"/>
            <p:cNvSpPr/>
            <p:nvPr/>
          </p:nvSpPr>
          <p:spPr>
            <a:xfrm>
              <a:off x="5407783" y="3770303"/>
              <a:ext cx="3380742" cy="664648"/>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89" name="Textfeld 260"/>
            <p:cNvSpPr txBox="1"/>
            <p:nvPr/>
          </p:nvSpPr>
          <p:spPr>
            <a:xfrm>
              <a:off x="5490559" y="4179945"/>
              <a:ext cx="3237516"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Adaption to different HW and device abstraction.</a:t>
              </a:r>
              <a:endParaRPr lang="en-US" sz="800" kern="0">
                <a:solidFill>
                  <a:schemeClr val="bg1"/>
                </a:solidFill>
                <a:latin typeface="ZF Prometo Light" panose="020B0404030203060203" pitchFamily="34" charset="0"/>
              </a:endParaRPr>
            </a:p>
          </p:txBody>
        </p:sp>
        <p:sp>
          <p:nvSpPr>
            <p:cNvPr id="78" name="Textfeld 260"/>
            <p:cNvSpPr txBox="1"/>
            <p:nvPr/>
          </p:nvSpPr>
          <p:spPr>
            <a:xfrm>
              <a:off x="5490559" y="4295163"/>
              <a:ext cx="3237516"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Type 1 Hypervisor to run Guest OS like POSIX, Linux and Android</a:t>
              </a:r>
              <a:endParaRPr lang="en-US" sz="800" kern="0">
                <a:solidFill>
                  <a:schemeClr val="bg1"/>
                </a:solidFill>
                <a:latin typeface="ZF Prometo Light" panose="020B0404030203060203" pitchFamily="34" charset="0"/>
              </a:endParaRPr>
            </a:p>
          </p:txBody>
        </p:sp>
      </p:grpSp>
      <p:sp>
        <p:nvSpPr>
          <p:cNvPr id="81" name="Rectangle 80"/>
          <p:cNvSpPr/>
          <p:nvPr/>
        </p:nvSpPr>
        <p:spPr>
          <a:xfrm>
            <a:off x="1938809" y="853059"/>
            <a:ext cx="665246" cy="40304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L3 </a:t>
            </a:r>
            <a:r>
              <a:rPr lang="de-DE" sz="800" kern="0" dirty="0" err="1">
                <a:solidFill>
                  <a:srgbClr val="FFFFFF"/>
                </a:solidFill>
                <a:latin typeface="Tahoma"/>
                <a:cs typeface="Tahoma" pitchFamily="34" charset="0"/>
              </a:rPr>
              <a:t>Driving</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Function</a:t>
            </a:r>
            <a:endParaRPr lang="de-DE" sz="800" kern="0" dirty="0">
              <a:solidFill>
                <a:srgbClr val="FFFFFF"/>
              </a:solidFill>
              <a:latin typeface="Tahoma"/>
              <a:cs typeface="Tahoma" pitchFamily="34" charset="0"/>
            </a:endParaRPr>
          </a:p>
          <a:p>
            <a:pPr algn="ctr" defTabSz="914400" fontAlgn="base">
              <a:spcAft>
                <a:spcPct val="0"/>
              </a:spcAft>
            </a:pPr>
            <a:r>
              <a:rPr lang="de-DE" sz="600" kern="0" dirty="0">
                <a:solidFill>
                  <a:srgbClr val="FFFFFF"/>
                </a:solidFill>
                <a:latin typeface="Tahoma"/>
                <a:cs typeface="Tahoma" pitchFamily="34" charset="0"/>
              </a:rPr>
              <a:t>Highway</a:t>
            </a:r>
            <a:endParaRPr lang="en-US" sz="600" kern="0" dirty="0">
              <a:solidFill>
                <a:srgbClr val="FFFFFF"/>
              </a:solidFill>
              <a:latin typeface="Tahoma"/>
              <a:cs typeface="Tahoma" pitchFamily="34" charset="0"/>
            </a:endParaRPr>
          </a:p>
        </p:txBody>
      </p:sp>
      <p:sp>
        <p:nvSpPr>
          <p:cNvPr id="83" name="Rectangle 82"/>
          <p:cNvSpPr/>
          <p:nvPr/>
        </p:nvSpPr>
        <p:spPr>
          <a:xfrm>
            <a:off x="2745298" y="861592"/>
            <a:ext cx="806099" cy="393450"/>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err="1">
                <a:solidFill>
                  <a:srgbClr val="FFFFFF"/>
                </a:solidFill>
                <a:latin typeface="Tahoma"/>
                <a:cs typeface="Tahoma" pitchFamily="34" charset="0"/>
              </a:rPr>
              <a:t>Parking</a:t>
            </a:r>
            <a:endParaRPr lang="de-DE" sz="800" kern="0" dirty="0">
              <a:solidFill>
                <a:srgbClr val="FFFFFF"/>
              </a:solidFill>
              <a:latin typeface="Tahoma"/>
              <a:cs typeface="Tahoma" pitchFamily="34" charset="0"/>
            </a:endParaRPr>
          </a:p>
          <a:p>
            <a:pPr algn="ctr" defTabSz="914400" fontAlgn="base">
              <a:spcAft>
                <a:spcPct val="0"/>
              </a:spcAft>
            </a:pPr>
            <a:r>
              <a:rPr lang="de-DE" sz="600" kern="0" dirty="0">
                <a:solidFill>
                  <a:srgbClr val="FFFFFF"/>
                </a:solidFill>
                <a:latin typeface="Tahoma"/>
                <a:cs typeface="Tahoma" pitchFamily="34" charset="0"/>
              </a:rPr>
              <a:t>L2 </a:t>
            </a:r>
            <a:r>
              <a:rPr lang="de-DE" sz="600" kern="0" dirty="0" err="1">
                <a:solidFill>
                  <a:srgbClr val="FFFFFF"/>
                </a:solidFill>
                <a:latin typeface="Tahoma"/>
                <a:cs typeface="Tahoma" pitchFamily="34" charset="0"/>
              </a:rPr>
              <a:t>Parking</a:t>
            </a:r>
            <a:r>
              <a:rPr lang="de-DE" sz="600" kern="0" dirty="0">
                <a:solidFill>
                  <a:srgbClr val="FFFFFF"/>
                </a:solidFill>
                <a:latin typeface="Tahoma"/>
                <a:cs typeface="Tahoma" pitchFamily="34" charset="0"/>
              </a:rPr>
              <a:t> </a:t>
            </a:r>
            <a:r>
              <a:rPr lang="de-DE" sz="600" kern="0" dirty="0" err="1">
                <a:solidFill>
                  <a:srgbClr val="FFFFFF"/>
                </a:solidFill>
                <a:latin typeface="Tahoma"/>
                <a:cs typeface="Tahoma" pitchFamily="34" charset="0"/>
              </a:rPr>
              <a:t>Assits</a:t>
            </a:r>
            <a:endParaRPr lang="de-DE" sz="600" kern="0" dirty="0">
              <a:solidFill>
                <a:srgbClr val="FFFFFF"/>
              </a:solidFill>
              <a:latin typeface="Tahoma"/>
              <a:cs typeface="Tahoma" pitchFamily="34" charset="0"/>
            </a:endParaRPr>
          </a:p>
          <a:p>
            <a:pPr algn="ctr" defTabSz="914400" fontAlgn="base">
              <a:spcAft>
                <a:spcPct val="0"/>
              </a:spcAft>
            </a:pPr>
            <a:r>
              <a:rPr lang="de-DE" sz="600" kern="0" dirty="0">
                <a:solidFill>
                  <a:srgbClr val="FFFFFF"/>
                </a:solidFill>
                <a:latin typeface="Tahoma"/>
                <a:cs typeface="Tahoma" pitchFamily="34" charset="0"/>
              </a:rPr>
              <a:t>L4 Valet </a:t>
            </a:r>
            <a:r>
              <a:rPr lang="de-DE" sz="600" kern="0" dirty="0" err="1">
                <a:solidFill>
                  <a:srgbClr val="FFFFFF"/>
                </a:solidFill>
                <a:latin typeface="Tahoma"/>
                <a:cs typeface="Tahoma" pitchFamily="34" charset="0"/>
              </a:rPr>
              <a:t>Parking</a:t>
            </a:r>
            <a:r>
              <a:rPr lang="de-DE" sz="600" kern="0" dirty="0">
                <a:solidFill>
                  <a:srgbClr val="FFFFFF"/>
                </a:solidFill>
                <a:latin typeface="Tahoma"/>
                <a:cs typeface="Tahoma" pitchFamily="34" charset="0"/>
              </a:rPr>
              <a:t> </a:t>
            </a:r>
            <a:endParaRPr lang="en-US" sz="600" kern="0" dirty="0">
              <a:solidFill>
                <a:srgbClr val="FFFFFF"/>
              </a:solidFill>
              <a:latin typeface="Tahoma"/>
              <a:cs typeface="Tahoma" pitchFamily="34" charset="0"/>
            </a:endParaRPr>
          </a:p>
        </p:txBody>
      </p:sp>
      <p:sp>
        <p:nvSpPr>
          <p:cNvPr id="84" name="Rectangle 83"/>
          <p:cNvSpPr/>
          <p:nvPr/>
        </p:nvSpPr>
        <p:spPr>
          <a:xfrm>
            <a:off x="3621312" y="851832"/>
            <a:ext cx="1052339" cy="412403"/>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L4/5 AD </a:t>
            </a:r>
            <a:r>
              <a:rPr lang="de-DE" sz="800" kern="0" err="1">
                <a:solidFill>
                  <a:srgbClr val="FFFFFF"/>
                </a:solidFill>
                <a:latin typeface="Tahoma"/>
                <a:cs typeface="Tahoma" pitchFamily="34" charset="0"/>
              </a:rPr>
              <a:t>Driving</a:t>
            </a:r>
            <a:endParaRPr lang="de-DE" sz="8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L4 Urban </a:t>
            </a:r>
            <a:r>
              <a:rPr lang="de-DE" sz="600" kern="0" err="1">
                <a:solidFill>
                  <a:srgbClr val="FFFFFF"/>
                </a:solidFill>
                <a:latin typeface="Tahoma"/>
                <a:cs typeface="Tahoma" pitchFamily="34" charset="0"/>
              </a:rPr>
              <a:t>Driving</a:t>
            </a:r>
            <a:endParaRPr lang="de-DE" sz="600" kern="0">
              <a:solidFill>
                <a:srgbClr val="FFFFFF"/>
              </a:solidFill>
              <a:latin typeface="Tahoma"/>
              <a:cs typeface="Tahoma" pitchFamily="34" charset="0"/>
            </a:endParaRPr>
          </a:p>
          <a:p>
            <a:pPr algn="ctr" defTabSz="914400" fontAlgn="base">
              <a:spcAft>
                <a:spcPct val="0"/>
              </a:spcAft>
            </a:pPr>
            <a:r>
              <a:rPr lang="de-DE" sz="600" kern="0">
                <a:solidFill>
                  <a:srgbClr val="FFFFFF"/>
                </a:solidFill>
                <a:latin typeface="Tahoma"/>
                <a:cs typeface="Tahoma" pitchFamily="34" charset="0"/>
              </a:rPr>
              <a:t>L4 </a:t>
            </a:r>
            <a:r>
              <a:rPr lang="de-DE" sz="600" kern="0" err="1">
                <a:solidFill>
                  <a:srgbClr val="FFFFFF"/>
                </a:solidFill>
                <a:latin typeface="Tahoma"/>
                <a:cs typeface="Tahoma" pitchFamily="34" charset="0"/>
              </a:rPr>
              <a:t>InterUrban</a:t>
            </a:r>
            <a:r>
              <a:rPr lang="de-DE" sz="600" kern="0">
                <a:solidFill>
                  <a:srgbClr val="FFFFFF"/>
                </a:solidFill>
                <a:latin typeface="Tahoma"/>
                <a:cs typeface="Tahoma" pitchFamily="34" charset="0"/>
              </a:rPr>
              <a:t> - Highway Pilot </a:t>
            </a:r>
            <a:endParaRPr lang="en-US" sz="600" kern="0">
              <a:solidFill>
                <a:srgbClr val="FFFFFF"/>
              </a:solidFill>
              <a:latin typeface="Tahoma"/>
              <a:cs typeface="Tahoma" pitchFamily="34" charset="0"/>
            </a:endParaRPr>
          </a:p>
        </p:txBody>
      </p:sp>
      <p:sp>
        <p:nvSpPr>
          <p:cNvPr id="85" name="Rectangle 84"/>
          <p:cNvSpPr/>
          <p:nvPr/>
        </p:nvSpPr>
        <p:spPr>
          <a:xfrm>
            <a:off x="527361" y="842615"/>
            <a:ext cx="1114904" cy="412427"/>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L2</a:t>
            </a:r>
            <a:r>
              <a:rPr lang="de-DE" sz="800" kern="0" baseline="30000" dirty="0">
                <a:solidFill>
                  <a:srgbClr val="FFFFFF"/>
                </a:solidFill>
                <a:latin typeface="Tahoma"/>
                <a:cs typeface="Tahoma" pitchFamily="34" charset="0"/>
              </a:rPr>
              <a:t>(+)</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Driving</a:t>
            </a:r>
            <a:r>
              <a:rPr lang="de-DE" sz="800" kern="0" dirty="0">
                <a:solidFill>
                  <a:srgbClr val="FFFFFF"/>
                </a:solidFill>
                <a:latin typeface="Tahoma"/>
                <a:cs typeface="Tahoma" pitchFamily="34" charset="0"/>
              </a:rPr>
              <a:t> </a:t>
            </a:r>
            <a:r>
              <a:rPr lang="de-DE" sz="800" kern="0" dirty="0" err="1">
                <a:solidFill>
                  <a:srgbClr val="FFFFFF"/>
                </a:solidFill>
                <a:latin typeface="Tahoma"/>
                <a:cs typeface="Tahoma" pitchFamily="34" charset="0"/>
              </a:rPr>
              <a:t>Function</a:t>
            </a:r>
            <a:endParaRPr lang="de-DE" sz="800" kern="0" dirty="0">
              <a:solidFill>
                <a:srgbClr val="FFFFFF"/>
              </a:solidFill>
              <a:latin typeface="Tahoma"/>
              <a:cs typeface="Tahoma" pitchFamily="34" charset="0"/>
            </a:endParaRPr>
          </a:p>
          <a:p>
            <a:pPr algn="ctr" defTabSz="914400" fontAlgn="base">
              <a:spcAft>
                <a:spcPct val="0"/>
              </a:spcAft>
            </a:pPr>
            <a:r>
              <a:rPr lang="de-DE" sz="600" kern="0" dirty="0">
                <a:solidFill>
                  <a:srgbClr val="FFFFFF"/>
                </a:solidFill>
                <a:latin typeface="Tahoma"/>
                <a:cs typeface="Tahoma" pitchFamily="34" charset="0"/>
              </a:rPr>
              <a:t>NCAP (AEB, ACC, Traffic</a:t>
            </a:r>
            <a:br>
              <a:rPr lang="de-DE" sz="600" kern="0" dirty="0">
                <a:solidFill>
                  <a:srgbClr val="FFFFFF"/>
                </a:solidFill>
                <a:latin typeface="Tahoma"/>
                <a:cs typeface="Tahoma" pitchFamily="34" charset="0"/>
              </a:rPr>
            </a:br>
            <a:r>
              <a:rPr lang="de-DE" sz="600" kern="0" dirty="0">
                <a:solidFill>
                  <a:srgbClr val="FFFFFF"/>
                </a:solidFill>
                <a:latin typeface="Tahoma"/>
                <a:cs typeface="Tahoma" pitchFamily="34" charset="0"/>
              </a:rPr>
              <a:t>Jam </a:t>
            </a:r>
            <a:r>
              <a:rPr lang="de-DE" sz="600" kern="0" dirty="0" err="1">
                <a:solidFill>
                  <a:srgbClr val="FFFFFF"/>
                </a:solidFill>
                <a:latin typeface="Tahoma"/>
                <a:cs typeface="Tahoma" pitchFamily="34" charset="0"/>
              </a:rPr>
              <a:t>pilot</a:t>
            </a:r>
            <a:r>
              <a:rPr lang="de-DE" sz="600" kern="0" dirty="0">
                <a:solidFill>
                  <a:srgbClr val="FFFFFF"/>
                </a:solidFill>
                <a:latin typeface="Tahoma"/>
                <a:cs typeface="Tahoma" pitchFamily="34" charset="0"/>
              </a:rPr>
              <a:t>…)</a:t>
            </a:r>
            <a:endParaRPr lang="en-US" sz="600" kern="0" dirty="0">
              <a:solidFill>
                <a:srgbClr val="FFFFFF"/>
              </a:solidFill>
              <a:latin typeface="Tahoma"/>
              <a:cs typeface="Tahoma" pitchFamily="34" charset="0"/>
            </a:endParaRPr>
          </a:p>
        </p:txBody>
      </p:sp>
      <p:sp>
        <p:nvSpPr>
          <p:cNvPr id="86" name="Rectangle 85"/>
          <p:cNvSpPr/>
          <p:nvPr/>
        </p:nvSpPr>
        <p:spPr>
          <a:xfrm>
            <a:off x="1136067" y="2612562"/>
            <a:ext cx="2747895" cy="179938"/>
          </a:xfrm>
          <a:prstGeom prst="rect">
            <a:avLst/>
          </a:prstGeom>
          <a:solidFill>
            <a:srgbClr val="1179BF"/>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en-US" sz="800" kern="0" dirty="0">
                <a:solidFill>
                  <a:srgbClr val="FFFFFF"/>
                </a:solidFill>
                <a:latin typeface="Tahoma"/>
                <a:cs typeface="Tahoma" pitchFamily="34" charset="0"/>
              </a:rPr>
              <a:t>Sensor Abstraction</a:t>
            </a:r>
            <a:endParaRPr lang="en-US" sz="800" kern="0" dirty="0">
              <a:solidFill>
                <a:srgbClr val="FFFFFF"/>
              </a:solidFill>
              <a:latin typeface="Tahoma"/>
              <a:cs typeface="Tahoma" pitchFamily="34" charset="0"/>
            </a:endParaRPr>
          </a:p>
        </p:txBody>
      </p:sp>
      <p:sp>
        <p:nvSpPr>
          <p:cNvPr id="90" name="Rectangle 89"/>
          <p:cNvSpPr/>
          <p:nvPr/>
        </p:nvSpPr>
        <p:spPr>
          <a:xfrm>
            <a:off x="538021" y="3107143"/>
            <a:ext cx="4135630" cy="285552"/>
          </a:xfrm>
          <a:prstGeom prst="rect">
            <a:avLst/>
          </a:prstGeom>
          <a:gradFill>
            <a:gsLst>
              <a:gs pos="62000">
                <a:srgbClr val="7FD5F3"/>
              </a:gs>
              <a:gs pos="8000">
                <a:srgbClr val="1179BF"/>
              </a:gs>
              <a:gs pos="41000">
                <a:srgbClr val="FFC000"/>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Middleware, </a:t>
            </a:r>
            <a:r>
              <a:rPr lang="de-DE" sz="800" kern="0" dirty="0" err="1">
                <a:solidFill>
                  <a:srgbClr val="FFFFFF"/>
                </a:solidFill>
                <a:latin typeface="Tahoma"/>
                <a:cs typeface="Tahoma" pitchFamily="34" charset="0"/>
              </a:rPr>
              <a:t>AutoSAR</a:t>
            </a:r>
            <a:r>
              <a:rPr lang="de-DE" sz="800" kern="0" dirty="0">
                <a:solidFill>
                  <a:srgbClr val="FFFFFF"/>
                </a:solidFill>
                <a:latin typeface="Tahoma"/>
                <a:cs typeface="Tahoma" pitchFamily="34" charset="0"/>
              </a:rPr>
              <a:t> (classic/adaptive), Custom (</a:t>
            </a:r>
            <a:r>
              <a:rPr lang="de-DE" sz="800" kern="0" dirty="0" err="1">
                <a:solidFill>
                  <a:srgbClr val="FFFFFF"/>
                </a:solidFill>
                <a:latin typeface="Tahoma"/>
                <a:cs typeface="Tahoma" pitchFamily="34" charset="0"/>
              </a:rPr>
              <a:t>MB.os</a:t>
            </a:r>
            <a:r>
              <a:rPr lang="de-DE" sz="800" kern="0" dirty="0">
                <a:solidFill>
                  <a:srgbClr val="FFFFFF"/>
                </a:solidFill>
                <a:latin typeface="Tahoma"/>
                <a:cs typeface="Tahoma" pitchFamily="34" charset="0"/>
              </a:rPr>
              <a:t>)</a:t>
            </a:r>
            <a:endParaRPr lang="de-DE" sz="800" kern="0" dirty="0">
              <a:solidFill>
                <a:srgbClr val="FFFFFF"/>
              </a:solidFill>
              <a:latin typeface="Tahoma"/>
              <a:cs typeface="Tahoma" pitchFamily="34" charset="0"/>
            </a:endParaRPr>
          </a:p>
        </p:txBody>
      </p:sp>
      <p:sp>
        <p:nvSpPr>
          <p:cNvPr id="91" name="Rectangle 90"/>
          <p:cNvSpPr/>
          <p:nvPr/>
        </p:nvSpPr>
        <p:spPr>
          <a:xfrm>
            <a:off x="576379" y="3742159"/>
            <a:ext cx="4135630" cy="248872"/>
          </a:xfrm>
          <a:prstGeom prst="rect">
            <a:avLst/>
          </a:prstGeom>
          <a:gradFill>
            <a:gsLst>
              <a:gs pos="62000">
                <a:srgbClr val="7FD5F3"/>
              </a:gs>
              <a:gs pos="8000">
                <a:srgbClr val="1179BF"/>
              </a:gs>
              <a:gs pos="41000">
                <a:srgbClr val="FFC000"/>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dirty="0">
                <a:solidFill>
                  <a:srgbClr val="FFFFFF"/>
                </a:solidFill>
                <a:latin typeface="Tahoma"/>
                <a:cs typeface="Tahoma" pitchFamily="34" charset="0"/>
              </a:rPr>
              <a:t>Operating System OS (QNX, </a:t>
            </a:r>
            <a:r>
              <a:rPr lang="de-DE" sz="800" kern="0" dirty="0" err="1">
                <a:solidFill>
                  <a:srgbClr val="FFFFFF"/>
                </a:solidFill>
                <a:latin typeface="Tahoma"/>
                <a:cs typeface="Tahoma" pitchFamily="34" charset="0"/>
              </a:rPr>
              <a:t>certif</a:t>
            </a:r>
            <a:r>
              <a:rPr lang="de-DE" sz="800" kern="0" dirty="0">
                <a:solidFill>
                  <a:srgbClr val="FFFFFF"/>
                </a:solidFill>
                <a:latin typeface="Tahoma"/>
                <a:cs typeface="Tahoma" pitchFamily="34" charset="0"/>
              </a:rPr>
              <a:t>. Linux, SAFERTOS..)</a:t>
            </a:r>
            <a:endParaRPr lang="en-US" sz="800" kern="0" dirty="0">
              <a:solidFill>
                <a:srgbClr val="FFFFFF"/>
              </a:solidFill>
              <a:latin typeface="Tahoma"/>
              <a:cs typeface="Tahoma" pitchFamily="34" charset="0"/>
            </a:endParaRPr>
          </a:p>
        </p:txBody>
      </p:sp>
      <p:sp>
        <p:nvSpPr>
          <p:cNvPr id="94" name="Rectangle 93"/>
          <p:cNvSpPr/>
          <p:nvPr/>
        </p:nvSpPr>
        <p:spPr>
          <a:xfrm>
            <a:off x="515593" y="1526238"/>
            <a:ext cx="2112217" cy="738169"/>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95" name="Rectangle 94"/>
          <p:cNvSpPr/>
          <p:nvPr/>
        </p:nvSpPr>
        <p:spPr>
          <a:xfrm>
            <a:off x="527682" y="1774371"/>
            <a:ext cx="473172" cy="453682"/>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Fusion</a:t>
            </a:r>
            <a:endParaRPr lang="en-US" sz="800" kern="0" err="1">
              <a:solidFill>
                <a:srgbClr val="FFFFFF"/>
              </a:solidFill>
              <a:latin typeface="Tahoma"/>
              <a:cs typeface="Tahoma" pitchFamily="34" charset="0"/>
            </a:endParaRPr>
          </a:p>
        </p:txBody>
      </p:sp>
      <p:sp>
        <p:nvSpPr>
          <p:cNvPr id="96" name="Rectangle 95"/>
          <p:cNvSpPr/>
          <p:nvPr/>
        </p:nvSpPr>
        <p:spPr>
          <a:xfrm>
            <a:off x="1054591" y="1774371"/>
            <a:ext cx="473172" cy="453682"/>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err="1">
                <a:solidFill>
                  <a:srgbClr val="FFFFFF"/>
                </a:solidFill>
                <a:latin typeface="Tahoma"/>
                <a:cs typeface="Tahoma" pitchFamily="34" charset="0"/>
              </a:rPr>
              <a:t>Perception</a:t>
            </a:r>
            <a:endParaRPr lang="en-US" sz="800" kern="0">
              <a:solidFill>
                <a:srgbClr val="FFFFFF"/>
              </a:solidFill>
              <a:latin typeface="Tahoma"/>
              <a:cs typeface="Tahoma" pitchFamily="34" charset="0"/>
            </a:endParaRPr>
          </a:p>
        </p:txBody>
      </p:sp>
      <p:sp>
        <p:nvSpPr>
          <p:cNvPr id="97" name="Rectangle 96"/>
          <p:cNvSpPr/>
          <p:nvPr/>
        </p:nvSpPr>
        <p:spPr>
          <a:xfrm>
            <a:off x="1581500" y="1774371"/>
            <a:ext cx="473172" cy="453682"/>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Localization</a:t>
            </a:r>
            <a:endParaRPr lang="en-US" sz="800" kern="0" err="1">
              <a:solidFill>
                <a:srgbClr val="FFFFFF"/>
              </a:solidFill>
              <a:latin typeface="Tahoma"/>
              <a:cs typeface="Tahoma" pitchFamily="34" charset="0"/>
            </a:endParaRPr>
          </a:p>
        </p:txBody>
      </p:sp>
      <p:sp>
        <p:nvSpPr>
          <p:cNvPr id="98" name="Rectangle 97"/>
          <p:cNvSpPr/>
          <p:nvPr/>
        </p:nvSpPr>
        <p:spPr>
          <a:xfrm>
            <a:off x="2108409" y="1774371"/>
            <a:ext cx="473172" cy="453682"/>
          </a:xfrm>
          <a:prstGeom prst="rect">
            <a:avLst/>
          </a:prstGeom>
          <a:gradFill>
            <a:gsLst>
              <a:gs pos="90000">
                <a:srgbClr val="1179BF"/>
              </a:gs>
              <a:gs pos="27000">
                <a:srgbClr val="7FD5F3"/>
              </a:gs>
            </a:gsLst>
            <a:lin ang="0" scaled="1"/>
          </a:gra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AD Map</a:t>
            </a:r>
            <a:endParaRPr lang="en-US" sz="800" kern="0" err="1">
              <a:solidFill>
                <a:srgbClr val="FFFFFF"/>
              </a:solidFill>
              <a:latin typeface="Tahoma"/>
              <a:cs typeface="Tahoma" pitchFamily="34" charset="0"/>
            </a:endParaRPr>
          </a:p>
        </p:txBody>
      </p:sp>
      <p:sp>
        <p:nvSpPr>
          <p:cNvPr id="99" name="Rectangle 98"/>
          <p:cNvSpPr/>
          <p:nvPr/>
        </p:nvSpPr>
        <p:spPr>
          <a:xfrm>
            <a:off x="527682" y="1571262"/>
            <a:ext cx="2053898" cy="157560"/>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en-US" sz="800" kern="0">
                <a:solidFill>
                  <a:srgbClr val="FFFFFF"/>
                </a:solidFill>
                <a:latin typeface="Tahoma"/>
                <a:cs typeface="Tahoma" pitchFamily="34" charset="0"/>
              </a:rPr>
              <a:t>Environment Model</a:t>
            </a:r>
            <a:endParaRPr lang="en-US" sz="800" kern="0">
              <a:solidFill>
                <a:srgbClr val="FFFFFF"/>
              </a:solidFill>
              <a:latin typeface="Tahoma"/>
              <a:cs typeface="Tahoma" pitchFamily="34" charset="0"/>
            </a:endParaRPr>
          </a:p>
        </p:txBody>
      </p:sp>
      <p:sp>
        <p:nvSpPr>
          <p:cNvPr id="100" name="Rectangle 99"/>
          <p:cNvSpPr/>
          <p:nvPr/>
        </p:nvSpPr>
        <p:spPr>
          <a:xfrm>
            <a:off x="2660030" y="1524359"/>
            <a:ext cx="2130742" cy="746077"/>
          </a:xfrm>
          <a:prstGeom prst="rect">
            <a:avLst/>
          </a:prstGeom>
          <a:solidFill>
            <a:srgbClr val="7FA5BC">
              <a:alpha val="50000"/>
            </a:srgbClr>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endParaRPr lang="en-US" sz="1200" kern="0" err="1">
              <a:solidFill>
                <a:srgbClr val="FFFFFF"/>
              </a:solidFill>
              <a:latin typeface="Tahoma"/>
              <a:cs typeface="Tahoma" pitchFamily="34" charset="0"/>
            </a:endParaRPr>
          </a:p>
        </p:txBody>
      </p:sp>
      <p:sp>
        <p:nvSpPr>
          <p:cNvPr id="101" name="Rectangle 100"/>
          <p:cNvSpPr/>
          <p:nvPr/>
        </p:nvSpPr>
        <p:spPr>
          <a:xfrm>
            <a:off x="2830414" y="1775150"/>
            <a:ext cx="514965" cy="458543"/>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err="1">
                <a:solidFill>
                  <a:srgbClr val="FFFFFF"/>
                </a:solidFill>
                <a:latin typeface="Tahoma"/>
                <a:cs typeface="Tahoma" pitchFamily="34" charset="0"/>
              </a:rPr>
              <a:t>HMI</a:t>
            </a:r>
            <a:endParaRPr lang="en-US" sz="800" kern="0" err="1">
              <a:solidFill>
                <a:srgbClr val="FFFFFF"/>
              </a:solidFill>
              <a:latin typeface="Tahoma"/>
              <a:cs typeface="Tahoma" pitchFamily="34" charset="0"/>
            </a:endParaRPr>
          </a:p>
        </p:txBody>
      </p:sp>
      <p:sp>
        <p:nvSpPr>
          <p:cNvPr id="102" name="Rectangle 101"/>
          <p:cNvSpPr/>
          <p:nvPr/>
        </p:nvSpPr>
        <p:spPr>
          <a:xfrm>
            <a:off x="3485074" y="1770505"/>
            <a:ext cx="514965" cy="458543"/>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Vehicle Motion </a:t>
            </a:r>
            <a:r>
              <a:rPr lang="de-DE" sz="800" kern="0" err="1">
                <a:solidFill>
                  <a:srgbClr val="FFFFFF"/>
                </a:solidFill>
                <a:latin typeface="Tahoma"/>
                <a:cs typeface="Tahoma" pitchFamily="34" charset="0"/>
              </a:rPr>
              <a:t>Mgmt</a:t>
            </a:r>
            <a:endParaRPr lang="en-US" sz="800" kern="0" err="1">
              <a:solidFill>
                <a:srgbClr val="FFFFFF"/>
              </a:solidFill>
              <a:latin typeface="Tahoma"/>
              <a:cs typeface="Tahoma" pitchFamily="34" charset="0"/>
            </a:endParaRPr>
          </a:p>
        </p:txBody>
      </p:sp>
      <p:sp>
        <p:nvSpPr>
          <p:cNvPr id="103" name="Rectangle 102"/>
          <p:cNvSpPr/>
          <p:nvPr/>
        </p:nvSpPr>
        <p:spPr>
          <a:xfrm>
            <a:off x="2830416" y="1569866"/>
            <a:ext cx="1805404" cy="159248"/>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a:t>
            </a:r>
            <a:r>
              <a:rPr lang="en-US" sz="800" kern="0" err="1">
                <a:solidFill>
                  <a:srgbClr val="FFFFFF"/>
                </a:solidFill>
                <a:latin typeface="Tahoma"/>
                <a:cs typeface="Tahoma" pitchFamily="34" charset="0"/>
              </a:rPr>
              <a:t>ehicle</a:t>
            </a:r>
            <a:r>
              <a:rPr lang="en-US" sz="800" kern="0">
                <a:solidFill>
                  <a:srgbClr val="FFFFFF"/>
                </a:solidFill>
                <a:latin typeface="Tahoma"/>
                <a:cs typeface="Tahoma" pitchFamily="34" charset="0"/>
              </a:rPr>
              <a:t> Management</a:t>
            </a:r>
            <a:endParaRPr lang="en-US" sz="800" kern="0">
              <a:solidFill>
                <a:srgbClr val="FFFFFF"/>
              </a:solidFill>
              <a:latin typeface="Tahoma"/>
              <a:cs typeface="Tahoma" pitchFamily="34" charset="0"/>
            </a:endParaRPr>
          </a:p>
        </p:txBody>
      </p:sp>
      <p:sp>
        <p:nvSpPr>
          <p:cNvPr id="104" name="Rectangle 103"/>
          <p:cNvSpPr/>
          <p:nvPr/>
        </p:nvSpPr>
        <p:spPr>
          <a:xfrm>
            <a:off x="4122516" y="1778915"/>
            <a:ext cx="513304" cy="458543"/>
          </a:xfrm>
          <a:prstGeom prst="rect">
            <a:avLst/>
          </a:prstGeom>
          <a:solidFill>
            <a:srgbClr val="7FD5F3"/>
          </a:solidFill>
          <a:ln w="12700" cap="flat" cmpd="sng" algn="ctr">
            <a:noFill/>
            <a:prstDash val="solid"/>
          </a:ln>
          <a:effectLst/>
        </p:spPr>
        <p:txBody>
          <a:bodyPr rot="0" spcFirstLastPara="0" vertOverflow="overflow" horzOverflow="overflow" vert="horz" wrap="square" lIns="89969" tIns="89969" rIns="89969" bIns="89969" numCol="1" spcCol="0" rtlCol="0" fromWordArt="0" anchor="ctr" anchorCtr="0" forceAA="0" compatLnSpc="1">
            <a:noAutofit/>
          </a:bodyPr>
          <a:lstStyle/>
          <a:p>
            <a:pPr algn="ctr" defTabSz="914400" fontAlgn="base">
              <a:spcAft>
                <a:spcPct val="0"/>
              </a:spcAft>
            </a:pPr>
            <a:r>
              <a:rPr lang="de-DE" sz="800" kern="0">
                <a:solidFill>
                  <a:srgbClr val="FFFFFF"/>
                </a:solidFill>
                <a:latin typeface="Tahoma"/>
                <a:cs typeface="Tahoma" pitchFamily="34" charset="0"/>
              </a:rPr>
              <a:t>Vehicle </a:t>
            </a:r>
            <a:r>
              <a:rPr lang="de-DE" sz="800" kern="0" err="1">
                <a:solidFill>
                  <a:srgbClr val="FFFFFF"/>
                </a:solidFill>
                <a:latin typeface="Tahoma"/>
                <a:cs typeface="Tahoma" pitchFamily="34" charset="0"/>
              </a:rPr>
              <a:t>Actuator</a:t>
            </a:r>
            <a:r>
              <a:rPr lang="de-DE" sz="800" kern="0">
                <a:solidFill>
                  <a:srgbClr val="FFFFFF"/>
                </a:solidFill>
                <a:latin typeface="Tahoma"/>
                <a:cs typeface="Tahoma" pitchFamily="34" charset="0"/>
              </a:rPr>
              <a:t> Control</a:t>
            </a:r>
            <a:endParaRPr lang="en-US" sz="800" kern="0" err="1">
              <a:solidFill>
                <a:srgbClr val="FFFFFF"/>
              </a:solidFill>
              <a:latin typeface="Tahoma"/>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err="1"/>
              <a:t>Questionnaire</a:t>
            </a:r>
            <a:r>
              <a:rPr lang="de-DE"/>
              <a:t> Summary </a:t>
            </a:r>
            <a:r>
              <a:rPr lang="de-DE" err="1"/>
              <a:t>for</a:t>
            </a:r>
            <a:r>
              <a:rPr lang="de-DE"/>
              <a:t> Reference Architecture</a:t>
            </a:r>
            <a:br>
              <a:rPr lang="de-DE"/>
            </a:br>
            <a:endParaRPr lang="en-US">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
        <p:nvSpPr>
          <p:cNvPr id="3" name="TextBox 2"/>
          <p:cNvSpPr txBox="1"/>
          <p:nvPr/>
        </p:nvSpPr>
        <p:spPr>
          <a:xfrm>
            <a:off x="279058" y="737273"/>
            <a:ext cx="8727774" cy="2154436"/>
          </a:xfrm>
          <a:prstGeom prst="rect">
            <a:avLst/>
          </a:prstGeom>
          <a:noFill/>
        </p:spPr>
        <p:txBody>
          <a:bodyPr rot="0" spcFirstLastPara="0" vertOverflow="overflow" horzOverflow="overflow" vert="horz" wrap="square" lIns="0" tIns="0" rIns="0" bIns="0" numCol="1" spcCol="0" rtlCol="0" fromWordArt="0" anchor="t" anchorCtr="0" forceAA="0" compatLnSpc="1">
            <a:spAutoFit/>
          </a:bodyPr>
          <a:lstStyle/>
          <a:p>
            <a:pPr marL="171450" indent="-171450">
              <a:spcAft>
                <a:spcPct val="0"/>
              </a:spcAft>
              <a:buFont typeface="Wingdings"/>
              <a:buChar char="Ø"/>
            </a:pPr>
            <a:r>
              <a:rPr lang="en-US" sz="1400" kern="0" dirty="0">
                <a:solidFill>
                  <a:schemeClr val="bg1"/>
                </a:solidFill>
              </a:rPr>
              <a:t>Interview for actual architecture and update of Questionnaire is planned for the following Divisions:</a:t>
            </a:r>
            <a:endParaRPr lang="en-US" sz="1400" kern="0" dirty="0">
              <a:solidFill>
                <a:schemeClr val="bg1"/>
              </a:solidFill>
            </a:endParaRPr>
          </a:p>
          <a:p>
            <a:pPr marL="171450" indent="-171450">
              <a:spcAft>
                <a:spcPct val="0"/>
              </a:spcAft>
              <a:buFont typeface="Wingdings"/>
              <a:buChar char="Ø"/>
            </a:pPr>
            <a:endParaRPr lang="en-US" sz="1400" kern="0" dirty="0">
              <a:solidFill>
                <a:schemeClr val="bg1"/>
              </a:solidFill>
            </a:endParaRPr>
          </a:p>
          <a:p>
            <a:pPr marL="742950" lvl="1" indent="-285750">
              <a:spcAft>
                <a:spcPct val="0"/>
              </a:spcAft>
              <a:buFont typeface="Wingdings"/>
              <a:buChar char="q"/>
            </a:pPr>
            <a:r>
              <a:rPr lang="en-US" sz="1400" kern="0" dirty="0">
                <a:solidFill>
                  <a:schemeClr val="bg1"/>
                </a:solidFill>
                <a:ea typeface="Tahoma"/>
                <a:cs typeface="Tahoma"/>
              </a:rPr>
              <a:t>Division U (Mr. Kraemer Ulrich &amp; Mr. ACHIR Mounir) on 28</a:t>
            </a:r>
            <a:r>
              <a:rPr lang="en-US" sz="1400" kern="0" baseline="30000" dirty="0">
                <a:solidFill>
                  <a:schemeClr val="bg1"/>
                </a:solidFill>
                <a:ea typeface="Tahoma"/>
                <a:cs typeface="Tahoma"/>
              </a:rPr>
              <a:t>th</a:t>
            </a:r>
            <a:r>
              <a:rPr lang="en-US" sz="1400" kern="0" dirty="0">
                <a:solidFill>
                  <a:schemeClr val="bg1"/>
                </a:solidFill>
                <a:ea typeface="Tahoma"/>
                <a:cs typeface="Tahoma"/>
              </a:rPr>
              <a:t> April 2022 --&gt; Done</a:t>
            </a:r>
            <a:endParaRPr lang="en-US" sz="1400" kern="0" dirty="0">
              <a:solidFill>
                <a:schemeClr val="bg1"/>
              </a:solidFill>
              <a:ea typeface="Tahoma"/>
              <a:cs typeface="Tahoma"/>
            </a:endParaRPr>
          </a:p>
          <a:p>
            <a:pPr marL="742950" lvl="1" indent="-285750">
              <a:spcAft>
                <a:spcPct val="0"/>
              </a:spcAft>
              <a:buFont typeface="Wingdings"/>
              <a:buChar char="q"/>
            </a:pPr>
            <a:r>
              <a:rPr lang="en-US" sz="1400" kern="0" dirty="0">
                <a:solidFill>
                  <a:schemeClr val="bg1"/>
                </a:solidFill>
                <a:ea typeface="Tahoma"/>
                <a:cs typeface="Tahoma"/>
              </a:rPr>
              <a:t>Division XA (Mr. Dohrmann Stephan) on 2</a:t>
            </a:r>
            <a:r>
              <a:rPr lang="en-US" sz="1400" kern="0" baseline="30000" dirty="0">
                <a:solidFill>
                  <a:schemeClr val="bg1"/>
                </a:solidFill>
                <a:ea typeface="Tahoma"/>
                <a:cs typeface="Tahoma"/>
              </a:rPr>
              <a:t>nd</a:t>
            </a:r>
            <a:r>
              <a:rPr lang="en-US" sz="1400" kern="0" dirty="0">
                <a:solidFill>
                  <a:schemeClr val="bg1"/>
                </a:solidFill>
                <a:ea typeface="Tahoma"/>
                <a:cs typeface="Tahoma"/>
              </a:rPr>
              <a:t> May 2022 --&gt; Done </a:t>
            </a:r>
            <a:endParaRPr lang="en-US" sz="1400" kern="0" dirty="0">
              <a:solidFill>
                <a:schemeClr val="bg1"/>
              </a:solidFill>
              <a:ea typeface="Tahoma"/>
              <a:cs typeface="Tahoma"/>
            </a:endParaRPr>
          </a:p>
          <a:p>
            <a:pPr marL="742950" lvl="1" indent="-285750">
              <a:spcAft>
                <a:spcPct val="0"/>
              </a:spcAft>
              <a:buFont typeface="Wingdings"/>
              <a:buChar char="q"/>
            </a:pPr>
            <a:r>
              <a:rPr lang="en-US" sz="1400" kern="0" dirty="0">
                <a:solidFill>
                  <a:schemeClr val="bg1"/>
                </a:solidFill>
                <a:ea typeface="Tahoma"/>
                <a:cs typeface="Tahoma"/>
              </a:rPr>
              <a:t>Division XA (Mr. Oprisan Dan) --&gt; In Progress ( Planned meeting on 6</a:t>
            </a:r>
            <a:r>
              <a:rPr lang="en-US" sz="1400" kern="0" baseline="30000" dirty="0">
                <a:solidFill>
                  <a:schemeClr val="bg1"/>
                </a:solidFill>
                <a:ea typeface="Tahoma"/>
                <a:cs typeface="Tahoma"/>
              </a:rPr>
              <a:t>th</a:t>
            </a:r>
            <a:r>
              <a:rPr lang="en-US" sz="1400" kern="0" dirty="0">
                <a:solidFill>
                  <a:schemeClr val="bg1"/>
                </a:solidFill>
                <a:ea typeface="Tahoma"/>
                <a:cs typeface="Tahoma"/>
              </a:rPr>
              <a:t> May 2022 )</a:t>
            </a:r>
            <a:endParaRPr lang="en-US" sz="1400" kern="0" dirty="0">
              <a:solidFill>
                <a:schemeClr val="bg1"/>
              </a:solidFill>
              <a:ea typeface="Tahoma"/>
              <a:cs typeface="Tahoma"/>
            </a:endParaRPr>
          </a:p>
          <a:p>
            <a:pPr marL="742950" lvl="1" indent="-285750">
              <a:spcAft>
                <a:spcPct val="0"/>
              </a:spcAft>
              <a:buFont typeface="Wingdings"/>
              <a:buChar char="q"/>
            </a:pPr>
            <a:r>
              <a:rPr lang="en-US" sz="1400" kern="0" dirty="0">
                <a:solidFill>
                  <a:schemeClr val="bg1"/>
                </a:solidFill>
                <a:ea typeface="Tahoma"/>
                <a:cs typeface="Tahoma"/>
              </a:rPr>
              <a:t>Division U Perception Team (Mr. Nico Stock) --&gt; In Progress ( Planned to schedule based on availability )</a:t>
            </a:r>
            <a:endParaRPr lang="en-US" sz="1400" kern="0" dirty="0">
              <a:solidFill>
                <a:schemeClr val="bg1"/>
              </a:solidFill>
              <a:ea typeface="Tahoma"/>
              <a:cs typeface="Tahoma"/>
            </a:endParaRPr>
          </a:p>
          <a:p>
            <a:pPr marL="742950" lvl="1" indent="-285750">
              <a:spcAft>
                <a:spcPct val="0"/>
              </a:spcAft>
              <a:buFont typeface="Wingdings"/>
              <a:buChar char="q"/>
            </a:pPr>
            <a:r>
              <a:rPr lang="en-US" sz="1400" kern="0" dirty="0">
                <a:solidFill>
                  <a:schemeClr val="bg1"/>
                </a:solidFill>
                <a:ea typeface="Tahoma"/>
                <a:cs typeface="Tahoma"/>
              </a:rPr>
              <a:t>Division U Perception Team (Mr. Carsten Hass) --&gt; In Progress ( Planned to schedule based on availability )</a:t>
            </a:r>
            <a:endParaRPr lang="en-US" sz="1400" kern="0" dirty="0">
              <a:solidFill>
                <a:schemeClr val="bg1"/>
              </a:solidFill>
              <a:ea typeface="Tahoma"/>
              <a:cs typeface="Tahoma"/>
            </a:endParaRPr>
          </a:p>
          <a:p>
            <a:pPr marL="742950" lvl="1" indent="-285750">
              <a:spcAft>
                <a:spcPct val="0"/>
              </a:spcAft>
              <a:buFont typeface="Wingdings"/>
              <a:buChar char="q"/>
            </a:pPr>
            <a:endParaRPr lang="en-US" sz="1400" kern="0" dirty="0">
              <a:solidFill>
                <a:schemeClr val="bg1"/>
              </a:solidFill>
              <a:ea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8" name="Title 1"/>
          <p:cNvSpPr>
            <a:spLocks noGrp="1"/>
          </p:cNvSpPr>
          <p:nvPr>
            <p:ph type="title"/>
          </p:nvPr>
        </p:nvSpPr>
        <p:spPr>
          <a:xfrm>
            <a:off x="360363" y="115721"/>
            <a:ext cx="8424001" cy="594000"/>
          </a:xfrm>
        </p:spPr>
        <p:txBody>
          <a:bodyPr vert="horz"/>
          <a:lstStyle/>
          <a:p>
            <a:r>
              <a:rPr lang="en-US"/>
              <a:t>SOA Discussion Result with U Division </a:t>
            </a:r>
            <a:endParaRPr lang="en-US"/>
          </a:p>
        </p:txBody>
      </p:sp>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16" name="Textfeld 15"/>
          <p:cNvSpPr txBox="1"/>
          <p:nvPr/>
        </p:nvSpPr>
        <p:spPr>
          <a:xfrm>
            <a:off x="359636" y="806830"/>
            <a:ext cx="8574959" cy="3477875"/>
          </a:xfrm>
          <a:prstGeom prst="rect">
            <a:avLst/>
          </a:prstGeom>
          <a:noFill/>
        </p:spPr>
        <p:txBody>
          <a:bodyPr wrap="square" lIns="0" tIns="0" rIns="0" bIns="0" rtlCol="0">
            <a:spAutoFit/>
          </a:bodyPr>
          <a:lstStyle/>
          <a:p>
            <a:r>
              <a:rPr lang="en-US" sz="1200">
                <a:solidFill>
                  <a:srgbClr val="FFFFFF"/>
                </a:solidFill>
                <a:latin typeface="Tahoma" pitchFamily="34" charset="0"/>
              </a:rPr>
              <a:t>Attendees :-</a:t>
            </a:r>
            <a:endParaRPr lang="en-US" sz="1200">
              <a:solidFill>
                <a:srgbClr val="FFFFFF"/>
              </a:solidFill>
              <a:latin typeface="Tahoma" pitchFamily="34" charset="0"/>
            </a:endParaRPr>
          </a:p>
          <a:p>
            <a:r>
              <a:rPr lang="en-US" sz="1000">
                <a:solidFill>
                  <a:srgbClr val="FFFFFF"/>
                </a:solidFill>
                <a:latin typeface="Tahoma" pitchFamily="34" charset="0"/>
              </a:rPr>
              <a:t>Kraemer Ulrich KBL UDAS392 </a:t>
            </a:r>
            <a:r>
              <a:rPr lang="en-US" sz="1000">
                <a:solidFill>
                  <a:srgbClr val="FFFFFF"/>
                </a:solidFill>
                <a:latin typeface="Tahoma" pitchFamily="34" charset="0"/>
                <a:hlinkClick r:id="rId3"/>
              </a:rPr>
              <a:t>ulrich.kraemer@zf.com</a:t>
            </a:r>
            <a:r>
              <a:rPr lang="en-US" sz="1000">
                <a:solidFill>
                  <a:srgbClr val="FFFFFF"/>
                </a:solidFill>
                <a:latin typeface="Tahoma" pitchFamily="34" charset="0"/>
              </a:rPr>
              <a:t> (U Division)</a:t>
            </a:r>
            <a:endParaRPr lang="en-US" sz="1000">
              <a:solidFill>
                <a:srgbClr val="FFFFFF"/>
              </a:solidFill>
              <a:latin typeface="Tahoma" pitchFamily="34" charset="0"/>
            </a:endParaRPr>
          </a:p>
          <a:p>
            <a:r>
              <a:rPr lang="en-US" sz="1000">
                <a:solidFill>
                  <a:srgbClr val="FFFFFF"/>
                </a:solidFill>
                <a:latin typeface="Tahoma" pitchFamily="34" charset="0"/>
              </a:rPr>
              <a:t>ACHIR Mounir KBL UDAS3 </a:t>
            </a:r>
            <a:r>
              <a:rPr lang="en-US" sz="1000">
                <a:solidFill>
                  <a:srgbClr val="FFFFFF"/>
                </a:solidFill>
                <a:latin typeface="Tahoma" pitchFamily="34" charset="0"/>
                <a:hlinkClick r:id="rId4"/>
              </a:rPr>
              <a:t>Mounir.Achir@zf.com</a:t>
            </a:r>
            <a:r>
              <a:rPr lang="en-US" sz="1000">
                <a:solidFill>
                  <a:srgbClr val="FFFFFF"/>
                </a:solidFill>
                <a:latin typeface="Tahoma" pitchFamily="34" charset="0"/>
              </a:rPr>
              <a:t> (U Division)</a:t>
            </a:r>
            <a:endParaRPr lang="en-US" sz="1000">
              <a:solidFill>
                <a:srgbClr val="FFFFFF"/>
              </a:solidFill>
              <a:latin typeface="Tahoma" pitchFamily="34" charset="0"/>
            </a:endParaRPr>
          </a:p>
          <a:p>
            <a:r>
              <a:rPr lang="de-DE" sz="1000">
                <a:solidFill>
                  <a:srgbClr val="FFFFFF"/>
                </a:solidFill>
                <a:latin typeface="Tahoma" pitchFamily="34" charset="0"/>
              </a:rPr>
              <a:t>Geiger Roland Dr. FRD DISS1 </a:t>
            </a:r>
            <a:r>
              <a:rPr lang="de-DE" sz="1000">
                <a:solidFill>
                  <a:srgbClr val="FFFFFF"/>
                </a:solidFill>
                <a:latin typeface="Tahoma" pitchFamily="34" charset="0"/>
                <a:hlinkClick r:id="rId5"/>
              </a:rPr>
              <a:t>roland.geiger@zf.com</a:t>
            </a:r>
            <a:endParaRPr lang="de-DE" sz="1000">
              <a:solidFill>
                <a:srgbClr val="FFFFFF"/>
              </a:solidFill>
              <a:latin typeface="Tahoma" pitchFamily="34" charset="0"/>
            </a:endParaRPr>
          </a:p>
          <a:p>
            <a:r>
              <a:rPr lang="en-US" sz="1000">
                <a:solidFill>
                  <a:srgbClr val="FFFFFF"/>
                </a:solidFill>
                <a:latin typeface="Tahoma" pitchFamily="34" charset="0"/>
              </a:rPr>
              <a:t>Joshi Pratikkumar </a:t>
            </a:r>
            <a:r>
              <a:rPr lang="en-US" sz="1000">
                <a:solidFill>
                  <a:srgbClr val="FFFFFF"/>
                </a:solidFill>
                <a:latin typeface="Tahoma" pitchFamily="34" charset="0"/>
                <a:hlinkClick r:id="rId6"/>
              </a:rPr>
              <a:t>pratikkumar.joshi.external@zf.com</a:t>
            </a:r>
            <a:endParaRPr lang="en-US" sz="1000">
              <a:solidFill>
                <a:srgbClr val="FFFFFF"/>
              </a:solidFill>
              <a:latin typeface="Tahoma" pitchFamily="34" charset="0"/>
            </a:endParaRPr>
          </a:p>
          <a:p>
            <a:r>
              <a:rPr lang="en-US" sz="1000">
                <a:solidFill>
                  <a:srgbClr val="FFFFFF"/>
                </a:solidFill>
                <a:latin typeface="Tahoma" pitchFamily="34" charset="0"/>
              </a:rPr>
              <a:t>Bujone Akshay </a:t>
            </a:r>
            <a:r>
              <a:rPr lang="en-US" sz="1000">
                <a:solidFill>
                  <a:srgbClr val="FFFFFF"/>
                </a:solidFill>
                <a:latin typeface="Tahoma" pitchFamily="34" charset="0"/>
                <a:hlinkClick r:id="rId7"/>
              </a:rPr>
              <a:t>akshay.bujone.external@zf.com</a:t>
            </a:r>
            <a:endParaRPr lang="en-US" sz="1000">
              <a:solidFill>
                <a:srgbClr val="FFFFFF"/>
              </a:solidFill>
              <a:latin typeface="Tahoma" pitchFamily="34" charset="0"/>
            </a:endParaRPr>
          </a:p>
          <a:p>
            <a:r>
              <a:rPr lang="en-US" sz="1000">
                <a:solidFill>
                  <a:srgbClr val="FFFFFF"/>
                </a:solidFill>
                <a:latin typeface="Tahoma" pitchFamily="34" charset="0"/>
              </a:rPr>
              <a:t>Gole Sachin </a:t>
            </a:r>
            <a:r>
              <a:rPr lang="en-US" sz="1000">
                <a:solidFill>
                  <a:srgbClr val="FFFFFF"/>
                </a:solidFill>
                <a:latin typeface="Tahoma" pitchFamily="34" charset="0"/>
                <a:hlinkClick r:id="rId8"/>
              </a:rPr>
              <a:t>sachin.gole.external@zf.com</a:t>
            </a:r>
            <a:endParaRPr lang="en-US" sz="1000">
              <a:solidFill>
                <a:srgbClr val="FFFFFF"/>
              </a:solidFill>
              <a:latin typeface="Tahoma" pitchFamily="34" charset="0"/>
            </a:endParaRPr>
          </a:p>
          <a:p>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RFQ is more towards cost driven where it is requested to reduce the size of Micro to save the cost</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Direction is to have reduced memory for the ECUs (remove not requested SW functions)</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Current projects are Classic </a:t>
            </a:r>
            <a:r>
              <a:rPr lang="en-US" sz="1400" err="1">
                <a:solidFill>
                  <a:srgbClr val="FFFFFF"/>
                </a:solidFill>
                <a:latin typeface="Tahoma" pitchFamily="34" charset="0"/>
              </a:rPr>
              <a:t>AutoSAR</a:t>
            </a:r>
            <a:r>
              <a:rPr lang="en-US" sz="1400">
                <a:solidFill>
                  <a:srgbClr val="FFFFFF"/>
                </a:solidFill>
                <a:latin typeface="Tahoma" pitchFamily="34" charset="0"/>
              </a:rPr>
              <a:t>, camera and sensor based where SOA will not be applicable</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For long term, SOA can be considered with hardware resource capabilities needed</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Dusseldorf team works on Driving functions and Central ECU platform where SOA can be utilized</a:t>
            </a:r>
            <a:endParaRPr lang="en-US" sz="1400">
              <a:solidFill>
                <a:srgbClr val="FFFFFF"/>
              </a:solidFill>
              <a:latin typeface="Tahoma" pitchFamily="34" charset="0"/>
            </a:endParaRPr>
          </a:p>
          <a:p>
            <a:pPr marL="285750" indent="-285750">
              <a:buFont typeface="Arial" panose="02080604020202020204" pitchFamily="34" charset="0"/>
              <a:buChar char="•"/>
            </a:pPr>
            <a:endParaRPr lang="en-US" sz="1400">
              <a:solidFill>
                <a:srgbClr val="FFFFFF"/>
              </a:solidFill>
              <a:latin typeface="Tahoma" pitchFamily="34" charset="0"/>
            </a:endParaRPr>
          </a:p>
          <a:p>
            <a:r>
              <a:rPr lang="en-US" sz="1400">
                <a:solidFill>
                  <a:srgbClr val="FFFFFF"/>
                </a:solidFill>
                <a:latin typeface="Tahoma" pitchFamily="34" charset="0"/>
              </a:rPr>
              <a:t>In U Division currently they have Classic </a:t>
            </a:r>
            <a:r>
              <a:rPr lang="en-US" sz="1400" err="1">
                <a:solidFill>
                  <a:srgbClr val="FFFFFF"/>
                </a:solidFill>
                <a:latin typeface="Tahoma" pitchFamily="34" charset="0"/>
              </a:rPr>
              <a:t>AutoSAR</a:t>
            </a:r>
            <a:r>
              <a:rPr lang="en-US" sz="1400">
                <a:solidFill>
                  <a:srgbClr val="FFFFFF"/>
                </a:solidFill>
                <a:latin typeface="Tahoma" pitchFamily="34" charset="0"/>
              </a:rPr>
              <a:t> project, in short term they don’t have project where SOA is needed, current direction to have further reduction of ECU cost and memory.</a:t>
            </a:r>
            <a:endParaRPr lang="en-US" sz="1400">
              <a:solidFill>
                <a:srgbClr val="FFFFFF"/>
              </a:solidFill>
              <a:latin typeface="Tahoma" pitchFamily="34" charset="0"/>
            </a:endParaRPr>
          </a:p>
          <a:p>
            <a:endParaRPr lang="en-US" sz="1400">
              <a:solidFill>
                <a:srgbClr val="FFFFFF"/>
              </a:solidFill>
              <a:latin typeface="Tahoma" pitchFamily="34" charset="0"/>
            </a:endParaRPr>
          </a:p>
          <a:p>
            <a:endParaRPr lang="en-US" sz="1400">
              <a:solidFill>
                <a:srgbClr val="FFFFFF"/>
              </a:solidFill>
              <a:latin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8" name="Title 1"/>
          <p:cNvSpPr>
            <a:spLocks noGrp="1"/>
          </p:cNvSpPr>
          <p:nvPr>
            <p:ph type="title"/>
          </p:nvPr>
        </p:nvSpPr>
        <p:spPr>
          <a:xfrm>
            <a:off x="360363" y="115721"/>
            <a:ext cx="8424001" cy="594000"/>
          </a:xfrm>
        </p:spPr>
        <p:txBody>
          <a:bodyPr vert="horz"/>
          <a:lstStyle/>
          <a:p>
            <a:r>
              <a:rPr lang="en-US"/>
              <a:t>SOA Discussion Result with XA Division </a:t>
            </a:r>
            <a:endParaRPr lang="en-US"/>
          </a:p>
        </p:txBody>
      </p:sp>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16" name="Textfeld 15"/>
          <p:cNvSpPr txBox="1"/>
          <p:nvPr/>
        </p:nvSpPr>
        <p:spPr>
          <a:xfrm>
            <a:off x="359636" y="806830"/>
            <a:ext cx="8574959" cy="3539430"/>
          </a:xfrm>
          <a:prstGeom prst="rect">
            <a:avLst/>
          </a:prstGeom>
          <a:noFill/>
        </p:spPr>
        <p:txBody>
          <a:bodyPr wrap="square" lIns="0" tIns="0" rIns="0" bIns="0" rtlCol="0">
            <a:spAutoFit/>
          </a:bodyPr>
          <a:lstStyle/>
          <a:p>
            <a:r>
              <a:rPr lang="en-US" sz="1200">
                <a:solidFill>
                  <a:srgbClr val="FFFFFF"/>
                </a:solidFill>
                <a:latin typeface="Tahoma" pitchFamily="34" charset="0"/>
              </a:rPr>
              <a:t>Attendees :-</a:t>
            </a:r>
            <a:endParaRPr lang="en-US" sz="1200">
              <a:solidFill>
                <a:srgbClr val="FFFFFF"/>
              </a:solidFill>
              <a:latin typeface="Tahoma" pitchFamily="34" charset="0"/>
            </a:endParaRPr>
          </a:p>
          <a:p>
            <a:r>
              <a:rPr lang="en-US" sz="1000">
                <a:solidFill>
                  <a:srgbClr val="FFFFFF"/>
                </a:solidFill>
                <a:latin typeface="Tahoma" pitchFamily="34" charset="0"/>
              </a:rPr>
              <a:t>Dohrmann Stephan FRD XAXE2 </a:t>
            </a:r>
            <a:r>
              <a:rPr lang="en-US" sz="1000">
                <a:solidFill>
                  <a:srgbClr val="FFFFFF"/>
                </a:solidFill>
                <a:latin typeface="Tahoma" pitchFamily="34" charset="0"/>
                <a:hlinkClick r:id="rId3"/>
              </a:rPr>
              <a:t>stephan.dohrmann@zf.com</a:t>
            </a:r>
            <a:r>
              <a:rPr lang="en-US" sz="1000">
                <a:solidFill>
                  <a:srgbClr val="FFFFFF"/>
                </a:solidFill>
                <a:latin typeface="Tahoma" pitchFamily="34" charset="0"/>
              </a:rPr>
              <a:t> (XA Division)</a:t>
            </a:r>
            <a:endParaRPr lang="en-US" sz="1000">
              <a:solidFill>
                <a:srgbClr val="FFFFFF"/>
              </a:solidFill>
              <a:latin typeface="Tahoma" pitchFamily="34" charset="0"/>
            </a:endParaRPr>
          </a:p>
          <a:p>
            <a:r>
              <a:rPr lang="de-DE" sz="1000">
                <a:solidFill>
                  <a:srgbClr val="FFFFFF"/>
                </a:solidFill>
                <a:latin typeface="Tahoma" pitchFamily="34" charset="0"/>
              </a:rPr>
              <a:t>Geiger Roland Dr. FRD DISS1 </a:t>
            </a:r>
            <a:r>
              <a:rPr lang="de-DE" sz="1000">
                <a:solidFill>
                  <a:srgbClr val="FFFFFF"/>
                </a:solidFill>
                <a:latin typeface="Tahoma" pitchFamily="34" charset="0"/>
                <a:hlinkClick r:id="rId4"/>
              </a:rPr>
              <a:t>roland.geiger@zf.com</a:t>
            </a:r>
            <a:endParaRPr lang="de-DE" sz="1000">
              <a:solidFill>
                <a:srgbClr val="FFFFFF"/>
              </a:solidFill>
              <a:latin typeface="Tahoma" pitchFamily="34" charset="0"/>
            </a:endParaRPr>
          </a:p>
          <a:p>
            <a:r>
              <a:rPr lang="en-US" sz="1000">
                <a:solidFill>
                  <a:srgbClr val="FFFFFF"/>
                </a:solidFill>
                <a:latin typeface="Tahoma" pitchFamily="34" charset="0"/>
              </a:rPr>
              <a:t>Joshi Pratikkumar </a:t>
            </a:r>
            <a:r>
              <a:rPr lang="en-US" sz="1000">
                <a:solidFill>
                  <a:srgbClr val="FFFFFF"/>
                </a:solidFill>
                <a:latin typeface="Tahoma" pitchFamily="34" charset="0"/>
                <a:hlinkClick r:id="rId5"/>
              </a:rPr>
              <a:t>pratikkumar.joshi.external@zf.com</a:t>
            </a:r>
            <a:endParaRPr lang="en-US" sz="1000">
              <a:solidFill>
                <a:srgbClr val="FFFFFF"/>
              </a:solidFill>
              <a:latin typeface="Tahoma" pitchFamily="34" charset="0"/>
            </a:endParaRPr>
          </a:p>
          <a:p>
            <a:r>
              <a:rPr lang="en-US" sz="1000">
                <a:solidFill>
                  <a:srgbClr val="FFFFFF"/>
                </a:solidFill>
                <a:latin typeface="Tahoma" pitchFamily="34" charset="0"/>
              </a:rPr>
              <a:t>Bujone Akshay </a:t>
            </a:r>
            <a:r>
              <a:rPr lang="en-US" sz="1000">
                <a:solidFill>
                  <a:srgbClr val="FFFFFF"/>
                </a:solidFill>
                <a:latin typeface="Tahoma" pitchFamily="34" charset="0"/>
                <a:hlinkClick r:id="rId6"/>
              </a:rPr>
              <a:t>akshay.bujone.external@zf.com</a:t>
            </a:r>
            <a:endParaRPr lang="en-US" sz="1000">
              <a:solidFill>
                <a:srgbClr val="FFFFFF"/>
              </a:solidFill>
              <a:latin typeface="Tahoma" pitchFamily="34" charset="0"/>
            </a:endParaRPr>
          </a:p>
          <a:p>
            <a:r>
              <a:rPr lang="en-US" sz="1000">
                <a:solidFill>
                  <a:srgbClr val="FFFFFF"/>
                </a:solidFill>
                <a:latin typeface="Tahoma" pitchFamily="34" charset="0"/>
              </a:rPr>
              <a:t>Gole Sachin </a:t>
            </a:r>
            <a:r>
              <a:rPr lang="en-US" sz="1000">
                <a:solidFill>
                  <a:srgbClr val="FFFFFF"/>
                </a:solidFill>
                <a:latin typeface="Tahoma" pitchFamily="34" charset="0"/>
                <a:hlinkClick r:id="rId7"/>
              </a:rPr>
              <a:t>sachin.gole.external@zf.com</a:t>
            </a:r>
            <a:endParaRPr lang="en-US" sz="1000">
              <a:solidFill>
                <a:srgbClr val="FFFFFF"/>
              </a:solidFill>
              <a:latin typeface="Tahoma" pitchFamily="34" charset="0"/>
            </a:endParaRPr>
          </a:p>
          <a:p>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Vector AUTOSAR Adaptive platform is used in current projects.</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Feature/functions are using </a:t>
            </a:r>
            <a:r>
              <a:rPr lang="en-US" sz="1400" err="1">
                <a:solidFill>
                  <a:srgbClr val="FFFFFF"/>
                </a:solidFill>
                <a:latin typeface="Tahoma" pitchFamily="34" charset="0"/>
              </a:rPr>
              <a:t>ara</a:t>
            </a:r>
            <a:r>
              <a:rPr lang="en-US" sz="1400">
                <a:solidFill>
                  <a:srgbClr val="FFFFFF"/>
                </a:solidFill>
                <a:latin typeface="Tahoma" pitchFamily="34" charset="0"/>
              </a:rPr>
              <a:t>::com middleware for communication defined by Vector Adaptive stack</a:t>
            </a: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Vector Adaptive stack limitation and drawback already taken care by implementing modules like shared memory, zero copy, Faster communication using UDP socket in SOME/IP.</a:t>
            </a:r>
            <a:endParaRPr lang="en-US" sz="1400">
              <a:solidFill>
                <a:srgbClr val="FFFFFF"/>
              </a:solidFill>
              <a:latin typeface="Tahoma" pitchFamily="34" charset="0"/>
            </a:endParaRPr>
          </a:p>
          <a:p>
            <a:pPr marL="285750" indent="-285750">
              <a:buFont typeface="Arial" panose="02080604020202020204" pitchFamily="34" charset="0"/>
              <a:buChar char="•"/>
            </a:pPr>
            <a:endParaRPr lang="en-US" sz="1400">
              <a:solidFill>
                <a:srgbClr val="FFFFFF"/>
              </a:solidFill>
              <a:latin typeface="Tahoma" pitchFamily="34" charset="0"/>
            </a:endParaRPr>
          </a:p>
          <a:p>
            <a:pPr marL="285750" indent="-285750">
              <a:buFont typeface="Arial" panose="02080604020202020204" pitchFamily="34" charset="0"/>
              <a:buChar char="•"/>
            </a:pPr>
            <a:r>
              <a:rPr lang="en-US" sz="1400">
                <a:solidFill>
                  <a:srgbClr val="FFFFFF"/>
                </a:solidFill>
                <a:latin typeface="Tahoma" pitchFamily="34" charset="0"/>
              </a:rPr>
              <a:t>XA team has suggested come up with code examples where they would like to see how Application Service component and System service component can be implemented and how they communicate with each other.</a:t>
            </a:r>
            <a:endParaRPr lang="en-US" sz="1400">
              <a:solidFill>
                <a:srgbClr val="FFFFFF"/>
              </a:solidFill>
              <a:latin typeface="Tahoma" pitchFamily="34" charset="0"/>
            </a:endParaRPr>
          </a:p>
          <a:p>
            <a:pPr marL="285750" indent="-285750">
              <a:buFont typeface="Arial" panose="02080604020202020204" pitchFamily="34" charset="0"/>
              <a:buChar char="•"/>
            </a:pPr>
            <a:endParaRPr lang="en-US" sz="1400">
              <a:solidFill>
                <a:srgbClr val="FFFFFF"/>
              </a:solidFill>
              <a:latin typeface="Tahoma" pitchFamily="34" charset="0"/>
            </a:endParaRPr>
          </a:p>
          <a:p>
            <a:endParaRPr lang="en-US" sz="1400">
              <a:solidFill>
                <a:srgbClr val="FFFFFF"/>
              </a:solidFill>
              <a:latin typeface="Tahoma" pitchFamily="34" charset="0"/>
            </a:endParaRPr>
          </a:p>
          <a:p>
            <a:endParaRPr lang="en-US" sz="1400">
              <a:solidFill>
                <a:srgbClr val="FFFFFF"/>
              </a:solidFill>
              <a:latin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3" name="Objekt 33512"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82" name="Title 5"/>
          <p:cNvSpPr>
            <a:spLocks noGrp="1"/>
          </p:cNvSpPr>
          <p:nvPr>
            <p:ph type="title"/>
          </p:nvPr>
        </p:nvSpPr>
        <p:spPr>
          <a:xfrm>
            <a:off x="360363" y="144001"/>
            <a:ext cx="8424001" cy="594000"/>
          </a:xfrm>
        </p:spPr>
        <p:txBody>
          <a:bodyPr vert="horz"/>
          <a:lstStyle/>
          <a:p>
            <a:r>
              <a:rPr lang="en-US"/>
              <a:t>Service Oriented Architecture Middleware</a:t>
            </a:r>
            <a:endParaRPr lang="en-US"/>
          </a:p>
        </p:txBody>
      </p:sp>
      <p:sp>
        <p:nvSpPr>
          <p:cNvPr id="121" name="Textfeld 249"/>
          <p:cNvSpPr txBox="1"/>
          <p:nvPr/>
        </p:nvSpPr>
        <p:spPr>
          <a:xfrm>
            <a:off x="359636" y="491780"/>
            <a:ext cx="4014901"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600"/>
              <a:t>Asynchronous Remote Procedure Call</a:t>
            </a:r>
            <a:endParaRPr lang="en-US" sz="1600"/>
          </a:p>
        </p:txBody>
      </p:sp>
      <p:grpSp>
        <p:nvGrpSpPr>
          <p:cNvPr id="8" name="Group 7"/>
          <p:cNvGrpSpPr/>
          <p:nvPr/>
        </p:nvGrpSpPr>
        <p:grpSpPr>
          <a:xfrm>
            <a:off x="1143066" y="1210771"/>
            <a:ext cx="5911095" cy="2907973"/>
            <a:chOff x="1143066" y="1210771"/>
            <a:chExt cx="5911095" cy="2907973"/>
          </a:xfrm>
        </p:grpSpPr>
        <p:sp>
          <p:nvSpPr>
            <p:cNvPr id="15" name="Cross 14"/>
            <p:cNvSpPr/>
            <p:nvPr/>
          </p:nvSpPr>
          <p:spPr>
            <a:xfrm>
              <a:off x="3269706" y="2158953"/>
              <a:ext cx="666394" cy="292973"/>
            </a:xfrm>
            <a:prstGeom prst="plu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17" name="Group 16"/>
            <p:cNvGrpSpPr/>
            <p:nvPr/>
          </p:nvGrpSpPr>
          <p:grpSpPr>
            <a:xfrm>
              <a:off x="1143066" y="1210771"/>
              <a:ext cx="876044" cy="246221"/>
              <a:chOff x="4983519" y="1418914"/>
              <a:chExt cx="876044" cy="246221"/>
            </a:xfrm>
          </p:grpSpPr>
          <p:sp>
            <p:nvSpPr>
              <p:cNvPr id="113" name="Flowchart: Alternate Process 112"/>
              <p:cNvSpPr/>
              <p:nvPr/>
            </p:nvSpPr>
            <p:spPr>
              <a:xfrm>
                <a:off x="4983519" y="1418914"/>
                <a:ext cx="876044"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18" name="Textfeld 259"/>
              <p:cNvSpPr txBox="1"/>
              <p:nvPr/>
            </p:nvSpPr>
            <p:spPr>
              <a:xfrm>
                <a:off x="5042207" y="1470385"/>
                <a:ext cx="817356"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Consumer</a:t>
                </a:r>
                <a:endParaRPr lang="en-US" sz="800" b="1"/>
              </a:p>
            </p:txBody>
          </p:sp>
        </p:grpSp>
        <p:grpSp>
          <p:nvGrpSpPr>
            <p:cNvPr id="125" name="Group 124"/>
            <p:cNvGrpSpPr/>
            <p:nvPr/>
          </p:nvGrpSpPr>
          <p:grpSpPr>
            <a:xfrm>
              <a:off x="2103144" y="1214006"/>
              <a:ext cx="816900" cy="246221"/>
              <a:chOff x="5042663" y="1418914"/>
              <a:chExt cx="816900" cy="246221"/>
            </a:xfrm>
          </p:grpSpPr>
          <p:sp>
            <p:nvSpPr>
              <p:cNvPr id="126" name="Flowchart: Alternate Process 125"/>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27" name="Textfeld 259"/>
              <p:cNvSpPr txBox="1"/>
              <p:nvPr/>
            </p:nvSpPr>
            <p:spPr>
              <a:xfrm>
                <a:off x="5126698" y="1467150"/>
                <a:ext cx="73286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Middleware</a:t>
                </a:r>
                <a:endParaRPr lang="en-US" sz="800" b="1"/>
              </a:p>
            </p:txBody>
          </p:sp>
        </p:grpSp>
        <p:cxnSp>
          <p:nvCxnSpPr>
            <p:cNvPr id="19" name="Straight Connector 18"/>
            <p:cNvCxnSpPr/>
            <p:nvPr/>
          </p:nvCxnSpPr>
          <p:spPr>
            <a:xfrm flipH="1">
              <a:off x="1610659" y="1449735"/>
              <a:ext cx="22492" cy="266900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Straight Connector 129"/>
            <p:cNvCxnSpPr/>
            <p:nvPr/>
          </p:nvCxnSpPr>
          <p:spPr>
            <a:xfrm>
              <a:off x="2511594" y="1456992"/>
              <a:ext cx="0" cy="213067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p:cNvSpPr/>
            <p:nvPr/>
          </p:nvSpPr>
          <p:spPr>
            <a:xfrm>
              <a:off x="1612690" y="1627950"/>
              <a:ext cx="45719" cy="630269"/>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58" name="Rectangle 57"/>
            <p:cNvSpPr/>
            <p:nvPr/>
          </p:nvSpPr>
          <p:spPr>
            <a:xfrm>
              <a:off x="2483807" y="1817150"/>
              <a:ext cx="55573" cy="441069"/>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cxnSp>
          <p:nvCxnSpPr>
            <p:cNvPr id="27" name="Straight Arrow Connector 26"/>
            <p:cNvCxnSpPr>
              <a:stCxn id="14" idx="0"/>
              <a:endCxn id="58" idx="0"/>
            </p:cNvCxnSpPr>
            <p:nvPr/>
          </p:nvCxnSpPr>
          <p:spPr>
            <a:xfrm>
              <a:off x="1635550" y="1627950"/>
              <a:ext cx="876044" cy="189200"/>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p:cNvCxnSpPr/>
            <p:nvPr/>
          </p:nvCxnSpPr>
          <p:spPr>
            <a:xfrm>
              <a:off x="2539380" y="1827797"/>
              <a:ext cx="776245" cy="410770"/>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31" name="Connector: Elbow 30"/>
            <p:cNvCxnSpPr>
              <a:stCxn id="15" idx="2"/>
              <a:endCxn id="45" idx="2"/>
            </p:cNvCxnSpPr>
            <p:nvPr/>
          </p:nvCxnSpPr>
          <p:spPr>
            <a:xfrm rot="5400000" flipH="1" flipV="1">
              <a:off x="4057484" y="1988668"/>
              <a:ext cx="8677" cy="917840"/>
            </a:xfrm>
            <a:prstGeom prst="bentConnector3">
              <a:avLst>
                <a:gd name="adj1" fmla="val -2634551"/>
              </a:avLst>
            </a:prstGeom>
            <a:ln>
              <a:solidFill>
                <a:srgbClr val="00FF00"/>
              </a:solidFill>
            </a:ln>
          </p:spPr>
          <p:style>
            <a:lnRef idx="3">
              <a:schemeClr val="accent2"/>
            </a:lnRef>
            <a:fillRef idx="0">
              <a:schemeClr val="accent2"/>
            </a:fillRef>
            <a:effectRef idx="2">
              <a:schemeClr val="accent2"/>
            </a:effectRef>
            <a:fontRef idx="minor">
              <a:schemeClr val="tx1"/>
            </a:fontRef>
          </p:style>
        </p:cxnSp>
        <p:grpSp>
          <p:nvGrpSpPr>
            <p:cNvPr id="76" name="Group 75"/>
            <p:cNvGrpSpPr/>
            <p:nvPr/>
          </p:nvGrpSpPr>
          <p:grpSpPr>
            <a:xfrm>
              <a:off x="5336327" y="1230646"/>
              <a:ext cx="816900" cy="246221"/>
              <a:chOff x="5042663" y="1418914"/>
              <a:chExt cx="816900" cy="246221"/>
            </a:xfrm>
          </p:grpSpPr>
          <p:sp>
            <p:nvSpPr>
              <p:cNvPr id="102" name="Flowchart: Alternate Process 101"/>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04" name="Textfeld 259"/>
              <p:cNvSpPr txBox="1"/>
              <p:nvPr/>
            </p:nvSpPr>
            <p:spPr>
              <a:xfrm>
                <a:off x="5193169" y="1470385"/>
                <a:ext cx="66639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Middleware</a:t>
                </a:r>
                <a:endParaRPr lang="en-US" sz="800" b="1"/>
              </a:p>
            </p:txBody>
          </p:sp>
        </p:grpSp>
        <p:grpSp>
          <p:nvGrpSpPr>
            <p:cNvPr id="77" name="Group 76"/>
            <p:cNvGrpSpPr/>
            <p:nvPr/>
          </p:nvGrpSpPr>
          <p:grpSpPr>
            <a:xfrm>
              <a:off x="6237261" y="1233881"/>
              <a:ext cx="816900" cy="246221"/>
              <a:chOff x="5042663" y="1418914"/>
              <a:chExt cx="816900" cy="246221"/>
            </a:xfrm>
          </p:grpSpPr>
          <p:sp>
            <p:nvSpPr>
              <p:cNvPr id="88" name="Flowchart: Alternate Process 87"/>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89" name="Textfeld 259"/>
              <p:cNvSpPr txBox="1"/>
              <p:nvPr/>
            </p:nvSpPr>
            <p:spPr>
              <a:xfrm>
                <a:off x="5126698" y="1467150"/>
                <a:ext cx="732864"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SOA Provider</a:t>
                </a:r>
                <a:endParaRPr lang="en-US" sz="800" b="1"/>
              </a:p>
            </p:txBody>
          </p:sp>
        </p:grpSp>
        <p:cxnSp>
          <p:nvCxnSpPr>
            <p:cNvPr id="78" name="Straight Connector 77"/>
            <p:cNvCxnSpPr>
              <a:stCxn id="102" idx="2"/>
            </p:cNvCxnSpPr>
            <p:nvPr/>
          </p:nvCxnSpPr>
          <p:spPr>
            <a:xfrm>
              <a:off x="5744777" y="1476867"/>
              <a:ext cx="0" cy="213067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p:cNvCxnSpPr/>
            <p:nvPr/>
          </p:nvCxnSpPr>
          <p:spPr>
            <a:xfrm>
              <a:off x="6645711" y="1476867"/>
              <a:ext cx="0" cy="213067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0" name="Rectangle 79"/>
            <p:cNvSpPr/>
            <p:nvPr/>
          </p:nvSpPr>
          <p:spPr>
            <a:xfrm>
              <a:off x="5717120" y="2056120"/>
              <a:ext cx="45719" cy="820610"/>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83" name="Rectangle 82"/>
            <p:cNvSpPr/>
            <p:nvPr/>
          </p:nvSpPr>
          <p:spPr>
            <a:xfrm>
              <a:off x="6617924" y="2277325"/>
              <a:ext cx="55573" cy="441069"/>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cxnSp>
          <p:nvCxnSpPr>
            <p:cNvPr id="87" name="Straight Arrow Connector 86"/>
            <p:cNvCxnSpPr>
              <a:stCxn id="80" idx="0"/>
              <a:endCxn id="83" idx="0"/>
            </p:cNvCxnSpPr>
            <p:nvPr/>
          </p:nvCxnSpPr>
          <p:spPr>
            <a:xfrm>
              <a:off x="5739980" y="2056120"/>
              <a:ext cx="905731" cy="221205"/>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105" name="Straight Arrow Connector 104"/>
            <p:cNvCxnSpPr>
              <a:endCxn id="80" idx="2"/>
            </p:cNvCxnSpPr>
            <p:nvPr/>
          </p:nvCxnSpPr>
          <p:spPr>
            <a:xfrm flipH="1">
              <a:off x="5739980" y="2718394"/>
              <a:ext cx="889130" cy="158336"/>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106" name="Straight Arrow Connector 105"/>
            <p:cNvCxnSpPr>
              <a:endCxn id="80" idx="0"/>
            </p:cNvCxnSpPr>
            <p:nvPr/>
          </p:nvCxnSpPr>
          <p:spPr>
            <a:xfrm flipV="1">
              <a:off x="4887362" y="2056120"/>
              <a:ext cx="852618" cy="122527"/>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p:cNvCxnSpPr/>
            <p:nvPr/>
          </p:nvCxnSpPr>
          <p:spPr>
            <a:xfrm flipH="1" flipV="1">
              <a:off x="4834248" y="2451924"/>
              <a:ext cx="916487" cy="432311"/>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sp>
          <p:nvSpPr>
            <p:cNvPr id="112" name="Rectangle 111"/>
            <p:cNvSpPr/>
            <p:nvPr/>
          </p:nvSpPr>
          <p:spPr>
            <a:xfrm>
              <a:off x="2478511" y="2751704"/>
              <a:ext cx="55573" cy="441069"/>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114" name="Rectangle 113"/>
            <p:cNvSpPr/>
            <p:nvPr/>
          </p:nvSpPr>
          <p:spPr>
            <a:xfrm>
              <a:off x="1587799" y="3314027"/>
              <a:ext cx="45719" cy="630269"/>
            </a:xfrm>
            <a:prstGeom prst="rect">
              <a:avLst/>
            </a:prstGeom>
            <a:solidFill>
              <a:schemeClr val="bg1"/>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cxnSp>
          <p:nvCxnSpPr>
            <p:cNvPr id="115" name="Straight Arrow Connector 114"/>
            <p:cNvCxnSpPr>
              <a:endCxn id="112" idx="0"/>
            </p:cNvCxnSpPr>
            <p:nvPr/>
          </p:nvCxnSpPr>
          <p:spPr>
            <a:xfrm flipH="1">
              <a:off x="2506298" y="2458731"/>
              <a:ext cx="785897" cy="292973"/>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p:cNvCxnSpPr>
              <a:stCxn id="112" idx="2"/>
              <a:endCxn id="114" idx="0"/>
            </p:cNvCxnSpPr>
            <p:nvPr/>
          </p:nvCxnSpPr>
          <p:spPr>
            <a:xfrm flipH="1">
              <a:off x="1610659" y="3192773"/>
              <a:ext cx="895639" cy="121254"/>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sp>
          <p:nvSpPr>
            <p:cNvPr id="120" name="Textfeld 259"/>
            <p:cNvSpPr txBox="1"/>
            <p:nvPr/>
          </p:nvSpPr>
          <p:spPr>
            <a:xfrm>
              <a:off x="3778577" y="2774333"/>
              <a:ext cx="666394" cy="184666"/>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1200" b="1"/>
                <a:t>Ethernet</a:t>
              </a:r>
              <a:endParaRPr lang="en-US" sz="1200" b="1"/>
            </a:p>
          </p:txBody>
        </p:sp>
        <p:sp>
          <p:nvSpPr>
            <p:cNvPr id="128" name="Textfeld 259"/>
            <p:cNvSpPr txBox="1"/>
            <p:nvPr/>
          </p:nvSpPr>
          <p:spPr>
            <a:xfrm>
              <a:off x="3364777" y="2245002"/>
              <a:ext cx="539109"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HPC / ECU</a:t>
              </a:r>
              <a:endParaRPr lang="en-US" sz="800" b="1"/>
            </a:p>
          </p:txBody>
        </p:sp>
        <p:sp>
          <p:nvSpPr>
            <p:cNvPr id="45" name="Cross 44"/>
            <p:cNvSpPr/>
            <p:nvPr/>
          </p:nvSpPr>
          <p:spPr>
            <a:xfrm>
              <a:off x="4187546" y="2150276"/>
              <a:ext cx="666394" cy="292973"/>
            </a:xfrm>
            <a:prstGeom prst="plu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hi-IN"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48" name="Textfeld 259"/>
            <p:cNvSpPr txBox="1"/>
            <p:nvPr/>
          </p:nvSpPr>
          <p:spPr>
            <a:xfrm>
              <a:off x="4302445" y="2250142"/>
              <a:ext cx="539109"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HPC / ECU</a:t>
              </a:r>
              <a:endParaRPr lang="en-US" sz="800" b="1"/>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3" name="Objekt 33512"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4" name="Fußzeilenplatzhalter 3"/>
          <p:cNvSpPr>
            <a:spLocks noGrp="1"/>
          </p:cNvSpPr>
          <p:nvPr>
            <p:ph type="ftr" sz="quarter" idx="11"/>
          </p:nvPr>
        </p:nvSpPr>
        <p:spPr/>
        <p:txBody>
          <a:bodyPr/>
          <a:lstStyle/>
          <a:p>
            <a:r>
              <a:rPr lang="en-US"/>
              <a:t>2022-03-15 | DISS1 | ZF SW Reference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82" name="Title 5"/>
          <p:cNvSpPr>
            <a:spLocks noGrp="1"/>
          </p:cNvSpPr>
          <p:nvPr>
            <p:ph type="title"/>
          </p:nvPr>
        </p:nvSpPr>
        <p:spPr>
          <a:xfrm>
            <a:off x="360363" y="144001"/>
            <a:ext cx="8424001" cy="594000"/>
          </a:xfrm>
        </p:spPr>
        <p:txBody>
          <a:bodyPr vert="horz"/>
          <a:lstStyle/>
          <a:p>
            <a:r>
              <a:rPr lang="en-US"/>
              <a:t>Service Oriented Architecture</a:t>
            </a:r>
            <a:endParaRPr lang="en-US"/>
          </a:p>
        </p:txBody>
      </p:sp>
      <p:grpSp>
        <p:nvGrpSpPr>
          <p:cNvPr id="7" name="Group 6"/>
          <p:cNvGrpSpPr/>
          <p:nvPr/>
        </p:nvGrpSpPr>
        <p:grpSpPr>
          <a:xfrm>
            <a:off x="1833354" y="1506561"/>
            <a:ext cx="527094" cy="494389"/>
            <a:chOff x="2716719" y="1104247"/>
            <a:chExt cx="527094" cy="494389"/>
          </a:xfrm>
        </p:grpSpPr>
        <p:sp>
          <p:nvSpPr>
            <p:cNvPr id="6" name="Flowchart: Alternate Process 5"/>
            <p:cNvSpPr/>
            <p:nvPr/>
          </p:nvSpPr>
          <p:spPr>
            <a:xfrm>
              <a:off x="2716719" y="1104247"/>
              <a:ext cx="527094" cy="494389"/>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271" name="Rectangle: Rounded Corners 15"/>
            <p:cNvSpPr/>
            <p:nvPr/>
          </p:nvSpPr>
          <p:spPr>
            <a:xfrm>
              <a:off x="2750973" y="1128424"/>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81" name="Rectangle: Rounded Corners 15"/>
            <p:cNvSpPr/>
            <p:nvPr/>
          </p:nvSpPr>
          <p:spPr>
            <a:xfrm>
              <a:off x="3015450" y="112404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84" name="Rectangle: Rounded Corners 15"/>
            <p:cNvSpPr/>
            <p:nvPr/>
          </p:nvSpPr>
          <p:spPr>
            <a:xfrm>
              <a:off x="2750973" y="1365450"/>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grpSp>
      <p:sp>
        <p:nvSpPr>
          <p:cNvPr id="85" name="Textfeld 259"/>
          <p:cNvSpPr txBox="1"/>
          <p:nvPr/>
        </p:nvSpPr>
        <p:spPr>
          <a:xfrm>
            <a:off x="2529860" y="1574232"/>
            <a:ext cx="444905"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Service Broker</a:t>
            </a:r>
            <a:endParaRPr lang="en-US" sz="800"/>
          </a:p>
        </p:txBody>
      </p:sp>
      <p:grpSp>
        <p:nvGrpSpPr>
          <p:cNvPr id="86" name="Group 85"/>
          <p:cNvGrpSpPr/>
          <p:nvPr/>
        </p:nvGrpSpPr>
        <p:grpSpPr>
          <a:xfrm>
            <a:off x="987936" y="2640436"/>
            <a:ext cx="527094" cy="494389"/>
            <a:chOff x="2716719" y="1104247"/>
            <a:chExt cx="527094" cy="494389"/>
          </a:xfrm>
        </p:grpSpPr>
        <p:sp>
          <p:nvSpPr>
            <p:cNvPr id="90" name="Flowchart: Alternate Process 89"/>
            <p:cNvSpPr/>
            <p:nvPr/>
          </p:nvSpPr>
          <p:spPr>
            <a:xfrm>
              <a:off x="2716719" y="1104247"/>
              <a:ext cx="527094" cy="494389"/>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91" name="Rectangle: Rounded Corners 15"/>
            <p:cNvSpPr/>
            <p:nvPr/>
          </p:nvSpPr>
          <p:spPr>
            <a:xfrm>
              <a:off x="2750973" y="1128424"/>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92" name="Rectangle: Rounded Corners 15"/>
            <p:cNvSpPr/>
            <p:nvPr/>
          </p:nvSpPr>
          <p:spPr>
            <a:xfrm>
              <a:off x="3015450" y="112404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93" name="Rectangle: Rounded Corners 15"/>
            <p:cNvSpPr/>
            <p:nvPr/>
          </p:nvSpPr>
          <p:spPr>
            <a:xfrm>
              <a:off x="2750973" y="1365450"/>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grpSp>
      <p:grpSp>
        <p:nvGrpSpPr>
          <p:cNvPr id="94" name="Group 93"/>
          <p:cNvGrpSpPr/>
          <p:nvPr/>
        </p:nvGrpSpPr>
        <p:grpSpPr>
          <a:xfrm>
            <a:off x="2811734" y="2623002"/>
            <a:ext cx="527094" cy="494389"/>
            <a:chOff x="2716719" y="1104247"/>
            <a:chExt cx="527094" cy="494389"/>
          </a:xfrm>
        </p:grpSpPr>
        <p:sp>
          <p:nvSpPr>
            <p:cNvPr id="95" name="Flowchart: Alternate Process 94"/>
            <p:cNvSpPr/>
            <p:nvPr/>
          </p:nvSpPr>
          <p:spPr>
            <a:xfrm>
              <a:off x="2716719" y="1104247"/>
              <a:ext cx="527094" cy="494389"/>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96" name="Rectangle: Rounded Corners 15"/>
            <p:cNvSpPr/>
            <p:nvPr/>
          </p:nvSpPr>
          <p:spPr>
            <a:xfrm>
              <a:off x="2750973" y="1128424"/>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97" name="Rectangle: Rounded Corners 15"/>
            <p:cNvSpPr/>
            <p:nvPr/>
          </p:nvSpPr>
          <p:spPr>
            <a:xfrm>
              <a:off x="3015450" y="1124049"/>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sp>
          <p:nvSpPr>
            <p:cNvPr id="98" name="Rectangle: Rounded Corners 15"/>
            <p:cNvSpPr/>
            <p:nvPr/>
          </p:nvSpPr>
          <p:spPr>
            <a:xfrm>
              <a:off x="2750973" y="1365450"/>
              <a:ext cx="201106" cy="210202"/>
            </a:xfrm>
            <a:prstGeom prst="roundRect">
              <a:avLst/>
            </a:prstGeom>
            <a:solidFill>
              <a:srgbClr val="1179BF">
                <a:alpha val="80000"/>
              </a:srgb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endParaRPr kumimoji="0" lang="en-US" sz="800" b="1" i="0" u="none" strike="noStrike" kern="0" cap="none" spc="0" normalizeH="0" baseline="0" noProof="0">
                <a:ln>
                  <a:noFill/>
                </a:ln>
                <a:solidFill>
                  <a:srgbClr val="FFFFFF"/>
                </a:solidFill>
                <a:effectLst/>
                <a:uLnTx/>
                <a:uFillTx/>
                <a:latin typeface="ZF Prometo Light" panose="020B0404030203060203" pitchFamily="34" charset="0"/>
                <a:cs typeface="Tahoma" pitchFamily="34" charset="0"/>
              </a:endParaRPr>
            </a:p>
          </p:txBody>
        </p:sp>
      </p:grpSp>
      <p:sp>
        <p:nvSpPr>
          <p:cNvPr id="99" name="Textfeld 259"/>
          <p:cNvSpPr txBox="1"/>
          <p:nvPr/>
        </p:nvSpPr>
        <p:spPr>
          <a:xfrm>
            <a:off x="3543025" y="2743085"/>
            <a:ext cx="416589"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Service Provider</a:t>
            </a:r>
            <a:endParaRPr lang="en-US" sz="800"/>
          </a:p>
        </p:txBody>
      </p:sp>
      <p:sp>
        <p:nvSpPr>
          <p:cNvPr id="100" name="Textfeld 259"/>
          <p:cNvSpPr txBox="1"/>
          <p:nvPr/>
        </p:nvSpPr>
        <p:spPr>
          <a:xfrm>
            <a:off x="447593" y="2788191"/>
            <a:ext cx="474609"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Service Consumer</a:t>
            </a:r>
            <a:endParaRPr lang="en-US" sz="800"/>
          </a:p>
        </p:txBody>
      </p:sp>
      <p:cxnSp>
        <p:nvCxnSpPr>
          <p:cNvPr id="10" name="Straight Arrow Connector 9"/>
          <p:cNvCxnSpPr/>
          <p:nvPr/>
        </p:nvCxnSpPr>
        <p:spPr>
          <a:xfrm>
            <a:off x="2343409" y="2028293"/>
            <a:ext cx="427650" cy="541104"/>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H="1">
            <a:off x="1515030" y="2038030"/>
            <a:ext cx="303782" cy="549117"/>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p:cNvCxnSpPr/>
          <p:nvPr/>
        </p:nvCxnSpPr>
        <p:spPr>
          <a:xfrm flipV="1">
            <a:off x="1666717" y="2893312"/>
            <a:ext cx="890696" cy="21388"/>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sp>
        <p:nvSpPr>
          <p:cNvPr id="108" name="Textfeld 249"/>
          <p:cNvSpPr txBox="1"/>
          <p:nvPr/>
        </p:nvSpPr>
        <p:spPr>
          <a:xfrm>
            <a:off x="2599893" y="2158065"/>
            <a:ext cx="410369"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Publish</a:t>
            </a:r>
            <a:endParaRPr lang="en-US" sz="1050"/>
          </a:p>
        </p:txBody>
      </p:sp>
      <p:sp>
        <p:nvSpPr>
          <p:cNvPr id="109" name="Textfeld 249"/>
          <p:cNvSpPr txBox="1"/>
          <p:nvPr/>
        </p:nvSpPr>
        <p:spPr>
          <a:xfrm>
            <a:off x="1379440" y="2154832"/>
            <a:ext cx="240450"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Find</a:t>
            </a:r>
            <a:endParaRPr lang="en-US" sz="1050"/>
          </a:p>
        </p:txBody>
      </p:sp>
      <p:sp>
        <p:nvSpPr>
          <p:cNvPr id="110" name="Textfeld 249"/>
          <p:cNvSpPr txBox="1"/>
          <p:nvPr/>
        </p:nvSpPr>
        <p:spPr>
          <a:xfrm>
            <a:off x="2008278" y="2953620"/>
            <a:ext cx="253274"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Bind</a:t>
            </a:r>
            <a:endParaRPr lang="en-US" sz="1050"/>
          </a:p>
        </p:txBody>
      </p:sp>
      <p:sp>
        <p:nvSpPr>
          <p:cNvPr id="111" name="Textfeld 259"/>
          <p:cNvSpPr txBox="1"/>
          <p:nvPr/>
        </p:nvSpPr>
        <p:spPr>
          <a:xfrm>
            <a:off x="1922041" y="2351197"/>
            <a:ext cx="416589"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Internet / Ethernet</a:t>
            </a:r>
            <a:endParaRPr lang="en-US" sz="800"/>
          </a:p>
        </p:txBody>
      </p:sp>
      <p:grpSp>
        <p:nvGrpSpPr>
          <p:cNvPr id="26" name="Group 25"/>
          <p:cNvGrpSpPr/>
          <p:nvPr/>
        </p:nvGrpSpPr>
        <p:grpSpPr>
          <a:xfrm>
            <a:off x="4742694" y="1401903"/>
            <a:ext cx="3440184" cy="1741061"/>
            <a:chOff x="5042663" y="1393764"/>
            <a:chExt cx="3440184" cy="1741061"/>
          </a:xfrm>
        </p:grpSpPr>
        <p:grpSp>
          <p:nvGrpSpPr>
            <p:cNvPr id="17" name="Group 16"/>
            <p:cNvGrpSpPr/>
            <p:nvPr/>
          </p:nvGrpSpPr>
          <p:grpSpPr>
            <a:xfrm>
              <a:off x="5042663" y="1418914"/>
              <a:ext cx="900934" cy="246221"/>
              <a:chOff x="5042663" y="1418914"/>
              <a:chExt cx="900934" cy="246221"/>
            </a:xfrm>
          </p:grpSpPr>
          <p:sp>
            <p:nvSpPr>
              <p:cNvPr id="113" name="Flowchart: Alternate Process 112"/>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18" name="Textfeld 259"/>
              <p:cNvSpPr txBox="1"/>
              <p:nvPr/>
            </p:nvSpPr>
            <p:spPr>
              <a:xfrm>
                <a:off x="5092998" y="1473110"/>
                <a:ext cx="850599"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Service Provider</a:t>
                </a:r>
                <a:endParaRPr lang="en-US" sz="800" b="1"/>
              </a:p>
            </p:txBody>
          </p:sp>
        </p:grpSp>
        <p:grpSp>
          <p:nvGrpSpPr>
            <p:cNvPr id="122" name="Group 121"/>
            <p:cNvGrpSpPr/>
            <p:nvPr/>
          </p:nvGrpSpPr>
          <p:grpSpPr>
            <a:xfrm>
              <a:off x="7581915" y="1403252"/>
              <a:ext cx="900932" cy="246221"/>
              <a:chOff x="5042662" y="1418914"/>
              <a:chExt cx="900932" cy="246221"/>
            </a:xfrm>
          </p:grpSpPr>
          <p:sp>
            <p:nvSpPr>
              <p:cNvPr id="123" name="Flowchart: Alternate Process 122"/>
              <p:cNvSpPr/>
              <p:nvPr/>
            </p:nvSpPr>
            <p:spPr>
              <a:xfrm>
                <a:off x="5042662" y="1418914"/>
                <a:ext cx="900925"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24" name="Textfeld 259"/>
              <p:cNvSpPr txBox="1"/>
              <p:nvPr/>
            </p:nvSpPr>
            <p:spPr>
              <a:xfrm>
                <a:off x="5126697" y="1467150"/>
                <a:ext cx="816897"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Service Consumer</a:t>
                </a:r>
                <a:endParaRPr lang="en-US" sz="800" b="1"/>
              </a:p>
            </p:txBody>
          </p:sp>
        </p:grpSp>
        <p:grpSp>
          <p:nvGrpSpPr>
            <p:cNvPr id="125" name="Group 124"/>
            <p:cNvGrpSpPr/>
            <p:nvPr/>
          </p:nvGrpSpPr>
          <p:grpSpPr>
            <a:xfrm>
              <a:off x="6314549" y="1393764"/>
              <a:ext cx="930115" cy="246221"/>
              <a:chOff x="5042663" y="1418914"/>
              <a:chExt cx="930115" cy="246221"/>
            </a:xfrm>
          </p:grpSpPr>
          <p:sp>
            <p:nvSpPr>
              <p:cNvPr id="126" name="Flowchart: Alternate Process 125"/>
              <p:cNvSpPr/>
              <p:nvPr/>
            </p:nvSpPr>
            <p:spPr>
              <a:xfrm>
                <a:off x="5042663" y="1418914"/>
                <a:ext cx="816900" cy="246221"/>
              </a:xfrm>
              <a:prstGeom prst="flowChartAlternateProcess">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a:ln>
                    <a:noFill/>
                  </a:ln>
                  <a:solidFill>
                    <a:srgbClr val="000000"/>
                  </a:solidFill>
                  <a:effectLst/>
                  <a:uLnTx/>
                  <a:uFillTx/>
                  <a:latin typeface="Tahoma"/>
                  <a:ea typeface="+mn-ea"/>
                  <a:cs typeface="Tahoma" pitchFamily="34" charset="0"/>
                </a:endParaRPr>
              </a:p>
            </p:txBody>
          </p:sp>
          <p:sp>
            <p:nvSpPr>
              <p:cNvPr id="127" name="Textfeld 259"/>
              <p:cNvSpPr txBox="1"/>
              <p:nvPr/>
            </p:nvSpPr>
            <p:spPr>
              <a:xfrm>
                <a:off x="5071853" y="1468132"/>
                <a:ext cx="900925"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b="1"/>
                  <a:t>Service Registry</a:t>
                </a:r>
                <a:endParaRPr lang="en-US" sz="800" b="1"/>
              </a:p>
            </p:txBody>
          </p:sp>
        </p:grpSp>
        <p:cxnSp>
          <p:nvCxnSpPr>
            <p:cNvPr id="19" name="Straight Connector 18"/>
            <p:cNvCxnSpPr>
              <a:stCxn id="113" idx="2"/>
            </p:cNvCxnSpPr>
            <p:nvPr/>
          </p:nvCxnSpPr>
          <p:spPr>
            <a:xfrm>
              <a:off x="5451113" y="1665135"/>
              <a:ext cx="0" cy="146969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0" name="Straight Connector 129"/>
            <p:cNvCxnSpPr/>
            <p:nvPr/>
          </p:nvCxnSpPr>
          <p:spPr>
            <a:xfrm>
              <a:off x="6725812" y="1642151"/>
              <a:ext cx="0" cy="146969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1" name="Straight Connector 130"/>
            <p:cNvCxnSpPr/>
            <p:nvPr/>
          </p:nvCxnSpPr>
          <p:spPr>
            <a:xfrm>
              <a:off x="7990366" y="1639985"/>
              <a:ext cx="0" cy="146969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451113" y="2028293"/>
              <a:ext cx="1271886" cy="9737"/>
            </a:xfrm>
            <a:prstGeom prst="straightConnector1">
              <a:avLst/>
            </a:prstGeom>
            <a:noFill/>
            <a:ln w="28575" cap="rnd" cmpd="sng" algn="ctr">
              <a:solidFill>
                <a:srgbClr val="00ABE7"/>
              </a:solidFill>
              <a:prstDash val="sysDot"/>
              <a:round/>
              <a:tailEnd type="triangle"/>
            </a:ln>
            <a:effectLst/>
          </p:spPr>
        </p:cxnSp>
        <p:cxnSp>
          <p:nvCxnSpPr>
            <p:cNvPr id="23" name="Straight Arrow Connector 22"/>
            <p:cNvCxnSpPr/>
            <p:nvPr/>
          </p:nvCxnSpPr>
          <p:spPr>
            <a:xfrm flipH="1">
              <a:off x="6722999" y="2319648"/>
              <a:ext cx="1267367" cy="0"/>
            </a:xfrm>
            <a:prstGeom prst="straightConnector1">
              <a:avLst/>
            </a:prstGeom>
            <a:noFill/>
            <a:ln w="28575" cap="rnd" cmpd="sng" algn="ctr">
              <a:solidFill>
                <a:srgbClr val="00ABE7"/>
              </a:solidFill>
              <a:prstDash val="sysDot"/>
              <a:round/>
              <a:tailEnd type="triangle"/>
            </a:ln>
            <a:effectLst/>
          </p:spPr>
        </p:cxnSp>
        <p:sp>
          <p:nvSpPr>
            <p:cNvPr id="136" name="Textfeld 259"/>
            <p:cNvSpPr txBox="1"/>
            <p:nvPr/>
          </p:nvSpPr>
          <p:spPr>
            <a:xfrm>
              <a:off x="5953679" y="1877839"/>
              <a:ext cx="444905"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Offer</a:t>
              </a:r>
              <a:endParaRPr lang="en-US" sz="800"/>
            </a:p>
          </p:txBody>
        </p:sp>
        <p:sp>
          <p:nvSpPr>
            <p:cNvPr id="137" name="Textfeld 259"/>
            <p:cNvSpPr txBox="1"/>
            <p:nvPr/>
          </p:nvSpPr>
          <p:spPr>
            <a:xfrm>
              <a:off x="7319655" y="2170287"/>
              <a:ext cx="444905"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Find</a:t>
              </a:r>
              <a:endParaRPr lang="en-US" sz="800"/>
            </a:p>
          </p:txBody>
        </p:sp>
        <p:cxnSp>
          <p:nvCxnSpPr>
            <p:cNvPr id="25" name="Straight Arrow Connector 24"/>
            <p:cNvCxnSpPr/>
            <p:nvPr/>
          </p:nvCxnSpPr>
          <p:spPr>
            <a:xfrm flipH="1">
              <a:off x="5451113" y="2743085"/>
              <a:ext cx="2539253"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40" name="Textfeld 259"/>
            <p:cNvSpPr txBox="1"/>
            <p:nvPr/>
          </p:nvSpPr>
          <p:spPr>
            <a:xfrm>
              <a:off x="6147021" y="2572052"/>
              <a:ext cx="444905" cy="12311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000" kern="0">
                  <a:solidFill>
                    <a:schemeClr val="bg1"/>
                  </a:solidFill>
                  <a:latin typeface="ZF Prometo Light" panose="020B0404030203060203" pitchFamily="34" charset="0"/>
                </a:defRPr>
              </a:lvl1pPr>
            </a:lstStyle>
            <a:p>
              <a:r>
                <a:rPr lang="en-US" sz="800"/>
                <a:t>Call (RPC)</a:t>
              </a:r>
              <a:endParaRPr lang="en-US" sz="800"/>
            </a:p>
          </p:txBody>
        </p:sp>
      </p:grpSp>
      <p:sp>
        <p:nvSpPr>
          <p:cNvPr id="142" name="Textfeld 249"/>
          <p:cNvSpPr txBox="1"/>
          <p:nvPr/>
        </p:nvSpPr>
        <p:spPr>
          <a:xfrm>
            <a:off x="359636" y="491780"/>
            <a:ext cx="4433393" cy="246221"/>
          </a:xfrm>
          <a:prstGeom prst="rect">
            <a:avLst/>
          </a:prstGeom>
          <a:noFill/>
        </p:spPr>
        <p:txBody>
          <a:bodyPr wrap="squar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600"/>
              <a:t>Communication Pattern and Service Discovery</a:t>
            </a:r>
            <a:endParaRPr lang="en-US" sz="160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MASTER" val="master_zf.potx"/>
  <p:tag name="CREATEDBY" val="TW_CP"/>
  <p:tag name="AGENDAPIC" val=""/>
  <p:tag name="THINKCELLPRESENTATIONDONOTDELETE" val="&lt;?xml version=&quot;1.0&quot; encoding=&quot;UTF-16&quot; standalone=&quot;yes&quot;?&gt;&lt;root reqver=&quot;27037&quot;&gt;&lt;version val=&quot;3267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EE4P_STYLE_ID" val="c90ee1e1-c015-415f-8aa1-dd21303cc84c"/>
  <p:tag name="LANGUAGE" val="english"/>
  <p:tag name="THINKCELLUNDODONOTDELETE" val="0"/>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WNOCDCHECK" val="-1"/>
</p:tagLst>
</file>

<file path=ppt/tags/tag9.xml><?xml version="1.0" encoding="utf-8"?>
<p:tagLst xmlns:p="http://schemas.openxmlformats.org/presentationml/2006/main">
  <p:tag name="ISTITLESLIDE" val="-1"/>
</p:tagLst>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spPr>
      <a:bodyPr rot="0" spcFirstLastPara="0" vertOverflow="overflow" horzOverflow="overflow" vert="horz" wrap="square" lIns="90000" tIns="90000" rIns="90000" bIns="90000" numCol="1" spcCol="0" rtlCol="0" fromWordArt="0" anchor="ctr" anchorCtr="0" forceAA="0" compatLnSpc="1">
        <a:noAutofit/>
      </a:bodyPr>
      <a:lstStyle>
        <a:defPPr marL="0" marR="0" indent="0" algn="ctr"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smtClean="0">
            <a:ln>
              <a:noFill/>
            </a:ln>
            <a:solidFill>
              <a:srgbClr val="000000"/>
            </a:solidFill>
            <a:effectLst/>
            <a:uLnTx/>
            <a:uFillTx/>
          </a:defRPr>
        </a:defPPr>
      </a:lstStyle>
    </a:txDef>
  </a:objectDefaults>
  <a:custClrLst>
    <a:custClr name="ZF Cyan 100%">
      <a:srgbClr val="00ABE7"/>
    </a:custClr>
    <a:custClr name="ZF Cyan 50%">
      <a:srgbClr val="7FD5F3"/>
    </a:custClr>
    <a:custClr name="ZF Cyan 25%">
      <a:srgbClr val="BFEAF9"/>
    </a:custClr>
    <a:custClr name="">
      <a:srgbClr val="FFFFFF"/>
    </a:custClr>
    <a:custClr name="ZF Blue 100%">
      <a:srgbClr val="1179BF"/>
    </a:custClr>
    <a:custClr name="ZF Blue 50%">
      <a:srgbClr val="81BCDF"/>
    </a:custClr>
    <a:custClr name="">
      <a:srgbClr val="FFFFFF"/>
    </a:custClr>
    <a:custClr name="Middle Blue 100%">
      <a:srgbClr val="004D7A"/>
    </a:custClr>
    <a:custClr name="Middle Blue 50%">
      <a:srgbClr val="7FA5BC"/>
    </a:custClr>
    <a:custClr name="">
      <a:srgbClr val="FFFFFF"/>
    </a:custClr>
    <a:custClr name="Black 100%">
      <a:srgbClr val="000000"/>
    </a:custClr>
    <a:custClr name="Black 50%">
      <a:srgbClr val="7F7F7F"/>
    </a:custClr>
    <a:custClr name="Black 25%">
      <a:srgbClr val="BFBFBF"/>
    </a:custClr>
    <a:custClr name="">
      <a:srgbClr val="FFFFFF"/>
    </a:custClr>
    <a:custClr name="1. Step color gradient">
      <a:srgbClr val="1179BF"/>
    </a:custClr>
    <a:custClr name="2. Step color gradient">
      <a:srgbClr val="004D7A"/>
    </a:custClr>
    <a:custClr name="3. Step color gradient">
      <a:srgbClr val="001024"/>
    </a:custClr>
    <a:custClr name="">
      <a:srgbClr val="FFFFFF"/>
    </a:custClr>
    <a:custClr name="ZF Red - Only highlight color">
      <a:srgbClr val="DD0C2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ZF">
      <a:majorFont>
        <a:latin typeface="ZF Prometo Medium"/>
        <a:ea typeface=""/>
        <a:cs typeface=""/>
      </a:majorFont>
      <a:minorFont>
        <a:latin typeface="ZF Prometo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spPr>
      <a:bodyPr rot="0" spcFirstLastPara="0" vertOverflow="overflow" horzOverflow="overflow" vert="horz" wrap="square" lIns="90000" tIns="90000" rIns="90000" bIns="90000" numCol="1" spcCol="0" rtlCol="0" fromWordArt="0" anchor="ctr" anchorCtr="0" forceAA="0" compatLnSpc="1">
        <a:noAutofit/>
      </a:bodyPr>
      <a:lstStyle>
        <a:defPPr marL="0" marR="0" indent="0" algn="ctr"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12700" cap="rnd" cmpd="sng" algn="ctr">
          <a:solidFill>
            <a:schemeClr val="bg1"/>
          </a:solidFill>
          <a:prstDash val="solid"/>
          <a:round/>
        </a:ln>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smtClean="0">
            <a:ln>
              <a:noFill/>
            </a:ln>
            <a:solidFill>
              <a:srgbClr val="000000"/>
            </a:solidFill>
            <a:effectLst/>
            <a:uLnTx/>
            <a:uFillTx/>
          </a:defRPr>
        </a:defPPr>
      </a:lstStyle>
    </a:txDef>
  </a:objectDefaults>
  <a:custClrLst>
    <a:custClr name="ZF Cyan 100%">
      <a:srgbClr val="00ABE7"/>
    </a:custClr>
    <a:custClr name="ZF Cyan 50%">
      <a:srgbClr val="7FD5F3"/>
    </a:custClr>
    <a:custClr name="ZF Cyan 25%">
      <a:srgbClr val="BFEAF9"/>
    </a:custClr>
    <a:custClr name="">
      <a:srgbClr val="FFFFFF"/>
    </a:custClr>
    <a:custClr name="ZF Blue 100%">
      <a:srgbClr val="1179BF"/>
    </a:custClr>
    <a:custClr name="ZF Blue 50%">
      <a:srgbClr val="81BCDF"/>
    </a:custClr>
    <a:custClr name="">
      <a:srgbClr val="FFFFFF"/>
    </a:custClr>
    <a:custClr name="Middle Blue 100%">
      <a:srgbClr val="004D7A"/>
    </a:custClr>
    <a:custClr name="Middle Blue 50%">
      <a:srgbClr val="7FA5BC"/>
    </a:custClr>
    <a:custClr name="">
      <a:srgbClr val="FFFFFF"/>
    </a:custClr>
    <a:custClr name="Black 100%">
      <a:srgbClr val="000000"/>
    </a:custClr>
    <a:custClr name="Black 50%">
      <a:srgbClr val="7F7F7F"/>
    </a:custClr>
    <a:custClr name="Black 25%">
      <a:srgbClr val="BFBFBF"/>
    </a:custClr>
    <a:custClr name="">
      <a:srgbClr val="FFFFFF"/>
    </a:custClr>
    <a:custClr name="1. Step color gradient">
      <a:srgbClr val="1179BF"/>
    </a:custClr>
    <a:custClr name="2. Step color gradient">
      <a:srgbClr val="004D7A"/>
    </a:custClr>
    <a:custClr name="3. Step color gradient">
      <a:srgbClr val="001024"/>
    </a:custClr>
    <a:custClr name="">
      <a:srgbClr val="FFFFFF"/>
    </a:custClr>
    <a:custClr name="ZF Red - Only highlight color">
      <a:srgbClr val="DD0C29"/>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master_zf</Template>
  <TotalTime>0</TotalTime>
  <Words>7000</Words>
  <Application>WPS Presentation</Application>
  <PresentationFormat>Custom</PresentationFormat>
  <Paragraphs>407</Paragraphs>
  <Slides>10</Slides>
  <Notes>21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14</vt:i4>
      </vt:variant>
      <vt:variant>
        <vt:lpstr>幻灯片标题</vt:lpstr>
      </vt:variant>
      <vt:variant>
        <vt:i4>10</vt:i4>
      </vt:variant>
    </vt:vector>
  </HeadingPairs>
  <TitlesOfParts>
    <vt:vector size="44" baseType="lpstr">
      <vt:lpstr>Arial</vt:lpstr>
      <vt:lpstr>SimSun</vt:lpstr>
      <vt:lpstr>Wingdings</vt:lpstr>
      <vt:lpstr>Tahoma</vt:lpstr>
      <vt:lpstr>DejaVu Sans</vt:lpstr>
      <vt:lpstr>Tahoma</vt:lpstr>
      <vt:lpstr>Calibri</vt:lpstr>
      <vt:lpstr>ZF Prometo Medium</vt:lpstr>
      <vt:lpstr>ZF Prometo Light</vt:lpstr>
      <vt:lpstr>Courier New</vt:lpstr>
      <vt:lpstr>Garuda</vt:lpstr>
      <vt:lpstr>Wingdings</vt:lpstr>
      <vt:lpstr>FreeSans</vt:lpstr>
      <vt:lpstr>Microsoft YaHei</vt:lpstr>
      <vt:lpstr>Droid Sans Fallback</vt:lpstr>
      <vt:lpstr>Arial Unicode MS</vt:lpstr>
      <vt:lpstr>Gubbi</vt:lpstr>
      <vt:lpstr>FontAwesome</vt:lpstr>
      <vt:lpstr>ZF AG</vt:lpstr>
      <vt:lpstr>1_ZF AG</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SoA Reference Architecture Layers</vt:lpstr>
      <vt:lpstr>Service Oriented Architecture V1.1</vt:lpstr>
      <vt:lpstr>Proposal - Functional Architecture ADAS/AD</vt:lpstr>
      <vt:lpstr>Service Oriented Architecture V1.0</vt:lpstr>
      <vt:lpstr>Questionnaire Summary for Reference Architecture </vt:lpstr>
      <vt:lpstr>SOA Discussion Result with U Division </vt:lpstr>
      <vt:lpstr>SOA Discussion Result with XA Division </vt:lpstr>
      <vt:lpstr>Service Oriented Architecture Middleware</vt:lpstr>
      <vt:lpstr>Service Oriented Architecture</vt:lpstr>
      <vt:lpstr>Service Oriented Architecture</vt:lpstr>
    </vt:vector>
  </TitlesOfParts>
  <Company>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ZF SW Reference Architecture</dc:title>
  <dc:creator>Geiger Roland Dr. FRD DISS1</dc:creator>
  <cp:lastModifiedBy>fev</cp:lastModifiedBy>
  <cp:revision>19</cp:revision>
  <dcterms:created xsi:type="dcterms:W3CDTF">2022-06-22T11:56:32Z</dcterms:created>
  <dcterms:modified xsi:type="dcterms:W3CDTF">2022-06-22T11:56:32Z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0x01010084C67345D541C840913716418C454879</vt:lpwstr>
  </property>
  <property fmtid="{D5CDD505-2E9C-101B-9397-08002B2CF9AE}" pid="3" name="tw_title">
    <vt:lpwstr>ZF SW Reference Architecture</vt:lpwstr>
  </property>
  <property fmtid="{D5CDD505-2E9C-101B-9397-08002B2CF9AE}" pid="4" name="tw_theme">
    <vt:lpwstr/>
  </property>
  <property fmtid="{D5CDD505-2E9C-101B-9397-08002B2CF9AE}" pid="5" name="tw_company">
    <vt:lpwstr>DI</vt:lpwstr>
  </property>
  <property fmtid="{D5CDD505-2E9C-101B-9397-08002B2CF9AE}" pid="6" name="tw_unit">
    <vt:lpwstr>DISS1</vt:lpwstr>
  </property>
  <property fmtid="{D5CDD505-2E9C-101B-9397-08002B2CF9AE}" pid="7" name="tw_speaker">
    <vt:lpwstr/>
  </property>
  <property fmtid="{D5CDD505-2E9C-101B-9397-08002B2CF9AE}" pid="8" name="tw_function">
    <vt:lpwstr>Director SW4ZF Business Development</vt:lpwstr>
  </property>
  <property fmtid="{D5CDD505-2E9C-101B-9397-08002B2CF9AE}" pid="9" name="tw_location">
    <vt:lpwstr/>
  </property>
  <property fmtid="{D5CDD505-2E9C-101B-9397-08002B2CF9AE}" pid="10" name="tw_date">
    <vt:lpwstr>15.03.2022</vt:lpwstr>
  </property>
  <property fmtid="{D5CDD505-2E9C-101B-9397-08002B2CF9AE}" pid="11" name="tw_Agenda_1">
    <vt:lpwstr/>
  </property>
  <property fmtid="{D5CDD505-2E9C-101B-9397-08002B2CF9AE}" pid="12" name="tw_Agenda_2">
    <vt:lpwstr/>
  </property>
  <property fmtid="{D5CDD505-2E9C-101B-9397-08002B2CF9AE}" pid="13" name="tw_Agenda_3">
    <vt:lpwstr/>
  </property>
  <property fmtid="{D5CDD505-2E9C-101B-9397-08002B2CF9AE}" pid="14" name="tw_Agenda_4">
    <vt:lpwstr/>
  </property>
  <property fmtid="{D5CDD505-2E9C-101B-9397-08002B2CF9AE}" pid="15" name="tw_Agenda_5">
    <vt:lpwstr/>
  </property>
  <property fmtid="{D5CDD505-2E9C-101B-9397-08002B2CF9AE}" pid="16" name="tw_Agenda_6">
    <vt:lpwstr/>
  </property>
  <property fmtid="{D5CDD505-2E9C-101B-9397-08002B2CF9AE}" pid="17" name="tw_Agenda_7">
    <vt:lpwstr/>
  </property>
  <property fmtid="{D5CDD505-2E9C-101B-9397-08002B2CF9AE}" pid="18" name="tw_Agenda_8">
    <vt:lpwstr/>
  </property>
  <property fmtid="{D5CDD505-2E9C-101B-9397-08002B2CF9AE}" pid="19" name="tw_Agenda_9">
    <vt:lpwstr/>
  </property>
  <property fmtid="{D5CDD505-2E9C-101B-9397-08002B2CF9AE}" pid="20" name="tw_Agenda_10">
    <vt:lpwstr/>
  </property>
  <property fmtid="{D5CDD505-2E9C-101B-9397-08002B2CF9AE}" pid="21" name="tw_Agenda_11">
    <vt:lpwstr/>
  </property>
  <property fmtid="{D5CDD505-2E9C-101B-9397-08002B2CF9AE}" pid="22" name="tw_Agenda_12">
    <vt:lpwstr/>
  </property>
  <property fmtid="{D5CDD505-2E9C-101B-9397-08002B2CF9AE}" pid="23" name="tw_cover_word">
    <vt:lpwstr/>
  </property>
  <property fmtid="{D5CDD505-2E9C-101B-9397-08002B2CF9AE}" pid="24" name="MSIP_Label_134277c1-31d4-4dba-9248-3ba93a3f3112_Enabled">
    <vt:lpwstr>true</vt:lpwstr>
  </property>
  <property fmtid="{D5CDD505-2E9C-101B-9397-08002B2CF9AE}" pid="25" name="MSIP_Label_134277c1-31d4-4dba-9248-3ba93a3f3112_SetDate">
    <vt:lpwstr>2022-06-20T08:46:23Z</vt:lpwstr>
  </property>
  <property fmtid="{D5CDD505-2E9C-101B-9397-08002B2CF9AE}" pid="26" name="MSIP_Label_134277c1-31d4-4dba-9248-3ba93a3f3112_Method">
    <vt:lpwstr>Privileged</vt:lpwstr>
  </property>
  <property fmtid="{D5CDD505-2E9C-101B-9397-08002B2CF9AE}" pid="27" name="MSIP_Label_134277c1-31d4-4dba-9248-3ba93a3f3112_Name">
    <vt:lpwstr>Internal sub1</vt:lpwstr>
  </property>
  <property fmtid="{D5CDD505-2E9C-101B-9397-08002B2CF9AE}" pid="28" name="MSIP_Label_134277c1-31d4-4dba-9248-3ba93a3f3112_SiteId">
    <vt:lpwstr>eb70b763-b6d7-4486-8555-8831709a784e</vt:lpwstr>
  </property>
  <property fmtid="{D5CDD505-2E9C-101B-9397-08002B2CF9AE}" pid="29" name="MSIP_Label_134277c1-31d4-4dba-9248-3ba93a3f3112_ActionId">
    <vt:lpwstr>8ca4cb8f-b0a7-4950-8564-09377e188fd6</vt:lpwstr>
  </property>
  <property fmtid="{D5CDD505-2E9C-101B-9397-08002B2CF9AE}" pid="30" name="MSIP_Label_134277c1-31d4-4dba-9248-3ba93a3f3112_ContentBits">
    <vt:lpwstr>1</vt:lpwstr>
  </property>
  <property fmtid="{D5CDD505-2E9C-101B-9397-08002B2CF9AE}" pid="31" name="KSOProductBuildVer">
    <vt:lpwstr>1033-11.1.0.10976</vt:lpwstr>
  </property>
</Properties>
</file>