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7673" r:id="rId3"/>
    <p:sldId id="7936" r:id="rId5"/>
    <p:sldId id="7954" r:id="rId6"/>
    <p:sldId id="7960" r:id="rId7"/>
    <p:sldId id="7961" r:id="rId8"/>
    <p:sldId id="7962" r:id="rId9"/>
    <p:sldId id="7963" r:id="rId10"/>
    <p:sldId id="7937" r:id="rId11"/>
    <p:sldId id="7933" r:id="rId12"/>
    <p:sldId id="7934" r:id="rId13"/>
    <p:sldId id="7950" r:id="rId14"/>
    <p:sldId id="7949" r:id="rId15"/>
    <p:sldId id="7948" r:id="rId16"/>
    <p:sldId id="7947" r:id="rId17"/>
    <p:sldId id="7946" r:id="rId18"/>
    <p:sldId id="7945" r:id="rId19"/>
    <p:sldId id="7944" r:id="rId20"/>
    <p:sldId id="7943" r:id="rId21"/>
    <p:sldId id="7942" r:id="rId22"/>
    <p:sldId id="7941" r:id="rId23"/>
    <p:sldId id="7940" r:id="rId24"/>
    <p:sldId id="7939" r:id="rId25"/>
    <p:sldId id="7938" r:id="rId26"/>
  </p:sldIdLst>
  <p:sldSz cx="9144000" cy="5144770"/>
  <p:notesSz cx="6858000" cy="9144000"/>
  <p:custDataLst>
    <p:tags r:id="rId3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i Pratikkumar EXT FEV Europe GmbH" initials="JPEFE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EAF9"/>
    <a:srgbClr val="B98495"/>
    <a:srgbClr val="FF66CC"/>
    <a:srgbClr val="003A5C"/>
    <a:srgbClr val="094D65"/>
    <a:srgbClr val="196FA6"/>
    <a:srgbClr val="00ABE7"/>
    <a:srgbClr val="7FD5F3"/>
    <a:srgbClr val="1179BF"/>
    <a:srgbClr val="81B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84"/>
      </p:cViewPr>
      <p:guideLst>
        <p:guide orient="horz" pos="1687"/>
        <p:guide orient="horz" pos="544"/>
        <p:guide orient="horz" pos="1801"/>
        <p:guide orient="horz" pos="2935"/>
        <p:guide pos="2940"/>
        <p:guide pos="2832"/>
        <p:guide pos="5533"/>
        <p:guide pos="227"/>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4.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sz="100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581487-DED7-4908-9A01-0A45EDCB1D6C}" type="datetimeFigureOut">
              <a:rPr lang="de-DE" sz="1000" smtClean="0"/>
            </a:fld>
            <a:endParaRPr lang="de-DE" sz="100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sz="100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42A22D-1E89-46D3-A8B1-76349A9A3E3A}" type="slidenum">
              <a:rPr lang="de-DE" sz="1000" smtClean="0"/>
            </a:fld>
            <a:endParaRPr lang="de-DE" sz="100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59999" y="360000"/>
            <a:ext cx="6120000" cy="3444294"/>
          </a:xfrm>
          <a:prstGeom prst="rect">
            <a:avLst/>
          </a:prstGeom>
          <a:noFill/>
          <a:ln w="12700">
            <a:solidFill>
              <a:schemeClr val="tx1"/>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60000" y="3960000"/>
            <a:ext cx="6120000" cy="4860000"/>
          </a:xfrm>
          <a:prstGeom prst="rect">
            <a:avLst/>
          </a:prstGeom>
        </p:spPr>
        <p:txBody>
          <a:bodyPr vert="horz" lIns="0" tIns="0" rIns="0" bIns="0" rtlCol="0"/>
          <a:lstStyle/>
          <a:p>
            <a:pPr lvl="0"/>
            <a:r>
              <a:rPr lang="de-DE"/>
              <a:t>Textmasterformat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Foliennummernplatzhalter 6"/>
          <p:cNvSpPr>
            <a:spLocks noGrp="1"/>
          </p:cNvSpPr>
          <p:nvPr>
            <p:ph type="sldNum" sz="quarter" idx="5"/>
          </p:nvPr>
        </p:nvSpPr>
        <p:spPr>
          <a:xfrm>
            <a:off x="3884613" y="8887522"/>
            <a:ext cx="2971800" cy="252000"/>
          </a:xfrm>
          <a:prstGeom prst="rect">
            <a:avLst/>
          </a:prstGeom>
        </p:spPr>
        <p:txBody>
          <a:bodyPr vert="horz" lIns="91440" tIns="45720" rIns="91440" bIns="45720" rtlCol="0" anchor="b"/>
          <a:lstStyle>
            <a:lvl1pPr algn="r">
              <a:defRPr sz="1000"/>
            </a:lvl1pPr>
          </a:lstStyle>
          <a:p>
            <a:fld id="{D61B4C21-2AF8-4513-9A88-12DEBB551087}" type="slidenum">
              <a:rPr lang="de-DE" smtClean="0"/>
            </a:fld>
            <a:endParaRPr lang="de-DE"/>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5900" indent="-215900" algn="l" defTabSz="914400" rtl="0" eaLnBrk="1" latinLnBrk="0" hangingPunct="1">
      <a:buClr>
        <a:schemeClr val="tx2"/>
      </a:buClr>
      <a:buFont typeface="Tahoma" pitchFamily="34" charset="0"/>
      <a:buChar char="•"/>
      <a:defRPr sz="1000" kern="1200">
        <a:solidFill>
          <a:schemeClr val="tx1"/>
        </a:solidFill>
        <a:latin typeface="+mn-lt"/>
        <a:ea typeface="+mn-ea"/>
        <a:cs typeface="+mn-cs"/>
      </a:defRPr>
    </a:lvl2pPr>
    <a:lvl3pPr marL="431800" indent="-215900" algn="l" defTabSz="914400" rtl="0" eaLnBrk="1" latinLnBrk="0" hangingPunct="1">
      <a:buClr>
        <a:schemeClr val="tx2"/>
      </a:buClr>
      <a:buFont typeface="Tahoma" pitchFamily="34" charset="0"/>
      <a:buChar char="•"/>
      <a:defRPr sz="1000" kern="1200">
        <a:solidFill>
          <a:schemeClr val="tx1"/>
        </a:solidFill>
        <a:latin typeface="+mn-lt"/>
        <a:ea typeface="+mn-ea"/>
        <a:cs typeface="+mn-cs"/>
      </a:defRPr>
    </a:lvl3pPr>
    <a:lvl4pPr marL="647700" indent="-215900" algn="l" defTabSz="914400" rtl="0" eaLnBrk="1" latinLnBrk="0" hangingPunct="1">
      <a:buClr>
        <a:schemeClr val="tx2"/>
      </a:buClr>
      <a:buFont typeface="Tahoma" pitchFamily="34" charset="0"/>
      <a:buChar char="•"/>
      <a:defRPr sz="1000" kern="1200">
        <a:solidFill>
          <a:schemeClr val="tx1"/>
        </a:solidFill>
        <a:latin typeface="+mn-lt"/>
        <a:ea typeface="+mn-ea"/>
        <a:cs typeface="+mn-cs"/>
      </a:defRPr>
    </a:lvl4pPr>
    <a:lvl5pPr marL="864235" indent="-215900" algn="l" defTabSz="914400" rtl="0" eaLnBrk="1" latinLnBrk="0" hangingPunct="1">
      <a:buClr>
        <a:schemeClr val="tx2"/>
      </a:buClr>
      <a:buFont typeface="Tahoma"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60363" y="360363"/>
            <a:ext cx="6119812" cy="3443287"/>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D61B4C21-2AF8-4513-9A88-12DEBB551087}" type="slidenum">
              <a:rPr lang="de-DE" smtClean="0"/>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60363" y="360363"/>
            <a:ext cx="6119812" cy="3443287"/>
          </a:xfrm>
        </p:spPr>
      </p:sp>
      <p:sp>
        <p:nvSpPr>
          <p:cNvPr id="3" name="Notizenplatzhalter 2"/>
          <p:cNvSpPr>
            <a:spLocks noGrp="1"/>
          </p:cNvSpPr>
          <p:nvPr>
            <p:ph type="body" idx="1"/>
          </p:nvPr>
        </p:nvSpPr>
        <p:spPr/>
        <p:txBody>
          <a:bodyPr/>
          <a:lstStyle/>
          <a:p>
            <a:r>
              <a:rPr lang="en-US">
                <a:ea typeface="Tahoma"/>
                <a:cs typeface="Tahoma"/>
              </a:rPr>
              <a:t>Add Application Service component layer</a:t>
            </a:r>
            <a:endParaRPr lang="en-US"/>
          </a:p>
        </p:txBody>
      </p:sp>
      <p:sp>
        <p:nvSpPr>
          <p:cNvPr id="4" name="Foliennummernplatzhalter 3"/>
          <p:cNvSpPr>
            <a:spLocks noGrp="1"/>
          </p:cNvSpPr>
          <p:nvPr>
            <p:ph type="sldNum" sz="quarter" idx="5"/>
          </p:nvPr>
        </p:nvSpPr>
        <p:spPr/>
        <p:txBody>
          <a:bodyPr/>
          <a:lstStyle/>
          <a:p>
            <a:fld id="{D61B4C21-2AF8-4513-9A88-12DEBB551087}" type="slidenum">
              <a:rPr lang="de-DE" smtClean="0"/>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a:solidFill>
                <a:srgbClr val="000000"/>
              </a:solidFill>
              <a:cs typeface="Tahoma" pitchFamily="34" charset="0"/>
            </a:endParaRPr>
          </a:p>
        </p:txBody>
      </p:sp>
      <p:sp>
        <p:nvSpPr>
          <p:cNvPr id="2" name="Titel 1"/>
          <p:cNvSpPr>
            <a:spLocks noGrp="1"/>
          </p:cNvSpPr>
          <p:nvPr>
            <p:ph type="ctrTitle" hasCustomPrompt="1"/>
          </p:nvPr>
        </p:nvSpPr>
        <p:spPr>
          <a:xfrm>
            <a:off x="359999" y="1485342"/>
            <a:ext cx="8424000" cy="1058309"/>
          </a:xfrm>
        </p:spPr>
        <p:txBody>
          <a:bodyPr/>
          <a:lstStyle>
            <a:lvl1pPr>
              <a:defRPr sz="3600">
                <a:solidFill>
                  <a:schemeClr val="bg1"/>
                </a:solidFill>
              </a:defRPr>
            </a:lvl1pPr>
          </a:lstStyle>
          <a:p>
            <a:r>
              <a:rPr lang="de-DE"/>
              <a:t>Mastertitelformat bearbeiten</a:t>
            </a:r>
            <a:endParaRPr lang="de-DE"/>
          </a:p>
        </p:txBody>
      </p:sp>
      <p:sp>
        <p:nvSpPr>
          <p:cNvPr id="3" name="Untertitel 2"/>
          <p:cNvSpPr>
            <a:spLocks noGrp="1"/>
          </p:cNvSpPr>
          <p:nvPr>
            <p:ph type="subTitle" idx="1" hasCustomPrompt="1"/>
          </p:nvPr>
        </p:nvSpPr>
        <p:spPr>
          <a:xfrm>
            <a:off x="0" y="0"/>
            <a:ext cx="3600" cy="3600"/>
          </a:xfrm>
        </p:spPr>
        <p:txBody>
          <a:bodyPr/>
          <a:lstStyle>
            <a:lvl1pPr marL="0" indent="0" algn="ctr">
              <a:buNone/>
              <a:defRPr sz="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a:p>
        </p:txBody>
      </p:sp>
      <p:sp>
        <p:nvSpPr>
          <p:cNvPr id="5" name="Fußzeilenplatzhalter 4"/>
          <p:cNvSpPr>
            <a:spLocks noGrp="1"/>
          </p:cNvSpPr>
          <p:nvPr>
            <p:ph type="ftr" sz="quarter" idx="11"/>
          </p:nvPr>
        </p:nvSpPr>
        <p:spPr>
          <a:xfrm>
            <a:off x="359999" y="2730774"/>
            <a:ext cx="8424000" cy="252078"/>
          </a:xfrm>
        </p:spPr>
        <p:txBody>
          <a:bodyPr/>
          <a:lstStyle>
            <a:lvl1pPr>
              <a:defRPr sz="1200">
                <a:solidFill>
                  <a:schemeClr val="bg1"/>
                </a:solidFill>
              </a:defRPr>
            </a:lvl1pPr>
          </a:lstStyle>
          <a:p>
            <a:endParaRPr lang="de-DE"/>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998" y="438285"/>
            <a:ext cx="864000" cy="86426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fld>
            <a:endParaRPr lang="de-DE"/>
          </a:p>
        </p:txBody>
      </p:sp>
      <p:sp>
        <p:nvSpPr>
          <p:cNvPr id="8" name="Bildplatzhalter 7"/>
          <p:cNvSpPr>
            <a:spLocks noGrp="1"/>
          </p:cNvSpPr>
          <p:nvPr>
            <p:ph type="pic" sz="quarter" idx="12"/>
          </p:nvPr>
        </p:nvSpPr>
        <p:spPr>
          <a:xfrm>
            <a:off x="0" y="864268"/>
            <a:ext cx="9144000" cy="3781167"/>
          </a:xfrm>
          <a:solidFill>
            <a:schemeClr val="bg2"/>
          </a:solidFill>
        </p:spPr>
        <p:txBody>
          <a:bodyPr vert="horz" lIns="0" tIns="0" rIns="0" bIns="0" rtlCol="0">
            <a:noAutofit/>
          </a:bodyPr>
          <a:lstStyle>
            <a:lvl1pPr>
              <a:defRPr lang="de-DE"/>
            </a:lvl1pPr>
          </a:lstStyle>
          <a:p>
            <a:pPr lvl="0"/>
            <a:r>
              <a:rPr lang="de-DE"/>
              <a:t>Bild durch Klicken auf Symbol hinzufügen</a:t>
            </a:r>
            <a:endParaRPr lang="de-DE"/>
          </a:p>
        </p:txBody>
      </p:sp>
      <p:sp>
        <p:nvSpPr>
          <p:cNvPr id="11" name="Textfeld 13"/>
          <p:cNvSpPr txBox="1">
            <a:spLocks noChangeArrowheads="1"/>
          </p:cNvSpPr>
          <p:nvPr userDrawn="1"/>
        </p:nvSpPr>
        <p:spPr bwMode="auto">
          <a:xfrm>
            <a:off x="-2188873" y="0"/>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FFFFFF"/>
                </a:solidFill>
                <a:cs typeface="Tahoma" pitchFamily="34" charset="0"/>
              </a:rPr>
              <a:t>Bearbeitungshinweis:</a:t>
            </a:r>
            <a:endParaRPr lang="de-DE" sz="1000" b="1">
              <a:solidFill>
                <a:srgbClr val="FFFFFF"/>
              </a:solidFill>
              <a:cs typeface="Tahoma" pitchFamily="34" charset="0"/>
            </a:endParaRPr>
          </a:p>
          <a:p>
            <a:pPr eaLnBrk="1" fontAlgn="base" hangingPunct="1">
              <a:spcBef>
                <a:spcPct val="0"/>
              </a:spcBef>
              <a:spcAft>
                <a:spcPct val="0"/>
              </a:spcAft>
            </a:pPr>
            <a:r>
              <a:rPr lang="de-DE" sz="800">
                <a:solidFill>
                  <a:srgbClr val="FFFFFF"/>
                </a:solidFill>
                <a:cs typeface="Tahoma" pitchFamily="34" charset="0"/>
              </a:rPr>
              <a:t>Klicken Sie auf das Symbol im Platzhalter und wählen Sie ein Bild aus.</a:t>
            </a:r>
            <a:endParaRPr lang="de-DE" sz="800">
              <a:solidFill>
                <a:srgbClr val="FFFFFF"/>
              </a:solidFill>
              <a:cs typeface="Tahoma" pitchFamily="34" charset="0"/>
            </a:endParaRPr>
          </a:p>
          <a:p>
            <a:pPr eaLnBrk="1" fontAlgn="base" hangingPunct="1">
              <a:spcBef>
                <a:spcPct val="0"/>
              </a:spcBef>
              <a:spcAft>
                <a:spcPct val="0"/>
              </a:spcAft>
            </a:pPr>
            <a:r>
              <a:rPr lang="de-DE" sz="800">
                <a:solidFill>
                  <a:srgbClr val="FFFFFF"/>
                </a:solidFill>
                <a:cs typeface="Tahoma" pitchFamily="34" charset="0"/>
              </a:rPr>
              <a:t>Sofern das Bild nicht der Größe des Bildplatzhalters entspricht und somit nicht richtig zugeschnitten ist, gehen Sie bitte wie folgt vor:</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Gehen Sie mit der Maus auf das Bild -</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Klicken Sie auf die rechte Maustaste und wählen Sie „Grafik formatieren“ aus.</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Wählen Sie dann „Zuschneiden“. Unter „Bildposition“ – X-Offset und Y-Offset können Sie nun den gewünschten Ausschnitt bestimmen.</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Mit positiven Werten wird das Bild nach unten bzw. nach rechts verschoben. Mit negativen Werten hingegen nach oben bzw. links.</a:t>
            </a:r>
            <a:endParaRPr lang="en-US" sz="900">
              <a:solidFill>
                <a:srgbClr val="FFFFFF"/>
              </a:solidFill>
              <a:cs typeface="Tahoma" pitchFamily="34" charset="0"/>
            </a:endParaRPr>
          </a:p>
        </p:txBody>
      </p:sp>
      <p:sp>
        <p:nvSpPr>
          <p:cNvPr id="12" name="Textfeld 14"/>
          <p:cNvSpPr txBox="1">
            <a:spLocks noChangeArrowheads="1"/>
          </p:cNvSpPr>
          <p:nvPr userDrawn="1"/>
        </p:nvSpPr>
        <p:spPr bwMode="auto">
          <a:xfrm>
            <a:off x="-2188873" y="2404687"/>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FFFFFF"/>
                </a:solidFill>
                <a:cs typeface="Tahoma" pitchFamily="34" charset="0"/>
              </a:rPr>
              <a:t>Handling </a:t>
            </a:r>
            <a:r>
              <a:rPr lang="de-DE" sz="1000" b="1" err="1">
                <a:solidFill>
                  <a:srgbClr val="FFFFFF"/>
                </a:solidFill>
                <a:cs typeface="Tahoma" pitchFamily="34" charset="0"/>
              </a:rPr>
              <a:t>instructions</a:t>
            </a:r>
            <a:r>
              <a:rPr lang="de-DE" sz="1000" b="1">
                <a:solidFill>
                  <a:srgbClr val="FFFFFF"/>
                </a:solidFill>
                <a:cs typeface="Tahoma" pitchFamily="34" charset="0"/>
              </a:rPr>
              <a:t>:</a:t>
            </a:r>
            <a:endParaRPr lang="de-DE" sz="1000" b="1">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Click on the symbol in the place holder and select an image. If the image does not have the same size as the place holder, please follow this instruction:</a:t>
            </a:r>
            <a:endParaRPr lang="en-US" sz="800">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With positive values you can move the picture down and to the right, with negative values up and to the left.</a:t>
            </a:r>
            <a:endParaRPr lang="en-US" sz="800">
              <a:solidFill>
                <a:srgbClr val="FFFFFF"/>
              </a:solidFill>
              <a:cs typeface="Tahoma"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Chapter slide">
    <p:bg>
      <p:bgPr>
        <a:solidFill>
          <a:schemeClr val="bg1"/>
        </a:solidFill>
        <a:effectLst/>
      </p:bgPr>
    </p:bg>
    <p:spTree>
      <p:nvGrpSpPr>
        <p:cNvPr id="1" name=""/>
        <p:cNvGrpSpPr/>
        <p:nvPr/>
      </p:nvGrpSpPr>
      <p:grpSpPr>
        <a:xfrm>
          <a:off x="0" y="0"/>
          <a:ext cx="0" cy="0"/>
          <a:chOff x="0" y="0"/>
          <a:chExt cx="0" cy="0"/>
        </a:xfrm>
      </p:grpSpPr>
      <p:sp>
        <p:nvSpPr>
          <p:cNvPr id="16" name="Rechteck 15"/>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grpSp>
        <p:nvGrpSpPr>
          <p:cNvPr id="2" name="Gruppieren 1"/>
          <p:cNvGrpSpPr/>
          <p:nvPr/>
        </p:nvGrpSpPr>
        <p:grpSpPr>
          <a:xfrm>
            <a:off x="360002" y="4723759"/>
            <a:ext cx="8424000" cy="366466"/>
            <a:chOff x="360001" y="4722299"/>
            <a:chExt cx="8424000" cy="366353"/>
          </a:xfrm>
        </p:grpSpPr>
        <p:sp>
          <p:nvSpPr>
            <p:cNvPr id="14"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5" name="Gerade Verbindung 14"/>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2" name="Fußzeilenplatzhalter 2"/>
          <p:cNvSpPr>
            <a:spLocks noGrp="1"/>
          </p:cNvSpPr>
          <p:nvPr>
            <p:ph type="ftr" sz="quarter" idx="10"/>
          </p:nvPr>
        </p:nvSpPr>
        <p:spPr>
          <a:xfrm>
            <a:off x="929391" y="4892162"/>
            <a:ext cx="5220000" cy="108033"/>
          </a:xfrm>
        </p:spPr>
        <p:txBody>
          <a:bodyPr/>
          <a:lstStyle>
            <a:lvl1pPr>
              <a:defRPr>
                <a:solidFill>
                  <a:schemeClr val="bg1"/>
                </a:solidFill>
              </a:defRPr>
            </a:lvl1pPr>
          </a:lstStyle>
          <a:p>
            <a:pPr>
              <a:lnSpc>
                <a:spcPts val="800"/>
              </a:lnSpc>
            </a:pPr>
            <a:endParaRPr>
              <a:solidFill>
                <a:srgbClr val="FFFFFF"/>
              </a:solidFill>
            </a:endParaRPr>
          </a:p>
        </p:txBody>
      </p:sp>
      <p:sp>
        <p:nvSpPr>
          <p:cNvPr id="23" name="Foliennummernplatzhalter 3"/>
          <p:cNvSpPr>
            <a:spLocks noGrp="1"/>
          </p:cNvSpPr>
          <p:nvPr>
            <p:ph type="sldNum" sz="quarter" idx="11"/>
          </p:nvPr>
        </p:nvSpPr>
        <p:spPr>
          <a:xfrm>
            <a:off x="8604001" y="4892162"/>
            <a:ext cx="180000" cy="108033"/>
          </a:xfrm>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fld>
            <a:endParaRPr>
              <a:solidFill>
                <a:srgbClr val="FFFFFF"/>
              </a:solidFill>
            </a:endParaRPr>
          </a:p>
        </p:txBody>
      </p:sp>
      <p:sp>
        <p:nvSpPr>
          <p:cNvPr id="24" name="Textplatzhalter 13"/>
          <p:cNvSpPr>
            <a:spLocks noGrp="1"/>
          </p:cNvSpPr>
          <p:nvPr>
            <p:ph type="body" sz="quarter" idx="12" hasCustomPrompt="1"/>
          </p:nvPr>
        </p:nvSpPr>
        <p:spPr>
          <a:xfrm>
            <a:off x="360001" y="324742"/>
            <a:ext cx="1279615" cy="1058309"/>
          </a:xfrm>
        </p:spPr>
        <p:txBody>
          <a:bodyPr wrap="none" lIns="0" tIns="0" rIns="0" bIns="0">
            <a:noAutofit/>
          </a:bodyPr>
          <a:lstStyle>
            <a:lvl1pPr>
              <a:defRPr lang="de-DE" sz="7200" b="1" kern="0" dirty="0">
                <a:solidFill>
                  <a:schemeClr val="tx2"/>
                </a:solidFill>
              </a:defRPr>
            </a:lvl1pPr>
          </a:lstStyle>
          <a:p>
            <a:pPr lvl="0"/>
            <a:r>
              <a:rPr lang="de-DE"/>
              <a:t>Mastertextformat bearbeiten</a:t>
            </a:r>
            <a:endParaRPr lang="de-DE"/>
          </a:p>
        </p:txBody>
      </p:sp>
      <p:sp>
        <p:nvSpPr>
          <p:cNvPr id="25" name="Textplatzhalter 12"/>
          <p:cNvSpPr>
            <a:spLocks noGrp="1"/>
          </p:cNvSpPr>
          <p:nvPr>
            <p:ph type="body" sz="quarter" idx="13" hasCustomPrompt="1"/>
          </p:nvPr>
        </p:nvSpPr>
        <p:spPr>
          <a:xfrm>
            <a:off x="359999" y="1339006"/>
            <a:ext cx="8424000" cy="461808"/>
          </a:xfrm>
          <a:noFill/>
        </p:spPr>
        <p:txBody>
          <a:bodyPr wrap="square" lIns="0" tIns="0" rIns="0" bIns="0" rtlCol="0">
            <a:noAutofit/>
          </a:bodyPr>
          <a:lstStyle>
            <a:lvl1pPr>
              <a:defRPr lang="de-DE" sz="3000" b="1" kern="1200" dirty="0">
                <a:solidFill>
                  <a:schemeClr val="bg1"/>
                </a:solidFill>
                <a:latin typeface="Tahoma" pitchFamily="34" charset="0"/>
                <a:ea typeface="Tahoma" pitchFamily="34" charset="0"/>
                <a:cs typeface="Tahoma" pitchFamily="34" charset="0"/>
              </a:defRPr>
            </a:lvl1pPr>
          </a:lstStyle>
          <a:p>
            <a:pPr lvl="0">
              <a:spcBef>
                <a:spcPct val="0"/>
              </a:spcBef>
            </a:pPr>
            <a:r>
              <a:rPr lang="de-DE"/>
              <a:t>Mastertextformat bearbeiten</a:t>
            </a:r>
            <a:endParaRPr lang="de-DE"/>
          </a:p>
        </p:txBody>
      </p:sp>
      <p:sp>
        <p:nvSpPr>
          <p:cNvPr id="8" name="novaPathPPTBox"/>
          <p:cNvSpPr/>
          <p:nvPr userDrawn="1"/>
        </p:nvSpPr>
        <p:spPr>
          <a:xfrm>
            <a:off x="6438900" y="4965700"/>
            <a:ext cx="292100" cy="88900"/>
          </a:xfrm>
          <a:prstGeom prst="rect">
            <a:avLst/>
          </a:prstGeom>
          <a:noFill/>
          <a:ln w="12700" cap="flat" cmpd="sng" algn="ctr">
            <a:noFill/>
            <a:prstDash val="solid"/>
          </a:ln>
          <a:effectLst/>
          <a:extLst>
            <a:ext uri="{909E8E84-426E-40DD-AFC4-6F175D3DCCD1}">
              <a14:hiddenFill xmlns:a14="http://schemas.microsoft.com/office/drawing/2010/main">
                <a:solidFill>
                  <a:srgbClr val="7FD5F3"/>
                </a:solidFill>
              </a14:hiddenFill>
            </a:ext>
          </a:extLst>
        </p:spPr>
        <p:txBody>
          <a:bodyPr rot="0" spcFirstLastPara="0" vertOverflow="overflow" horzOverflow="overflow" vert="horz" wrap="none" lIns="0" tIns="0" rIns="0" bIns="0" numCol="1" spcCol="0" rtlCol="0" fromWordArt="0" anchor="ctr" anchorCtr="0" forceAA="0" compatLnSpc="1">
            <a:noAutofit/>
          </a:bodyPr>
          <a:lstStyle/>
          <a:p>
            <a:pPr marL="0" marR="0" indent="0" algn="l" defTabSz="914400" eaLnBrk="1" fontAlgn="t" latinLnBrk="0" hangingPunct="1">
              <a:lnSpc>
                <a:spcPct val="100000"/>
              </a:lnSpc>
              <a:spcBef>
                <a:spcPts val="0"/>
              </a:spcBef>
              <a:spcAft>
                <a:spcPct val="0"/>
              </a:spcAft>
              <a:buClrTx/>
              <a:buSzTx/>
              <a:buFontTx/>
              <a:buNone/>
            </a:pPr>
            <a:r>
              <a:rPr kumimoji="0" lang="en-US" sz="600" b="0" i="0" u="none" strike="noStrike" kern="0" cap="none" spc="0" normalizeH="0" baseline="0" noProof="0">
                <a:ln>
                  <a:noFill/>
                </a:ln>
                <a:solidFill>
                  <a:srgbClr val="000000"/>
                </a:solidFill>
                <a:effectLst/>
                <a:uLnTx/>
                <a:uFillTx/>
                <a:latin typeface="Tahoma" pitchFamily="34" charset="0"/>
                <a:ea typeface="+mn-ea"/>
                <a:cs typeface="Tahoma" pitchFamily="34" charset="0"/>
              </a:rPr>
              <a:t>Internal</a:t>
            </a:r>
            <a:endParaRPr kumimoji="0" lang="en-US" sz="600" b="0" i="0" u="none" strike="noStrike" kern="0" cap="none" spc="0" normalizeH="0" baseline="0" noProof="0" err="1">
              <a:ln>
                <a:noFill/>
              </a:ln>
              <a:solidFill>
                <a:srgbClr val="000000"/>
              </a:solidFill>
              <a:effectLst/>
              <a:uLnTx/>
              <a:uFillTx/>
              <a:latin typeface="Tahoma" pitchFamily="34" charset="0"/>
              <a:ea typeface="+mn-ea"/>
              <a:cs typeface="Tahoma"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Divider and Closing slide">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sp>
        <p:nvSpPr>
          <p:cNvPr id="18" name="Textplatzhalter 12"/>
          <p:cNvSpPr>
            <a:spLocks noGrp="1"/>
          </p:cNvSpPr>
          <p:nvPr>
            <p:ph type="body" sz="quarter" idx="12" hasCustomPrompt="1"/>
          </p:nvPr>
        </p:nvSpPr>
        <p:spPr>
          <a:xfrm>
            <a:off x="360000" y="438285"/>
            <a:ext cx="6706589" cy="1058309"/>
          </a:xfrm>
        </p:spPr>
        <p:txBody>
          <a:bodyPr/>
          <a:lstStyle>
            <a:lvl1pPr marL="0" indent="0">
              <a:lnSpc>
                <a:spcPct val="100000"/>
              </a:lnSpc>
              <a:spcBef>
                <a:spcPts val="0"/>
              </a:spcBef>
              <a:buFontTx/>
              <a:buNone/>
              <a:defRPr sz="3600" b="1">
                <a:solidFill>
                  <a:schemeClr val="bg1"/>
                </a:solidFill>
              </a:defRPr>
            </a:lvl1pPr>
            <a:lvl2pPr marL="0" indent="0">
              <a:lnSpc>
                <a:spcPct val="100000"/>
              </a:lnSpc>
              <a:spcBef>
                <a:spcPts val="0"/>
              </a:spcBef>
              <a:buFontTx/>
              <a:buNone/>
              <a:defRPr sz="3600">
                <a:solidFill>
                  <a:schemeClr val="bg1"/>
                </a:solidFill>
              </a:defRPr>
            </a:lvl2pPr>
            <a:lvl3pPr marL="0" indent="0">
              <a:lnSpc>
                <a:spcPct val="100000"/>
              </a:lnSpc>
              <a:spcBef>
                <a:spcPts val="0"/>
              </a:spcBef>
              <a:buFontTx/>
              <a:buNone/>
              <a:defRPr sz="3600">
                <a:solidFill>
                  <a:schemeClr val="bg1"/>
                </a:solidFill>
              </a:defRPr>
            </a:lvl3pPr>
            <a:lvl4pPr marL="0" indent="0">
              <a:lnSpc>
                <a:spcPct val="100000"/>
              </a:lnSpc>
              <a:spcBef>
                <a:spcPts val="0"/>
              </a:spcBef>
              <a:buFontTx/>
              <a:buNone/>
              <a:defRPr sz="3600">
                <a:solidFill>
                  <a:schemeClr val="bg1"/>
                </a:solidFill>
              </a:defRPr>
            </a:lvl4pPr>
            <a:lvl5pPr marL="0" indent="0">
              <a:lnSpc>
                <a:spcPct val="100000"/>
              </a:lnSpc>
              <a:spcBef>
                <a:spcPts val="0"/>
              </a:spcBef>
              <a:buFontTx/>
              <a:buNone/>
              <a:defRPr sz="3600">
                <a:solidFill>
                  <a:schemeClr val="bg1"/>
                </a:solidFill>
              </a:defRPr>
            </a:lvl5pPr>
          </a:lstStyle>
          <a:p>
            <a:pPr lvl="0"/>
            <a:r>
              <a:rPr lang="de-DE"/>
              <a:t>Mastertextformat bearbeiten</a:t>
            </a:r>
            <a:endParaRPr lang="de-DE"/>
          </a:p>
        </p:txBody>
      </p:sp>
      <p:sp>
        <p:nvSpPr>
          <p:cNvPr id="12" name="Fußzeilenplatzhalter 2"/>
          <p:cNvSpPr>
            <a:spLocks noGrp="1"/>
          </p:cNvSpPr>
          <p:nvPr>
            <p:ph type="ftr" sz="quarter" idx="10"/>
          </p:nvPr>
        </p:nvSpPr>
        <p:spPr>
          <a:xfrm>
            <a:off x="929391" y="4892162"/>
            <a:ext cx="5220000" cy="108033"/>
          </a:xfrm>
        </p:spPr>
        <p:txBody>
          <a:bodyPr/>
          <a:lstStyle>
            <a:lvl1pPr>
              <a:defRPr>
                <a:solidFill>
                  <a:schemeClr val="bg1"/>
                </a:solidFill>
              </a:defRPr>
            </a:lvl1pPr>
          </a:lstStyle>
          <a:p>
            <a:pPr>
              <a:lnSpc>
                <a:spcPts val="800"/>
              </a:lnSpc>
            </a:pPr>
            <a:endParaRPr>
              <a:solidFill>
                <a:srgbClr val="FFFFFF"/>
              </a:solidFill>
            </a:endParaRPr>
          </a:p>
        </p:txBody>
      </p:sp>
      <p:sp>
        <p:nvSpPr>
          <p:cNvPr id="14" name="Foliennummernplatzhalter 3"/>
          <p:cNvSpPr>
            <a:spLocks noGrp="1"/>
          </p:cNvSpPr>
          <p:nvPr>
            <p:ph type="sldNum" sz="quarter" idx="11"/>
          </p:nvPr>
        </p:nvSpPr>
        <p:spPr>
          <a:xfrm>
            <a:off x="8604001" y="4892162"/>
            <a:ext cx="180000" cy="108033"/>
          </a:xfrm>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fld>
            <a:endParaRPr>
              <a:solidFill>
                <a:srgbClr val="FFFFFF"/>
              </a:solidFill>
            </a:endParaRPr>
          </a:p>
        </p:txBody>
      </p:sp>
      <p:grpSp>
        <p:nvGrpSpPr>
          <p:cNvPr id="16" name="Gruppieren 15"/>
          <p:cNvGrpSpPr/>
          <p:nvPr userDrawn="1"/>
        </p:nvGrpSpPr>
        <p:grpSpPr>
          <a:xfrm>
            <a:off x="360002" y="4723759"/>
            <a:ext cx="8424000" cy="366466"/>
            <a:chOff x="360001" y="4722299"/>
            <a:chExt cx="8424000" cy="366353"/>
          </a:xfrm>
        </p:grpSpPr>
        <p:sp>
          <p:nvSpPr>
            <p:cNvPr id="17"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20" name="Gerade Verbindung 1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21" name="Grafik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7" name="novaPathPPTBox"/>
          <p:cNvSpPr/>
          <p:nvPr userDrawn="1"/>
        </p:nvSpPr>
        <p:spPr>
          <a:xfrm>
            <a:off x="6438900" y="4965700"/>
            <a:ext cx="292100" cy="88900"/>
          </a:xfrm>
          <a:prstGeom prst="rect">
            <a:avLst/>
          </a:prstGeom>
          <a:noFill/>
          <a:ln w="12700" cap="flat" cmpd="sng" algn="ctr">
            <a:noFill/>
            <a:prstDash val="solid"/>
          </a:ln>
          <a:effectLst/>
          <a:extLst>
            <a:ext uri="{909E8E84-426E-40DD-AFC4-6F175D3DCCD1}">
              <a14:hiddenFill xmlns:a14="http://schemas.microsoft.com/office/drawing/2010/main">
                <a:solidFill>
                  <a:srgbClr val="7FD5F3"/>
                </a:solidFill>
              </a14:hiddenFill>
            </a:ext>
          </a:extLst>
        </p:spPr>
        <p:txBody>
          <a:bodyPr rot="0" spcFirstLastPara="0" vertOverflow="overflow" horzOverflow="overflow" vert="horz" wrap="none" lIns="0" tIns="0" rIns="0" bIns="0" numCol="1" spcCol="0" rtlCol="0" fromWordArt="0" anchor="ctr" anchorCtr="0" forceAA="0" compatLnSpc="1">
            <a:noAutofit/>
          </a:bodyPr>
          <a:lstStyle/>
          <a:p>
            <a:pPr marL="0" marR="0" indent="0" algn="l" defTabSz="914400" eaLnBrk="1" fontAlgn="t" latinLnBrk="0" hangingPunct="1">
              <a:lnSpc>
                <a:spcPct val="100000"/>
              </a:lnSpc>
              <a:spcBef>
                <a:spcPts val="0"/>
              </a:spcBef>
              <a:spcAft>
                <a:spcPct val="0"/>
              </a:spcAft>
              <a:buClrTx/>
              <a:buSzTx/>
              <a:buFontTx/>
              <a:buNone/>
            </a:pPr>
            <a:r>
              <a:rPr kumimoji="0" lang="en-US" sz="600" b="0" i="0" u="none" strike="noStrike" kern="0" cap="none" spc="0" normalizeH="0" baseline="0" noProof="0">
                <a:ln>
                  <a:noFill/>
                </a:ln>
                <a:solidFill>
                  <a:srgbClr val="000000"/>
                </a:solidFill>
                <a:effectLst/>
                <a:uLnTx/>
                <a:uFillTx/>
                <a:latin typeface="Tahoma" pitchFamily="34" charset="0"/>
                <a:ea typeface="+mn-ea"/>
                <a:cs typeface="Tahoma" pitchFamily="34" charset="0"/>
              </a:rPr>
              <a:t>Internal</a:t>
            </a:r>
            <a:endParaRPr kumimoji="0" lang="en-US" sz="600" b="0" i="0" u="none" strike="noStrike" kern="0" cap="none" spc="0" normalizeH="0" baseline="0" noProof="0" err="1">
              <a:ln>
                <a:noFill/>
              </a:ln>
              <a:solidFill>
                <a:srgbClr val="000000"/>
              </a:solidFill>
              <a:effectLst/>
              <a:uLnTx/>
              <a:uFillTx/>
              <a:latin typeface="Tahoma" pitchFamily="34" charset="0"/>
              <a:ea typeface="+mn-ea"/>
              <a:cs typeface="Tahoma"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showMasterSp="0">
  <p:cSld name="Title and Content (blue)">
    <p:spTree>
      <p:nvGrpSpPr>
        <p:cNvPr id="1" name=""/>
        <p:cNvGrpSpPr/>
        <p:nvPr/>
      </p:nvGrpSpPr>
      <p:grpSpPr>
        <a:xfrm>
          <a:off x="0" y="0"/>
          <a:ext cx="0" cy="0"/>
          <a:chOff x="0" y="0"/>
          <a:chExt cx="0" cy="0"/>
        </a:xfrm>
      </p:grpSpPr>
      <p:sp>
        <p:nvSpPr>
          <p:cNvPr id="7" name="Rechteck 6"/>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sp>
        <p:nvSpPr>
          <p:cNvPr id="2" name="Titel 1"/>
          <p:cNvSpPr>
            <a:spLocks noGrp="1"/>
          </p:cNvSpPr>
          <p:nvPr>
            <p:ph type="title" hasCustomPrompt="1"/>
          </p:nvPr>
        </p:nvSpPr>
        <p:spPr/>
        <p:txBody>
          <a:bodyPr/>
          <a:lstStyle>
            <a:lvl1pPr>
              <a:defRPr>
                <a:solidFill>
                  <a:schemeClr val="bg1"/>
                </a:solidFill>
              </a:defRPr>
            </a:lvl1pPr>
          </a:lstStyle>
          <a:p>
            <a:r>
              <a:rPr lang="de-DE"/>
              <a:t>Mastertitelformat bearbeiten</a:t>
            </a:r>
            <a:endParaRPr lang="de-DE"/>
          </a:p>
        </p:txBody>
      </p:sp>
      <p:sp>
        <p:nvSpPr>
          <p:cNvPr id="3" name="Inhaltsplatzhalter 2"/>
          <p:cNvSpPr>
            <a:spLocks noGrp="1"/>
          </p:cNvSpPr>
          <p:nvPr>
            <p:ph idx="1" hasCustomPrompt="1"/>
          </p:nvPr>
        </p:nvSpPr>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grpSp>
        <p:nvGrpSpPr>
          <p:cNvPr id="8" name="Gruppieren 7"/>
          <p:cNvGrpSpPr/>
          <p:nvPr userDrawn="1"/>
        </p:nvGrpSpPr>
        <p:grpSpPr>
          <a:xfrm>
            <a:off x="360002" y="4723759"/>
            <a:ext cx="8424000" cy="366466"/>
            <a:chOff x="360001" y="4722299"/>
            <a:chExt cx="8424000" cy="366353"/>
          </a:xfrm>
        </p:grpSpPr>
        <p:sp>
          <p:nvSpPr>
            <p:cNvPr id="9"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10" name="Gerade Verbindung 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8" name="novaPathPPTBox"/>
          <p:cNvSpPr/>
          <p:nvPr userDrawn="1"/>
        </p:nvSpPr>
        <p:spPr>
          <a:xfrm>
            <a:off x="6438900" y="4965700"/>
            <a:ext cx="292100" cy="88900"/>
          </a:xfrm>
          <a:prstGeom prst="rect">
            <a:avLst/>
          </a:prstGeom>
          <a:noFill/>
          <a:ln w="12700" cap="flat" cmpd="sng" algn="ctr">
            <a:noFill/>
            <a:prstDash val="solid"/>
          </a:ln>
          <a:effectLst/>
          <a:extLst>
            <a:ext uri="{909E8E84-426E-40DD-AFC4-6F175D3DCCD1}">
              <a14:hiddenFill xmlns:a14="http://schemas.microsoft.com/office/drawing/2010/main">
                <a:solidFill>
                  <a:srgbClr val="7FD5F3"/>
                </a:solidFill>
              </a14:hiddenFill>
            </a:ext>
          </a:extLst>
        </p:spPr>
        <p:txBody>
          <a:bodyPr rot="0" spcFirstLastPara="0" vertOverflow="overflow" horzOverflow="overflow" vert="horz" wrap="none" lIns="0" tIns="0" rIns="0" bIns="0" numCol="1" spcCol="0" rtlCol="0" fromWordArt="0" anchor="ctr" anchorCtr="0" forceAA="0" compatLnSpc="1">
            <a:noAutofit/>
          </a:bodyPr>
          <a:lstStyle/>
          <a:p>
            <a:pPr marL="0" marR="0" indent="0" algn="l" defTabSz="914400" eaLnBrk="1" fontAlgn="t" latinLnBrk="0" hangingPunct="1">
              <a:lnSpc>
                <a:spcPct val="100000"/>
              </a:lnSpc>
              <a:spcBef>
                <a:spcPts val="0"/>
              </a:spcBef>
              <a:spcAft>
                <a:spcPct val="0"/>
              </a:spcAft>
              <a:buClrTx/>
              <a:buSzTx/>
              <a:buFontTx/>
              <a:buNone/>
            </a:pPr>
            <a:r>
              <a:rPr kumimoji="0" lang="en-US" sz="600" b="0" i="0" u="none" strike="noStrike" kern="0" cap="none" spc="0" normalizeH="0" baseline="0" noProof="0">
                <a:ln>
                  <a:noFill/>
                </a:ln>
                <a:solidFill>
                  <a:srgbClr val="000000"/>
                </a:solidFill>
                <a:effectLst/>
                <a:uLnTx/>
                <a:uFillTx/>
                <a:latin typeface="Tahoma" pitchFamily="34" charset="0"/>
                <a:ea typeface="+mn-ea"/>
                <a:cs typeface="Tahoma" pitchFamily="34" charset="0"/>
              </a:rPr>
              <a:t>Internal</a:t>
            </a:r>
            <a:endParaRPr kumimoji="0" lang="en-US" sz="600" b="0" i="0" u="none" strike="noStrike" kern="0" cap="none" spc="0" normalizeH="0" baseline="0" noProof="0" err="1">
              <a:ln>
                <a:noFill/>
              </a:ln>
              <a:solidFill>
                <a:srgbClr val="000000"/>
              </a:solidFill>
              <a:effectLst/>
              <a:uLnTx/>
              <a:uFillTx/>
              <a:latin typeface="Tahoma" pitchFamily="34" charset="0"/>
              <a:ea typeface="+mn-ea"/>
              <a:cs typeface="Tahoma"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showMasterSp="0">
  <p:cSld name="Title Only (blue)">
    <p:spTree>
      <p:nvGrpSpPr>
        <p:cNvPr id="1" name=""/>
        <p:cNvGrpSpPr/>
        <p:nvPr/>
      </p:nvGrpSpPr>
      <p:grpSpPr>
        <a:xfrm>
          <a:off x="0" y="0"/>
          <a:ext cx="0" cy="0"/>
          <a:chOff x="0" y="0"/>
          <a:chExt cx="0" cy="0"/>
        </a:xfrm>
      </p:grpSpPr>
      <p:sp>
        <p:nvSpPr>
          <p:cNvPr id="6" name="Rechteck 5"/>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sp>
        <p:nvSpPr>
          <p:cNvPr id="2" name="Titel 1"/>
          <p:cNvSpPr>
            <a:spLocks noGrp="1"/>
          </p:cNvSpPr>
          <p:nvPr>
            <p:ph type="title" hasCustomPrompt="1"/>
          </p:nvPr>
        </p:nvSpPr>
        <p:spPr/>
        <p:txBody>
          <a:bodyPr/>
          <a:lstStyle>
            <a:lvl1pPr>
              <a:defRPr>
                <a:solidFill>
                  <a:schemeClr val="bg1"/>
                </a:solidFill>
              </a:defRPr>
            </a:lvl1pPr>
          </a:lstStyle>
          <a:p>
            <a:r>
              <a:rPr lang="de-DE"/>
              <a:t>Mastertitelformat bearbeiten</a:t>
            </a:r>
            <a:endParaRPr lang="de-DE"/>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grpSp>
        <p:nvGrpSpPr>
          <p:cNvPr id="7" name="Gruppieren 6"/>
          <p:cNvGrpSpPr/>
          <p:nvPr userDrawn="1"/>
        </p:nvGrpSpPr>
        <p:grpSpPr>
          <a:xfrm>
            <a:off x="360002" y="4723759"/>
            <a:ext cx="8424000" cy="366466"/>
            <a:chOff x="360001" y="4722299"/>
            <a:chExt cx="8424000" cy="366353"/>
          </a:xfrm>
        </p:grpSpPr>
        <p:sp>
          <p:nvSpPr>
            <p:cNvPr id="8"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9" name="Gerade Verbindung 8"/>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3" name="tk_24"/>
          <p:cNvSpPr>
            <a:spLocks noChangeArrowheads="1"/>
          </p:cNvSpPr>
          <p:nvPr userDrawn="1"/>
        </p:nvSpPr>
        <p:spPr bwMode="auto">
          <a:xfrm>
            <a:off x="-2854672" y="-15359"/>
            <a:ext cx="2772000" cy="1944000"/>
          </a:xfrm>
          <a:prstGeom prst="rect">
            <a:avLst/>
          </a:prstGeom>
          <a:solidFill>
            <a:srgbClr val="DD0C29"/>
          </a:solidFill>
          <a:ln>
            <a:noFill/>
          </a:ln>
          <a:effectLst/>
        </p:spPr>
        <p:txBody>
          <a:bodyPr lIns="90000" tIns="90000" rIns="90000" bIns="90000" anchor="ctr"/>
          <a:lstStyle/>
          <a:p>
            <a:pPr>
              <a:spcAft>
                <a:spcPts val="300"/>
              </a:spcAft>
              <a:buClr>
                <a:srgbClr val="00ABE7"/>
              </a:buClr>
              <a:buSzPct val="100000"/>
            </a:pPr>
            <a:r>
              <a:rPr lang="de-DE" sz="1200" b="1">
                <a:solidFill>
                  <a:schemeClr val="bg1"/>
                </a:solidFill>
                <a:latin typeface="Tahoma" pitchFamily="34" charset="0"/>
              </a:rPr>
              <a:t>Wichtiger Hinweis:</a:t>
            </a:r>
            <a:endParaRPr lang="de-DE" sz="1200" b="1">
              <a:solidFill>
                <a:schemeClr val="bg1"/>
              </a:solidFill>
              <a:latin typeface="Tahoma" pitchFamily="34" charset="0"/>
            </a:endParaRPr>
          </a:p>
          <a:p>
            <a:pPr>
              <a:spcAft>
                <a:spcPts val="300"/>
              </a:spcAft>
              <a:buClr>
                <a:srgbClr val="00ABE7"/>
              </a:buClr>
              <a:buSzPct val="100000"/>
            </a:pPr>
            <a:r>
              <a:rPr lang="de-DE" sz="900">
                <a:solidFill>
                  <a:schemeClr val="bg1"/>
                </a:solidFill>
                <a:latin typeface="Tahoma" pitchFamily="34" charset="0"/>
              </a:rPr>
              <a:t>Wir empfehlen, die blauen Folien nur für Showpräsentationen, Pressekonferenzen etc. zu verwenden.</a:t>
            </a:r>
            <a:endParaRPr lang="de-DE" sz="900">
              <a:solidFill>
                <a:schemeClr val="bg1"/>
              </a:solidFill>
              <a:latin typeface="Tahoma" pitchFamily="34" charset="0"/>
            </a:endParaRPr>
          </a:p>
          <a:p>
            <a:pPr>
              <a:spcAft>
                <a:spcPts val="300"/>
              </a:spcAft>
              <a:buClr>
                <a:srgbClr val="00ABE7"/>
              </a:buClr>
              <a:buSzPct val="100000"/>
            </a:pPr>
            <a:endParaRPr lang="de-DE" sz="900">
              <a:solidFill>
                <a:schemeClr val="bg1"/>
              </a:solidFill>
              <a:latin typeface="Tahoma" pitchFamily="34" charset="0"/>
            </a:endParaRPr>
          </a:p>
          <a:p>
            <a:pPr>
              <a:spcAft>
                <a:spcPts val="300"/>
              </a:spcAft>
              <a:buClr>
                <a:srgbClr val="00ABE7"/>
              </a:buClr>
              <a:buSzPct val="100000"/>
            </a:pPr>
            <a:r>
              <a:rPr lang="de-DE" sz="900">
                <a:solidFill>
                  <a:schemeClr val="bg1"/>
                </a:solidFill>
                <a:latin typeface="Tahoma" pitchFamily="34" charset="0"/>
              </a:rPr>
              <a:t>Bitten beachten Sie, dass die Funktion „Design Check“ vom Corporate </a:t>
            </a:r>
            <a:r>
              <a:rPr lang="de-DE" sz="900" err="1">
                <a:solidFill>
                  <a:schemeClr val="bg1"/>
                </a:solidFill>
                <a:latin typeface="Tahoma" pitchFamily="34" charset="0"/>
              </a:rPr>
              <a:t>Presenter</a:t>
            </a:r>
            <a:r>
              <a:rPr lang="de-DE" sz="900">
                <a:solidFill>
                  <a:schemeClr val="bg1"/>
                </a:solidFill>
                <a:latin typeface="Tahoma" pitchFamily="34" charset="0"/>
              </a:rPr>
              <a:t> die blauen Folien nicht richtig überprüfen kann. Bitte ignorieren Sie daher die Kommentare des Dienstes für Ihre blauen Folien und führen Sie die Anpassungen für die blauen Folien nicht durch.</a:t>
            </a:r>
            <a:endParaRPr lang="de-DE" sz="900">
              <a:solidFill>
                <a:schemeClr val="bg1"/>
              </a:solidFill>
              <a:latin typeface="Tahoma" pitchFamily="34" charset="0"/>
            </a:endParaRPr>
          </a:p>
        </p:txBody>
      </p:sp>
      <p:sp>
        <p:nvSpPr>
          <p:cNvPr id="14" name="tk_24"/>
          <p:cNvSpPr>
            <a:spLocks noChangeArrowheads="1"/>
          </p:cNvSpPr>
          <p:nvPr userDrawn="1"/>
        </p:nvSpPr>
        <p:spPr bwMode="auto">
          <a:xfrm>
            <a:off x="-2843772" y="2131833"/>
            <a:ext cx="2772000" cy="1728000"/>
          </a:xfrm>
          <a:prstGeom prst="rect">
            <a:avLst/>
          </a:prstGeom>
          <a:solidFill>
            <a:srgbClr val="DD0C29"/>
          </a:solidFill>
          <a:ln>
            <a:noFill/>
          </a:ln>
          <a:effectLst/>
        </p:spPr>
        <p:txBody>
          <a:bodyPr lIns="90000" tIns="90000" rIns="90000" bIns="90000" anchor="ctr"/>
          <a:lstStyle/>
          <a:p>
            <a:pPr>
              <a:spcAft>
                <a:spcPts val="300"/>
              </a:spcAft>
              <a:buClr>
                <a:srgbClr val="00ABE7"/>
              </a:buClr>
              <a:buSzPct val="100000"/>
            </a:pPr>
            <a:r>
              <a:rPr lang="de-DE" sz="1200" b="1" err="1">
                <a:solidFill>
                  <a:schemeClr val="bg1"/>
                </a:solidFill>
                <a:latin typeface="Tahoma" pitchFamily="34" charset="0"/>
              </a:rPr>
              <a:t>Important</a:t>
            </a:r>
            <a:r>
              <a:rPr lang="de-DE" sz="1200" b="1">
                <a:solidFill>
                  <a:schemeClr val="bg1"/>
                </a:solidFill>
                <a:latin typeface="Tahoma" pitchFamily="34" charset="0"/>
              </a:rPr>
              <a:t> </a:t>
            </a:r>
            <a:r>
              <a:rPr lang="de-DE" sz="1200" b="1" err="1">
                <a:solidFill>
                  <a:schemeClr val="bg1"/>
                </a:solidFill>
                <a:latin typeface="Tahoma" pitchFamily="34" charset="0"/>
              </a:rPr>
              <a:t>note</a:t>
            </a:r>
            <a:r>
              <a:rPr lang="de-DE" sz="1200" b="1">
                <a:solidFill>
                  <a:schemeClr val="bg1"/>
                </a:solidFill>
                <a:latin typeface="Tahoma" pitchFamily="34" charset="0"/>
              </a:rPr>
              <a:t>:</a:t>
            </a:r>
            <a:endParaRPr lang="de-DE" sz="1200" b="1">
              <a:solidFill>
                <a:schemeClr val="bg1"/>
              </a:solidFill>
              <a:latin typeface="Tahoma" pitchFamily="34" charset="0"/>
            </a:endParaRPr>
          </a:p>
          <a:p>
            <a:pPr>
              <a:spcAft>
                <a:spcPts val="300"/>
              </a:spcAft>
              <a:buClr>
                <a:srgbClr val="00ABE7"/>
              </a:buClr>
              <a:buSzPct val="100000"/>
            </a:pPr>
            <a:r>
              <a:rPr lang="en-US" sz="900">
                <a:solidFill>
                  <a:schemeClr val="bg1"/>
                </a:solidFill>
                <a:latin typeface="Tahoma" pitchFamily="34" charset="0"/>
              </a:rPr>
              <a:t>We recommend to use the blue slides only</a:t>
            </a:r>
            <a:br>
              <a:rPr lang="en-US" sz="900">
                <a:solidFill>
                  <a:schemeClr val="bg1"/>
                </a:solidFill>
                <a:latin typeface="Tahoma" pitchFamily="34" charset="0"/>
              </a:rPr>
            </a:br>
            <a:r>
              <a:rPr lang="en-US" sz="900">
                <a:solidFill>
                  <a:schemeClr val="bg1"/>
                </a:solidFill>
                <a:latin typeface="Tahoma" pitchFamily="34" charset="0"/>
              </a:rPr>
              <a:t>for show presentations, press conferences etc.</a:t>
            </a:r>
            <a:endParaRPr lang="en-US" sz="900">
              <a:solidFill>
                <a:schemeClr val="bg1"/>
              </a:solidFill>
              <a:latin typeface="Tahoma" pitchFamily="34" charset="0"/>
            </a:endParaRPr>
          </a:p>
          <a:p>
            <a:pPr>
              <a:spcAft>
                <a:spcPts val="300"/>
              </a:spcAft>
              <a:buClr>
                <a:srgbClr val="00ABE7"/>
              </a:buClr>
              <a:buSzPct val="100000"/>
            </a:pPr>
            <a:endParaRPr lang="en-US" sz="900">
              <a:solidFill>
                <a:schemeClr val="bg1"/>
              </a:solidFill>
              <a:latin typeface="Tahoma" pitchFamily="34" charset="0"/>
            </a:endParaRPr>
          </a:p>
          <a:p>
            <a:pPr>
              <a:spcAft>
                <a:spcPts val="300"/>
              </a:spcAft>
              <a:buClr>
                <a:srgbClr val="00ABE7"/>
              </a:buClr>
              <a:buSzPct val="100000"/>
            </a:pPr>
            <a:r>
              <a:rPr lang="en-US" sz="900">
                <a:solidFill>
                  <a:schemeClr val="bg1"/>
                </a:solidFill>
                <a:latin typeface="Tahoma" pitchFamily="34" charset="0"/>
              </a:rPr>
              <a:t>Please note that the function “Design Check” of </a:t>
            </a:r>
            <a:r>
              <a:rPr lang="de-DE" sz="900">
                <a:solidFill>
                  <a:schemeClr val="bg1"/>
                </a:solidFill>
                <a:latin typeface="Tahoma" pitchFamily="34" charset="0"/>
              </a:rPr>
              <a:t>Corporate </a:t>
            </a:r>
            <a:r>
              <a:rPr lang="de-DE" sz="900" err="1">
                <a:solidFill>
                  <a:schemeClr val="bg1"/>
                </a:solidFill>
                <a:latin typeface="Tahoma" pitchFamily="34" charset="0"/>
              </a:rPr>
              <a:t>Presenter</a:t>
            </a:r>
            <a:r>
              <a:rPr lang="en-US" sz="900">
                <a:solidFill>
                  <a:schemeClr val="bg1"/>
                </a:solidFill>
                <a:latin typeface="Tahoma" pitchFamily="34" charset="0"/>
              </a:rPr>
              <a:t> cannot do a correct check of the blue slides. So please ignore the comments of the service for your blue slides and do not make the adjustments for the blue slides.</a:t>
            </a:r>
            <a:endParaRPr lang="en-US" sz="900">
              <a:solidFill>
                <a:schemeClr val="bg1"/>
              </a:solidFill>
              <a:latin typeface="Tahoma" pitchFamily="34" charset="0"/>
            </a:endParaRPr>
          </a:p>
        </p:txBody>
      </p:sp>
      <p:sp>
        <p:nvSpPr>
          <p:cNvPr id="17" name="novaPathPPTBox"/>
          <p:cNvSpPr/>
          <p:nvPr userDrawn="1"/>
        </p:nvSpPr>
        <p:spPr>
          <a:xfrm>
            <a:off x="6438900" y="4965700"/>
            <a:ext cx="292100" cy="88900"/>
          </a:xfrm>
          <a:prstGeom prst="rect">
            <a:avLst/>
          </a:prstGeom>
          <a:noFill/>
          <a:ln w="12700" cap="flat" cmpd="sng" algn="ctr">
            <a:noFill/>
            <a:prstDash val="solid"/>
          </a:ln>
          <a:effectLst/>
          <a:extLst>
            <a:ext uri="{909E8E84-426E-40DD-AFC4-6F175D3DCCD1}">
              <a14:hiddenFill xmlns:a14="http://schemas.microsoft.com/office/drawing/2010/main">
                <a:solidFill>
                  <a:srgbClr val="7FD5F3"/>
                </a:solidFill>
              </a14:hiddenFill>
            </a:ext>
          </a:extLst>
        </p:spPr>
        <p:txBody>
          <a:bodyPr rot="0" spcFirstLastPara="0" vertOverflow="overflow" horzOverflow="overflow" vert="horz" wrap="none" lIns="0" tIns="0" rIns="0" bIns="0" numCol="1" spcCol="0" rtlCol="0" fromWordArt="0" anchor="ctr" anchorCtr="0" forceAA="0" compatLnSpc="1">
            <a:noAutofit/>
          </a:bodyPr>
          <a:lstStyle/>
          <a:p>
            <a:pPr marL="0" marR="0" indent="0" algn="l" defTabSz="914400" eaLnBrk="1" fontAlgn="t" latinLnBrk="0" hangingPunct="1">
              <a:lnSpc>
                <a:spcPct val="100000"/>
              </a:lnSpc>
              <a:spcBef>
                <a:spcPts val="0"/>
              </a:spcBef>
              <a:spcAft>
                <a:spcPct val="0"/>
              </a:spcAft>
              <a:buClrTx/>
              <a:buSzTx/>
              <a:buFontTx/>
              <a:buNone/>
            </a:pPr>
            <a:r>
              <a:rPr kumimoji="0" lang="en-US" sz="600" b="0" i="0" u="none" strike="noStrike" kern="0" cap="none" spc="0" normalizeH="0" baseline="0" noProof="0">
                <a:ln>
                  <a:noFill/>
                </a:ln>
                <a:solidFill>
                  <a:srgbClr val="000000"/>
                </a:solidFill>
                <a:effectLst/>
                <a:uLnTx/>
                <a:uFillTx/>
                <a:latin typeface="Tahoma" pitchFamily="34" charset="0"/>
                <a:ea typeface="+mn-ea"/>
                <a:cs typeface="Tahoma" pitchFamily="34" charset="0"/>
              </a:rPr>
              <a:t>Internal</a:t>
            </a:r>
            <a:endParaRPr kumimoji="0" lang="en-US" sz="600" b="0" i="0" u="none" strike="noStrike" kern="0" cap="none" spc="0" normalizeH="0" baseline="0" noProof="0" err="1">
              <a:ln>
                <a:noFill/>
              </a:ln>
              <a:solidFill>
                <a:srgbClr val="000000"/>
              </a:solidFill>
              <a:effectLst/>
              <a:uLnTx/>
              <a:uFillTx/>
              <a:latin typeface="Tahoma" pitchFamily="34" charset="0"/>
              <a:ea typeface="+mn-ea"/>
              <a:cs typeface="Tahoma"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showMasterSp="0">
  <p:cSld name="Blank (blue)">
    <p:spTree>
      <p:nvGrpSpPr>
        <p:cNvPr id="1" name=""/>
        <p:cNvGrpSpPr/>
        <p:nvPr/>
      </p:nvGrpSpPr>
      <p:grpSpPr>
        <a:xfrm>
          <a:off x="0" y="0"/>
          <a:ext cx="0" cy="0"/>
          <a:chOff x="0" y="0"/>
          <a:chExt cx="0" cy="0"/>
        </a:xfrm>
      </p:grpSpPr>
      <p:sp>
        <p:nvSpPr>
          <p:cNvPr id="5" name="Rechteck 4"/>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endParaRPr lang="de-DE" sz="1200" err="1">
              <a:solidFill>
                <a:srgbClr val="000000"/>
              </a:solidFill>
              <a:cs typeface="Tahoma" pitchFamily="34" charset="0"/>
            </a:endParaRPr>
          </a:p>
        </p:txBody>
      </p:sp>
      <p:sp>
        <p:nvSpPr>
          <p:cNvPr id="3" name="Fußzeilenplatzhalter 2"/>
          <p:cNvSpPr>
            <a:spLocks noGrp="1"/>
          </p:cNvSpPr>
          <p:nvPr>
            <p:ph type="ftr" sz="quarter" idx="11"/>
          </p:nvPr>
        </p:nvSpPr>
        <p:spPr/>
        <p:txBody>
          <a:bodyPr/>
          <a:lstStyle>
            <a:lvl1pPr>
              <a:defRPr>
                <a:solidFill>
                  <a:schemeClr val="bg1"/>
                </a:solidFill>
              </a:defRPr>
            </a:lvl1pPr>
          </a:lstStyle>
          <a:p>
            <a:endParaRPr lang="de-DE"/>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fld>
            <a:endParaRPr lang="de-DE"/>
          </a:p>
        </p:txBody>
      </p:sp>
      <p:grpSp>
        <p:nvGrpSpPr>
          <p:cNvPr id="6" name="Gruppieren 5"/>
          <p:cNvGrpSpPr/>
          <p:nvPr userDrawn="1"/>
        </p:nvGrpSpPr>
        <p:grpSpPr>
          <a:xfrm>
            <a:off x="360002" y="4723759"/>
            <a:ext cx="8424000" cy="366466"/>
            <a:chOff x="360001" y="4722299"/>
            <a:chExt cx="8424000" cy="366353"/>
          </a:xfrm>
        </p:grpSpPr>
        <p:sp>
          <p:nvSpPr>
            <p:cNvPr id="7"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FFFFFF"/>
                  </a:solidFill>
                </a:rPr>
                <a:t>© ZF Friedrichshafen AG</a:t>
              </a:r>
              <a:endParaRPr lang="de-DE" sz="600">
                <a:solidFill>
                  <a:srgbClr val="FFFFFF"/>
                </a:solidFill>
              </a:endParaRPr>
            </a:p>
          </p:txBody>
        </p:sp>
        <p:cxnSp>
          <p:nvCxnSpPr>
            <p:cNvPr id="8"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2" name="tk_24"/>
          <p:cNvSpPr>
            <a:spLocks noChangeArrowheads="1"/>
          </p:cNvSpPr>
          <p:nvPr userDrawn="1"/>
        </p:nvSpPr>
        <p:spPr bwMode="auto">
          <a:xfrm>
            <a:off x="-2854672" y="-15359"/>
            <a:ext cx="2772000" cy="1944000"/>
          </a:xfrm>
          <a:prstGeom prst="rect">
            <a:avLst/>
          </a:prstGeom>
          <a:solidFill>
            <a:srgbClr val="DD0C29"/>
          </a:solidFill>
          <a:ln>
            <a:noFill/>
          </a:ln>
          <a:effectLst/>
        </p:spPr>
        <p:txBody>
          <a:bodyPr lIns="90000" tIns="90000" rIns="90000" bIns="90000" anchor="ctr"/>
          <a:lstStyle/>
          <a:p>
            <a:pPr>
              <a:spcAft>
                <a:spcPts val="300"/>
              </a:spcAft>
              <a:buClr>
                <a:srgbClr val="00ABE7"/>
              </a:buClr>
              <a:buSzPct val="100000"/>
            </a:pPr>
            <a:r>
              <a:rPr lang="de-DE" sz="1200" b="1">
                <a:solidFill>
                  <a:schemeClr val="bg1"/>
                </a:solidFill>
                <a:latin typeface="Tahoma" pitchFamily="34" charset="0"/>
              </a:rPr>
              <a:t>Wichtiger Hinweis:</a:t>
            </a:r>
            <a:endParaRPr lang="de-DE" sz="1200" b="1">
              <a:solidFill>
                <a:schemeClr val="bg1"/>
              </a:solidFill>
              <a:latin typeface="Tahoma" pitchFamily="34" charset="0"/>
            </a:endParaRPr>
          </a:p>
          <a:p>
            <a:pPr>
              <a:spcAft>
                <a:spcPts val="300"/>
              </a:spcAft>
              <a:buClr>
                <a:srgbClr val="00ABE7"/>
              </a:buClr>
              <a:buSzPct val="100000"/>
            </a:pPr>
            <a:r>
              <a:rPr lang="de-DE" sz="900">
                <a:solidFill>
                  <a:schemeClr val="bg1"/>
                </a:solidFill>
                <a:latin typeface="Tahoma" pitchFamily="34" charset="0"/>
              </a:rPr>
              <a:t>Wir empfehlen, die blauen Folien nur für Showpräsentationen, Pressekonferenzen etc. zu verwenden.</a:t>
            </a:r>
            <a:endParaRPr lang="de-DE" sz="900">
              <a:solidFill>
                <a:schemeClr val="bg1"/>
              </a:solidFill>
              <a:latin typeface="Tahoma" pitchFamily="34" charset="0"/>
            </a:endParaRPr>
          </a:p>
          <a:p>
            <a:pPr>
              <a:spcAft>
                <a:spcPts val="300"/>
              </a:spcAft>
              <a:buClr>
                <a:srgbClr val="00ABE7"/>
              </a:buClr>
              <a:buSzPct val="100000"/>
            </a:pPr>
            <a:endParaRPr lang="de-DE" sz="900">
              <a:solidFill>
                <a:schemeClr val="bg1"/>
              </a:solidFill>
              <a:latin typeface="Tahoma" pitchFamily="34" charset="0"/>
            </a:endParaRPr>
          </a:p>
          <a:p>
            <a:pPr>
              <a:spcAft>
                <a:spcPts val="300"/>
              </a:spcAft>
              <a:buClr>
                <a:srgbClr val="00ABE7"/>
              </a:buClr>
              <a:buSzPct val="100000"/>
            </a:pPr>
            <a:r>
              <a:rPr lang="de-DE" sz="900">
                <a:solidFill>
                  <a:schemeClr val="bg1"/>
                </a:solidFill>
                <a:latin typeface="Tahoma" pitchFamily="34" charset="0"/>
              </a:rPr>
              <a:t>Bitten beachten Sie, dass die Funktion „Design Check“ vom Corporate </a:t>
            </a:r>
            <a:r>
              <a:rPr lang="de-DE" sz="900" err="1">
                <a:solidFill>
                  <a:schemeClr val="bg1"/>
                </a:solidFill>
                <a:latin typeface="Tahoma" pitchFamily="34" charset="0"/>
              </a:rPr>
              <a:t>Presenter</a:t>
            </a:r>
            <a:r>
              <a:rPr lang="de-DE" sz="900">
                <a:solidFill>
                  <a:schemeClr val="bg1"/>
                </a:solidFill>
                <a:latin typeface="Tahoma" pitchFamily="34" charset="0"/>
              </a:rPr>
              <a:t> die blauen Folien nicht richtig überprüfen kann. Bitte ignorieren Sie daher die Kommentare des Dienstes für Ihre blauen Folien und führen Sie die Anpassungen für die blauen Folien nicht durch.</a:t>
            </a:r>
            <a:endParaRPr lang="de-DE" sz="900">
              <a:solidFill>
                <a:schemeClr val="bg1"/>
              </a:solidFill>
              <a:latin typeface="Tahoma" pitchFamily="34" charset="0"/>
            </a:endParaRPr>
          </a:p>
        </p:txBody>
      </p:sp>
      <p:sp>
        <p:nvSpPr>
          <p:cNvPr id="13" name="tk_24"/>
          <p:cNvSpPr>
            <a:spLocks noChangeArrowheads="1"/>
          </p:cNvSpPr>
          <p:nvPr userDrawn="1"/>
        </p:nvSpPr>
        <p:spPr bwMode="auto">
          <a:xfrm>
            <a:off x="-2843772" y="2131833"/>
            <a:ext cx="2772000" cy="1728000"/>
          </a:xfrm>
          <a:prstGeom prst="rect">
            <a:avLst/>
          </a:prstGeom>
          <a:solidFill>
            <a:srgbClr val="DD0C29"/>
          </a:solidFill>
          <a:ln>
            <a:noFill/>
          </a:ln>
          <a:effectLst/>
        </p:spPr>
        <p:txBody>
          <a:bodyPr lIns="90000" tIns="90000" rIns="90000" bIns="90000" anchor="ctr"/>
          <a:lstStyle/>
          <a:p>
            <a:pPr>
              <a:spcAft>
                <a:spcPts val="300"/>
              </a:spcAft>
              <a:buClr>
                <a:srgbClr val="00ABE7"/>
              </a:buClr>
              <a:buSzPct val="100000"/>
            </a:pPr>
            <a:r>
              <a:rPr lang="de-DE" sz="1200" b="1" err="1">
                <a:solidFill>
                  <a:schemeClr val="bg1"/>
                </a:solidFill>
                <a:latin typeface="Tahoma" pitchFamily="34" charset="0"/>
              </a:rPr>
              <a:t>Important</a:t>
            </a:r>
            <a:r>
              <a:rPr lang="de-DE" sz="1200" b="1">
                <a:solidFill>
                  <a:schemeClr val="bg1"/>
                </a:solidFill>
                <a:latin typeface="Tahoma" pitchFamily="34" charset="0"/>
              </a:rPr>
              <a:t> </a:t>
            </a:r>
            <a:r>
              <a:rPr lang="de-DE" sz="1200" b="1" err="1">
                <a:solidFill>
                  <a:schemeClr val="bg1"/>
                </a:solidFill>
                <a:latin typeface="Tahoma" pitchFamily="34" charset="0"/>
              </a:rPr>
              <a:t>note</a:t>
            </a:r>
            <a:r>
              <a:rPr lang="de-DE" sz="1200" b="1">
                <a:solidFill>
                  <a:schemeClr val="bg1"/>
                </a:solidFill>
                <a:latin typeface="Tahoma" pitchFamily="34" charset="0"/>
              </a:rPr>
              <a:t>:</a:t>
            </a:r>
            <a:endParaRPr lang="de-DE" sz="1200" b="1">
              <a:solidFill>
                <a:schemeClr val="bg1"/>
              </a:solidFill>
              <a:latin typeface="Tahoma" pitchFamily="34" charset="0"/>
            </a:endParaRPr>
          </a:p>
          <a:p>
            <a:pPr>
              <a:spcAft>
                <a:spcPts val="300"/>
              </a:spcAft>
              <a:buClr>
                <a:srgbClr val="00ABE7"/>
              </a:buClr>
              <a:buSzPct val="100000"/>
            </a:pPr>
            <a:r>
              <a:rPr lang="en-US" sz="900">
                <a:solidFill>
                  <a:schemeClr val="bg1"/>
                </a:solidFill>
                <a:latin typeface="Tahoma" pitchFamily="34" charset="0"/>
              </a:rPr>
              <a:t>We recommend to use the blue slides only</a:t>
            </a:r>
            <a:br>
              <a:rPr lang="en-US" sz="900">
                <a:solidFill>
                  <a:schemeClr val="bg1"/>
                </a:solidFill>
                <a:latin typeface="Tahoma" pitchFamily="34" charset="0"/>
              </a:rPr>
            </a:br>
            <a:r>
              <a:rPr lang="en-US" sz="900">
                <a:solidFill>
                  <a:schemeClr val="bg1"/>
                </a:solidFill>
                <a:latin typeface="Tahoma" pitchFamily="34" charset="0"/>
              </a:rPr>
              <a:t>for show presentations, press conferences etc.</a:t>
            </a:r>
            <a:endParaRPr lang="en-US" sz="900">
              <a:solidFill>
                <a:schemeClr val="bg1"/>
              </a:solidFill>
              <a:latin typeface="Tahoma" pitchFamily="34" charset="0"/>
            </a:endParaRPr>
          </a:p>
          <a:p>
            <a:pPr>
              <a:spcAft>
                <a:spcPts val="300"/>
              </a:spcAft>
              <a:buClr>
                <a:srgbClr val="00ABE7"/>
              </a:buClr>
              <a:buSzPct val="100000"/>
            </a:pPr>
            <a:endParaRPr lang="en-US" sz="900">
              <a:solidFill>
                <a:schemeClr val="bg1"/>
              </a:solidFill>
              <a:latin typeface="Tahoma" pitchFamily="34" charset="0"/>
            </a:endParaRPr>
          </a:p>
          <a:p>
            <a:pPr>
              <a:spcAft>
                <a:spcPts val="300"/>
              </a:spcAft>
              <a:buClr>
                <a:srgbClr val="00ABE7"/>
              </a:buClr>
              <a:buSzPct val="100000"/>
            </a:pPr>
            <a:r>
              <a:rPr lang="en-US" sz="900">
                <a:solidFill>
                  <a:schemeClr val="bg1"/>
                </a:solidFill>
                <a:latin typeface="Tahoma" pitchFamily="34" charset="0"/>
              </a:rPr>
              <a:t>Please note that the function “Design Check” of </a:t>
            </a:r>
            <a:r>
              <a:rPr lang="de-DE" sz="900">
                <a:solidFill>
                  <a:schemeClr val="bg1"/>
                </a:solidFill>
                <a:latin typeface="Tahoma" pitchFamily="34" charset="0"/>
              </a:rPr>
              <a:t>Corporate </a:t>
            </a:r>
            <a:r>
              <a:rPr lang="de-DE" sz="900" err="1">
                <a:solidFill>
                  <a:schemeClr val="bg1"/>
                </a:solidFill>
                <a:latin typeface="Tahoma" pitchFamily="34" charset="0"/>
              </a:rPr>
              <a:t>Presenter</a:t>
            </a:r>
            <a:r>
              <a:rPr lang="en-US" sz="900">
                <a:solidFill>
                  <a:schemeClr val="bg1"/>
                </a:solidFill>
                <a:latin typeface="Tahoma" pitchFamily="34" charset="0"/>
              </a:rPr>
              <a:t> cannot do a correct check of the blue slides. So please ignore the comments of the service for your blue slides and do not make the adjustments for the blue slides.</a:t>
            </a:r>
            <a:endParaRPr lang="en-US" sz="900">
              <a:solidFill>
                <a:schemeClr val="bg1"/>
              </a:solidFill>
              <a:latin typeface="Tahoma" pitchFamily="34" charset="0"/>
            </a:endParaRPr>
          </a:p>
        </p:txBody>
      </p:sp>
      <p:sp>
        <p:nvSpPr>
          <p:cNvPr id="16" name="novaPathPPTBox"/>
          <p:cNvSpPr/>
          <p:nvPr userDrawn="1"/>
        </p:nvSpPr>
        <p:spPr>
          <a:xfrm>
            <a:off x="6438900" y="4965700"/>
            <a:ext cx="292100" cy="88900"/>
          </a:xfrm>
          <a:prstGeom prst="rect">
            <a:avLst/>
          </a:prstGeom>
          <a:noFill/>
          <a:ln w="12700" cap="flat" cmpd="sng" algn="ctr">
            <a:noFill/>
            <a:prstDash val="solid"/>
          </a:ln>
          <a:effectLst/>
          <a:extLst>
            <a:ext uri="{909E8E84-426E-40DD-AFC4-6F175D3DCCD1}">
              <a14:hiddenFill xmlns:a14="http://schemas.microsoft.com/office/drawing/2010/main">
                <a:solidFill>
                  <a:srgbClr val="7FD5F3"/>
                </a:solidFill>
              </a14:hiddenFill>
            </a:ext>
          </a:extLst>
        </p:spPr>
        <p:txBody>
          <a:bodyPr rot="0" spcFirstLastPara="0" vertOverflow="overflow" horzOverflow="overflow" vert="horz" wrap="none" lIns="0" tIns="0" rIns="0" bIns="0" numCol="1" spcCol="0" rtlCol="0" fromWordArt="0" anchor="ctr" anchorCtr="0" forceAA="0" compatLnSpc="1">
            <a:noAutofit/>
          </a:bodyPr>
          <a:lstStyle/>
          <a:p>
            <a:pPr marL="0" marR="0" indent="0" algn="l" defTabSz="914400" eaLnBrk="1" fontAlgn="t" latinLnBrk="0" hangingPunct="1">
              <a:lnSpc>
                <a:spcPct val="100000"/>
              </a:lnSpc>
              <a:spcBef>
                <a:spcPts val="0"/>
              </a:spcBef>
              <a:spcAft>
                <a:spcPct val="0"/>
              </a:spcAft>
              <a:buClrTx/>
              <a:buSzTx/>
              <a:buFontTx/>
              <a:buNone/>
            </a:pPr>
            <a:r>
              <a:rPr kumimoji="0" lang="en-US" sz="600" b="0" i="0" u="none" strike="noStrike" kern="0" cap="none" spc="0" normalizeH="0" baseline="0" noProof="0">
                <a:ln>
                  <a:noFill/>
                </a:ln>
                <a:solidFill>
                  <a:srgbClr val="000000"/>
                </a:solidFill>
                <a:effectLst/>
                <a:uLnTx/>
                <a:uFillTx/>
                <a:latin typeface="Tahoma" pitchFamily="34" charset="0"/>
                <a:ea typeface="+mn-ea"/>
                <a:cs typeface="Tahoma" pitchFamily="34" charset="0"/>
              </a:rPr>
              <a:t>Internal</a:t>
            </a:r>
            <a:endParaRPr kumimoji="0" lang="en-US" sz="600" b="0" i="0" u="none" strike="noStrike" kern="0" cap="none" spc="0" normalizeH="0" baseline="0" noProof="0" err="1">
              <a:ln>
                <a:noFill/>
              </a:ln>
              <a:solidFill>
                <a:srgbClr val="000000"/>
              </a:solidFill>
              <a:effectLst/>
              <a:uLnTx/>
              <a:uFillTx/>
              <a:latin typeface="Tahoma" pitchFamily="34" charset="0"/>
              <a:ea typeface="+mn-ea"/>
              <a:cs typeface="Tahoma"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Inhaltsplatzhalter 2"/>
          <p:cNvSpPr>
            <a:spLocks noGrp="1"/>
          </p:cNvSpPr>
          <p:nvPr>
            <p:ph idx="1" hasCustomPrompt="1"/>
          </p:nvPr>
        </p:nvSpPr>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363" y="144001"/>
            <a:ext cx="8424001" cy="594000"/>
          </a:xfrm>
        </p:spPr>
        <p:txBody>
          <a:bodyPr/>
          <a:lstStyle/>
          <a:p>
            <a:r>
              <a:rPr lang="de-DE"/>
              <a:t>Mastertitelformat bearbeiten</a:t>
            </a:r>
            <a:endParaRPr lang="de-DE"/>
          </a:p>
        </p:txBody>
      </p:sp>
      <p:sp>
        <p:nvSpPr>
          <p:cNvPr id="3" name="Inhaltsplatzhalter 2"/>
          <p:cNvSpPr>
            <a:spLocks noGrp="1"/>
          </p:cNvSpPr>
          <p:nvPr>
            <p:ph idx="1" hasCustomPrompt="1"/>
          </p:nvPr>
        </p:nvSpPr>
        <p:spPr>
          <a:xfrm>
            <a:off x="360004" y="864268"/>
            <a:ext cx="4122737"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idx="13" hasCustomPrompt="1"/>
          </p:nvPr>
        </p:nvSpPr>
        <p:spPr>
          <a:xfrm>
            <a:off x="4661096" y="864268"/>
            <a:ext cx="4122000"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fld>
            <a:endParaRPr lang="de-DE"/>
          </a:p>
        </p:txBody>
      </p:sp>
      <p:sp>
        <p:nvSpPr>
          <p:cNvPr id="5" name="Inhaltsplatzhalter 1"/>
          <p:cNvSpPr>
            <a:spLocks noGrp="1"/>
          </p:cNvSpPr>
          <p:nvPr>
            <p:ph idx="1" hasCustomPrompt="1"/>
          </p:nvPr>
        </p:nvSpPr>
        <p:spPr bwMode="gray">
          <a:xfrm>
            <a:off x="360001" y="864268"/>
            <a:ext cx="2700000" cy="3781167"/>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Inhaltsplatzhalter 2"/>
          <p:cNvSpPr>
            <a:spLocks noGrp="1"/>
          </p:cNvSpPr>
          <p:nvPr>
            <p:ph idx="13" hasCustomPrompt="1"/>
          </p:nvPr>
        </p:nvSpPr>
        <p:spPr bwMode="gray">
          <a:xfrm>
            <a:off x="3222002" y="864268"/>
            <a:ext cx="2700000" cy="3781167"/>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sz="quarter" idx="14" hasCustomPrompt="1"/>
          </p:nvPr>
        </p:nvSpPr>
        <p:spPr>
          <a:xfrm>
            <a:off x="6084002" y="864268"/>
            <a:ext cx="2700000" cy="3781167"/>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fld>
            <a:endParaRPr lang="de-DE"/>
          </a:p>
        </p:txBody>
      </p:sp>
      <p:sp>
        <p:nvSpPr>
          <p:cNvPr id="5" name="Inhaltsplatzhalter 1"/>
          <p:cNvSpPr>
            <a:spLocks noGrp="1"/>
          </p:cNvSpPr>
          <p:nvPr>
            <p:ph idx="1" hasCustomPrompt="1"/>
          </p:nvPr>
        </p:nvSpPr>
        <p:spPr bwMode="gray">
          <a:xfrm>
            <a:off x="360002" y="864266"/>
            <a:ext cx="4122737" cy="1800556"/>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Inhaltsplatzhalter 2"/>
          <p:cNvSpPr>
            <a:spLocks noGrp="1"/>
          </p:cNvSpPr>
          <p:nvPr>
            <p:ph idx="13" hasCustomPrompt="1"/>
          </p:nvPr>
        </p:nvSpPr>
        <p:spPr bwMode="gray">
          <a:xfrm>
            <a:off x="4660361" y="864267"/>
            <a:ext cx="4122737" cy="1800556"/>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sz="quarter" idx="14" hasCustomPrompt="1"/>
          </p:nvPr>
        </p:nvSpPr>
        <p:spPr>
          <a:xfrm>
            <a:off x="360002" y="2844878"/>
            <a:ext cx="4122737" cy="18005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8" name="Inhaltsplatzhalter 4"/>
          <p:cNvSpPr>
            <a:spLocks noGrp="1"/>
          </p:cNvSpPr>
          <p:nvPr>
            <p:ph sz="quarter" idx="15" hasCustomPrompt="1"/>
          </p:nvPr>
        </p:nvSpPr>
        <p:spPr>
          <a:xfrm>
            <a:off x="4660361" y="2844878"/>
            <a:ext cx="4122737" cy="18005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fld>
            <a:endParaRPr lang="de-DE"/>
          </a:p>
        </p:txBody>
      </p:sp>
      <p:sp>
        <p:nvSpPr>
          <p:cNvPr id="5" name="Inhaltsplatzhalter 1"/>
          <p:cNvSpPr>
            <a:spLocks noGrp="1"/>
          </p:cNvSpPr>
          <p:nvPr>
            <p:ph idx="1" hasCustomPrompt="1"/>
          </p:nvPr>
        </p:nvSpPr>
        <p:spPr bwMode="gray">
          <a:xfrm>
            <a:off x="360001" y="864267"/>
            <a:ext cx="2700000" cy="1800556"/>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Inhaltsplatzhalter 2"/>
          <p:cNvSpPr>
            <a:spLocks noGrp="1"/>
          </p:cNvSpPr>
          <p:nvPr>
            <p:ph idx="13" hasCustomPrompt="1"/>
          </p:nvPr>
        </p:nvSpPr>
        <p:spPr bwMode="gray">
          <a:xfrm>
            <a:off x="3222002" y="864267"/>
            <a:ext cx="2700000" cy="1800556"/>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Inhaltsplatzhalter 3"/>
          <p:cNvSpPr>
            <a:spLocks noGrp="1"/>
          </p:cNvSpPr>
          <p:nvPr>
            <p:ph sz="quarter" idx="14" hasCustomPrompt="1"/>
          </p:nvPr>
        </p:nvSpPr>
        <p:spPr>
          <a:xfrm>
            <a:off x="6084002" y="864267"/>
            <a:ext cx="2700000" cy="18005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8" name="Inhaltsplatzhalter 4"/>
          <p:cNvSpPr>
            <a:spLocks noGrp="1"/>
          </p:cNvSpPr>
          <p:nvPr>
            <p:ph sz="quarter" idx="15" hasCustomPrompt="1"/>
          </p:nvPr>
        </p:nvSpPr>
        <p:spPr>
          <a:xfrm>
            <a:off x="360001" y="2844878"/>
            <a:ext cx="2700000" cy="18005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9" name="Inhaltsplatzhalter 5"/>
          <p:cNvSpPr>
            <a:spLocks noGrp="1"/>
          </p:cNvSpPr>
          <p:nvPr>
            <p:ph sz="quarter" idx="16" hasCustomPrompt="1"/>
          </p:nvPr>
        </p:nvSpPr>
        <p:spPr>
          <a:xfrm>
            <a:off x="3222002" y="2844654"/>
            <a:ext cx="2700000" cy="1800781"/>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10" name="Inhaltsplatzhalter 6"/>
          <p:cNvSpPr>
            <a:spLocks noGrp="1"/>
          </p:cNvSpPr>
          <p:nvPr>
            <p:ph sz="quarter" idx="17" hasCustomPrompt="1"/>
          </p:nvPr>
        </p:nvSpPr>
        <p:spPr>
          <a:xfrm>
            <a:off x="6084002" y="2844654"/>
            <a:ext cx="2700000" cy="1800781"/>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9400"/>
            <a:ext cx="4610366" cy="36011"/>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noAutofit/>
          </a:bodyPr>
          <a:lstStyle/>
          <a:p>
            <a:pPr algn="ctr" fontAlgn="base">
              <a:lnSpc>
                <a:spcPts val="1700"/>
              </a:lnSpc>
              <a:spcBef>
                <a:spcPts val="840"/>
              </a:spcBef>
              <a:spcAft>
                <a:spcPct val="0"/>
              </a:spcAft>
            </a:pPr>
            <a:endParaRPr lang="de-DE" sz="1200">
              <a:solidFill>
                <a:srgbClr val="000000"/>
              </a:solidFill>
              <a:cs typeface="Tahoma" pitchFamily="34" charset="0"/>
            </a:endParaRPr>
          </a:p>
        </p:txBody>
      </p:sp>
      <p:sp>
        <p:nvSpPr>
          <p:cNvPr id="2" name="Titel 1"/>
          <p:cNvSpPr>
            <a:spLocks noGrp="1"/>
          </p:cNvSpPr>
          <p:nvPr>
            <p:ph type="title" hasCustomPrompt="1"/>
          </p:nvPr>
        </p:nvSpPr>
        <p:spPr>
          <a:xfrm>
            <a:off x="360362" y="144044"/>
            <a:ext cx="4122000" cy="1008706"/>
          </a:xfrm>
        </p:spPr>
        <p:txBody>
          <a:bodyPr/>
          <a:lstStyle/>
          <a:p>
            <a:r>
              <a:rPr lang="de-DE"/>
              <a:t>Mastertitelformat bearbeiten</a:t>
            </a:r>
            <a:endParaRPr lang="de-DE"/>
          </a:p>
        </p:txBody>
      </p:sp>
      <p:sp>
        <p:nvSpPr>
          <p:cNvPr id="3" name="Fußzeilenplatzhalter 2"/>
          <p:cNvSpPr>
            <a:spLocks noGrp="1"/>
          </p:cNvSpPr>
          <p:nvPr>
            <p:ph type="ftr" sz="quarter" idx="10"/>
          </p:nvPr>
        </p:nvSpPr>
        <p:spPr>
          <a:xfrm>
            <a:off x="929391" y="4892162"/>
            <a:ext cx="3564000" cy="108033"/>
          </a:xfrm>
        </p:spPr>
        <p:txBody>
          <a:bodyPr/>
          <a:lstStyle/>
          <a:p>
            <a:pPr>
              <a:lnSpc>
                <a:spcPts val="800"/>
              </a:lnSpc>
            </a:pPr>
            <a:endParaRPr>
              <a:solidFill>
                <a:srgbClr val="000000"/>
              </a:solidFill>
            </a:endParaRPr>
          </a:p>
        </p:txBody>
      </p:sp>
      <p:sp>
        <p:nvSpPr>
          <p:cNvPr id="6" name="Inhaltsplatzhalter 2"/>
          <p:cNvSpPr>
            <a:spLocks noGrp="1"/>
          </p:cNvSpPr>
          <p:nvPr>
            <p:ph idx="1" hasCustomPrompt="1"/>
          </p:nvPr>
        </p:nvSpPr>
        <p:spPr bwMode="gray">
          <a:xfrm>
            <a:off x="360002" y="1404433"/>
            <a:ext cx="4122737" cy="3241000"/>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Bildplatzhalter 2"/>
          <p:cNvSpPr>
            <a:spLocks noGrp="1"/>
          </p:cNvSpPr>
          <p:nvPr>
            <p:ph type="pic" sz="quarter" idx="12"/>
          </p:nvPr>
        </p:nvSpPr>
        <p:spPr>
          <a:xfrm>
            <a:off x="4661096" y="0"/>
            <a:ext cx="4482904" cy="5145088"/>
          </a:xfrm>
          <a:solidFill>
            <a:schemeClr val="bg2"/>
          </a:solidFill>
        </p:spPr>
        <p:txBody>
          <a:bodyPr/>
          <a:lstStyle/>
          <a:p>
            <a:r>
              <a:rPr lang="de-DE"/>
              <a:t>Bild durch Klicken auf Symbol hinzufügen</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fld>
            <a:endParaRPr>
              <a:solidFill>
                <a:srgbClr val="FFFFFF"/>
              </a:solidFill>
            </a:endParaRPr>
          </a:p>
        </p:txBody>
      </p:sp>
      <p:cxnSp>
        <p:nvCxnSpPr>
          <p:cNvPr id="13" name="Gerade Verbindung 8"/>
          <p:cNvCxnSpPr/>
          <p:nvPr userDrawn="1"/>
        </p:nvCxnSpPr>
        <p:spPr>
          <a:xfrm>
            <a:off x="360003" y="4723758"/>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feld 9"/>
          <p:cNvSpPr txBox="1">
            <a:spLocks noChangeArrowheads="1"/>
          </p:cNvSpPr>
          <p:nvPr userDrawn="1"/>
        </p:nvSpPr>
        <p:spPr bwMode="auto">
          <a:xfrm>
            <a:off x="-2188873" y="0"/>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FFFFFF"/>
                </a:solidFill>
                <a:cs typeface="Tahoma" pitchFamily="34" charset="0"/>
              </a:rPr>
              <a:t>Bearbeitungshinweis:</a:t>
            </a:r>
            <a:endParaRPr lang="de-DE" sz="1000" b="1">
              <a:solidFill>
                <a:srgbClr val="FFFFFF"/>
              </a:solidFill>
              <a:cs typeface="Tahoma" pitchFamily="34" charset="0"/>
            </a:endParaRPr>
          </a:p>
          <a:p>
            <a:pPr eaLnBrk="1" fontAlgn="base" hangingPunct="1">
              <a:spcBef>
                <a:spcPct val="0"/>
              </a:spcBef>
              <a:spcAft>
                <a:spcPct val="0"/>
              </a:spcAft>
            </a:pPr>
            <a:r>
              <a:rPr lang="de-DE" sz="800">
                <a:solidFill>
                  <a:srgbClr val="FFFFFF"/>
                </a:solidFill>
                <a:cs typeface="Tahoma" pitchFamily="34" charset="0"/>
              </a:rPr>
              <a:t>Klicken Sie auf das Symbol im Platzhalter und wählen Sie ein Bild aus.</a:t>
            </a:r>
            <a:endParaRPr lang="de-DE" sz="800">
              <a:solidFill>
                <a:srgbClr val="FFFFFF"/>
              </a:solidFill>
              <a:cs typeface="Tahoma" pitchFamily="34" charset="0"/>
            </a:endParaRPr>
          </a:p>
          <a:p>
            <a:pPr eaLnBrk="1" fontAlgn="base" hangingPunct="1">
              <a:spcBef>
                <a:spcPct val="0"/>
              </a:spcBef>
              <a:spcAft>
                <a:spcPct val="0"/>
              </a:spcAft>
            </a:pPr>
            <a:r>
              <a:rPr lang="de-DE" sz="800">
                <a:solidFill>
                  <a:srgbClr val="FFFFFF"/>
                </a:solidFill>
                <a:cs typeface="Tahoma" pitchFamily="34" charset="0"/>
              </a:rPr>
              <a:t>Sofern das Bild nicht der Größe des Bildplatzhalters entspricht und somit nicht richtig zugeschnitten ist, gehen Sie bitte wie folgt vor:</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Gehen Sie mit der Maus auf das Bild - Klicken Sie auf die rechte Maustaste und wählen Sie „Grafik formatieren“ aus.</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Wählen Sie dann „Zuschneiden“. Unter „Bildposition“ – X-Offset und Y-Offset können Sie nun den gewünschten Ausschnitt bestimmen.</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Mit positiven Werten wird das Bild nach unten bzw. nach rechts verschoben. Mit negativen Werten hingegen nach oben bzw. links.</a:t>
            </a:r>
            <a:endParaRPr lang="en-US" sz="900">
              <a:solidFill>
                <a:srgbClr val="FFFFFF"/>
              </a:solidFill>
              <a:cs typeface="Tahoma" pitchFamily="34" charset="0"/>
            </a:endParaRPr>
          </a:p>
        </p:txBody>
      </p:sp>
      <p:sp>
        <p:nvSpPr>
          <p:cNvPr id="15" name="Textfeld 11"/>
          <p:cNvSpPr txBox="1">
            <a:spLocks noChangeArrowheads="1"/>
          </p:cNvSpPr>
          <p:nvPr userDrawn="1"/>
        </p:nvSpPr>
        <p:spPr bwMode="auto">
          <a:xfrm>
            <a:off x="-2188873" y="2404687"/>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FFFFFF"/>
                </a:solidFill>
                <a:cs typeface="Tahoma" pitchFamily="34" charset="0"/>
              </a:rPr>
              <a:t>Handling </a:t>
            </a:r>
            <a:r>
              <a:rPr lang="de-DE" sz="1000" b="1" err="1">
                <a:solidFill>
                  <a:srgbClr val="FFFFFF"/>
                </a:solidFill>
                <a:cs typeface="Tahoma" pitchFamily="34" charset="0"/>
              </a:rPr>
              <a:t>instructions</a:t>
            </a:r>
            <a:r>
              <a:rPr lang="de-DE" sz="1000" b="1">
                <a:solidFill>
                  <a:srgbClr val="FFFFFF"/>
                </a:solidFill>
                <a:cs typeface="Tahoma" pitchFamily="34" charset="0"/>
              </a:rPr>
              <a:t>:</a:t>
            </a:r>
            <a:endParaRPr lang="de-DE" sz="1000" b="1">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Click on the symbol in the place holder and select an image. If the image does not have the same size as the place holder, please follow this instruction:</a:t>
            </a:r>
            <a:endParaRPr lang="en-US" sz="800">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With positive values you can move the picture down and to the right, with negative values up and to the left.</a:t>
            </a:r>
            <a:endParaRPr lang="en-US" sz="800">
              <a:solidFill>
                <a:srgbClr val="FFFFFF"/>
              </a:solidFill>
              <a:cs typeface="Tahoma"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9400"/>
            <a:ext cx="4610366" cy="36011"/>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noAutofit/>
          </a:bodyPr>
          <a:lstStyle/>
          <a:p>
            <a:pPr algn="ctr" fontAlgn="base">
              <a:lnSpc>
                <a:spcPts val="1700"/>
              </a:lnSpc>
              <a:spcBef>
                <a:spcPts val="840"/>
              </a:spcBef>
              <a:spcAft>
                <a:spcPct val="0"/>
              </a:spcAft>
            </a:pPr>
            <a:endParaRPr lang="de-DE" sz="1200">
              <a:solidFill>
                <a:srgbClr val="000000"/>
              </a:solidFill>
              <a:cs typeface="Tahoma" pitchFamily="34" charset="0"/>
            </a:endParaRPr>
          </a:p>
        </p:txBody>
      </p:sp>
      <p:sp>
        <p:nvSpPr>
          <p:cNvPr id="2" name="Titel 1"/>
          <p:cNvSpPr>
            <a:spLocks noGrp="1"/>
          </p:cNvSpPr>
          <p:nvPr>
            <p:ph type="title" hasCustomPrompt="1"/>
          </p:nvPr>
        </p:nvSpPr>
        <p:spPr>
          <a:xfrm>
            <a:off x="360362" y="144044"/>
            <a:ext cx="4122000" cy="1008706"/>
          </a:xfrm>
        </p:spPr>
        <p:txBody>
          <a:bodyPr/>
          <a:lstStyle/>
          <a:p>
            <a:r>
              <a:rPr lang="de-DE"/>
              <a:t>Mastertitelformat bearbeiten</a:t>
            </a:r>
            <a:endParaRPr lang="de-DE"/>
          </a:p>
        </p:txBody>
      </p:sp>
      <p:sp>
        <p:nvSpPr>
          <p:cNvPr id="3" name="Fußzeilenplatzhalter 2"/>
          <p:cNvSpPr>
            <a:spLocks noGrp="1"/>
          </p:cNvSpPr>
          <p:nvPr>
            <p:ph type="ftr" sz="quarter" idx="10"/>
          </p:nvPr>
        </p:nvSpPr>
        <p:spPr>
          <a:xfrm>
            <a:off x="929391" y="4892162"/>
            <a:ext cx="3563234" cy="108033"/>
          </a:xfrm>
        </p:spPr>
        <p:txBody>
          <a:bodyPr/>
          <a:lstStyle/>
          <a:p>
            <a:pPr>
              <a:lnSpc>
                <a:spcPts val="800"/>
              </a:lnSpc>
            </a:pPr>
            <a:endParaRPr>
              <a:solidFill>
                <a:srgbClr val="000000"/>
              </a:solidFill>
            </a:endParaRPr>
          </a:p>
        </p:txBody>
      </p:sp>
      <p:sp>
        <p:nvSpPr>
          <p:cNvPr id="5" name="Inhaltsplatzhalter 2"/>
          <p:cNvSpPr>
            <a:spLocks noGrp="1"/>
          </p:cNvSpPr>
          <p:nvPr>
            <p:ph idx="1" hasCustomPrompt="1"/>
          </p:nvPr>
        </p:nvSpPr>
        <p:spPr bwMode="gray">
          <a:xfrm>
            <a:off x="360002" y="1404433"/>
            <a:ext cx="4122737" cy="3241000"/>
          </a:xfrm>
          <a:prstGeom prst="rect">
            <a:avLst/>
          </a:prstGeo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Bildplatzhalter 1"/>
          <p:cNvSpPr>
            <a:spLocks noGrp="1"/>
          </p:cNvSpPr>
          <p:nvPr>
            <p:ph type="pic" sz="quarter" idx="12"/>
          </p:nvPr>
        </p:nvSpPr>
        <p:spPr>
          <a:xfrm>
            <a:off x="4661096" y="1"/>
            <a:ext cx="4482904" cy="2574795"/>
          </a:xfrm>
          <a:solidFill>
            <a:schemeClr val="bg2"/>
          </a:solidFill>
        </p:spPr>
        <p:txBody>
          <a:bodyPr/>
          <a:lstStyle/>
          <a:p>
            <a:r>
              <a:rPr lang="de-DE"/>
              <a:t>Bild durch Klicken auf Symbol hinzufügen</a:t>
            </a:r>
            <a:endParaRPr lang="de-DE"/>
          </a:p>
        </p:txBody>
      </p:sp>
      <p:sp>
        <p:nvSpPr>
          <p:cNvPr id="8" name="Bildplatzhalter 2"/>
          <p:cNvSpPr>
            <a:spLocks noGrp="1"/>
          </p:cNvSpPr>
          <p:nvPr>
            <p:ph type="pic" sz="quarter" idx="13"/>
          </p:nvPr>
        </p:nvSpPr>
        <p:spPr>
          <a:xfrm>
            <a:off x="4661096" y="2574796"/>
            <a:ext cx="4482904" cy="2574795"/>
          </a:xfrm>
          <a:solidFill>
            <a:schemeClr val="bg2"/>
          </a:solidFill>
        </p:spPr>
        <p:txBody>
          <a:bodyPr/>
          <a:lstStyle/>
          <a:p>
            <a:r>
              <a:rPr lang="de-DE"/>
              <a:t>Bild durch Klicken auf Symbol hinzufügen</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fld>
            <a:endParaRPr>
              <a:solidFill>
                <a:srgbClr val="FFFFFF"/>
              </a:solidFill>
            </a:endParaRPr>
          </a:p>
        </p:txBody>
      </p:sp>
      <p:cxnSp>
        <p:nvCxnSpPr>
          <p:cNvPr id="10" name="Gerade Verbindung 9"/>
          <p:cNvCxnSpPr/>
          <p:nvPr/>
        </p:nvCxnSpPr>
        <p:spPr>
          <a:xfrm>
            <a:off x="360003" y="4723758"/>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
        <p:nvSpPr>
          <p:cNvPr id="15" name="Textfeld 10"/>
          <p:cNvSpPr txBox="1">
            <a:spLocks noChangeArrowheads="1"/>
          </p:cNvSpPr>
          <p:nvPr userDrawn="1"/>
        </p:nvSpPr>
        <p:spPr bwMode="auto">
          <a:xfrm>
            <a:off x="-2188873" y="0"/>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FFFFFF"/>
                </a:solidFill>
                <a:cs typeface="Tahoma" pitchFamily="34" charset="0"/>
              </a:rPr>
              <a:t>Bearbeitungshinweis:</a:t>
            </a:r>
            <a:endParaRPr lang="de-DE" sz="1000" b="1">
              <a:solidFill>
                <a:srgbClr val="FFFFFF"/>
              </a:solidFill>
              <a:cs typeface="Tahoma" pitchFamily="34" charset="0"/>
            </a:endParaRPr>
          </a:p>
          <a:p>
            <a:pPr eaLnBrk="1" fontAlgn="base" hangingPunct="1">
              <a:spcBef>
                <a:spcPct val="0"/>
              </a:spcBef>
              <a:spcAft>
                <a:spcPct val="0"/>
              </a:spcAft>
            </a:pPr>
            <a:r>
              <a:rPr lang="de-DE" sz="800">
                <a:solidFill>
                  <a:srgbClr val="FFFFFF"/>
                </a:solidFill>
                <a:cs typeface="Tahoma" pitchFamily="34" charset="0"/>
              </a:rPr>
              <a:t>Klicken Sie auf das Symbol im Platzhalter und wählen Sie ein Bild aus.</a:t>
            </a:r>
            <a:endParaRPr lang="de-DE" sz="800">
              <a:solidFill>
                <a:srgbClr val="FFFFFF"/>
              </a:solidFill>
              <a:cs typeface="Tahoma" pitchFamily="34" charset="0"/>
            </a:endParaRPr>
          </a:p>
          <a:p>
            <a:pPr eaLnBrk="1" fontAlgn="base" hangingPunct="1">
              <a:spcBef>
                <a:spcPct val="0"/>
              </a:spcBef>
              <a:spcAft>
                <a:spcPct val="0"/>
              </a:spcAft>
            </a:pPr>
            <a:r>
              <a:rPr lang="de-DE" sz="800">
                <a:solidFill>
                  <a:srgbClr val="FFFFFF"/>
                </a:solidFill>
                <a:cs typeface="Tahoma" pitchFamily="34" charset="0"/>
              </a:rPr>
              <a:t>Sofern das Bild nicht der Größe des Bildplatzhalters entspricht und somit nicht richtig zugeschnitten ist, gehen Sie bitte wie folgt vor:</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Gehen Sie mit der Maus auf das Bild -</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Klicken Sie auf die rechte Maustaste und wählen Sie „Grafik formatieren“ aus.</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Wählen Sie dann „Zuschneiden“. Unter „Bildposition“ – X-Offset und Y-Offset können Sie nun den gewünschten Ausschnitt bestimmen.</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Mit positiven Werten wird das Bild nach unten bzw. nach rechts verschoben. Mit negativen Werten hingegen nach oben bzw. links.</a:t>
            </a:r>
            <a:endParaRPr lang="en-US" sz="900">
              <a:solidFill>
                <a:srgbClr val="FFFFFF"/>
              </a:solidFill>
              <a:cs typeface="Tahoma" pitchFamily="34" charset="0"/>
            </a:endParaRPr>
          </a:p>
        </p:txBody>
      </p:sp>
      <p:sp>
        <p:nvSpPr>
          <p:cNvPr id="16" name="Textfeld 11"/>
          <p:cNvSpPr txBox="1">
            <a:spLocks noChangeArrowheads="1"/>
          </p:cNvSpPr>
          <p:nvPr userDrawn="1"/>
        </p:nvSpPr>
        <p:spPr bwMode="auto">
          <a:xfrm>
            <a:off x="-2188873" y="2404687"/>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FFFFFF"/>
                </a:solidFill>
                <a:cs typeface="Tahoma" pitchFamily="34" charset="0"/>
              </a:rPr>
              <a:t>Handling </a:t>
            </a:r>
            <a:r>
              <a:rPr lang="de-DE" sz="1000" b="1" err="1">
                <a:solidFill>
                  <a:srgbClr val="FFFFFF"/>
                </a:solidFill>
                <a:cs typeface="Tahoma" pitchFamily="34" charset="0"/>
              </a:rPr>
              <a:t>instructions</a:t>
            </a:r>
            <a:r>
              <a:rPr lang="de-DE" sz="1000" b="1">
                <a:solidFill>
                  <a:srgbClr val="FFFFFF"/>
                </a:solidFill>
                <a:cs typeface="Tahoma" pitchFamily="34" charset="0"/>
              </a:rPr>
              <a:t>:</a:t>
            </a:r>
            <a:endParaRPr lang="de-DE" sz="1000" b="1">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Click on the symbol in the place holder and select an image. If the image does not have the same size as the place holder, please follow this instruction:</a:t>
            </a:r>
            <a:endParaRPr lang="en-US" sz="800">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With positive values you can move the picture down and to the right, with negative values up and to the left.</a:t>
            </a:r>
            <a:endParaRPr lang="en-US" sz="800">
              <a:solidFill>
                <a:srgbClr val="FFFFFF"/>
              </a:solidFill>
              <a:cs typeface="Tahoma"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fld>
            <a:endParaRPr lang="de-DE"/>
          </a:p>
        </p:txBody>
      </p:sp>
      <p:sp>
        <p:nvSpPr>
          <p:cNvPr id="5" name="Textplatzhalter 1"/>
          <p:cNvSpPr>
            <a:spLocks noGrp="1"/>
          </p:cNvSpPr>
          <p:nvPr>
            <p:ph type="body" sz="quarter" idx="12" hasCustomPrompt="1"/>
          </p:nvPr>
        </p:nvSpPr>
        <p:spPr>
          <a:xfrm>
            <a:off x="360001" y="1182124"/>
            <a:ext cx="2700000" cy="216067"/>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de-DE"/>
              <a:t>Mastertextformat bearbeiten</a:t>
            </a:r>
            <a:endParaRPr lang="de-DE"/>
          </a:p>
        </p:txBody>
      </p:sp>
      <p:sp>
        <p:nvSpPr>
          <p:cNvPr id="6" name="Textplatzhalter 2"/>
          <p:cNvSpPr>
            <a:spLocks noGrp="1"/>
          </p:cNvSpPr>
          <p:nvPr>
            <p:ph type="body" sz="quarter" idx="13" hasCustomPrompt="1"/>
          </p:nvPr>
        </p:nvSpPr>
        <p:spPr>
          <a:xfrm>
            <a:off x="3222002" y="1182124"/>
            <a:ext cx="2700000" cy="216067"/>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de-DE"/>
              <a:t>Mastertextformat bearbeiten</a:t>
            </a:r>
            <a:endParaRPr lang="de-DE"/>
          </a:p>
        </p:txBody>
      </p:sp>
      <p:sp>
        <p:nvSpPr>
          <p:cNvPr id="7" name="Textplatzhalter 3"/>
          <p:cNvSpPr>
            <a:spLocks noGrp="1"/>
          </p:cNvSpPr>
          <p:nvPr>
            <p:ph type="body" sz="quarter" idx="14" hasCustomPrompt="1"/>
          </p:nvPr>
        </p:nvSpPr>
        <p:spPr>
          <a:xfrm>
            <a:off x="6084002" y="1182124"/>
            <a:ext cx="2700000" cy="216067"/>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de-DE"/>
              <a:t>Mastertextformat bearbeiten</a:t>
            </a:r>
            <a:endParaRPr lang="de-DE"/>
          </a:p>
        </p:txBody>
      </p:sp>
      <p:sp>
        <p:nvSpPr>
          <p:cNvPr id="8" name="Bildplatzhalter 1"/>
          <p:cNvSpPr>
            <a:spLocks noGrp="1"/>
          </p:cNvSpPr>
          <p:nvPr>
            <p:ph type="pic" sz="quarter" idx="15"/>
          </p:nvPr>
        </p:nvSpPr>
        <p:spPr>
          <a:xfrm>
            <a:off x="360001" y="1545356"/>
            <a:ext cx="2700000" cy="1800556"/>
          </a:xfrm>
          <a:solidFill>
            <a:schemeClr val="bg2"/>
          </a:solidFill>
        </p:spPr>
        <p:txBody>
          <a:bodyPr/>
          <a:lstStyle/>
          <a:p>
            <a:r>
              <a:rPr lang="de-DE"/>
              <a:t>Bild durch Klicken auf Symbol hinzufügen</a:t>
            </a:r>
            <a:endParaRPr lang="de-DE"/>
          </a:p>
        </p:txBody>
      </p:sp>
      <p:sp>
        <p:nvSpPr>
          <p:cNvPr id="9" name="Bildplatzhalter 2"/>
          <p:cNvSpPr>
            <a:spLocks noGrp="1"/>
          </p:cNvSpPr>
          <p:nvPr>
            <p:ph type="pic" sz="quarter" idx="16"/>
          </p:nvPr>
        </p:nvSpPr>
        <p:spPr>
          <a:xfrm>
            <a:off x="3222002" y="1545356"/>
            <a:ext cx="2700000" cy="1800556"/>
          </a:xfrm>
          <a:solidFill>
            <a:schemeClr val="bg2"/>
          </a:solidFill>
        </p:spPr>
        <p:txBody>
          <a:bodyPr/>
          <a:lstStyle/>
          <a:p>
            <a:r>
              <a:rPr lang="de-DE"/>
              <a:t>Bild durch Klicken auf Symbol hinzufügen</a:t>
            </a:r>
            <a:endParaRPr lang="de-DE"/>
          </a:p>
        </p:txBody>
      </p:sp>
      <p:sp>
        <p:nvSpPr>
          <p:cNvPr id="10" name="Bildplatzhalter 3"/>
          <p:cNvSpPr>
            <a:spLocks noGrp="1"/>
          </p:cNvSpPr>
          <p:nvPr>
            <p:ph type="pic" sz="quarter" idx="17"/>
          </p:nvPr>
        </p:nvSpPr>
        <p:spPr>
          <a:xfrm>
            <a:off x="6084002" y="1545356"/>
            <a:ext cx="2700000" cy="1800556"/>
          </a:xfrm>
          <a:solidFill>
            <a:schemeClr val="bg2"/>
          </a:solidFill>
        </p:spPr>
        <p:txBody>
          <a:bodyPr/>
          <a:lstStyle/>
          <a:p>
            <a:r>
              <a:rPr lang="de-DE"/>
              <a:t>Bild durch Klicken auf Symbol hinzufügen</a:t>
            </a:r>
            <a:endParaRPr lang="de-DE"/>
          </a:p>
        </p:txBody>
      </p:sp>
      <p:sp>
        <p:nvSpPr>
          <p:cNvPr id="11" name="Inhaltsplatzhalter 1"/>
          <p:cNvSpPr>
            <a:spLocks noGrp="1"/>
          </p:cNvSpPr>
          <p:nvPr>
            <p:ph sz="quarter" idx="18" hasCustomPrompt="1"/>
          </p:nvPr>
        </p:nvSpPr>
        <p:spPr>
          <a:xfrm>
            <a:off x="360001" y="3493078"/>
            <a:ext cx="2700000" cy="11523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12" name="Inhaltsplatzhalter 2"/>
          <p:cNvSpPr>
            <a:spLocks noGrp="1"/>
          </p:cNvSpPr>
          <p:nvPr>
            <p:ph sz="quarter" idx="19" hasCustomPrompt="1"/>
          </p:nvPr>
        </p:nvSpPr>
        <p:spPr>
          <a:xfrm>
            <a:off x="3222002" y="3493078"/>
            <a:ext cx="2700000" cy="11523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13" name="Inhaltsplatzhalter 3"/>
          <p:cNvSpPr>
            <a:spLocks noGrp="1"/>
          </p:cNvSpPr>
          <p:nvPr>
            <p:ph sz="quarter" idx="20" hasCustomPrompt="1"/>
          </p:nvPr>
        </p:nvSpPr>
        <p:spPr>
          <a:xfrm>
            <a:off x="6084002" y="3493078"/>
            <a:ext cx="2700000" cy="1152356"/>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16" name="Textfeld 13"/>
          <p:cNvSpPr txBox="1">
            <a:spLocks noChangeArrowheads="1"/>
          </p:cNvSpPr>
          <p:nvPr userDrawn="1"/>
        </p:nvSpPr>
        <p:spPr bwMode="auto">
          <a:xfrm>
            <a:off x="-2188873" y="0"/>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FFFFFF"/>
                </a:solidFill>
                <a:cs typeface="Tahoma" pitchFamily="34" charset="0"/>
              </a:rPr>
              <a:t>Bearbeitungshinweis:</a:t>
            </a:r>
            <a:endParaRPr lang="de-DE" sz="1000" b="1">
              <a:solidFill>
                <a:srgbClr val="FFFFFF"/>
              </a:solidFill>
              <a:cs typeface="Tahoma" pitchFamily="34" charset="0"/>
            </a:endParaRPr>
          </a:p>
          <a:p>
            <a:pPr eaLnBrk="1" fontAlgn="base" hangingPunct="1">
              <a:spcBef>
                <a:spcPct val="0"/>
              </a:spcBef>
              <a:spcAft>
                <a:spcPct val="0"/>
              </a:spcAft>
            </a:pPr>
            <a:r>
              <a:rPr lang="de-DE" sz="800">
                <a:solidFill>
                  <a:srgbClr val="FFFFFF"/>
                </a:solidFill>
                <a:cs typeface="Tahoma" pitchFamily="34" charset="0"/>
              </a:rPr>
              <a:t>Klicken Sie auf das Symbol im Platzhalter und wählen Sie ein Bild aus.</a:t>
            </a:r>
            <a:endParaRPr lang="de-DE" sz="800">
              <a:solidFill>
                <a:srgbClr val="FFFFFF"/>
              </a:solidFill>
              <a:cs typeface="Tahoma" pitchFamily="34" charset="0"/>
            </a:endParaRPr>
          </a:p>
          <a:p>
            <a:pPr eaLnBrk="1" fontAlgn="base" hangingPunct="1">
              <a:spcBef>
                <a:spcPct val="0"/>
              </a:spcBef>
              <a:spcAft>
                <a:spcPct val="0"/>
              </a:spcAft>
            </a:pPr>
            <a:r>
              <a:rPr lang="de-DE" sz="800">
                <a:solidFill>
                  <a:srgbClr val="FFFFFF"/>
                </a:solidFill>
                <a:cs typeface="Tahoma" pitchFamily="34" charset="0"/>
              </a:rPr>
              <a:t>Sofern das Bild nicht der Größe des Bildplatzhalters entspricht und somit nicht richtig zugeschnitten ist, gehen Sie bitte wie folgt vor:</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Gehen Sie mit der Maus auf das Bild -</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Klicken Sie auf die rechte Maustaste und wählen Sie „Grafik formatieren“ aus.</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Wählen Sie dann „Zuschneiden“. Unter „Bildposition“ – X-Offset und Y-Offset können Sie nun den gewünschten Ausschnitt bestimmen.</a:t>
            </a:r>
            <a:endParaRPr lang="de-DE" sz="800">
              <a:solidFill>
                <a:srgbClr val="FFFFFF"/>
              </a:solidFill>
              <a:cs typeface="Tahoma" pitchFamily="34" charset="0"/>
            </a:endParaRPr>
          </a:p>
          <a:p>
            <a:pPr eaLnBrk="1" fontAlgn="base" hangingPunct="1">
              <a:spcBef>
                <a:spcPct val="0"/>
              </a:spcBef>
              <a:spcAft>
                <a:spcPct val="0"/>
              </a:spcAft>
              <a:buFont typeface="Tahoma" pitchFamily="34" charset="0"/>
              <a:buNone/>
            </a:pPr>
            <a:r>
              <a:rPr lang="de-DE" sz="800">
                <a:solidFill>
                  <a:srgbClr val="FFFFFF"/>
                </a:solidFill>
                <a:cs typeface="Tahoma" pitchFamily="34" charset="0"/>
              </a:rPr>
              <a:t>Mit positiven Werten wird das Bild nach unten bzw. nach rechts verschoben. Mit negativen Werten hingegen nach oben bzw. links.</a:t>
            </a:r>
            <a:endParaRPr lang="en-US" sz="900">
              <a:solidFill>
                <a:srgbClr val="FFFFFF"/>
              </a:solidFill>
              <a:cs typeface="Tahoma" pitchFamily="34" charset="0"/>
            </a:endParaRPr>
          </a:p>
        </p:txBody>
      </p:sp>
      <p:sp>
        <p:nvSpPr>
          <p:cNvPr id="17" name="Textfeld 14"/>
          <p:cNvSpPr txBox="1">
            <a:spLocks noChangeArrowheads="1"/>
          </p:cNvSpPr>
          <p:nvPr userDrawn="1"/>
        </p:nvSpPr>
        <p:spPr bwMode="auto">
          <a:xfrm>
            <a:off x="-2188873" y="2404687"/>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fontAlgn="base" hangingPunct="1">
              <a:spcBef>
                <a:spcPct val="0"/>
              </a:spcBef>
              <a:spcAft>
                <a:spcPct val="0"/>
              </a:spcAft>
            </a:pPr>
            <a:r>
              <a:rPr lang="de-DE" sz="1000" b="1">
                <a:solidFill>
                  <a:srgbClr val="FFFFFF"/>
                </a:solidFill>
                <a:cs typeface="Tahoma" pitchFamily="34" charset="0"/>
              </a:rPr>
              <a:t>Handling </a:t>
            </a:r>
            <a:r>
              <a:rPr lang="de-DE" sz="1000" b="1" err="1">
                <a:solidFill>
                  <a:srgbClr val="FFFFFF"/>
                </a:solidFill>
                <a:cs typeface="Tahoma" pitchFamily="34" charset="0"/>
              </a:rPr>
              <a:t>instructions</a:t>
            </a:r>
            <a:r>
              <a:rPr lang="de-DE" sz="1000" b="1">
                <a:solidFill>
                  <a:srgbClr val="FFFFFF"/>
                </a:solidFill>
                <a:cs typeface="Tahoma" pitchFamily="34" charset="0"/>
              </a:rPr>
              <a:t>:</a:t>
            </a:r>
            <a:endParaRPr lang="de-DE" sz="1000" b="1">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Click on the symbol in the place holder and select an image. If the image does not have the same size as the place holder, please follow this instruction:</a:t>
            </a:r>
            <a:endParaRPr lang="en-US" sz="800">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Move the computer mouse on the picture – right-click and choose “Format Picture”. Then select “Crop”. Edit “Picture Position” – Offset X and Offset Y to determine the appropriate section. </a:t>
            </a:r>
            <a:endParaRPr lang="en-US" sz="800">
              <a:solidFill>
                <a:srgbClr val="FFFFFF"/>
              </a:solidFill>
              <a:cs typeface="Tahoma" pitchFamily="34" charset="0"/>
            </a:endParaRPr>
          </a:p>
          <a:p>
            <a:pPr eaLnBrk="1" fontAlgn="base" hangingPunct="1">
              <a:spcBef>
                <a:spcPct val="0"/>
              </a:spcBef>
              <a:spcAft>
                <a:spcPct val="0"/>
              </a:spcAft>
            </a:pPr>
            <a:r>
              <a:rPr lang="en-US" sz="800">
                <a:solidFill>
                  <a:srgbClr val="FFFFFF"/>
                </a:solidFill>
                <a:cs typeface="Tahoma" pitchFamily="34" charset="0"/>
              </a:rPr>
              <a:t>With positive values you can move the picture down and to the right, with negative values up and to the left.</a:t>
            </a:r>
            <a:endParaRPr lang="en-US" sz="800">
              <a:solidFill>
                <a:srgbClr val="FFFFFF"/>
              </a:solidFill>
              <a:cs typeface="Tahoma"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oleObject" Target="../embeddings/oleObject1.bin"/><Relationship Id="rId18" Type="http://schemas.openxmlformats.org/officeDocument/2006/relationships/tags" Target="../tags/tag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8"/>
            </p:custDataLst>
          </p:nvPr>
        </p:nvGraphicFramePr>
        <p:xfrm>
          <a:off x="1588" y="1588"/>
          <a:ext cx="1588" cy="1588"/>
        </p:xfrm>
        <a:graphic>
          <a:graphicData uri="http://schemas.openxmlformats.org/presentationml/2006/ole"/>
        </a:graphic>
      </p:graphicFrame>
      <p:sp>
        <p:nvSpPr>
          <p:cNvPr id="2" name="Titelplatzhalter 1"/>
          <p:cNvSpPr>
            <a:spLocks noGrp="1"/>
          </p:cNvSpPr>
          <p:nvPr>
            <p:ph type="title"/>
          </p:nvPr>
        </p:nvSpPr>
        <p:spPr>
          <a:xfrm>
            <a:off x="360363" y="144001"/>
            <a:ext cx="8424001" cy="594000"/>
          </a:xfrm>
          <a:prstGeom prst="rect">
            <a:avLst/>
          </a:prstGeom>
        </p:spPr>
        <p:txBody>
          <a:bodyPr vert="horz" lIns="0" tIns="0" rIns="0" bIns="0" rtlCol="0" anchor="t" anchorCtr="0">
            <a:noAutofit/>
          </a:bodyPr>
          <a:lstStyle/>
          <a:p>
            <a:r>
              <a:rPr lang="de-DE"/>
              <a:t>Titelmasterformat durch Klicken bearbeiten</a:t>
            </a:r>
            <a:endParaRPr lang="de-DE"/>
          </a:p>
        </p:txBody>
      </p:sp>
      <p:sp>
        <p:nvSpPr>
          <p:cNvPr id="3" name="Textplatzhalter 2"/>
          <p:cNvSpPr>
            <a:spLocks noGrp="1"/>
          </p:cNvSpPr>
          <p:nvPr>
            <p:ph type="body" idx="1"/>
          </p:nvPr>
        </p:nvSpPr>
        <p:spPr>
          <a:xfrm>
            <a:off x="360002" y="864268"/>
            <a:ext cx="8424000" cy="3781167"/>
          </a:xfrm>
          <a:prstGeom prst="rect">
            <a:avLst/>
          </a:prstGeom>
        </p:spPr>
        <p:txBody>
          <a:bodyPr vert="horz" lIns="0" tIns="0" rIns="0" bIns="0" rtlCol="0">
            <a:noAutofit/>
          </a:bodyPr>
          <a:lstStyle/>
          <a:p>
            <a:pPr lvl="0"/>
            <a:r>
              <a:rPr lang="de-DE"/>
              <a:t>Textmasterformat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a:p>
            <a:pPr lvl="5"/>
            <a:r>
              <a:rPr lang="de-DE"/>
              <a:t>Sechste Ebene</a:t>
            </a:r>
            <a:endParaRPr lang="de-DE"/>
          </a:p>
        </p:txBody>
      </p:sp>
      <p:sp>
        <p:nvSpPr>
          <p:cNvPr id="5" name="Fußzeilenplatzhalter 4"/>
          <p:cNvSpPr>
            <a:spLocks noGrp="1"/>
          </p:cNvSpPr>
          <p:nvPr>
            <p:ph type="ftr" sz="quarter" idx="3"/>
          </p:nvPr>
        </p:nvSpPr>
        <p:spPr>
          <a:xfrm>
            <a:off x="929391" y="4892163"/>
            <a:ext cx="5220000" cy="108033"/>
          </a:xfrm>
          <a:prstGeom prst="rect">
            <a:avLst/>
          </a:prstGeom>
        </p:spPr>
        <p:txBody>
          <a:bodyPr vert="horz" lIns="0" tIns="0" rIns="0" bIns="0" rtlCol="0" anchor="ctr"/>
          <a:lstStyle>
            <a:lvl1pPr algn="l">
              <a:defRPr sz="600">
                <a:solidFill>
                  <a:schemeClr val="tx1"/>
                </a:solidFill>
              </a:defRPr>
            </a:lvl1pPr>
          </a:lstStyle>
          <a:p>
            <a:endParaRPr lang="de-DE"/>
          </a:p>
        </p:txBody>
      </p:sp>
      <p:sp>
        <p:nvSpPr>
          <p:cNvPr id="6" name="Foliennummernplatzhalter 5"/>
          <p:cNvSpPr>
            <a:spLocks noGrp="1"/>
          </p:cNvSpPr>
          <p:nvPr>
            <p:ph type="sldNum" sz="quarter" idx="4"/>
          </p:nvPr>
        </p:nvSpPr>
        <p:spPr>
          <a:xfrm>
            <a:off x="8604001" y="4892163"/>
            <a:ext cx="180000" cy="108033"/>
          </a:xfrm>
          <a:prstGeom prst="rect">
            <a:avLst/>
          </a:prstGeom>
        </p:spPr>
        <p:txBody>
          <a:bodyPr vert="horz" lIns="0" tIns="0" rIns="0" bIns="0" rtlCol="0" anchor="ctr"/>
          <a:lstStyle>
            <a:lvl1pPr algn="r">
              <a:defRPr sz="600" b="1">
                <a:solidFill>
                  <a:schemeClr val="accent4"/>
                </a:solidFill>
              </a:defRPr>
            </a:lvl1pPr>
          </a:lstStyle>
          <a:p>
            <a:fld id="{AE839375-43AA-4A5D-B991-4343C4570BCB}" type="slidenum">
              <a:rPr lang="de-DE" smtClean="0"/>
            </a:fld>
            <a:endParaRPr lang="de-DE"/>
          </a:p>
        </p:txBody>
      </p:sp>
      <p:sp>
        <p:nvSpPr>
          <p:cNvPr id="7" name="Text Box 10"/>
          <p:cNvSpPr txBox="1">
            <a:spLocks noChangeArrowheads="1"/>
          </p:cNvSpPr>
          <p:nvPr userDrawn="1"/>
        </p:nvSpPr>
        <p:spPr bwMode="black">
          <a:xfrm>
            <a:off x="7607032" y="4894867"/>
            <a:ext cx="900000" cy="10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a:solidFill>
                  <a:srgbClr val="000000"/>
                </a:solidFill>
              </a:rPr>
              <a:t>© ZF Friedrichshafen AG</a:t>
            </a:r>
            <a:endParaRPr lang="de-DE" sz="600">
              <a:solidFill>
                <a:srgbClr val="000000"/>
              </a:solidFill>
            </a:endParaRPr>
          </a:p>
        </p:txBody>
      </p:sp>
      <p:cxnSp>
        <p:nvCxnSpPr>
          <p:cNvPr id="8" name="Gerade Verbindung 7"/>
          <p:cNvCxnSpPr/>
          <p:nvPr userDrawn="1"/>
        </p:nvCxnSpPr>
        <p:spPr>
          <a:xfrm>
            <a:off x="360002" y="4723758"/>
            <a:ext cx="8424000"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360001" y="4802134"/>
            <a:ext cx="288000" cy="288089"/>
          </a:xfrm>
          <a:prstGeom prst="rect">
            <a:avLst/>
          </a:prstGeom>
        </p:spPr>
      </p:pic>
      <p:sp>
        <p:nvSpPr>
          <p:cNvPr id="4" name="MSIPCMContentMarking" descr="{&quot;HashCode&quot;:416489603,&quot;Placement&quot;:&quot;Header&quot;,&quot;Top&quot;:0.0,&quot;Left&quot;:666.5907,&quot;SlideWidth&quot;:720,&quot;SlideHeight&quot;:405}"/>
          <p:cNvSpPr txBox="1"/>
          <p:nvPr userDrawn="1"/>
        </p:nvSpPr>
        <p:spPr>
          <a:xfrm>
            <a:off x="8465702" y="0"/>
            <a:ext cx="678298" cy="262344"/>
          </a:xfrm>
          <a:prstGeom prst="rect">
            <a:avLst/>
          </a:prstGeom>
          <a:noFill/>
        </p:spPr>
        <p:txBody>
          <a:bodyPr vert="horz" wrap="square" lIns="0" tIns="0" rIns="0" bIns="0" rtlCol="0" anchor="ctr" anchorCtr="1">
            <a:spAutoFit/>
          </a:bodyPr>
          <a:lstStyle/>
          <a:p>
            <a:pPr marL="0" marR="0" indent="0" algn="r" defTabSz="914400" eaLnBrk="1" fontAlgn="base" latinLnBrk="0" hangingPunct="1">
              <a:lnSpc>
                <a:spcPct val="100000"/>
              </a:lnSpc>
              <a:spcBef>
                <a:spcPts val="0"/>
              </a:spcBef>
              <a:spcAft>
                <a:spcPct val="0"/>
              </a:spcAft>
              <a:buClrTx/>
              <a:buSzTx/>
              <a:buFontTx/>
              <a:buNone/>
            </a:pPr>
            <a:r>
              <a:rPr kumimoji="0" lang="en-US" sz="1000" b="0" i="0" u="none" strike="noStrike" kern="0" cap="none" spc="0" normalizeH="0" baseline="0" noProof="0">
                <a:ln>
                  <a:noFill/>
                </a:ln>
                <a:solidFill>
                  <a:srgbClr val="000000"/>
                </a:solidFill>
                <a:effectLst/>
                <a:uLnTx/>
                <a:uFillTx/>
                <a:latin typeface="Calibri" panose="020F0502020204030204" pitchFamily="34" charset="0"/>
              </a:rPr>
              <a:t>Internal</a:t>
            </a:r>
            <a:endParaRPr kumimoji="0" lang="en-US" sz="1000" b="0" i="0" u="none" strike="noStrike" kern="0" cap="none" spc="0" normalizeH="0" baseline="0" noProof="0">
              <a:ln>
                <a:noFill/>
              </a:ln>
              <a:solidFill>
                <a:srgbClr val="000000"/>
              </a:solidFill>
              <a:effectLst/>
              <a:uLnTx/>
              <a:uFillTx/>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0" indent="0" algn="l" defTabSz="914400" rtl="0" eaLnBrk="1" latinLnBrk="0" hangingPunct="1">
        <a:spcBef>
          <a:spcPts val="0"/>
        </a:spcBef>
        <a:spcAft>
          <a:spcPts val="300"/>
        </a:spcAft>
        <a:buFont typeface="Arial" panose="02080604020202020204" pitchFamily="34" charset="0"/>
        <a:buNone/>
        <a:defRPr sz="1200" kern="1200">
          <a:solidFill>
            <a:schemeClr val="tx1"/>
          </a:solidFill>
          <a:latin typeface="+mn-lt"/>
          <a:ea typeface="+mn-ea"/>
          <a:cs typeface="+mn-cs"/>
        </a:defRPr>
      </a:lvl1pPr>
      <a:lvl2pPr marL="215900" indent="-215900" algn="l" defTabSz="914400" rtl="0" eaLnBrk="1" latinLnBrk="0" hangingPunct="1">
        <a:spcBef>
          <a:spcPts val="0"/>
        </a:spcBef>
        <a:spcAft>
          <a:spcPts val="300"/>
        </a:spcAft>
        <a:buClr>
          <a:schemeClr val="tx2"/>
        </a:buClr>
        <a:buFont typeface="Tahoma" pitchFamily="34" charset="0"/>
        <a:buChar char="•"/>
        <a:defRPr sz="1200" kern="1200">
          <a:solidFill>
            <a:schemeClr val="tx1"/>
          </a:solidFill>
          <a:latin typeface="+mn-lt"/>
          <a:ea typeface="+mn-ea"/>
          <a:cs typeface="+mn-cs"/>
        </a:defRPr>
      </a:lvl2pPr>
      <a:lvl3pPr marL="431800" indent="-215900" algn="l" defTabSz="914400" rtl="0" eaLnBrk="1" latinLnBrk="0" hangingPunct="1">
        <a:spcBef>
          <a:spcPts val="0"/>
        </a:spcBef>
        <a:spcAft>
          <a:spcPts val="300"/>
        </a:spcAft>
        <a:buClr>
          <a:schemeClr val="tx2"/>
        </a:buClr>
        <a:buFont typeface="Tahoma" pitchFamily="34" charset="0"/>
        <a:buChar char="•"/>
        <a:defRPr sz="1200" kern="1200">
          <a:solidFill>
            <a:schemeClr val="tx1"/>
          </a:solidFill>
          <a:latin typeface="+mn-lt"/>
          <a:ea typeface="+mn-ea"/>
          <a:cs typeface="+mn-cs"/>
        </a:defRPr>
      </a:lvl3pPr>
      <a:lvl4pPr marL="647700" indent="-215900" algn="l" defTabSz="914400" rtl="0" eaLnBrk="1" latinLnBrk="0" hangingPunct="1">
        <a:spcBef>
          <a:spcPts val="0"/>
        </a:spcBef>
        <a:spcAft>
          <a:spcPts val="300"/>
        </a:spcAft>
        <a:buClr>
          <a:schemeClr val="tx2"/>
        </a:buClr>
        <a:buFont typeface="Tahoma" pitchFamily="34" charset="0"/>
        <a:buChar char="•"/>
        <a:defRPr sz="1200" kern="1200">
          <a:solidFill>
            <a:schemeClr val="tx1"/>
          </a:solidFill>
          <a:latin typeface="+mn-lt"/>
          <a:ea typeface="+mn-ea"/>
          <a:cs typeface="+mn-cs"/>
        </a:defRPr>
      </a:lvl4pPr>
      <a:lvl5pPr marL="864235" indent="-215900" algn="l" defTabSz="914400" rtl="0" eaLnBrk="1" latinLnBrk="0" hangingPunct="1">
        <a:spcBef>
          <a:spcPts val="0"/>
        </a:spcBef>
        <a:spcAft>
          <a:spcPts val="300"/>
        </a:spcAft>
        <a:buClr>
          <a:schemeClr val="tx2"/>
        </a:buClr>
        <a:buFont typeface="Tahoma"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anose="02080604020202020204" pitchFamily="34" charset="0"/>
        <a:buNone/>
        <a:defRPr sz="1600" b="1"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image" Target="../media/image4.jpeg"/><Relationship Id="rId2" Type="http://schemas.openxmlformats.org/officeDocument/2006/relationships/oleObject" Target="../embeddings/oleObject2.bin"/><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5.xml"/><Relationship Id="rId2" Type="http://schemas.openxmlformats.org/officeDocument/2006/relationships/oleObject" Target="../embeddings/oleObject3.bin"/><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1"/>
            </p:custDataLst>
          </p:nvPr>
        </p:nvGraphicFramePr>
        <p:xfrm>
          <a:off x="1588" y="1588"/>
          <a:ext cx="1588" cy="1588"/>
        </p:xfrm>
        <a:graphic>
          <a:graphicData uri="http://schemas.openxmlformats.org/presentationml/2006/ole"/>
        </a:graphic>
      </p:graphicFrame>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94"/>
            <a:ext cx="9144000" cy="5143500"/>
          </a:xfrm>
          <a:prstGeom prst="rect">
            <a:avLst/>
          </a:prstGeom>
        </p:spPr>
      </p:pic>
      <p:sp>
        <p:nvSpPr>
          <p:cNvPr id="7" name="Titel 6"/>
          <p:cNvSpPr>
            <a:spLocks noGrp="1"/>
          </p:cNvSpPr>
          <p:nvPr>
            <p:ph type="ctrTitle"/>
          </p:nvPr>
        </p:nvSpPr>
        <p:spPr/>
        <p:txBody>
          <a:bodyPr vert="horz"/>
          <a:lstStyle/>
          <a:p>
            <a:r>
              <a:rPr lang="en-US"/>
              <a:t>Classic Reference Software Architecture - 2022</a:t>
            </a:r>
            <a:endParaRPr lang="en-US" sz="2400"/>
          </a:p>
        </p:txBody>
      </p:sp>
      <p:sp>
        <p:nvSpPr>
          <p:cNvPr id="6" name="Untertitel 5"/>
          <p:cNvSpPr>
            <a:spLocks noGrp="1"/>
          </p:cNvSpPr>
          <p:nvPr>
            <p:ph type="subTitle" idx="1"/>
          </p:nvPr>
        </p:nvSpPr>
        <p:spPr/>
        <p:txBody>
          <a:bodyPr/>
          <a:lstStyle/>
          <a:p>
            <a:endParaRPr lang="en-US"/>
          </a:p>
        </p:txBody>
      </p:sp>
      <p:sp>
        <p:nvSpPr>
          <p:cNvPr id="8" name="Fußzeilenplatzhalter 7"/>
          <p:cNvSpPr>
            <a:spLocks noGrp="1"/>
          </p:cNvSpPr>
          <p:nvPr>
            <p:ph type="ftr" sz="quarter" idx="11"/>
          </p:nvPr>
        </p:nvSpPr>
        <p:spPr>
          <a:xfrm>
            <a:off x="359998" y="2787100"/>
            <a:ext cx="8424000" cy="252078"/>
          </a:xfrm>
        </p:spPr>
        <p:txBody>
          <a:bodyPr/>
          <a:lstStyle/>
          <a:p>
            <a:r>
              <a:rPr lang="de-DE"/>
              <a:t>20th May 2022</a:t>
            </a:r>
            <a:endParaRPr lang="en-US"/>
          </a:p>
        </p:txBody>
      </p:sp>
      <p:sp>
        <p:nvSpPr>
          <p:cNvPr id="3" name="Foliennummernplatzhalter 2"/>
          <p:cNvSpPr>
            <a:spLocks noGrp="1"/>
          </p:cNvSpPr>
          <p:nvPr>
            <p:ph type="sldNum" sz="quarter" idx="4294967295"/>
          </p:nvPr>
        </p:nvSpPr>
        <p:spPr>
          <a:xfrm>
            <a:off x="8964613" y="4892675"/>
            <a:ext cx="179387" cy="107950"/>
          </a:xfrm>
          <a:prstGeom prst="rect">
            <a:avLst/>
          </a:prstGeom>
        </p:spPr>
        <p:txBody>
          <a:bodyPr/>
          <a:lstStyle/>
          <a:p>
            <a:pPr marL="0" marR="0" lvl="0" indent="0" algn="l" defTabSz="914400" eaLnBrk="1" fontAlgn="auto" latinLnBrk="0" hangingPunct="1">
              <a:lnSpc>
                <a:spcPts val="800"/>
              </a:lnSpc>
              <a:spcBef>
                <a:spcPts val="0"/>
              </a:spcBef>
              <a:spcAft>
                <a:spcPts val="0"/>
              </a:spcAft>
              <a:buClrTx/>
              <a:buSzTx/>
              <a:buFontTx/>
              <a:buNone/>
              <a:defRPr/>
            </a:pPr>
            <a:fld id="{D985BC7C-F6A2-4FED-9217-735A5E10A319}" type="slidenum">
              <a:rPr kumimoji="0" lang="en-US" sz="600" b="1" i="0" u="none" strike="noStrike" kern="1200" cap="none" spc="0" normalizeH="0" baseline="0" noProof="0" smtClean="0">
                <a:ln>
                  <a:noFill/>
                </a:ln>
                <a:solidFill>
                  <a:srgbClr val="FFFFFF"/>
                </a:solidFill>
                <a:effectLst/>
                <a:uLnTx/>
                <a:uFillTx/>
                <a:latin typeface="Tahoma" pitchFamily="34" charset="0"/>
                <a:ea typeface="+mn-ea"/>
                <a:cs typeface="+mn-cs"/>
              </a:rPr>
            </a:fld>
            <a:endParaRPr kumimoji="0" lang="en-US" sz="600" b="1" i="0" u="none" strike="noStrike" kern="1200" cap="none" spc="0" normalizeH="0" baseline="0" noProof="0">
              <a:ln>
                <a:noFill/>
              </a:ln>
              <a:solidFill>
                <a:srgbClr val="FFFFFF"/>
              </a:solidFill>
              <a:effectLst/>
              <a:uLnTx/>
              <a:uFillTx/>
              <a:latin typeface="Tahoma" pitchFamily="34" charset="0"/>
              <a:ea typeface="+mn-ea"/>
              <a:cs typeface="+mn-cs"/>
            </a:endParaRPr>
          </a:p>
        </p:txBody>
      </p:sp>
      <p:pic>
        <p:nvPicPr>
          <p:cNvPr id="11" name="Grafik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98" y="438285"/>
            <a:ext cx="864000" cy="864267"/>
          </a:xfrm>
          <a:prstGeom prst="rect">
            <a:avLst/>
          </a:prstGeom>
        </p:spPr>
      </p:pic>
      <p:sp>
        <p:nvSpPr>
          <p:cNvPr id="5" name="Rechteck 4"/>
          <p:cNvSpPr/>
          <p:nvPr/>
        </p:nvSpPr>
        <p:spPr>
          <a:xfrm>
            <a:off x="5118100" y="3289300"/>
            <a:ext cx="4025900" cy="1855788"/>
          </a:xfrm>
          <a:prstGeom prst="rect">
            <a:avLst/>
          </a:prstGeom>
          <a:gradFill flip="none" rotWithShape="1">
            <a:gsLst>
              <a:gs pos="47000">
                <a:schemeClr val="tx1">
                  <a:alpha val="0"/>
                </a:schemeClr>
              </a:gs>
              <a:gs pos="100000">
                <a:srgbClr val="001024">
                  <a:alpha val="90000"/>
                </a:srgbClr>
              </a:gs>
            </a:gsLst>
            <a:lin ang="2700000" scaled="1"/>
            <a:tileRect/>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noAutofit/>
          </a:bodyPr>
          <a:lstStyle/>
          <a:p>
            <a:pPr marL="0" marR="0" lvl="0" indent="0" algn="ctr" defTabSz="914400" eaLnBrk="1" fontAlgn="auto" latinLnBrk="0" hangingPunct="1">
              <a:lnSpc>
                <a:spcPts val="1700"/>
              </a:lnSpc>
              <a:spcBef>
                <a:spcPts val="840"/>
              </a:spcBef>
              <a:spcAft>
                <a:spcPts val="0"/>
              </a:spcAft>
              <a:buClrTx/>
              <a:buSzTx/>
              <a:buFontTx/>
              <a:buNone/>
              <a:defRPr/>
            </a:pPr>
            <a:endParaRPr kumimoji="0" lang="en-US" sz="1200" b="0" i="0" u="none" strike="noStrike" kern="1200" cap="none" spc="0" normalizeH="0" baseline="0" noProof="0">
              <a:ln>
                <a:noFill/>
              </a:ln>
              <a:solidFill>
                <a:srgbClr val="000000"/>
              </a:solidFill>
              <a:effectLst/>
              <a:uLnTx/>
              <a:uFillTx/>
              <a:latin typeface="Tahoma" pitchFamily="34" charset="0"/>
              <a:ea typeface="+mn-ea"/>
              <a:cs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Reference Architecture – </a:t>
            </a:r>
            <a:r>
              <a:rPr lang="de-DE" err="1"/>
              <a:t>Improvement</a:t>
            </a:r>
            <a:r>
              <a:rPr lang="de-DE"/>
              <a:t> </a:t>
            </a:r>
            <a:r>
              <a:rPr lang="de-DE" err="1"/>
              <a:t>Ideas</a:t>
            </a:r>
            <a:endParaRPr lang="de-DE" err="1">
              <a:ea typeface="Tahoma"/>
              <a:cs typeface="Tahoma"/>
            </a:endParaRPr>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
        <p:nvSpPr>
          <p:cNvPr id="3" name="TextBox 2"/>
          <p:cNvSpPr txBox="1"/>
          <p:nvPr/>
        </p:nvSpPr>
        <p:spPr>
          <a:xfrm>
            <a:off x="279058" y="737273"/>
            <a:ext cx="8727774" cy="2218236"/>
          </a:xfrm>
          <a:prstGeom prst="rect">
            <a:avLst/>
          </a:prstGeom>
          <a:noFill/>
        </p:spPr>
        <p:txBody>
          <a:bodyPr rot="0" spcFirstLastPara="0" vertOverflow="overflow" horzOverflow="overflow" vert="horz" wrap="square" lIns="0" tIns="0" rIns="0" bIns="0" numCol="1" spcCol="0" rtlCol="0" fromWordArt="0" anchor="t" anchorCtr="0" forceAA="0" compatLnSpc="1">
            <a:spAutoFit/>
          </a:bodyPr>
          <a:lstStyle/>
          <a:p>
            <a:pPr marL="285750" indent="-285750">
              <a:lnSpc>
                <a:spcPct val="150000"/>
              </a:lnSpc>
              <a:buFont typeface="Wingdings"/>
              <a:buChar char="Ø"/>
            </a:pPr>
            <a:r>
              <a:rPr lang="en-US" sz="1400" kern="0">
                <a:solidFill>
                  <a:schemeClr val="bg1"/>
                </a:solidFill>
                <a:ea typeface="+mn-lt"/>
                <a:cs typeface="+mn-lt"/>
              </a:rPr>
              <a:t>Minimizing the configuration of Middleware stack between projects &amp; customer </a:t>
            </a:r>
            <a:endParaRPr lang="en-US">
              <a:solidFill>
                <a:schemeClr val="bg1"/>
              </a:solidFill>
            </a:endParaRPr>
          </a:p>
          <a:p>
            <a:pPr marL="742950" lvl="1" indent="-285750">
              <a:lnSpc>
                <a:spcPct val="150000"/>
              </a:lnSpc>
              <a:buFont typeface="Wingdings"/>
              <a:buChar char="Ø"/>
            </a:pPr>
            <a:r>
              <a:rPr lang="en-US" sz="1400" kern="0">
                <a:solidFill>
                  <a:schemeClr val="bg1"/>
                </a:solidFill>
                <a:ea typeface="+mn-lt"/>
                <a:cs typeface="+mn-lt"/>
              </a:rPr>
              <a:t>Pre-configuration of Middleware stack for HW and OEMs</a:t>
            </a:r>
            <a:endParaRPr lang="en-US" sz="1400" kern="0">
              <a:solidFill>
                <a:schemeClr val="bg1"/>
              </a:solidFill>
              <a:ea typeface="+mn-lt"/>
              <a:cs typeface="+mn-lt"/>
            </a:endParaRPr>
          </a:p>
          <a:p>
            <a:pPr marL="285750" indent="-285750">
              <a:lnSpc>
                <a:spcPct val="150000"/>
              </a:lnSpc>
              <a:buFont typeface="Wingdings"/>
              <a:buChar char="Ø"/>
            </a:pPr>
            <a:r>
              <a:rPr lang="en-US" sz="1400" kern="0">
                <a:solidFill>
                  <a:schemeClr val="bg1"/>
                </a:solidFill>
                <a:ea typeface="+mn-lt"/>
                <a:cs typeface="+mn-lt"/>
              </a:rPr>
              <a:t>Possibility to validate SW in Virtual Environment without actual HW (HW independent development)</a:t>
            </a:r>
            <a:endParaRPr lang="en-US">
              <a:solidFill>
                <a:schemeClr val="bg1"/>
              </a:solidFill>
              <a:ea typeface="+mn-lt"/>
              <a:cs typeface="+mn-lt"/>
            </a:endParaRPr>
          </a:p>
          <a:p>
            <a:pPr marL="742950" lvl="1" indent="-285750">
              <a:lnSpc>
                <a:spcPct val="150000"/>
              </a:lnSpc>
              <a:buFont typeface="Wingdings"/>
              <a:buChar char="Ø"/>
            </a:pPr>
            <a:r>
              <a:rPr lang="en-US" sz="1400" kern="0">
                <a:solidFill>
                  <a:schemeClr val="bg1"/>
                </a:solidFill>
                <a:ea typeface="+mn-lt"/>
                <a:cs typeface="+mn-lt"/>
              </a:rPr>
              <a:t>Existing concept used in different divisions</a:t>
            </a:r>
            <a:endParaRPr lang="en-US" sz="1400" kern="0">
              <a:solidFill>
                <a:schemeClr val="bg1"/>
              </a:solidFill>
              <a:ea typeface="+mn-lt"/>
              <a:cs typeface="+mn-lt"/>
            </a:endParaRPr>
          </a:p>
          <a:p>
            <a:pPr marL="742950" lvl="1" indent="-285750">
              <a:lnSpc>
                <a:spcPct val="150000"/>
              </a:lnSpc>
              <a:buFont typeface="Wingdings"/>
              <a:buChar char="Ø"/>
            </a:pPr>
            <a:r>
              <a:rPr lang="en-US" sz="1400" kern="0">
                <a:solidFill>
                  <a:schemeClr val="bg1"/>
                </a:solidFill>
                <a:ea typeface="+mn-lt"/>
                <a:cs typeface="+mn-lt"/>
              </a:rPr>
              <a:t>Recommendation for standardization</a:t>
            </a:r>
            <a:endParaRPr lang="en-US" sz="1400" kern="0">
              <a:solidFill>
                <a:schemeClr val="bg1"/>
              </a:solidFill>
              <a:ea typeface="+mn-lt"/>
              <a:cs typeface="+mn-lt"/>
            </a:endParaRPr>
          </a:p>
          <a:p>
            <a:pPr marL="285750" indent="-285750">
              <a:lnSpc>
                <a:spcPct val="150000"/>
              </a:lnSpc>
              <a:buFont typeface="Wingdings"/>
              <a:buChar char="Ø"/>
            </a:pPr>
            <a:r>
              <a:rPr lang="en-US" sz="1400" kern="0">
                <a:solidFill>
                  <a:schemeClr val="bg1"/>
                </a:solidFill>
                <a:ea typeface="+mn-lt"/>
                <a:cs typeface="+mn-lt"/>
              </a:rPr>
              <a:t>Possibility</a:t>
            </a:r>
            <a:r>
              <a:rPr lang="en-US" sz="1400" kern="0">
                <a:solidFill>
                  <a:schemeClr val="bg1"/>
                </a:solidFill>
                <a:ea typeface="Tahoma"/>
                <a:cs typeface="Tahoma"/>
              </a:rPr>
              <a:t> to harmonize Processes and Tools across the divisions</a:t>
            </a:r>
            <a:endParaRPr lang="en-US" sz="1400" kern="0">
              <a:solidFill>
                <a:schemeClr val="bg1"/>
              </a:solidFill>
              <a:ea typeface="Tahoma"/>
              <a:cs typeface="Tahoma"/>
            </a:endParaRPr>
          </a:p>
          <a:p>
            <a:pPr marL="285750" indent="-285750">
              <a:lnSpc>
                <a:spcPct val="150000"/>
              </a:lnSpc>
              <a:buFont typeface="Wingdings"/>
              <a:buChar char="Ø"/>
            </a:pPr>
            <a:r>
              <a:rPr lang="en-US" sz="1400" kern="0">
                <a:solidFill>
                  <a:schemeClr val="bg1"/>
                </a:solidFill>
                <a:ea typeface="Tahoma"/>
                <a:cs typeface="Tahoma"/>
              </a:rPr>
              <a:t>HW Specific modules (Safety lib) can be reused between Projects across divisions</a:t>
            </a:r>
            <a:endParaRPr lang="en-US" sz="1400" kern="0">
              <a:solidFill>
                <a:schemeClr val="bg1"/>
              </a:solidFill>
              <a:ea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Summary </a:t>
            </a:r>
            <a:r>
              <a:rPr lang="de-DE" err="1"/>
              <a:t>of</a:t>
            </a:r>
            <a:r>
              <a:rPr lang="de-DE"/>
              <a:t> </a:t>
            </a:r>
            <a:r>
              <a:rPr lang="de-DE" err="1"/>
              <a:t>Questionnaire</a:t>
            </a:r>
            <a:r>
              <a:rPr lang="de-DE"/>
              <a:t> </a:t>
            </a:r>
            <a:r>
              <a:rPr lang="de-DE" err="1"/>
              <a:t>for</a:t>
            </a:r>
            <a:r>
              <a:rPr lang="de-DE"/>
              <a:t> Reference Classic Architecture</a:t>
            </a:r>
            <a:endParaRPr lang="en-US"/>
          </a:p>
        </p:txBody>
      </p:sp>
      <p:graphicFrame>
        <p:nvGraphicFramePr>
          <p:cNvPr id="6" name="Table 6"/>
          <p:cNvGraphicFramePr>
            <a:graphicFrameLocks noGrp="1"/>
          </p:cNvGraphicFramePr>
          <p:nvPr>
            <p:ph idx="1"/>
          </p:nvPr>
        </p:nvGraphicFramePr>
        <p:xfrm>
          <a:off x="148590" y="863600"/>
          <a:ext cx="8881105" cy="3954776"/>
        </p:xfrm>
        <a:graphic>
          <a:graphicData uri="http://schemas.openxmlformats.org/drawingml/2006/table">
            <a:tbl>
              <a:tblPr firstRow="1" bandRow="1">
                <a:tableStyleId>{5C22544A-7EE6-4342-B048-85BDC9FD1C3A}</a:tableStyleId>
              </a:tblPr>
              <a:tblGrid>
                <a:gridCol w="1153782"/>
                <a:gridCol w="3310386"/>
                <a:gridCol w="2253651"/>
                <a:gridCol w="2163286"/>
              </a:tblGrid>
              <a:tr h="544670">
                <a:tc>
                  <a:txBody>
                    <a:bodyPr/>
                    <a:lstStyle/>
                    <a:p>
                      <a:pPr algn="ctr"/>
                      <a:r>
                        <a:rPr lang="de-DE" sz="1400"/>
                        <a:t>Division</a:t>
                      </a:r>
                      <a:endParaRPr lang="en-US" sz="1400"/>
                    </a:p>
                  </a:txBody>
                  <a:tcPr/>
                </a:tc>
                <a:tc>
                  <a:txBody>
                    <a:bodyPr/>
                    <a:lstStyle/>
                    <a:p>
                      <a:pPr algn="ctr"/>
                      <a:r>
                        <a:rPr lang="de-DE" sz="1400"/>
                        <a:t>Summary</a:t>
                      </a:r>
                      <a:endParaRPr lang="en-US" sz="1400"/>
                    </a:p>
                  </a:txBody>
                  <a:tcPr/>
                </a:tc>
                <a:tc>
                  <a:txBody>
                    <a:bodyPr/>
                    <a:lstStyle/>
                    <a:p>
                      <a:pPr lvl="0" algn="ctr">
                        <a:lnSpc>
                          <a:spcPct val="100000"/>
                        </a:lnSpc>
                        <a:spcBef>
                          <a:spcPts val="0"/>
                        </a:spcBef>
                        <a:spcAft>
                          <a:spcPts val="0"/>
                        </a:spcAft>
                        <a:buNone/>
                      </a:pPr>
                      <a:r>
                        <a:rPr lang="de-DE" sz="1400" b="1" i="0" u="none" strike="noStrike" noProof="0" err="1">
                          <a:latin typeface="Tahoma"/>
                        </a:rPr>
                        <a:t>Deviations</a:t>
                      </a:r>
                      <a:r>
                        <a:rPr lang="de-DE" sz="1400" b="1" i="0" u="none" strike="noStrike" noProof="0">
                          <a:latin typeface="Tahoma"/>
                        </a:rPr>
                        <a:t> </a:t>
                      </a:r>
                      <a:r>
                        <a:rPr lang="de-DE" sz="1400" b="1" i="0" u="none" strike="noStrike" noProof="0" err="1">
                          <a:latin typeface="Tahoma"/>
                        </a:rPr>
                        <a:t>against</a:t>
                      </a:r>
                      <a:r>
                        <a:rPr lang="de-DE" sz="1400" b="1" i="0" u="none" strike="noStrike" noProof="0">
                          <a:latin typeface="Tahoma"/>
                        </a:rPr>
                        <a:t>  Reference </a:t>
                      </a:r>
                      <a:r>
                        <a:rPr lang="de-DE" sz="1400" b="1" i="0" u="none" strike="noStrike" noProof="0" err="1">
                          <a:latin typeface="Tahoma"/>
                        </a:rPr>
                        <a:t>Archtecture</a:t>
                      </a:r>
                      <a:endParaRPr lang="de-DE" sz="1400" b="1" i="0" u="none" strike="noStrike" noProof="0" err="1">
                        <a:latin typeface="Tahoma"/>
                      </a:endParaRPr>
                    </a:p>
                  </a:txBody>
                  <a:tcPr/>
                </a:tc>
                <a:tc>
                  <a:txBody>
                    <a:bodyPr/>
                    <a:lstStyle/>
                    <a:p>
                      <a:pPr algn="ctr"/>
                      <a:r>
                        <a:rPr lang="de-DE" sz="1400" err="1"/>
                        <a:t>Challanges</a:t>
                      </a:r>
                      <a:r>
                        <a:rPr lang="de-DE" sz="1400"/>
                        <a:t> / </a:t>
                      </a:r>
                      <a:r>
                        <a:rPr lang="de-DE" sz="1400" err="1"/>
                        <a:t>Suggestions</a:t>
                      </a:r>
                      <a:endParaRPr lang="en-US" sz="1400"/>
                    </a:p>
                  </a:txBody>
                  <a:tcPr/>
                </a:tc>
              </a:tr>
              <a:tr h="3410106">
                <a:tc>
                  <a:txBody>
                    <a:bodyPr/>
                    <a:lstStyle/>
                    <a:p>
                      <a:pPr algn="ctr"/>
                      <a:r>
                        <a:rPr lang="de-DE"/>
                        <a:t>A</a:t>
                      </a:r>
                      <a:endParaRPr lang="en-US"/>
                    </a:p>
                  </a:txBody>
                  <a:tcPr/>
                </a:tc>
                <a:tc>
                  <a:txBody>
                    <a:bodyPr/>
                    <a:lstStyle/>
                    <a:p>
                      <a:pPr marL="171450" indent="-171450">
                        <a:buFontTx/>
                        <a:buChar char="-"/>
                      </a:pPr>
                      <a:r>
                        <a:rPr lang="de-DE" sz="1050" err="1"/>
                        <a:t>Layered</a:t>
                      </a:r>
                      <a:r>
                        <a:rPr lang="de-DE" sz="1050"/>
                        <a:t> Architecture (</a:t>
                      </a:r>
                      <a:r>
                        <a:rPr lang="de-DE" sz="1050" err="1"/>
                        <a:t>Layered</a:t>
                      </a:r>
                      <a:r>
                        <a:rPr lang="de-DE" sz="1050"/>
                        <a:t> </a:t>
                      </a:r>
                      <a:r>
                        <a:rPr lang="de-DE" sz="1050" err="1"/>
                        <a:t>defined</a:t>
                      </a:r>
                      <a:r>
                        <a:rPr lang="de-DE" sz="1050"/>
                        <a:t> </a:t>
                      </a:r>
                      <a:r>
                        <a:rPr lang="de-DE" sz="1050" err="1"/>
                        <a:t>based</a:t>
                      </a:r>
                      <a:r>
                        <a:rPr lang="de-DE" sz="1050"/>
                        <a:t> on </a:t>
                      </a:r>
                      <a:r>
                        <a:rPr lang="de-DE" sz="1050" err="1"/>
                        <a:t>functions</a:t>
                      </a:r>
                      <a:r>
                        <a:rPr lang="de-DE" sz="1050"/>
                        <a:t> / </a:t>
                      </a:r>
                      <a:r>
                        <a:rPr lang="de-DE" sz="1050" err="1"/>
                        <a:t>domains</a:t>
                      </a:r>
                      <a:r>
                        <a:rPr lang="de-DE" sz="1050"/>
                        <a:t>) </a:t>
                      </a:r>
                      <a:endParaRPr lang="de-DE" sz="1050"/>
                    </a:p>
                    <a:p>
                      <a:pPr marL="171450" lvl="0" indent="-171450">
                        <a:buFontTx/>
                        <a:buChar char="-"/>
                      </a:pPr>
                      <a:r>
                        <a:rPr lang="de-DE" sz="1050" err="1"/>
                        <a:t>Application</a:t>
                      </a:r>
                      <a:r>
                        <a:rPr lang="de-DE" sz="1050"/>
                        <a:t> </a:t>
                      </a:r>
                      <a:r>
                        <a:rPr lang="de-DE" sz="1050" err="1"/>
                        <a:t>components</a:t>
                      </a:r>
                      <a:r>
                        <a:rPr lang="de-DE" sz="1050"/>
                        <a:t> </a:t>
                      </a:r>
                      <a:r>
                        <a:rPr lang="de-DE" sz="1050" err="1"/>
                        <a:t>devided</a:t>
                      </a:r>
                      <a:r>
                        <a:rPr lang="de-DE" sz="1050"/>
                        <a:t> in 2 </a:t>
                      </a:r>
                      <a:r>
                        <a:rPr lang="de-DE" sz="1050" err="1"/>
                        <a:t>layers</a:t>
                      </a:r>
                      <a:r>
                        <a:rPr lang="de-DE" sz="1050"/>
                        <a:t> (HW </a:t>
                      </a:r>
                      <a:r>
                        <a:rPr lang="de-DE" sz="1050" err="1"/>
                        <a:t>components</a:t>
                      </a:r>
                      <a:r>
                        <a:rPr lang="de-DE" sz="1050"/>
                        <a:t> – Motor, </a:t>
                      </a:r>
                      <a:r>
                        <a:rPr lang="de-DE" sz="1050" err="1"/>
                        <a:t>Gearbox</a:t>
                      </a:r>
                      <a:r>
                        <a:rPr lang="de-DE" sz="1050"/>
                        <a:t> &amp; </a:t>
                      </a:r>
                      <a:r>
                        <a:rPr lang="de-DE" sz="1050" err="1"/>
                        <a:t>Functions</a:t>
                      </a:r>
                      <a:r>
                        <a:rPr lang="de-DE" sz="1050"/>
                        <a:t> </a:t>
                      </a:r>
                      <a:r>
                        <a:rPr lang="de-DE" sz="1050" err="1"/>
                        <a:t>for</a:t>
                      </a:r>
                      <a:r>
                        <a:rPr lang="de-DE" sz="1050"/>
                        <a:t> HW </a:t>
                      </a:r>
                      <a:r>
                        <a:rPr lang="de-DE" sz="1050" err="1"/>
                        <a:t>components</a:t>
                      </a:r>
                      <a:r>
                        <a:rPr lang="de-DE" sz="1050"/>
                        <a:t>)</a:t>
                      </a:r>
                      <a:endParaRPr lang="de-DE" sz="1050"/>
                    </a:p>
                    <a:p>
                      <a:pPr marL="171450" lvl="0" indent="-171450">
                        <a:buFontTx/>
                        <a:buChar char="-"/>
                      </a:pPr>
                      <a:r>
                        <a:rPr lang="de-DE" sz="1050"/>
                        <a:t>SWC </a:t>
                      </a:r>
                      <a:r>
                        <a:rPr lang="de-DE" sz="1050" err="1"/>
                        <a:t>along</a:t>
                      </a:r>
                      <a:r>
                        <a:rPr lang="de-DE" sz="1050"/>
                        <a:t> </a:t>
                      </a:r>
                      <a:r>
                        <a:rPr lang="de-DE" sz="1050" err="1"/>
                        <a:t>with</a:t>
                      </a:r>
                      <a:r>
                        <a:rPr lang="de-DE" sz="1050"/>
                        <a:t> Interfaces </a:t>
                      </a:r>
                      <a:r>
                        <a:rPr lang="de-DE" sz="1050" err="1"/>
                        <a:t>desinged</a:t>
                      </a:r>
                      <a:r>
                        <a:rPr lang="de-DE" sz="1050"/>
                        <a:t> in </a:t>
                      </a:r>
                      <a:r>
                        <a:rPr lang="de-DE" sz="1050" err="1"/>
                        <a:t>Rpahsody</a:t>
                      </a:r>
                      <a:r>
                        <a:rPr lang="de-DE" sz="1050"/>
                        <a:t> and </a:t>
                      </a:r>
                      <a:r>
                        <a:rPr lang="de-DE" sz="1050" err="1"/>
                        <a:t>imported</a:t>
                      </a:r>
                      <a:r>
                        <a:rPr lang="de-DE" sz="1050"/>
                        <a:t> </a:t>
                      </a:r>
                      <a:r>
                        <a:rPr lang="de-DE" sz="1050" err="1"/>
                        <a:t>as</a:t>
                      </a:r>
                      <a:r>
                        <a:rPr lang="de-DE" sz="1050"/>
                        <a:t> ARXML</a:t>
                      </a:r>
                      <a:endParaRPr lang="de-DE" sz="1050"/>
                    </a:p>
                    <a:p>
                      <a:pPr marL="171450" indent="-171450">
                        <a:buFontTx/>
                        <a:buChar char="-"/>
                      </a:pPr>
                      <a:r>
                        <a:rPr lang="de-DE" sz="1050"/>
                        <a:t>S/R Interface </a:t>
                      </a:r>
                      <a:r>
                        <a:rPr lang="de-DE" sz="1050" err="1"/>
                        <a:t>between</a:t>
                      </a:r>
                      <a:r>
                        <a:rPr lang="de-DE" sz="1050"/>
                        <a:t> SWC; C/S </a:t>
                      </a:r>
                      <a:r>
                        <a:rPr lang="de-DE" sz="1050" err="1"/>
                        <a:t>ports</a:t>
                      </a:r>
                      <a:r>
                        <a:rPr lang="de-DE" sz="1050"/>
                        <a:t> &amp; </a:t>
                      </a:r>
                      <a:r>
                        <a:rPr lang="de-DE" sz="1050" err="1"/>
                        <a:t>direct</a:t>
                      </a:r>
                      <a:r>
                        <a:rPr lang="de-DE" sz="1050"/>
                        <a:t> </a:t>
                      </a:r>
                      <a:r>
                        <a:rPr lang="de-DE" sz="1050" err="1"/>
                        <a:t>functions</a:t>
                      </a:r>
                      <a:r>
                        <a:rPr lang="de-DE" sz="1050"/>
                        <a:t> </a:t>
                      </a:r>
                      <a:r>
                        <a:rPr lang="de-DE" sz="1050" err="1"/>
                        <a:t>calls</a:t>
                      </a:r>
                      <a:r>
                        <a:rPr lang="de-DE" sz="1050"/>
                        <a:t> </a:t>
                      </a:r>
                      <a:r>
                        <a:rPr lang="de-DE" sz="1050" err="1"/>
                        <a:t>used</a:t>
                      </a:r>
                      <a:r>
                        <a:rPr lang="de-DE" sz="1050"/>
                        <a:t> </a:t>
                      </a:r>
                      <a:r>
                        <a:rPr lang="de-DE" sz="1050" err="1"/>
                        <a:t>between</a:t>
                      </a:r>
                      <a:r>
                        <a:rPr lang="de-DE" sz="1050"/>
                        <a:t> </a:t>
                      </a:r>
                      <a:r>
                        <a:rPr lang="de-DE" sz="1050" err="1"/>
                        <a:t>Application</a:t>
                      </a:r>
                      <a:r>
                        <a:rPr lang="de-DE" sz="1050"/>
                        <a:t> </a:t>
                      </a:r>
                      <a:r>
                        <a:rPr lang="de-DE" sz="1050" err="1"/>
                        <a:t>components</a:t>
                      </a:r>
                      <a:r>
                        <a:rPr lang="de-DE" sz="1050"/>
                        <a:t> and Middleware </a:t>
                      </a:r>
                      <a:r>
                        <a:rPr lang="de-DE" sz="1050" err="1"/>
                        <a:t>stack</a:t>
                      </a:r>
                      <a:endParaRPr lang="de-DE" sz="1050"/>
                    </a:p>
                    <a:p>
                      <a:pPr marL="171450" indent="-171450">
                        <a:buFontTx/>
                        <a:buChar char="-"/>
                      </a:pPr>
                      <a:r>
                        <a:rPr lang="de-DE" sz="1050"/>
                        <a:t>Multicore (</a:t>
                      </a:r>
                      <a:r>
                        <a:rPr lang="de-DE" sz="1050" err="1"/>
                        <a:t>upto</a:t>
                      </a:r>
                      <a:r>
                        <a:rPr lang="de-DE" sz="1050"/>
                        <a:t> 3 </a:t>
                      </a:r>
                      <a:r>
                        <a:rPr lang="de-DE" sz="1050" err="1"/>
                        <a:t>cores</a:t>
                      </a:r>
                      <a:r>
                        <a:rPr lang="de-DE" sz="1050"/>
                        <a:t>) </a:t>
                      </a:r>
                      <a:r>
                        <a:rPr lang="de-DE" sz="1050" err="1"/>
                        <a:t>strategy</a:t>
                      </a:r>
                      <a:r>
                        <a:rPr lang="de-DE" sz="1050"/>
                        <a:t> </a:t>
                      </a:r>
                      <a:r>
                        <a:rPr lang="de-DE" sz="1050" err="1"/>
                        <a:t>driven</a:t>
                      </a:r>
                      <a:r>
                        <a:rPr lang="de-DE" sz="1050"/>
                        <a:t> </a:t>
                      </a:r>
                      <a:r>
                        <a:rPr lang="de-DE" sz="1050" err="1"/>
                        <a:t>by</a:t>
                      </a:r>
                      <a:r>
                        <a:rPr lang="de-DE" sz="1050"/>
                        <a:t> </a:t>
                      </a:r>
                      <a:r>
                        <a:rPr lang="de-DE" sz="1050" err="1"/>
                        <a:t>Safety</a:t>
                      </a:r>
                      <a:r>
                        <a:rPr lang="de-DE" sz="1050"/>
                        <a:t> </a:t>
                      </a:r>
                      <a:r>
                        <a:rPr lang="de-DE" sz="1050" err="1"/>
                        <a:t>requirements</a:t>
                      </a:r>
                      <a:r>
                        <a:rPr lang="de-DE" sz="1050"/>
                        <a:t>; </a:t>
                      </a:r>
                      <a:r>
                        <a:rPr lang="de-DE" sz="1050" err="1"/>
                        <a:t>Each</a:t>
                      </a:r>
                      <a:r>
                        <a:rPr lang="de-DE" sz="1050"/>
                        <a:t> </a:t>
                      </a:r>
                      <a:r>
                        <a:rPr lang="de-DE" sz="1050" err="1"/>
                        <a:t>core</a:t>
                      </a:r>
                      <a:r>
                        <a:rPr lang="de-DE" sz="1050"/>
                        <a:t> </a:t>
                      </a:r>
                      <a:r>
                        <a:rPr lang="de-DE" sz="1050" err="1"/>
                        <a:t>has</a:t>
                      </a:r>
                      <a:r>
                        <a:rPr lang="de-DE" sz="1050"/>
                        <a:t> own Scheduler</a:t>
                      </a:r>
                      <a:endParaRPr lang="de-DE" sz="1050"/>
                    </a:p>
                    <a:p>
                      <a:pPr marL="171450" lvl="0" indent="-171450">
                        <a:buFontTx/>
                        <a:buChar char="-"/>
                      </a:pPr>
                      <a:r>
                        <a:rPr lang="de-DE" sz="1050" err="1"/>
                        <a:t>Inter</a:t>
                      </a:r>
                      <a:r>
                        <a:rPr lang="de-DE" sz="1050"/>
                        <a:t> </a:t>
                      </a:r>
                      <a:r>
                        <a:rPr lang="de-DE" sz="1050" err="1"/>
                        <a:t>core</a:t>
                      </a:r>
                      <a:r>
                        <a:rPr lang="de-DE" sz="1050"/>
                        <a:t> </a:t>
                      </a:r>
                      <a:r>
                        <a:rPr lang="de-DE" sz="1050" err="1"/>
                        <a:t>communication</a:t>
                      </a:r>
                      <a:r>
                        <a:rPr lang="de-DE" sz="1050"/>
                        <a:t> </a:t>
                      </a:r>
                      <a:r>
                        <a:rPr lang="de-DE" sz="1050" err="1"/>
                        <a:t>is</a:t>
                      </a:r>
                      <a:r>
                        <a:rPr lang="de-DE" sz="1050"/>
                        <a:t> </a:t>
                      </a:r>
                      <a:r>
                        <a:rPr lang="de-DE" sz="1050" err="1"/>
                        <a:t>based</a:t>
                      </a:r>
                      <a:r>
                        <a:rPr lang="de-DE" sz="1050"/>
                        <a:t> on Vector </a:t>
                      </a:r>
                      <a:r>
                        <a:rPr lang="de-DE" sz="1050" err="1"/>
                        <a:t>mechanism</a:t>
                      </a:r>
                      <a:endParaRPr lang="de-DE" sz="1050"/>
                    </a:p>
                    <a:p>
                      <a:pPr marL="171450" lvl="0" indent="-171450">
                        <a:buFontTx/>
                        <a:buChar char="-"/>
                      </a:pPr>
                      <a:r>
                        <a:rPr lang="de-DE" sz="1050" err="1"/>
                        <a:t>Reusability</a:t>
                      </a:r>
                      <a:r>
                        <a:rPr lang="de-DE" sz="1050"/>
                        <a:t> </a:t>
                      </a:r>
                      <a:r>
                        <a:rPr lang="de-DE" sz="1050" err="1"/>
                        <a:t>across</a:t>
                      </a:r>
                      <a:r>
                        <a:rPr lang="de-DE" sz="1050"/>
                        <a:t> </a:t>
                      </a:r>
                      <a:r>
                        <a:rPr lang="de-DE" sz="1050" err="1"/>
                        <a:t>projects</a:t>
                      </a:r>
                      <a:r>
                        <a:rPr lang="de-DE" sz="1050"/>
                        <a:t>: 70% (General </a:t>
                      </a:r>
                      <a:r>
                        <a:rPr lang="de-DE" sz="1050" err="1"/>
                        <a:t>package</a:t>
                      </a:r>
                      <a:r>
                        <a:rPr lang="de-DE" sz="1050"/>
                        <a:t> (SIP) </a:t>
                      </a:r>
                      <a:r>
                        <a:rPr lang="de-DE" sz="1050" err="1"/>
                        <a:t>is</a:t>
                      </a:r>
                      <a:r>
                        <a:rPr lang="de-DE" sz="1050"/>
                        <a:t> </a:t>
                      </a:r>
                      <a:r>
                        <a:rPr lang="de-DE" sz="1050" err="1"/>
                        <a:t>used</a:t>
                      </a:r>
                      <a:r>
                        <a:rPr lang="de-DE" sz="1050"/>
                        <a:t> </a:t>
                      </a:r>
                      <a:r>
                        <a:rPr lang="de-DE" sz="1050" err="1"/>
                        <a:t>to</a:t>
                      </a:r>
                      <a:r>
                        <a:rPr lang="de-DE" sz="1050"/>
                        <a:t> </a:t>
                      </a:r>
                      <a:r>
                        <a:rPr lang="de-DE" sz="1050" err="1"/>
                        <a:t>avoid</a:t>
                      </a:r>
                      <a:r>
                        <a:rPr lang="de-DE" sz="1050"/>
                        <a:t> </a:t>
                      </a:r>
                      <a:r>
                        <a:rPr lang="de-DE" sz="1050" err="1"/>
                        <a:t>reconfiguration</a:t>
                      </a:r>
                      <a:endParaRPr lang="de-DE" sz="1050"/>
                    </a:p>
                    <a:p>
                      <a:pPr marL="171450" lvl="0" indent="-171450">
                        <a:buFontTx/>
                        <a:buChar char="-"/>
                      </a:pPr>
                      <a:r>
                        <a:rPr lang="de-DE" sz="1050" err="1"/>
                        <a:t>Complete</a:t>
                      </a:r>
                      <a:r>
                        <a:rPr lang="de-DE" sz="1050"/>
                        <a:t> Architecture (</a:t>
                      </a:r>
                      <a:r>
                        <a:rPr lang="de-DE" sz="1050" err="1"/>
                        <a:t>upto</a:t>
                      </a:r>
                      <a:r>
                        <a:rPr lang="de-DE" sz="1050"/>
                        <a:t> LLD) </a:t>
                      </a:r>
                      <a:r>
                        <a:rPr lang="de-DE" sz="1050" err="1"/>
                        <a:t>defined</a:t>
                      </a:r>
                      <a:r>
                        <a:rPr lang="de-DE" sz="1050"/>
                        <a:t> in </a:t>
                      </a:r>
                      <a:r>
                        <a:rPr lang="de-DE" sz="1050" err="1"/>
                        <a:t>Raphsody</a:t>
                      </a:r>
                      <a:r>
                        <a:rPr lang="de-DE" sz="1050"/>
                        <a:t>; </a:t>
                      </a:r>
                      <a:r>
                        <a:rPr lang="de-DE" sz="1050" err="1"/>
                        <a:t>Autocode</a:t>
                      </a:r>
                      <a:r>
                        <a:rPr lang="de-DE" sz="1050"/>
                        <a:t> </a:t>
                      </a:r>
                      <a:r>
                        <a:rPr lang="de-DE" sz="1050" err="1"/>
                        <a:t>generated</a:t>
                      </a:r>
                      <a:r>
                        <a:rPr lang="de-DE" sz="1050"/>
                        <a:t> </a:t>
                      </a:r>
                      <a:r>
                        <a:rPr lang="de-DE" sz="1050" err="1"/>
                        <a:t>from</a:t>
                      </a:r>
                      <a:r>
                        <a:rPr lang="de-DE" sz="1050"/>
                        <a:t> Architecture; Dynamic and Static </a:t>
                      </a:r>
                      <a:r>
                        <a:rPr lang="de-DE" sz="1050" err="1"/>
                        <a:t>view</a:t>
                      </a:r>
                      <a:r>
                        <a:rPr lang="de-DE" sz="1050"/>
                        <a:t> </a:t>
                      </a:r>
                      <a:r>
                        <a:rPr lang="de-DE" sz="1050" err="1"/>
                        <a:t>covered</a:t>
                      </a:r>
                      <a:r>
                        <a:rPr lang="de-DE" sz="1050"/>
                        <a:t> in same </a:t>
                      </a:r>
                      <a:r>
                        <a:rPr lang="de-DE" sz="1050" err="1"/>
                        <a:t>tool</a:t>
                      </a:r>
                      <a:endParaRPr lang="en-US" sz="1050"/>
                    </a:p>
                  </a:txBody>
                  <a:tcPr/>
                </a:tc>
                <a:tc>
                  <a:txBody>
                    <a:bodyPr/>
                    <a:lstStyle/>
                    <a:p>
                      <a:pPr marL="0" lvl="0" indent="0">
                        <a:buNone/>
                      </a:pPr>
                      <a:r>
                        <a:rPr lang="de-DE" sz="1050"/>
                        <a:t>- </a:t>
                      </a:r>
                      <a:r>
                        <a:rPr lang="de-DE" sz="1050" err="1"/>
                        <a:t>Application</a:t>
                      </a:r>
                      <a:r>
                        <a:rPr lang="de-DE" sz="1050"/>
                        <a:t> </a:t>
                      </a:r>
                      <a:r>
                        <a:rPr lang="de-DE" sz="1050" err="1"/>
                        <a:t>layer</a:t>
                      </a:r>
                      <a:r>
                        <a:rPr lang="de-DE" sz="1050"/>
                        <a:t> also </a:t>
                      </a:r>
                      <a:r>
                        <a:rPr lang="de-DE" sz="1050" err="1"/>
                        <a:t>access</a:t>
                      </a:r>
                      <a:r>
                        <a:rPr lang="de-DE" sz="1050"/>
                        <a:t> Middleware </a:t>
                      </a:r>
                      <a:r>
                        <a:rPr lang="de-DE" sz="1050" err="1"/>
                        <a:t>through</a:t>
                      </a:r>
                      <a:r>
                        <a:rPr lang="de-DE" sz="1050"/>
                        <a:t> </a:t>
                      </a:r>
                      <a:r>
                        <a:rPr lang="de-DE" sz="1050" err="1"/>
                        <a:t>function</a:t>
                      </a:r>
                      <a:r>
                        <a:rPr lang="de-DE" sz="1050"/>
                        <a:t> </a:t>
                      </a:r>
                      <a:r>
                        <a:rPr lang="de-DE" sz="1050" err="1"/>
                        <a:t>call</a:t>
                      </a:r>
                      <a:r>
                        <a:rPr lang="de-DE" sz="1050"/>
                        <a:t> (</a:t>
                      </a:r>
                      <a:r>
                        <a:rPr lang="de-DE" sz="1050" err="1"/>
                        <a:t>other</a:t>
                      </a:r>
                      <a:r>
                        <a:rPr lang="de-DE" sz="1050"/>
                        <a:t> </a:t>
                      </a:r>
                      <a:r>
                        <a:rPr lang="de-DE" sz="1050" err="1"/>
                        <a:t>than</a:t>
                      </a:r>
                      <a:r>
                        <a:rPr lang="de-DE" sz="1050"/>
                        <a:t> RTE)</a:t>
                      </a:r>
                      <a:endParaRPr lang="de-DE" sz="1050"/>
                    </a:p>
                    <a:p>
                      <a:pPr marL="0" lvl="0" indent="0">
                        <a:buNone/>
                      </a:pPr>
                      <a:r>
                        <a:rPr lang="de-DE" sz="1050"/>
                        <a:t>- </a:t>
                      </a:r>
                      <a:r>
                        <a:rPr lang="de-DE" sz="1050" err="1"/>
                        <a:t>Certain</a:t>
                      </a:r>
                      <a:r>
                        <a:rPr lang="de-DE" sz="1050"/>
                        <a:t> HW </a:t>
                      </a:r>
                      <a:r>
                        <a:rPr lang="de-DE" sz="1050" err="1"/>
                        <a:t>components</a:t>
                      </a:r>
                      <a:r>
                        <a:rPr lang="de-DE" sz="1050"/>
                        <a:t> (ASIC </a:t>
                      </a:r>
                      <a:r>
                        <a:rPr lang="de-DE" sz="1050" err="1"/>
                        <a:t>for</a:t>
                      </a:r>
                      <a:r>
                        <a:rPr lang="de-DE" sz="1050"/>
                        <a:t> </a:t>
                      </a:r>
                      <a:r>
                        <a:rPr lang="de-DE" sz="1050" err="1"/>
                        <a:t>computation</a:t>
                      </a:r>
                      <a:r>
                        <a:rPr lang="de-DE" sz="1050"/>
                        <a:t> </a:t>
                      </a:r>
                      <a:r>
                        <a:rPr lang="de-DE" sz="1050" err="1"/>
                        <a:t>of</a:t>
                      </a:r>
                      <a:r>
                        <a:rPr lang="de-DE" sz="1050"/>
                        <a:t> </a:t>
                      </a:r>
                      <a:r>
                        <a:rPr lang="de-DE" sz="1050" err="1"/>
                        <a:t>complex</a:t>
                      </a:r>
                      <a:r>
                        <a:rPr lang="de-DE" sz="1050"/>
                        <a:t> </a:t>
                      </a:r>
                      <a:r>
                        <a:rPr lang="de-DE" sz="1050" err="1"/>
                        <a:t>mathematic</a:t>
                      </a:r>
                      <a:r>
                        <a:rPr lang="de-DE" sz="1050"/>
                        <a:t> </a:t>
                      </a:r>
                      <a:r>
                        <a:rPr lang="de-DE" sz="1050" err="1"/>
                        <a:t>algorithms</a:t>
                      </a:r>
                      <a:r>
                        <a:rPr lang="de-DE" sz="1050"/>
                        <a:t>) </a:t>
                      </a:r>
                      <a:r>
                        <a:rPr lang="de-DE" sz="1050" err="1"/>
                        <a:t>are</a:t>
                      </a:r>
                      <a:r>
                        <a:rPr lang="de-DE" sz="1050"/>
                        <a:t> </a:t>
                      </a:r>
                      <a:r>
                        <a:rPr lang="de-DE" sz="1050" err="1"/>
                        <a:t>accessed</a:t>
                      </a:r>
                      <a:r>
                        <a:rPr lang="de-DE" sz="1050"/>
                        <a:t> </a:t>
                      </a:r>
                      <a:r>
                        <a:rPr lang="de-DE" sz="1050" err="1"/>
                        <a:t>directly</a:t>
                      </a:r>
                      <a:r>
                        <a:rPr lang="de-DE" sz="1050"/>
                        <a:t> </a:t>
                      </a:r>
                      <a:r>
                        <a:rPr lang="de-DE" sz="1050" err="1"/>
                        <a:t>by</a:t>
                      </a:r>
                      <a:r>
                        <a:rPr lang="de-DE" sz="1050"/>
                        <a:t> </a:t>
                      </a:r>
                      <a:r>
                        <a:rPr lang="de-DE" sz="1050" err="1"/>
                        <a:t>application</a:t>
                      </a:r>
                      <a:r>
                        <a:rPr lang="de-DE" sz="1050"/>
                        <a:t>; </a:t>
                      </a:r>
                      <a:r>
                        <a:rPr lang="de-DE" sz="1050" err="1"/>
                        <a:t>these</a:t>
                      </a:r>
                      <a:r>
                        <a:rPr lang="de-DE" sz="1050"/>
                        <a:t> </a:t>
                      </a:r>
                      <a:r>
                        <a:rPr lang="de-DE" sz="1050" err="1"/>
                        <a:t>components</a:t>
                      </a:r>
                      <a:r>
                        <a:rPr lang="de-DE" sz="1050"/>
                        <a:t> </a:t>
                      </a:r>
                      <a:r>
                        <a:rPr lang="de-DE" sz="1050" err="1"/>
                        <a:t>are</a:t>
                      </a:r>
                      <a:r>
                        <a:rPr lang="de-DE" sz="1050"/>
                        <a:t> not </a:t>
                      </a:r>
                      <a:r>
                        <a:rPr lang="de-DE" sz="1050" err="1"/>
                        <a:t>managed</a:t>
                      </a:r>
                      <a:r>
                        <a:rPr lang="de-DE" sz="1050"/>
                        <a:t> </a:t>
                      </a:r>
                      <a:r>
                        <a:rPr lang="de-DE" sz="1050" err="1"/>
                        <a:t>Autosar</a:t>
                      </a:r>
                      <a:r>
                        <a:rPr lang="de-DE" sz="1050"/>
                        <a:t> Stack</a:t>
                      </a:r>
                      <a:endParaRPr lang="de-DE" sz="1050"/>
                    </a:p>
                  </a:txBody>
                  <a:tcPr/>
                </a:tc>
                <a:tc>
                  <a:txBody>
                    <a:bodyPr/>
                    <a:lstStyle/>
                    <a:p>
                      <a:pPr marL="171450" indent="-171450">
                        <a:buFontTx/>
                        <a:buChar char="-"/>
                      </a:pPr>
                      <a:r>
                        <a:rPr lang="de-DE" sz="1050" err="1"/>
                        <a:t>Abstraction</a:t>
                      </a:r>
                      <a:r>
                        <a:rPr lang="de-DE" sz="1050"/>
                        <a:t> </a:t>
                      </a:r>
                      <a:r>
                        <a:rPr lang="de-DE" sz="1050" err="1"/>
                        <a:t>of</a:t>
                      </a:r>
                      <a:r>
                        <a:rPr lang="de-DE" sz="1050"/>
                        <a:t> Microcontroller </a:t>
                      </a:r>
                      <a:r>
                        <a:rPr lang="de-DE" sz="1050" err="1"/>
                        <a:t>for</a:t>
                      </a:r>
                      <a:r>
                        <a:rPr lang="de-DE" sz="1050"/>
                        <a:t> easy </a:t>
                      </a:r>
                      <a:r>
                        <a:rPr lang="de-DE" sz="1050" err="1"/>
                        <a:t>porting</a:t>
                      </a:r>
                      <a:r>
                        <a:rPr lang="de-DE" sz="1050"/>
                        <a:t> </a:t>
                      </a:r>
                      <a:r>
                        <a:rPr lang="de-DE" sz="1050" err="1"/>
                        <a:t>of</a:t>
                      </a:r>
                      <a:r>
                        <a:rPr lang="de-DE" sz="1050"/>
                        <a:t> </a:t>
                      </a:r>
                      <a:r>
                        <a:rPr lang="de-DE" sz="1050" err="1"/>
                        <a:t>the</a:t>
                      </a:r>
                      <a:r>
                        <a:rPr lang="de-DE" sz="1050"/>
                        <a:t> SW on different </a:t>
                      </a:r>
                      <a:r>
                        <a:rPr lang="de-DE" sz="1050" err="1"/>
                        <a:t>projects</a:t>
                      </a:r>
                      <a:r>
                        <a:rPr lang="de-DE" sz="1050"/>
                        <a:t> / </a:t>
                      </a:r>
                      <a:r>
                        <a:rPr lang="de-DE" sz="1050" err="1"/>
                        <a:t>customer</a:t>
                      </a:r>
                      <a:endParaRPr lang="de-DE" sz="1050" err="1"/>
                    </a:p>
                    <a:p>
                      <a:pPr marL="171450" indent="-171450">
                        <a:buFontTx/>
                        <a:buChar char="-"/>
                      </a:pPr>
                      <a:r>
                        <a:rPr lang="de-DE" sz="1050" err="1"/>
                        <a:t>Better</a:t>
                      </a:r>
                      <a:r>
                        <a:rPr lang="de-DE" sz="1050"/>
                        <a:t> </a:t>
                      </a:r>
                      <a:r>
                        <a:rPr lang="de-DE" sz="1050" err="1"/>
                        <a:t>handing</a:t>
                      </a:r>
                      <a:r>
                        <a:rPr lang="de-DE" sz="1050"/>
                        <a:t> </a:t>
                      </a:r>
                      <a:r>
                        <a:rPr lang="de-DE" sz="1050" err="1"/>
                        <a:t>of</a:t>
                      </a:r>
                      <a:r>
                        <a:rPr lang="de-DE" sz="1050"/>
                        <a:t> </a:t>
                      </a:r>
                      <a:r>
                        <a:rPr lang="de-DE" sz="1050" err="1"/>
                        <a:t>the</a:t>
                      </a:r>
                      <a:r>
                        <a:rPr lang="de-DE" sz="1050"/>
                        <a:t> </a:t>
                      </a:r>
                      <a:r>
                        <a:rPr lang="de-DE" sz="1050" err="1"/>
                        <a:t>variants</a:t>
                      </a:r>
                      <a:r>
                        <a:rPr lang="de-DE" sz="1050"/>
                        <a:t> (Pure::</a:t>
                      </a:r>
                      <a:r>
                        <a:rPr lang="de-DE" sz="1050" err="1"/>
                        <a:t>Variants</a:t>
                      </a:r>
                      <a:r>
                        <a:rPr lang="de-DE" sz="1050"/>
                        <a:t> </a:t>
                      </a:r>
                      <a:r>
                        <a:rPr lang="de-DE" sz="1050" err="1"/>
                        <a:t>shall</a:t>
                      </a:r>
                      <a:r>
                        <a:rPr lang="de-DE" sz="1050"/>
                        <a:t> </a:t>
                      </a:r>
                      <a:r>
                        <a:rPr lang="de-DE" sz="1050" err="1"/>
                        <a:t>be</a:t>
                      </a:r>
                      <a:r>
                        <a:rPr lang="de-DE" sz="1050"/>
                        <a:t> </a:t>
                      </a:r>
                      <a:r>
                        <a:rPr lang="de-DE" sz="1050" err="1"/>
                        <a:t>integrated</a:t>
                      </a:r>
                      <a:r>
                        <a:rPr lang="de-DE" sz="1050"/>
                        <a:t>)</a:t>
                      </a:r>
                      <a:endParaRPr lang="de-DE" sz="1050"/>
                    </a:p>
                    <a:p>
                      <a:pPr marL="171450" lvl="0" indent="-171450">
                        <a:buFontTx/>
                        <a:buChar char="-"/>
                      </a:pPr>
                      <a:r>
                        <a:rPr lang="de-DE" sz="1050"/>
                        <a:t>Reference Architecture </a:t>
                      </a:r>
                      <a:r>
                        <a:rPr lang="de-DE" sz="1050" err="1"/>
                        <a:t>shall</a:t>
                      </a:r>
                      <a:r>
                        <a:rPr lang="de-DE" sz="1050"/>
                        <a:t> </a:t>
                      </a:r>
                      <a:r>
                        <a:rPr lang="de-DE" sz="1050" err="1"/>
                        <a:t>consider</a:t>
                      </a:r>
                      <a:r>
                        <a:rPr lang="de-DE" sz="1050"/>
                        <a:t> </a:t>
                      </a:r>
                      <a:r>
                        <a:rPr lang="de-DE" sz="1050" err="1"/>
                        <a:t>automatically</a:t>
                      </a:r>
                      <a:r>
                        <a:rPr lang="de-DE" sz="1050"/>
                        <a:t> </a:t>
                      </a:r>
                      <a:r>
                        <a:rPr lang="de-DE" sz="1050" err="1"/>
                        <a:t>generated</a:t>
                      </a:r>
                      <a:r>
                        <a:rPr lang="de-DE" sz="1050"/>
                        <a:t> code and </a:t>
                      </a:r>
                      <a:r>
                        <a:rPr lang="de-DE" sz="1050" err="1"/>
                        <a:t>configuration</a:t>
                      </a:r>
                      <a:r>
                        <a:rPr lang="de-DE" sz="1050"/>
                        <a:t> </a:t>
                      </a:r>
                      <a:r>
                        <a:rPr lang="de-DE" sz="1050" err="1"/>
                        <a:t>from</a:t>
                      </a:r>
                      <a:r>
                        <a:rPr lang="de-DE" sz="1050"/>
                        <a:t> </a:t>
                      </a:r>
                      <a:r>
                        <a:rPr lang="de-DE" sz="1050" err="1"/>
                        <a:t>architecture</a:t>
                      </a:r>
                      <a:endParaRPr lang="de-DE" sz="1050"/>
                    </a:p>
                    <a:p>
                      <a:pPr marL="171450" lvl="0" indent="-171450">
                        <a:buFontTx/>
                        <a:buChar char="-"/>
                      </a:pPr>
                      <a:r>
                        <a:rPr lang="de-DE" sz="1050"/>
                        <a:t>Reference </a:t>
                      </a:r>
                      <a:r>
                        <a:rPr lang="de-DE" sz="1050" err="1"/>
                        <a:t>architecture</a:t>
                      </a:r>
                      <a:r>
                        <a:rPr lang="de-DE" sz="1050"/>
                        <a:t> </a:t>
                      </a:r>
                      <a:r>
                        <a:rPr lang="de-DE" sz="1050" err="1"/>
                        <a:t>shall</a:t>
                      </a:r>
                      <a:r>
                        <a:rPr lang="de-DE" sz="1050"/>
                        <a:t> not </a:t>
                      </a:r>
                      <a:r>
                        <a:rPr lang="de-DE" sz="1050" err="1"/>
                        <a:t>cause</a:t>
                      </a:r>
                      <a:r>
                        <a:rPr lang="de-DE" sz="1050"/>
                        <a:t> additional </a:t>
                      </a:r>
                      <a:r>
                        <a:rPr lang="de-DE" sz="1050" err="1"/>
                        <a:t>development</a:t>
                      </a:r>
                      <a:r>
                        <a:rPr lang="de-DE" sz="1050"/>
                        <a:t> </a:t>
                      </a:r>
                      <a:r>
                        <a:rPr lang="de-DE" sz="1050" err="1"/>
                        <a:t>cost</a:t>
                      </a:r>
                      <a:endParaRPr lang="de-DE" sz="1050"/>
                    </a:p>
                  </a:txBody>
                  <a:tcPr/>
                </a:tc>
              </a:tr>
            </a:tbl>
          </a:graphicData>
        </a:graphic>
      </p:graphicFrame>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Classic Architecture – </a:t>
            </a:r>
            <a:r>
              <a:rPr lang="de-DE" err="1"/>
              <a:t>Div</a:t>
            </a:r>
            <a:r>
              <a:rPr lang="de-DE"/>
              <a:t> A</a:t>
            </a:r>
            <a:endParaRPr lang="en-US"/>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pic>
        <p:nvPicPr>
          <p:cNvPr id="6" name="Picture 5"/>
          <p:cNvPicPr>
            <a:picLocks noChangeAspect="1"/>
          </p:cNvPicPr>
          <p:nvPr/>
        </p:nvPicPr>
        <p:blipFill>
          <a:blip r:embed="rId1"/>
          <a:stretch>
            <a:fillRect/>
          </a:stretch>
        </p:blipFill>
        <p:spPr>
          <a:xfrm>
            <a:off x="359636" y="548763"/>
            <a:ext cx="7600950" cy="4343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Summary </a:t>
            </a:r>
            <a:r>
              <a:rPr lang="de-DE" err="1"/>
              <a:t>of</a:t>
            </a:r>
            <a:r>
              <a:rPr lang="de-DE"/>
              <a:t> </a:t>
            </a:r>
            <a:r>
              <a:rPr lang="de-DE" err="1"/>
              <a:t>Questionnaire</a:t>
            </a:r>
            <a:r>
              <a:rPr lang="de-DE"/>
              <a:t> </a:t>
            </a:r>
            <a:r>
              <a:rPr lang="de-DE" err="1"/>
              <a:t>for</a:t>
            </a:r>
            <a:r>
              <a:rPr lang="de-DE"/>
              <a:t> Reference Classic Architecture</a:t>
            </a:r>
            <a:endParaRPr lang="en-US"/>
          </a:p>
        </p:txBody>
      </p:sp>
      <p:graphicFrame>
        <p:nvGraphicFramePr>
          <p:cNvPr id="6" name="Table 6"/>
          <p:cNvGraphicFramePr>
            <a:graphicFrameLocks noGrp="1"/>
          </p:cNvGraphicFramePr>
          <p:nvPr>
            <p:ph idx="1"/>
          </p:nvPr>
        </p:nvGraphicFramePr>
        <p:xfrm>
          <a:off x="148590" y="863600"/>
          <a:ext cx="8881111" cy="4041361"/>
        </p:xfrm>
        <a:graphic>
          <a:graphicData uri="http://schemas.openxmlformats.org/drawingml/2006/table">
            <a:tbl>
              <a:tblPr firstRow="1" bandRow="1">
                <a:tableStyleId>{5C22544A-7EE6-4342-B048-85BDC9FD1C3A}</a:tableStyleId>
              </a:tblPr>
              <a:tblGrid>
                <a:gridCol w="1257300"/>
                <a:gridCol w="3183255"/>
                <a:gridCol w="2220278"/>
                <a:gridCol w="2220278"/>
              </a:tblGrid>
              <a:tr h="589501">
                <a:tc>
                  <a:txBody>
                    <a:bodyPr/>
                    <a:lstStyle/>
                    <a:p>
                      <a:pPr algn="ctr"/>
                      <a:r>
                        <a:rPr lang="de-DE" sz="1400" err="1"/>
                        <a:t>Divisions</a:t>
                      </a:r>
                      <a:endParaRPr lang="en-US" sz="1400"/>
                    </a:p>
                  </a:txBody>
                  <a:tcPr/>
                </a:tc>
                <a:tc>
                  <a:txBody>
                    <a:bodyPr/>
                    <a:lstStyle/>
                    <a:p>
                      <a:pPr algn="ctr"/>
                      <a:r>
                        <a:rPr lang="de-DE" sz="1400"/>
                        <a:t>Summary</a:t>
                      </a:r>
                      <a:endParaRPr lang="en-US" sz="1400"/>
                    </a:p>
                  </a:txBody>
                  <a:tcPr/>
                </a:tc>
                <a:tc>
                  <a:txBody>
                    <a:bodyPr/>
                    <a:lstStyle/>
                    <a:p>
                      <a:pPr lvl="0" algn="ctr">
                        <a:lnSpc>
                          <a:spcPct val="100000"/>
                        </a:lnSpc>
                        <a:spcBef>
                          <a:spcPts val="0"/>
                        </a:spcBef>
                        <a:spcAft>
                          <a:spcPts val="0"/>
                        </a:spcAft>
                        <a:buNone/>
                      </a:pPr>
                      <a:r>
                        <a:rPr lang="de-DE" sz="1400" b="1" i="0" u="none" strike="noStrike" noProof="0" err="1">
                          <a:latin typeface="Tahoma"/>
                        </a:rPr>
                        <a:t>Deviations</a:t>
                      </a:r>
                      <a:r>
                        <a:rPr lang="de-DE" sz="1400" b="1" i="0" u="none" strike="noStrike" noProof="0">
                          <a:latin typeface="Tahoma"/>
                        </a:rPr>
                        <a:t> </a:t>
                      </a:r>
                      <a:r>
                        <a:rPr lang="de-DE" sz="1400" b="1" i="0" u="none" strike="noStrike" noProof="0" err="1">
                          <a:latin typeface="Tahoma"/>
                        </a:rPr>
                        <a:t>against</a:t>
                      </a:r>
                      <a:r>
                        <a:rPr lang="de-DE" sz="1400" b="1" i="0" u="none" strike="noStrike" noProof="0">
                          <a:latin typeface="Tahoma"/>
                        </a:rPr>
                        <a:t>  Reference </a:t>
                      </a:r>
                      <a:r>
                        <a:rPr lang="de-DE" sz="1400" b="1" i="0" u="none" strike="noStrike" noProof="0" err="1">
                          <a:latin typeface="Tahoma"/>
                        </a:rPr>
                        <a:t>Archtecture</a:t>
                      </a:r>
                      <a:endParaRPr lang="de-DE" sz="1400" b="1" i="0" u="none" strike="noStrike" noProof="0" err="1">
                        <a:latin typeface="Tahoma"/>
                      </a:endParaRPr>
                    </a:p>
                  </a:txBody>
                  <a:tcPr/>
                </a:tc>
                <a:tc>
                  <a:txBody>
                    <a:bodyPr/>
                    <a:lstStyle/>
                    <a:p>
                      <a:pPr algn="ctr"/>
                      <a:r>
                        <a:rPr lang="de-DE" sz="1400" err="1"/>
                        <a:t>Challanges</a:t>
                      </a:r>
                      <a:r>
                        <a:rPr lang="de-DE" sz="1400"/>
                        <a:t> / </a:t>
                      </a:r>
                      <a:r>
                        <a:rPr lang="de-DE" sz="1400" err="1"/>
                        <a:t>Suggestions</a:t>
                      </a:r>
                      <a:endParaRPr lang="en-US" sz="1400"/>
                    </a:p>
                  </a:txBody>
                  <a:tcPr/>
                </a:tc>
              </a:tr>
              <a:tr h="3198909">
                <a:tc>
                  <a:txBody>
                    <a:bodyPr/>
                    <a:lstStyle/>
                    <a:p>
                      <a:pPr algn="ctr"/>
                      <a:r>
                        <a:rPr lang="de-DE"/>
                        <a:t>E</a:t>
                      </a:r>
                      <a:endParaRPr lang="en-US"/>
                    </a:p>
                  </a:txBody>
                  <a:tcPr/>
                </a:tc>
                <a:tc>
                  <a:txBody>
                    <a:bodyPr/>
                    <a:lstStyle/>
                    <a:p>
                      <a:pPr marL="171450" indent="-171450">
                        <a:buFontTx/>
                        <a:buChar char="-"/>
                      </a:pPr>
                      <a:r>
                        <a:rPr lang="de-DE" sz="1050" err="1"/>
                        <a:t>Layered</a:t>
                      </a:r>
                      <a:r>
                        <a:rPr lang="de-DE" sz="1050"/>
                        <a:t> Architecture (</a:t>
                      </a:r>
                      <a:r>
                        <a:rPr lang="de-DE" sz="1050" err="1"/>
                        <a:t>Layered</a:t>
                      </a:r>
                      <a:r>
                        <a:rPr lang="de-DE" sz="1050"/>
                        <a:t> </a:t>
                      </a:r>
                      <a:r>
                        <a:rPr lang="de-DE" sz="1050" err="1"/>
                        <a:t>defined</a:t>
                      </a:r>
                      <a:r>
                        <a:rPr lang="de-DE" sz="1050"/>
                        <a:t> </a:t>
                      </a:r>
                      <a:r>
                        <a:rPr lang="de-DE" sz="1050" err="1"/>
                        <a:t>based</a:t>
                      </a:r>
                      <a:r>
                        <a:rPr lang="de-DE" sz="1050"/>
                        <a:t> on </a:t>
                      </a:r>
                      <a:r>
                        <a:rPr lang="de-DE" sz="1050" err="1"/>
                        <a:t>features</a:t>
                      </a:r>
                      <a:r>
                        <a:rPr lang="de-DE" sz="1050"/>
                        <a:t> &amp; </a:t>
                      </a:r>
                      <a:r>
                        <a:rPr lang="de-DE" sz="1050" err="1"/>
                        <a:t>functionality</a:t>
                      </a:r>
                      <a:r>
                        <a:rPr lang="de-DE" sz="1050"/>
                        <a:t>) </a:t>
                      </a:r>
                      <a:endParaRPr lang="de-DE" sz="1050"/>
                    </a:p>
                    <a:p>
                      <a:pPr marL="171450" indent="-171450">
                        <a:buFontTx/>
                        <a:buChar char="-"/>
                      </a:pPr>
                      <a:r>
                        <a:rPr lang="de-DE" sz="1050"/>
                        <a:t>Internal </a:t>
                      </a:r>
                      <a:r>
                        <a:rPr lang="de-DE" sz="1050" err="1"/>
                        <a:t>tool</a:t>
                      </a:r>
                      <a:r>
                        <a:rPr lang="de-DE" sz="1050"/>
                        <a:t> (ARTIST) </a:t>
                      </a:r>
                      <a:r>
                        <a:rPr lang="de-DE" sz="1050" err="1"/>
                        <a:t>used</a:t>
                      </a:r>
                      <a:r>
                        <a:rPr lang="de-DE" sz="1050"/>
                        <a:t> </a:t>
                      </a:r>
                      <a:r>
                        <a:rPr lang="de-DE" sz="1050" err="1"/>
                        <a:t>to</a:t>
                      </a:r>
                      <a:r>
                        <a:rPr lang="de-DE" sz="1050"/>
                        <a:t> </a:t>
                      </a:r>
                      <a:r>
                        <a:rPr lang="de-DE" sz="1050" err="1"/>
                        <a:t>generate</a:t>
                      </a:r>
                      <a:r>
                        <a:rPr lang="de-DE" sz="1050"/>
                        <a:t> </a:t>
                      </a:r>
                      <a:r>
                        <a:rPr lang="de-DE" sz="1050" err="1"/>
                        <a:t>properiety</a:t>
                      </a:r>
                      <a:r>
                        <a:rPr lang="de-DE" sz="1050"/>
                        <a:t> XML. </a:t>
                      </a:r>
                      <a:r>
                        <a:rPr lang="de-DE" sz="1050" err="1"/>
                        <a:t>It</a:t>
                      </a:r>
                      <a:r>
                        <a:rPr lang="de-DE" sz="1050"/>
                        <a:t> </a:t>
                      </a:r>
                      <a:r>
                        <a:rPr lang="de-DE" sz="1050" err="1"/>
                        <a:t>is</a:t>
                      </a:r>
                      <a:r>
                        <a:rPr lang="de-DE" sz="1050"/>
                        <a:t> </a:t>
                      </a:r>
                      <a:r>
                        <a:rPr lang="de-DE" sz="1050" err="1"/>
                        <a:t>converted</a:t>
                      </a:r>
                      <a:r>
                        <a:rPr lang="de-DE" sz="1050"/>
                        <a:t> </a:t>
                      </a:r>
                      <a:r>
                        <a:rPr lang="de-DE" sz="1050" err="1"/>
                        <a:t>to</a:t>
                      </a:r>
                      <a:r>
                        <a:rPr lang="de-DE" sz="1050"/>
                        <a:t> ARXML </a:t>
                      </a:r>
                      <a:r>
                        <a:rPr lang="de-DE" sz="1050" err="1"/>
                        <a:t>for</a:t>
                      </a:r>
                      <a:r>
                        <a:rPr lang="de-DE" sz="1050"/>
                        <a:t> RTE </a:t>
                      </a:r>
                      <a:r>
                        <a:rPr lang="de-DE" sz="1050" err="1"/>
                        <a:t>generation</a:t>
                      </a:r>
                      <a:endParaRPr lang="de-DE" sz="1050"/>
                    </a:p>
                    <a:p>
                      <a:pPr marL="171450" indent="-171450">
                        <a:buFontTx/>
                        <a:buChar char="-"/>
                      </a:pPr>
                      <a:r>
                        <a:rPr lang="de-DE" sz="1050" err="1"/>
                        <a:t>Mostly</a:t>
                      </a:r>
                      <a:r>
                        <a:rPr lang="de-DE" sz="1050"/>
                        <a:t> S/R </a:t>
                      </a:r>
                      <a:r>
                        <a:rPr lang="de-DE" sz="1050" err="1"/>
                        <a:t>interfaces</a:t>
                      </a:r>
                      <a:r>
                        <a:rPr lang="de-DE" sz="1050"/>
                        <a:t> </a:t>
                      </a:r>
                      <a:r>
                        <a:rPr lang="de-DE" sz="1050" err="1"/>
                        <a:t>used</a:t>
                      </a:r>
                      <a:r>
                        <a:rPr lang="de-DE" sz="1050"/>
                        <a:t> </a:t>
                      </a:r>
                      <a:r>
                        <a:rPr lang="de-DE" sz="1050" err="1"/>
                        <a:t>between</a:t>
                      </a:r>
                      <a:r>
                        <a:rPr lang="de-DE" sz="1050"/>
                        <a:t> SWC. C/S </a:t>
                      </a:r>
                      <a:r>
                        <a:rPr lang="de-DE" sz="1050" err="1"/>
                        <a:t>ports</a:t>
                      </a:r>
                      <a:r>
                        <a:rPr lang="de-DE" sz="1050"/>
                        <a:t> </a:t>
                      </a:r>
                      <a:r>
                        <a:rPr lang="de-DE" sz="1050" err="1"/>
                        <a:t>used</a:t>
                      </a:r>
                      <a:r>
                        <a:rPr lang="de-DE" sz="1050"/>
                        <a:t> </a:t>
                      </a:r>
                      <a:r>
                        <a:rPr lang="de-DE" sz="1050" err="1"/>
                        <a:t>Application</a:t>
                      </a:r>
                      <a:r>
                        <a:rPr lang="de-DE" sz="1050"/>
                        <a:t> and </a:t>
                      </a:r>
                      <a:r>
                        <a:rPr lang="de-DE" sz="1050" err="1"/>
                        <a:t>middleware</a:t>
                      </a:r>
                      <a:r>
                        <a:rPr lang="de-DE" sz="1050"/>
                        <a:t> </a:t>
                      </a:r>
                      <a:r>
                        <a:rPr lang="de-DE" sz="1050" err="1"/>
                        <a:t>stack</a:t>
                      </a:r>
                      <a:r>
                        <a:rPr lang="de-DE" sz="1050"/>
                        <a:t>. </a:t>
                      </a:r>
                      <a:r>
                        <a:rPr lang="de-DE" sz="1050" err="1"/>
                        <a:t>Direct</a:t>
                      </a:r>
                      <a:r>
                        <a:rPr lang="de-DE" sz="1050"/>
                        <a:t> </a:t>
                      </a:r>
                      <a:r>
                        <a:rPr lang="de-DE" sz="1050" err="1"/>
                        <a:t>function</a:t>
                      </a:r>
                      <a:r>
                        <a:rPr lang="de-DE" sz="1050"/>
                        <a:t> </a:t>
                      </a:r>
                      <a:r>
                        <a:rPr lang="de-DE" sz="1050" err="1"/>
                        <a:t>calls</a:t>
                      </a:r>
                      <a:r>
                        <a:rPr lang="de-DE" sz="1050"/>
                        <a:t> </a:t>
                      </a:r>
                      <a:r>
                        <a:rPr lang="de-DE" sz="1050" err="1"/>
                        <a:t>used</a:t>
                      </a:r>
                      <a:r>
                        <a:rPr lang="de-DE" sz="1050"/>
                        <a:t> </a:t>
                      </a:r>
                      <a:r>
                        <a:rPr lang="de-DE" sz="1050" err="1"/>
                        <a:t>between</a:t>
                      </a:r>
                      <a:r>
                        <a:rPr lang="de-DE" sz="1050"/>
                        <a:t> </a:t>
                      </a:r>
                      <a:r>
                        <a:rPr lang="de-DE" sz="1050" err="1"/>
                        <a:t>middleware</a:t>
                      </a:r>
                      <a:r>
                        <a:rPr lang="de-DE" sz="1050"/>
                        <a:t> </a:t>
                      </a:r>
                      <a:r>
                        <a:rPr lang="de-DE" sz="1050" err="1"/>
                        <a:t>stack</a:t>
                      </a:r>
                      <a:r>
                        <a:rPr lang="de-DE" sz="1050"/>
                        <a:t> </a:t>
                      </a:r>
                      <a:r>
                        <a:rPr lang="de-DE" sz="1050" err="1"/>
                        <a:t>modules</a:t>
                      </a:r>
                      <a:endParaRPr lang="de-DE" sz="1050"/>
                    </a:p>
                    <a:p>
                      <a:pPr marL="171450" indent="-171450">
                        <a:buFontTx/>
                        <a:buChar char="-"/>
                      </a:pPr>
                      <a:r>
                        <a:rPr lang="de-DE" sz="1050"/>
                        <a:t>Multicore (</a:t>
                      </a:r>
                      <a:r>
                        <a:rPr lang="de-DE" sz="1050" err="1"/>
                        <a:t>upto</a:t>
                      </a:r>
                      <a:r>
                        <a:rPr lang="de-DE" sz="1050"/>
                        <a:t> 4 </a:t>
                      </a:r>
                      <a:r>
                        <a:rPr lang="de-DE" sz="1050" err="1"/>
                        <a:t>cores</a:t>
                      </a:r>
                      <a:r>
                        <a:rPr lang="de-DE" sz="1050"/>
                        <a:t>) </a:t>
                      </a:r>
                      <a:r>
                        <a:rPr lang="de-DE" sz="1050" err="1"/>
                        <a:t>strategy</a:t>
                      </a:r>
                      <a:r>
                        <a:rPr lang="de-DE" sz="1050"/>
                        <a:t> </a:t>
                      </a:r>
                      <a:r>
                        <a:rPr lang="de-DE" sz="1050" err="1"/>
                        <a:t>driven</a:t>
                      </a:r>
                      <a:r>
                        <a:rPr lang="de-DE" sz="1050"/>
                        <a:t> </a:t>
                      </a:r>
                      <a:r>
                        <a:rPr lang="de-DE" sz="1050" err="1"/>
                        <a:t>by</a:t>
                      </a:r>
                      <a:r>
                        <a:rPr lang="de-DE" sz="1050"/>
                        <a:t> </a:t>
                      </a:r>
                      <a:r>
                        <a:rPr lang="de-DE" sz="1050" err="1"/>
                        <a:t>performance</a:t>
                      </a:r>
                      <a:r>
                        <a:rPr lang="de-DE" sz="1050"/>
                        <a:t> </a:t>
                      </a:r>
                      <a:r>
                        <a:rPr lang="de-DE" sz="1050" err="1"/>
                        <a:t>requirements</a:t>
                      </a:r>
                      <a:endParaRPr lang="de-DE" sz="1050"/>
                    </a:p>
                    <a:p>
                      <a:pPr marL="171450" lvl="0" indent="-171450">
                        <a:buFontTx/>
                        <a:buChar char="-"/>
                      </a:pPr>
                      <a:r>
                        <a:rPr lang="de-DE" sz="1050" err="1"/>
                        <a:t>Inter</a:t>
                      </a:r>
                      <a:r>
                        <a:rPr lang="de-DE" sz="1050"/>
                        <a:t> </a:t>
                      </a:r>
                      <a:r>
                        <a:rPr lang="de-DE" sz="1050" err="1"/>
                        <a:t>core</a:t>
                      </a:r>
                      <a:r>
                        <a:rPr lang="de-DE" sz="1050"/>
                        <a:t> </a:t>
                      </a:r>
                      <a:r>
                        <a:rPr lang="de-DE" sz="1050" err="1"/>
                        <a:t>communication</a:t>
                      </a:r>
                      <a:r>
                        <a:rPr lang="de-DE" sz="1050"/>
                        <a:t> </a:t>
                      </a:r>
                      <a:r>
                        <a:rPr lang="de-DE" sz="1050" err="1"/>
                        <a:t>is</a:t>
                      </a:r>
                      <a:r>
                        <a:rPr lang="de-DE" sz="1050"/>
                        <a:t> </a:t>
                      </a:r>
                      <a:r>
                        <a:rPr lang="de-DE" sz="1050" err="1"/>
                        <a:t>based</a:t>
                      </a:r>
                      <a:r>
                        <a:rPr lang="de-DE" sz="1050"/>
                        <a:t> on Vector </a:t>
                      </a:r>
                      <a:r>
                        <a:rPr lang="de-DE" sz="1050" err="1"/>
                        <a:t>mechanism</a:t>
                      </a:r>
                      <a:endParaRPr lang="de-DE" sz="1050"/>
                    </a:p>
                    <a:p>
                      <a:pPr marL="171450" lvl="0" indent="-171450">
                        <a:buFontTx/>
                        <a:buChar char="-"/>
                      </a:pPr>
                      <a:r>
                        <a:rPr lang="de-DE" sz="1050"/>
                        <a:t>2 CDDs (</a:t>
                      </a:r>
                      <a:r>
                        <a:rPr lang="de-DE" sz="1050" err="1"/>
                        <a:t>One</a:t>
                      </a:r>
                      <a:r>
                        <a:rPr lang="de-DE" sz="1050"/>
                        <a:t> </a:t>
                      </a:r>
                      <a:r>
                        <a:rPr lang="de-DE" sz="1050" err="1"/>
                        <a:t>for</a:t>
                      </a:r>
                      <a:r>
                        <a:rPr lang="de-DE" sz="1050"/>
                        <a:t> OS and </a:t>
                      </a:r>
                      <a:r>
                        <a:rPr lang="de-DE" sz="1050" err="1"/>
                        <a:t>other</a:t>
                      </a:r>
                      <a:r>
                        <a:rPr lang="de-DE" sz="1050"/>
                        <a:t> </a:t>
                      </a:r>
                      <a:r>
                        <a:rPr lang="de-DE" sz="1050" err="1"/>
                        <a:t>for</a:t>
                      </a:r>
                      <a:r>
                        <a:rPr lang="de-DE" sz="1050"/>
                        <a:t> Inverter HW </a:t>
                      </a:r>
                      <a:r>
                        <a:rPr lang="de-DE" sz="1050" err="1"/>
                        <a:t>access</a:t>
                      </a:r>
                      <a:r>
                        <a:rPr lang="de-DE" sz="1050"/>
                        <a:t>)</a:t>
                      </a:r>
                      <a:endParaRPr lang="de-DE" sz="1050"/>
                    </a:p>
                    <a:p>
                      <a:pPr marL="171450" lvl="0" indent="-171450">
                        <a:buFontTx/>
                        <a:buChar char="-"/>
                      </a:pPr>
                      <a:r>
                        <a:rPr lang="de-DE" sz="1050" err="1"/>
                        <a:t>Reusability</a:t>
                      </a:r>
                      <a:r>
                        <a:rPr lang="de-DE" sz="1050"/>
                        <a:t> </a:t>
                      </a:r>
                      <a:r>
                        <a:rPr lang="de-DE" sz="1050" err="1"/>
                        <a:t>across</a:t>
                      </a:r>
                      <a:r>
                        <a:rPr lang="de-DE" sz="1050"/>
                        <a:t> </a:t>
                      </a:r>
                      <a:r>
                        <a:rPr lang="de-DE" sz="1050" err="1"/>
                        <a:t>projects</a:t>
                      </a:r>
                      <a:r>
                        <a:rPr lang="de-DE" sz="1050"/>
                        <a:t>: Very high </a:t>
                      </a:r>
                      <a:r>
                        <a:rPr lang="de-DE" sz="1050" err="1"/>
                        <a:t>for</a:t>
                      </a:r>
                      <a:r>
                        <a:rPr lang="de-DE" sz="1050"/>
                        <a:t> </a:t>
                      </a:r>
                      <a:r>
                        <a:rPr lang="de-DE" sz="1050" err="1"/>
                        <a:t>Application</a:t>
                      </a:r>
                      <a:r>
                        <a:rPr lang="de-DE" sz="1050"/>
                        <a:t> SW (</a:t>
                      </a:r>
                      <a:r>
                        <a:rPr lang="de-DE" sz="1050" err="1"/>
                        <a:t>It</a:t>
                      </a:r>
                      <a:r>
                        <a:rPr lang="de-DE" sz="1050"/>
                        <a:t> </a:t>
                      </a:r>
                      <a:r>
                        <a:rPr lang="de-DE" sz="1050" err="1"/>
                        <a:t>is</a:t>
                      </a:r>
                      <a:r>
                        <a:rPr lang="de-DE" sz="1050"/>
                        <a:t> </a:t>
                      </a:r>
                      <a:r>
                        <a:rPr lang="de-DE" sz="1050" err="1"/>
                        <a:t>developed</a:t>
                      </a:r>
                      <a:r>
                        <a:rPr lang="de-DE" sz="1050"/>
                        <a:t> </a:t>
                      </a:r>
                      <a:r>
                        <a:rPr lang="de-DE" sz="1050" err="1"/>
                        <a:t>as</a:t>
                      </a:r>
                      <a:r>
                        <a:rPr lang="de-DE" sz="1050"/>
                        <a:t> </a:t>
                      </a:r>
                      <a:r>
                        <a:rPr lang="de-DE" sz="1050" err="1"/>
                        <a:t>one</a:t>
                      </a:r>
                      <a:r>
                        <a:rPr lang="de-DE" sz="1050"/>
                        <a:t> SW and </a:t>
                      </a:r>
                      <a:r>
                        <a:rPr lang="de-DE" sz="1050" err="1"/>
                        <a:t>configured</a:t>
                      </a:r>
                      <a:r>
                        <a:rPr lang="de-DE" sz="1050"/>
                        <a:t> </a:t>
                      </a:r>
                      <a:r>
                        <a:rPr lang="de-DE" sz="1050" err="1"/>
                        <a:t>with</a:t>
                      </a:r>
                      <a:r>
                        <a:rPr lang="de-DE" sz="1050"/>
                        <a:t> </a:t>
                      </a:r>
                      <a:r>
                        <a:rPr lang="de-DE" sz="1050" err="1"/>
                        <a:t>compiler</a:t>
                      </a:r>
                      <a:r>
                        <a:rPr lang="de-DE" sz="1050"/>
                        <a:t> switch </a:t>
                      </a:r>
                      <a:r>
                        <a:rPr lang="de-DE" sz="1050" err="1"/>
                        <a:t>for</a:t>
                      </a:r>
                      <a:r>
                        <a:rPr lang="de-DE" sz="1050"/>
                        <a:t> different </a:t>
                      </a:r>
                      <a:r>
                        <a:rPr lang="de-DE" sz="1050" err="1"/>
                        <a:t>customer</a:t>
                      </a:r>
                      <a:r>
                        <a:rPr lang="de-DE" sz="1050"/>
                        <a:t> </a:t>
                      </a:r>
                      <a:r>
                        <a:rPr lang="de-DE" sz="1050" err="1"/>
                        <a:t>needs</a:t>
                      </a:r>
                      <a:r>
                        <a:rPr lang="de-DE" sz="1050"/>
                        <a:t>)</a:t>
                      </a:r>
                      <a:endParaRPr lang="de-DE" sz="1050"/>
                    </a:p>
                    <a:p>
                      <a:pPr marL="171450" lvl="0" indent="-171450">
                        <a:buFontTx/>
                        <a:buChar char="-"/>
                      </a:pPr>
                      <a:r>
                        <a:rPr lang="de-DE" sz="1050"/>
                        <a:t>Architecture </a:t>
                      </a:r>
                      <a:r>
                        <a:rPr lang="de-DE" sz="1050" err="1"/>
                        <a:t>is</a:t>
                      </a:r>
                      <a:r>
                        <a:rPr lang="de-DE" sz="1050"/>
                        <a:t> </a:t>
                      </a:r>
                      <a:r>
                        <a:rPr lang="de-DE" sz="1050" err="1"/>
                        <a:t>developed</a:t>
                      </a:r>
                      <a:r>
                        <a:rPr lang="de-DE" sz="1050"/>
                        <a:t> in EA. Both Static and Dynamic </a:t>
                      </a:r>
                      <a:r>
                        <a:rPr lang="de-DE" sz="1050" err="1"/>
                        <a:t>view</a:t>
                      </a:r>
                      <a:r>
                        <a:rPr lang="de-DE" sz="1050"/>
                        <a:t> </a:t>
                      </a:r>
                      <a:r>
                        <a:rPr lang="de-DE" sz="1050" err="1"/>
                        <a:t>are</a:t>
                      </a:r>
                      <a:r>
                        <a:rPr lang="de-DE" sz="1050"/>
                        <a:t> </a:t>
                      </a:r>
                      <a:r>
                        <a:rPr lang="de-DE" sz="1050" err="1"/>
                        <a:t>covered</a:t>
                      </a:r>
                      <a:r>
                        <a:rPr lang="de-DE" sz="1050"/>
                        <a:t> in EA</a:t>
                      </a:r>
                      <a:endParaRPr lang="de-DE" sz="1050"/>
                    </a:p>
                  </a:txBody>
                  <a:tcPr/>
                </a:tc>
                <a:tc>
                  <a:txBody>
                    <a:bodyPr/>
                    <a:lstStyle/>
                    <a:p>
                      <a:pPr marL="0" lvl="0" indent="0">
                        <a:buNone/>
                      </a:pPr>
                      <a:r>
                        <a:rPr lang="de-DE" sz="1050"/>
                        <a:t>- In </a:t>
                      </a:r>
                      <a:r>
                        <a:rPr lang="de-DE" sz="1050" err="1"/>
                        <a:t>case</a:t>
                      </a:r>
                      <a:r>
                        <a:rPr lang="de-DE" sz="1050"/>
                        <a:t> time </a:t>
                      </a:r>
                      <a:r>
                        <a:rPr lang="de-DE" sz="1050" err="1"/>
                        <a:t>critical</a:t>
                      </a:r>
                      <a:r>
                        <a:rPr lang="de-DE" sz="1050"/>
                        <a:t> Inverter HW </a:t>
                      </a:r>
                      <a:r>
                        <a:rPr lang="de-DE" sz="1050" err="1"/>
                        <a:t>access</a:t>
                      </a:r>
                      <a:r>
                        <a:rPr lang="de-DE" sz="1050"/>
                        <a:t>, </a:t>
                      </a:r>
                      <a:r>
                        <a:rPr lang="de-DE" sz="1050" err="1"/>
                        <a:t>optimized</a:t>
                      </a:r>
                      <a:r>
                        <a:rPr lang="de-DE" sz="1050"/>
                        <a:t> ZF RTE </a:t>
                      </a:r>
                      <a:r>
                        <a:rPr lang="de-DE" sz="1050" err="1"/>
                        <a:t>is</a:t>
                      </a:r>
                      <a:r>
                        <a:rPr lang="de-DE" sz="1050"/>
                        <a:t> </a:t>
                      </a:r>
                      <a:r>
                        <a:rPr lang="de-DE" sz="1050" err="1"/>
                        <a:t>used</a:t>
                      </a:r>
                      <a:r>
                        <a:rPr lang="de-DE" sz="1050"/>
                        <a:t> </a:t>
                      </a:r>
                      <a:r>
                        <a:rPr lang="de-DE" sz="1050" err="1"/>
                        <a:t>for</a:t>
                      </a:r>
                      <a:r>
                        <a:rPr lang="de-DE" sz="1050"/>
                        <a:t> </a:t>
                      </a:r>
                      <a:r>
                        <a:rPr lang="de-DE" sz="1050" err="1"/>
                        <a:t>communication</a:t>
                      </a:r>
                      <a:r>
                        <a:rPr lang="de-DE" sz="1050"/>
                        <a:t> </a:t>
                      </a:r>
                      <a:r>
                        <a:rPr lang="de-DE" sz="1050" err="1"/>
                        <a:t>between</a:t>
                      </a:r>
                      <a:r>
                        <a:rPr lang="de-DE" sz="1050"/>
                        <a:t> </a:t>
                      </a:r>
                      <a:r>
                        <a:rPr lang="de-DE" sz="1050" err="1"/>
                        <a:t>application</a:t>
                      </a:r>
                      <a:r>
                        <a:rPr lang="de-DE" sz="1050"/>
                        <a:t> and </a:t>
                      </a:r>
                      <a:r>
                        <a:rPr lang="de-DE" sz="1050" err="1"/>
                        <a:t>middleware</a:t>
                      </a:r>
                      <a:r>
                        <a:rPr lang="de-DE" sz="1050"/>
                        <a:t> SW</a:t>
                      </a:r>
                      <a:endParaRPr lang="de-DE" sz="1050"/>
                    </a:p>
                  </a:txBody>
                  <a:tcPr/>
                </a:tc>
                <a:tc>
                  <a:txBody>
                    <a:bodyPr/>
                    <a:lstStyle/>
                    <a:p>
                      <a:pPr marL="171450" indent="-171450">
                        <a:buFontTx/>
                        <a:buChar char="-"/>
                      </a:pPr>
                      <a:r>
                        <a:rPr lang="de-DE" sz="1050" err="1"/>
                        <a:t>Reusability</a:t>
                      </a:r>
                      <a:r>
                        <a:rPr lang="de-DE" sz="1050"/>
                        <a:t> </a:t>
                      </a:r>
                      <a:r>
                        <a:rPr lang="de-DE" sz="1050" err="1"/>
                        <a:t>for</a:t>
                      </a:r>
                      <a:r>
                        <a:rPr lang="de-DE" sz="1050"/>
                        <a:t> </a:t>
                      </a:r>
                      <a:r>
                        <a:rPr lang="de-DE" sz="1050" err="1"/>
                        <a:t>Autosar</a:t>
                      </a:r>
                      <a:r>
                        <a:rPr lang="de-DE" sz="1050"/>
                        <a:t> Stack and </a:t>
                      </a:r>
                      <a:r>
                        <a:rPr lang="de-DE" sz="1050" err="1"/>
                        <a:t>shall</a:t>
                      </a:r>
                      <a:r>
                        <a:rPr lang="de-DE" sz="1050"/>
                        <a:t> </a:t>
                      </a:r>
                      <a:r>
                        <a:rPr lang="de-DE" sz="1050" err="1"/>
                        <a:t>be</a:t>
                      </a:r>
                      <a:r>
                        <a:rPr lang="de-DE" sz="1050"/>
                        <a:t> </a:t>
                      </a:r>
                      <a:r>
                        <a:rPr lang="de-DE" sz="1050" err="1"/>
                        <a:t>defined</a:t>
                      </a:r>
                      <a:r>
                        <a:rPr lang="de-DE" sz="1050"/>
                        <a:t> </a:t>
                      </a:r>
                      <a:r>
                        <a:rPr lang="de-DE" sz="1050" err="1"/>
                        <a:t>between</a:t>
                      </a:r>
                      <a:r>
                        <a:rPr lang="de-DE" sz="1050"/>
                        <a:t> </a:t>
                      </a:r>
                      <a:r>
                        <a:rPr lang="de-DE" sz="1050" err="1"/>
                        <a:t>projects</a:t>
                      </a:r>
                      <a:endParaRPr lang="de-DE" sz="1050"/>
                    </a:p>
                    <a:p>
                      <a:pPr marL="171450" indent="-171450">
                        <a:buFontTx/>
                        <a:buChar char="-"/>
                      </a:pPr>
                      <a:r>
                        <a:rPr lang="de-DE" sz="1050" err="1"/>
                        <a:t>common</a:t>
                      </a:r>
                      <a:r>
                        <a:rPr lang="de-DE" sz="1050"/>
                        <a:t> </a:t>
                      </a:r>
                      <a:r>
                        <a:rPr lang="de-DE" sz="1050" err="1"/>
                        <a:t>modules</a:t>
                      </a:r>
                      <a:r>
                        <a:rPr lang="de-DE" sz="1050"/>
                        <a:t> </a:t>
                      </a:r>
                      <a:r>
                        <a:rPr lang="de-DE" sz="1050" err="1"/>
                        <a:t>for</a:t>
                      </a:r>
                      <a:r>
                        <a:rPr lang="de-DE" sz="1050"/>
                        <a:t> </a:t>
                      </a:r>
                      <a:r>
                        <a:rPr lang="de-DE" sz="1050" err="1"/>
                        <a:t>customer</a:t>
                      </a:r>
                      <a:r>
                        <a:rPr lang="de-DE" sz="1050"/>
                        <a:t> </a:t>
                      </a:r>
                      <a:r>
                        <a:rPr lang="de-DE" sz="1050" err="1"/>
                        <a:t>shall</a:t>
                      </a:r>
                      <a:r>
                        <a:rPr lang="de-DE" sz="1050"/>
                        <a:t> </a:t>
                      </a:r>
                      <a:r>
                        <a:rPr lang="de-DE" sz="1050" err="1"/>
                        <a:t>be</a:t>
                      </a:r>
                      <a:r>
                        <a:rPr lang="de-DE" sz="1050"/>
                        <a:t> </a:t>
                      </a:r>
                      <a:r>
                        <a:rPr lang="de-DE" sz="1050" err="1"/>
                        <a:t>developed</a:t>
                      </a:r>
                      <a:r>
                        <a:rPr lang="de-DE" sz="1050"/>
                        <a:t> </a:t>
                      </a:r>
                      <a:r>
                        <a:rPr lang="de-DE" sz="1050" err="1"/>
                        <a:t>centrally</a:t>
                      </a:r>
                      <a:r>
                        <a:rPr lang="de-DE" sz="1050"/>
                        <a:t> and </a:t>
                      </a:r>
                      <a:r>
                        <a:rPr lang="de-DE" sz="1050" err="1"/>
                        <a:t>re-used</a:t>
                      </a:r>
                      <a:r>
                        <a:rPr lang="de-DE" sz="1050"/>
                        <a:t> </a:t>
                      </a:r>
                      <a:r>
                        <a:rPr lang="de-DE" sz="1050" err="1"/>
                        <a:t>across</a:t>
                      </a:r>
                      <a:r>
                        <a:rPr lang="de-DE" sz="1050"/>
                        <a:t> different </a:t>
                      </a:r>
                      <a:r>
                        <a:rPr lang="de-DE" sz="1050" err="1"/>
                        <a:t>divisions</a:t>
                      </a:r>
                      <a:endParaRPr lang="de-DE" sz="1050"/>
                    </a:p>
                    <a:p>
                      <a:pPr marL="171450" indent="-171450">
                        <a:buFontTx/>
                        <a:buChar char="-"/>
                      </a:pPr>
                      <a:r>
                        <a:rPr lang="de-DE" sz="1050" err="1"/>
                        <a:t>Standardization</a:t>
                      </a:r>
                      <a:r>
                        <a:rPr lang="de-DE" sz="1050"/>
                        <a:t> </a:t>
                      </a:r>
                      <a:r>
                        <a:rPr lang="de-DE" sz="1050" err="1"/>
                        <a:t>for</a:t>
                      </a:r>
                      <a:r>
                        <a:rPr lang="de-DE" sz="1050"/>
                        <a:t> </a:t>
                      </a:r>
                      <a:r>
                        <a:rPr lang="de-DE" sz="1050" err="1"/>
                        <a:t>tools</a:t>
                      </a:r>
                      <a:r>
                        <a:rPr lang="de-DE" sz="1050"/>
                        <a:t> </a:t>
                      </a:r>
                      <a:r>
                        <a:rPr lang="de-DE" sz="1050" err="1"/>
                        <a:t>effecient</a:t>
                      </a:r>
                      <a:r>
                        <a:rPr lang="de-DE" sz="1050"/>
                        <a:t> </a:t>
                      </a:r>
                      <a:r>
                        <a:rPr lang="de-DE" sz="1050" err="1"/>
                        <a:t>sharing</a:t>
                      </a:r>
                      <a:r>
                        <a:rPr lang="de-DE" sz="1050"/>
                        <a:t> </a:t>
                      </a:r>
                      <a:r>
                        <a:rPr lang="de-DE" sz="1050" err="1"/>
                        <a:t>of</a:t>
                      </a:r>
                      <a:r>
                        <a:rPr lang="de-DE" sz="1050"/>
                        <a:t> </a:t>
                      </a:r>
                      <a:r>
                        <a:rPr lang="de-DE" sz="1050" err="1"/>
                        <a:t>the</a:t>
                      </a:r>
                      <a:r>
                        <a:rPr lang="de-DE" sz="1050"/>
                        <a:t> </a:t>
                      </a:r>
                      <a:r>
                        <a:rPr lang="de-DE" sz="1050" err="1"/>
                        <a:t>information</a:t>
                      </a:r>
                      <a:r>
                        <a:rPr lang="de-DE" sz="1050"/>
                        <a:t> </a:t>
                      </a:r>
                      <a:r>
                        <a:rPr lang="de-DE" sz="1050" err="1"/>
                        <a:t>between</a:t>
                      </a:r>
                      <a:r>
                        <a:rPr lang="de-DE" sz="1050"/>
                        <a:t> </a:t>
                      </a:r>
                      <a:r>
                        <a:rPr lang="de-DE" sz="1050" err="1"/>
                        <a:t>teams</a:t>
                      </a:r>
                      <a:r>
                        <a:rPr lang="de-DE" sz="1050"/>
                        <a:t> </a:t>
                      </a:r>
                      <a:r>
                        <a:rPr lang="de-DE" sz="1050" err="1"/>
                        <a:t>shall</a:t>
                      </a:r>
                      <a:r>
                        <a:rPr lang="de-DE" sz="1050"/>
                        <a:t> </a:t>
                      </a:r>
                      <a:r>
                        <a:rPr lang="de-DE" sz="1050" err="1"/>
                        <a:t>be</a:t>
                      </a:r>
                      <a:r>
                        <a:rPr lang="de-DE" sz="1050"/>
                        <a:t> </a:t>
                      </a:r>
                      <a:r>
                        <a:rPr lang="de-DE" sz="1050" err="1"/>
                        <a:t>defined</a:t>
                      </a:r>
                      <a:endParaRPr lang="de-DE" sz="1050"/>
                    </a:p>
                    <a:p>
                      <a:pPr marL="171450" indent="-171450">
                        <a:buFontTx/>
                        <a:buChar char="-"/>
                      </a:pPr>
                      <a:endParaRPr lang="de-DE" sz="1050"/>
                    </a:p>
                  </a:txBody>
                  <a:tcPr/>
                </a:tc>
              </a:tr>
            </a:tbl>
          </a:graphicData>
        </a:graphic>
      </p:graphicFrame>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Classic Architecture – </a:t>
            </a:r>
            <a:r>
              <a:rPr lang="de-DE" err="1"/>
              <a:t>Div</a:t>
            </a:r>
            <a:r>
              <a:rPr lang="de-DE"/>
              <a:t> E</a:t>
            </a:r>
            <a:endParaRPr lang="en-US"/>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pic>
        <p:nvPicPr>
          <p:cNvPr id="6" name="Picture 5"/>
          <p:cNvPicPr>
            <a:picLocks noChangeAspect="1"/>
          </p:cNvPicPr>
          <p:nvPr/>
        </p:nvPicPr>
        <p:blipFill>
          <a:blip r:embed="rId1"/>
          <a:stretch>
            <a:fillRect/>
          </a:stretch>
        </p:blipFill>
        <p:spPr>
          <a:xfrm>
            <a:off x="270509" y="519906"/>
            <a:ext cx="8118415" cy="42464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Summary </a:t>
            </a:r>
            <a:r>
              <a:rPr lang="de-DE" err="1"/>
              <a:t>of</a:t>
            </a:r>
            <a:r>
              <a:rPr lang="de-DE"/>
              <a:t> </a:t>
            </a:r>
            <a:r>
              <a:rPr lang="de-DE" err="1"/>
              <a:t>Questionnaire</a:t>
            </a:r>
            <a:r>
              <a:rPr lang="de-DE"/>
              <a:t> </a:t>
            </a:r>
            <a:r>
              <a:rPr lang="de-DE" err="1"/>
              <a:t>for</a:t>
            </a:r>
            <a:r>
              <a:rPr lang="de-DE"/>
              <a:t> Reference Classic Architecture</a:t>
            </a:r>
            <a:endParaRPr lang="en-US"/>
          </a:p>
        </p:txBody>
      </p:sp>
      <p:graphicFrame>
        <p:nvGraphicFramePr>
          <p:cNvPr id="6" name="Table 6"/>
          <p:cNvGraphicFramePr>
            <a:graphicFrameLocks noGrp="1"/>
          </p:cNvGraphicFramePr>
          <p:nvPr>
            <p:ph idx="1"/>
          </p:nvPr>
        </p:nvGraphicFramePr>
        <p:xfrm>
          <a:off x="148590" y="863600"/>
          <a:ext cx="8881111" cy="3810000"/>
        </p:xfrm>
        <a:graphic>
          <a:graphicData uri="http://schemas.openxmlformats.org/drawingml/2006/table">
            <a:tbl>
              <a:tblPr firstRow="1" bandRow="1">
                <a:tableStyleId>{5C22544A-7EE6-4342-B048-85BDC9FD1C3A}</a:tableStyleId>
              </a:tblPr>
              <a:tblGrid>
                <a:gridCol w="1257300"/>
                <a:gridCol w="3183255"/>
                <a:gridCol w="2220278"/>
                <a:gridCol w="2220278"/>
              </a:tblGrid>
              <a:tr h="370839">
                <a:tc>
                  <a:txBody>
                    <a:bodyPr/>
                    <a:lstStyle/>
                    <a:p>
                      <a:pPr algn="ctr"/>
                      <a:r>
                        <a:rPr lang="de-DE" sz="1400" err="1"/>
                        <a:t>Divisions</a:t>
                      </a:r>
                      <a:endParaRPr lang="en-US" sz="1400"/>
                    </a:p>
                  </a:txBody>
                  <a:tcPr/>
                </a:tc>
                <a:tc>
                  <a:txBody>
                    <a:bodyPr/>
                    <a:lstStyle/>
                    <a:p>
                      <a:pPr algn="ctr"/>
                      <a:r>
                        <a:rPr lang="de-DE" sz="1400"/>
                        <a:t>Summary</a:t>
                      </a:r>
                      <a:endParaRPr lang="en-US" sz="1400"/>
                    </a:p>
                  </a:txBody>
                  <a:tcPr/>
                </a:tc>
                <a:tc>
                  <a:txBody>
                    <a:bodyPr/>
                    <a:lstStyle/>
                    <a:p>
                      <a:pPr algn="ctr"/>
                      <a:r>
                        <a:rPr lang="de-DE" sz="1400" err="1"/>
                        <a:t>Deviations</a:t>
                      </a:r>
                      <a:r>
                        <a:rPr lang="de-DE" sz="1400"/>
                        <a:t> </a:t>
                      </a:r>
                      <a:r>
                        <a:rPr lang="de-DE" sz="1400" err="1"/>
                        <a:t>against</a:t>
                      </a:r>
                      <a:r>
                        <a:rPr lang="de-DE" sz="1400"/>
                        <a:t> Reference </a:t>
                      </a:r>
                      <a:r>
                        <a:rPr lang="de-DE" sz="1400" err="1"/>
                        <a:t>Archtecture</a:t>
                      </a:r>
                      <a:endParaRPr lang="de-DE" sz="1400" err="1"/>
                    </a:p>
                  </a:txBody>
                  <a:tcPr/>
                </a:tc>
                <a:tc>
                  <a:txBody>
                    <a:bodyPr/>
                    <a:lstStyle/>
                    <a:p>
                      <a:pPr algn="ctr"/>
                      <a:r>
                        <a:rPr lang="de-DE" sz="1400" err="1"/>
                        <a:t>Challanges</a:t>
                      </a:r>
                      <a:r>
                        <a:rPr lang="de-DE" sz="1400"/>
                        <a:t> / </a:t>
                      </a:r>
                      <a:r>
                        <a:rPr lang="de-DE" sz="1400" err="1"/>
                        <a:t>Suggestions</a:t>
                      </a:r>
                      <a:endParaRPr lang="en-US" sz="1400"/>
                    </a:p>
                  </a:txBody>
                  <a:tcPr/>
                </a:tc>
              </a:tr>
              <a:tr h="370840">
                <a:tc>
                  <a:txBody>
                    <a:bodyPr/>
                    <a:lstStyle/>
                    <a:p>
                      <a:pPr algn="ctr"/>
                      <a:r>
                        <a:rPr lang="de-DE"/>
                        <a:t>U</a:t>
                      </a:r>
                      <a:endParaRPr lang="en-US"/>
                    </a:p>
                  </a:txBody>
                  <a:tcPr/>
                </a:tc>
                <a:tc>
                  <a:txBody>
                    <a:bodyPr/>
                    <a:lstStyle/>
                    <a:p>
                      <a:pPr marL="171450" indent="-171450">
                        <a:buFontTx/>
                        <a:buChar char="-"/>
                      </a:pPr>
                      <a:r>
                        <a:rPr lang="de-DE" sz="1050" err="1"/>
                        <a:t>Layered</a:t>
                      </a:r>
                      <a:r>
                        <a:rPr lang="de-DE" sz="1050"/>
                        <a:t> Architecture (</a:t>
                      </a:r>
                      <a:r>
                        <a:rPr lang="de-DE" sz="1050" err="1"/>
                        <a:t>Function</a:t>
                      </a:r>
                      <a:r>
                        <a:rPr lang="de-DE" sz="1050"/>
                        <a:t>, Common Interface, Service, </a:t>
                      </a:r>
                      <a:r>
                        <a:rPr lang="de-DE" sz="1050" err="1"/>
                        <a:t>Peripheral</a:t>
                      </a:r>
                      <a:r>
                        <a:rPr lang="de-DE" sz="1050"/>
                        <a:t>, </a:t>
                      </a:r>
                      <a:r>
                        <a:rPr lang="de-DE" sz="1050" err="1"/>
                        <a:t>Microprocessor</a:t>
                      </a:r>
                      <a:r>
                        <a:rPr lang="de-DE" sz="1050"/>
                        <a:t>) </a:t>
                      </a:r>
                      <a:r>
                        <a:rPr lang="de-DE" sz="1050" err="1"/>
                        <a:t>close</a:t>
                      </a:r>
                      <a:r>
                        <a:rPr lang="de-DE" sz="1050"/>
                        <a:t> </a:t>
                      </a:r>
                      <a:r>
                        <a:rPr lang="de-DE" sz="1050" err="1"/>
                        <a:t>to</a:t>
                      </a:r>
                      <a:r>
                        <a:rPr lang="de-DE" sz="1050"/>
                        <a:t> Reference Architecture</a:t>
                      </a:r>
                      <a:endParaRPr lang="de-DE" sz="1050"/>
                    </a:p>
                    <a:p>
                      <a:pPr marL="171450" indent="-171450">
                        <a:buFontTx/>
                        <a:buChar char="-"/>
                      </a:pPr>
                      <a:r>
                        <a:rPr lang="de-DE" sz="1050"/>
                        <a:t>SWC </a:t>
                      </a:r>
                      <a:r>
                        <a:rPr lang="de-DE" sz="1050" err="1"/>
                        <a:t>created</a:t>
                      </a:r>
                      <a:r>
                        <a:rPr lang="de-DE" sz="1050"/>
                        <a:t> </a:t>
                      </a:r>
                      <a:r>
                        <a:rPr lang="de-DE" sz="1050" err="1"/>
                        <a:t>as</a:t>
                      </a:r>
                      <a:r>
                        <a:rPr lang="de-DE" sz="1050"/>
                        <a:t> per Features / </a:t>
                      </a:r>
                      <a:r>
                        <a:rPr lang="de-DE" sz="1050" err="1"/>
                        <a:t>Functions</a:t>
                      </a:r>
                      <a:endParaRPr lang="de-DE" sz="1050"/>
                    </a:p>
                    <a:p>
                      <a:pPr marL="171450" lvl="0" indent="-171450">
                        <a:buFontTx/>
                        <a:buChar char="-"/>
                      </a:pPr>
                      <a:r>
                        <a:rPr lang="de-DE" sz="1050"/>
                        <a:t>SWC </a:t>
                      </a:r>
                      <a:r>
                        <a:rPr lang="de-DE" sz="1050" err="1"/>
                        <a:t>designed</a:t>
                      </a:r>
                      <a:r>
                        <a:rPr lang="de-DE" sz="1050"/>
                        <a:t> in </a:t>
                      </a:r>
                      <a:r>
                        <a:rPr lang="de-DE" sz="1050" err="1"/>
                        <a:t>DaVinci</a:t>
                      </a:r>
                      <a:r>
                        <a:rPr lang="de-DE" sz="1050"/>
                        <a:t> and </a:t>
                      </a:r>
                      <a:r>
                        <a:rPr lang="de-DE" sz="1050" err="1"/>
                        <a:t>imported</a:t>
                      </a:r>
                      <a:r>
                        <a:rPr lang="de-DE" sz="1050"/>
                        <a:t> in </a:t>
                      </a:r>
                      <a:r>
                        <a:rPr lang="de-DE" sz="1050" err="1"/>
                        <a:t>Rhpasody</a:t>
                      </a:r>
                      <a:endParaRPr lang="de-DE" sz="1050"/>
                    </a:p>
                    <a:p>
                      <a:pPr marL="171450" indent="-171450">
                        <a:buFontTx/>
                        <a:buChar char="-"/>
                      </a:pPr>
                      <a:r>
                        <a:rPr lang="de-DE" sz="1050"/>
                        <a:t>S/R Interface </a:t>
                      </a:r>
                      <a:r>
                        <a:rPr lang="de-DE" sz="1050" err="1"/>
                        <a:t>between</a:t>
                      </a:r>
                      <a:r>
                        <a:rPr lang="de-DE" sz="1050"/>
                        <a:t> SWC, C/S </a:t>
                      </a:r>
                      <a:r>
                        <a:rPr lang="de-DE" sz="1050" err="1"/>
                        <a:t>ports</a:t>
                      </a:r>
                      <a:r>
                        <a:rPr lang="de-DE" sz="1050"/>
                        <a:t> </a:t>
                      </a:r>
                      <a:r>
                        <a:rPr lang="de-DE" sz="1050" err="1"/>
                        <a:t>for</a:t>
                      </a:r>
                      <a:r>
                        <a:rPr lang="de-DE" sz="1050"/>
                        <a:t> </a:t>
                      </a:r>
                      <a:r>
                        <a:rPr lang="de-DE" sz="1050" err="1"/>
                        <a:t>communication</a:t>
                      </a:r>
                      <a:r>
                        <a:rPr lang="de-DE" sz="1050"/>
                        <a:t> </a:t>
                      </a:r>
                      <a:r>
                        <a:rPr lang="de-DE" sz="1050" err="1"/>
                        <a:t>to</a:t>
                      </a:r>
                      <a:r>
                        <a:rPr lang="de-DE" sz="1050"/>
                        <a:t> Middleware</a:t>
                      </a:r>
                      <a:endParaRPr lang="de-DE" sz="1050"/>
                    </a:p>
                    <a:p>
                      <a:pPr marL="171450" indent="-171450">
                        <a:buFontTx/>
                        <a:buChar char="-"/>
                      </a:pPr>
                      <a:r>
                        <a:rPr lang="de-DE" sz="1050"/>
                        <a:t>Communication </a:t>
                      </a:r>
                      <a:r>
                        <a:rPr lang="de-DE" sz="1050" err="1"/>
                        <a:t>between</a:t>
                      </a:r>
                      <a:r>
                        <a:rPr lang="de-DE" sz="1050"/>
                        <a:t> Middleware and </a:t>
                      </a:r>
                      <a:r>
                        <a:rPr lang="de-DE" sz="1050" err="1"/>
                        <a:t>Application</a:t>
                      </a:r>
                      <a:r>
                        <a:rPr lang="de-DE" sz="1050"/>
                        <a:t> </a:t>
                      </a:r>
                      <a:r>
                        <a:rPr lang="de-DE" sz="1050" err="1"/>
                        <a:t>layer</a:t>
                      </a:r>
                      <a:r>
                        <a:rPr lang="de-DE" sz="1050"/>
                        <a:t> </a:t>
                      </a:r>
                      <a:r>
                        <a:rPr lang="de-DE" sz="1050" err="1"/>
                        <a:t>is</a:t>
                      </a:r>
                      <a:r>
                        <a:rPr lang="de-DE" sz="1050"/>
                        <a:t> </a:t>
                      </a:r>
                      <a:r>
                        <a:rPr lang="de-DE" sz="1050" err="1"/>
                        <a:t>through</a:t>
                      </a:r>
                      <a:r>
                        <a:rPr lang="de-DE" sz="1050"/>
                        <a:t> RTE </a:t>
                      </a:r>
                      <a:r>
                        <a:rPr lang="de-DE" sz="1050" err="1"/>
                        <a:t>only</a:t>
                      </a:r>
                      <a:endParaRPr lang="de-DE" sz="1050"/>
                    </a:p>
                    <a:p>
                      <a:pPr marL="171450" indent="-171450">
                        <a:buFontTx/>
                        <a:buChar char="-"/>
                      </a:pPr>
                      <a:r>
                        <a:rPr lang="de-DE" sz="1050"/>
                        <a:t>Multicore (</a:t>
                      </a:r>
                      <a:r>
                        <a:rPr lang="de-DE" sz="1050" err="1"/>
                        <a:t>upto</a:t>
                      </a:r>
                      <a:r>
                        <a:rPr lang="de-DE" sz="1050"/>
                        <a:t> 4 </a:t>
                      </a:r>
                      <a:r>
                        <a:rPr lang="de-DE" sz="1050" err="1"/>
                        <a:t>cores</a:t>
                      </a:r>
                      <a:r>
                        <a:rPr lang="de-DE" sz="1050"/>
                        <a:t>) </a:t>
                      </a:r>
                      <a:r>
                        <a:rPr lang="de-DE" sz="1050" err="1"/>
                        <a:t>strategy</a:t>
                      </a:r>
                      <a:r>
                        <a:rPr lang="de-DE" sz="1050"/>
                        <a:t> </a:t>
                      </a:r>
                      <a:r>
                        <a:rPr lang="de-DE" sz="1050" err="1"/>
                        <a:t>based</a:t>
                      </a:r>
                      <a:r>
                        <a:rPr lang="de-DE" sz="1050"/>
                        <a:t> on </a:t>
                      </a:r>
                      <a:r>
                        <a:rPr lang="de-DE" sz="1050" err="1"/>
                        <a:t>performance</a:t>
                      </a:r>
                      <a:r>
                        <a:rPr lang="de-DE" sz="1050"/>
                        <a:t> (</a:t>
                      </a:r>
                      <a:r>
                        <a:rPr lang="de-DE" sz="1050" err="1"/>
                        <a:t>Basice</a:t>
                      </a:r>
                      <a:r>
                        <a:rPr lang="de-DE" sz="1050"/>
                        <a:t> SW in </a:t>
                      </a:r>
                      <a:r>
                        <a:rPr lang="de-DE" sz="1050" err="1"/>
                        <a:t>one</a:t>
                      </a:r>
                      <a:r>
                        <a:rPr lang="de-DE" sz="1050"/>
                        <a:t> </a:t>
                      </a:r>
                      <a:r>
                        <a:rPr lang="de-DE" sz="1050" err="1"/>
                        <a:t>core</a:t>
                      </a:r>
                      <a:r>
                        <a:rPr lang="de-DE" sz="1050"/>
                        <a:t>, </a:t>
                      </a:r>
                      <a:r>
                        <a:rPr lang="de-DE" sz="1050" err="1"/>
                        <a:t>Algo</a:t>
                      </a:r>
                      <a:r>
                        <a:rPr lang="de-DE" sz="1050"/>
                        <a:t> in </a:t>
                      </a:r>
                      <a:r>
                        <a:rPr lang="de-DE" sz="1050" err="1"/>
                        <a:t>another</a:t>
                      </a:r>
                      <a:r>
                        <a:rPr lang="de-DE" sz="1050"/>
                        <a:t> </a:t>
                      </a:r>
                      <a:r>
                        <a:rPr lang="de-DE" sz="1050" err="1"/>
                        <a:t>core</a:t>
                      </a:r>
                      <a:r>
                        <a:rPr lang="de-DE" sz="1050"/>
                        <a:t>)</a:t>
                      </a:r>
                      <a:endParaRPr lang="de-DE" sz="1050"/>
                    </a:p>
                    <a:p>
                      <a:pPr marL="171450" indent="-171450">
                        <a:buFontTx/>
                        <a:buChar char="-"/>
                      </a:pPr>
                      <a:r>
                        <a:rPr lang="de-DE" sz="1050" err="1"/>
                        <a:t>Reusablity</a:t>
                      </a:r>
                      <a:r>
                        <a:rPr lang="de-DE" sz="1050"/>
                        <a:t> </a:t>
                      </a:r>
                      <a:r>
                        <a:rPr lang="de-DE" sz="1050" err="1"/>
                        <a:t>across</a:t>
                      </a:r>
                      <a:r>
                        <a:rPr lang="de-DE" sz="1050"/>
                        <a:t> Project : 80% (</a:t>
                      </a:r>
                      <a:r>
                        <a:rPr lang="de-DE" sz="1050" err="1"/>
                        <a:t>Algorithm</a:t>
                      </a:r>
                      <a:r>
                        <a:rPr lang="de-DE" sz="1050"/>
                        <a:t> </a:t>
                      </a:r>
                      <a:r>
                        <a:rPr lang="de-DE" sz="1050" err="1"/>
                        <a:t>reused</a:t>
                      </a:r>
                      <a:r>
                        <a:rPr lang="de-DE" sz="1050"/>
                        <a:t> </a:t>
                      </a:r>
                      <a:r>
                        <a:rPr lang="de-DE" sz="1050" err="1"/>
                        <a:t>across</a:t>
                      </a:r>
                      <a:r>
                        <a:rPr lang="de-DE" sz="1050"/>
                        <a:t> </a:t>
                      </a:r>
                      <a:r>
                        <a:rPr lang="de-DE" sz="1050" err="1"/>
                        <a:t>projects</a:t>
                      </a:r>
                      <a:r>
                        <a:rPr lang="de-DE" sz="1050"/>
                        <a:t>)</a:t>
                      </a:r>
                      <a:endParaRPr lang="de-DE" sz="1050"/>
                    </a:p>
                    <a:p>
                      <a:pPr marL="171450" indent="-171450">
                        <a:buFontTx/>
                        <a:buChar char="-"/>
                      </a:pPr>
                      <a:r>
                        <a:rPr lang="de-DE" sz="1050"/>
                        <a:t>CDDs </a:t>
                      </a:r>
                      <a:r>
                        <a:rPr lang="de-DE" sz="1050" err="1"/>
                        <a:t>used</a:t>
                      </a:r>
                      <a:r>
                        <a:rPr lang="de-DE" sz="1050"/>
                        <a:t> </a:t>
                      </a:r>
                      <a:r>
                        <a:rPr lang="de-DE" sz="1050" err="1"/>
                        <a:t>for</a:t>
                      </a:r>
                      <a:r>
                        <a:rPr lang="de-DE" sz="1050"/>
                        <a:t> Legacy </a:t>
                      </a:r>
                      <a:r>
                        <a:rPr lang="de-DE" sz="1050" err="1"/>
                        <a:t>modules</a:t>
                      </a:r>
                      <a:r>
                        <a:rPr lang="de-DE" sz="1050"/>
                        <a:t>, Time </a:t>
                      </a:r>
                      <a:r>
                        <a:rPr lang="de-DE" sz="1050" err="1"/>
                        <a:t>critical</a:t>
                      </a:r>
                      <a:r>
                        <a:rPr lang="de-DE" sz="1050"/>
                        <a:t> </a:t>
                      </a:r>
                      <a:r>
                        <a:rPr lang="de-DE" sz="1050" err="1"/>
                        <a:t>functions</a:t>
                      </a:r>
                      <a:endParaRPr lang="de-DE" sz="1050"/>
                    </a:p>
                    <a:p>
                      <a:pPr marL="171450" indent="-171450">
                        <a:buFontTx/>
                        <a:buChar char="-"/>
                      </a:pPr>
                      <a:r>
                        <a:rPr lang="de-DE" sz="1050" err="1"/>
                        <a:t>Complete</a:t>
                      </a:r>
                      <a:r>
                        <a:rPr lang="de-DE" sz="1050"/>
                        <a:t> Architecture (</a:t>
                      </a:r>
                      <a:r>
                        <a:rPr lang="de-DE" sz="1050" err="1"/>
                        <a:t>upto</a:t>
                      </a:r>
                      <a:r>
                        <a:rPr lang="de-DE" sz="1050"/>
                        <a:t> LLD) </a:t>
                      </a:r>
                      <a:r>
                        <a:rPr lang="de-DE" sz="1050" err="1"/>
                        <a:t>defined</a:t>
                      </a:r>
                      <a:r>
                        <a:rPr lang="de-DE" sz="1050"/>
                        <a:t> in </a:t>
                      </a:r>
                      <a:r>
                        <a:rPr lang="de-DE" sz="1050" err="1"/>
                        <a:t>Raphsody</a:t>
                      </a:r>
                      <a:r>
                        <a:rPr lang="de-DE" sz="1050"/>
                        <a:t>  - Dynamic and Static </a:t>
                      </a:r>
                      <a:r>
                        <a:rPr lang="de-DE" sz="1050" err="1"/>
                        <a:t>view</a:t>
                      </a:r>
                      <a:r>
                        <a:rPr lang="de-DE" sz="1050"/>
                        <a:t> </a:t>
                      </a:r>
                      <a:r>
                        <a:rPr lang="de-DE" sz="1050" err="1"/>
                        <a:t>covered</a:t>
                      </a:r>
                      <a:r>
                        <a:rPr lang="de-DE" sz="1050"/>
                        <a:t> in same </a:t>
                      </a:r>
                      <a:r>
                        <a:rPr lang="de-DE" sz="1050" err="1"/>
                        <a:t>tool</a:t>
                      </a:r>
                      <a:endParaRPr lang="en-US" sz="1050"/>
                    </a:p>
                  </a:txBody>
                  <a:tcPr/>
                </a:tc>
                <a:tc>
                  <a:txBody>
                    <a:bodyPr/>
                    <a:lstStyle/>
                    <a:p>
                      <a:pPr marL="0" lvl="0" indent="0">
                        <a:buNone/>
                      </a:pPr>
                      <a:r>
                        <a:rPr lang="de-DE" sz="1050"/>
                        <a:t>- Service </a:t>
                      </a:r>
                      <a:r>
                        <a:rPr lang="de-DE" sz="1050" err="1"/>
                        <a:t>layer</a:t>
                      </a:r>
                      <a:r>
                        <a:rPr lang="de-DE" sz="1050"/>
                        <a:t> </a:t>
                      </a:r>
                      <a:r>
                        <a:rPr lang="de-DE" sz="1050" err="1"/>
                        <a:t>is</a:t>
                      </a:r>
                      <a:r>
                        <a:rPr lang="de-DE" sz="1050"/>
                        <a:t> </a:t>
                      </a:r>
                      <a:r>
                        <a:rPr lang="de-DE" sz="1050" err="1"/>
                        <a:t>below</a:t>
                      </a:r>
                      <a:r>
                        <a:rPr lang="de-DE" sz="1050"/>
                        <a:t> RTE</a:t>
                      </a:r>
                      <a:endParaRPr lang="de-DE" sz="1050"/>
                    </a:p>
                    <a:p>
                      <a:pPr marL="0" lvl="0" indent="0">
                        <a:buNone/>
                      </a:pPr>
                      <a:r>
                        <a:rPr lang="de-DE" sz="1050"/>
                        <a:t>- Common Interface </a:t>
                      </a:r>
                      <a:r>
                        <a:rPr lang="de-DE" sz="1050" err="1"/>
                        <a:t>layer</a:t>
                      </a:r>
                      <a:r>
                        <a:rPr lang="de-DE" sz="1050"/>
                        <a:t> </a:t>
                      </a:r>
                      <a:r>
                        <a:rPr lang="de-DE" sz="1050" err="1"/>
                        <a:t>implements</a:t>
                      </a:r>
                      <a:r>
                        <a:rPr lang="de-DE" sz="1050"/>
                        <a:t> </a:t>
                      </a:r>
                      <a:r>
                        <a:rPr lang="de-DE" sz="1050" err="1"/>
                        <a:t>the</a:t>
                      </a:r>
                      <a:r>
                        <a:rPr lang="de-DE" sz="1050"/>
                        <a:t> </a:t>
                      </a:r>
                      <a:r>
                        <a:rPr lang="de-DE" sz="1050" err="1"/>
                        <a:t>Function</a:t>
                      </a:r>
                      <a:r>
                        <a:rPr lang="de-DE" sz="1050"/>
                        <a:t> </a:t>
                      </a:r>
                      <a:r>
                        <a:rPr lang="de-DE" sz="1050" err="1"/>
                        <a:t>adapter</a:t>
                      </a:r>
                      <a:r>
                        <a:rPr lang="de-DE" sz="1050"/>
                        <a:t> </a:t>
                      </a:r>
                      <a:r>
                        <a:rPr lang="de-DE" sz="1050" err="1"/>
                        <a:t>requirements</a:t>
                      </a:r>
                      <a:endParaRPr lang="de-DE" sz="1050"/>
                    </a:p>
                  </a:txBody>
                  <a:tcPr/>
                </a:tc>
                <a:tc>
                  <a:txBody>
                    <a:bodyPr/>
                    <a:lstStyle/>
                    <a:p>
                      <a:pPr marL="171450" indent="-171450">
                        <a:buFontTx/>
                        <a:buChar char="-"/>
                      </a:pPr>
                      <a:r>
                        <a:rPr lang="de-DE" sz="1050"/>
                        <a:t>SWC &amp; Middleware </a:t>
                      </a:r>
                      <a:r>
                        <a:rPr lang="de-DE" sz="1050" err="1"/>
                        <a:t>stack</a:t>
                      </a:r>
                      <a:r>
                        <a:rPr lang="de-DE" sz="1050"/>
                        <a:t> </a:t>
                      </a:r>
                      <a:r>
                        <a:rPr lang="de-DE" sz="1050" err="1"/>
                        <a:t>needs</a:t>
                      </a:r>
                      <a:r>
                        <a:rPr lang="de-DE" sz="1050"/>
                        <a:t> </a:t>
                      </a:r>
                      <a:r>
                        <a:rPr lang="de-DE" sz="1050" err="1"/>
                        <a:t>to</a:t>
                      </a:r>
                      <a:r>
                        <a:rPr lang="de-DE" sz="1050"/>
                        <a:t> </a:t>
                      </a:r>
                      <a:r>
                        <a:rPr lang="de-DE" sz="1050" err="1"/>
                        <a:t>be</a:t>
                      </a:r>
                      <a:r>
                        <a:rPr lang="de-DE" sz="1050"/>
                        <a:t> </a:t>
                      </a:r>
                      <a:r>
                        <a:rPr lang="de-DE" sz="1050" err="1"/>
                        <a:t>reconfigured</a:t>
                      </a:r>
                      <a:r>
                        <a:rPr lang="de-DE" sz="1050"/>
                        <a:t> </a:t>
                      </a:r>
                      <a:r>
                        <a:rPr lang="de-DE" sz="1050" err="1"/>
                        <a:t>for</a:t>
                      </a:r>
                      <a:r>
                        <a:rPr lang="de-DE" sz="1050"/>
                        <a:t> </a:t>
                      </a:r>
                      <a:r>
                        <a:rPr lang="de-DE" sz="1050" err="1"/>
                        <a:t>each</a:t>
                      </a:r>
                      <a:r>
                        <a:rPr lang="de-DE" sz="1050"/>
                        <a:t> </a:t>
                      </a:r>
                      <a:r>
                        <a:rPr lang="de-DE" sz="1050" err="1"/>
                        <a:t>project</a:t>
                      </a:r>
                      <a:r>
                        <a:rPr lang="de-DE" sz="1050"/>
                        <a:t> due </a:t>
                      </a:r>
                      <a:r>
                        <a:rPr lang="de-DE" sz="1050" err="1"/>
                        <a:t>to</a:t>
                      </a:r>
                      <a:r>
                        <a:rPr lang="de-DE" sz="1050"/>
                        <a:t> </a:t>
                      </a:r>
                      <a:r>
                        <a:rPr lang="de-DE" sz="1050" err="1"/>
                        <a:t>customer</a:t>
                      </a:r>
                      <a:r>
                        <a:rPr lang="de-DE" sz="1050"/>
                        <a:t> </a:t>
                      </a:r>
                      <a:r>
                        <a:rPr lang="de-DE" sz="1050" err="1"/>
                        <a:t>centric</a:t>
                      </a:r>
                      <a:r>
                        <a:rPr lang="de-DE" sz="1050"/>
                        <a:t> </a:t>
                      </a:r>
                      <a:r>
                        <a:rPr lang="de-DE" sz="1050" err="1"/>
                        <a:t>changes</a:t>
                      </a:r>
                      <a:r>
                        <a:rPr lang="de-DE" sz="1050"/>
                        <a:t> (DBC, </a:t>
                      </a:r>
                      <a:r>
                        <a:rPr lang="de-DE" sz="1050" err="1"/>
                        <a:t>Diagnostic</a:t>
                      </a:r>
                      <a:r>
                        <a:rPr lang="de-DE" sz="1050"/>
                        <a:t>, Feature </a:t>
                      </a:r>
                      <a:r>
                        <a:rPr lang="de-DE" sz="1050" err="1"/>
                        <a:t>specific</a:t>
                      </a:r>
                      <a:r>
                        <a:rPr lang="de-DE" sz="1050"/>
                        <a:t> </a:t>
                      </a:r>
                      <a:r>
                        <a:rPr lang="de-DE" sz="1050" err="1"/>
                        <a:t>configuration</a:t>
                      </a:r>
                      <a:r>
                        <a:rPr lang="de-DE" sz="1050"/>
                        <a:t>)</a:t>
                      </a:r>
                      <a:endParaRPr lang="de-DE" sz="1050"/>
                    </a:p>
                    <a:p>
                      <a:pPr marL="171450" indent="-171450">
                        <a:buFontTx/>
                        <a:buChar char="-"/>
                      </a:pPr>
                      <a:r>
                        <a:rPr lang="de-DE" sz="1050"/>
                        <a:t>Interface </a:t>
                      </a:r>
                      <a:r>
                        <a:rPr lang="de-DE" sz="1050" err="1"/>
                        <a:t>definition</a:t>
                      </a:r>
                      <a:r>
                        <a:rPr lang="de-DE" sz="1050"/>
                        <a:t> in Architecture </a:t>
                      </a:r>
                      <a:r>
                        <a:rPr lang="de-DE" sz="1050" err="1"/>
                        <a:t>shall</a:t>
                      </a:r>
                      <a:r>
                        <a:rPr lang="de-DE" sz="1050"/>
                        <a:t> </a:t>
                      </a:r>
                      <a:r>
                        <a:rPr lang="de-DE" sz="1050" err="1"/>
                        <a:t>consider</a:t>
                      </a:r>
                      <a:r>
                        <a:rPr lang="de-DE" sz="1050"/>
                        <a:t> FFI </a:t>
                      </a:r>
                      <a:r>
                        <a:rPr lang="de-DE" sz="1050" err="1"/>
                        <a:t>from</a:t>
                      </a:r>
                      <a:r>
                        <a:rPr lang="de-DE" sz="1050"/>
                        <a:t> </a:t>
                      </a:r>
                      <a:r>
                        <a:rPr lang="de-DE" sz="1050" err="1"/>
                        <a:t>the</a:t>
                      </a:r>
                      <a:r>
                        <a:rPr lang="de-DE" sz="1050"/>
                        <a:t> </a:t>
                      </a:r>
                      <a:r>
                        <a:rPr lang="de-DE" sz="1050" err="1"/>
                        <a:t>beginning</a:t>
                      </a:r>
                      <a:endParaRPr lang="de-DE" sz="1050"/>
                    </a:p>
                    <a:p>
                      <a:pPr marL="171450" indent="-171450">
                        <a:buFontTx/>
                        <a:buChar char="-"/>
                      </a:pPr>
                      <a:r>
                        <a:rPr lang="de-DE" sz="1050" err="1"/>
                        <a:t>Minimize</a:t>
                      </a:r>
                      <a:r>
                        <a:rPr lang="de-DE" sz="1050"/>
                        <a:t> Base SW </a:t>
                      </a:r>
                      <a:r>
                        <a:rPr lang="de-DE" sz="1050" err="1"/>
                        <a:t>configuration</a:t>
                      </a:r>
                      <a:r>
                        <a:rPr lang="de-DE" sz="1050"/>
                        <a:t> (</a:t>
                      </a:r>
                      <a:r>
                        <a:rPr lang="de-DE" sz="1050" err="1"/>
                        <a:t>modify</a:t>
                      </a:r>
                      <a:r>
                        <a:rPr lang="de-DE" sz="1050"/>
                        <a:t> </a:t>
                      </a:r>
                      <a:r>
                        <a:rPr lang="de-DE" sz="1050" err="1"/>
                        <a:t>what</a:t>
                      </a:r>
                      <a:r>
                        <a:rPr lang="de-DE" sz="1050"/>
                        <a:t> </a:t>
                      </a:r>
                      <a:r>
                        <a:rPr lang="de-DE" sz="1050" err="1"/>
                        <a:t>is</a:t>
                      </a:r>
                      <a:r>
                        <a:rPr lang="de-DE" sz="1050"/>
                        <a:t> HW </a:t>
                      </a:r>
                      <a:r>
                        <a:rPr lang="de-DE" sz="1050" err="1"/>
                        <a:t>related</a:t>
                      </a:r>
                      <a:r>
                        <a:rPr lang="de-DE" sz="1050"/>
                        <a:t>)</a:t>
                      </a:r>
                      <a:endParaRPr lang="en-US" sz="1050"/>
                    </a:p>
                  </a:txBody>
                  <a:tcPr/>
                </a:tc>
              </a:tr>
            </a:tbl>
          </a:graphicData>
        </a:graphic>
      </p:graphicFrame>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Classic Architecture – </a:t>
            </a:r>
            <a:r>
              <a:rPr lang="de-DE" err="1"/>
              <a:t>Div</a:t>
            </a:r>
            <a:r>
              <a:rPr lang="de-DE"/>
              <a:t> U</a:t>
            </a:r>
            <a:endParaRPr lang="en-US"/>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pic>
        <p:nvPicPr>
          <p:cNvPr id="9" name="Picture 8" descr="Graphical user interface, applicati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9636" y="441001"/>
            <a:ext cx="6310483" cy="46889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Summary </a:t>
            </a:r>
            <a:r>
              <a:rPr lang="de-DE" err="1"/>
              <a:t>of</a:t>
            </a:r>
            <a:r>
              <a:rPr lang="de-DE"/>
              <a:t> </a:t>
            </a:r>
            <a:r>
              <a:rPr lang="de-DE" err="1"/>
              <a:t>Questionnaire</a:t>
            </a:r>
            <a:r>
              <a:rPr lang="de-DE"/>
              <a:t> </a:t>
            </a:r>
            <a:r>
              <a:rPr lang="de-DE" err="1"/>
              <a:t>for</a:t>
            </a:r>
            <a:r>
              <a:rPr lang="de-DE"/>
              <a:t> Reference Classic Architecture</a:t>
            </a:r>
            <a:endParaRPr lang="en-US"/>
          </a:p>
        </p:txBody>
      </p:sp>
      <p:graphicFrame>
        <p:nvGraphicFramePr>
          <p:cNvPr id="6" name="Table 6"/>
          <p:cNvGraphicFramePr>
            <a:graphicFrameLocks noGrp="1"/>
          </p:cNvGraphicFramePr>
          <p:nvPr>
            <p:ph idx="1"/>
          </p:nvPr>
        </p:nvGraphicFramePr>
        <p:xfrm>
          <a:off x="148590" y="863600"/>
          <a:ext cx="8881105" cy="3970020"/>
        </p:xfrm>
        <a:graphic>
          <a:graphicData uri="http://schemas.openxmlformats.org/drawingml/2006/table">
            <a:tbl>
              <a:tblPr firstRow="1" bandRow="1">
                <a:tableStyleId>{5C22544A-7EE6-4342-B048-85BDC9FD1C3A}</a:tableStyleId>
              </a:tblPr>
              <a:tblGrid>
                <a:gridCol w="1153782"/>
                <a:gridCol w="3310386"/>
                <a:gridCol w="2253651"/>
                <a:gridCol w="2163286"/>
              </a:tblGrid>
              <a:tr h="370839">
                <a:tc>
                  <a:txBody>
                    <a:bodyPr/>
                    <a:lstStyle/>
                    <a:p>
                      <a:pPr algn="ctr"/>
                      <a:r>
                        <a:rPr lang="de-DE" sz="1400"/>
                        <a:t>Division</a:t>
                      </a:r>
                      <a:endParaRPr lang="en-US" sz="1400"/>
                    </a:p>
                  </a:txBody>
                  <a:tcPr/>
                </a:tc>
                <a:tc>
                  <a:txBody>
                    <a:bodyPr/>
                    <a:lstStyle/>
                    <a:p>
                      <a:pPr algn="ctr"/>
                      <a:r>
                        <a:rPr lang="de-DE" sz="1400"/>
                        <a:t>Summary</a:t>
                      </a:r>
                      <a:endParaRPr lang="en-US" sz="1400"/>
                    </a:p>
                  </a:txBody>
                  <a:tcPr/>
                </a:tc>
                <a:tc>
                  <a:txBody>
                    <a:bodyPr/>
                    <a:lstStyle/>
                    <a:p>
                      <a:pPr lvl="0" algn="ctr">
                        <a:lnSpc>
                          <a:spcPct val="100000"/>
                        </a:lnSpc>
                        <a:spcBef>
                          <a:spcPts val="0"/>
                        </a:spcBef>
                        <a:spcAft>
                          <a:spcPts val="0"/>
                        </a:spcAft>
                        <a:buNone/>
                      </a:pPr>
                      <a:r>
                        <a:rPr lang="de-DE" sz="1400" b="1" i="0" u="none" strike="noStrike" noProof="0" err="1">
                          <a:latin typeface="Tahoma"/>
                        </a:rPr>
                        <a:t>Deviations</a:t>
                      </a:r>
                      <a:r>
                        <a:rPr lang="de-DE" sz="1400" b="1" i="0" u="none" strike="noStrike" noProof="0">
                          <a:latin typeface="Tahoma"/>
                        </a:rPr>
                        <a:t> </a:t>
                      </a:r>
                      <a:r>
                        <a:rPr lang="de-DE" sz="1400" b="1" i="0" u="none" strike="noStrike" noProof="0" err="1">
                          <a:latin typeface="Tahoma"/>
                        </a:rPr>
                        <a:t>against</a:t>
                      </a:r>
                      <a:r>
                        <a:rPr lang="de-DE" sz="1400" b="1" i="0" u="none" strike="noStrike" noProof="0">
                          <a:latin typeface="Tahoma"/>
                        </a:rPr>
                        <a:t>  Reference </a:t>
                      </a:r>
                      <a:r>
                        <a:rPr lang="de-DE" sz="1400" b="1" i="0" u="none" strike="noStrike" noProof="0" err="1">
                          <a:latin typeface="Tahoma"/>
                        </a:rPr>
                        <a:t>Archtecture</a:t>
                      </a:r>
                      <a:endParaRPr lang="de-DE" sz="1400" b="1" i="0" u="none" strike="noStrike" noProof="0" err="1">
                        <a:latin typeface="Tahoma"/>
                      </a:endParaRPr>
                    </a:p>
                  </a:txBody>
                  <a:tcPr/>
                </a:tc>
                <a:tc>
                  <a:txBody>
                    <a:bodyPr/>
                    <a:lstStyle/>
                    <a:p>
                      <a:pPr algn="ctr"/>
                      <a:r>
                        <a:rPr lang="de-DE" sz="1400" err="1"/>
                        <a:t>Challanges</a:t>
                      </a:r>
                      <a:r>
                        <a:rPr lang="de-DE" sz="1400"/>
                        <a:t> / </a:t>
                      </a:r>
                      <a:r>
                        <a:rPr lang="de-DE" sz="1400" err="1"/>
                        <a:t>Suggestions</a:t>
                      </a:r>
                      <a:endParaRPr lang="en-US" sz="1400"/>
                    </a:p>
                  </a:txBody>
                  <a:tcPr/>
                </a:tc>
              </a:tr>
              <a:tr h="370840">
                <a:tc>
                  <a:txBody>
                    <a:bodyPr/>
                    <a:lstStyle/>
                    <a:p>
                      <a:pPr algn="ctr"/>
                      <a:r>
                        <a:rPr lang="de-DE"/>
                        <a:t>R</a:t>
                      </a:r>
                      <a:endParaRPr lang="en-US"/>
                    </a:p>
                  </a:txBody>
                  <a:tcPr/>
                </a:tc>
                <a:tc>
                  <a:txBody>
                    <a:bodyPr/>
                    <a:lstStyle/>
                    <a:p>
                      <a:pPr marL="171450" indent="-171450">
                        <a:buFontTx/>
                        <a:buChar char="-"/>
                      </a:pPr>
                      <a:r>
                        <a:rPr lang="de-DE" sz="1050"/>
                        <a:t>Layer Architecture (</a:t>
                      </a:r>
                      <a:r>
                        <a:rPr lang="en-US" sz="1050"/>
                        <a:t>based on functionality. They are grouped basing on functionality into ECU, System or CDD layers below </a:t>
                      </a:r>
                      <a:r>
                        <a:rPr lang="en-US" sz="1050" err="1"/>
                        <a:t>Rte</a:t>
                      </a:r>
                      <a:r>
                        <a:rPr lang="de-DE" sz="1050"/>
                        <a:t>)</a:t>
                      </a:r>
                      <a:endParaRPr lang="de-DE" sz="1050"/>
                    </a:p>
                    <a:p>
                      <a:pPr marL="171450" indent="-171450">
                        <a:buFontTx/>
                        <a:buChar char="-"/>
                      </a:pPr>
                      <a:r>
                        <a:rPr lang="en-US" sz="1050"/>
                        <a:t>Layers: MCAL, ECU, </a:t>
                      </a:r>
                      <a:r>
                        <a:rPr lang="en-US" sz="1050" err="1"/>
                        <a:t>CmplxDrv</a:t>
                      </a:r>
                      <a:r>
                        <a:rPr lang="en-US" sz="1050"/>
                        <a:t> (7 </a:t>
                      </a:r>
                      <a:r>
                        <a:rPr lang="en-US" sz="1050" err="1"/>
                        <a:t>nos</a:t>
                      </a:r>
                      <a:r>
                        <a:rPr lang="en-US" sz="1050"/>
                        <a:t>), Services, </a:t>
                      </a:r>
                      <a:r>
                        <a:rPr lang="en-US" sz="1050" err="1"/>
                        <a:t>Rte</a:t>
                      </a:r>
                      <a:r>
                        <a:rPr lang="en-US" sz="1050"/>
                        <a:t>, SWC and Common(containing i.e. libs )</a:t>
                      </a:r>
                      <a:endParaRPr lang="de-DE" sz="1050"/>
                    </a:p>
                    <a:p>
                      <a:pPr marL="171450" indent="-171450">
                        <a:buFontTx/>
                        <a:buChar char="-"/>
                      </a:pPr>
                      <a:r>
                        <a:rPr lang="en-US" sz="1050"/>
                        <a:t>S/R between SWCs, </a:t>
                      </a:r>
                      <a:r>
                        <a:rPr lang="en-US" sz="1050" err="1"/>
                        <a:t>IoHwAb</a:t>
                      </a:r>
                      <a:r>
                        <a:rPr lang="en-US" sz="1050"/>
                        <a:t> uses C/S interfaces</a:t>
                      </a:r>
                      <a:endParaRPr lang="en-US" sz="1050"/>
                    </a:p>
                    <a:p>
                      <a:pPr marL="171450" indent="-171450">
                        <a:buFontTx/>
                        <a:buChar char="-"/>
                      </a:pPr>
                      <a:r>
                        <a:rPr lang="en-US" sz="1050"/>
                        <a:t>Reusability:  In last project we had overall 40 manual written BSW units.</a:t>
                      </a:r>
                      <a:endParaRPr lang="en-US" sz="1050"/>
                    </a:p>
                    <a:p>
                      <a:pPr marL="511175" indent="-285750">
                        <a:buFont typeface="+mj-lt"/>
                        <a:buAutoNum type="romanLcPeriod"/>
                      </a:pPr>
                      <a:r>
                        <a:rPr lang="en-US" sz="800"/>
                        <a:t>10 were full re-use from platform</a:t>
                      </a:r>
                      <a:endParaRPr lang="en-US" sz="800"/>
                    </a:p>
                    <a:p>
                      <a:pPr marL="511175" indent="-285750">
                        <a:buFont typeface="+mj-lt"/>
                        <a:buAutoNum type="romanLcPeriod"/>
                      </a:pPr>
                      <a:r>
                        <a:rPr lang="en-US" sz="800"/>
                        <a:t>24 were provided as template on platform but got some modifications to improve re-useability</a:t>
                      </a:r>
                      <a:endParaRPr lang="en-US" sz="800"/>
                    </a:p>
                    <a:p>
                      <a:pPr marL="511175" indent="-285750">
                        <a:buFont typeface="+mj-lt"/>
                        <a:buAutoNum type="romanLcPeriod"/>
                      </a:pPr>
                      <a:r>
                        <a:rPr lang="en-US" sz="800"/>
                        <a:t>6 were new, With the modifications to improve re-usability we will have more full re-usable units in next project.</a:t>
                      </a:r>
                      <a:endParaRPr lang="en-US" sz="800"/>
                    </a:p>
                    <a:p>
                      <a:pPr marL="171450" marR="0" lvl="0" indent="-171450" algn="l" defTabSz="914400" rtl="0" eaLnBrk="1" fontAlgn="auto" latinLnBrk="0" hangingPunct="1">
                        <a:lnSpc>
                          <a:spcPct val="100000"/>
                        </a:lnSpc>
                        <a:spcBef>
                          <a:spcPts val="0"/>
                        </a:spcBef>
                        <a:spcAft>
                          <a:spcPts val="0"/>
                        </a:spcAft>
                        <a:buClrTx/>
                        <a:buSzTx/>
                        <a:buFontTx/>
                        <a:buChar char="-"/>
                        <a:defRPr/>
                      </a:pPr>
                      <a:r>
                        <a:rPr lang="en-US" sz="1050" kern="1200">
                          <a:solidFill>
                            <a:schemeClr val="dk1"/>
                          </a:solidFill>
                          <a:latin typeface="+mn-lt"/>
                          <a:ea typeface="+mn-ea"/>
                          <a:cs typeface="+mn-cs"/>
                        </a:rPr>
                        <a:t>Highest safety level – QM</a:t>
                      </a:r>
                      <a:endParaRPr lang="en-US" sz="1050" kern="120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defRPr/>
                      </a:pPr>
                      <a:r>
                        <a:rPr lang="en-US" sz="1050" kern="1200" err="1">
                          <a:solidFill>
                            <a:schemeClr val="dk1"/>
                          </a:solidFill>
                          <a:latin typeface="+mn-lt"/>
                          <a:ea typeface="+mn-ea"/>
                          <a:cs typeface="+mn-cs"/>
                        </a:rPr>
                        <a:t>uC</a:t>
                      </a:r>
                      <a:r>
                        <a:rPr lang="en-US" sz="1050" kern="1200">
                          <a:solidFill>
                            <a:schemeClr val="dk1"/>
                          </a:solidFill>
                          <a:latin typeface="+mn-lt"/>
                          <a:ea typeface="+mn-ea"/>
                          <a:cs typeface="+mn-cs"/>
                        </a:rPr>
                        <a:t> – STM (single core)</a:t>
                      </a:r>
                      <a:endParaRPr lang="en-US" sz="1050" kern="120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defRPr/>
                      </a:pPr>
                      <a:r>
                        <a:rPr lang="en-US" sz="1050" kern="1200">
                          <a:solidFill>
                            <a:schemeClr val="dk1"/>
                          </a:solidFill>
                          <a:latin typeface="+mn-lt"/>
                          <a:ea typeface="+mn-ea"/>
                          <a:cs typeface="+mn-cs"/>
                        </a:rPr>
                        <a:t>No multicore system</a:t>
                      </a:r>
                      <a:endParaRPr lang="en-US" sz="1050" kern="120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defRPr/>
                      </a:pPr>
                      <a:endParaRPr lang="en-US" sz="1050" kern="120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defRPr/>
                      </a:pPr>
                      <a:endParaRPr lang="en-US" sz="1050" kern="1200">
                        <a:solidFill>
                          <a:schemeClr val="dk1"/>
                        </a:solidFill>
                        <a:latin typeface="+mn-lt"/>
                        <a:ea typeface="+mn-ea"/>
                        <a:cs typeface="+mn-cs"/>
                      </a:endParaRPr>
                    </a:p>
                    <a:p>
                      <a:pPr marL="225425" indent="0">
                        <a:buFont typeface="+mj-lt"/>
                        <a:buNone/>
                      </a:pPr>
                      <a:endParaRPr lang="en-US" sz="800"/>
                    </a:p>
                  </a:txBody>
                  <a:tcPr/>
                </a:tc>
                <a:tc>
                  <a:txBody>
                    <a:bodyPr/>
                    <a:lstStyle/>
                    <a:p>
                      <a:pPr marL="171450" lvl="0" indent="-171450">
                        <a:buFontTx/>
                        <a:buChar char="-"/>
                      </a:pPr>
                      <a:r>
                        <a:rPr lang="en-US" sz="1050"/>
                        <a:t>ECU layer contains ECU abstraction i.e. providing a measured motor current, temperature of motor half bridge driver or SBC watchdog driver.</a:t>
                      </a:r>
                      <a:endParaRPr lang="en-US" sz="1050"/>
                    </a:p>
                    <a:p>
                      <a:pPr marL="171450" lvl="0" indent="-171450">
                        <a:buFontTx/>
                        <a:buChar char="-"/>
                      </a:pPr>
                      <a:r>
                        <a:rPr lang="en-US" sz="1050"/>
                        <a:t>System layer contains higher level functionalities like distributing NVM parameters to the related modules, doing diagnostics of reverse polarity FET</a:t>
                      </a:r>
                      <a:endParaRPr lang="de-DE" sz="1050" err="1"/>
                    </a:p>
                  </a:txBody>
                  <a:tcPr/>
                </a:tc>
                <a:tc>
                  <a:txBody>
                    <a:bodyPr/>
                    <a:lstStyle/>
                    <a:p>
                      <a:pPr marL="171450" lvl="0" indent="-171450">
                        <a:buFontTx/>
                        <a:buChar char="-"/>
                      </a:pPr>
                      <a:r>
                        <a:rPr lang="en-US" sz="1050"/>
                        <a:t>How to handle changes in platform modules. The HW has little differences in different projects.</a:t>
                      </a:r>
                      <a:endParaRPr lang="en-US" sz="1050"/>
                    </a:p>
                    <a:p>
                      <a:pPr marL="171450" lvl="0" indent="-171450">
                        <a:buFontTx/>
                        <a:buChar char="-"/>
                      </a:pPr>
                      <a:r>
                        <a:rPr lang="en-US" sz="1050"/>
                        <a:t>Find a good level of dynamic views in Architectural Design as input for SW Integration Testing</a:t>
                      </a:r>
                      <a:endParaRPr lang="en-US" sz="1050"/>
                    </a:p>
                    <a:p>
                      <a:pPr marL="171450" lvl="0" indent="-171450">
                        <a:buFontTx/>
                        <a:buChar char="-"/>
                      </a:pPr>
                      <a:r>
                        <a:rPr lang="en-US" sz="1050"/>
                        <a:t>Manual updates of PTC surrogate documents for architecture and implementation</a:t>
                      </a:r>
                      <a:endParaRPr lang="en-US" sz="1050"/>
                    </a:p>
                    <a:p>
                      <a:pPr marL="171450" lvl="0" indent="-171450">
                        <a:buFontTx/>
                        <a:buChar char="-"/>
                      </a:pPr>
                      <a:r>
                        <a:rPr lang="en-US" sz="1050"/>
                        <a:t>Common virtual ECU</a:t>
                      </a:r>
                      <a:endParaRPr lang="en-US" sz="1050"/>
                    </a:p>
                    <a:p>
                      <a:pPr marL="171450" lvl="0" indent="-171450">
                        <a:buFontTx/>
                        <a:buChar char="-"/>
                      </a:pPr>
                      <a:r>
                        <a:rPr lang="en-US" sz="1050"/>
                        <a:t>Standardized dynamic views on </a:t>
                      </a:r>
                      <a:r>
                        <a:rPr lang="en-US" sz="1050" err="1"/>
                        <a:t>Architecural</a:t>
                      </a:r>
                      <a:r>
                        <a:rPr lang="en-US" sz="1050"/>
                        <a:t> Design level which satisfy needs of SW Integration Testing.</a:t>
                      </a:r>
                      <a:endParaRPr lang="en-US" sz="1050"/>
                    </a:p>
                    <a:p>
                      <a:pPr marL="171450" lvl="0" indent="-171450">
                        <a:buFontTx/>
                        <a:buChar char="-"/>
                      </a:pPr>
                      <a:r>
                        <a:rPr lang="en-US" sz="1050"/>
                        <a:t>Harmonized architecture shouldn't contain too much overhead caused by much bigger systems.</a:t>
                      </a:r>
                      <a:endParaRPr lang="en-US" sz="1050"/>
                    </a:p>
                  </a:txBody>
                  <a:tcPr/>
                </a:tc>
              </a:tr>
            </a:tbl>
          </a:graphicData>
        </a:graphic>
      </p:graphicFrame>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Classic Architecture – </a:t>
            </a:r>
            <a:r>
              <a:rPr lang="de-DE" err="1"/>
              <a:t>Div</a:t>
            </a:r>
            <a:r>
              <a:rPr lang="de-DE"/>
              <a:t> R</a:t>
            </a:r>
            <a:endParaRPr lang="en-US"/>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pic>
        <p:nvPicPr>
          <p:cNvPr id="6" name="Picture 5"/>
          <p:cNvPicPr>
            <a:picLocks noChangeAspect="1"/>
          </p:cNvPicPr>
          <p:nvPr/>
        </p:nvPicPr>
        <p:blipFill>
          <a:blip r:embed="rId1"/>
          <a:stretch>
            <a:fillRect/>
          </a:stretch>
        </p:blipFill>
        <p:spPr>
          <a:xfrm>
            <a:off x="117373" y="564365"/>
            <a:ext cx="8909253" cy="44358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Summary </a:t>
            </a:r>
            <a:r>
              <a:rPr lang="de-DE" err="1"/>
              <a:t>of</a:t>
            </a:r>
            <a:r>
              <a:rPr lang="de-DE"/>
              <a:t> </a:t>
            </a:r>
            <a:r>
              <a:rPr lang="de-DE" err="1"/>
              <a:t>Questionnaire</a:t>
            </a:r>
            <a:r>
              <a:rPr lang="de-DE"/>
              <a:t> </a:t>
            </a:r>
            <a:r>
              <a:rPr lang="de-DE" err="1"/>
              <a:t>for</a:t>
            </a:r>
            <a:r>
              <a:rPr lang="de-DE"/>
              <a:t> Reference Classic Architecture</a:t>
            </a:r>
            <a:endParaRPr lang="en-US"/>
          </a:p>
        </p:txBody>
      </p:sp>
      <p:graphicFrame>
        <p:nvGraphicFramePr>
          <p:cNvPr id="6" name="Table 6"/>
          <p:cNvGraphicFramePr>
            <a:graphicFrameLocks noGrp="1"/>
          </p:cNvGraphicFramePr>
          <p:nvPr>
            <p:ph idx="1"/>
          </p:nvPr>
        </p:nvGraphicFramePr>
        <p:xfrm>
          <a:off x="148590" y="863600"/>
          <a:ext cx="8881105" cy="3920391"/>
        </p:xfrm>
        <a:graphic>
          <a:graphicData uri="http://schemas.openxmlformats.org/drawingml/2006/table">
            <a:tbl>
              <a:tblPr firstRow="1" bandRow="1">
                <a:tableStyleId>{5C22544A-7EE6-4342-B048-85BDC9FD1C3A}</a:tableStyleId>
              </a:tblPr>
              <a:tblGrid>
                <a:gridCol w="1153782"/>
                <a:gridCol w="3310386"/>
                <a:gridCol w="2253651"/>
                <a:gridCol w="2163286"/>
              </a:tblGrid>
              <a:tr h="986691">
                <a:tc>
                  <a:txBody>
                    <a:bodyPr/>
                    <a:lstStyle/>
                    <a:p>
                      <a:pPr algn="ctr"/>
                      <a:r>
                        <a:rPr lang="de-DE" sz="1400"/>
                        <a:t>Division</a:t>
                      </a:r>
                      <a:endParaRPr lang="en-US" sz="1400"/>
                    </a:p>
                  </a:txBody>
                  <a:tcPr/>
                </a:tc>
                <a:tc>
                  <a:txBody>
                    <a:bodyPr/>
                    <a:lstStyle/>
                    <a:p>
                      <a:pPr algn="ctr"/>
                      <a:r>
                        <a:rPr lang="de-DE" sz="1400"/>
                        <a:t>Summary</a:t>
                      </a:r>
                      <a:endParaRPr lang="en-US" sz="1400"/>
                    </a:p>
                  </a:txBody>
                  <a:tcPr/>
                </a:tc>
                <a:tc>
                  <a:txBody>
                    <a:bodyPr/>
                    <a:lstStyle/>
                    <a:p>
                      <a:pPr lvl="0" algn="ctr">
                        <a:lnSpc>
                          <a:spcPct val="100000"/>
                        </a:lnSpc>
                        <a:spcBef>
                          <a:spcPts val="0"/>
                        </a:spcBef>
                        <a:spcAft>
                          <a:spcPts val="0"/>
                        </a:spcAft>
                        <a:buNone/>
                      </a:pPr>
                      <a:r>
                        <a:rPr lang="de-DE" sz="1400" b="1" i="0" u="none" strike="noStrike" noProof="0" err="1">
                          <a:latin typeface="Tahoma"/>
                        </a:rPr>
                        <a:t>Deviations</a:t>
                      </a:r>
                      <a:r>
                        <a:rPr lang="de-DE" sz="1400" b="1" i="0" u="none" strike="noStrike" noProof="0">
                          <a:latin typeface="Tahoma"/>
                        </a:rPr>
                        <a:t> </a:t>
                      </a:r>
                      <a:r>
                        <a:rPr lang="de-DE" sz="1400" b="1" i="0" u="none" strike="noStrike" noProof="0" err="1">
                          <a:latin typeface="Tahoma"/>
                        </a:rPr>
                        <a:t>against</a:t>
                      </a:r>
                      <a:r>
                        <a:rPr lang="de-DE" sz="1400" b="1" i="0" u="none" strike="noStrike" noProof="0">
                          <a:latin typeface="Tahoma"/>
                        </a:rPr>
                        <a:t>  Reference </a:t>
                      </a:r>
                      <a:r>
                        <a:rPr lang="de-DE" sz="1400" b="1" i="0" u="none" strike="noStrike" noProof="0" err="1">
                          <a:latin typeface="Tahoma"/>
                        </a:rPr>
                        <a:t>Archtecture</a:t>
                      </a:r>
                      <a:endParaRPr lang="de-DE" sz="1400" b="1" i="0" u="none" strike="noStrike" noProof="0" err="1">
                        <a:latin typeface="Tahoma"/>
                      </a:endParaRPr>
                    </a:p>
                  </a:txBody>
                  <a:tcPr/>
                </a:tc>
                <a:tc>
                  <a:txBody>
                    <a:bodyPr/>
                    <a:lstStyle/>
                    <a:p>
                      <a:pPr algn="ctr"/>
                      <a:r>
                        <a:rPr lang="de-DE" sz="1400" err="1"/>
                        <a:t>Challanges</a:t>
                      </a:r>
                      <a:r>
                        <a:rPr lang="de-DE" sz="1400"/>
                        <a:t> / </a:t>
                      </a:r>
                      <a:r>
                        <a:rPr lang="de-DE" sz="1400" err="1"/>
                        <a:t>Suggestions</a:t>
                      </a:r>
                      <a:endParaRPr lang="en-US" sz="1400"/>
                    </a:p>
                  </a:txBody>
                  <a:tcPr/>
                </a:tc>
              </a:tr>
              <a:tr h="370840">
                <a:tc>
                  <a:txBody>
                    <a:bodyPr/>
                    <a:lstStyle/>
                    <a:p>
                      <a:pPr algn="ctr"/>
                      <a:r>
                        <a:rPr lang="de-DE"/>
                        <a:t>C</a:t>
                      </a:r>
                      <a:endParaRPr lang="en-US"/>
                    </a:p>
                  </a:txBody>
                  <a:tcPr/>
                </a:tc>
                <a:tc>
                  <a:txBody>
                    <a:bodyPr/>
                    <a:lstStyle/>
                    <a:p>
                      <a:pPr marL="171450" indent="-171450">
                        <a:buFontTx/>
                        <a:buChar char="-"/>
                      </a:pPr>
                      <a:r>
                        <a:rPr lang="de-DE" sz="1050" err="1"/>
                        <a:t>Layered</a:t>
                      </a:r>
                      <a:r>
                        <a:rPr lang="de-DE" sz="1050"/>
                        <a:t> Architecture - </a:t>
                      </a:r>
                      <a:r>
                        <a:rPr lang="de-DE" sz="1050" err="1"/>
                        <a:t>close</a:t>
                      </a:r>
                      <a:r>
                        <a:rPr lang="de-DE" sz="1050"/>
                        <a:t> </a:t>
                      </a:r>
                      <a:r>
                        <a:rPr lang="de-DE" sz="1050" err="1"/>
                        <a:t>to</a:t>
                      </a:r>
                      <a:r>
                        <a:rPr lang="de-DE" sz="1050"/>
                        <a:t> Reference Architecture</a:t>
                      </a:r>
                      <a:endParaRPr lang="de-DE" sz="1050"/>
                    </a:p>
                    <a:p>
                      <a:pPr marL="171450" indent="-171450">
                        <a:buFontTx/>
                        <a:buChar char="-"/>
                      </a:pPr>
                      <a:r>
                        <a:rPr lang="de-DE" sz="1050"/>
                        <a:t>SWC </a:t>
                      </a:r>
                      <a:r>
                        <a:rPr lang="de-DE" sz="1050" err="1"/>
                        <a:t>created</a:t>
                      </a:r>
                      <a:r>
                        <a:rPr lang="de-DE" sz="1050"/>
                        <a:t> </a:t>
                      </a:r>
                      <a:r>
                        <a:rPr lang="de-DE" sz="1050" err="1"/>
                        <a:t>as</a:t>
                      </a:r>
                      <a:r>
                        <a:rPr lang="de-DE" sz="1050"/>
                        <a:t> per Features / </a:t>
                      </a:r>
                      <a:r>
                        <a:rPr lang="de-DE" sz="1050" err="1"/>
                        <a:t>Functions</a:t>
                      </a:r>
                      <a:endParaRPr lang="de-DE" sz="1050"/>
                    </a:p>
                    <a:p>
                      <a:pPr marL="171450" lvl="0" indent="-171450">
                        <a:buFontTx/>
                        <a:buChar char="-"/>
                      </a:pPr>
                      <a:r>
                        <a:rPr lang="de-DE" sz="1050"/>
                        <a:t>SWC </a:t>
                      </a:r>
                      <a:r>
                        <a:rPr lang="de-DE" sz="1050" err="1"/>
                        <a:t>designed</a:t>
                      </a:r>
                      <a:r>
                        <a:rPr lang="de-DE" sz="1050"/>
                        <a:t> in </a:t>
                      </a:r>
                      <a:r>
                        <a:rPr lang="de-DE" sz="1050" err="1"/>
                        <a:t>DaVinci</a:t>
                      </a:r>
                      <a:r>
                        <a:rPr lang="de-DE" sz="1050"/>
                        <a:t> and </a:t>
                      </a:r>
                      <a:r>
                        <a:rPr lang="de-DE" sz="1050" err="1"/>
                        <a:t>imported</a:t>
                      </a:r>
                      <a:r>
                        <a:rPr lang="de-DE" sz="1050"/>
                        <a:t> in </a:t>
                      </a:r>
                      <a:r>
                        <a:rPr lang="de-DE" sz="1050" err="1"/>
                        <a:t>Rhpasody</a:t>
                      </a:r>
                      <a:endParaRPr lang="de-DE" sz="1050"/>
                    </a:p>
                    <a:p>
                      <a:pPr marL="171450" indent="-171450">
                        <a:buFontTx/>
                        <a:buChar char="-"/>
                      </a:pPr>
                      <a:r>
                        <a:rPr lang="de-DE" sz="1050"/>
                        <a:t>RTE Interfaces (S/R &amp; C/S) </a:t>
                      </a:r>
                      <a:r>
                        <a:rPr lang="de-DE" sz="1050" err="1"/>
                        <a:t>between</a:t>
                      </a:r>
                      <a:r>
                        <a:rPr lang="de-DE" sz="1050"/>
                        <a:t> SWC, RTE Interface (E2EXF &amp; E2EPW) </a:t>
                      </a:r>
                      <a:r>
                        <a:rPr lang="de-DE" sz="1050" err="1"/>
                        <a:t>for</a:t>
                      </a:r>
                      <a:r>
                        <a:rPr lang="de-DE" sz="1050"/>
                        <a:t> </a:t>
                      </a:r>
                      <a:r>
                        <a:rPr lang="de-DE" sz="1050" err="1"/>
                        <a:t>communication</a:t>
                      </a:r>
                      <a:r>
                        <a:rPr lang="de-DE" sz="1050"/>
                        <a:t> </a:t>
                      </a:r>
                      <a:r>
                        <a:rPr lang="de-DE" sz="1050" err="1"/>
                        <a:t>to</a:t>
                      </a:r>
                      <a:r>
                        <a:rPr lang="de-DE" sz="1050"/>
                        <a:t> Middleware</a:t>
                      </a:r>
                      <a:endParaRPr lang="de-DE" sz="1050"/>
                    </a:p>
                    <a:p>
                      <a:pPr marL="171450" indent="-171450">
                        <a:buFontTx/>
                        <a:buChar char="-"/>
                      </a:pPr>
                      <a:r>
                        <a:rPr lang="de-DE" sz="1050"/>
                        <a:t>Multicore (</a:t>
                      </a:r>
                      <a:r>
                        <a:rPr lang="de-DE" sz="1050" err="1"/>
                        <a:t>upto</a:t>
                      </a:r>
                      <a:r>
                        <a:rPr lang="de-DE" sz="1050"/>
                        <a:t> 2 </a:t>
                      </a:r>
                      <a:r>
                        <a:rPr lang="de-DE" sz="1050" err="1"/>
                        <a:t>cores</a:t>
                      </a:r>
                      <a:r>
                        <a:rPr lang="de-DE" sz="1050"/>
                        <a:t>) </a:t>
                      </a:r>
                      <a:r>
                        <a:rPr lang="de-DE" sz="1050" err="1"/>
                        <a:t>strategy</a:t>
                      </a:r>
                      <a:r>
                        <a:rPr lang="de-DE" sz="1050"/>
                        <a:t> </a:t>
                      </a:r>
                      <a:r>
                        <a:rPr lang="de-DE" sz="1050" err="1"/>
                        <a:t>based</a:t>
                      </a:r>
                      <a:r>
                        <a:rPr lang="de-DE" sz="1050"/>
                        <a:t> on </a:t>
                      </a:r>
                      <a:r>
                        <a:rPr lang="de-DE" sz="1050" err="1"/>
                        <a:t>Safety</a:t>
                      </a:r>
                      <a:r>
                        <a:rPr lang="de-DE" sz="1050"/>
                        <a:t> (ASIL SW in </a:t>
                      </a:r>
                      <a:r>
                        <a:rPr lang="de-DE" sz="1050" err="1"/>
                        <a:t>one</a:t>
                      </a:r>
                      <a:r>
                        <a:rPr lang="de-DE" sz="1050"/>
                        <a:t> </a:t>
                      </a:r>
                      <a:r>
                        <a:rPr lang="de-DE" sz="1050" err="1"/>
                        <a:t>core</a:t>
                      </a:r>
                      <a:r>
                        <a:rPr lang="de-DE" sz="1050"/>
                        <a:t>, QM SW in </a:t>
                      </a:r>
                      <a:r>
                        <a:rPr lang="de-DE" sz="1050" err="1"/>
                        <a:t>another</a:t>
                      </a:r>
                      <a:r>
                        <a:rPr lang="de-DE" sz="1050"/>
                        <a:t> </a:t>
                      </a:r>
                      <a:r>
                        <a:rPr lang="de-DE" sz="1050" err="1"/>
                        <a:t>core</a:t>
                      </a:r>
                      <a:r>
                        <a:rPr lang="de-DE" sz="1050"/>
                        <a:t>)</a:t>
                      </a:r>
                      <a:endParaRPr lang="de-DE" sz="1050"/>
                    </a:p>
                    <a:p>
                      <a:pPr marL="171450" indent="-171450">
                        <a:buFontTx/>
                        <a:buChar char="-"/>
                      </a:pPr>
                      <a:r>
                        <a:rPr lang="de-DE" sz="1050" err="1"/>
                        <a:t>Reusablity</a:t>
                      </a:r>
                      <a:r>
                        <a:rPr lang="de-DE" sz="1050"/>
                        <a:t> </a:t>
                      </a:r>
                      <a:r>
                        <a:rPr lang="de-DE" sz="1050" err="1"/>
                        <a:t>across</a:t>
                      </a:r>
                      <a:r>
                        <a:rPr lang="de-DE" sz="1050"/>
                        <a:t> Project : 80% (</a:t>
                      </a:r>
                      <a:r>
                        <a:rPr lang="de-DE" sz="1050" err="1"/>
                        <a:t>Platform</a:t>
                      </a:r>
                      <a:r>
                        <a:rPr lang="de-DE" sz="1050"/>
                        <a:t> </a:t>
                      </a:r>
                      <a:r>
                        <a:rPr lang="de-DE" sz="1050" err="1"/>
                        <a:t>approach</a:t>
                      </a:r>
                      <a:r>
                        <a:rPr lang="de-DE" sz="1050"/>
                        <a:t> </a:t>
                      </a:r>
                      <a:r>
                        <a:rPr lang="de-DE" sz="1050" err="1"/>
                        <a:t>is</a:t>
                      </a:r>
                      <a:r>
                        <a:rPr lang="de-DE" sz="1050"/>
                        <a:t> </a:t>
                      </a:r>
                      <a:r>
                        <a:rPr lang="de-DE" sz="1050" err="1"/>
                        <a:t>used</a:t>
                      </a:r>
                      <a:r>
                        <a:rPr lang="de-DE" sz="1050"/>
                        <a:t> </a:t>
                      </a:r>
                      <a:r>
                        <a:rPr lang="de-DE" sz="1050" err="1"/>
                        <a:t>for</a:t>
                      </a:r>
                      <a:r>
                        <a:rPr lang="de-DE" sz="1050"/>
                        <a:t> </a:t>
                      </a:r>
                      <a:r>
                        <a:rPr lang="de-DE" sz="1050" err="1"/>
                        <a:t>Application</a:t>
                      </a:r>
                      <a:r>
                        <a:rPr lang="de-DE" sz="1050"/>
                        <a:t> SWC)</a:t>
                      </a:r>
                      <a:endParaRPr lang="de-DE" sz="1050"/>
                    </a:p>
                    <a:p>
                      <a:pPr marL="171450" indent="-171450">
                        <a:buFontTx/>
                        <a:buChar char="-"/>
                      </a:pPr>
                      <a:r>
                        <a:rPr lang="de-DE" sz="1050"/>
                        <a:t>CDDs </a:t>
                      </a:r>
                      <a:r>
                        <a:rPr lang="de-DE" sz="1050" err="1"/>
                        <a:t>are</a:t>
                      </a:r>
                      <a:r>
                        <a:rPr lang="de-DE" sz="1050"/>
                        <a:t> </a:t>
                      </a:r>
                      <a:r>
                        <a:rPr lang="de-DE" sz="1050" err="1"/>
                        <a:t>clubbed</a:t>
                      </a:r>
                      <a:r>
                        <a:rPr lang="de-DE" sz="1050"/>
                        <a:t> in </a:t>
                      </a:r>
                      <a:r>
                        <a:rPr lang="de-DE" sz="1050" err="1"/>
                        <a:t>one</a:t>
                      </a:r>
                      <a:r>
                        <a:rPr lang="de-DE" sz="1050"/>
                        <a:t> </a:t>
                      </a:r>
                      <a:r>
                        <a:rPr lang="de-DE" sz="1050" err="1"/>
                        <a:t>composition</a:t>
                      </a:r>
                      <a:r>
                        <a:rPr lang="de-DE" sz="1050"/>
                        <a:t> </a:t>
                      </a:r>
                      <a:r>
                        <a:rPr lang="de-DE" sz="1050" err="1"/>
                        <a:t>below</a:t>
                      </a:r>
                      <a:r>
                        <a:rPr lang="de-DE" sz="1050"/>
                        <a:t> RTE</a:t>
                      </a:r>
                      <a:endParaRPr lang="de-DE" sz="1050"/>
                    </a:p>
                    <a:p>
                      <a:pPr marL="171450" indent="-171450">
                        <a:buFontTx/>
                        <a:buChar char="-"/>
                      </a:pPr>
                      <a:r>
                        <a:rPr lang="de-DE" sz="1050"/>
                        <a:t>CDDs </a:t>
                      </a:r>
                      <a:r>
                        <a:rPr lang="de-DE" sz="1050" err="1"/>
                        <a:t>are</a:t>
                      </a:r>
                      <a:r>
                        <a:rPr lang="de-DE" sz="1050"/>
                        <a:t> </a:t>
                      </a:r>
                      <a:r>
                        <a:rPr lang="de-DE" sz="1050" err="1"/>
                        <a:t>placed</a:t>
                      </a:r>
                      <a:r>
                        <a:rPr lang="de-DE" sz="1050"/>
                        <a:t> on ASIL Core</a:t>
                      </a:r>
                      <a:endParaRPr lang="de-DE" sz="1050"/>
                    </a:p>
                    <a:p>
                      <a:pPr marL="171450" indent="-171450">
                        <a:buFontTx/>
                        <a:buChar char="-"/>
                      </a:pPr>
                      <a:r>
                        <a:rPr lang="de-DE" sz="1050" err="1"/>
                        <a:t>Complete</a:t>
                      </a:r>
                      <a:r>
                        <a:rPr lang="de-DE" sz="1050"/>
                        <a:t> Architecture (</a:t>
                      </a:r>
                      <a:r>
                        <a:rPr lang="de-DE" sz="1050" err="1"/>
                        <a:t>upto</a:t>
                      </a:r>
                      <a:r>
                        <a:rPr lang="de-DE" sz="1050"/>
                        <a:t> LLD) </a:t>
                      </a:r>
                      <a:r>
                        <a:rPr lang="de-DE" sz="1050" err="1"/>
                        <a:t>defined</a:t>
                      </a:r>
                      <a:r>
                        <a:rPr lang="de-DE" sz="1050"/>
                        <a:t> in </a:t>
                      </a:r>
                      <a:r>
                        <a:rPr lang="de-DE" sz="1050" err="1"/>
                        <a:t>Raphsody</a:t>
                      </a:r>
                      <a:r>
                        <a:rPr lang="de-DE" sz="1050"/>
                        <a:t>  - Dynamic and Static </a:t>
                      </a:r>
                      <a:r>
                        <a:rPr lang="de-DE" sz="1050" err="1"/>
                        <a:t>view</a:t>
                      </a:r>
                      <a:r>
                        <a:rPr lang="de-DE" sz="1050"/>
                        <a:t> </a:t>
                      </a:r>
                      <a:r>
                        <a:rPr lang="de-DE" sz="1050" err="1"/>
                        <a:t>covered</a:t>
                      </a:r>
                      <a:r>
                        <a:rPr lang="de-DE" sz="1050"/>
                        <a:t> in same </a:t>
                      </a:r>
                      <a:r>
                        <a:rPr lang="de-DE" sz="1050" err="1"/>
                        <a:t>tool</a:t>
                      </a:r>
                      <a:endParaRPr lang="en-US" sz="1050" kern="1200">
                        <a:solidFill>
                          <a:schemeClr val="dk1"/>
                        </a:solidFill>
                        <a:latin typeface="+mn-lt"/>
                        <a:ea typeface="+mn-ea"/>
                        <a:cs typeface="+mn-cs"/>
                      </a:endParaRPr>
                    </a:p>
                    <a:p>
                      <a:pPr marL="225425" indent="0">
                        <a:buFont typeface="+mj-lt"/>
                        <a:buNone/>
                      </a:pPr>
                      <a:endParaRPr lang="en-US" sz="800"/>
                    </a:p>
                  </a:txBody>
                  <a:tcPr/>
                </a:tc>
                <a:tc>
                  <a:txBody>
                    <a:bodyPr/>
                    <a:lstStyle/>
                    <a:p>
                      <a:pPr marL="171450" lvl="0" indent="-171450">
                        <a:buFontTx/>
                        <a:buChar char="-"/>
                      </a:pPr>
                      <a:r>
                        <a:rPr lang="de-DE" sz="1050" err="1"/>
                        <a:t>Created</a:t>
                      </a:r>
                      <a:r>
                        <a:rPr lang="de-DE" sz="1050"/>
                        <a:t> own </a:t>
                      </a:r>
                      <a:r>
                        <a:rPr lang="de-DE" sz="1050" err="1"/>
                        <a:t>solution</a:t>
                      </a:r>
                      <a:r>
                        <a:rPr lang="de-DE" sz="1050"/>
                        <a:t> </a:t>
                      </a:r>
                      <a:r>
                        <a:rPr lang="de-DE" sz="1050" err="1"/>
                        <a:t>for</a:t>
                      </a:r>
                      <a:r>
                        <a:rPr lang="de-DE" sz="1050"/>
                        <a:t> Reuse but </a:t>
                      </a:r>
                      <a:r>
                        <a:rPr lang="de-DE" sz="1050" err="1"/>
                        <a:t>both</a:t>
                      </a:r>
                      <a:r>
                        <a:rPr lang="de-DE" sz="1050"/>
                        <a:t> </a:t>
                      </a:r>
                      <a:r>
                        <a:rPr lang="de-DE" sz="1050" err="1"/>
                        <a:t>layers</a:t>
                      </a:r>
                      <a:r>
                        <a:rPr lang="de-DE" sz="1050"/>
                        <a:t> </a:t>
                      </a:r>
                      <a:r>
                        <a:rPr lang="de-DE" sz="1050" err="1"/>
                        <a:t>above</a:t>
                      </a:r>
                      <a:r>
                        <a:rPr lang="de-DE" sz="1050"/>
                        <a:t> RTE </a:t>
                      </a:r>
                      <a:r>
                        <a:rPr lang="de-DE" sz="1050" err="1"/>
                        <a:t>Application</a:t>
                      </a:r>
                      <a:r>
                        <a:rPr lang="de-DE" sz="1050"/>
                        <a:t> Service </a:t>
                      </a:r>
                      <a:r>
                        <a:rPr lang="de-DE" sz="1050" err="1"/>
                        <a:t>components</a:t>
                      </a:r>
                      <a:r>
                        <a:rPr lang="de-DE" sz="1050"/>
                        <a:t> and System Service </a:t>
                      </a:r>
                      <a:r>
                        <a:rPr lang="de-DE" sz="1050" err="1"/>
                        <a:t>components</a:t>
                      </a:r>
                      <a:r>
                        <a:rPr lang="de-DE" sz="1050"/>
                        <a:t> </a:t>
                      </a:r>
                      <a:r>
                        <a:rPr lang="de-DE" sz="1050" err="1"/>
                        <a:t>are</a:t>
                      </a:r>
                      <a:r>
                        <a:rPr lang="de-DE" sz="1050"/>
                        <a:t> </a:t>
                      </a:r>
                      <a:r>
                        <a:rPr lang="de-DE" sz="1050" err="1"/>
                        <a:t>missing</a:t>
                      </a:r>
                      <a:r>
                        <a:rPr lang="de-DE" sz="1050"/>
                        <a:t> </a:t>
                      </a:r>
                      <a:endParaRPr lang="de-DE" sz="1050"/>
                    </a:p>
                  </a:txBody>
                  <a:tcPr/>
                </a:tc>
                <a:tc>
                  <a:txBody>
                    <a:bodyPr/>
                    <a:lstStyle/>
                    <a:p>
                      <a:pPr marL="171450" lvl="0" indent="-171450" algn="l" defTabSz="914400" rtl="0" eaLnBrk="1" latinLnBrk="0" hangingPunct="1">
                        <a:buFontTx/>
                        <a:buChar char="-"/>
                      </a:pPr>
                      <a:r>
                        <a:rPr lang="en-US" sz="1050"/>
                        <a:t>Low Reusability for </a:t>
                      </a:r>
                      <a:r>
                        <a:rPr lang="en-US" sz="1050" err="1"/>
                        <a:t>Autosar</a:t>
                      </a:r>
                      <a:r>
                        <a:rPr lang="en-US" sz="1050"/>
                        <a:t> Stack between customers</a:t>
                      </a:r>
                      <a:endParaRPr lang="en-US" sz="1050"/>
                    </a:p>
                  </a:txBody>
                  <a:tcPr/>
                </a:tc>
              </a:tr>
            </a:tbl>
          </a:graphicData>
        </a:graphic>
      </p:graphicFrame>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a:graphic>
      </p:graphicFrame>
      <p:sp>
        <p:nvSpPr>
          <p:cNvPr id="15" name="Titel 14"/>
          <p:cNvSpPr>
            <a:spLocks noGrp="1"/>
          </p:cNvSpPr>
          <p:nvPr>
            <p:ph type="title"/>
          </p:nvPr>
        </p:nvSpPr>
        <p:spPr>
          <a:xfrm>
            <a:off x="212981" y="34511"/>
            <a:ext cx="8424001" cy="463309"/>
          </a:xfrm>
        </p:spPr>
        <p:txBody>
          <a:bodyPr vert="horz"/>
          <a:lstStyle/>
          <a:p>
            <a:r>
              <a:rPr lang="en-US"/>
              <a:t>ZF Reference Software Architecture V1.0</a:t>
            </a:r>
            <a:endParaRPr lang="en-US"/>
          </a:p>
        </p:txBody>
      </p:sp>
      <p:sp>
        <p:nvSpPr>
          <p:cNvPr id="4" name="Fußzeilenplatzhalter 3"/>
          <p:cNvSpPr>
            <a:spLocks noGrp="1"/>
          </p:cNvSpPr>
          <p:nvPr>
            <p:ph type="ftr" sz="quarter" idx="11"/>
          </p:nvPr>
        </p:nvSpPr>
        <p:spPr/>
        <p:txBody>
          <a:bodyPr/>
          <a:lstStyle/>
          <a:p>
            <a:r>
              <a:rPr lang="en-US"/>
              <a:t>2022-03-18 | DISS1 | Classic Reference Software Architecture</a:t>
            </a:r>
            <a:endParaRPr lang="en-US"/>
          </a:p>
        </p:txBody>
      </p:sp>
      <p:sp>
        <p:nvSpPr>
          <p:cNvPr id="5" name="Foliennummernplatzhalter 4"/>
          <p:cNvSpPr>
            <a:spLocks noGrp="1"/>
          </p:cNvSpPr>
          <p:nvPr>
            <p:ph type="sldNum" sz="quarter" idx="12"/>
          </p:nvPr>
        </p:nvSpPr>
        <p:spPr/>
        <p:txBody>
          <a:bodyPr/>
          <a:lstStyle/>
          <a:p>
            <a:fld id="{AE839375-43AA-4A5D-B991-4343C4570BCB}" type="slidenum">
              <a:rPr lang="en-US" smtClean="0"/>
            </a:fld>
            <a:endParaRPr lang="en-US"/>
          </a:p>
        </p:txBody>
      </p:sp>
      <p:sp>
        <p:nvSpPr>
          <p:cNvPr id="19" name="Rectangle 18"/>
          <p:cNvSpPr/>
          <p:nvPr/>
        </p:nvSpPr>
        <p:spPr>
          <a:xfrm>
            <a:off x="164347" y="704136"/>
            <a:ext cx="6517170" cy="964686"/>
          </a:xfrm>
          <a:prstGeom prst="rect">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13" name="Rectangle 12"/>
          <p:cNvSpPr/>
          <p:nvPr/>
        </p:nvSpPr>
        <p:spPr>
          <a:xfrm>
            <a:off x="205600" y="572643"/>
            <a:ext cx="6539174" cy="1099587"/>
          </a:xfrm>
          <a:prstGeom prst="rect">
            <a:avLst/>
          </a:prstGeom>
          <a:solidFill>
            <a:srgbClr val="7FD5F3"/>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38" name="Rectangle 2"/>
          <p:cNvSpPr>
            <a:spLocks noChangeArrowheads="1"/>
          </p:cNvSpPr>
          <p:nvPr/>
        </p:nvSpPr>
        <p:spPr bwMode="auto">
          <a:xfrm>
            <a:off x="0" y="495631"/>
            <a:ext cx="6829655" cy="4203960"/>
          </a:xfrm>
          <a:prstGeom prst="rect">
            <a:avLst/>
          </a:prstGeom>
          <a:solidFill>
            <a:srgbClr val="E1E8F8"/>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en-US" sz="3600" b="0" i="0" u="none" strike="noStrike" kern="0" cap="none" spc="0" normalizeH="0" baseline="0" noProof="0">
              <a:ln>
                <a:noFill/>
              </a:ln>
              <a:solidFill>
                <a:srgbClr val="000000"/>
              </a:solidFill>
              <a:effectLst/>
              <a:uLnTx/>
              <a:uFillTx/>
              <a:latin typeface="Arial" panose="02080604020202020204" pitchFamily="34" charset="0"/>
            </a:endParaRPr>
          </a:p>
        </p:txBody>
      </p:sp>
      <p:sp>
        <p:nvSpPr>
          <p:cNvPr id="58" name="Rectangle 11"/>
          <p:cNvSpPr>
            <a:spLocks noChangeArrowheads="1"/>
          </p:cNvSpPr>
          <p:nvPr/>
        </p:nvSpPr>
        <p:spPr bwMode="auto">
          <a:xfrm>
            <a:off x="65790" y="4413523"/>
            <a:ext cx="6688553" cy="239558"/>
          </a:xfrm>
          <a:prstGeom prst="rect">
            <a:avLst/>
          </a:prstGeom>
          <a:solidFill>
            <a:schemeClr val="tx1"/>
          </a:solidFill>
          <a:ln w="12700" algn="ctr">
            <a:solidFill>
              <a:srgbClr val="000000"/>
            </a:solidFill>
            <a:miter lim="800000"/>
          </a:ln>
          <a:effectLst/>
        </p:spPr>
        <p:txBody>
          <a:bodyPr lIns="36000" tIns="180000" rIns="36000" bIns="180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200">
                <a:solidFill>
                  <a:srgbClr val="FFFFFF"/>
                </a:solidFill>
                <a:latin typeface="Arial" panose="02080604020202020204" pitchFamily="34" charset="0"/>
              </a:rPr>
              <a:t>Multi-/</a:t>
            </a:r>
            <a:r>
              <a:rPr lang="en-US" sz="1200" err="1">
                <a:solidFill>
                  <a:srgbClr val="FFFFFF"/>
                </a:solidFill>
                <a:latin typeface="Arial" panose="02080604020202020204" pitchFamily="34" charset="0"/>
              </a:rPr>
              <a:t>Singlecore</a:t>
            </a:r>
            <a:r>
              <a:rPr lang="en-US" sz="1200">
                <a:solidFill>
                  <a:srgbClr val="FFFFFF"/>
                </a:solidFill>
                <a:latin typeface="Arial" panose="02080604020202020204" pitchFamily="34" charset="0"/>
              </a:rPr>
              <a:t>-µCs &amp; µPs-</a:t>
            </a:r>
            <a:r>
              <a:rPr lang="en-US" sz="1200" err="1">
                <a:solidFill>
                  <a:srgbClr val="FFFFFF"/>
                </a:solidFill>
                <a:latin typeface="Arial" panose="02080604020202020204" pitchFamily="34" charset="0"/>
              </a:rPr>
              <a:t>PerfCores</a:t>
            </a:r>
            <a:r>
              <a:rPr lang="en-US" sz="1200">
                <a:solidFill>
                  <a:srgbClr val="FFFFFF"/>
                </a:solidFill>
                <a:latin typeface="Arial" panose="02080604020202020204" pitchFamily="34" charset="0"/>
              </a:rPr>
              <a:t> &amp; Peripherals w/ HW-</a:t>
            </a:r>
            <a:r>
              <a:rPr lang="en-US" sz="1200" err="1">
                <a:solidFill>
                  <a:srgbClr val="FFFFFF"/>
                </a:solidFill>
                <a:latin typeface="Arial" panose="02080604020202020204" pitchFamily="34" charset="0"/>
              </a:rPr>
              <a:t>SafetyMechanisms</a:t>
            </a:r>
            <a:r>
              <a:rPr lang="en-US" sz="1200">
                <a:solidFill>
                  <a:srgbClr val="FFFFFF"/>
                </a:solidFill>
                <a:latin typeface="Arial" panose="02080604020202020204" pitchFamily="34" charset="0"/>
              </a:rPr>
              <a:t> &amp; HSM</a:t>
            </a:r>
            <a:endParaRPr lang="en-US" sz="1200">
              <a:solidFill>
                <a:srgbClr val="FFFFFF"/>
              </a:solidFill>
              <a:latin typeface="Arial" panose="02080604020202020204" pitchFamily="34" charset="0"/>
            </a:endParaRPr>
          </a:p>
        </p:txBody>
      </p:sp>
      <p:sp>
        <p:nvSpPr>
          <p:cNvPr id="46" name="Rectangle 25"/>
          <p:cNvSpPr>
            <a:spLocks noChangeArrowheads="1"/>
          </p:cNvSpPr>
          <p:nvPr/>
        </p:nvSpPr>
        <p:spPr bwMode="auto">
          <a:xfrm>
            <a:off x="5544113" y="4057426"/>
            <a:ext cx="1153413" cy="241721"/>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Low Level Drivers</a:t>
            </a:r>
            <a:endParaRPr lang="en-US" sz="1100" kern="0">
              <a:latin typeface="Arial" panose="02080604020202020204" pitchFamily="34" charset="0"/>
            </a:endParaRPr>
          </a:p>
        </p:txBody>
      </p:sp>
      <p:sp>
        <p:nvSpPr>
          <p:cNvPr id="39" name="Rectangle 3"/>
          <p:cNvSpPr>
            <a:spLocks noChangeArrowheads="1"/>
          </p:cNvSpPr>
          <p:nvPr/>
        </p:nvSpPr>
        <p:spPr bwMode="auto">
          <a:xfrm>
            <a:off x="65789" y="2095476"/>
            <a:ext cx="6678986" cy="2279030"/>
          </a:xfrm>
          <a:prstGeom prst="rect">
            <a:avLst/>
          </a:prstGeom>
          <a:solidFill>
            <a:schemeClr val="accent6">
              <a:lumMod val="60000"/>
              <a:lumOff val="40000"/>
            </a:schemeClr>
          </a:solidFill>
          <a:ln w="9525">
            <a:solidFill>
              <a:srgbClr val="000000"/>
            </a:solidFill>
            <a:miter lim="800000"/>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en-US" sz="1100" b="0" i="0" u="none" strike="noStrike" kern="0" cap="none" spc="0" normalizeH="0" baseline="0" noProof="0">
              <a:ln>
                <a:noFill/>
              </a:ln>
              <a:solidFill>
                <a:srgbClr val="000000"/>
              </a:solidFill>
              <a:effectLst/>
              <a:uLnTx/>
              <a:uFillTx/>
              <a:latin typeface="Arial" panose="02080604020202020204" pitchFamily="34" charset="0"/>
            </a:endParaRPr>
          </a:p>
        </p:txBody>
      </p:sp>
      <p:sp>
        <p:nvSpPr>
          <p:cNvPr id="44" name="Rectangle 25"/>
          <p:cNvSpPr>
            <a:spLocks noChangeArrowheads="1"/>
          </p:cNvSpPr>
          <p:nvPr/>
        </p:nvSpPr>
        <p:spPr bwMode="auto">
          <a:xfrm>
            <a:off x="571579" y="4052137"/>
            <a:ext cx="2922934" cy="242523"/>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MCAL and HW specific Drivers</a:t>
            </a:r>
            <a:endParaRPr lang="en-US" sz="1100" kern="0">
              <a:latin typeface="Arial" panose="02080604020202020204" pitchFamily="34" charset="0"/>
            </a:endParaRPr>
          </a:p>
        </p:txBody>
      </p:sp>
      <p:sp>
        <p:nvSpPr>
          <p:cNvPr id="51" name="Rectangle 6"/>
          <p:cNvSpPr>
            <a:spLocks noChangeArrowheads="1"/>
          </p:cNvSpPr>
          <p:nvPr/>
        </p:nvSpPr>
        <p:spPr bwMode="auto">
          <a:xfrm>
            <a:off x="6247092" y="2984379"/>
            <a:ext cx="434425" cy="1031438"/>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vert270"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CDDs</a:t>
            </a:r>
            <a:endParaRPr lang="en-US" sz="1100" kern="0">
              <a:latin typeface="Arial" panose="02080604020202020204" pitchFamily="34" charset="0"/>
            </a:endParaRPr>
          </a:p>
        </p:txBody>
      </p:sp>
      <p:sp>
        <p:nvSpPr>
          <p:cNvPr id="60" name="Rectangle 6"/>
          <p:cNvSpPr>
            <a:spLocks noChangeArrowheads="1"/>
          </p:cNvSpPr>
          <p:nvPr/>
        </p:nvSpPr>
        <p:spPr bwMode="auto">
          <a:xfrm>
            <a:off x="164347" y="2988903"/>
            <a:ext cx="360604" cy="1305757"/>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vert270"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(Multicore) OS</a:t>
            </a:r>
            <a:endParaRPr lang="en-US" sz="1100" kern="0">
              <a:latin typeface="Arial" panose="02080604020202020204" pitchFamily="34" charset="0"/>
            </a:endParaRPr>
          </a:p>
        </p:txBody>
      </p:sp>
      <p:sp>
        <p:nvSpPr>
          <p:cNvPr id="61" name="Rectangle 6"/>
          <p:cNvSpPr>
            <a:spLocks noChangeArrowheads="1"/>
          </p:cNvSpPr>
          <p:nvPr/>
        </p:nvSpPr>
        <p:spPr bwMode="auto">
          <a:xfrm>
            <a:off x="563511" y="2988301"/>
            <a:ext cx="289550" cy="1031437"/>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vert270"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err="1">
                <a:latin typeface="Arial" panose="02080604020202020204" pitchFamily="34" charset="0"/>
              </a:rPr>
              <a:t>SystemM</a:t>
            </a:r>
            <a:r>
              <a:rPr lang="en-US" sz="1100" kern="0">
                <a:latin typeface="Arial" panose="02080604020202020204" pitchFamily="34" charset="0"/>
              </a:rPr>
              <a:t> </a:t>
            </a:r>
            <a:r>
              <a:rPr lang="en-US" sz="1100" kern="0" err="1">
                <a:latin typeface="Arial" panose="02080604020202020204" pitchFamily="34" charset="0"/>
              </a:rPr>
              <a:t>Fnc</a:t>
            </a:r>
            <a:r>
              <a:rPr lang="en-US" sz="1100" kern="0">
                <a:latin typeface="Arial" panose="02080604020202020204" pitchFamily="34" charset="0"/>
              </a:rPr>
              <a:t>.</a:t>
            </a:r>
            <a:endParaRPr lang="en-US" sz="1100" kern="0">
              <a:latin typeface="Arial" panose="02080604020202020204" pitchFamily="34" charset="0"/>
            </a:endParaRPr>
          </a:p>
        </p:txBody>
      </p:sp>
      <p:sp>
        <p:nvSpPr>
          <p:cNvPr id="62" name="Rectangle 6"/>
          <p:cNvSpPr>
            <a:spLocks noChangeArrowheads="1"/>
          </p:cNvSpPr>
          <p:nvPr/>
        </p:nvSpPr>
        <p:spPr bwMode="auto">
          <a:xfrm>
            <a:off x="1231297" y="2994506"/>
            <a:ext cx="284032" cy="1029207"/>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vert270"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Memory Stack</a:t>
            </a:r>
            <a:endParaRPr lang="en-US" sz="1100" kern="0">
              <a:latin typeface="Arial" panose="02080604020202020204" pitchFamily="34" charset="0"/>
            </a:endParaRPr>
          </a:p>
        </p:txBody>
      </p:sp>
      <p:sp>
        <p:nvSpPr>
          <p:cNvPr id="66" name="Rectangle 6"/>
          <p:cNvSpPr>
            <a:spLocks noChangeArrowheads="1"/>
          </p:cNvSpPr>
          <p:nvPr/>
        </p:nvSpPr>
        <p:spPr bwMode="auto">
          <a:xfrm>
            <a:off x="4683123" y="2995249"/>
            <a:ext cx="434423" cy="1020700"/>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vert270"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Security</a:t>
            </a:r>
            <a:endParaRPr lang="en-US" sz="1100" kern="0">
              <a:latin typeface="Arial" panose="02080604020202020204" pitchFamily="34" charset="0"/>
            </a:endParaRPr>
          </a:p>
        </p:txBody>
      </p:sp>
      <p:sp>
        <p:nvSpPr>
          <p:cNvPr id="67" name="Rectangle 6"/>
          <p:cNvSpPr>
            <a:spLocks noChangeArrowheads="1"/>
          </p:cNvSpPr>
          <p:nvPr/>
        </p:nvSpPr>
        <p:spPr bwMode="auto">
          <a:xfrm>
            <a:off x="882526" y="2992061"/>
            <a:ext cx="301149" cy="1029010"/>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vert270"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Diagnostics</a:t>
            </a:r>
            <a:endParaRPr lang="en-US" sz="1100" kern="0">
              <a:latin typeface="Arial" panose="02080604020202020204" pitchFamily="34" charset="0"/>
            </a:endParaRPr>
          </a:p>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err="1">
                <a:latin typeface="Arial" panose="02080604020202020204" pitchFamily="34" charset="0"/>
              </a:rPr>
              <a:t>EvM</a:t>
            </a:r>
            <a:r>
              <a:rPr lang="en-US" sz="1100" kern="0">
                <a:latin typeface="Arial" panose="02080604020202020204" pitchFamily="34" charset="0"/>
              </a:rPr>
              <a:t> &amp;  </a:t>
            </a:r>
            <a:r>
              <a:rPr lang="en-US" sz="1100" kern="0" err="1">
                <a:latin typeface="Arial" panose="02080604020202020204" pitchFamily="34" charset="0"/>
              </a:rPr>
              <a:t>FncInhM</a:t>
            </a:r>
            <a:endParaRPr lang="en-US" sz="1100" kern="0">
              <a:latin typeface="Arial" panose="02080604020202020204" pitchFamily="34" charset="0"/>
            </a:endParaRPr>
          </a:p>
        </p:txBody>
      </p:sp>
      <p:sp>
        <p:nvSpPr>
          <p:cNvPr id="69" name="Rectangle 6"/>
          <p:cNvSpPr>
            <a:spLocks noChangeArrowheads="1"/>
          </p:cNvSpPr>
          <p:nvPr/>
        </p:nvSpPr>
        <p:spPr bwMode="auto">
          <a:xfrm>
            <a:off x="1553891" y="2995546"/>
            <a:ext cx="284032" cy="1028168"/>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vert270"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Ecu Internal Com</a:t>
            </a:r>
            <a:endParaRPr lang="en-US" sz="1100" kern="0">
              <a:latin typeface="Arial" panose="02080604020202020204" pitchFamily="34" charset="0"/>
            </a:endParaRPr>
          </a:p>
        </p:txBody>
      </p:sp>
      <p:sp>
        <p:nvSpPr>
          <p:cNvPr id="73" name="Rectangle 6"/>
          <p:cNvSpPr>
            <a:spLocks noChangeArrowheads="1"/>
          </p:cNvSpPr>
          <p:nvPr/>
        </p:nvSpPr>
        <p:spPr bwMode="auto">
          <a:xfrm>
            <a:off x="5188371" y="2987127"/>
            <a:ext cx="428681" cy="1021686"/>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vert270"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Safety</a:t>
            </a:r>
            <a:endParaRPr lang="en-US" sz="1100" kern="0">
              <a:latin typeface="Arial" panose="02080604020202020204" pitchFamily="34" charset="0"/>
            </a:endParaRPr>
          </a:p>
        </p:txBody>
      </p:sp>
      <p:sp>
        <p:nvSpPr>
          <p:cNvPr id="76" name="Rectangle 6"/>
          <p:cNvSpPr>
            <a:spLocks noChangeArrowheads="1"/>
          </p:cNvSpPr>
          <p:nvPr/>
        </p:nvSpPr>
        <p:spPr bwMode="auto">
          <a:xfrm>
            <a:off x="5726651" y="2981341"/>
            <a:ext cx="434425" cy="1034293"/>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vert270"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err="1">
                <a:latin typeface="Arial" panose="02080604020202020204" pitchFamily="34" charset="0"/>
              </a:rPr>
              <a:t>IoHwAb</a:t>
            </a:r>
            <a:endParaRPr lang="en-US" sz="1100" kern="0">
              <a:latin typeface="Arial" panose="02080604020202020204" pitchFamily="34" charset="0"/>
            </a:endParaRPr>
          </a:p>
        </p:txBody>
      </p:sp>
      <p:sp>
        <p:nvSpPr>
          <p:cNvPr id="88" name="Rectangle 25"/>
          <p:cNvSpPr>
            <a:spLocks noChangeArrowheads="1"/>
          </p:cNvSpPr>
          <p:nvPr/>
        </p:nvSpPr>
        <p:spPr bwMode="auto">
          <a:xfrm>
            <a:off x="3523585" y="4059497"/>
            <a:ext cx="1991669" cy="239402"/>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ZF MCAL Drivers</a:t>
            </a:r>
            <a:endParaRPr lang="en-US" sz="1100" kern="0">
              <a:latin typeface="Arial" panose="02080604020202020204" pitchFamily="34" charset="0"/>
            </a:endParaRPr>
          </a:p>
        </p:txBody>
      </p:sp>
      <p:sp>
        <p:nvSpPr>
          <p:cNvPr id="42" name="Rectangle 5"/>
          <p:cNvSpPr>
            <a:spLocks noChangeArrowheads="1"/>
          </p:cNvSpPr>
          <p:nvPr/>
        </p:nvSpPr>
        <p:spPr bwMode="auto">
          <a:xfrm>
            <a:off x="65789" y="572643"/>
            <a:ext cx="6678987" cy="1500810"/>
          </a:xfrm>
          <a:prstGeom prst="rect">
            <a:avLst/>
          </a:prstGeom>
          <a:solidFill>
            <a:schemeClr val="accent1">
              <a:lumMod val="60000"/>
              <a:lumOff val="40000"/>
            </a:schemeClr>
          </a:solidFill>
          <a:ln w="9525">
            <a:solidFill>
              <a:srgbClr val="000000"/>
            </a:solidFill>
            <a:miter lim="800000"/>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en-US" sz="3600" b="0" i="0" u="none" strike="noStrike" kern="0" cap="none" spc="0" normalizeH="0" baseline="0" noProof="0">
              <a:ln>
                <a:noFill/>
              </a:ln>
              <a:solidFill>
                <a:srgbClr val="000000"/>
              </a:solidFill>
              <a:effectLst/>
              <a:uLnTx/>
              <a:uFillTx/>
              <a:latin typeface="Arial" panose="02080604020202020204" pitchFamily="34" charset="0"/>
            </a:endParaRPr>
          </a:p>
        </p:txBody>
      </p:sp>
      <p:sp>
        <p:nvSpPr>
          <p:cNvPr id="3" name="Rectangle 2"/>
          <p:cNvSpPr/>
          <p:nvPr/>
        </p:nvSpPr>
        <p:spPr>
          <a:xfrm>
            <a:off x="139142" y="582304"/>
            <a:ext cx="6555605" cy="852690"/>
          </a:xfrm>
          <a:prstGeom prst="rect">
            <a:avLst/>
          </a:prstGeom>
          <a:solidFill>
            <a:schemeClr val="tx2">
              <a:lumMod val="20000"/>
              <a:lumOff val="80000"/>
            </a:scheme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49" name="Rectangle 37"/>
          <p:cNvSpPr>
            <a:spLocks noChangeArrowheads="1"/>
          </p:cNvSpPr>
          <p:nvPr/>
        </p:nvSpPr>
        <p:spPr bwMode="auto">
          <a:xfrm>
            <a:off x="153280" y="825251"/>
            <a:ext cx="2202119" cy="569486"/>
          </a:xfrm>
          <a:prstGeom prst="rect">
            <a:avLst/>
          </a:prstGeom>
          <a:solidFill>
            <a:srgbClr val="EEDFC8">
              <a:lumMod val="75000"/>
            </a:srgbClr>
          </a:solidFill>
          <a:ln w="9525">
            <a:solidFill>
              <a:srgbClr val="000000"/>
            </a:solidFill>
            <a:miter lim="800000"/>
          </a:ln>
          <a:effectLst/>
        </p:spPr>
        <p:txBody>
          <a:bodyPr wrap="none" anchor="t"/>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100" b="0" i="0" u="none" strike="noStrike" kern="0" cap="none" spc="0" normalizeH="0" baseline="0" noProof="0">
                <a:ln>
                  <a:noFill/>
                </a:ln>
                <a:solidFill>
                  <a:srgbClr val="000000"/>
                </a:solidFill>
                <a:effectLst/>
                <a:uLnTx/>
                <a:uFillTx/>
                <a:latin typeface="Arial" panose="02080604020202020204" pitchFamily="34" charset="0"/>
              </a:rPr>
              <a:t>OEM / 3</a:t>
            </a:r>
            <a:r>
              <a:rPr kumimoji="0" lang="en-US" sz="1100" b="0" i="0" u="none" strike="noStrike" kern="0" cap="none" spc="0" normalizeH="0" baseline="30000" noProof="0">
                <a:ln>
                  <a:noFill/>
                </a:ln>
                <a:solidFill>
                  <a:srgbClr val="000000"/>
                </a:solidFill>
                <a:effectLst/>
                <a:uLnTx/>
                <a:uFillTx/>
                <a:latin typeface="Arial" panose="02080604020202020204" pitchFamily="34" charset="0"/>
              </a:rPr>
              <a:t>rd</a:t>
            </a:r>
            <a:r>
              <a:rPr kumimoji="0" lang="en-US" sz="1100" b="0" i="0" u="none" strike="noStrike" kern="0" cap="none" spc="0" normalizeH="0" baseline="0" noProof="0">
                <a:ln>
                  <a:noFill/>
                </a:ln>
                <a:solidFill>
                  <a:srgbClr val="000000"/>
                </a:solidFill>
                <a:effectLst/>
                <a:uLnTx/>
                <a:uFillTx/>
                <a:latin typeface="Arial" panose="02080604020202020204" pitchFamily="34" charset="0"/>
              </a:rPr>
              <a:t> party Application SW</a:t>
            </a:r>
            <a:endParaRPr kumimoji="0" lang="en-US" sz="1100" b="0" i="0" u="none" strike="noStrike" kern="0" cap="none" spc="0" normalizeH="0" baseline="0" noProof="0">
              <a:ln>
                <a:noFill/>
              </a:ln>
              <a:solidFill>
                <a:srgbClr val="000000"/>
              </a:solidFill>
              <a:effectLst/>
              <a:uLnTx/>
              <a:uFillTx/>
              <a:latin typeface="Arial" panose="02080604020202020204" pitchFamily="34" charset="0"/>
            </a:endParaRPr>
          </a:p>
        </p:txBody>
      </p:sp>
      <p:sp>
        <p:nvSpPr>
          <p:cNvPr id="52" name="Text Box 28"/>
          <p:cNvSpPr txBox="1">
            <a:spLocks noChangeArrowheads="1"/>
          </p:cNvSpPr>
          <p:nvPr/>
        </p:nvSpPr>
        <p:spPr bwMode="auto">
          <a:xfrm>
            <a:off x="355976" y="1125665"/>
            <a:ext cx="369085" cy="228517"/>
          </a:xfrm>
          <a:prstGeom prst="rect">
            <a:avLst/>
          </a:prstGeom>
          <a:noFill/>
          <a:ln w="12700">
            <a:solidFill>
              <a:srgbClr val="000000"/>
            </a:solidFill>
            <a:miter lim="800000"/>
          </a:ln>
          <a:effectLst/>
        </p:spPr>
        <p:txBody>
          <a:bodyPr wrap="square" lIns="0" tIns="0" rIns="0" bIns="0" anchor="ctr">
            <a:no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900" i="0" u="none" strike="noStrike" kern="0" cap="none" spc="0" normalizeH="0" baseline="0" noProof="0">
                <a:ln>
                  <a:noFill/>
                </a:ln>
                <a:effectLst/>
                <a:uLnTx/>
                <a:uFillTx/>
              </a:rPr>
              <a:t>SWC</a:t>
            </a:r>
            <a:endParaRPr kumimoji="0" lang="en-US" sz="900" i="0" u="none" strike="noStrike" kern="0" cap="none" spc="0" normalizeH="0" baseline="0" noProof="0">
              <a:ln>
                <a:noFill/>
              </a:ln>
              <a:effectLst/>
              <a:uLnTx/>
              <a:uFillTx/>
            </a:endParaRPr>
          </a:p>
        </p:txBody>
      </p:sp>
      <p:sp>
        <p:nvSpPr>
          <p:cNvPr id="54" name="Text Box 28"/>
          <p:cNvSpPr txBox="1">
            <a:spLocks noChangeArrowheads="1"/>
          </p:cNvSpPr>
          <p:nvPr/>
        </p:nvSpPr>
        <p:spPr bwMode="auto">
          <a:xfrm>
            <a:off x="1024207" y="1105638"/>
            <a:ext cx="229832" cy="313535"/>
          </a:xfrm>
          <a:prstGeom prst="rect">
            <a:avLst/>
          </a:prstGeom>
          <a:noFill/>
          <a:ln w="9525">
            <a:noFill/>
            <a:miter lim="800000"/>
          </a:ln>
          <a:effectLst/>
        </p:spPr>
        <p:txBody>
          <a:bodyPr wrap="square" lIns="0" tIns="0" rIns="0" bIns="0" anchor="ctr">
            <a:no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r>
              <a:rPr lang="en-US" sz="2000" kern="0">
                <a:solidFill>
                  <a:srgbClr val="000066"/>
                </a:solidFill>
              </a:rPr>
              <a:t>…</a:t>
            </a:r>
            <a:endParaRPr kumimoji="0" lang="en-US" sz="2000" i="0" u="none" strike="noStrike" kern="0" cap="none" spc="0" normalizeH="0" baseline="0" noProof="0">
              <a:ln>
                <a:noFill/>
              </a:ln>
              <a:solidFill>
                <a:srgbClr val="000066"/>
              </a:solidFill>
              <a:effectLst/>
              <a:uLnTx/>
              <a:uFillTx/>
            </a:endParaRPr>
          </a:p>
        </p:txBody>
      </p:sp>
      <p:sp>
        <p:nvSpPr>
          <p:cNvPr id="48" name="Rectangle 10"/>
          <p:cNvSpPr>
            <a:spLocks noChangeArrowheads="1"/>
          </p:cNvSpPr>
          <p:nvPr/>
        </p:nvSpPr>
        <p:spPr bwMode="auto">
          <a:xfrm>
            <a:off x="4517454" y="816964"/>
            <a:ext cx="2170235" cy="582347"/>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t" anchorCtr="1"/>
          <a:lstStyle/>
          <a:p>
            <a:pPr marL="86995" indent="-86995" algn="ctr" eaLnBrk="0" fontAlgn="base" hangingPunct="0">
              <a:lnSpc>
                <a:spcPts val="1400"/>
              </a:lnSpc>
              <a:spcBef>
                <a:spcPct val="0"/>
              </a:spcBef>
              <a:spcAft>
                <a:spcPct val="0"/>
              </a:spcAft>
              <a:buClr>
                <a:srgbClr val="F00000"/>
              </a:buClr>
              <a:defRPr/>
            </a:pPr>
            <a:r>
              <a:rPr kumimoji="0" lang="en-US" sz="1100" i="0" u="none" strike="noStrike" kern="0" cap="none" spc="0" normalizeH="0" baseline="0" noProof="0">
                <a:ln>
                  <a:noFill/>
                </a:ln>
                <a:effectLst/>
                <a:uLnTx/>
                <a:uFillTx/>
                <a:latin typeface="Arial"/>
                <a:cs typeface="Arial"/>
              </a:rPr>
              <a:t> Project </a:t>
            </a:r>
            <a:r>
              <a:rPr lang="en-US" sz="1100" kern="0">
                <a:latin typeface="Arial"/>
                <a:cs typeface="Arial"/>
              </a:rPr>
              <a:t>SW Compositions</a:t>
            </a:r>
            <a:endParaRPr lang="en-US" sz="1100" err="1"/>
          </a:p>
          <a:p>
            <a:pPr marL="86995" marR="0" lvl="0" indent="-86995" algn="ctr" defTabSz="914400" eaLnBrk="0" fontAlgn="base" latinLnBrk="0" hangingPunct="0">
              <a:lnSpc>
                <a:spcPts val="1400"/>
              </a:lnSpc>
              <a:spcBef>
                <a:spcPct val="0"/>
              </a:spcBef>
              <a:spcAft>
                <a:spcPct val="0"/>
              </a:spcAft>
              <a:buClr>
                <a:srgbClr val="F00000"/>
              </a:buClr>
              <a:buSzTx/>
              <a:buFont typeface="Wingdings" panose="05000000000000000000" pitchFamily="2" charset="2"/>
              <a:buNone/>
              <a:defRPr/>
            </a:pPr>
            <a:endParaRPr lang="en-US" sz="1200" i="0" u="none" strike="noStrike" kern="0" cap="none" spc="0" normalizeH="0" baseline="0" noProof="0">
              <a:ln>
                <a:noFill/>
              </a:ln>
              <a:effectLst/>
              <a:uLnTx/>
              <a:uFillTx/>
              <a:latin typeface="Arial" panose="02080604020202020204" pitchFamily="34" charset="0"/>
              <a:cs typeface="Arial" panose="02080604020202020204" pitchFamily="34" charset="0"/>
            </a:endParaRPr>
          </a:p>
        </p:txBody>
      </p:sp>
      <p:sp>
        <p:nvSpPr>
          <p:cNvPr id="74" name="Rectangle 10"/>
          <p:cNvSpPr>
            <a:spLocks noChangeArrowheads="1"/>
          </p:cNvSpPr>
          <p:nvPr/>
        </p:nvSpPr>
        <p:spPr bwMode="auto">
          <a:xfrm>
            <a:off x="2382395" y="812982"/>
            <a:ext cx="2095030" cy="575942"/>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t" anchorCtr="1"/>
          <a:lstStyle/>
          <a:p>
            <a:pPr marL="86995" indent="-86995" algn="ctr" eaLnBrk="0" fontAlgn="base" hangingPunct="0">
              <a:lnSpc>
                <a:spcPts val="1400"/>
              </a:lnSpc>
              <a:spcBef>
                <a:spcPct val="0"/>
              </a:spcBef>
              <a:spcAft>
                <a:spcPct val="0"/>
              </a:spcAft>
              <a:buClr>
                <a:srgbClr val="F00000"/>
              </a:buClr>
              <a:defRPr/>
            </a:pPr>
            <a:r>
              <a:rPr lang="en-US" sz="1100" kern="0">
                <a:solidFill>
                  <a:srgbClr val="000000"/>
                </a:solidFill>
                <a:latin typeface="Arial" panose="02080604020202020204" pitchFamily="34" charset="0"/>
              </a:rPr>
              <a:t>Product</a:t>
            </a:r>
            <a:r>
              <a:rPr lang="en-US" sz="1100" kern="0">
                <a:latin typeface="Arial"/>
                <a:cs typeface="Arial"/>
              </a:rPr>
              <a:t> Platform SW Compositions</a:t>
            </a:r>
            <a:endParaRPr lang="en-US" sz="1100"/>
          </a:p>
          <a:p>
            <a:pPr marL="86995" marR="0" lvl="0" indent="-86995" algn="ctr" defTabSz="914400" eaLnBrk="0" fontAlgn="base" latinLnBrk="0" hangingPunct="0">
              <a:lnSpc>
                <a:spcPts val="1400"/>
              </a:lnSpc>
              <a:spcBef>
                <a:spcPct val="0"/>
              </a:spcBef>
              <a:spcAft>
                <a:spcPct val="0"/>
              </a:spcAft>
              <a:buClr>
                <a:srgbClr val="F00000"/>
              </a:buClr>
              <a:buSzTx/>
              <a:buFont typeface="Wingdings" panose="05000000000000000000" pitchFamily="2" charset="2"/>
              <a:buNone/>
              <a:defRPr/>
            </a:pPr>
            <a:endParaRPr lang="en-US" sz="1200" i="0" u="none" strike="noStrike" kern="0" cap="none" spc="0" normalizeH="0" baseline="0" noProof="0">
              <a:ln>
                <a:noFill/>
              </a:ln>
              <a:effectLst/>
              <a:uLnTx/>
              <a:uFillTx/>
              <a:latin typeface="Arial" panose="02080604020202020204" pitchFamily="34" charset="0"/>
              <a:cs typeface="Arial" panose="02080604020202020204" pitchFamily="34" charset="0"/>
            </a:endParaRPr>
          </a:p>
        </p:txBody>
      </p:sp>
      <p:sp>
        <p:nvSpPr>
          <p:cNvPr id="2" name="Rectangle 1"/>
          <p:cNvSpPr/>
          <p:nvPr/>
        </p:nvSpPr>
        <p:spPr>
          <a:xfrm>
            <a:off x="164347" y="2116002"/>
            <a:ext cx="6539174" cy="589477"/>
          </a:xfrm>
          <a:prstGeom prst="rect">
            <a:avLst/>
          </a:prstGeom>
          <a:solidFill>
            <a:schemeClr val="tx2">
              <a:lumMod val="60000"/>
              <a:lumOff val="40000"/>
            </a:scheme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10" name="Rectangle 9"/>
          <p:cNvSpPr/>
          <p:nvPr/>
        </p:nvSpPr>
        <p:spPr>
          <a:xfrm>
            <a:off x="3679283" y="2298541"/>
            <a:ext cx="866709" cy="398876"/>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t" anchorCtr="1"/>
          <a:lstStyle/>
          <a:p>
            <a:pPr marL="86995" indent="-86995" algn="ctr" eaLnBrk="0" fontAlgn="base" hangingPunct="0">
              <a:spcBef>
                <a:spcPct val="0"/>
              </a:spcBef>
              <a:spcAft>
                <a:spcPct val="0"/>
              </a:spcAft>
              <a:buClr>
                <a:srgbClr val="F00000"/>
              </a:buClr>
            </a:pPr>
            <a:r>
              <a:rPr lang="de-DE" sz="800" kern="0">
                <a:solidFill>
                  <a:srgbClr val="000000"/>
                </a:solidFill>
                <a:latin typeface="Arial" panose="02080604020202020204" pitchFamily="34" charset="0"/>
              </a:rPr>
              <a:t>COM Handler / Services</a:t>
            </a:r>
            <a:endParaRPr lang="en-US" sz="800" kern="0">
              <a:solidFill>
                <a:srgbClr val="000000"/>
              </a:solidFill>
              <a:latin typeface="Arial" panose="02080604020202020204" pitchFamily="34" charset="0"/>
            </a:endParaRPr>
          </a:p>
        </p:txBody>
      </p:sp>
      <p:sp>
        <p:nvSpPr>
          <p:cNvPr id="78" name="Rectangle 77"/>
          <p:cNvSpPr/>
          <p:nvPr/>
        </p:nvSpPr>
        <p:spPr>
          <a:xfrm>
            <a:off x="1220437" y="2298540"/>
            <a:ext cx="868896" cy="401239"/>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t" anchorCtr="1"/>
          <a:lstStyle/>
          <a:p>
            <a:pPr marL="86995" indent="-86995" algn="ctr" eaLnBrk="0" fontAlgn="base" hangingPunct="0">
              <a:spcBef>
                <a:spcPct val="0"/>
              </a:spcBef>
              <a:spcAft>
                <a:spcPct val="0"/>
              </a:spcAft>
              <a:buClr>
                <a:srgbClr val="F00000"/>
              </a:buClr>
            </a:pPr>
            <a:r>
              <a:rPr lang="de-DE" sz="800" kern="0" err="1">
                <a:solidFill>
                  <a:srgbClr val="000000"/>
                </a:solidFill>
                <a:latin typeface="Arial" panose="02080604020202020204" pitchFamily="34" charset="0"/>
              </a:rPr>
              <a:t>Diagnostic</a:t>
            </a:r>
            <a:r>
              <a:rPr lang="de-DE" sz="800" kern="0">
                <a:solidFill>
                  <a:srgbClr val="000000"/>
                </a:solidFill>
                <a:latin typeface="Arial" panose="02080604020202020204" pitchFamily="34" charset="0"/>
              </a:rPr>
              <a:t> Services</a:t>
            </a:r>
            <a:endParaRPr lang="en-US" sz="800" kern="0">
              <a:solidFill>
                <a:srgbClr val="000000"/>
              </a:solidFill>
              <a:latin typeface="Arial" panose="02080604020202020204" pitchFamily="34" charset="0"/>
            </a:endParaRPr>
          </a:p>
        </p:txBody>
      </p:sp>
      <p:sp>
        <p:nvSpPr>
          <p:cNvPr id="79" name="Rectangle 78"/>
          <p:cNvSpPr/>
          <p:nvPr/>
        </p:nvSpPr>
        <p:spPr>
          <a:xfrm>
            <a:off x="2126380" y="2298540"/>
            <a:ext cx="733453" cy="393356"/>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t" anchorCtr="1"/>
          <a:lstStyle/>
          <a:p>
            <a:pPr marL="86995" indent="-86995" algn="ctr" eaLnBrk="0" fontAlgn="base" hangingPunct="0">
              <a:spcBef>
                <a:spcPct val="0"/>
              </a:spcBef>
              <a:spcAft>
                <a:spcPct val="0"/>
              </a:spcAft>
              <a:buClr>
                <a:srgbClr val="F00000"/>
              </a:buClr>
            </a:pPr>
            <a:r>
              <a:rPr lang="de-DE" sz="800" kern="0">
                <a:solidFill>
                  <a:srgbClr val="000000"/>
                </a:solidFill>
                <a:latin typeface="Arial" panose="02080604020202020204" pitchFamily="34" charset="0"/>
              </a:rPr>
              <a:t>Memory Access </a:t>
            </a:r>
            <a:r>
              <a:rPr lang="de-DE" sz="800" kern="0" err="1">
                <a:solidFill>
                  <a:srgbClr val="000000"/>
                </a:solidFill>
                <a:latin typeface="Arial" panose="02080604020202020204" pitchFamily="34" charset="0"/>
              </a:rPr>
              <a:t>services</a:t>
            </a:r>
            <a:endParaRPr lang="en-US" sz="800" kern="0">
              <a:solidFill>
                <a:srgbClr val="000000"/>
              </a:solidFill>
              <a:latin typeface="Arial" panose="02080604020202020204" pitchFamily="34" charset="0"/>
            </a:endParaRPr>
          </a:p>
        </p:txBody>
      </p:sp>
      <p:sp>
        <p:nvSpPr>
          <p:cNvPr id="80" name="Rectangle 79"/>
          <p:cNvSpPr/>
          <p:nvPr/>
        </p:nvSpPr>
        <p:spPr>
          <a:xfrm>
            <a:off x="2885537" y="2302521"/>
            <a:ext cx="772199" cy="389377"/>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t" anchorCtr="1"/>
          <a:lstStyle/>
          <a:p>
            <a:pPr marL="86995" indent="-86995" algn="ctr" eaLnBrk="0" fontAlgn="base" hangingPunct="0">
              <a:spcBef>
                <a:spcPct val="0"/>
              </a:spcBef>
              <a:spcAft>
                <a:spcPct val="0"/>
              </a:spcAft>
              <a:buClr>
                <a:srgbClr val="F00000"/>
              </a:buClr>
            </a:pPr>
            <a:r>
              <a:rPr lang="de-DE" sz="800" kern="0">
                <a:solidFill>
                  <a:srgbClr val="000000"/>
                </a:solidFill>
                <a:latin typeface="Arial" panose="02080604020202020204" pitchFamily="34" charset="0"/>
              </a:rPr>
              <a:t>Device </a:t>
            </a:r>
            <a:r>
              <a:rPr lang="de-DE" sz="800" kern="0" err="1">
                <a:solidFill>
                  <a:srgbClr val="000000"/>
                </a:solidFill>
                <a:latin typeface="Arial" panose="02080604020202020204" pitchFamily="34" charset="0"/>
              </a:rPr>
              <a:t>Abstraction</a:t>
            </a:r>
            <a:endParaRPr lang="en-US" sz="800" kern="0">
              <a:solidFill>
                <a:srgbClr val="000000"/>
              </a:solidFill>
              <a:latin typeface="Arial" panose="02080604020202020204" pitchFamily="34" charset="0"/>
            </a:endParaRPr>
          </a:p>
        </p:txBody>
      </p:sp>
      <p:sp>
        <p:nvSpPr>
          <p:cNvPr id="81" name="Text Box 20"/>
          <p:cNvSpPr txBox="1">
            <a:spLocks noChangeArrowheads="1"/>
          </p:cNvSpPr>
          <p:nvPr/>
        </p:nvSpPr>
        <p:spPr bwMode="auto">
          <a:xfrm>
            <a:off x="139141" y="2081143"/>
            <a:ext cx="362791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eaLnBrk="1" fontAlgn="base" hangingPunct="1">
              <a:spcBef>
                <a:spcPct val="0"/>
              </a:spcBef>
              <a:spcAft>
                <a:spcPct val="0"/>
              </a:spcAft>
              <a:defRPr/>
            </a:pPr>
            <a:r>
              <a:rPr lang="de-DE" sz="1100" b="1" kern="0">
                <a:solidFill>
                  <a:srgbClr val="000066"/>
                </a:solidFill>
                <a:latin typeface="Arial"/>
                <a:cs typeface="Arial"/>
              </a:rPr>
              <a:t>System Service</a:t>
            </a:r>
            <a:r>
              <a:rPr kumimoji="0" lang="de-DE" sz="1100" b="1" i="0" u="none" strike="noStrike" kern="0" cap="none" spc="0" normalizeH="0" baseline="0" noProof="0">
                <a:ln>
                  <a:noFill/>
                </a:ln>
                <a:solidFill>
                  <a:srgbClr val="000066"/>
                </a:solidFill>
                <a:effectLst/>
                <a:uLnTx/>
                <a:uFillTx/>
                <a:latin typeface="Arial"/>
                <a:cs typeface="Arial"/>
              </a:rPr>
              <a:t> Components</a:t>
            </a:r>
            <a:r>
              <a:rPr lang="de-DE" sz="1100" b="1" kern="0">
                <a:solidFill>
                  <a:srgbClr val="000066"/>
                </a:solidFill>
                <a:latin typeface="Arial"/>
                <a:cs typeface="Arial"/>
              </a:rPr>
              <a:t> --&gt; </a:t>
            </a:r>
            <a:r>
              <a:rPr lang="de-DE" sz="1100" b="1" kern="0" err="1">
                <a:solidFill>
                  <a:srgbClr val="000066"/>
                </a:solidFill>
                <a:latin typeface="Arial"/>
                <a:cs typeface="Arial"/>
              </a:rPr>
              <a:t>Function</a:t>
            </a:r>
            <a:r>
              <a:rPr lang="de-DE" sz="1100" b="1" kern="0">
                <a:solidFill>
                  <a:srgbClr val="000066"/>
                </a:solidFill>
                <a:latin typeface="Arial"/>
                <a:cs typeface="Arial"/>
              </a:rPr>
              <a:t> Adapters</a:t>
            </a:r>
            <a:endParaRPr kumimoji="0" lang="en-US" sz="1100" b="1" i="0" u="none" strike="noStrike" kern="0" cap="none" spc="0" normalizeH="0" baseline="0" noProof="0">
              <a:ln>
                <a:noFill/>
              </a:ln>
              <a:solidFill>
                <a:srgbClr val="000066"/>
              </a:solidFill>
              <a:effectLst/>
              <a:uLnTx/>
              <a:uFillTx/>
              <a:latin typeface="Arial" panose="02080604020202020204" pitchFamily="34" charset="0"/>
            </a:endParaRPr>
          </a:p>
        </p:txBody>
      </p:sp>
      <p:sp>
        <p:nvSpPr>
          <p:cNvPr id="82" name="Rectangle 81"/>
          <p:cNvSpPr/>
          <p:nvPr/>
        </p:nvSpPr>
        <p:spPr>
          <a:xfrm>
            <a:off x="167183" y="2298540"/>
            <a:ext cx="1013970" cy="388117"/>
          </a:xfrm>
          <a:prstGeom prst="rect">
            <a:avLst/>
          </a:prstGeom>
          <a:solidFill>
            <a:srgbClr val="EEDFC8">
              <a:lumMod val="75000"/>
            </a:srgbClr>
          </a:solidFill>
          <a:ln w="9525">
            <a:solidFill>
              <a:srgbClr val="000000"/>
            </a:solidFill>
            <a:miter lim="800000"/>
          </a:ln>
          <a:effectLst/>
        </p:spPr>
        <p:txBody>
          <a:bodyPr wrap="none" anchor="t"/>
          <a:lstStyle/>
          <a:p>
            <a:pPr algn="ctr" fontAlgn="base">
              <a:spcBef>
                <a:spcPct val="0"/>
              </a:spcBef>
              <a:spcAft>
                <a:spcPct val="0"/>
              </a:spcAft>
            </a:pPr>
            <a:r>
              <a:rPr lang="de-DE" sz="800" kern="0">
                <a:solidFill>
                  <a:srgbClr val="000000"/>
                </a:solidFill>
                <a:latin typeface="Arial" panose="02080604020202020204" pitchFamily="34" charset="0"/>
              </a:rPr>
              <a:t>OEM Components </a:t>
            </a:r>
            <a:endParaRPr lang="de-DE" sz="800" kern="0">
              <a:solidFill>
                <a:srgbClr val="000000"/>
              </a:solidFill>
              <a:latin typeface="Arial" panose="02080604020202020204" pitchFamily="34" charset="0"/>
            </a:endParaRPr>
          </a:p>
          <a:p>
            <a:pPr algn="ctr" fontAlgn="base">
              <a:spcBef>
                <a:spcPct val="0"/>
              </a:spcBef>
              <a:spcAft>
                <a:spcPct val="0"/>
              </a:spcAft>
            </a:pPr>
            <a:r>
              <a:rPr lang="de-DE" sz="800" kern="0">
                <a:solidFill>
                  <a:srgbClr val="000000"/>
                </a:solidFill>
                <a:latin typeface="Arial" panose="02080604020202020204" pitchFamily="34" charset="0"/>
              </a:rPr>
              <a:t>(BAC, SUMS)</a:t>
            </a:r>
            <a:endParaRPr lang="en-US" sz="800" kern="0">
              <a:solidFill>
                <a:srgbClr val="000000"/>
              </a:solidFill>
              <a:latin typeface="Arial" panose="02080604020202020204" pitchFamily="34" charset="0"/>
            </a:endParaRPr>
          </a:p>
        </p:txBody>
      </p:sp>
      <p:sp>
        <p:nvSpPr>
          <p:cNvPr id="83" name="Rectangle 82"/>
          <p:cNvSpPr/>
          <p:nvPr/>
        </p:nvSpPr>
        <p:spPr>
          <a:xfrm>
            <a:off x="5425120" y="2299691"/>
            <a:ext cx="766517" cy="385617"/>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t" anchorCtr="1"/>
          <a:lstStyle/>
          <a:p>
            <a:pPr marL="86995" indent="-86995" algn="ctr" eaLnBrk="0" fontAlgn="base" hangingPunct="0">
              <a:spcBef>
                <a:spcPct val="0"/>
              </a:spcBef>
              <a:spcAft>
                <a:spcPct val="0"/>
              </a:spcAft>
              <a:buClr>
                <a:srgbClr val="F00000"/>
              </a:buClr>
            </a:pPr>
            <a:r>
              <a:rPr lang="de-DE" sz="800" kern="0">
                <a:solidFill>
                  <a:srgbClr val="000000"/>
                </a:solidFill>
                <a:latin typeface="Arial" panose="02080604020202020204" pitchFamily="34" charset="0"/>
              </a:rPr>
              <a:t>Secure Services</a:t>
            </a:r>
            <a:endParaRPr lang="en-US" sz="800" kern="0">
              <a:solidFill>
                <a:srgbClr val="000000"/>
              </a:solidFill>
              <a:latin typeface="Arial" panose="02080604020202020204" pitchFamily="34" charset="0"/>
            </a:endParaRPr>
          </a:p>
        </p:txBody>
      </p:sp>
      <p:sp>
        <p:nvSpPr>
          <p:cNvPr id="59" name="Rectangle 58"/>
          <p:cNvSpPr/>
          <p:nvPr/>
        </p:nvSpPr>
        <p:spPr>
          <a:xfrm>
            <a:off x="4581993" y="2298540"/>
            <a:ext cx="804617" cy="397644"/>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t" anchorCtr="1"/>
          <a:lstStyle/>
          <a:p>
            <a:pPr marL="86995" indent="-86995" algn="ctr" eaLnBrk="0" fontAlgn="base" hangingPunct="0">
              <a:spcBef>
                <a:spcPct val="0"/>
              </a:spcBef>
              <a:spcAft>
                <a:spcPct val="0"/>
              </a:spcAft>
              <a:buClr>
                <a:srgbClr val="F00000"/>
              </a:buClr>
            </a:pPr>
            <a:r>
              <a:rPr lang="de-DE" sz="800" kern="0">
                <a:solidFill>
                  <a:srgbClr val="000000"/>
                </a:solidFill>
                <a:latin typeface="Arial" panose="02080604020202020204" pitchFamily="34" charset="0"/>
              </a:rPr>
              <a:t>Mode Management</a:t>
            </a:r>
            <a:endParaRPr lang="de-DE" sz="800" kern="0">
              <a:solidFill>
                <a:srgbClr val="000000"/>
              </a:solidFill>
              <a:latin typeface="Arial" panose="02080604020202020204" pitchFamily="34" charset="0"/>
            </a:endParaRPr>
          </a:p>
        </p:txBody>
      </p:sp>
      <p:sp>
        <p:nvSpPr>
          <p:cNvPr id="72" name="Text Box 20"/>
          <p:cNvSpPr txBox="1">
            <a:spLocks noChangeArrowheads="1"/>
          </p:cNvSpPr>
          <p:nvPr/>
        </p:nvSpPr>
        <p:spPr bwMode="auto">
          <a:xfrm>
            <a:off x="65789" y="558492"/>
            <a:ext cx="185499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lvl="0" eaLnBrk="1" fontAlgn="base" hangingPunct="1">
              <a:spcBef>
                <a:spcPct val="0"/>
              </a:spcBef>
              <a:spcAft>
                <a:spcPct val="0"/>
              </a:spcAft>
              <a:defRPr/>
            </a:pPr>
            <a:r>
              <a:rPr kumimoji="0" lang="de-DE" sz="1100" b="1" i="0" u="none" strike="noStrike" kern="0" cap="none" spc="0" normalizeH="0" baseline="0" noProof="0" err="1">
                <a:ln>
                  <a:noFill/>
                </a:ln>
                <a:solidFill>
                  <a:srgbClr val="000066"/>
                </a:solidFill>
                <a:effectLst/>
                <a:uLnTx/>
                <a:uFillTx/>
                <a:latin typeface="Arial" panose="02080604020202020204" pitchFamily="34" charset="0"/>
              </a:rPr>
              <a:t>Application</a:t>
            </a:r>
            <a:r>
              <a:rPr kumimoji="0" lang="de-DE" sz="1100" b="1" i="0" u="none" strike="noStrike" kern="0" cap="none" spc="0" normalizeH="0" baseline="0" noProof="0">
                <a:ln>
                  <a:noFill/>
                </a:ln>
                <a:solidFill>
                  <a:srgbClr val="000066"/>
                </a:solidFill>
                <a:effectLst/>
                <a:uLnTx/>
                <a:uFillTx/>
                <a:latin typeface="Arial" panose="02080604020202020204" pitchFamily="34" charset="0"/>
              </a:rPr>
              <a:t> Components</a:t>
            </a:r>
            <a:endParaRPr kumimoji="0" lang="en-US" sz="1100" b="1" i="0" u="none" strike="noStrike" kern="0" cap="none" spc="0" normalizeH="0" baseline="0" noProof="0">
              <a:ln>
                <a:noFill/>
              </a:ln>
              <a:solidFill>
                <a:srgbClr val="000066"/>
              </a:solidFill>
              <a:effectLst/>
              <a:uLnTx/>
              <a:uFillTx/>
              <a:latin typeface="Arial" panose="02080604020202020204" pitchFamily="34" charset="0"/>
            </a:endParaRPr>
          </a:p>
        </p:txBody>
      </p:sp>
      <p:sp>
        <p:nvSpPr>
          <p:cNvPr id="50" name="Rectangle 11"/>
          <p:cNvSpPr>
            <a:spLocks noChangeArrowheads="1"/>
          </p:cNvSpPr>
          <p:nvPr/>
        </p:nvSpPr>
        <p:spPr bwMode="auto">
          <a:xfrm>
            <a:off x="167055" y="2756163"/>
            <a:ext cx="5128959" cy="185392"/>
          </a:xfrm>
          <a:prstGeom prst="rect">
            <a:avLst/>
          </a:prstGeom>
          <a:solidFill>
            <a:srgbClr val="FFAB00"/>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0" rIns="36000" bIns="180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200">
                <a:latin typeface="Arial" panose="02080604020202020204" pitchFamily="34" charset="0"/>
              </a:rPr>
              <a:t>AUTOSAR Runtime Environment</a:t>
            </a:r>
            <a:endParaRPr lang="en-US" sz="1200">
              <a:latin typeface="Arial" panose="02080604020202020204" pitchFamily="34" charset="0"/>
            </a:endParaRPr>
          </a:p>
        </p:txBody>
      </p:sp>
      <p:sp>
        <p:nvSpPr>
          <p:cNvPr id="37" name="Rectangle 11"/>
          <p:cNvSpPr>
            <a:spLocks noChangeArrowheads="1"/>
          </p:cNvSpPr>
          <p:nvPr/>
        </p:nvSpPr>
        <p:spPr bwMode="auto">
          <a:xfrm>
            <a:off x="5315650" y="2752977"/>
            <a:ext cx="1400146" cy="185392"/>
          </a:xfrm>
          <a:prstGeom prst="rect">
            <a:avLst/>
          </a:prstGeom>
          <a:solidFill>
            <a:schemeClr val="accent5">
              <a:lumMod val="75000"/>
            </a:schemeClr>
          </a:solidFill>
          <a:ln w="9525" algn="ctr">
            <a:solidFill>
              <a:srgbClr val="000000"/>
            </a:solidFill>
            <a:miter lim="800000"/>
          </a:ln>
          <a:effectLst/>
        </p:spPr>
        <p:txBody>
          <a:bodyPr lIns="36000" tIns="180000" rIns="36000" bIns="180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200">
                <a:solidFill>
                  <a:schemeClr val="bg1"/>
                </a:solidFill>
                <a:latin typeface="Arial" panose="02080604020202020204" pitchFamily="34" charset="0"/>
              </a:rPr>
              <a:t>Optimized ZF RTE</a:t>
            </a:r>
            <a:endParaRPr lang="en-US" sz="1200">
              <a:solidFill>
                <a:schemeClr val="bg1"/>
              </a:solidFill>
              <a:latin typeface="Arial" panose="02080604020202020204" pitchFamily="34" charset="0"/>
            </a:endParaRPr>
          </a:p>
        </p:txBody>
      </p:sp>
      <p:sp>
        <p:nvSpPr>
          <p:cNvPr id="85" name="Rectangle 25"/>
          <p:cNvSpPr>
            <a:spLocks noChangeArrowheads="1"/>
          </p:cNvSpPr>
          <p:nvPr/>
        </p:nvSpPr>
        <p:spPr bwMode="auto">
          <a:xfrm>
            <a:off x="5558323" y="4067435"/>
            <a:ext cx="1168061" cy="239402"/>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err="1">
                <a:latin typeface="Arial" panose="02080604020202020204" pitchFamily="34" charset="0"/>
              </a:rPr>
              <a:t>Lowlevel</a:t>
            </a:r>
            <a:r>
              <a:rPr lang="en-US" sz="1100" kern="0">
                <a:latin typeface="Arial" panose="02080604020202020204" pitchFamily="34" charset="0"/>
              </a:rPr>
              <a:t> Drivers</a:t>
            </a:r>
            <a:endParaRPr lang="en-US" sz="1100" kern="0">
              <a:latin typeface="Arial" panose="02080604020202020204" pitchFamily="34" charset="0"/>
            </a:endParaRPr>
          </a:p>
        </p:txBody>
      </p:sp>
      <p:sp>
        <p:nvSpPr>
          <p:cNvPr id="86" name="Geschweifte Klammer rechts 250"/>
          <p:cNvSpPr/>
          <p:nvPr/>
        </p:nvSpPr>
        <p:spPr>
          <a:xfrm>
            <a:off x="6856806" y="2081143"/>
            <a:ext cx="430070" cy="1978354"/>
          </a:xfrm>
          <a:prstGeom prst="rightBrace">
            <a:avLst>
              <a:gd name="adj1" fmla="val 5816"/>
              <a:gd name="adj2" fmla="val 50000"/>
            </a:avLst>
          </a:prstGeom>
          <a:noFill/>
          <a:ln w="28575" cap="rnd" cmpd="sng" algn="ctr">
            <a:solidFill>
              <a:srgbClr val="00ABE7"/>
            </a:solidFill>
            <a:prstDash val="sysDot"/>
            <a:round/>
          </a:ln>
          <a:effectLst/>
        </p:spPr>
        <p:txBody>
          <a:bodyPr rtlCol="0" anchor="ctr"/>
          <a:lstStyle/>
          <a:p>
            <a:pPr algn="ctr"/>
            <a:endParaRPr lang="en-US" sz="1400"/>
          </a:p>
        </p:txBody>
      </p:sp>
      <p:sp>
        <p:nvSpPr>
          <p:cNvPr id="87" name="Rechteck 85"/>
          <p:cNvSpPr/>
          <p:nvPr/>
        </p:nvSpPr>
        <p:spPr>
          <a:xfrm>
            <a:off x="7284957" y="336517"/>
            <a:ext cx="1828570" cy="1370225"/>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91" name="Textfeld 249"/>
          <p:cNvSpPr txBox="1"/>
          <p:nvPr/>
        </p:nvSpPr>
        <p:spPr>
          <a:xfrm>
            <a:off x="7372603" y="384123"/>
            <a:ext cx="1041952" cy="161583"/>
          </a:xfrm>
          <a:prstGeom prst="rect">
            <a:avLst/>
          </a:prstGeom>
          <a:noFill/>
        </p:spPr>
        <p:txBody>
          <a:bodyPr wrap="non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050"/>
              <a:t>Application Layer</a:t>
            </a:r>
            <a:endParaRPr lang="en-US" sz="1050"/>
          </a:p>
        </p:txBody>
      </p:sp>
      <p:sp>
        <p:nvSpPr>
          <p:cNvPr id="92" name="Rechteck 85"/>
          <p:cNvSpPr/>
          <p:nvPr/>
        </p:nvSpPr>
        <p:spPr>
          <a:xfrm>
            <a:off x="7308423" y="1667597"/>
            <a:ext cx="1835577" cy="1833219"/>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93" name="Textfeld 249"/>
          <p:cNvSpPr txBox="1"/>
          <p:nvPr/>
        </p:nvSpPr>
        <p:spPr>
          <a:xfrm>
            <a:off x="7357039" y="1720042"/>
            <a:ext cx="1067600" cy="161583"/>
          </a:xfrm>
          <a:prstGeom prst="rect">
            <a:avLst/>
          </a:prstGeom>
          <a:noFill/>
        </p:spPr>
        <p:txBody>
          <a:bodyPr wrap="non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050"/>
              <a:t>Middleware Layer</a:t>
            </a:r>
            <a:endParaRPr lang="en-US" sz="1050"/>
          </a:p>
        </p:txBody>
      </p:sp>
      <p:sp>
        <p:nvSpPr>
          <p:cNvPr id="94" name="Geschweifte Klammer rechts 250"/>
          <p:cNvSpPr/>
          <p:nvPr/>
        </p:nvSpPr>
        <p:spPr>
          <a:xfrm>
            <a:off x="6842892" y="4067435"/>
            <a:ext cx="484654" cy="262308"/>
          </a:xfrm>
          <a:prstGeom prst="rightBrace">
            <a:avLst>
              <a:gd name="adj1" fmla="val 0"/>
              <a:gd name="adj2" fmla="val 66214"/>
            </a:avLst>
          </a:prstGeom>
          <a:noFill/>
          <a:ln w="28575" cap="rnd" cmpd="sng" algn="ctr">
            <a:solidFill>
              <a:srgbClr val="00ABE7"/>
            </a:solidFill>
            <a:prstDash val="sysDot"/>
            <a:round/>
          </a:ln>
          <a:effectLst/>
        </p:spPr>
        <p:txBody>
          <a:bodyPr rtlCol="0" anchor="ctr"/>
          <a:lstStyle/>
          <a:p>
            <a:pPr algn="ctr"/>
            <a:endParaRPr lang="en-US" sz="1400"/>
          </a:p>
        </p:txBody>
      </p:sp>
      <p:sp>
        <p:nvSpPr>
          <p:cNvPr id="98" name="Geschweifte Klammer rechts 250"/>
          <p:cNvSpPr/>
          <p:nvPr/>
        </p:nvSpPr>
        <p:spPr>
          <a:xfrm>
            <a:off x="6850164" y="4374506"/>
            <a:ext cx="433624" cy="325085"/>
          </a:xfrm>
          <a:prstGeom prst="rightBrace">
            <a:avLst>
              <a:gd name="adj1" fmla="val 0"/>
              <a:gd name="adj2" fmla="val 62583"/>
            </a:avLst>
          </a:prstGeom>
          <a:noFill/>
          <a:ln w="28575" cap="rnd" cmpd="sng" algn="ctr">
            <a:solidFill>
              <a:srgbClr val="00ABE7"/>
            </a:solidFill>
            <a:prstDash val="sysDot"/>
            <a:round/>
          </a:ln>
          <a:effectLst/>
        </p:spPr>
        <p:txBody>
          <a:bodyPr rtlCol="0" anchor="ctr"/>
          <a:lstStyle/>
          <a:p>
            <a:pPr algn="ctr"/>
            <a:endParaRPr lang="en-US" sz="1400"/>
          </a:p>
        </p:txBody>
      </p:sp>
      <p:sp>
        <p:nvSpPr>
          <p:cNvPr id="99" name="Rechteck 85"/>
          <p:cNvSpPr/>
          <p:nvPr/>
        </p:nvSpPr>
        <p:spPr>
          <a:xfrm>
            <a:off x="7316597" y="3533978"/>
            <a:ext cx="1835577" cy="723559"/>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100" name="Textfeld 249"/>
          <p:cNvSpPr txBox="1"/>
          <p:nvPr/>
        </p:nvSpPr>
        <p:spPr>
          <a:xfrm>
            <a:off x="7421986" y="3565136"/>
            <a:ext cx="1493999" cy="161583"/>
          </a:xfrm>
          <a:prstGeom prst="rect">
            <a:avLst/>
          </a:prstGeom>
          <a:noFill/>
        </p:spPr>
        <p:txBody>
          <a:bodyPr wrap="non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en-US" sz="1050" dirty="0"/>
              <a:t>Hardware Support Layer</a:t>
            </a:r>
            <a:endParaRPr lang="en-US" sz="1050" dirty="0"/>
          </a:p>
        </p:txBody>
      </p:sp>
      <p:sp>
        <p:nvSpPr>
          <p:cNvPr id="101" name="Rechteck 85"/>
          <p:cNvSpPr/>
          <p:nvPr/>
        </p:nvSpPr>
        <p:spPr>
          <a:xfrm>
            <a:off x="7320164" y="4290568"/>
            <a:ext cx="1845102" cy="404050"/>
          </a:xfrm>
          <a:prstGeom prst="rect">
            <a:avLst/>
          </a:prstGeom>
          <a:noFill/>
          <a:ln w="28575" cap="flat" cmpd="sng" algn="ctr">
            <a:solidFill>
              <a:srgbClr val="1179BF"/>
            </a:solidFill>
            <a:prstDash val="solid"/>
          </a:ln>
          <a:effectLst/>
        </p:spPr>
        <p:txBody>
          <a:bodyPr rot="0" spcFirstLastPara="0" vertOverflow="overflow" horzOverflow="overflow" vert="horz" wrap="square" lIns="90000" tIns="90000" rIns="90000" bIns="90000" numCol="1" spcCol="0" rtlCol="0" fromWordArt="0" anchor="t" anchorCtr="0" forceAA="0" compatLnSpc="1">
            <a:noAutofit/>
          </a:bodyPr>
          <a:lstStyle/>
          <a:p>
            <a:pPr algn="ctr" fontAlgn="base">
              <a:spcAft>
                <a:spcPct val="0"/>
              </a:spcAft>
            </a:pPr>
            <a:endParaRPr lang="en-US" sz="1100" kern="0" err="1">
              <a:solidFill>
                <a:schemeClr val="bg1"/>
              </a:solidFill>
              <a:latin typeface="ZF Prometo Medium" panose="020B0704030203060203" pitchFamily="34" charset="0"/>
              <a:cs typeface="Tahoma" pitchFamily="34" charset="0"/>
            </a:endParaRPr>
          </a:p>
        </p:txBody>
      </p:sp>
      <p:sp>
        <p:nvSpPr>
          <p:cNvPr id="102" name="Textfeld 249"/>
          <p:cNvSpPr txBox="1"/>
          <p:nvPr/>
        </p:nvSpPr>
        <p:spPr>
          <a:xfrm>
            <a:off x="7435078" y="4354697"/>
            <a:ext cx="593111" cy="161583"/>
          </a:xfrm>
          <a:prstGeom prst="rect">
            <a:avLst/>
          </a:prstGeom>
          <a:noFill/>
        </p:spPr>
        <p:txBody>
          <a:bodyPr wrap="none" lIns="0" tIns="0" rIns="0" bIns="0" rtlCol="0">
            <a:spAutoFit/>
          </a:bodyPr>
          <a:lstStyle>
            <a:defPPr>
              <a:defRPr lang="de-DE"/>
            </a:defPPr>
            <a:lvl1pPr marR="0" indent="0" fontAlgn="base">
              <a:lnSpc>
                <a:spcPct val="100000"/>
              </a:lnSpc>
              <a:spcBef>
                <a:spcPts val="0"/>
              </a:spcBef>
              <a:spcAft>
                <a:spcPct val="0"/>
              </a:spcAft>
              <a:buClrTx/>
              <a:buSzTx/>
              <a:buFontTx/>
              <a:buNone/>
              <a:defRPr sz="1200" b="1" kern="0">
                <a:solidFill>
                  <a:schemeClr val="bg1"/>
                </a:solidFill>
                <a:latin typeface="ZF Prometo Light" panose="020B0404030203060203" pitchFamily="34" charset="0"/>
              </a:defRPr>
            </a:lvl1pPr>
          </a:lstStyle>
          <a:p>
            <a:r>
              <a:rPr lang="de-DE" sz="1050"/>
              <a:t>H</a:t>
            </a:r>
            <a:r>
              <a:rPr lang="en-US" sz="1050"/>
              <a:t>W Layer</a:t>
            </a:r>
            <a:endParaRPr lang="en-US" sz="1050"/>
          </a:p>
        </p:txBody>
      </p:sp>
      <p:sp>
        <p:nvSpPr>
          <p:cNvPr id="89" name="Rectangle 6"/>
          <p:cNvSpPr>
            <a:spLocks noChangeArrowheads="1"/>
          </p:cNvSpPr>
          <p:nvPr/>
        </p:nvSpPr>
        <p:spPr bwMode="auto">
          <a:xfrm>
            <a:off x="1882446" y="2996342"/>
            <a:ext cx="1945618" cy="513041"/>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p>
            <a:pPr marL="265430" indent="-265430" algn="ctr" eaLnBrk="0" fontAlgn="base" hangingPunct="0">
              <a:lnSpc>
                <a:spcPct val="1500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Signal &amp; </a:t>
            </a:r>
            <a:r>
              <a:rPr lang="en-US" sz="1100" kern="0" err="1">
                <a:latin typeface="Arial" panose="02080604020202020204" pitchFamily="34" charset="0"/>
              </a:rPr>
              <a:t>LargeData</a:t>
            </a:r>
            <a:r>
              <a:rPr lang="en-US" sz="1100" kern="0">
                <a:latin typeface="Arial" panose="02080604020202020204" pitchFamily="34" charset="0"/>
              </a:rPr>
              <a:t> &amp; PDU-R</a:t>
            </a:r>
            <a:endParaRPr lang="en-US" sz="1100" kern="0">
              <a:latin typeface="Arial" panose="02080604020202020204" pitchFamily="34" charset="0"/>
            </a:endParaRPr>
          </a:p>
          <a:p>
            <a:pPr marL="265430" indent="-265430" algn="ctr" eaLnBrk="0" fontAlgn="base" hangingPunct="0">
              <a:lnSpc>
                <a:spcPct val="150000"/>
              </a:lnSpc>
              <a:spcBef>
                <a:spcPct val="0"/>
              </a:spcBef>
              <a:spcAft>
                <a:spcPct val="0"/>
              </a:spcAft>
              <a:buClr>
                <a:srgbClr val="F00000"/>
              </a:buClr>
            </a:pPr>
            <a:r>
              <a:rPr lang="en-US" sz="1100" kern="0">
                <a:latin typeface="Arial" panose="02080604020202020204" pitchFamily="34" charset="0"/>
              </a:rPr>
              <a:t>Generic Ext Com Protocols</a:t>
            </a:r>
            <a:endParaRPr lang="en-US" sz="1100" kern="0">
              <a:latin typeface="Arial" panose="02080604020202020204" pitchFamily="34" charset="0"/>
            </a:endParaRPr>
          </a:p>
        </p:txBody>
      </p:sp>
      <p:sp>
        <p:nvSpPr>
          <p:cNvPr id="103" name="Rectangle 6"/>
          <p:cNvSpPr>
            <a:spLocks noChangeArrowheads="1"/>
          </p:cNvSpPr>
          <p:nvPr/>
        </p:nvSpPr>
        <p:spPr bwMode="auto">
          <a:xfrm>
            <a:off x="1884505" y="3558330"/>
            <a:ext cx="2762915" cy="452221"/>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p>
            <a:pPr marL="265430" indent="-265430" algn="ctr" eaLnBrk="0" fontAlgn="base" hangingPunct="0">
              <a:lnSpc>
                <a:spcPct val="1500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Technology specific Ext Com Protocols</a:t>
            </a:r>
            <a:endParaRPr lang="en-US" sz="1100" kern="0">
              <a:latin typeface="Arial" panose="02080604020202020204" pitchFamily="34" charset="0"/>
            </a:endParaRPr>
          </a:p>
          <a:p>
            <a:pPr marL="265430" indent="-265430" algn="ctr" eaLnBrk="0" fontAlgn="base" hangingPunct="0">
              <a:lnSpc>
                <a:spcPct val="1500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Ext Com Stacks (</a:t>
            </a:r>
            <a:r>
              <a:rPr lang="en-US" sz="1100" kern="0" err="1">
                <a:latin typeface="Arial" panose="02080604020202020204" pitchFamily="34" charset="0"/>
              </a:rPr>
              <a:t>CANx</a:t>
            </a:r>
            <a:r>
              <a:rPr lang="en-US" sz="1100" kern="0">
                <a:latin typeface="Arial" panose="02080604020202020204" pitchFamily="34" charset="0"/>
              </a:rPr>
              <a:t>, FR, LIN, </a:t>
            </a:r>
            <a:r>
              <a:rPr lang="en-US" sz="1100" kern="0" err="1">
                <a:latin typeface="Arial" panose="02080604020202020204" pitchFamily="34" charset="0"/>
              </a:rPr>
              <a:t>ETHx</a:t>
            </a:r>
            <a:r>
              <a:rPr lang="en-US" sz="1100" kern="0">
                <a:latin typeface="Arial" panose="02080604020202020204" pitchFamily="34" charset="0"/>
              </a:rPr>
              <a:t>)</a:t>
            </a:r>
            <a:endParaRPr lang="en-US" sz="1100" kern="0">
              <a:latin typeface="Arial" panose="02080604020202020204" pitchFamily="34" charset="0"/>
            </a:endParaRPr>
          </a:p>
        </p:txBody>
      </p:sp>
      <p:sp>
        <p:nvSpPr>
          <p:cNvPr id="104" name="Rectangle 6"/>
          <p:cNvSpPr>
            <a:spLocks noChangeArrowheads="1"/>
          </p:cNvSpPr>
          <p:nvPr/>
        </p:nvSpPr>
        <p:spPr bwMode="auto">
          <a:xfrm>
            <a:off x="3885472" y="2988129"/>
            <a:ext cx="761947" cy="520982"/>
          </a:xfrm>
          <a:prstGeom prst="rect">
            <a:avLst/>
          </a:prstGeom>
          <a:solidFill>
            <a:srgbClr val="628297"/>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a:latin typeface="Arial" panose="02080604020202020204" pitchFamily="34" charset="0"/>
              </a:rPr>
              <a:t>Diagnostics</a:t>
            </a:r>
            <a:endParaRPr lang="en-US" sz="1100" kern="0">
              <a:latin typeface="Arial" panose="02080604020202020204" pitchFamily="34" charset="0"/>
            </a:endParaRPr>
          </a:p>
          <a:p>
            <a:pPr marL="265430" indent="-265430" algn="ctr" eaLnBrk="0" fontAlgn="base" hangingPunct="0">
              <a:lnSpc>
                <a:spcPts val="1400"/>
              </a:lnSpc>
              <a:spcBef>
                <a:spcPct val="0"/>
              </a:spcBef>
              <a:spcAft>
                <a:spcPct val="0"/>
              </a:spcAft>
              <a:buClr>
                <a:srgbClr val="F00000"/>
              </a:buClr>
              <a:buFont typeface="Wingdings" panose="05000000000000000000" pitchFamily="2" charset="2"/>
              <a:buNone/>
            </a:pPr>
            <a:r>
              <a:rPr lang="en-US" sz="1100" kern="0" err="1">
                <a:latin typeface="Arial" panose="02080604020202020204" pitchFamily="34" charset="0"/>
              </a:rPr>
              <a:t>ComM</a:t>
            </a:r>
            <a:endParaRPr lang="en-US" sz="1100" kern="0">
              <a:latin typeface="Arial" panose="02080604020202020204" pitchFamily="34" charset="0"/>
            </a:endParaRPr>
          </a:p>
        </p:txBody>
      </p:sp>
      <p:sp>
        <p:nvSpPr>
          <p:cNvPr id="105" name="Textfeld 260"/>
          <p:cNvSpPr txBox="1"/>
          <p:nvPr/>
        </p:nvSpPr>
        <p:spPr>
          <a:xfrm>
            <a:off x="7319222" y="548610"/>
            <a:ext cx="1782448" cy="1107996"/>
          </a:xfrm>
          <a:prstGeom prst="rect">
            <a:avLst/>
          </a:prstGeom>
          <a:noFill/>
        </p:spPr>
        <p:txBody>
          <a:bodyPr wrap="square" lIns="0" tIns="0" rIns="0" bIns="0" rtlCol="0" anchor="t">
            <a:spAutoFit/>
          </a:bodyPr>
          <a:lstStyle/>
          <a:p>
            <a:pPr fontAlgn="base">
              <a:spcAft>
                <a:spcPct val="0"/>
              </a:spcAft>
            </a:pPr>
            <a:r>
              <a:rPr lang="en-US" sz="800" kern="0">
                <a:solidFill>
                  <a:schemeClr val="bg1"/>
                </a:solidFill>
                <a:latin typeface="ZF Prometo Light"/>
              </a:rPr>
              <a:t>- Application layer consists of Application components &amp; Application Service components</a:t>
            </a:r>
            <a:endParaRPr lang="en-US" sz="800" kern="0">
              <a:solidFill>
                <a:schemeClr val="bg1"/>
              </a:solidFill>
              <a:latin typeface="ZF Prometo Light"/>
            </a:endParaRPr>
          </a:p>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a:rPr>
              <a:t>- Application component examples are Parking Function, AEB Function.</a:t>
            </a:r>
            <a:endParaRPr lang="en-US" sz="800" kern="0">
              <a:solidFill>
                <a:schemeClr val="bg1"/>
              </a:solidFill>
              <a:latin typeface="ZF Prometo Light"/>
            </a:endParaRPr>
          </a:p>
          <a:p>
            <a:pPr>
              <a:spcAft>
                <a:spcPct val="0"/>
              </a:spcAft>
            </a:pPr>
            <a:r>
              <a:rPr lang="en-US" sz="800" kern="0">
                <a:solidFill>
                  <a:schemeClr val="bg1"/>
                </a:solidFill>
                <a:latin typeface="ZF Prometo Light"/>
              </a:rPr>
              <a:t>- Application Service Component is collection of functions supporting features above with defined standard interfaces (Ex: EPP Abstraction)</a:t>
            </a:r>
            <a:endParaRPr lang="en-US" sz="800" kern="0">
              <a:solidFill>
                <a:schemeClr val="bg1"/>
              </a:solidFill>
              <a:latin typeface="ZF Prometo Light" panose="020B0404030203060203" pitchFamily="34" charset="0"/>
            </a:endParaRPr>
          </a:p>
        </p:txBody>
      </p:sp>
      <p:sp>
        <p:nvSpPr>
          <p:cNvPr id="106" name="Geschweifte Klammer rechts 250"/>
          <p:cNvSpPr/>
          <p:nvPr/>
        </p:nvSpPr>
        <p:spPr>
          <a:xfrm>
            <a:off x="6740854" y="569701"/>
            <a:ext cx="554036" cy="1525775"/>
          </a:xfrm>
          <a:prstGeom prst="rightBrace">
            <a:avLst>
              <a:gd name="adj1" fmla="val 8333"/>
              <a:gd name="adj2" fmla="val 52730"/>
            </a:avLst>
          </a:prstGeom>
          <a:noFill/>
          <a:ln w="28575" cap="rnd" cmpd="sng" algn="ctr">
            <a:solidFill>
              <a:srgbClr val="00ABE7"/>
            </a:solidFill>
            <a:prstDash val="sysDot"/>
            <a:round/>
          </a:ln>
          <a:effectLst/>
        </p:spPr>
        <p:txBody>
          <a:bodyPr rtlCol="0" anchor="ctr"/>
          <a:lstStyle/>
          <a:p>
            <a:pPr algn="ctr"/>
            <a:endParaRPr lang="en-US" sz="1400"/>
          </a:p>
        </p:txBody>
      </p:sp>
      <p:sp>
        <p:nvSpPr>
          <p:cNvPr id="107" name="Textfeld 260"/>
          <p:cNvSpPr txBox="1"/>
          <p:nvPr/>
        </p:nvSpPr>
        <p:spPr>
          <a:xfrm>
            <a:off x="7324548" y="1907345"/>
            <a:ext cx="1778494" cy="1600438"/>
          </a:xfrm>
          <a:prstGeom prst="rect">
            <a:avLst/>
          </a:prstGeom>
          <a:noFill/>
        </p:spPr>
        <p:txBody>
          <a:bodyPr wrap="square" lIns="0" tIns="0" rIns="0" bIns="0" rtlCol="0">
            <a:spAutoFit/>
          </a:bodyPr>
          <a:lstStyle/>
          <a:p>
            <a:pPr marR="0" defTabSz="914400" eaLnBrk="1" fontAlgn="base" latinLnBrk="0" hangingPunct="1">
              <a:lnSpc>
                <a:spcPct val="100000"/>
              </a:lnSpc>
              <a:spcBef>
                <a:spcPts val="0"/>
              </a:spcBef>
              <a:spcAft>
                <a:spcPct val="0"/>
              </a:spcAft>
              <a:buClrTx/>
              <a:buSzTx/>
            </a:pPr>
            <a:r>
              <a:rPr lang="en-US" sz="800" kern="0" dirty="0">
                <a:solidFill>
                  <a:schemeClr val="bg1"/>
                </a:solidFill>
                <a:latin typeface="ZF Prometo Light" panose="020B0404030203060203" pitchFamily="34" charset="0"/>
              </a:rPr>
              <a:t>- Middleware layer consist of Basic SW modules, RTE &amp; System Service Components</a:t>
            </a:r>
            <a:endParaRPr lang="en-US" sz="800" kern="0" dirty="0">
              <a:solidFill>
                <a:schemeClr val="bg1"/>
              </a:solidFill>
              <a:latin typeface="ZF Prometo Light" panose="020B0404030203060203" pitchFamily="34" charset="0"/>
            </a:endParaRPr>
          </a:p>
          <a:p>
            <a:pPr marL="0" marR="0" indent="0" defTabSz="914400" eaLnBrk="1" fontAlgn="base" latinLnBrk="0" hangingPunct="1">
              <a:lnSpc>
                <a:spcPct val="100000"/>
              </a:lnSpc>
              <a:spcBef>
                <a:spcPts val="0"/>
              </a:spcBef>
              <a:spcAft>
                <a:spcPct val="0"/>
              </a:spcAft>
              <a:buClrTx/>
              <a:buSzTx/>
              <a:buFontTx/>
              <a:buNone/>
            </a:pPr>
            <a:r>
              <a:rPr lang="en-US" sz="800" kern="0" dirty="0">
                <a:solidFill>
                  <a:schemeClr val="bg1"/>
                </a:solidFill>
                <a:latin typeface="ZF Prometo Light" panose="020B0404030203060203" pitchFamily="34" charset="0"/>
              </a:rPr>
              <a:t>- System Service components provides interface abstraction of Basic SW modules and allows independent development of Application layer</a:t>
            </a:r>
            <a:endParaRPr lang="en-US" sz="800" kern="0" dirty="0">
              <a:solidFill>
                <a:schemeClr val="bg1"/>
              </a:solidFill>
              <a:latin typeface="ZF Prometo Light" panose="020B0404030203060203" pitchFamily="34" charset="0"/>
            </a:endParaRPr>
          </a:p>
          <a:p>
            <a:pPr marL="0" marR="0" indent="0" defTabSz="914400" eaLnBrk="1" fontAlgn="base" latinLnBrk="0" hangingPunct="1">
              <a:lnSpc>
                <a:spcPct val="100000"/>
              </a:lnSpc>
              <a:spcBef>
                <a:spcPts val="0"/>
              </a:spcBef>
              <a:spcAft>
                <a:spcPct val="0"/>
              </a:spcAft>
              <a:buClrTx/>
              <a:buSzTx/>
              <a:buFontTx/>
              <a:buNone/>
            </a:pPr>
            <a:r>
              <a:rPr lang="en-US" sz="800" kern="0" dirty="0">
                <a:solidFill>
                  <a:schemeClr val="bg1"/>
                </a:solidFill>
                <a:latin typeface="ZF Prometo Light" panose="020B0404030203060203" pitchFamily="34" charset="0"/>
              </a:rPr>
              <a:t>- System Service components examples are Diagnostic, Memory services </a:t>
            </a:r>
            <a:endParaRPr lang="en-US" sz="800" kern="0" dirty="0">
              <a:solidFill>
                <a:schemeClr val="bg1"/>
              </a:solidFill>
              <a:latin typeface="ZF Prometo Light" panose="020B0404030203060203" pitchFamily="34" charset="0"/>
            </a:endParaRPr>
          </a:p>
          <a:p>
            <a:pPr marL="0" marR="0" indent="0" defTabSz="914400" eaLnBrk="1" fontAlgn="base" latinLnBrk="0" hangingPunct="1">
              <a:lnSpc>
                <a:spcPct val="100000"/>
              </a:lnSpc>
              <a:spcBef>
                <a:spcPts val="0"/>
              </a:spcBef>
              <a:spcAft>
                <a:spcPct val="0"/>
              </a:spcAft>
              <a:buClrTx/>
              <a:buSzTx/>
              <a:buFontTx/>
              <a:buNone/>
            </a:pPr>
            <a:r>
              <a:rPr lang="en-US" sz="800" kern="0" dirty="0">
                <a:solidFill>
                  <a:schemeClr val="bg1"/>
                </a:solidFill>
                <a:latin typeface="ZF Prometo Light" panose="020B0404030203060203" pitchFamily="34" charset="0"/>
              </a:rPr>
              <a:t>- Optimized ZF RTE is considered for time critical application (where precision is in µsec)</a:t>
            </a:r>
            <a:endParaRPr lang="en-US" sz="800" kern="0" dirty="0">
              <a:solidFill>
                <a:schemeClr val="bg1"/>
              </a:solidFill>
              <a:latin typeface="ZF Prometo Light" panose="020B0404030203060203" pitchFamily="34" charset="0"/>
            </a:endParaRPr>
          </a:p>
        </p:txBody>
      </p:sp>
      <p:sp>
        <p:nvSpPr>
          <p:cNvPr id="108" name="Textfeld 260"/>
          <p:cNvSpPr txBox="1"/>
          <p:nvPr/>
        </p:nvSpPr>
        <p:spPr>
          <a:xfrm>
            <a:off x="7343748" y="3710273"/>
            <a:ext cx="1778494" cy="492443"/>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 It provides interface abstraction for the actual HW used below</a:t>
            </a:r>
            <a:endParaRPr lang="en-US" sz="800" kern="0">
              <a:solidFill>
                <a:schemeClr val="bg1"/>
              </a:solidFill>
              <a:latin typeface="ZF Prometo Light" panose="020B0404030203060203" pitchFamily="34" charset="0"/>
            </a:endParaRPr>
          </a:p>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 Examples: 3</a:t>
            </a:r>
            <a:r>
              <a:rPr lang="en-US" sz="800" kern="0" baseline="30000">
                <a:solidFill>
                  <a:schemeClr val="bg1"/>
                </a:solidFill>
                <a:latin typeface="ZF Prometo Light" panose="020B0404030203060203" pitchFamily="34" charset="0"/>
              </a:rPr>
              <a:t>rd</a:t>
            </a:r>
            <a:r>
              <a:rPr lang="en-US" sz="800" kern="0">
                <a:solidFill>
                  <a:schemeClr val="bg1"/>
                </a:solidFill>
                <a:latin typeface="ZF Prometo Light" panose="020B0404030203060203" pitchFamily="34" charset="0"/>
              </a:rPr>
              <a:t> party MCAL drivers, ZF Own MCAL drivers</a:t>
            </a:r>
            <a:endParaRPr lang="en-US" sz="800" kern="0">
              <a:solidFill>
                <a:schemeClr val="bg1"/>
              </a:solidFill>
              <a:latin typeface="ZF Prometo Light" panose="020B0404030203060203" pitchFamily="34" charset="0"/>
            </a:endParaRPr>
          </a:p>
        </p:txBody>
      </p:sp>
      <p:sp>
        <p:nvSpPr>
          <p:cNvPr id="109" name="Textfeld 260"/>
          <p:cNvSpPr txBox="1"/>
          <p:nvPr/>
        </p:nvSpPr>
        <p:spPr>
          <a:xfrm>
            <a:off x="7363142" y="4494261"/>
            <a:ext cx="1778494" cy="123111"/>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pPr>
            <a:r>
              <a:rPr lang="en-US" sz="800" kern="0">
                <a:solidFill>
                  <a:schemeClr val="bg1"/>
                </a:solidFill>
                <a:latin typeface="ZF Prometo Light" panose="020B0404030203060203" pitchFamily="34" charset="0"/>
              </a:rPr>
              <a:t>-  Actual Microcontroller / Microprocessor</a:t>
            </a:r>
            <a:endParaRPr lang="en-US" sz="800" kern="0">
              <a:solidFill>
                <a:schemeClr val="bg1"/>
              </a:solidFill>
              <a:latin typeface="ZF Prometo Light" panose="020B0404030203060203" pitchFamily="34" charset="0"/>
            </a:endParaRPr>
          </a:p>
        </p:txBody>
      </p:sp>
      <p:sp>
        <p:nvSpPr>
          <p:cNvPr id="90" name="Text Box 28"/>
          <p:cNvSpPr txBox="1">
            <a:spLocks noChangeArrowheads="1"/>
          </p:cNvSpPr>
          <p:nvPr/>
        </p:nvSpPr>
        <p:spPr bwMode="auto">
          <a:xfrm>
            <a:off x="1522237" y="1102440"/>
            <a:ext cx="341669" cy="223196"/>
          </a:xfrm>
          <a:prstGeom prst="rect">
            <a:avLst/>
          </a:prstGeom>
          <a:noFill/>
          <a:ln w="12700">
            <a:solidFill>
              <a:srgbClr val="000000"/>
            </a:solidFill>
            <a:miter lim="800000"/>
          </a:ln>
          <a:effectLst/>
        </p:spPr>
        <p:txBody>
          <a:bodyPr wrap="square" lIns="0" tIns="0" rIns="0" bIns="0" anchor="ctr">
            <a:no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900" i="0" u="none" strike="noStrike" kern="0" cap="none" spc="0" normalizeH="0" baseline="0" noProof="0">
                <a:ln>
                  <a:noFill/>
                </a:ln>
                <a:effectLst/>
                <a:uLnTx/>
                <a:uFillTx/>
              </a:rPr>
              <a:t>SWC</a:t>
            </a:r>
            <a:endParaRPr kumimoji="0" lang="en-US" sz="900" i="0" u="none" strike="noStrike" kern="0" cap="none" spc="0" normalizeH="0" baseline="0" noProof="0">
              <a:ln>
                <a:noFill/>
              </a:ln>
              <a:effectLst/>
              <a:uLnTx/>
              <a:uFillTx/>
            </a:endParaRPr>
          </a:p>
        </p:txBody>
      </p:sp>
      <p:sp>
        <p:nvSpPr>
          <p:cNvPr id="110" name="Text Box 28"/>
          <p:cNvSpPr txBox="1">
            <a:spLocks noChangeArrowheads="1"/>
          </p:cNvSpPr>
          <p:nvPr/>
        </p:nvSpPr>
        <p:spPr bwMode="auto">
          <a:xfrm>
            <a:off x="2455110" y="1103657"/>
            <a:ext cx="341669" cy="223196"/>
          </a:xfrm>
          <a:prstGeom prst="rect">
            <a:avLst/>
          </a:prstGeom>
          <a:noFill/>
          <a:ln w="12700">
            <a:solidFill>
              <a:srgbClr val="000000"/>
            </a:solidFill>
            <a:miter lim="800000"/>
          </a:ln>
          <a:effectLst/>
        </p:spPr>
        <p:txBody>
          <a:bodyPr wrap="square" lIns="0" tIns="0" rIns="0" bIns="0" anchor="ctr">
            <a:no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900" i="0" u="none" strike="noStrike" kern="0" cap="none" spc="0" normalizeH="0" baseline="0" noProof="0">
                <a:ln>
                  <a:noFill/>
                </a:ln>
                <a:effectLst/>
                <a:uLnTx/>
                <a:uFillTx/>
              </a:rPr>
              <a:t>SWC</a:t>
            </a:r>
            <a:endParaRPr kumimoji="0" lang="en-US" sz="900" i="0" u="none" strike="noStrike" kern="0" cap="none" spc="0" normalizeH="0" baseline="0" noProof="0">
              <a:ln>
                <a:noFill/>
              </a:ln>
              <a:effectLst/>
              <a:uLnTx/>
              <a:uFillTx/>
            </a:endParaRPr>
          </a:p>
        </p:txBody>
      </p:sp>
      <p:sp>
        <p:nvSpPr>
          <p:cNvPr id="111" name="Text Box 28"/>
          <p:cNvSpPr txBox="1">
            <a:spLocks noChangeArrowheads="1"/>
          </p:cNvSpPr>
          <p:nvPr/>
        </p:nvSpPr>
        <p:spPr bwMode="auto">
          <a:xfrm>
            <a:off x="3551461" y="1116299"/>
            <a:ext cx="212760" cy="306234"/>
          </a:xfrm>
          <a:prstGeom prst="rect">
            <a:avLst/>
          </a:prstGeom>
          <a:noFill/>
          <a:ln w="9525">
            <a:noFill/>
            <a:miter lim="800000"/>
          </a:ln>
          <a:effectLst/>
        </p:spPr>
        <p:txBody>
          <a:bodyPr wrap="square" lIns="0" tIns="0" rIns="0" bIns="0" anchor="ctr">
            <a:no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r>
              <a:rPr lang="en-US" sz="2000" kern="0">
                <a:solidFill>
                  <a:srgbClr val="000066"/>
                </a:solidFill>
              </a:rPr>
              <a:t>…</a:t>
            </a:r>
            <a:endParaRPr kumimoji="0" lang="en-US" sz="2000" i="0" u="none" strike="noStrike" kern="0" cap="none" spc="0" normalizeH="0" baseline="0" noProof="0">
              <a:ln>
                <a:noFill/>
              </a:ln>
              <a:solidFill>
                <a:srgbClr val="000066"/>
              </a:solidFill>
              <a:effectLst/>
              <a:uLnTx/>
              <a:uFillTx/>
            </a:endParaRPr>
          </a:p>
        </p:txBody>
      </p:sp>
      <p:sp>
        <p:nvSpPr>
          <p:cNvPr id="112" name="Text Box 28"/>
          <p:cNvSpPr txBox="1">
            <a:spLocks noChangeArrowheads="1"/>
          </p:cNvSpPr>
          <p:nvPr/>
        </p:nvSpPr>
        <p:spPr bwMode="auto">
          <a:xfrm>
            <a:off x="4096221" y="1139911"/>
            <a:ext cx="341669" cy="223196"/>
          </a:xfrm>
          <a:prstGeom prst="rect">
            <a:avLst/>
          </a:prstGeom>
          <a:noFill/>
          <a:ln w="12700">
            <a:solidFill>
              <a:srgbClr val="000000"/>
            </a:solidFill>
            <a:miter lim="800000"/>
          </a:ln>
          <a:effectLst/>
        </p:spPr>
        <p:txBody>
          <a:bodyPr wrap="square" lIns="0" tIns="0" rIns="0" bIns="0" anchor="ctr">
            <a:no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900" i="0" u="none" strike="noStrike" kern="0" cap="none" spc="0" normalizeH="0" baseline="0" noProof="0">
                <a:ln>
                  <a:noFill/>
                </a:ln>
                <a:effectLst/>
                <a:uLnTx/>
                <a:uFillTx/>
              </a:rPr>
              <a:t>SWC</a:t>
            </a:r>
            <a:endParaRPr kumimoji="0" lang="en-US" sz="900" i="0" u="none" strike="noStrike" kern="0" cap="none" spc="0" normalizeH="0" baseline="0" noProof="0">
              <a:ln>
                <a:noFill/>
              </a:ln>
              <a:effectLst/>
              <a:uLnTx/>
              <a:uFillTx/>
            </a:endParaRPr>
          </a:p>
        </p:txBody>
      </p:sp>
      <p:sp>
        <p:nvSpPr>
          <p:cNvPr id="113" name="Text Box 28"/>
          <p:cNvSpPr txBox="1">
            <a:spLocks noChangeArrowheads="1"/>
          </p:cNvSpPr>
          <p:nvPr/>
        </p:nvSpPr>
        <p:spPr bwMode="auto">
          <a:xfrm>
            <a:off x="4561659" y="1139079"/>
            <a:ext cx="341669" cy="223196"/>
          </a:xfrm>
          <a:prstGeom prst="rect">
            <a:avLst/>
          </a:prstGeom>
          <a:noFill/>
          <a:ln w="12700">
            <a:solidFill>
              <a:srgbClr val="000000"/>
            </a:solidFill>
            <a:miter lim="800000"/>
          </a:ln>
          <a:effectLst/>
        </p:spPr>
        <p:txBody>
          <a:bodyPr wrap="square" lIns="0" tIns="0" rIns="0" bIns="0" anchor="ctr">
            <a:no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900" i="0" u="none" strike="noStrike" kern="0" cap="none" spc="0" normalizeH="0" baseline="0" noProof="0">
                <a:ln>
                  <a:noFill/>
                </a:ln>
                <a:effectLst/>
                <a:uLnTx/>
                <a:uFillTx/>
              </a:rPr>
              <a:t>SWC</a:t>
            </a:r>
            <a:endParaRPr kumimoji="0" lang="en-US" sz="900" i="0" u="none" strike="noStrike" kern="0" cap="none" spc="0" normalizeH="0" baseline="0" noProof="0">
              <a:ln>
                <a:noFill/>
              </a:ln>
              <a:effectLst/>
              <a:uLnTx/>
              <a:uFillTx/>
            </a:endParaRPr>
          </a:p>
        </p:txBody>
      </p:sp>
      <p:sp>
        <p:nvSpPr>
          <p:cNvPr id="114" name="Text Box 28"/>
          <p:cNvSpPr txBox="1">
            <a:spLocks noChangeArrowheads="1"/>
          </p:cNvSpPr>
          <p:nvPr/>
        </p:nvSpPr>
        <p:spPr bwMode="auto">
          <a:xfrm>
            <a:off x="5600962" y="1065457"/>
            <a:ext cx="212760" cy="306234"/>
          </a:xfrm>
          <a:prstGeom prst="rect">
            <a:avLst/>
          </a:prstGeom>
          <a:noFill/>
          <a:ln w="9525">
            <a:noFill/>
            <a:miter lim="800000"/>
          </a:ln>
          <a:effectLst/>
        </p:spPr>
        <p:txBody>
          <a:bodyPr wrap="square" lIns="0" tIns="0" rIns="0" bIns="0" anchor="ctr">
            <a:no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r>
              <a:rPr lang="en-US" sz="2000" kern="0">
                <a:solidFill>
                  <a:srgbClr val="000066"/>
                </a:solidFill>
              </a:rPr>
              <a:t>…</a:t>
            </a:r>
            <a:endParaRPr kumimoji="0" lang="en-US" sz="2000" i="0" u="none" strike="noStrike" kern="0" cap="none" spc="0" normalizeH="0" baseline="0" noProof="0">
              <a:ln>
                <a:noFill/>
              </a:ln>
              <a:solidFill>
                <a:srgbClr val="000066"/>
              </a:solidFill>
              <a:effectLst/>
              <a:uLnTx/>
              <a:uFillTx/>
            </a:endParaRPr>
          </a:p>
        </p:txBody>
      </p:sp>
      <p:sp>
        <p:nvSpPr>
          <p:cNvPr id="115" name="Text Box 28"/>
          <p:cNvSpPr txBox="1">
            <a:spLocks noChangeArrowheads="1"/>
          </p:cNvSpPr>
          <p:nvPr/>
        </p:nvSpPr>
        <p:spPr bwMode="auto">
          <a:xfrm>
            <a:off x="6295906" y="1142553"/>
            <a:ext cx="341669" cy="223196"/>
          </a:xfrm>
          <a:prstGeom prst="rect">
            <a:avLst/>
          </a:prstGeom>
          <a:noFill/>
          <a:ln w="12700">
            <a:solidFill>
              <a:srgbClr val="000000"/>
            </a:solidFill>
            <a:miter lim="800000"/>
          </a:ln>
          <a:effectLst/>
        </p:spPr>
        <p:txBody>
          <a:bodyPr wrap="square" lIns="0" tIns="0" rIns="0" bIns="0" anchor="ctr">
            <a:no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900" i="0" u="none" strike="noStrike" kern="0" cap="none" spc="0" normalizeH="0" baseline="0" noProof="0">
                <a:ln>
                  <a:noFill/>
                </a:ln>
                <a:effectLst/>
                <a:uLnTx/>
                <a:uFillTx/>
              </a:rPr>
              <a:t>SWC</a:t>
            </a:r>
            <a:endParaRPr kumimoji="0" lang="en-US" sz="900" i="0" u="none" strike="noStrike" kern="0" cap="none" spc="0" normalizeH="0" baseline="0" noProof="0">
              <a:ln>
                <a:noFill/>
              </a:ln>
              <a:effectLst/>
              <a:uLnTx/>
              <a:uFillTx/>
            </a:endParaRPr>
          </a:p>
        </p:txBody>
      </p:sp>
      <p:sp>
        <p:nvSpPr>
          <p:cNvPr id="9" name="Rectangle 8"/>
          <p:cNvSpPr/>
          <p:nvPr/>
        </p:nvSpPr>
        <p:spPr>
          <a:xfrm>
            <a:off x="153280" y="1454208"/>
            <a:ext cx="6546616" cy="632134"/>
          </a:xfrm>
          <a:prstGeom prst="rect">
            <a:avLst/>
          </a:prstGeom>
          <a:solidFill>
            <a:schemeClr val="tx2">
              <a:lumMod val="75000"/>
            </a:scheme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marL="0" marR="0" indent="0" algn="ctr" defTabSz="914400" eaLnBrk="1" fontAlgn="base" latinLnBrk="0" hangingPunct="1">
              <a:lnSpc>
                <a:spcPct val="100000"/>
              </a:lnSpc>
              <a:spcBef>
                <a:spcPts val="0"/>
              </a:spcBef>
              <a:spcAft>
                <a:spcPct val="0"/>
              </a:spcAft>
              <a:buClrTx/>
              <a:buSzTx/>
              <a:buFontTx/>
              <a:buNone/>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sp>
        <p:nvSpPr>
          <p:cNvPr id="125" name="Text Box 20"/>
          <p:cNvSpPr txBox="1">
            <a:spLocks noChangeArrowheads="1"/>
          </p:cNvSpPr>
          <p:nvPr/>
        </p:nvSpPr>
        <p:spPr bwMode="auto">
          <a:xfrm>
            <a:off x="59617" y="1404688"/>
            <a:ext cx="239520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Arial" panose="02080604020202020204" pitchFamily="34" charset="0"/>
              </a:defRPr>
            </a:lvl1pPr>
            <a:lvl2pPr marL="742950" indent="-285750" eaLnBrk="0" hangingPunct="0">
              <a:defRPr sz="3600">
                <a:solidFill>
                  <a:schemeClr val="tx1"/>
                </a:solidFill>
                <a:latin typeface="Arial" panose="02080604020202020204" pitchFamily="34" charset="0"/>
              </a:defRPr>
            </a:lvl2pPr>
            <a:lvl3pPr marL="1143000" indent="-228600" eaLnBrk="0" hangingPunct="0">
              <a:defRPr sz="3600">
                <a:solidFill>
                  <a:schemeClr val="tx1"/>
                </a:solidFill>
                <a:latin typeface="Arial" panose="02080604020202020204" pitchFamily="34" charset="0"/>
              </a:defRPr>
            </a:lvl3pPr>
            <a:lvl4pPr marL="1600200" indent="-228600" eaLnBrk="0" hangingPunct="0">
              <a:defRPr sz="3600">
                <a:solidFill>
                  <a:schemeClr val="tx1"/>
                </a:solidFill>
                <a:latin typeface="Arial" panose="02080604020202020204" pitchFamily="34" charset="0"/>
              </a:defRPr>
            </a:lvl4pPr>
            <a:lvl5pPr marL="2057400" indent="-228600" eaLnBrk="0" hangingPunct="0">
              <a:defRPr sz="3600">
                <a:solidFill>
                  <a:schemeClr val="tx1"/>
                </a:solidFill>
                <a:latin typeface="Arial" panose="02080604020202020204" pitchFamily="34" charset="0"/>
              </a:defRPr>
            </a:lvl5pPr>
            <a:lvl6pPr marL="2514600" indent="-228600" eaLnBrk="0" fontAlgn="base" hangingPunct="0">
              <a:spcBef>
                <a:spcPct val="0"/>
              </a:spcBef>
              <a:spcAft>
                <a:spcPct val="0"/>
              </a:spcAft>
              <a:defRPr sz="3600">
                <a:solidFill>
                  <a:schemeClr val="tx1"/>
                </a:solidFill>
                <a:latin typeface="Arial" panose="02080604020202020204" pitchFamily="34" charset="0"/>
              </a:defRPr>
            </a:lvl6pPr>
            <a:lvl7pPr marL="2971800" indent="-228600" eaLnBrk="0" fontAlgn="base" hangingPunct="0">
              <a:spcBef>
                <a:spcPct val="0"/>
              </a:spcBef>
              <a:spcAft>
                <a:spcPct val="0"/>
              </a:spcAft>
              <a:defRPr sz="3600">
                <a:solidFill>
                  <a:schemeClr val="tx1"/>
                </a:solidFill>
                <a:latin typeface="Arial" panose="02080604020202020204" pitchFamily="34" charset="0"/>
              </a:defRPr>
            </a:lvl7pPr>
            <a:lvl8pPr marL="3429000" indent="-228600" eaLnBrk="0" fontAlgn="base" hangingPunct="0">
              <a:spcBef>
                <a:spcPct val="0"/>
              </a:spcBef>
              <a:spcAft>
                <a:spcPct val="0"/>
              </a:spcAft>
              <a:defRPr sz="3600">
                <a:solidFill>
                  <a:schemeClr val="tx1"/>
                </a:solidFill>
                <a:latin typeface="Arial" panose="02080604020202020204" pitchFamily="34" charset="0"/>
              </a:defRPr>
            </a:lvl8pPr>
            <a:lvl9pPr marL="3886200" indent="-228600" eaLnBrk="0" fontAlgn="base" hangingPunct="0">
              <a:spcBef>
                <a:spcPct val="0"/>
              </a:spcBef>
              <a:spcAft>
                <a:spcPct val="0"/>
              </a:spcAft>
              <a:defRPr sz="3600">
                <a:solidFill>
                  <a:schemeClr val="tx1"/>
                </a:solidFill>
                <a:latin typeface="Arial" panose="02080604020202020204" pitchFamily="34" charset="0"/>
              </a:defRPr>
            </a:lvl9pPr>
          </a:lstStyle>
          <a:p>
            <a:pPr lvl="0" eaLnBrk="1" fontAlgn="base" hangingPunct="1">
              <a:spcBef>
                <a:spcPct val="0"/>
              </a:spcBef>
              <a:spcAft>
                <a:spcPct val="0"/>
              </a:spcAft>
              <a:defRPr/>
            </a:pPr>
            <a:r>
              <a:rPr kumimoji="0" lang="de-DE" sz="1100" b="1" i="0" u="none" strike="noStrike" kern="0" cap="none" spc="0" normalizeH="0" baseline="0" noProof="0" err="1">
                <a:ln>
                  <a:noFill/>
                </a:ln>
                <a:solidFill>
                  <a:schemeClr val="bg1"/>
                </a:solidFill>
                <a:effectLst/>
                <a:uLnTx/>
                <a:uFillTx/>
                <a:latin typeface="Arial" panose="02080604020202020204" pitchFamily="34" charset="0"/>
              </a:rPr>
              <a:t>Application</a:t>
            </a:r>
            <a:r>
              <a:rPr kumimoji="0" lang="de-DE" sz="1100" b="1" i="0" u="none" strike="noStrike" kern="0" cap="none" spc="0" normalizeH="0" baseline="0" noProof="0">
                <a:ln>
                  <a:noFill/>
                </a:ln>
                <a:solidFill>
                  <a:schemeClr val="bg1"/>
                </a:solidFill>
                <a:effectLst/>
                <a:uLnTx/>
                <a:uFillTx/>
                <a:latin typeface="Arial" panose="02080604020202020204" pitchFamily="34" charset="0"/>
              </a:rPr>
              <a:t> Service Components</a:t>
            </a:r>
            <a:endParaRPr kumimoji="0" lang="en-US" sz="1100" b="1" i="0" u="none" strike="noStrike" kern="0" cap="none" spc="0" normalizeH="0" baseline="0" noProof="0">
              <a:ln>
                <a:noFill/>
              </a:ln>
              <a:solidFill>
                <a:schemeClr val="bg1"/>
              </a:solidFill>
              <a:effectLst/>
              <a:uLnTx/>
              <a:uFillTx/>
              <a:latin typeface="Arial" panose="02080604020202020204" pitchFamily="34" charset="0"/>
            </a:endParaRPr>
          </a:p>
        </p:txBody>
      </p:sp>
      <p:sp>
        <p:nvSpPr>
          <p:cNvPr id="64" name="Rectangle 6"/>
          <p:cNvSpPr>
            <a:spLocks noChangeArrowheads="1"/>
          </p:cNvSpPr>
          <p:nvPr/>
        </p:nvSpPr>
        <p:spPr bwMode="auto">
          <a:xfrm>
            <a:off x="6250377" y="1980119"/>
            <a:ext cx="381156" cy="746428"/>
          </a:xfrm>
          <a:prstGeom prst="rect">
            <a:avLst/>
          </a:prstGeom>
          <a:solidFill>
            <a:schemeClr val="bg2">
              <a:lumMod val="60000"/>
              <a:lumOff val="40000"/>
            </a:schemeClr>
          </a:solidFill>
          <a:ln w="9525" algn="ctr">
            <a:solidFill>
              <a:srgbClr val="000000"/>
            </a:solidFill>
            <a:miter lim="800000"/>
          </a:ln>
          <a:effectLst/>
        </p:spPr>
        <p:txBody>
          <a:bodyPr vert="vert270" wrap="none" lIns="36000" tIns="36000" rIns="36000" bIns="36000" anchor="ctr"/>
          <a:lstStyle/>
          <a:p>
            <a:pPr marL="264795" indent="-264795" algn="ctr" eaLnBrk="0" fontAlgn="base" hangingPunct="0">
              <a:lnSpc>
                <a:spcPts val="1400"/>
              </a:lnSpc>
              <a:spcBef>
                <a:spcPct val="0"/>
              </a:spcBef>
              <a:spcAft>
                <a:spcPct val="0"/>
              </a:spcAft>
              <a:buClr>
                <a:srgbClr val="F00000"/>
              </a:buClr>
              <a:buFont typeface="Wingdings" panose="05000000000000000000" pitchFamily="2" charset="2"/>
              <a:buNone/>
            </a:pPr>
            <a:endParaRPr lang="en-US" sz="1100" kern="0">
              <a:latin typeface="Arial" panose="02080604020202020204" pitchFamily="34" charset="0"/>
              <a:cs typeface="Arial"/>
            </a:endParaRPr>
          </a:p>
        </p:txBody>
      </p:sp>
      <p:sp>
        <p:nvSpPr>
          <p:cNvPr id="12" name="Rectangle 11"/>
          <p:cNvSpPr/>
          <p:nvPr/>
        </p:nvSpPr>
        <p:spPr>
          <a:xfrm>
            <a:off x="2450993" y="1650644"/>
            <a:ext cx="4187392" cy="399276"/>
          </a:xfrm>
          <a:prstGeom prst="rect">
            <a:avLst/>
          </a:prstGeom>
          <a:solidFill>
            <a:schemeClr val="bg2">
              <a:lumMod val="60000"/>
              <a:lumOff val="40000"/>
            </a:scheme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algn="ctr" fontAlgn="base">
              <a:spcAft>
                <a:spcPct val="0"/>
              </a:spcAft>
            </a:pPr>
            <a:r>
              <a:rPr kumimoji="0" lang="de-DE" sz="1100" b="0" i="0" u="none" strike="noStrike" kern="0" cap="none" spc="0" normalizeH="0" baseline="0" noProof="0">
                <a:ln>
                  <a:noFill/>
                </a:ln>
                <a:solidFill>
                  <a:srgbClr val="000000"/>
                </a:solidFill>
                <a:effectLst/>
                <a:uLnTx/>
                <a:uFillTx/>
                <a:latin typeface="Arial" panose="02080604020202020204" pitchFamily="34" charset="0"/>
                <a:cs typeface="Arial" panose="02080604020202020204" pitchFamily="34" charset="0"/>
              </a:rPr>
              <a:t>Standard </a:t>
            </a:r>
            <a:r>
              <a:rPr kumimoji="0" lang="de-DE" sz="1100" b="0" i="0" u="none" strike="noStrike" kern="0" cap="none" spc="0" normalizeH="0" baseline="0" noProof="0" err="1">
                <a:ln>
                  <a:noFill/>
                </a:ln>
                <a:solidFill>
                  <a:srgbClr val="000000"/>
                </a:solidFill>
                <a:effectLst/>
                <a:uLnTx/>
                <a:uFillTx/>
                <a:latin typeface="Arial" panose="02080604020202020204" pitchFamily="34" charset="0"/>
                <a:cs typeface="Arial" panose="02080604020202020204" pitchFamily="34" charset="0"/>
              </a:rPr>
              <a:t>Functions</a:t>
            </a:r>
            <a:r>
              <a:rPr kumimoji="0" lang="de-DE" sz="1100" b="0" i="0" u="none" strike="noStrike" kern="0" cap="none" spc="0" normalizeH="0" baseline="0" noProof="0">
                <a:ln>
                  <a:noFill/>
                </a:ln>
                <a:solidFill>
                  <a:srgbClr val="000000"/>
                </a:solidFill>
                <a:effectLst/>
                <a:uLnTx/>
                <a:uFillTx/>
                <a:latin typeface="Arial" panose="02080604020202020204" pitchFamily="34" charset="0"/>
                <a:cs typeface="Arial" panose="02080604020202020204" pitchFamily="34" charset="0"/>
              </a:rPr>
              <a:t> </a:t>
            </a:r>
            <a:r>
              <a:rPr lang="de-DE" sz="1100" kern="0">
                <a:solidFill>
                  <a:srgbClr val="000000"/>
                </a:solidFill>
                <a:latin typeface="Arial" panose="02080604020202020204" pitchFamily="34" charset="0"/>
                <a:cs typeface="Arial" panose="02080604020202020204" pitchFamily="34" charset="0"/>
              </a:rPr>
              <a:t>(System </a:t>
            </a:r>
            <a:r>
              <a:rPr lang="de-DE" sz="1100" kern="0" err="1">
                <a:solidFill>
                  <a:srgbClr val="000000"/>
                </a:solidFill>
                <a:latin typeface="Arial" panose="02080604020202020204" pitchFamily="34" charset="0"/>
                <a:cs typeface="Arial" panose="02080604020202020204" pitchFamily="34" charset="0"/>
              </a:rPr>
              <a:t>Abstraction</a:t>
            </a:r>
            <a:r>
              <a:rPr lang="de-DE" sz="1100" kern="0">
                <a:solidFill>
                  <a:srgbClr val="000000"/>
                </a:solidFill>
                <a:latin typeface="Arial" panose="02080604020202020204" pitchFamily="34" charset="0"/>
                <a:cs typeface="Arial" panose="02080604020202020204" pitchFamily="34" charset="0"/>
              </a:rPr>
              <a:t>, </a:t>
            </a:r>
            <a:r>
              <a:rPr lang="de-DE" sz="1100" kern="0" err="1">
                <a:solidFill>
                  <a:srgbClr val="000000"/>
                </a:solidFill>
                <a:latin typeface="Arial" panose="02080604020202020204" pitchFamily="34" charset="0"/>
                <a:cs typeface="Arial" panose="02080604020202020204" pitchFamily="34" charset="0"/>
              </a:rPr>
              <a:t>Perception</a:t>
            </a:r>
            <a:r>
              <a:rPr lang="de-DE" sz="1100" kern="0">
                <a:solidFill>
                  <a:srgbClr val="000000"/>
                </a:solidFill>
                <a:latin typeface="Arial" panose="02080604020202020204" pitchFamily="34" charset="0"/>
                <a:cs typeface="Arial" panose="02080604020202020204" pitchFamily="34" charset="0"/>
              </a:rPr>
              <a:t>, </a:t>
            </a:r>
            <a:r>
              <a:rPr lang="de-DE" sz="1100" kern="0" err="1">
                <a:solidFill>
                  <a:srgbClr val="000000"/>
                </a:solidFill>
                <a:latin typeface="Arial" panose="02080604020202020204" pitchFamily="34" charset="0"/>
                <a:cs typeface="Arial" panose="02080604020202020204" pitchFamily="34" charset="0"/>
              </a:rPr>
              <a:t>Cubix</a:t>
            </a:r>
            <a:r>
              <a:rPr lang="de-DE" sz="1100" kern="0">
                <a:solidFill>
                  <a:srgbClr val="000000"/>
                </a:solidFill>
                <a:latin typeface="Arial" panose="02080604020202020204" pitchFamily="34" charset="0"/>
                <a:cs typeface="Arial" panose="02080604020202020204" pitchFamily="34" charset="0"/>
              </a:rPr>
              <a:t>)</a:t>
            </a:r>
            <a:endParaRPr kumimoji="0" lang="en-US" sz="1100" b="0" i="0" u="none" strike="noStrike" kern="0" cap="none" spc="0" normalizeH="0" baseline="0" noProof="0">
              <a:ln>
                <a:noFill/>
              </a:ln>
              <a:solidFill>
                <a:srgbClr val="000000"/>
              </a:solidFill>
              <a:effectLst/>
              <a:uLnTx/>
              <a:uFillTx/>
              <a:latin typeface="Arial" panose="02080604020202020204" pitchFamily="34" charset="0"/>
              <a:cs typeface="Arial" panose="02080604020202020204" pitchFamily="34" charset="0"/>
            </a:endParaRPr>
          </a:p>
        </p:txBody>
      </p:sp>
      <p:sp>
        <p:nvSpPr>
          <p:cNvPr id="77" name="Rectangle 76"/>
          <p:cNvSpPr/>
          <p:nvPr/>
        </p:nvSpPr>
        <p:spPr>
          <a:xfrm>
            <a:off x="155678" y="1653164"/>
            <a:ext cx="2268015" cy="398367"/>
          </a:xfrm>
          <a:prstGeom prst="rect">
            <a:avLst/>
          </a:prstGeom>
          <a:solidFill>
            <a:schemeClr val="bg2">
              <a:lumMod val="60000"/>
              <a:lumOff val="40000"/>
            </a:schemeClr>
          </a:solidFill>
          <a:ln w="12700" cap="flat" cmpd="sng" algn="ctr">
            <a:noFill/>
            <a:prstDash val="solid"/>
          </a:ln>
          <a:effectLst/>
        </p:spPr>
        <p:txBody>
          <a:bodyPr rot="0" spcFirstLastPara="0" vertOverflow="overflow" horzOverflow="overflow" vert="horz" wrap="square" lIns="90000" tIns="90000" rIns="90000" bIns="90000" numCol="1" spcCol="0" rtlCol="0" fromWordArt="0" anchor="ctr" anchorCtr="0" forceAA="0" compatLnSpc="1">
            <a:noAutofit/>
          </a:bodyPr>
          <a:lstStyle/>
          <a:p>
            <a:pPr algn="ctr">
              <a:spcAft>
                <a:spcPct val="0"/>
              </a:spcAft>
            </a:pPr>
            <a:r>
              <a:rPr lang="de-DE" sz="1100" kern="0">
                <a:solidFill>
                  <a:srgbClr val="000000"/>
                </a:solidFill>
                <a:latin typeface="Arial" panose="02080604020202020204" pitchFamily="34" charset="0"/>
                <a:cs typeface="Arial" panose="02080604020202020204" pitchFamily="34" charset="0"/>
              </a:rPr>
              <a:t>OEM Wrappers (</a:t>
            </a:r>
            <a:r>
              <a:rPr lang="de-DE" sz="1100" kern="0" err="1">
                <a:solidFill>
                  <a:srgbClr val="000000"/>
                </a:solidFill>
                <a:latin typeface="Arial" panose="02080604020202020204" pitchFamily="34" charset="0"/>
                <a:cs typeface="Arial" panose="02080604020202020204" pitchFamily="34" charset="0"/>
              </a:rPr>
              <a:t>Application</a:t>
            </a:r>
            <a:r>
              <a:rPr lang="de-DE" sz="1100" kern="0">
                <a:solidFill>
                  <a:srgbClr val="000000"/>
                </a:solidFill>
                <a:latin typeface="Arial" panose="02080604020202020204" pitchFamily="34" charset="0"/>
                <a:cs typeface="Arial" panose="02080604020202020204" pitchFamily="34" charset="0"/>
              </a:rPr>
              <a:t> SW)</a:t>
            </a:r>
            <a:endParaRPr lang="de-DE" sz="1100" kern="0">
              <a:latin typeface="Arial" panose="02080604020202020204" pitchFamily="34" charset="0"/>
              <a:ea typeface="Tahoma"/>
              <a:cs typeface="Arial" panose="0208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Classic Architecture – </a:t>
            </a:r>
            <a:r>
              <a:rPr lang="de-DE" err="1"/>
              <a:t>Div</a:t>
            </a:r>
            <a:r>
              <a:rPr lang="de-DE"/>
              <a:t> C</a:t>
            </a:r>
            <a:endParaRPr lang="en-US"/>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pic>
        <p:nvPicPr>
          <p:cNvPr id="7" name="Picture 6"/>
          <p:cNvPicPr>
            <a:picLocks noChangeAspect="1"/>
          </p:cNvPicPr>
          <p:nvPr/>
        </p:nvPicPr>
        <p:blipFill>
          <a:blip r:embed="rId1"/>
          <a:stretch>
            <a:fillRect/>
          </a:stretch>
        </p:blipFill>
        <p:spPr>
          <a:xfrm>
            <a:off x="359636" y="541385"/>
            <a:ext cx="6944134" cy="406231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Classic Architecture – </a:t>
            </a:r>
            <a:r>
              <a:rPr lang="de-DE" err="1"/>
              <a:t>Div</a:t>
            </a:r>
            <a:r>
              <a:rPr lang="de-DE"/>
              <a:t> C</a:t>
            </a:r>
            <a:endParaRPr lang="en-US"/>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pic>
        <p:nvPicPr>
          <p:cNvPr id="6" name="Picture 5"/>
          <p:cNvPicPr>
            <a:picLocks noChangeAspect="1"/>
          </p:cNvPicPr>
          <p:nvPr/>
        </p:nvPicPr>
        <p:blipFill>
          <a:blip r:embed="rId1"/>
          <a:stretch>
            <a:fillRect/>
          </a:stretch>
        </p:blipFill>
        <p:spPr>
          <a:xfrm>
            <a:off x="446722" y="560070"/>
            <a:ext cx="7069285" cy="416725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Summary </a:t>
            </a:r>
            <a:r>
              <a:rPr lang="de-DE" err="1"/>
              <a:t>of</a:t>
            </a:r>
            <a:r>
              <a:rPr lang="de-DE"/>
              <a:t> </a:t>
            </a:r>
            <a:r>
              <a:rPr lang="de-DE" err="1"/>
              <a:t>Questionnaire</a:t>
            </a:r>
            <a:r>
              <a:rPr lang="de-DE"/>
              <a:t> </a:t>
            </a:r>
            <a:r>
              <a:rPr lang="de-DE" err="1"/>
              <a:t>for</a:t>
            </a:r>
            <a:r>
              <a:rPr lang="de-DE"/>
              <a:t> Reference Classic Architecture</a:t>
            </a:r>
            <a:endParaRPr lang="en-US"/>
          </a:p>
        </p:txBody>
      </p:sp>
      <p:graphicFrame>
        <p:nvGraphicFramePr>
          <p:cNvPr id="6" name="Table 6"/>
          <p:cNvGraphicFramePr>
            <a:graphicFrameLocks noGrp="1"/>
          </p:cNvGraphicFramePr>
          <p:nvPr>
            <p:ph idx="1"/>
          </p:nvPr>
        </p:nvGraphicFramePr>
        <p:xfrm>
          <a:off x="148590" y="863600"/>
          <a:ext cx="8881105" cy="4118511"/>
        </p:xfrm>
        <a:graphic>
          <a:graphicData uri="http://schemas.openxmlformats.org/drawingml/2006/table">
            <a:tbl>
              <a:tblPr firstRow="1" bandRow="1">
                <a:tableStyleId>{5C22544A-7EE6-4342-B048-85BDC9FD1C3A}</a:tableStyleId>
              </a:tblPr>
              <a:tblGrid>
                <a:gridCol w="1153782"/>
                <a:gridCol w="3310386"/>
                <a:gridCol w="2253651"/>
                <a:gridCol w="2163286"/>
              </a:tblGrid>
              <a:tr h="986691">
                <a:tc>
                  <a:txBody>
                    <a:bodyPr/>
                    <a:lstStyle/>
                    <a:p>
                      <a:pPr algn="ctr"/>
                      <a:r>
                        <a:rPr lang="de-DE" sz="1400"/>
                        <a:t>Division</a:t>
                      </a:r>
                      <a:endParaRPr lang="en-US" sz="1400"/>
                    </a:p>
                  </a:txBody>
                  <a:tcPr/>
                </a:tc>
                <a:tc>
                  <a:txBody>
                    <a:bodyPr/>
                    <a:lstStyle/>
                    <a:p>
                      <a:pPr algn="ctr"/>
                      <a:r>
                        <a:rPr lang="de-DE" sz="1400"/>
                        <a:t>Summary</a:t>
                      </a:r>
                      <a:endParaRPr lang="en-US" sz="1400"/>
                    </a:p>
                  </a:txBody>
                  <a:tcPr/>
                </a:tc>
                <a:tc>
                  <a:txBody>
                    <a:bodyPr/>
                    <a:lstStyle/>
                    <a:p>
                      <a:pPr lvl="0" algn="ctr">
                        <a:lnSpc>
                          <a:spcPct val="100000"/>
                        </a:lnSpc>
                        <a:spcBef>
                          <a:spcPts val="0"/>
                        </a:spcBef>
                        <a:spcAft>
                          <a:spcPts val="0"/>
                        </a:spcAft>
                        <a:buNone/>
                      </a:pPr>
                      <a:r>
                        <a:rPr lang="de-DE" sz="1400" b="1" i="0" u="none" strike="noStrike" noProof="0" err="1">
                          <a:latin typeface="Tahoma"/>
                        </a:rPr>
                        <a:t>Deviations</a:t>
                      </a:r>
                      <a:r>
                        <a:rPr lang="de-DE" sz="1400" b="1" i="0" u="none" strike="noStrike" noProof="0">
                          <a:latin typeface="Tahoma"/>
                        </a:rPr>
                        <a:t> </a:t>
                      </a:r>
                      <a:r>
                        <a:rPr lang="de-DE" sz="1400" b="1" i="0" u="none" strike="noStrike" noProof="0" err="1">
                          <a:latin typeface="Tahoma"/>
                        </a:rPr>
                        <a:t>against</a:t>
                      </a:r>
                      <a:r>
                        <a:rPr lang="de-DE" sz="1400" b="1" i="0" u="none" strike="noStrike" noProof="0">
                          <a:latin typeface="Tahoma"/>
                        </a:rPr>
                        <a:t>  Reference </a:t>
                      </a:r>
                      <a:r>
                        <a:rPr lang="de-DE" sz="1400" b="1" i="0" u="none" strike="noStrike" noProof="0" err="1">
                          <a:latin typeface="Tahoma"/>
                        </a:rPr>
                        <a:t>Archtecture</a:t>
                      </a:r>
                      <a:endParaRPr lang="de-DE" sz="1400" b="1" i="0" u="none" strike="noStrike" noProof="0" err="1">
                        <a:latin typeface="Tahoma"/>
                      </a:endParaRPr>
                    </a:p>
                  </a:txBody>
                  <a:tcPr/>
                </a:tc>
                <a:tc>
                  <a:txBody>
                    <a:bodyPr/>
                    <a:lstStyle/>
                    <a:p>
                      <a:pPr algn="ctr"/>
                      <a:r>
                        <a:rPr lang="de-DE" sz="1400" err="1"/>
                        <a:t>Challanges</a:t>
                      </a:r>
                      <a:r>
                        <a:rPr lang="de-DE" sz="1400"/>
                        <a:t> / </a:t>
                      </a:r>
                      <a:r>
                        <a:rPr lang="de-DE" sz="1400" err="1"/>
                        <a:t>Suggestions</a:t>
                      </a:r>
                      <a:endParaRPr lang="en-US" sz="1400"/>
                    </a:p>
                  </a:txBody>
                  <a:tcPr/>
                </a:tc>
              </a:tr>
              <a:tr h="370840">
                <a:tc>
                  <a:txBody>
                    <a:bodyPr/>
                    <a:lstStyle/>
                    <a:p>
                      <a:pPr algn="ctr"/>
                      <a:r>
                        <a:rPr lang="de-DE"/>
                        <a:t>CVS</a:t>
                      </a:r>
                      <a:endParaRPr lang="en-US"/>
                    </a:p>
                  </a:txBody>
                  <a:tcPr/>
                </a:tc>
                <a:tc>
                  <a:txBody>
                    <a:bodyPr/>
                    <a:lstStyle/>
                    <a:p>
                      <a:pPr marL="171450" indent="-171450">
                        <a:buFontTx/>
                        <a:buChar char="-"/>
                      </a:pPr>
                      <a:r>
                        <a:rPr lang="en-US" sz="1050"/>
                        <a:t>1. (brakes projects)  by System team SYS.3   </a:t>
                      </a:r>
                      <a:endParaRPr lang="en-US" sz="1050"/>
                    </a:p>
                    <a:p>
                      <a:pPr marL="0" indent="0">
                        <a:buFontTx/>
                        <a:buNone/>
                      </a:pPr>
                      <a:r>
                        <a:rPr lang="en-US" sz="1050"/>
                        <a:t>2. (non brakes projects)  by System team SYS.3     and SW team SWE.2/SWE.3</a:t>
                      </a:r>
                      <a:endParaRPr lang="en-US" sz="1050"/>
                    </a:p>
                    <a:p>
                      <a:pPr marL="171450" indent="-171450">
                        <a:buFontTx/>
                        <a:buChar char="-"/>
                      </a:pPr>
                      <a:r>
                        <a:rPr lang="en-US" sz="1050"/>
                        <a:t>SWC are divided based on features (ex. ABS, EBS), System team has Platform approach. It is divided into Generic and Project specific SWC. Project Specific SWC create Wrapper for Generic SWC</a:t>
                      </a:r>
                      <a:endParaRPr lang="en-US" sz="1050"/>
                    </a:p>
                    <a:p>
                      <a:pPr marL="171450" indent="-171450">
                        <a:buFontTx/>
                        <a:buChar char="-"/>
                      </a:pPr>
                      <a:r>
                        <a:rPr lang="en-US" sz="1050"/>
                        <a:t>This is like System Service layer in Reference Architecture. SWC are modeled with TargetLink</a:t>
                      </a:r>
                      <a:endParaRPr lang="en-US" sz="1050"/>
                    </a:p>
                    <a:p>
                      <a:pPr marL="171450" indent="-171450">
                        <a:buFontTx/>
                        <a:buChar char="-"/>
                      </a:pPr>
                      <a:r>
                        <a:rPr lang="en-US" sz="1050" kern="1200">
                          <a:solidFill>
                            <a:schemeClr val="dk1"/>
                          </a:solidFill>
                          <a:latin typeface="+mn-lt"/>
                          <a:ea typeface="+mn-ea"/>
                          <a:cs typeface="+mn-cs"/>
                        </a:rPr>
                        <a:t>1. (brakes projects) more than 90% of ASWCs are reused 2. (non brakes projects) less than 50% of ASWCs are reused</a:t>
                      </a:r>
                      <a:endParaRPr lang="en-US" sz="1050" kern="120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defRPr/>
                      </a:pPr>
                      <a:r>
                        <a:rPr lang="en-US" sz="1050" kern="1200">
                          <a:solidFill>
                            <a:schemeClr val="dk1"/>
                          </a:solidFill>
                          <a:latin typeface="+mn-lt"/>
                          <a:ea typeface="+mn-ea"/>
                          <a:cs typeface="+mn-cs"/>
                        </a:rPr>
                        <a:t>Standard 2 cores, 3rd Core is used on demand (BSW on one core ASW on different core)</a:t>
                      </a:r>
                      <a:endParaRPr lang="en-US" sz="1050" kern="120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defRPr/>
                      </a:pPr>
                      <a:r>
                        <a:rPr lang="en-US" sz="1050" kern="1200">
                          <a:solidFill>
                            <a:schemeClr val="dk1"/>
                          </a:solidFill>
                          <a:latin typeface="+mn-lt"/>
                          <a:ea typeface="+mn-ea"/>
                          <a:cs typeface="+mn-cs"/>
                        </a:rPr>
                        <a:t>Highest safety ASIL D</a:t>
                      </a:r>
                      <a:endParaRPr lang="en-US" sz="1050" kern="120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defRPr/>
                      </a:pPr>
                      <a:endParaRPr lang="en-US" sz="1050" kern="120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defRPr/>
                      </a:pPr>
                      <a:endParaRPr lang="en-US" sz="1050" kern="1200">
                        <a:solidFill>
                          <a:schemeClr val="dk1"/>
                        </a:solidFill>
                        <a:latin typeface="+mn-lt"/>
                        <a:ea typeface="+mn-ea"/>
                        <a:cs typeface="+mn-cs"/>
                      </a:endParaRPr>
                    </a:p>
                    <a:p>
                      <a:pPr marL="225425" indent="0">
                        <a:buFont typeface="+mj-lt"/>
                        <a:buNone/>
                      </a:pPr>
                      <a:endParaRPr lang="en-US" sz="800"/>
                    </a:p>
                  </a:txBody>
                  <a:tcPr/>
                </a:tc>
                <a:tc>
                  <a:txBody>
                    <a:bodyPr/>
                    <a:lstStyle/>
                    <a:p>
                      <a:pPr marL="171450" lvl="0" indent="-171450">
                        <a:buFontTx/>
                        <a:buChar char="-"/>
                      </a:pPr>
                      <a:r>
                        <a:rPr lang="en-US" sz="1050"/>
                        <a:t>Yes, L3SafteyManager (DIV-A), </a:t>
                      </a:r>
                      <a:r>
                        <a:rPr lang="en-US" sz="1050" err="1"/>
                        <a:t>FaultManager</a:t>
                      </a:r>
                      <a:r>
                        <a:rPr lang="en-US" sz="1050"/>
                        <a:t> (CVS), multiple CDDs (CVS) --&gt; </a:t>
                      </a:r>
                      <a:r>
                        <a:rPr lang="en-US" sz="1050" err="1"/>
                        <a:t>Faultmanager</a:t>
                      </a:r>
                      <a:r>
                        <a:rPr lang="en-US" sz="1050"/>
                        <a:t> is used for certain parameterization for DTCs &amp; FIM, CDDs are used for Sensor / Actuators controls. They are treated as SWC and communicate through RTE</a:t>
                      </a:r>
                      <a:endParaRPr lang="de-DE" sz="1050" err="1"/>
                    </a:p>
                  </a:txBody>
                  <a:tcPr/>
                </a:tc>
                <a:tc>
                  <a:txBody>
                    <a:bodyPr/>
                    <a:lstStyle/>
                    <a:p>
                      <a:pPr marL="171450" lvl="0" indent="-171450" algn="l" defTabSz="914400" rtl="0" eaLnBrk="1" latinLnBrk="0" hangingPunct="1">
                        <a:buFontTx/>
                        <a:buChar char="-"/>
                      </a:pPr>
                      <a:r>
                        <a:rPr lang="en-US" sz="1050" kern="1200">
                          <a:solidFill>
                            <a:schemeClr val="dk1"/>
                          </a:solidFill>
                          <a:latin typeface="+mn-lt"/>
                          <a:ea typeface="+mn-ea"/>
                          <a:cs typeface="+mn-cs"/>
                        </a:rPr>
                        <a:t>Post build Loadable concepts for Parameter set update, CAN Signal update - What is the standard approach in ZF?</a:t>
                      </a:r>
                      <a:endParaRPr lang="en-US" sz="1050" kern="1200">
                        <a:solidFill>
                          <a:schemeClr val="dk1"/>
                        </a:solidFill>
                        <a:latin typeface="+mn-lt"/>
                        <a:ea typeface="+mn-ea"/>
                        <a:cs typeface="+mn-cs"/>
                      </a:endParaRPr>
                    </a:p>
                    <a:p>
                      <a:pPr marL="171450" lvl="0" indent="-171450">
                        <a:buFontTx/>
                        <a:buChar char="-"/>
                      </a:pPr>
                      <a:r>
                        <a:rPr lang="en-US" sz="1050"/>
                        <a:t>Automatically extract required modules from the platform based on the customer variants</a:t>
                      </a:r>
                      <a:endParaRPr lang="en-US" sz="1050"/>
                    </a:p>
                    <a:p>
                      <a:pPr marL="171450" lvl="0" indent="-171450">
                        <a:buFontTx/>
                        <a:buChar char="-"/>
                      </a:pPr>
                      <a:r>
                        <a:rPr lang="en-US" sz="1050"/>
                        <a:t>More alignment on Basic SW configuration across different projects (</a:t>
                      </a:r>
                      <a:r>
                        <a:rPr lang="en-US" sz="1050" err="1"/>
                        <a:t>Everytime</a:t>
                      </a:r>
                      <a:r>
                        <a:rPr lang="en-US" sz="1050"/>
                        <a:t> there is reconfiguration of Basic SW based on System extract provided by Architecture team)</a:t>
                      </a:r>
                      <a:endParaRPr lang="en-US" sz="1050"/>
                    </a:p>
                    <a:p>
                      <a:pPr marL="171450" lvl="0" indent="-171450">
                        <a:buFontTx/>
                        <a:buChar char="-"/>
                      </a:pPr>
                      <a:r>
                        <a:rPr lang="en-US" sz="1050"/>
                        <a:t>Harmonized Architecture can be applied to all the projects and it is very much of the interest for </a:t>
                      </a:r>
                      <a:r>
                        <a:rPr lang="en-US" sz="1050" err="1"/>
                        <a:t>Div</a:t>
                      </a:r>
                      <a:r>
                        <a:rPr lang="en-US" sz="1050"/>
                        <a:t> CVS.</a:t>
                      </a:r>
                      <a:endParaRPr lang="en-US" sz="1050"/>
                    </a:p>
                  </a:txBody>
                  <a:tcPr/>
                </a:tc>
              </a:tr>
            </a:tbl>
          </a:graphicData>
        </a:graphic>
      </p:graphicFrame>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Summary </a:t>
            </a:r>
            <a:r>
              <a:rPr lang="de-DE" err="1"/>
              <a:t>of</a:t>
            </a:r>
            <a:r>
              <a:rPr lang="de-DE"/>
              <a:t> </a:t>
            </a:r>
            <a:r>
              <a:rPr lang="de-DE" err="1"/>
              <a:t>Questionnaire</a:t>
            </a:r>
            <a:r>
              <a:rPr lang="de-DE"/>
              <a:t> </a:t>
            </a:r>
            <a:r>
              <a:rPr lang="de-DE" err="1"/>
              <a:t>for</a:t>
            </a:r>
            <a:r>
              <a:rPr lang="de-DE"/>
              <a:t> Reference Classic Architecture</a:t>
            </a:r>
            <a:endParaRPr lang="en-US"/>
          </a:p>
        </p:txBody>
      </p:sp>
      <p:graphicFrame>
        <p:nvGraphicFramePr>
          <p:cNvPr id="6" name="Table 6"/>
          <p:cNvGraphicFramePr>
            <a:graphicFrameLocks noGrp="1"/>
          </p:cNvGraphicFramePr>
          <p:nvPr>
            <p:ph idx="1"/>
          </p:nvPr>
        </p:nvGraphicFramePr>
        <p:xfrm>
          <a:off x="148590" y="863600"/>
          <a:ext cx="8881105" cy="2651760"/>
        </p:xfrm>
        <a:graphic>
          <a:graphicData uri="http://schemas.openxmlformats.org/drawingml/2006/table">
            <a:tbl>
              <a:tblPr firstRow="1" bandRow="1">
                <a:tableStyleId>{5C22544A-7EE6-4342-B048-85BDC9FD1C3A}</a:tableStyleId>
              </a:tblPr>
              <a:tblGrid>
                <a:gridCol w="1153782"/>
                <a:gridCol w="3310386"/>
                <a:gridCol w="2253651"/>
                <a:gridCol w="2163286"/>
              </a:tblGrid>
              <a:tr h="370839">
                <a:tc>
                  <a:txBody>
                    <a:bodyPr/>
                    <a:lstStyle/>
                    <a:p>
                      <a:pPr algn="ctr"/>
                      <a:r>
                        <a:rPr lang="de-DE" sz="1400"/>
                        <a:t>Division</a:t>
                      </a:r>
                      <a:endParaRPr lang="en-US" sz="1400"/>
                    </a:p>
                  </a:txBody>
                  <a:tcPr/>
                </a:tc>
                <a:tc>
                  <a:txBody>
                    <a:bodyPr/>
                    <a:lstStyle/>
                    <a:p>
                      <a:pPr algn="ctr"/>
                      <a:r>
                        <a:rPr lang="de-DE" sz="1400"/>
                        <a:t>Summary</a:t>
                      </a:r>
                      <a:endParaRPr lang="en-US" sz="1400"/>
                    </a:p>
                  </a:txBody>
                  <a:tcPr/>
                </a:tc>
                <a:tc>
                  <a:txBody>
                    <a:bodyPr/>
                    <a:lstStyle/>
                    <a:p>
                      <a:pPr lvl="0" algn="ctr">
                        <a:lnSpc>
                          <a:spcPct val="100000"/>
                        </a:lnSpc>
                        <a:spcBef>
                          <a:spcPts val="0"/>
                        </a:spcBef>
                        <a:spcAft>
                          <a:spcPts val="0"/>
                        </a:spcAft>
                        <a:buNone/>
                      </a:pPr>
                      <a:r>
                        <a:rPr lang="de-DE" sz="1400" b="1" i="0" u="none" strike="noStrike" noProof="0" err="1">
                          <a:latin typeface="Tahoma"/>
                        </a:rPr>
                        <a:t>Deviations</a:t>
                      </a:r>
                      <a:r>
                        <a:rPr lang="de-DE" sz="1400" b="1" i="0" u="none" strike="noStrike" noProof="0">
                          <a:latin typeface="Tahoma"/>
                        </a:rPr>
                        <a:t> </a:t>
                      </a:r>
                      <a:r>
                        <a:rPr lang="de-DE" sz="1400" b="1" i="0" u="none" strike="noStrike" noProof="0" err="1">
                          <a:latin typeface="Tahoma"/>
                        </a:rPr>
                        <a:t>against</a:t>
                      </a:r>
                      <a:r>
                        <a:rPr lang="de-DE" sz="1400" b="1" i="0" u="none" strike="noStrike" noProof="0">
                          <a:latin typeface="Tahoma"/>
                        </a:rPr>
                        <a:t>  Reference </a:t>
                      </a:r>
                      <a:r>
                        <a:rPr lang="de-DE" sz="1400" b="1" i="0" u="none" strike="noStrike" noProof="0" err="1">
                          <a:latin typeface="Tahoma"/>
                        </a:rPr>
                        <a:t>Archtecture</a:t>
                      </a:r>
                      <a:endParaRPr lang="de-DE" sz="1400" b="1" i="0" u="none" strike="noStrike" noProof="0" err="1">
                        <a:latin typeface="Tahoma"/>
                      </a:endParaRPr>
                    </a:p>
                  </a:txBody>
                  <a:tcPr/>
                </a:tc>
                <a:tc>
                  <a:txBody>
                    <a:bodyPr/>
                    <a:lstStyle/>
                    <a:p>
                      <a:pPr algn="ctr"/>
                      <a:r>
                        <a:rPr lang="de-DE" sz="1400" err="1"/>
                        <a:t>Challanges</a:t>
                      </a:r>
                      <a:r>
                        <a:rPr lang="de-DE" sz="1400"/>
                        <a:t> / </a:t>
                      </a:r>
                      <a:r>
                        <a:rPr lang="de-DE" sz="1400" err="1"/>
                        <a:t>Suggestions</a:t>
                      </a:r>
                      <a:endParaRPr lang="en-US" sz="1400"/>
                    </a:p>
                  </a:txBody>
                  <a:tcPr/>
                </a:tc>
              </a:tr>
              <a:tr h="370840">
                <a:tc>
                  <a:txBody>
                    <a:bodyPr/>
                    <a:lstStyle/>
                    <a:p>
                      <a:pPr algn="ctr"/>
                      <a:r>
                        <a:rPr lang="de-DE"/>
                        <a:t>T&amp;I</a:t>
                      </a:r>
                      <a:endParaRPr lang="en-US"/>
                    </a:p>
                  </a:txBody>
                  <a:tcPr/>
                </a:tc>
                <a:tc>
                  <a:txBody>
                    <a:bodyPr/>
                    <a:lstStyle/>
                    <a:p>
                      <a:pPr marL="171450" indent="-171450">
                        <a:buFontTx/>
                        <a:buChar char="-"/>
                      </a:pPr>
                      <a:r>
                        <a:rPr lang="en-US" sz="1050"/>
                        <a:t>TIP Architecture is traditionally Non-</a:t>
                      </a:r>
                      <a:r>
                        <a:rPr lang="en-US" sz="1050" err="1"/>
                        <a:t>Autosar</a:t>
                      </a:r>
                      <a:r>
                        <a:rPr lang="en-US" sz="1050"/>
                        <a:t> Architecture. Base SW comes from Pilsen. Pilsen is responsible for final integration and Series. </a:t>
                      </a:r>
                      <a:endParaRPr lang="en-US" sz="1050"/>
                    </a:p>
                    <a:p>
                      <a:pPr marL="171450" indent="-171450">
                        <a:buFontTx/>
                        <a:buChar char="-"/>
                      </a:pPr>
                      <a:r>
                        <a:rPr lang="en-US" sz="1050" kern="1200">
                          <a:solidFill>
                            <a:schemeClr val="dk1"/>
                          </a:solidFill>
                          <a:latin typeface="+mn-lt"/>
                          <a:ea typeface="+mn-ea"/>
                          <a:cs typeface="+mn-cs"/>
                        </a:rPr>
                        <a:t>Communication between two SWC is partly done directly (this is generally the case for Safety related functions in Basic SW) and partly through Signal Abstraction layer</a:t>
                      </a:r>
                      <a:endParaRPr lang="en-US" sz="1050" kern="1200">
                        <a:solidFill>
                          <a:schemeClr val="dk1"/>
                        </a:solidFill>
                        <a:latin typeface="+mn-lt"/>
                        <a:ea typeface="+mn-ea"/>
                        <a:cs typeface="+mn-cs"/>
                      </a:endParaRPr>
                    </a:p>
                    <a:p>
                      <a:pPr marL="171450" indent="-171450">
                        <a:buFontTx/>
                        <a:buChar char="-"/>
                      </a:pPr>
                      <a:r>
                        <a:rPr lang="en-US" sz="1050" kern="1200">
                          <a:solidFill>
                            <a:schemeClr val="dk1"/>
                          </a:solidFill>
                          <a:latin typeface="+mn-lt"/>
                          <a:ea typeface="+mn-ea"/>
                          <a:cs typeface="+mn-cs"/>
                        </a:rPr>
                        <a:t>Middleware is named as TIP Platform (Level 1: Basic level configured by Project, Level 2: Based on detail specification, Pilsen configure the SW and provided accordingly)</a:t>
                      </a:r>
                      <a:endParaRPr lang="en-US" sz="1050" kern="120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defRPr/>
                      </a:pPr>
                      <a:endParaRPr lang="en-US" sz="1050" kern="1200">
                        <a:solidFill>
                          <a:schemeClr val="dk1"/>
                        </a:solidFill>
                        <a:latin typeface="+mn-lt"/>
                        <a:ea typeface="+mn-ea"/>
                        <a:cs typeface="+mn-cs"/>
                      </a:endParaRPr>
                    </a:p>
                    <a:p>
                      <a:pPr marL="225425" indent="0">
                        <a:buFont typeface="+mj-lt"/>
                        <a:buNone/>
                      </a:pPr>
                      <a:endParaRPr lang="en-US" sz="800"/>
                    </a:p>
                  </a:txBody>
                  <a:tcPr/>
                </a:tc>
                <a:tc>
                  <a:txBody>
                    <a:bodyPr/>
                    <a:lstStyle/>
                    <a:p>
                      <a:pPr marL="171450" lvl="0" indent="-171450">
                        <a:buFontTx/>
                        <a:buChar char="-"/>
                      </a:pPr>
                      <a:r>
                        <a:rPr lang="en-US" sz="1050"/>
                        <a:t>It’s fully non-</a:t>
                      </a:r>
                      <a:r>
                        <a:rPr lang="en-US" sz="1050" err="1"/>
                        <a:t>Autosar</a:t>
                      </a:r>
                      <a:r>
                        <a:rPr lang="en-US" sz="1050"/>
                        <a:t> architecture with legacy SW</a:t>
                      </a:r>
                      <a:endParaRPr lang="de-DE" sz="1050" err="1"/>
                    </a:p>
                  </a:txBody>
                  <a:tcPr/>
                </a:tc>
                <a:tc>
                  <a:txBody>
                    <a:bodyPr/>
                    <a:lstStyle/>
                    <a:p>
                      <a:pPr marL="171450" lvl="0" indent="-171450">
                        <a:buFontTx/>
                        <a:buChar char="-"/>
                      </a:pPr>
                      <a:r>
                        <a:rPr lang="en-US" sz="1050" i="1"/>
                        <a:t>To be filled </a:t>
                      </a:r>
                      <a:endParaRPr lang="en-US" sz="1050" i="1"/>
                    </a:p>
                    <a:p>
                      <a:pPr marL="171450" lvl="0" indent="-171450">
                        <a:buFontTx/>
                        <a:buChar char="-"/>
                      </a:pPr>
                      <a:r>
                        <a:rPr lang="en-US" sz="1050" i="1"/>
                        <a:t>(</a:t>
                      </a:r>
                      <a:r>
                        <a:rPr lang="en-US" sz="1050" i="1" err="1"/>
                        <a:t>Mr</a:t>
                      </a:r>
                      <a:r>
                        <a:rPr lang="en-US" sz="1050" i="1"/>
                        <a:t> M </a:t>
                      </a:r>
                      <a:r>
                        <a:rPr lang="en-US" sz="1050" i="1" err="1"/>
                        <a:t>Liese</a:t>
                      </a:r>
                      <a:r>
                        <a:rPr lang="en-US" sz="1050" i="1"/>
                        <a:t> will send this offline) </a:t>
                      </a:r>
                      <a:endParaRPr lang="en-US" sz="1050" i="1"/>
                    </a:p>
                  </a:txBody>
                  <a:tcPr/>
                </a:tc>
              </a:tr>
            </a:tbl>
          </a:graphicData>
        </a:graphic>
      </p:graphicFrame>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System Service </a:t>
            </a:r>
            <a:r>
              <a:rPr lang="de-DE" err="1"/>
              <a:t>Component</a:t>
            </a:r>
            <a:r>
              <a:rPr lang="de-DE"/>
              <a:t> Definition</a:t>
            </a:r>
            <a:endParaRPr lang="en-US"/>
          </a:p>
        </p:txBody>
      </p:sp>
      <p:sp>
        <p:nvSpPr>
          <p:cNvPr id="3" name="Content Placeholder 2"/>
          <p:cNvSpPr>
            <a:spLocks noGrp="1"/>
          </p:cNvSpPr>
          <p:nvPr>
            <p:ph idx="1"/>
          </p:nvPr>
        </p:nvSpPr>
        <p:spPr>
          <a:xfrm>
            <a:off x="360002" y="541020"/>
            <a:ext cx="8424000" cy="4035835"/>
          </a:xfrm>
        </p:spPr>
        <p:txBody>
          <a:bodyPr/>
          <a:lstStyle/>
          <a:p>
            <a:pPr marL="171450" indent="-171450">
              <a:lnSpc>
                <a:spcPct val="150000"/>
              </a:lnSpc>
              <a:buFont typeface="Arial" panose="02080604020202020204" pitchFamily="34" charset="0"/>
              <a:buChar char="•"/>
            </a:pPr>
            <a:r>
              <a:rPr lang="de-DE"/>
              <a:t>OEM Components: </a:t>
            </a:r>
            <a:r>
              <a:rPr lang="de-DE" err="1"/>
              <a:t>It</a:t>
            </a:r>
            <a:r>
              <a:rPr lang="de-DE"/>
              <a:t> </a:t>
            </a:r>
            <a:r>
              <a:rPr lang="de-DE" err="1"/>
              <a:t>contains</a:t>
            </a:r>
            <a:r>
              <a:rPr lang="de-DE"/>
              <a:t> </a:t>
            </a:r>
            <a:r>
              <a:rPr lang="de-DE" err="1"/>
              <a:t>standard</a:t>
            </a:r>
            <a:r>
              <a:rPr lang="de-DE"/>
              <a:t> </a:t>
            </a:r>
            <a:r>
              <a:rPr lang="de-DE" err="1"/>
              <a:t>reusable</a:t>
            </a:r>
            <a:r>
              <a:rPr lang="de-DE"/>
              <a:t> OEM </a:t>
            </a:r>
            <a:r>
              <a:rPr lang="de-DE" err="1"/>
              <a:t>service</a:t>
            </a:r>
            <a:r>
              <a:rPr lang="de-DE"/>
              <a:t> </a:t>
            </a:r>
            <a:r>
              <a:rPr lang="de-DE" err="1"/>
              <a:t>component</a:t>
            </a:r>
            <a:r>
              <a:rPr lang="de-DE"/>
              <a:t>, </a:t>
            </a:r>
            <a:r>
              <a:rPr lang="de-DE" err="1"/>
              <a:t>which</a:t>
            </a:r>
            <a:r>
              <a:rPr lang="de-DE"/>
              <a:t> </a:t>
            </a:r>
            <a:r>
              <a:rPr lang="de-DE" err="1"/>
              <a:t>can</a:t>
            </a:r>
            <a:r>
              <a:rPr lang="de-DE"/>
              <a:t> </a:t>
            </a:r>
            <a:r>
              <a:rPr lang="de-DE" err="1"/>
              <a:t>be</a:t>
            </a:r>
            <a:r>
              <a:rPr lang="de-DE"/>
              <a:t> </a:t>
            </a:r>
            <a:r>
              <a:rPr lang="de-DE" err="1"/>
              <a:t>used</a:t>
            </a:r>
            <a:r>
              <a:rPr lang="de-DE"/>
              <a:t> in different </a:t>
            </a:r>
            <a:r>
              <a:rPr lang="de-DE" err="1"/>
              <a:t>products</a:t>
            </a:r>
            <a:endParaRPr lang="de-DE"/>
          </a:p>
          <a:p>
            <a:pPr marL="387350" lvl="1" indent="-171450">
              <a:lnSpc>
                <a:spcPct val="150000"/>
              </a:lnSpc>
              <a:buFont typeface="Arial" panose="02080604020202020204" pitchFamily="34" charset="0"/>
              <a:buChar char="•"/>
            </a:pPr>
            <a:r>
              <a:rPr lang="de-DE"/>
              <a:t>Ex: BAC Module </a:t>
            </a:r>
            <a:r>
              <a:rPr lang="de-DE" err="1"/>
              <a:t>from</a:t>
            </a:r>
            <a:r>
              <a:rPr lang="de-DE"/>
              <a:t> BMW, SUM </a:t>
            </a:r>
            <a:r>
              <a:rPr lang="de-DE" err="1"/>
              <a:t>module</a:t>
            </a:r>
            <a:r>
              <a:rPr lang="de-DE"/>
              <a:t> </a:t>
            </a:r>
            <a:r>
              <a:rPr lang="de-DE" err="1"/>
              <a:t>from</a:t>
            </a:r>
            <a:r>
              <a:rPr lang="de-DE"/>
              <a:t> GM</a:t>
            </a:r>
            <a:endParaRPr lang="de-DE"/>
          </a:p>
          <a:p>
            <a:pPr marL="171450" indent="-171450">
              <a:lnSpc>
                <a:spcPct val="150000"/>
              </a:lnSpc>
              <a:buFont typeface="Arial" panose="02080604020202020204" pitchFamily="34" charset="0"/>
              <a:buChar char="•"/>
            </a:pPr>
            <a:r>
              <a:rPr lang="de-DE" err="1"/>
              <a:t>Diagnostic</a:t>
            </a:r>
            <a:r>
              <a:rPr lang="de-DE"/>
              <a:t> Services: </a:t>
            </a:r>
            <a:r>
              <a:rPr lang="de-DE" err="1"/>
              <a:t>It</a:t>
            </a:r>
            <a:r>
              <a:rPr lang="de-DE"/>
              <a:t> </a:t>
            </a:r>
            <a:r>
              <a:rPr lang="de-DE" err="1"/>
              <a:t>provides</a:t>
            </a:r>
            <a:r>
              <a:rPr lang="de-DE"/>
              <a:t> </a:t>
            </a:r>
            <a:r>
              <a:rPr lang="de-DE" err="1"/>
              <a:t>interfaces</a:t>
            </a:r>
            <a:r>
              <a:rPr lang="de-DE"/>
              <a:t> </a:t>
            </a:r>
            <a:r>
              <a:rPr lang="de-DE" err="1"/>
              <a:t>abstraction</a:t>
            </a:r>
            <a:r>
              <a:rPr lang="de-DE"/>
              <a:t> </a:t>
            </a:r>
            <a:r>
              <a:rPr lang="de-DE" err="1"/>
              <a:t>for</a:t>
            </a:r>
            <a:r>
              <a:rPr lang="de-DE"/>
              <a:t> an </a:t>
            </a:r>
            <a:r>
              <a:rPr lang="de-DE" err="1"/>
              <a:t>Application</a:t>
            </a:r>
            <a:r>
              <a:rPr lang="de-DE"/>
              <a:t> </a:t>
            </a:r>
            <a:r>
              <a:rPr lang="de-DE" err="1"/>
              <a:t>layer</a:t>
            </a:r>
            <a:r>
              <a:rPr lang="de-DE"/>
              <a:t> in </a:t>
            </a:r>
            <a:r>
              <a:rPr lang="de-DE" err="1"/>
              <a:t>order</a:t>
            </a:r>
            <a:r>
              <a:rPr lang="de-DE"/>
              <a:t> </a:t>
            </a:r>
            <a:r>
              <a:rPr lang="de-DE" err="1"/>
              <a:t>to</a:t>
            </a:r>
            <a:r>
              <a:rPr lang="de-DE"/>
              <a:t> </a:t>
            </a:r>
            <a:r>
              <a:rPr lang="de-DE" err="1"/>
              <a:t>access</a:t>
            </a:r>
            <a:r>
              <a:rPr lang="de-DE"/>
              <a:t> </a:t>
            </a:r>
            <a:r>
              <a:rPr lang="de-DE" err="1"/>
              <a:t>daignostic</a:t>
            </a:r>
            <a:r>
              <a:rPr lang="de-DE"/>
              <a:t> </a:t>
            </a:r>
            <a:r>
              <a:rPr lang="de-DE" err="1"/>
              <a:t>services</a:t>
            </a:r>
            <a:r>
              <a:rPr lang="de-DE"/>
              <a:t> (ex. DTC </a:t>
            </a:r>
            <a:r>
              <a:rPr lang="de-DE" err="1"/>
              <a:t>reporting</a:t>
            </a:r>
            <a:r>
              <a:rPr lang="de-DE"/>
              <a:t> / </a:t>
            </a:r>
            <a:r>
              <a:rPr lang="de-DE" err="1"/>
              <a:t>status</a:t>
            </a:r>
            <a:r>
              <a:rPr lang="de-DE"/>
              <a:t>) in </a:t>
            </a:r>
            <a:r>
              <a:rPr lang="de-DE" err="1"/>
              <a:t>the</a:t>
            </a:r>
            <a:r>
              <a:rPr lang="de-DE"/>
              <a:t> MW. </a:t>
            </a:r>
            <a:endParaRPr lang="de-DE"/>
          </a:p>
          <a:p>
            <a:pPr marL="387350" lvl="1" indent="-171450">
              <a:lnSpc>
                <a:spcPct val="150000"/>
              </a:lnSpc>
              <a:buFont typeface="Arial" panose="02080604020202020204" pitchFamily="34" charset="0"/>
              <a:buChar char="•"/>
            </a:pPr>
            <a:r>
              <a:rPr lang="de-DE"/>
              <a:t>Ex: </a:t>
            </a:r>
            <a:r>
              <a:rPr lang="de-DE" err="1"/>
              <a:t>Diagnostic</a:t>
            </a:r>
            <a:r>
              <a:rPr lang="de-DE"/>
              <a:t> </a:t>
            </a:r>
            <a:r>
              <a:rPr lang="de-DE" err="1"/>
              <a:t>service</a:t>
            </a:r>
            <a:r>
              <a:rPr lang="de-DE"/>
              <a:t> </a:t>
            </a:r>
            <a:r>
              <a:rPr lang="de-DE" err="1"/>
              <a:t>converts</a:t>
            </a:r>
            <a:r>
              <a:rPr lang="de-DE"/>
              <a:t> DTC Read/Write (OEM </a:t>
            </a:r>
            <a:r>
              <a:rPr lang="de-DE" err="1"/>
              <a:t>specific</a:t>
            </a:r>
            <a:r>
              <a:rPr lang="de-DE"/>
              <a:t> </a:t>
            </a:r>
            <a:r>
              <a:rPr lang="de-DE" err="1"/>
              <a:t>names</a:t>
            </a:r>
            <a:r>
              <a:rPr lang="de-DE"/>
              <a:t>) </a:t>
            </a:r>
            <a:r>
              <a:rPr lang="de-DE" err="1"/>
              <a:t>into</a:t>
            </a:r>
            <a:r>
              <a:rPr lang="de-DE"/>
              <a:t> </a:t>
            </a:r>
            <a:r>
              <a:rPr lang="de-DE" err="1"/>
              <a:t>standard</a:t>
            </a:r>
            <a:r>
              <a:rPr lang="de-DE"/>
              <a:t> interface </a:t>
            </a:r>
            <a:r>
              <a:rPr lang="de-DE" err="1"/>
              <a:t>for</a:t>
            </a:r>
            <a:r>
              <a:rPr lang="de-DE"/>
              <a:t> </a:t>
            </a:r>
            <a:r>
              <a:rPr lang="de-DE" err="1"/>
              <a:t>Application</a:t>
            </a:r>
            <a:r>
              <a:rPr lang="de-DE"/>
              <a:t> so </a:t>
            </a:r>
            <a:r>
              <a:rPr lang="de-DE" err="1"/>
              <a:t>that</a:t>
            </a:r>
            <a:r>
              <a:rPr lang="de-DE"/>
              <a:t> </a:t>
            </a:r>
            <a:r>
              <a:rPr lang="de-DE" err="1"/>
              <a:t>Application</a:t>
            </a:r>
            <a:r>
              <a:rPr lang="de-DE"/>
              <a:t> </a:t>
            </a:r>
            <a:r>
              <a:rPr lang="de-DE" err="1"/>
              <a:t>can</a:t>
            </a:r>
            <a:r>
              <a:rPr lang="de-DE"/>
              <a:t> </a:t>
            </a:r>
            <a:r>
              <a:rPr lang="de-DE" err="1"/>
              <a:t>be</a:t>
            </a:r>
            <a:r>
              <a:rPr lang="de-DE"/>
              <a:t> </a:t>
            </a:r>
            <a:r>
              <a:rPr lang="de-DE" err="1"/>
              <a:t>developed</a:t>
            </a:r>
            <a:r>
              <a:rPr lang="de-DE"/>
              <a:t> </a:t>
            </a:r>
            <a:r>
              <a:rPr lang="de-DE" err="1"/>
              <a:t>independently</a:t>
            </a:r>
            <a:r>
              <a:rPr lang="de-DE"/>
              <a:t> and </a:t>
            </a:r>
            <a:r>
              <a:rPr lang="de-DE" err="1"/>
              <a:t>does</a:t>
            </a:r>
            <a:r>
              <a:rPr lang="de-DE"/>
              <a:t> not </a:t>
            </a:r>
            <a:r>
              <a:rPr lang="de-DE" err="1"/>
              <a:t>need</a:t>
            </a:r>
            <a:r>
              <a:rPr lang="de-DE"/>
              <a:t> </a:t>
            </a:r>
            <a:r>
              <a:rPr lang="de-DE" err="1"/>
              <a:t>to</a:t>
            </a:r>
            <a:r>
              <a:rPr lang="de-DE"/>
              <a:t> </a:t>
            </a:r>
            <a:r>
              <a:rPr lang="de-DE" err="1"/>
              <a:t>change</a:t>
            </a:r>
            <a:r>
              <a:rPr lang="de-DE"/>
              <a:t> </a:t>
            </a:r>
            <a:r>
              <a:rPr lang="de-DE" err="1"/>
              <a:t>interfaces</a:t>
            </a:r>
            <a:endParaRPr lang="de-DE"/>
          </a:p>
          <a:p>
            <a:pPr marL="171450" indent="-171450">
              <a:lnSpc>
                <a:spcPct val="150000"/>
              </a:lnSpc>
              <a:buFont typeface="Arial" panose="02080604020202020204" pitchFamily="34" charset="0"/>
              <a:buChar char="•"/>
            </a:pPr>
            <a:r>
              <a:rPr lang="de-DE"/>
              <a:t>Memory </a:t>
            </a:r>
            <a:r>
              <a:rPr lang="de-DE" err="1"/>
              <a:t>services</a:t>
            </a:r>
            <a:r>
              <a:rPr lang="de-DE"/>
              <a:t>: </a:t>
            </a:r>
            <a:r>
              <a:rPr lang="de-DE" err="1"/>
              <a:t>It</a:t>
            </a:r>
            <a:r>
              <a:rPr lang="de-DE"/>
              <a:t> </a:t>
            </a:r>
            <a:r>
              <a:rPr lang="de-DE" err="1"/>
              <a:t>provides</a:t>
            </a:r>
            <a:r>
              <a:rPr lang="de-DE"/>
              <a:t> </a:t>
            </a:r>
            <a:r>
              <a:rPr lang="de-DE" err="1"/>
              <a:t>interfaces</a:t>
            </a:r>
            <a:r>
              <a:rPr lang="de-DE"/>
              <a:t> </a:t>
            </a:r>
            <a:r>
              <a:rPr lang="de-DE" err="1"/>
              <a:t>abstraction</a:t>
            </a:r>
            <a:r>
              <a:rPr lang="de-DE"/>
              <a:t> </a:t>
            </a:r>
            <a:r>
              <a:rPr lang="de-DE" err="1"/>
              <a:t>for</a:t>
            </a:r>
            <a:r>
              <a:rPr lang="de-DE"/>
              <a:t> an </a:t>
            </a:r>
            <a:r>
              <a:rPr lang="de-DE" err="1"/>
              <a:t>Application</a:t>
            </a:r>
            <a:r>
              <a:rPr lang="de-DE"/>
              <a:t> </a:t>
            </a:r>
            <a:r>
              <a:rPr lang="de-DE" err="1"/>
              <a:t>layer</a:t>
            </a:r>
            <a:r>
              <a:rPr lang="de-DE"/>
              <a:t> (</a:t>
            </a:r>
            <a:r>
              <a:rPr lang="de-DE" err="1"/>
              <a:t>NvSWC</a:t>
            </a:r>
            <a:r>
              <a:rPr lang="de-DE"/>
              <a:t>) in </a:t>
            </a:r>
            <a:r>
              <a:rPr lang="de-DE" err="1"/>
              <a:t>order</a:t>
            </a:r>
            <a:r>
              <a:rPr lang="de-DE"/>
              <a:t> </a:t>
            </a:r>
            <a:r>
              <a:rPr lang="de-DE" err="1"/>
              <a:t>to</a:t>
            </a:r>
            <a:r>
              <a:rPr lang="de-DE"/>
              <a:t> </a:t>
            </a:r>
            <a:r>
              <a:rPr lang="de-DE" err="1"/>
              <a:t>access</a:t>
            </a:r>
            <a:r>
              <a:rPr lang="de-DE"/>
              <a:t> </a:t>
            </a:r>
            <a:r>
              <a:rPr lang="de-DE" err="1"/>
              <a:t>memory</a:t>
            </a:r>
            <a:r>
              <a:rPr lang="de-DE"/>
              <a:t> </a:t>
            </a:r>
            <a:r>
              <a:rPr lang="de-DE" err="1"/>
              <a:t>services</a:t>
            </a:r>
            <a:r>
              <a:rPr lang="de-DE"/>
              <a:t> (ex. Read </a:t>
            </a:r>
            <a:r>
              <a:rPr lang="de-DE" err="1"/>
              <a:t>or</a:t>
            </a:r>
            <a:r>
              <a:rPr lang="de-DE"/>
              <a:t> Write </a:t>
            </a:r>
            <a:r>
              <a:rPr lang="de-DE" err="1"/>
              <a:t>memory</a:t>
            </a:r>
            <a:r>
              <a:rPr lang="de-DE"/>
              <a:t> block) in </a:t>
            </a:r>
            <a:r>
              <a:rPr lang="de-DE" err="1"/>
              <a:t>the</a:t>
            </a:r>
            <a:r>
              <a:rPr lang="de-DE"/>
              <a:t> MW</a:t>
            </a:r>
            <a:endParaRPr lang="de-DE"/>
          </a:p>
          <a:p>
            <a:pPr marL="387350" lvl="1" indent="-171450">
              <a:lnSpc>
                <a:spcPct val="150000"/>
              </a:lnSpc>
              <a:buFont typeface="Arial" panose="02080604020202020204" pitchFamily="34" charset="0"/>
              <a:buChar char="•"/>
            </a:pPr>
            <a:r>
              <a:rPr lang="de-DE"/>
              <a:t>Ex: Memory </a:t>
            </a:r>
            <a:r>
              <a:rPr lang="de-DE" err="1"/>
              <a:t>services</a:t>
            </a:r>
            <a:r>
              <a:rPr lang="de-DE"/>
              <a:t> </a:t>
            </a:r>
            <a:r>
              <a:rPr lang="de-DE" err="1"/>
              <a:t>collects</a:t>
            </a:r>
            <a:r>
              <a:rPr lang="de-DE"/>
              <a:t> NVM Jobs (Read/Write) and pass </a:t>
            </a:r>
            <a:r>
              <a:rPr lang="de-DE" err="1"/>
              <a:t>them</a:t>
            </a:r>
            <a:r>
              <a:rPr lang="de-DE"/>
              <a:t> </a:t>
            </a:r>
            <a:r>
              <a:rPr lang="de-DE" err="1"/>
              <a:t>to</a:t>
            </a:r>
            <a:r>
              <a:rPr lang="de-DE"/>
              <a:t> BSW. </a:t>
            </a:r>
            <a:r>
              <a:rPr lang="de-DE" err="1"/>
              <a:t>It</a:t>
            </a:r>
            <a:r>
              <a:rPr lang="de-DE"/>
              <a:t> </a:t>
            </a:r>
            <a:r>
              <a:rPr lang="de-DE" err="1"/>
              <a:t>keeps</a:t>
            </a:r>
            <a:r>
              <a:rPr lang="de-DE"/>
              <a:t> </a:t>
            </a:r>
            <a:r>
              <a:rPr lang="de-DE" err="1"/>
              <a:t>the</a:t>
            </a:r>
            <a:r>
              <a:rPr lang="de-DE"/>
              <a:t> same </a:t>
            </a:r>
            <a:r>
              <a:rPr lang="de-DE" err="1"/>
              <a:t>interfaces</a:t>
            </a:r>
            <a:r>
              <a:rPr lang="de-DE"/>
              <a:t> </a:t>
            </a:r>
            <a:r>
              <a:rPr lang="de-DE" err="1"/>
              <a:t>to</a:t>
            </a:r>
            <a:r>
              <a:rPr lang="de-DE"/>
              <a:t> </a:t>
            </a:r>
            <a:r>
              <a:rPr lang="de-DE" err="1"/>
              <a:t>Application</a:t>
            </a:r>
            <a:r>
              <a:rPr lang="de-DE"/>
              <a:t> </a:t>
            </a:r>
            <a:r>
              <a:rPr lang="de-DE" err="1"/>
              <a:t>layer</a:t>
            </a:r>
            <a:r>
              <a:rPr lang="de-DE"/>
              <a:t> so </a:t>
            </a:r>
            <a:r>
              <a:rPr lang="de-DE" err="1"/>
              <a:t>that</a:t>
            </a:r>
            <a:r>
              <a:rPr lang="de-DE"/>
              <a:t> </a:t>
            </a:r>
            <a:r>
              <a:rPr lang="de-DE" err="1"/>
              <a:t>Application</a:t>
            </a:r>
            <a:r>
              <a:rPr lang="de-DE"/>
              <a:t> </a:t>
            </a:r>
            <a:r>
              <a:rPr lang="de-DE" err="1"/>
              <a:t>can</a:t>
            </a:r>
            <a:r>
              <a:rPr lang="de-DE"/>
              <a:t> </a:t>
            </a:r>
            <a:r>
              <a:rPr lang="de-DE" err="1"/>
              <a:t>be</a:t>
            </a:r>
            <a:r>
              <a:rPr lang="de-DE"/>
              <a:t> </a:t>
            </a:r>
            <a:r>
              <a:rPr lang="de-DE" err="1"/>
              <a:t>developed</a:t>
            </a:r>
            <a:r>
              <a:rPr lang="de-DE"/>
              <a:t> </a:t>
            </a:r>
            <a:r>
              <a:rPr lang="de-DE" err="1"/>
              <a:t>independently</a:t>
            </a:r>
            <a:endParaRPr lang="de-DE"/>
          </a:p>
          <a:p>
            <a:pPr marL="171450" indent="-171450">
              <a:lnSpc>
                <a:spcPct val="150000"/>
              </a:lnSpc>
              <a:buFont typeface="Arial" panose="02080604020202020204" pitchFamily="34" charset="0"/>
              <a:buChar char="•"/>
            </a:pPr>
            <a:r>
              <a:rPr lang="de-DE"/>
              <a:t>Device </a:t>
            </a:r>
            <a:r>
              <a:rPr lang="de-DE" err="1"/>
              <a:t>Abstraction</a:t>
            </a:r>
            <a:r>
              <a:rPr lang="de-DE"/>
              <a:t>: </a:t>
            </a:r>
            <a:r>
              <a:rPr lang="de-DE" err="1"/>
              <a:t>It</a:t>
            </a:r>
            <a:r>
              <a:rPr lang="de-DE"/>
              <a:t> </a:t>
            </a:r>
            <a:r>
              <a:rPr lang="de-DE" err="1"/>
              <a:t>creates</a:t>
            </a:r>
            <a:r>
              <a:rPr lang="de-DE"/>
              <a:t> </a:t>
            </a:r>
            <a:r>
              <a:rPr lang="de-DE" err="1"/>
              <a:t>abstraction</a:t>
            </a:r>
            <a:r>
              <a:rPr lang="de-DE"/>
              <a:t> </a:t>
            </a:r>
            <a:r>
              <a:rPr lang="de-DE" err="1"/>
              <a:t>for</a:t>
            </a:r>
            <a:r>
              <a:rPr lang="de-DE"/>
              <a:t> </a:t>
            </a:r>
            <a:r>
              <a:rPr lang="de-DE" err="1"/>
              <a:t>devices</a:t>
            </a:r>
            <a:r>
              <a:rPr lang="de-DE"/>
              <a:t> (Ex. Sensor (ADCs) and </a:t>
            </a:r>
            <a:r>
              <a:rPr lang="de-DE" err="1"/>
              <a:t>Actuators</a:t>
            </a:r>
            <a:r>
              <a:rPr lang="de-DE"/>
              <a:t> (Electric Motors))</a:t>
            </a:r>
            <a:endParaRPr lang="de-DE"/>
          </a:p>
          <a:p>
            <a:pPr marL="387350" lvl="1" indent="-171450">
              <a:lnSpc>
                <a:spcPct val="150000"/>
              </a:lnSpc>
              <a:buFont typeface="Arial" panose="02080604020202020204" pitchFamily="34" charset="0"/>
              <a:buChar char="•"/>
            </a:pPr>
            <a:r>
              <a:rPr lang="de-DE"/>
              <a:t>Ex: </a:t>
            </a:r>
            <a:r>
              <a:rPr lang="de-DE" err="1"/>
              <a:t>Application</a:t>
            </a:r>
            <a:r>
              <a:rPr lang="de-DE"/>
              <a:t> </a:t>
            </a:r>
            <a:r>
              <a:rPr lang="de-DE" err="1"/>
              <a:t>has</a:t>
            </a:r>
            <a:r>
              <a:rPr lang="de-DE"/>
              <a:t> interface </a:t>
            </a:r>
            <a:r>
              <a:rPr lang="de-DE" err="1"/>
              <a:t>to</a:t>
            </a:r>
            <a:r>
              <a:rPr lang="de-DE"/>
              <a:t> </a:t>
            </a:r>
            <a:r>
              <a:rPr lang="de-DE" err="1"/>
              <a:t>read</a:t>
            </a:r>
            <a:r>
              <a:rPr lang="de-DE"/>
              <a:t> </a:t>
            </a:r>
            <a:r>
              <a:rPr lang="de-DE" err="1"/>
              <a:t>Temperature</a:t>
            </a:r>
            <a:r>
              <a:rPr lang="de-DE"/>
              <a:t> </a:t>
            </a:r>
            <a:r>
              <a:rPr lang="de-DE" err="1"/>
              <a:t>from</a:t>
            </a:r>
            <a:r>
              <a:rPr lang="de-DE"/>
              <a:t> Sensor. Device </a:t>
            </a:r>
            <a:r>
              <a:rPr lang="de-DE" err="1"/>
              <a:t>Abstraction</a:t>
            </a:r>
            <a:r>
              <a:rPr lang="de-DE"/>
              <a:t> will </a:t>
            </a:r>
            <a:r>
              <a:rPr lang="de-DE" err="1"/>
              <a:t>convert</a:t>
            </a:r>
            <a:r>
              <a:rPr lang="de-DE"/>
              <a:t> </a:t>
            </a:r>
            <a:r>
              <a:rPr lang="de-DE" err="1"/>
              <a:t>this</a:t>
            </a:r>
            <a:r>
              <a:rPr lang="de-DE"/>
              <a:t> interface </a:t>
            </a:r>
            <a:r>
              <a:rPr lang="de-DE" err="1"/>
              <a:t>to</a:t>
            </a:r>
            <a:r>
              <a:rPr lang="de-DE"/>
              <a:t> BSW </a:t>
            </a:r>
            <a:r>
              <a:rPr lang="de-DE" err="1"/>
              <a:t>specific</a:t>
            </a:r>
            <a:r>
              <a:rPr lang="de-DE"/>
              <a:t> interface (ADC </a:t>
            </a:r>
            <a:r>
              <a:rPr lang="de-DE" err="1"/>
              <a:t>channel</a:t>
            </a:r>
            <a:r>
              <a:rPr lang="de-DE"/>
              <a:t>) </a:t>
            </a:r>
            <a:r>
              <a:rPr lang="de-DE" err="1"/>
              <a:t>through</a:t>
            </a:r>
            <a:r>
              <a:rPr lang="de-DE"/>
              <a:t> </a:t>
            </a:r>
            <a:r>
              <a:rPr lang="de-DE" err="1"/>
              <a:t>IOHWAbstraction</a:t>
            </a:r>
            <a:r>
              <a:rPr lang="de-DE"/>
              <a:t> so </a:t>
            </a:r>
            <a:r>
              <a:rPr lang="de-DE" err="1"/>
              <a:t>that</a:t>
            </a:r>
            <a:r>
              <a:rPr lang="de-DE"/>
              <a:t> </a:t>
            </a:r>
            <a:r>
              <a:rPr lang="de-DE" err="1"/>
              <a:t>Application</a:t>
            </a:r>
            <a:r>
              <a:rPr lang="de-DE"/>
              <a:t> </a:t>
            </a:r>
            <a:r>
              <a:rPr lang="de-DE" err="1"/>
              <a:t>does</a:t>
            </a:r>
            <a:r>
              <a:rPr lang="de-DE"/>
              <a:t> not </a:t>
            </a:r>
            <a:r>
              <a:rPr lang="de-DE" err="1"/>
              <a:t>need</a:t>
            </a:r>
            <a:r>
              <a:rPr lang="de-DE"/>
              <a:t> </a:t>
            </a:r>
            <a:r>
              <a:rPr lang="de-DE" err="1"/>
              <a:t>to</a:t>
            </a:r>
            <a:r>
              <a:rPr lang="de-DE"/>
              <a:t> </a:t>
            </a:r>
            <a:r>
              <a:rPr lang="de-DE" err="1"/>
              <a:t>change</a:t>
            </a:r>
            <a:r>
              <a:rPr lang="de-DE"/>
              <a:t> ist interface and </a:t>
            </a:r>
            <a:r>
              <a:rPr lang="de-DE" err="1"/>
              <a:t>can</a:t>
            </a:r>
            <a:r>
              <a:rPr lang="de-DE"/>
              <a:t> </a:t>
            </a:r>
            <a:r>
              <a:rPr lang="de-DE" err="1"/>
              <a:t>be</a:t>
            </a:r>
            <a:r>
              <a:rPr lang="de-DE"/>
              <a:t> </a:t>
            </a:r>
            <a:r>
              <a:rPr lang="de-DE" err="1"/>
              <a:t>developed</a:t>
            </a:r>
            <a:r>
              <a:rPr lang="de-DE"/>
              <a:t> </a:t>
            </a:r>
            <a:r>
              <a:rPr lang="de-DE" err="1"/>
              <a:t>independently</a:t>
            </a:r>
            <a:r>
              <a:rPr lang="de-DE"/>
              <a:t>.</a:t>
            </a:r>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System Service </a:t>
            </a:r>
            <a:r>
              <a:rPr lang="de-DE" err="1"/>
              <a:t>Component</a:t>
            </a:r>
            <a:r>
              <a:rPr lang="de-DE"/>
              <a:t> Definition</a:t>
            </a:r>
            <a:endParaRPr lang="en-US"/>
          </a:p>
        </p:txBody>
      </p:sp>
      <p:sp>
        <p:nvSpPr>
          <p:cNvPr id="3" name="Content Placeholder 2"/>
          <p:cNvSpPr>
            <a:spLocks noGrp="1"/>
          </p:cNvSpPr>
          <p:nvPr>
            <p:ph idx="1"/>
          </p:nvPr>
        </p:nvSpPr>
        <p:spPr>
          <a:xfrm>
            <a:off x="360002" y="609600"/>
            <a:ext cx="8424000" cy="4035835"/>
          </a:xfrm>
        </p:spPr>
        <p:txBody>
          <a:bodyPr vert="horz" lIns="0" tIns="0" rIns="0" bIns="0" rtlCol="0" anchor="t">
            <a:noAutofit/>
          </a:bodyPr>
          <a:lstStyle/>
          <a:p>
            <a:pPr marL="171450" indent="-171450">
              <a:lnSpc>
                <a:spcPct val="150000"/>
              </a:lnSpc>
              <a:buFont typeface="Arial" panose="02080604020202020204" pitchFamily="34" charset="0"/>
              <a:buChar char="•"/>
            </a:pPr>
            <a:r>
              <a:rPr lang="de-DE"/>
              <a:t>Communication Services: </a:t>
            </a:r>
            <a:r>
              <a:rPr lang="de-DE" err="1"/>
              <a:t>It</a:t>
            </a:r>
            <a:r>
              <a:rPr lang="de-DE"/>
              <a:t> </a:t>
            </a:r>
            <a:r>
              <a:rPr lang="de-DE" err="1"/>
              <a:t>provides</a:t>
            </a:r>
            <a:r>
              <a:rPr lang="de-DE"/>
              <a:t> interface </a:t>
            </a:r>
            <a:r>
              <a:rPr lang="de-DE" err="1"/>
              <a:t>abstraction</a:t>
            </a:r>
            <a:r>
              <a:rPr lang="de-DE"/>
              <a:t> </a:t>
            </a:r>
            <a:r>
              <a:rPr lang="de-DE" err="1"/>
              <a:t>for</a:t>
            </a:r>
            <a:r>
              <a:rPr lang="de-DE"/>
              <a:t> an </a:t>
            </a:r>
            <a:r>
              <a:rPr lang="de-DE" err="1"/>
              <a:t>Application</a:t>
            </a:r>
            <a:r>
              <a:rPr lang="de-DE"/>
              <a:t> </a:t>
            </a:r>
            <a:r>
              <a:rPr lang="de-DE" err="1"/>
              <a:t>layer</a:t>
            </a:r>
            <a:r>
              <a:rPr lang="de-DE"/>
              <a:t> in </a:t>
            </a:r>
            <a:r>
              <a:rPr lang="de-DE" err="1"/>
              <a:t>order</a:t>
            </a:r>
            <a:r>
              <a:rPr lang="de-DE"/>
              <a:t> </a:t>
            </a:r>
            <a:r>
              <a:rPr lang="de-DE" err="1"/>
              <a:t>to</a:t>
            </a:r>
            <a:r>
              <a:rPr lang="de-DE"/>
              <a:t> </a:t>
            </a:r>
            <a:r>
              <a:rPr lang="de-DE" err="1"/>
              <a:t>access</a:t>
            </a:r>
            <a:r>
              <a:rPr lang="de-DE"/>
              <a:t> </a:t>
            </a:r>
            <a:r>
              <a:rPr lang="de-DE" err="1"/>
              <a:t>communication</a:t>
            </a:r>
            <a:r>
              <a:rPr lang="de-DE"/>
              <a:t> </a:t>
            </a:r>
            <a:r>
              <a:rPr lang="de-DE" err="1"/>
              <a:t>signals</a:t>
            </a:r>
            <a:r>
              <a:rPr lang="de-DE"/>
              <a:t> </a:t>
            </a:r>
            <a:r>
              <a:rPr lang="de-DE" err="1"/>
              <a:t>along</a:t>
            </a:r>
            <a:r>
              <a:rPr lang="de-DE"/>
              <a:t> </a:t>
            </a:r>
            <a:r>
              <a:rPr lang="de-DE" err="1"/>
              <a:t>with</a:t>
            </a:r>
            <a:r>
              <a:rPr lang="de-DE"/>
              <a:t> </a:t>
            </a:r>
            <a:r>
              <a:rPr lang="de-DE" err="1"/>
              <a:t>scaling</a:t>
            </a:r>
            <a:r>
              <a:rPr lang="de-DE"/>
              <a:t> (ex. Read </a:t>
            </a:r>
            <a:r>
              <a:rPr lang="de-DE" err="1"/>
              <a:t>or</a:t>
            </a:r>
            <a:r>
              <a:rPr lang="de-DE"/>
              <a:t> </a:t>
            </a:r>
            <a:r>
              <a:rPr lang="de-DE" err="1"/>
              <a:t>write</a:t>
            </a:r>
            <a:r>
              <a:rPr lang="de-DE"/>
              <a:t> </a:t>
            </a:r>
            <a:r>
              <a:rPr lang="de-DE" err="1"/>
              <a:t>specific</a:t>
            </a:r>
            <a:r>
              <a:rPr lang="de-DE"/>
              <a:t> CAN </a:t>
            </a:r>
            <a:r>
              <a:rPr lang="de-DE" err="1"/>
              <a:t>signal</a:t>
            </a:r>
            <a:r>
              <a:rPr lang="de-DE"/>
              <a:t> </a:t>
            </a:r>
            <a:r>
              <a:rPr lang="de-DE" err="1"/>
              <a:t>values</a:t>
            </a:r>
            <a:r>
              <a:rPr lang="de-DE"/>
              <a:t>) in </a:t>
            </a:r>
            <a:r>
              <a:rPr lang="de-DE" err="1"/>
              <a:t>the</a:t>
            </a:r>
            <a:r>
              <a:rPr lang="de-DE"/>
              <a:t> MW.</a:t>
            </a:r>
            <a:endParaRPr lang="de-DE">
              <a:ea typeface="Tahoma"/>
              <a:cs typeface="Tahoma"/>
            </a:endParaRPr>
          </a:p>
          <a:p>
            <a:pPr marL="387350" lvl="1" indent="-171450">
              <a:lnSpc>
                <a:spcPct val="150000"/>
              </a:lnSpc>
              <a:buFont typeface="Arial" panose="02080604020202020204" pitchFamily="34" charset="0"/>
              <a:buChar char="•"/>
            </a:pPr>
            <a:r>
              <a:rPr lang="de-DE"/>
              <a:t>Ex: Communication Service </a:t>
            </a:r>
            <a:r>
              <a:rPr lang="de-DE" err="1"/>
              <a:t>converts</a:t>
            </a:r>
            <a:r>
              <a:rPr lang="de-DE"/>
              <a:t> Vehicle </a:t>
            </a:r>
            <a:r>
              <a:rPr lang="de-DE" err="1"/>
              <a:t>speed</a:t>
            </a:r>
            <a:r>
              <a:rPr lang="de-DE"/>
              <a:t> interface (Name , </a:t>
            </a:r>
            <a:r>
              <a:rPr lang="de-DE" err="1"/>
              <a:t>Scalling</a:t>
            </a:r>
            <a:r>
              <a:rPr lang="de-DE"/>
              <a:t>, etc..) </a:t>
            </a:r>
            <a:r>
              <a:rPr lang="de-DE" err="1"/>
              <a:t>into</a:t>
            </a:r>
            <a:r>
              <a:rPr lang="de-DE"/>
              <a:t> </a:t>
            </a:r>
            <a:r>
              <a:rPr lang="de-DE" err="1"/>
              <a:t>the</a:t>
            </a:r>
            <a:r>
              <a:rPr lang="de-DE"/>
              <a:t> </a:t>
            </a:r>
            <a:r>
              <a:rPr lang="de-DE" err="1"/>
              <a:t>standard</a:t>
            </a:r>
            <a:r>
              <a:rPr lang="de-DE"/>
              <a:t> interface </a:t>
            </a:r>
            <a:r>
              <a:rPr lang="de-DE" err="1"/>
              <a:t>expected</a:t>
            </a:r>
            <a:r>
              <a:rPr lang="de-DE"/>
              <a:t> </a:t>
            </a:r>
            <a:r>
              <a:rPr lang="de-DE" err="1"/>
              <a:t>by</a:t>
            </a:r>
            <a:r>
              <a:rPr lang="de-DE"/>
              <a:t> </a:t>
            </a:r>
            <a:r>
              <a:rPr lang="de-DE" err="1"/>
              <a:t>Application</a:t>
            </a:r>
            <a:r>
              <a:rPr lang="de-DE"/>
              <a:t> </a:t>
            </a:r>
            <a:r>
              <a:rPr lang="de-DE" err="1"/>
              <a:t>layer</a:t>
            </a:r>
            <a:r>
              <a:rPr lang="de-DE"/>
              <a:t> so </a:t>
            </a:r>
            <a:r>
              <a:rPr lang="de-DE" err="1"/>
              <a:t>that</a:t>
            </a:r>
            <a:r>
              <a:rPr lang="de-DE"/>
              <a:t> </a:t>
            </a:r>
            <a:r>
              <a:rPr lang="de-DE" err="1"/>
              <a:t>Application</a:t>
            </a:r>
            <a:r>
              <a:rPr lang="de-DE"/>
              <a:t> </a:t>
            </a:r>
            <a:r>
              <a:rPr lang="de-DE" err="1"/>
              <a:t>development</a:t>
            </a:r>
            <a:r>
              <a:rPr lang="de-DE"/>
              <a:t> </a:t>
            </a:r>
            <a:r>
              <a:rPr lang="de-DE" err="1"/>
              <a:t>continues</a:t>
            </a:r>
            <a:r>
              <a:rPr lang="de-DE"/>
              <a:t> </a:t>
            </a:r>
            <a:r>
              <a:rPr lang="de-DE" err="1"/>
              <a:t>independently</a:t>
            </a:r>
            <a:r>
              <a:rPr lang="de-DE"/>
              <a:t>.</a:t>
            </a:r>
            <a:endParaRPr lang="de-DE">
              <a:ea typeface="Tahoma"/>
              <a:cs typeface="Tahoma"/>
            </a:endParaRPr>
          </a:p>
          <a:p>
            <a:pPr marL="171450" indent="-171450">
              <a:lnSpc>
                <a:spcPct val="150000"/>
              </a:lnSpc>
              <a:buFont typeface="Arial" panose="02080604020202020204" pitchFamily="34" charset="0"/>
              <a:buChar char="•"/>
            </a:pPr>
            <a:r>
              <a:rPr lang="en-US"/>
              <a:t>Mode Management: It provides interface abstraction for Application layer in order to access BSW modes (ex: mapping of BSW modes with Application modes including Sleep/Wakeup qualification)</a:t>
            </a:r>
            <a:endParaRPr lang="en-US"/>
          </a:p>
          <a:p>
            <a:pPr marL="387350" lvl="1" indent="-171450">
              <a:lnSpc>
                <a:spcPct val="150000"/>
              </a:lnSpc>
              <a:buFont typeface="Arial" panose="02080604020202020204" pitchFamily="34" charset="0"/>
              <a:buChar char="•"/>
            </a:pPr>
            <a:r>
              <a:rPr lang="en-US"/>
              <a:t>Ex: Mode management provides standard interface for Application in order to get the status or change of modes. It also provides standard interface inside Application to qualify Sleep &amp; Wakeup source</a:t>
            </a:r>
            <a:endParaRPr lang="en-US">
              <a:ea typeface="Tahoma"/>
              <a:cs typeface="Tahoma"/>
            </a:endParaRPr>
          </a:p>
          <a:p>
            <a:pPr marL="171450" indent="-171450">
              <a:lnSpc>
                <a:spcPct val="150000"/>
              </a:lnSpc>
              <a:buFont typeface="Arial" panose="02080604020202020204" pitchFamily="34" charset="0"/>
              <a:buChar char="•"/>
            </a:pPr>
            <a:r>
              <a:rPr lang="en-US"/>
              <a:t>Security services: It provides interface abstraction for application layer in order to access crypto services (Ex. Key management) in the MW. The Job of this component is to extract Crypto command received over UDS and pass them into CSM module. </a:t>
            </a:r>
            <a:endParaRPr lang="en-US"/>
          </a:p>
          <a:p>
            <a:pPr marL="387350" lvl="1" indent="-171450">
              <a:lnSpc>
                <a:spcPct val="150000"/>
              </a:lnSpc>
              <a:buFont typeface="Arial" panose="02080604020202020204" pitchFamily="34" charset="0"/>
              <a:buChar char="•"/>
            </a:pPr>
            <a:r>
              <a:rPr lang="en-US"/>
              <a:t> Ex: Security services provide standard interface to the application for storage of the keys</a:t>
            </a:r>
            <a:endParaRPr lang="en-US">
              <a:ea typeface="Tahoma"/>
              <a:cs typeface="Tahoma"/>
            </a:endParaRPr>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Base SW </a:t>
            </a:r>
            <a:r>
              <a:rPr lang="de-DE" err="1"/>
              <a:t>Component</a:t>
            </a:r>
            <a:r>
              <a:rPr lang="de-DE"/>
              <a:t> Definition</a:t>
            </a:r>
            <a:endParaRPr lang="en-US"/>
          </a:p>
        </p:txBody>
      </p:sp>
      <p:sp>
        <p:nvSpPr>
          <p:cNvPr id="3" name="Content Placeholder 2"/>
          <p:cNvSpPr>
            <a:spLocks noGrp="1"/>
          </p:cNvSpPr>
          <p:nvPr>
            <p:ph idx="1"/>
          </p:nvPr>
        </p:nvSpPr>
        <p:spPr>
          <a:xfrm>
            <a:off x="360002" y="609600"/>
            <a:ext cx="8424000" cy="4035835"/>
          </a:xfrm>
        </p:spPr>
        <p:txBody>
          <a:bodyPr vert="horz" lIns="0" tIns="0" rIns="0" bIns="0" rtlCol="0" anchor="t">
            <a:noAutofit/>
          </a:bodyPr>
          <a:lstStyle/>
          <a:p>
            <a:pPr marL="171450" indent="-171450">
              <a:lnSpc>
                <a:spcPct val="150000"/>
              </a:lnSpc>
              <a:buFont typeface="Arial" panose="02080604020202020204" pitchFamily="34" charset="0"/>
              <a:buChar char="•"/>
            </a:pPr>
            <a:r>
              <a:rPr lang="de-DE"/>
              <a:t>CDD: </a:t>
            </a:r>
            <a:r>
              <a:rPr lang="de-DE" err="1"/>
              <a:t>It</a:t>
            </a:r>
            <a:r>
              <a:rPr lang="de-DE"/>
              <a:t> </a:t>
            </a:r>
            <a:r>
              <a:rPr lang="de-DE" err="1"/>
              <a:t>is</a:t>
            </a:r>
            <a:r>
              <a:rPr lang="de-DE"/>
              <a:t> </a:t>
            </a:r>
            <a:r>
              <a:rPr lang="de-DE" err="1"/>
              <a:t>set</a:t>
            </a:r>
            <a:r>
              <a:rPr lang="de-DE"/>
              <a:t> </a:t>
            </a:r>
            <a:r>
              <a:rPr lang="de-DE" err="1"/>
              <a:t>of</a:t>
            </a:r>
            <a:r>
              <a:rPr lang="de-DE"/>
              <a:t> </a:t>
            </a:r>
            <a:r>
              <a:rPr lang="de-DE" err="1"/>
              <a:t>complex</a:t>
            </a:r>
            <a:r>
              <a:rPr lang="de-DE"/>
              <a:t> </a:t>
            </a:r>
            <a:r>
              <a:rPr lang="de-DE" err="1"/>
              <a:t>functions</a:t>
            </a:r>
            <a:r>
              <a:rPr lang="de-DE"/>
              <a:t> </a:t>
            </a:r>
            <a:r>
              <a:rPr lang="de-DE" err="1"/>
              <a:t>which</a:t>
            </a:r>
            <a:r>
              <a:rPr lang="de-DE"/>
              <a:t> </a:t>
            </a:r>
            <a:r>
              <a:rPr lang="de-DE" err="1"/>
              <a:t>access</a:t>
            </a:r>
            <a:r>
              <a:rPr lang="de-DE"/>
              <a:t> </a:t>
            </a:r>
            <a:r>
              <a:rPr lang="de-DE" err="1"/>
              <a:t>the</a:t>
            </a:r>
            <a:r>
              <a:rPr lang="de-DE"/>
              <a:t> HW </a:t>
            </a:r>
            <a:r>
              <a:rPr lang="de-DE" err="1"/>
              <a:t>directly</a:t>
            </a:r>
            <a:r>
              <a:rPr lang="de-DE"/>
              <a:t> and </a:t>
            </a:r>
            <a:r>
              <a:rPr lang="de-DE" err="1"/>
              <a:t>they</a:t>
            </a:r>
            <a:r>
              <a:rPr lang="de-DE"/>
              <a:t> </a:t>
            </a:r>
            <a:r>
              <a:rPr lang="de-DE" err="1"/>
              <a:t>are</a:t>
            </a:r>
            <a:r>
              <a:rPr lang="de-DE"/>
              <a:t> not </a:t>
            </a:r>
            <a:r>
              <a:rPr lang="de-DE" err="1"/>
              <a:t>part</a:t>
            </a:r>
            <a:r>
              <a:rPr lang="de-DE"/>
              <a:t> </a:t>
            </a:r>
            <a:r>
              <a:rPr lang="de-DE" err="1"/>
              <a:t>of</a:t>
            </a:r>
            <a:r>
              <a:rPr lang="de-DE"/>
              <a:t> </a:t>
            </a:r>
            <a:r>
              <a:rPr lang="de-DE" err="1"/>
              <a:t>standard</a:t>
            </a:r>
            <a:r>
              <a:rPr lang="de-DE"/>
              <a:t> </a:t>
            </a:r>
            <a:r>
              <a:rPr lang="de-DE" err="1"/>
              <a:t>Autosar</a:t>
            </a:r>
            <a:endParaRPr lang="de-DE"/>
          </a:p>
          <a:p>
            <a:pPr marL="387350" lvl="1" indent="-171450">
              <a:lnSpc>
                <a:spcPct val="150000"/>
              </a:lnSpc>
              <a:buFont typeface="Arial" panose="02080604020202020204" pitchFamily="34" charset="0"/>
              <a:buChar char="•"/>
            </a:pPr>
            <a:r>
              <a:rPr lang="de-DE"/>
              <a:t>Ex: PCB </a:t>
            </a:r>
            <a:r>
              <a:rPr lang="de-DE" err="1"/>
              <a:t>temperature</a:t>
            </a:r>
            <a:r>
              <a:rPr lang="de-DE"/>
              <a:t> </a:t>
            </a:r>
            <a:r>
              <a:rPr lang="de-DE" err="1"/>
              <a:t>calculation</a:t>
            </a:r>
            <a:r>
              <a:rPr lang="de-DE"/>
              <a:t>, TLF </a:t>
            </a:r>
            <a:r>
              <a:rPr lang="de-DE" err="1"/>
              <a:t>Voltage</a:t>
            </a:r>
            <a:r>
              <a:rPr lang="de-DE"/>
              <a:t> </a:t>
            </a:r>
            <a:r>
              <a:rPr lang="de-DE" err="1"/>
              <a:t>diagnosis</a:t>
            </a:r>
            <a:endParaRPr lang="de-DE">
              <a:ea typeface="Tahoma"/>
              <a:cs typeface="Tahoma"/>
            </a:endParaRPr>
          </a:p>
          <a:p>
            <a:pPr marL="171450" indent="-171450">
              <a:lnSpc>
                <a:spcPct val="150000"/>
              </a:lnSpc>
              <a:buFont typeface="Arial" panose="02080604020202020204" pitchFamily="34" charset="0"/>
              <a:buChar char="•"/>
            </a:pPr>
            <a:r>
              <a:rPr lang="de-DE" err="1"/>
              <a:t>IOHWAb</a:t>
            </a:r>
            <a:r>
              <a:rPr lang="de-DE"/>
              <a:t>: </a:t>
            </a:r>
            <a:r>
              <a:rPr lang="de-DE" err="1"/>
              <a:t>It</a:t>
            </a:r>
            <a:r>
              <a:rPr lang="de-DE"/>
              <a:t> </a:t>
            </a:r>
            <a:r>
              <a:rPr lang="de-DE" err="1"/>
              <a:t>provides</a:t>
            </a:r>
            <a:r>
              <a:rPr lang="de-DE"/>
              <a:t> </a:t>
            </a:r>
            <a:r>
              <a:rPr lang="de-DE" err="1"/>
              <a:t>abstraction</a:t>
            </a:r>
            <a:r>
              <a:rPr lang="de-DE"/>
              <a:t> </a:t>
            </a:r>
            <a:r>
              <a:rPr lang="de-DE" err="1"/>
              <a:t>for</a:t>
            </a:r>
            <a:r>
              <a:rPr lang="de-DE"/>
              <a:t> </a:t>
            </a:r>
            <a:r>
              <a:rPr lang="de-DE" err="1"/>
              <a:t>sensor</a:t>
            </a:r>
            <a:r>
              <a:rPr lang="de-DE"/>
              <a:t> &amp; </a:t>
            </a:r>
            <a:r>
              <a:rPr lang="de-DE" err="1"/>
              <a:t>actuator</a:t>
            </a:r>
            <a:r>
              <a:rPr lang="de-DE"/>
              <a:t> </a:t>
            </a:r>
            <a:r>
              <a:rPr lang="de-DE" err="1"/>
              <a:t>interfaces</a:t>
            </a:r>
            <a:r>
              <a:rPr lang="de-DE"/>
              <a:t> </a:t>
            </a:r>
            <a:r>
              <a:rPr lang="de-DE" err="1"/>
              <a:t>of</a:t>
            </a:r>
            <a:r>
              <a:rPr lang="de-DE"/>
              <a:t> </a:t>
            </a:r>
            <a:r>
              <a:rPr lang="de-DE" err="1"/>
              <a:t>the</a:t>
            </a:r>
            <a:r>
              <a:rPr lang="de-DE"/>
              <a:t> HW. </a:t>
            </a:r>
            <a:r>
              <a:rPr lang="de-DE" err="1"/>
              <a:t>Autosar</a:t>
            </a:r>
            <a:r>
              <a:rPr lang="de-DE"/>
              <a:t> </a:t>
            </a:r>
            <a:r>
              <a:rPr lang="de-DE" err="1"/>
              <a:t>proides</a:t>
            </a:r>
            <a:r>
              <a:rPr lang="de-DE"/>
              <a:t> </a:t>
            </a:r>
            <a:r>
              <a:rPr lang="de-DE" err="1"/>
              <a:t>the</a:t>
            </a:r>
            <a:r>
              <a:rPr lang="de-DE"/>
              <a:t> </a:t>
            </a:r>
            <a:r>
              <a:rPr lang="de-DE" err="1"/>
              <a:t>standard</a:t>
            </a:r>
            <a:r>
              <a:rPr lang="de-DE"/>
              <a:t> </a:t>
            </a:r>
            <a:r>
              <a:rPr lang="de-DE" err="1"/>
              <a:t>interfaces</a:t>
            </a:r>
            <a:r>
              <a:rPr lang="de-DE"/>
              <a:t> </a:t>
            </a:r>
            <a:r>
              <a:rPr lang="de-DE" err="1"/>
              <a:t>to</a:t>
            </a:r>
            <a:r>
              <a:rPr lang="de-DE"/>
              <a:t> </a:t>
            </a:r>
            <a:r>
              <a:rPr lang="de-DE" err="1"/>
              <a:t>be</a:t>
            </a:r>
            <a:r>
              <a:rPr lang="de-DE"/>
              <a:t> </a:t>
            </a:r>
            <a:r>
              <a:rPr lang="de-DE" err="1"/>
              <a:t>access</a:t>
            </a:r>
            <a:r>
              <a:rPr lang="de-DE"/>
              <a:t> </a:t>
            </a:r>
            <a:r>
              <a:rPr lang="de-DE" err="1"/>
              <a:t>by</a:t>
            </a:r>
            <a:r>
              <a:rPr lang="de-DE"/>
              <a:t> System Service </a:t>
            </a:r>
            <a:r>
              <a:rPr lang="de-DE" err="1"/>
              <a:t>components</a:t>
            </a:r>
            <a:r>
              <a:rPr lang="de-DE"/>
              <a:t>.</a:t>
            </a:r>
            <a:endParaRPr lang="de-DE">
              <a:ea typeface="Tahoma"/>
              <a:cs typeface="Tahoma"/>
            </a:endParaRPr>
          </a:p>
          <a:p>
            <a:pPr marL="387350" lvl="1" indent="-171450">
              <a:lnSpc>
                <a:spcPct val="150000"/>
              </a:lnSpc>
              <a:buFont typeface="Arial" panose="02080604020202020204" pitchFamily="34" charset="0"/>
              <a:buChar char="•"/>
            </a:pPr>
            <a:r>
              <a:rPr lang="de-DE"/>
              <a:t>Ex: ADC </a:t>
            </a:r>
            <a:r>
              <a:rPr lang="de-DE" err="1"/>
              <a:t>channel</a:t>
            </a:r>
            <a:r>
              <a:rPr lang="de-DE"/>
              <a:t> </a:t>
            </a:r>
            <a:r>
              <a:rPr lang="de-DE" err="1"/>
              <a:t>read</a:t>
            </a:r>
            <a:r>
              <a:rPr lang="de-DE"/>
              <a:t> </a:t>
            </a:r>
            <a:r>
              <a:rPr lang="de-DE" err="1"/>
              <a:t>from</a:t>
            </a:r>
            <a:r>
              <a:rPr lang="de-DE"/>
              <a:t> </a:t>
            </a:r>
            <a:r>
              <a:rPr lang="de-DE" err="1"/>
              <a:t>the</a:t>
            </a:r>
            <a:r>
              <a:rPr lang="de-DE"/>
              <a:t> </a:t>
            </a:r>
            <a:r>
              <a:rPr lang="de-DE" err="1"/>
              <a:t>sensor</a:t>
            </a:r>
            <a:r>
              <a:rPr lang="de-DE"/>
              <a:t>, PWM </a:t>
            </a:r>
            <a:r>
              <a:rPr lang="de-DE" err="1"/>
              <a:t>write</a:t>
            </a:r>
            <a:r>
              <a:rPr lang="de-DE"/>
              <a:t> </a:t>
            </a:r>
            <a:r>
              <a:rPr lang="de-DE" err="1"/>
              <a:t>to</a:t>
            </a:r>
            <a:r>
              <a:rPr lang="de-DE"/>
              <a:t> </a:t>
            </a:r>
            <a:r>
              <a:rPr lang="de-DE" err="1"/>
              <a:t>the</a:t>
            </a:r>
            <a:r>
              <a:rPr lang="de-DE"/>
              <a:t> </a:t>
            </a:r>
            <a:r>
              <a:rPr lang="de-DE" err="1"/>
              <a:t>actuator</a:t>
            </a:r>
            <a:endParaRPr lang="de-DE">
              <a:ea typeface="Tahoma"/>
              <a:cs typeface="Tahoma"/>
            </a:endParaRPr>
          </a:p>
          <a:p>
            <a:pPr marL="171450" indent="-171450">
              <a:lnSpc>
                <a:spcPct val="150000"/>
              </a:lnSpc>
              <a:buFont typeface="Arial" panose="02080604020202020204" pitchFamily="34" charset="0"/>
              <a:buChar char="•"/>
            </a:pPr>
            <a:r>
              <a:rPr lang="en-US"/>
              <a:t>Safety: It comprises of safety monitoring functions (L3 Microcontroller monitoring). It is provided by Microcontroller vendor.</a:t>
            </a:r>
            <a:endParaRPr lang="en-US">
              <a:ea typeface="Tahoma"/>
              <a:cs typeface="Tahoma"/>
            </a:endParaRPr>
          </a:p>
          <a:p>
            <a:pPr marL="387350" lvl="1" indent="-171450">
              <a:lnSpc>
                <a:spcPct val="150000"/>
              </a:lnSpc>
              <a:buFont typeface="Arial" panose="02080604020202020204" pitchFamily="34" charset="0"/>
              <a:buChar char="•"/>
            </a:pPr>
            <a:r>
              <a:rPr lang="en-US"/>
              <a:t>Ex: </a:t>
            </a:r>
            <a:r>
              <a:rPr lang="en-US" err="1"/>
              <a:t>SafetyMCAL</a:t>
            </a:r>
            <a:endParaRPr lang="en-US">
              <a:ea typeface="Tahoma"/>
              <a:cs typeface="Tahoma"/>
            </a:endParaRPr>
          </a:p>
          <a:p>
            <a:pPr marL="171450" indent="-171450">
              <a:lnSpc>
                <a:spcPct val="150000"/>
              </a:lnSpc>
              <a:buFont typeface="Arial" panose="02080604020202020204" pitchFamily="34" charset="0"/>
              <a:buChar char="•"/>
            </a:pPr>
            <a:r>
              <a:rPr lang="en-US"/>
              <a:t>Security: It consist of Crypto stack and it is part of standardized cluster within </a:t>
            </a:r>
            <a:r>
              <a:rPr lang="en-US" err="1"/>
              <a:t>Autosar</a:t>
            </a:r>
            <a:r>
              <a:rPr lang="en-US"/>
              <a:t>. It is provided by stack providers. This module needs to configured in the project.</a:t>
            </a:r>
            <a:endParaRPr lang="en-US"/>
          </a:p>
          <a:p>
            <a:pPr marL="171450" indent="-171450">
              <a:lnSpc>
                <a:spcPct val="150000"/>
              </a:lnSpc>
              <a:buFont typeface="Arial" panose="02080604020202020204" pitchFamily="34" charset="0"/>
              <a:buChar char="•"/>
            </a:pPr>
            <a:r>
              <a:rPr lang="en-US"/>
              <a:t>Diagnostic communication: It provides standard diagnostic services defined in UDS and tester communication. This is standard module within </a:t>
            </a:r>
            <a:r>
              <a:rPr lang="en-US" err="1"/>
              <a:t>Autosar</a:t>
            </a:r>
            <a:r>
              <a:rPr lang="en-US"/>
              <a:t>. It is provided by stack providers and needs to configured in the project.  </a:t>
            </a:r>
            <a:endParaRPr lang="en-US">
              <a:ea typeface="Tahoma"/>
              <a:cs typeface="Tahoma"/>
            </a:endParaRPr>
          </a:p>
          <a:p>
            <a:pPr marL="387350" lvl="1" indent="-171450">
              <a:lnSpc>
                <a:spcPct val="150000"/>
              </a:lnSpc>
              <a:buFont typeface="Arial" panose="02080604020202020204" pitchFamily="34" charset="0"/>
              <a:buChar char="•"/>
            </a:pPr>
            <a:r>
              <a:rPr lang="en-US"/>
              <a:t>DID 22 02 read / write</a:t>
            </a:r>
            <a:endParaRPr lang="en-US">
              <a:ea typeface="Tahoma"/>
              <a:cs typeface="Tahoma"/>
            </a:endParaRPr>
          </a:p>
          <a:p>
            <a:pPr marL="387350" lvl="1" indent="-171450">
              <a:lnSpc>
                <a:spcPct val="150000"/>
              </a:lnSpc>
              <a:buFont typeface="Arial" panose="02080604020202020204" pitchFamily="34" charset="0"/>
              <a:buChar char="•"/>
            </a:pPr>
            <a:endParaRPr lang="en-US">
              <a:ea typeface="Tahoma"/>
              <a:cs typeface="Tahoma"/>
            </a:endParaRPr>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Base SW </a:t>
            </a:r>
            <a:r>
              <a:rPr lang="de-DE" err="1"/>
              <a:t>Component</a:t>
            </a:r>
            <a:r>
              <a:rPr lang="de-DE"/>
              <a:t> Definition</a:t>
            </a:r>
            <a:endParaRPr lang="en-US"/>
          </a:p>
        </p:txBody>
      </p:sp>
      <p:sp>
        <p:nvSpPr>
          <p:cNvPr id="3" name="Content Placeholder 2"/>
          <p:cNvSpPr>
            <a:spLocks noGrp="1"/>
          </p:cNvSpPr>
          <p:nvPr>
            <p:ph idx="1"/>
          </p:nvPr>
        </p:nvSpPr>
        <p:spPr>
          <a:xfrm>
            <a:off x="360002" y="609600"/>
            <a:ext cx="8424000" cy="4035835"/>
          </a:xfrm>
        </p:spPr>
        <p:txBody>
          <a:bodyPr/>
          <a:lstStyle/>
          <a:p>
            <a:pPr marL="171450" indent="-171450">
              <a:lnSpc>
                <a:spcPct val="150000"/>
              </a:lnSpc>
              <a:buFont typeface="Arial" panose="02080604020202020204" pitchFamily="34" charset="0"/>
              <a:buChar char="•"/>
            </a:pPr>
            <a:r>
              <a:rPr lang="de-DE"/>
              <a:t>Signal &amp; </a:t>
            </a:r>
            <a:r>
              <a:rPr lang="de-DE" err="1"/>
              <a:t>LargeData</a:t>
            </a:r>
            <a:r>
              <a:rPr lang="de-DE"/>
              <a:t> &amp; PDU-R: </a:t>
            </a:r>
            <a:r>
              <a:rPr lang="de-DE" err="1"/>
              <a:t>it</a:t>
            </a:r>
            <a:r>
              <a:rPr lang="de-DE"/>
              <a:t> </a:t>
            </a:r>
            <a:r>
              <a:rPr lang="de-DE" err="1"/>
              <a:t>extracts</a:t>
            </a:r>
            <a:r>
              <a:rPr lang="de-DE"/>
              <a:t> </a:t>
            </a:r>
            <a:r>
              <a:rPr lang="de-DE" err="1"/>
              <a:t>the</a:t>
            </a:r>
            <a:r>
              <a:rPr lang="de-DE"/>
              <a:t> </a:t>
            </a:r>
            <a:r>
              <a:rPr lang="de-DE" err="1"/>
              <a:t>signals</a:t>
            </a:r>
            <a:r>
              <a:rPr lang="de-DE"/>
              <a:t> </a:t>
            </a:r>
            <a:r>
              <a:rPr lang="de-DE" err="1"/>
              <a:t>from</a:t>
            </a:r>
            <a:r>
              <a:rPr lang="de-DE"/>
              <a:t> </a:t>
            </a:r>
            <a:r>
              <a:rPr lang="de-DE" err="1"/>
              <a:t>the</a:t>
            </a:r>
            <a:r>
              <a:rPr lang="de-DE"/>
              <a:t> </a:t>
            </a:r>
            <a:r>
              <a:rPr lang="de-DE" err="1"/>
              <a:t>messages</a:t>
            </a:r>
            <a:r>
              <a:rPr lang="de-DE"/>
              <a:t> </a:t>
            </a:r>
            <a:r>
              <a:rPr lang="de-DE" err="1"/>
              <a:t>received</a:t>
            </a:r>
            <a:r>
              <a:rPr lang="de-DE"/>
              <a:t> </a:t>
            </a:r>
            <a:r>
              <a:rPr lang="de-DE" err="1"/>
              <a:t>from</a:t>
            </a:r>
            <a:r>
              <a:rPr lang="de-DE"/>
              <a:t> </a:t>
            </a:r>
            <a:r>
              <a:rPr lang="de-DE" err="1"/>
              <a:t>the</a:t>
            </a:r>
            <a:r>
              <a:rPr lang="de-DE"/>
              <a:t> </a:t>
            </a:r>
            <a:r>
              <a:rPr lang="de-DE" err="1"/>
              <a:t>layer</a:t>
            </a:r>
            <a:r>
              <a:rPr lang="de-DE"/>
              <a:t> </a:t>
            </a:r>
            <a:r>
              <a:rPr lang="de-DE" err="1"/>
              <a:t>below</a:t>
            </a:r>
            <a:r>
              <a:rPr lang="de-DE"/>
              <a:t> </a:t>
            </a:r>
            <a:r>
              <a:rPr lang="de-DE" err="1"/>
              <a:t>irrespective</a:t>
            </a:r>
            <a:r>
              <a:rPr lang="de-DE"/>
              <a:t> </a:t>
            </a:r>
            <a:r>
              <a:rPr lang="de-DE" err="1"/>
              <a:t>of</a:t>
            </a:r>
            <a:r>
              <a:rPr lang="de-DE"/>
              <a:t> </a:t>
            </a:r>
            <a:r>
              <a:rPr lang="de-DE" err="1"/>
              <a:t>the</a:t>
            </a:r>
            <a:r>
              <a:rPr lang="de-DE"/>
              <a:t> </a:t>
            </a:r>
            <a:r>
              <a:rPr lang="de-DE" err="1"/>
              <a:t>bus</a:t>
            </a:r>
            <a:r>
              <a:rPr lang="de-DE"/>
              <a:t> </a:t>
            </a:r>
            <a:r>
              <a:rPr lang="de-DE" err="1"/>
              <a:t>technology</a:t>
            </a:r>
            <a:r>
              <a:rPr lang="de-DE"/>
              <a:t>. </a:t>
            </a:r>
            <a:r>
              <a:rPr lang="de-DE" err="1"/>
              <a:t>It</a:t>
            </a:r>
            <a:r>
              <a:rPr lang="de-DE"/>
              <a:t> </a:t>
            </a:r>
            <a:r>
              <a:rPr lang="de-DE" err="1"/>
              <a:t>provides</a:t>
            </a:r>
            <a:r>
              <a:rPr lang="de-DE"/>
              <a:t> interface </a:t>
            </a:r>
            <a:r>
              <a:rPr lang="de-DE" err="1"/>
              <a:t>to</a:t>
            </a:r>
            <a:r>
              <a:rPr lang="de-DE"/>
              <a:t> </a:t>
            </a:r>
            <a:r>
              <a:rPr lang="de-DE" err="1"/>
              <a:t>application</a:t>
            </a:r>
            <a:r>
              <a:rPr lang="de-DE"/>
              <a:t> </a:t>
            </a:r>
            <a:r>
              <a:rPr lang="de-DE" err="1"/>
              <a:t>to</a:t>
            </a:r>
            <a:r>
              <a:rPr lang="de-DE"/>
              <a:t> </a:t>
            </a:r>
            <a:r>
              <a:rPr lang="de-DE" err="1"/>
              <a:t>read</a:t>
            </a:r>
            <a:r>
              <a:rPr lang="de-DE"/>
              <a:t> and </a:t>
            </a:r>
            <a:r>
              <a:rPr lang="de-DE" err="1"/>
              <a:t>write</a:t>
            </a:r>
            <a:r>
              <a:rPr lang="de-DE"/>
              <a:t> </a:t>
            </a:r>
            <a:r>
              <a:rPr lang="de-DE" err="1"/>
              <a:t>signals</a:t>
            </a:r>
            <a:r>
              <a:rPr lang="de-DE"/>
              <a:t> via RTE.</a:t>
            </a:r>
            <a:endParaRPr lang="de-DE"/>
          </a:p>
          <a:p>
            <a:pPr marL="387350" lvl="1" indent="-171450">
              <a:lnSpc>
                <a:spcPct val="150000"/>
              </a:lnSpc>
              <a:buFont typeface="Arial" panose="02080604020202020204" pitchFamily="34" charset="0"/>
              <a:buChar char="•"/>
            </a:pPr>
            <a:r>
              <a:rPr lang="en-US"/>
              <a:t>Ex: CAN Message 1 contains two signals (Ambient temperature &amp; humidity). These two signals are extracted from the message and make them available for the Application via RTE</a:t>
            </a:r>
            <a:endParaRPr lang="en-US"/>
          </a:p>
          <a:p>
            <a:pPr marL="171450" indent="-171450">
              <a:lnSpc>
                <a:spcPct val="150000"/>
              </a:lnSpc>
              <a:buFont typeface="Arial" panose="02080604020202020204" pitchFamily="34" charset="0"/>
              <a:buChar char="•"/>
            </a:pPr>
            <a:r>
              <a:rPr lang="en-US"/>
              <a:t>Technology specific Ext Com Protocols / Ext Com Stacks (CAN, LIN, Ethernet, </a:t>
            </a:r>
            <a:r>
              <a:rPr lang="en-US" err="1"/>
              <a:t>Flexray</a:t>
            </a:r>
            <a:r>
              <a:rPr lang="en-US"/>
              <a:t>): It contains classic communication stack, which is specific to underlying Bus technology. This stack is provided by BSW stack provider.</a:t>
            </a:r>
            <a:endParaRPr lang="en-US"/>
          </a:p>
          <a:p>
            <a:pPr marL="171450" indent="-171450">
              <a:lnSpc>
                <a:spcPct val="150000"/>
              </a:lnSpc>
              <a:buFont typeface="Arial" panose="02080604020202020204" pitchFamily="34" charset="0"/>
              <a:buChar char="•"/>
            </a:pPr>
            <a:r>
              <a:rPr lang="en-US"/>
              <a:t>Memory stack: It provides the services to the application via RTE for read and write of </a:t>
            </a:r>
            <a:r>
              <a:rPr lang="en-US" err="1"/>
              <a:t>EoL</a:t>
            </a:r>
            <a:r>
              <a:rPr lang="en-US"/>
              <a:t> ECU configuration, tuning parameters into the NVM Memory.</a:t>
            </a:r>
            <a:endParaRPr lang="en-US"/>
          </a:p>
          <a:p>
            <a:pPr marL="387350" lvl="1" indent="-171450">
              <a:lnSpc>
                <a:spcPct val="150000"/>
              </a:lnSpc>
              <a:buFont typeface="Arial" panose="02080604020202020204" pitchFamily="34" charset="0"/>
              <a:buChar char="•"/>
            </a:pPr>
            <a:r>
              <a:rPr lang="en-US"/>
              <a:t>Ex: Storage of VIN (Vehicle Identification Number) inside the NVM Memory.</a:t>
            </a:r>
            <a:endParaRPr lang="en-US"/>
          </a:p>
          <a:p>
            <a:pPr marL="171450" indent="-171450">
              <a:lnSpc>
                <a:spcPct val="150000"/>
              </a:lnSpc>
              <a:buFont typeface="Arial" panose="02080604020202020204" pitchFamily="34" charset="0"/>
              <a:buChar char="•"/>
            </a:pPr>
            <a:r>
              <a:rPr lang="en-US"/>
              <a:t>Diagnostics </a:t>
            </a:r>
            <a:r>
              <a:rPr lang="en-US" err="1"/>
              <a:t>EvM</a:t>
            </a:r>
            <a:r>
              <a:rPr lang="en-US"/>
              <a:t> &amp;  </a:t>
            </a:r>
            <a:r>
              <a:rPr lang="en-US" err="1"/>
              <a:t>FncInhM</a:t>
            </a:r>
            <a:r>
              <a:rPr lang="en-US"/>
              <a:t> : It provides interfaces to the application via RTE for setting, clearing and reading of DTCs (Diagnostic Trouble Code). It also contains the configurations mechanism to inhibit the features (Application components) based on event status (DTCs).</a:t>
            </a:r>
            <a:endParaRPr lang="en-US"/>
          </a:p>
          <a:p>
            <a:pPr marL="387350" lvl="1" indent="-171450">
              <a:lnSpc>
                <a:spcPct val="150000"/>
              </a:lnSpc>
              <a:buFont typeface="Arial" panose="02080604020202020204" pitchFamily="34" charset="0"/>
              <a:buChar char="•"/>
            </a:pPr>
            <a:r>
              <a:rPr lang="en-US"/>
              <a:t>Ex: Reading or Writing of specific DTC; Inhibition of Parking feature in case of ULS Sensor HW DTCs </a:t>
            </a:r>
            <a:endParaRPr lang="en-US"/>
          </a:p>
          <a:p>
            <a:pPr marL="171450" indent="-171450">
              <a:lnSpc>
                <a:spcPct val="150000"/>
              </a:lnSpc>
              <a:buFont typeface="Arial" panose="02080604020202020204" pitchFamily="34" charset="0"/>
              <a:buChar char="•"/>
            </a:pPr>
            <a:endParaRPr lang="en-US"/>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Base SW </a:t>
            </a:r>
            <a:r>
              <a:rPr lang="de-DE" err="1"/>
              <a:t>Component</a:t>
            </a:r>
            <a:r>
              <a:rPr lang="de-DE"/>
              <a:t> Definition</a:t>
            </a:r>
            <a:endParaRPr lang="en-US"/>
          </a:p>
        </p:txBody>
      </p:sp>
      <p:sp>
        <p:nvSpPr>
          <p:cNvPr id="3" name="Content Placeholder 2"/>
          <p:cNvSpPr>
            <a:spLocks noGrp="1"/>
          </p:cNvSpPr>
          <p:nvPr>
            <p:ph idx="1"/>
          </p:nvPr>
        </p:nvSpPr>
        <p:spPr>
          <a:xfrm>
            <a:off x="360002" y="609600"/>
            <a:ext cx="8424000" cy="4035835"/>
          </a:xfrm>
        </p:spPr>
        <p:txBody>
          <a:bodyPr vert="horz" lIns="0" tIns="0" rIns="0" bIns="0" rtlCol="0" anchor="t">
            <a:noAutofit/>
          </a:bodyPr>
          <a:lstStyle/>
          <a:p>
            <a:pPr marL="171450" indent="-171450">
              <a:lnSpc>
                <a:spcPct val="150000"/>
              </a:lnSpc>
              <a:buFont typeface="Arial" panose="02080604020202020204" pitchFamily="34" charset="0"/>
              <a:buChar char="•"/>
            </a:pPr>
            <a:r>
              <a:rPr lang="en-US"/>
              <a:t>ECU Internal Com: Internal communication handled within BSW [</a:t>
            </a:r>
            <a:r>
              <a:rPr lang="en-US" err="1"/>
              <a:t>tbd</a:t>
            </a:r>
            <a:r>
              <a:rPr lang="en-US"/>
              <a:t>]</a:t>
            </a:r>
            <a:endParaRPr lang="en-US"/>
          </a:p>
          <a:p>
            <a:pPr marL="171450" indent="-171450">
              <a:lnSpc>
                <a:spcPct val="150000"/>
              </a:lnSpc>
              <a:buFont typeface="Arial" panose="02080604020202020204" pitchFamily="34" charset="0"/>
              <a:buChar char="•"/>
            </a:pPr>
            <a:r>
              <a:rPr lang="en-US" err="1"/>
              <a:t>SystemM</a:t>
            </a:r>
            <a:r>
              <a:rPr lang="en-US"/>
              <a:t> </a:t>
            </a:r>
            <a:r>
              <a:rPr lang="en-US" err="1"/>
              <a:t>Fnc</a:t>
            </a:r>
            <a:r>
              <a:rPr lang="en-US"/>
              <a:t> : It manages ECU operation modes &amp; BSW operation modes. It also includes Init sequence and sleep-wakeup handling for ECU. It provides the interfaces to the application via RTE to synchronize operation modes &amp; read the sleep-wakeup source.</a:t>
            </a:r>
            <a:endParaRPr lang="en-US"/>
          </a:p>
          <a:p>
            <a:pPr marL="387350" lvl="1" indent="-171450">
              <a:lnSpc>
                <a:spcPct val="150000"/>
              </a:lnSpc>
              <a:buFont typeface="Arial" panose="02080604020202020204" pitchFamily="34" charset="0"/>
              <a:buChar char="•"/>
            </a:pPr>
            <a:r>
              <a:rPr lang="en-US"/>
              <a:t>Ex: Mode Switch event handling from System service component to synchronize operation modes</a:t>
            </a:r>
            <a:endParaRPr lang="en-US">
              <a:ea typeface="Tahoma"/>
              <a:cs typeface="Tahoma"/>
            </a:endParaRPr>
          </a:p>
          <a:p>
            <a:pPr marL="171450" indent="-171450">
              <a:lnSpc>
                <a:spcPct val="150000"/>
              </a:lnSpc>
              <a:buFont typeface="Arial" panose="02080604020202020204" pitchFamily="34" charset="0"/>
              <a:buChar char="•"/>
            </a:pPr>
            <a:r>
              <a:rPr lang="en-US"/>
              <a:t> OS (multicore): It consists of scheduler functionality for correct execution of Application and Middleware layer. It also manages parallel execution on multicore Microcontrollers.</a:t>
            </a:r>
            <a:endParaRPr lang="en-US"/>
          </a:p>
          <a:p>
            <a:pPr marL="171450" indent="-171450">
              <a:lnSpc>
                <a:spcPct val="150000"/>
              </a:lnSpc>
              <a:buFont typeface="Arial" panose="02080604020202020204" pitchFamily="34" charset="0"/>
              <a:buChar char="•"/>
            </a:pPr>
            <a:r>
              <a:rPr lang="en-US"/>
              <a:t>MCAL &amp; HW Specific drivers: It contains Microcontroller specific drivers to access the peripheral components inside or outside Microcontroller. This module is provided by Microcontroller supplier.</a:t>
            </a:r>
            <a:endParaRPr lang="en-US"/>
          </a:p>
          <a:p>
            <a:pPr marL="387350" lvl="1" indent="-171450">
              <a:lnSpc>
                <a:spcPct val="150000"/>
              </a:lnSpc>
              <a:buFont typeface="Arial" panose="02080604020202020204" pitchFamily="34" charset="0"/>
              <a:buChar char="•"/>
            </a:pPr>
            <a:r>
              <a:rPr lang="en-US"/>
              <a:t>Ex: ADC, CAN on Microcontroller, External SBC Chip via SPI</a:t>
            </a:r>
            <a:endParaRPr lang="en-US">
              <a:ea typeface="Tahoma"/>
              <a:cs typeface="Tahoma"/>
            </a:endParaRPr>
          </a:p>
          <a:p>
            <a:pPr marL="171450" indent="-171450">
              <a:lnSpc>
                <a:spcPct val="150000"/>
              </a:lnSpc>
              <a:buFont typeface="Arial" panose="02080604020202020204" pitchFamily="34" charset="0"/>
              <a:buChar char="•"/>
            </a:pPr>
            <a:r>
              <a:rPr lang="en-US"/>
              <a:t>ZF MCAL Drivers: It contains the HW specific drivers developed in-house.</a:t>
            </a:r>
            <a:endParaRPr lang="en-US"/>
          </a:p>
          <a:p>
            <a:pPr marL="387350" lvl="1" indent="-171450">
              <a:lnSpc>
                <a:spcPct val="150000"/>
              </a:lnSpc>
              <a:buFont typeface="Arial" panose="02080604020202020204" pitchFamily="34" charset="0"/>
              <a:buChar char="•"/>
            </a:pPr>
            <a:r>
              <a:rPr lang="en-US"/>
              <a:t>Ex: HWNSW</a:t>
            </a:r>
            <a:endParaRPr lang="en-US">
              <a:ea typeface="Tahoma"/>
              <a:cs typeface="Tahoma"/>
            </a:endParaRPr>
          </a:p>
          <a:p>
            <a:pPr marL="171450" indent="-171450">
              <a:lnSpc>
                <a:spcPct val="150000"/>
              </a:lnSpc>
              <a:buFont typeface="Arial" panose="02080604020202020204" pitchFamily="34" charset="0"/>
              <a:buChar char="•"/>
            </a:pPr>
            <a:r>
              <a:rPr lang="en-US"/>
              <a:t>Low level Drivers: Specific drivers which has been developed to cater special needs of CDD and </a:t>
            </a:r>
            <a:r>
              <a:rPr lang="en-US" err="1"/>
              <a:t>IoHwAb</a:t>
            </a:r>
            <a:endParaRPr lang="en-US" err="1">
              <a:ea typeface="Tahoma"/>
              <a:cs typeface="Tahoma"/>
            </a:endParaRPr>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err="1"/>
              <a:t>Questionnaire</a:t>
            </a:r>
            <a:r>
              <a:rPr lang="de-DE"/>
              <a:t> Summary </a:t>
            </a:r>
            <a:r>
              <a:rPr lang="de-DE" err="1"/>
              <a:t>for</a:t>
            </a:r>
            <a:r>
              <a:rPr lang="de-DE"/>
              <a:t> Reference Architecture</a:t>
            </a:r>
            <a:br>
              <a:rPr lang="de-DE"/>
            </a:br>
            <a:endParaRPr lang="en-US">
              <a:ea typeface="Tahoma"/>
              <a:cs typeface="Tahoma"/>
            </a:endParaRPr>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
        <p:nvSpPr>
          <p:cNvPr id="3" name="TextBox 2"/>
          <p:cNvSpPr txBox="1"/>
          <p:nvPr/>
        </p:nvSpPr>
        <p:spPr>
          <a:xfrm>
            <a:off x="279058" y="737273"/>
            <a:ext cx="8727774" cy="1938992"/>
          </a:xfrm>
          <a:prstGeom prst="rect">
            <a:avLst/>
          </a:prstGeom>
          <a:noFill/>
        </p:spPr>
        <p:txBody>
          <a:bodyPr rot="0" spcFirstLastPara="0" vertOverflow="overflow" horzOverflow="overflow" vert="horz" wrap="square" lIns="0" tIns="0" rIns="0" bIns="0" numCol="1" spcCol="0" rtlCol="0" fromWordArt="0" anchor="t" anchorCtr="0" forceAA="0" compatLnSpc="1">
            <a:spAutoFit/>
          </a:bodyPr>
          <a:lstStyle/>
          <a:p>
            <a:pPr marL="171450" indent="-171450">
              <a:spcAft>
                <a:spcPct val="0"/>
              </a:spcAft>
              <a:buFont typeface="Wingdings"/>
              <a:buChar char="Ø"/>
            </a:pPr>
            <a:r>
              <a:rPr lang="en-US" sz="1400" kern="0">
                <a:solidFill>
                  <a:schemeClr val="bg1"/>
                </a:solidFill>
              </a:rPr>
              <a:t>Interview for actual architecture and update of Questionnaire is planned for the following Divisions:</a:t>
            </a:r>
            <a:endParaRPr lang="en-US" sz="1400" kern="0">
              <a:solidFill>
                <a:schemeClr val="bg1"/>
              </a:solidFill>
            </a:endParaRPr>
          </a:p>
          <a:p>
            <a:pPr marL="742950" lvl="1" indent="-285750">
              <a:spcAft>
                <a:spcPct val="0"/>
              </a:spcAft>
              <a:buFont typeface="Wingdings"/>
              <a:buChar char="q"/>
            </a:pPr>
            <a:r>
              <a:rPr lang="en-US" sz="1400" kern="0">
                <a:solidFill>
                  <a:schemeClr val="bg1"/>
                </a:solidFill>
                <a:ea typeface="Tahoma"/>
                <a:cs typeface="Tahoma"/>
              </a:rPr>
              <a:t>Division A on 7th April 2022 --&gt; Done</a:t>
            </a:r>
            <a:endParaRPr lang="en-US" sz="1400" kern="0">
              <a:solidFill>
                <a:schemeClr val="bg1"/>
              </a:solidFill>
              <a:ea typeface="Tahoma"/>
              <a:cs typeface="Tahoma"/>
            </a:endParaRPr>
          </a:p>
          <a:p>
            <a:pPr marL="742950" lvl="1" indent="-285750">
              <a:spcAft>
                <a:spcPct val="0"/>
              </a:spcAft>
              <a:buFont typeface="Wingdings"/>
              <a:buChar char="q"/>
            </a:pPr>
            <a:r>
              <a:rPr lang="en-US" sz="1400" kern="0">
                <a:solidFill>
                  <a:schemeClr val="bg1"/>
                </a:solidFill>
                <a:ea typeface="Tahoma"/>
                <a:cs typeface="Tahoma"/>
              </a:rPr>
              <a:t>Division U on 12th April 2022 --&gt; Done</a:t>
            </a:r>
            <a:endParaRPr lang="en-US" sz="1400" kern="0">
              <a:solidFill>
                <a:schemeClr val="bg1"/>
              </a:solidFill>
              <a:ea typeface="Tahoma"/>
              <a:cs typeface="Tahoma"/>
            </a:endParaRPr>
          </a:p>
          <a:p>
            <a:pPr marL="742950" lvl="1" indent="-285750">
              <a:spcAft>
                <a:spcPct val="0"/>
              </a:spcAft>
              <a:buFont typeface="Wingdings"/>
              <a:buChar char="q"/>
            </a:pPr>
            <a:r>
              <a:rPr lang="en-US" sz="1400" kern="0">
                <a:solidFill>
                  <a:schemeClr val="bg1"/>
                </a:solidFill>
                <a:ea typeface="Tahoma"/>
                <a:cs typeface="Tahoma"/>
              </a:rPr>
              <a:t>Division T&amp;I on 13th April 2022 --&gt; Done</a:t>
            </a:r>
            <a:endParaRPr lang="en-US" sz="1400" kern="0">
              <a:solidFill>
                <a:schemeClr val="bg1"/>
              </a:solidFill>
              <a:ea typeface="Tahoma"/>
              <a:cs typeface="Tahoma"/>
            </a:endParaRPr>
          </a:p>
          <a:p>
            <a:pPr marL="742950" lvl="1" indent="-285750">
              <a:spcAft>
                <a:spcPct val="0"/>
              </a:spcAft>
              <a:buFont typeface="Wingdings"/>
              <a:buChar char="q"/>
            </a:pPr>
            <a:r>
              <a:rPr lang="en-US" sz="1400" kern="0">
                <a:solidFill>
                  <a:schemeClr val="bg1"/>
                </a:solidFill>
                <a:ea typeface="Tahoma"/>
                <a:cs typeface="Tahoma"/>
              </a:rPr>
              <a:t>Division R on 14th April 2022 --&gt; Done</a:t>
            </a:r>
            <a:endParaRPr lang="en-US" sz="1400" kern="0">
              <a:solidFill>
                <a:schemeClr val="bg1"/>
              </a:solidFill>
              <a:ea typeface="Tahoma"/>
              <a:cs typeface="Tahoma"/>
            </a:endParaRPr>
          </a:p>
          <a:p>
            <a:pPr marL="742950" lvl="1" indent="-285750">
              <a:spcAft>
                <a:spcPct val="0"/>
              </a:spcAft>
              <a:buFont typeface="Wingdings"/>
              <a:buChar char="q"/>
            </a:pPr>
            <a:r>
              <a:rPr lang="en-US" sz="1400" kern="0">
                <a:solidFill>
                  <a:schemeClr val="bg1"/>
                </a:solidFill>
                <a:ea typeface="Tahoma"/>
                <a:cs typeface="Tahoma"/>
              </a:rPr>
              <a:t>Division CVS on 19th April 2022 </a:t>
            </a:r>
            <a:r>
              <a:rPr lang="en-US" sz="1400" kern="0">
                <a:solidFill>
                  <a:schemeClr val="bg1"/>
                </a:solidFill>
                <a:ea typeface="Tahoma"/>
                <a:cs typeface="Tahoma"/>
                <a:sym typeface="Wingdings" panose="05000000000000000000" pitchFamily="2" charset="2"/>
              </a:rPr>
              <a:t> Done</a:t>
            </a:r>
            <a:endParaRPr lang="en-US" sz="1400" kern="0">
              <a:solidFill>
                <a:schemeClr val="bg1"/>
              </a:solidFill>
              <a:ea typeface="Tahoma"/>
              <a:cs typeface="Tahoma"/>
            </a:endParaRPr>
          </a:p>
          <a:p>
            <a:pPr marL="742950" lvl="1" indent="-285750">
              <a:spcAft>
                <a:spcPct val="0"/>
              </a:spcAft>
              <a:buFont typeface="Wingdings"/>
              <a:buChar char="q"/>
            </a:pPr>
            <a:r>
              <a:rPr lang="en-US" sz="1400" kern="0">
                <a:solidFill>
                  <a:schemeClr val="bg1"/>
                </a:solidFill>
                <a:ea typeface="Tahoma"/>
                <a:cs typeface="Tahoma"/>
              </a:rPr>
              <a:t>Division C on 22nd April 2022 </a:t>
            </a:r>
            <a:r>
              <a:rPr lang="en-US" sz="1400" kern="0">
                <a:solidFill>
                  <a:schemeClr val="bg1"/>
                </a:solidFill>
                <a:ea typeface="Tahoma"/>
                <a:cs typeface="Tahoma"/>
                <a:sym typeface="Wingdings" panose="05000000000000000000" pitchFamily="2" charset="2"/>
              </a:rPr>
              <a:t> Done</a:t>
            </a:r>
            <a:endParaRPr lang="en-US" sz="1400" kern="0">
              <a:solidFill>
                <a:schemeClr val="bg1"/>
              </a:solidFill>
              <a:ea typeface="Tahoma"/>
              <a:cs typeface="Tahoma"/>
            </a:endParaRPr>
          </a:p>
          <a:p>
            <a:pPr marL="742950" lvl="1" indent="-285750">
              <a:spcAft>
                <a:spcPct val="0"/>
              </a:spcAft>
              <a:buFont typeface="Wingdings"/>
              <a:buChar char="q"/>
            </a:pPr>
            <a:r>
              <a:rPr lang="en-US" sz="1400" kern="0">
                <a:solidFill>
                  <a:schemeClr val="bg1"/>
                </a:solidFill>
                <a:ea typeface="Tahoma"/>
                <a:cs typeface="Tahoma"/>
              </a:rPr>
              <a:t>Division E on 25th April 2022 </a:t>
            </a:r>
            <a:r>
              <a:rPr lang="en-US" sz="1400" kern="0">
                <a:solidFill>
                  <a:schemeClr val="bg1"/>
                </a:solidFill>
                <a:ea typeface="Tahoma"/>
                <a:cs typeface="Tahoma"/>
                <a:sym typeface="Wingdings" panose="05000000000000000000" pitchFamily="2" charset="2"/>
              </a:rPr>
              <a:t> Done</a:t>
            </a:r>
            <a:endParaRPr lang="en-US" sz="1400" kern="0">
              <a:solidFill>
                <a:schemeClr val="bg1"/>
              </a:solidFill>
              <a:ea typeface="Tahoma"/>
              <a:cs typeface="Tahoma"/>
            </a:endParaRPr>
          </a:p>
          <a:p>
            <a:pPr marL="742950" lvl="1" indent="-285750">
              <a:spcAft>
                <a:spcPct val="0"/>
              </a:spcAft>
              <a:buFont typeface="Wingdings"/>
              <a:buChar char="q"/>
            </a:pPr>
            <a:r>
              <a:rPr lang="en-US" sz="1400" kern="0">
                <a:solidFill>
                  <a:schemeClr val="bg1"/>
                </a:solidFill>
                <a:ea typeface="Tahoma"/>
                <a:cs typeface="Tahoma"/>
              </a:rPr>
              <a:t>Division XA on 2nd May 2022 --&gt; Done</a:t>
            </a:r>
            <a:endParaRPr lang="en-US" sz="1400" kern="0">
              <a:solidFill>
                <a:schemeClr val="bg1"/>
              </a:solidFill>
              <a:ea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Reference Architecture – Interview Summary </a:t>
            </a:r>
            <a:r>
              <a:rPr lang="de-DE" err="1"/>
              <a:t>for</a:t>
            </a:r>
            <a:r>
              <a:rPr lang="de-DE"/>
              <a:t> all </a:t>
            </a:r>
            <a:r>
              <a:rPr lang="de-DE" err="1"/>
              <a:t>the</a:t>
            </a:r>
            <a:r>
              <a:rPr lang="de-DE"/>
              <a:t> </a:t>
            </a:r>
            <a:r>
              <a:rPr lang="de-DE" err="1"/>
              <a:t>Divisions</a:t>
            </a:r>
            <a:endParaRPr lang="de-DE" err="1">
              <a:ea typeface="Tahoma"/>
              <a:cs typeface="Tahoma"/>
            </a:endParaRPr>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839375-43AA-4A5D-B991-4343C4570BCB}" type="slidenum">
              <a:rPr lang="de-DE" smtClean="0"/>
            </a:fld>
            <a:endParaRPr lang="de-DE"/>
          </a:p>
        </p:txBody>
      </p:sp>
      <p:sp>
        <p:nvSpPr>
          <p:cNvPr id="3" name="TextBox 2"/>
          <p:cNvSpPr txBox="1"/>
          <p:nvPr/>
        </p:nvSpPr>
        <p:spPr>
          <a:xfrm>
            <a:off x="279058" y="737273"/>
            <a:ext cx="8727774" cy="3510898"/>
          </a:xfrm>
          <a:prstGeom prst="rect">
            <a:avLst/>
          </a:prstGeom>
          <a:noFill/>
        </p:spPr>
        <p:txBody>
          <a:bodyPr rot="0" spcFirstLastPara="0" vertOverflow="overflow" horzOverflow="overflow" vert="horz" wrap="square" lIns="0" tIns="0" rIns="0" bIns="0" numCol="1" spcCol="0" rtlCol="0" fromWordArt="0" anchor="t" anchorCtr="0" forceAA="0" compatLnSpc="1">
            <a:spAutoFit/>
          </a:bodyPr>
          <a:lstStyle/>
          <a:p>
            <a:pPr marL="285750" indent="-285750">
              <a:lnSpc>
                <a:spcPct val="150000"/>
              </a:lnSpc>
              <a:buFont typeface="Wingdings"/>
              <a:buChar char="Ø"/>
            </a:pPr>
            <a:r>
              <a:rPr lang="en-US" sz="1400" kern="0">
                <a:solidFill>
                  <a:schemeClr val="bg1"/>
                </a:solidFill>
                <a:ea typeface="+mn-lt"/>
                <a:cs typeface="+mn-lt"/>
              </a:rPr>
              <a:t>All the divisions follows Layered Architecture (close to Reference Architecture layers)- except T&amp;I</a:t>
            </a:r>
            <a:endParaRPr lang="en-US" sz="1400" kern="0">
              <a:solidFill>
                <a:schemeClr val="bg1"/>
              </a:solidFill>
              <a:ea typeface="+mn-lt"/>
              <a:cs typeface="+mn-lt"/>
            </a:endParaRPr>
          </a:p>
          <a:p>
            <a:pPr marL="285750" indent="-285750">
              <a:lnSpc>
                <a:spcPct val="150000"/>
              </a:lnSpc>
              <a:buFont typeface="Wingdings"/>
              <a:buChar char="Ø"/>
            </a:pPr>
            <a:r>
              <a:rPr lang="en-US" sz="1400" kern="0">
                <a:solidFill>
                  <a:schemeClr val="bg1"/>
                </a:solidFill>
                <a:ea typeface="+mn-lt"/>
                <a:cs typeface="+mn-lt"/>
              </a:rPr>
              <a:t>SWC are created based on features &amp; functions</a:t>
            </a:r>
            <a:endParaRPr lang="en-US">
              <a:solidFill>
                <a:schemeClr val="bg1"/>
              </a:solidFill>
              <a:ea typeface="+mn-lt"/>
              <a:cs typeface="+mn-lt"/>
            </a:endParaRPr>
          </a:p>
          <a:p>
            <a:pPr marL="742950" lvl="1" indent="-285750">
              <a:lnSpc>
                <a:spcPct val="150000"/>
              </a:lnSpc>
              <a:buFont typeface="Wingdings"/>
              <a:buChar char="Ø"/>
            </a:pPr>
            <a:r>
              <a:rPr lang="en-US" sz="1400" kern="0">
                <a:solidFill>
                  <a:schemeClr val="bg1"/>
                </a:solidFill>
                <a:ea typeface="+mn-lt"/>
                <a:cs typeface="+mn-lt"/>
              </a:rPr>
              <a:t>Application and Application Service components layers are merged into one layer for most of the division (except Div A) - Div A has Application Service components</a:t>
            </a:r>
            <a:endParaRPr lang="en-US">
              <a:solidFill>
                <a:schemeClr val="bg1"/>
              </a:solidFill>
              <a:ea typeface="+mn-lt"/>
              <a:cs typeface="+mn-lt"/>
            </a:endParaRPr>
          </a:p>
          <a:p>
            <a:pPr marL="285750" indent="-285750">
              <a:lnSpc>
                <a:spcPct val="150000"/>
              </a:lnSpc>
              <a:buFont typeface="Wingdings"/>
              <a:buChar char="Ø"/>
            </a:pPr>
            <a:r>
              <a:rPr lang="en-US" sz="1400" kern="0">
                <a:solidFill>
                  <a:schemeClr val="bg1"/>
                </a:solidFill>
                <a:ea typeface="+mn-lt"/>
                <a:cs typeface="+mn-lt"/>
              </a:rPr>
              <a:t>System Service layer is created for some of the division but named differently (Ex. Div U, CVS)</a:t>
            </a:r>
            <a:endParaRPr lang="en-US">
              <a:solidFill>
                <a:schemeClr val="bg1"/>
              </a:solidFill>
              <a:ea typeface="+mn-lt"/>
              <a:cs typeface="+mn-lt"/>
            </a:endParaRPr>
          </a:p>
          <a:p>
            <a:pPr marL="285750" indent="-285750">
              <a:lnSpc>
                <a:spcPct val="150000"/>
              </a:lnSpc>
              <a:buFont typeface="Wingdings"/>
              <a:buChar char="Ø"/>
            </a:pPr>
            <a:r>
              <a:rPr lang="en-US" sz="1400" kern="0">
                <a:solidFill>
                  <a:schemeClr val="bg1"/>
                </a:solidFill>
                <a:ea typeface="+mn-lt"/>
                <a:cs typeface="+mn-lt"/>
              </a:rPr>
              <a:t>Currently Reusability between Projects / Customer is seen on Application layer within each division </a:t>
            </a:r>
            <a:endParaRPr lang="en-US">
              <a:solidFill>
                <a:schemeClr val="bg1"/>
              </a:solidFill>
              <a:ea typeface="+mn-lt"/>
              <a:cs typeface="+mn-lt"/>
            </a:endParaRPr>
          </a:p>
          <a:p>
            <a:pPr marL="742950" lvl="1" indent="-285750">
              <a:lnSpc>
                <a:spcPct val="150000"/>
              </a:lnSpc>
              <a:buFont typeface="Wingdings"/>
              <a:buChar char="Ø"/>
            </a:pPr>
            <a:r>
              <a:rPr lang="en-US" sz="1400" kern="0">
                <a:solidFill>
                  <a:schemeClr val="bg1"/>
                </a:solidFill>
                <a:ea typeface="+mn-lt"/>
                <a:cs typeface="+mn-lt"/>
              </a:rPr>
              <a:t>Increased amount of Reusability for division where System Service layer is used effectively (Ex. Div CVS with 90% Reusability in Application layer)</a:t>
            </a:r>
            <a:endParaRPr lang="en-US">
              <a:solidFill>
                <a:schemeClr val="bg1"/>
              </a:solidFill>
              <a:ea typeface="+mn-lt"/>
              <a:cs typeface="+mn-lt"/>
            </a:endParaRPr>
          </a:p>
          <a:p>
            <a:pPr marL="285750" indent="-285750">
              <a:lnSpc>
                <a:spcPct val="150000"/>
              </a:lnSpc>
              <a:buFont typeface="Wingdings"/>
              <a:buChar char="Ø"/>
            </a:pPr>
            <a:r>
              <a:rPr lang="en-US" sz="1400" kern="0">
                <a:solidFill>
                  <a:schemeClr val="bg1"/>
                </a:solidFill>
                <a:ea typeface="+mn-lt"/>
                <a:cs typeface="+mn-lt"/>
              </a:rPr>
              <a:t>Communication between Application layer and Middleware layer is mainly through RTE </a:t>
            </a:r>
            <a:endParaRPr lang="en-US">
              <a:solidFill>
                <a:schemeClr val="bg1"/>
              </a:solidFill>
              <a:ea typeface="+mn-lt"/>
              <a:cs typeface="+mn-lt"/>
            </a:endParaRPr>
          </a:p>
          <a:p>
            <a:pPr marL="285750" indent="-285750">
              <a:lnSpc>
                <a:spcPct val="150000"/>
              </a:lnSpc>
              <a:buFont typeface="Wingdings"/>
              <a:buChar char="Ø"/>
            </a:pPr>
            <a:r>
              <a:rPr lang="en-US" sz="1400" kern="0">
                <a:solidFill>
                  <a:schemeClr val="bg1"/>
                </a:solidFill>
                <a:ea typeface="+mn-lt"/>
                <a:cs typeface="+mn-lt"/>
              </a:rPr>
              <a:t>Middle ware mainly consist of Vector </a:t>
            </a:r>
            <a:r>
              <a:rPr lang="en-US" sz="1400" kern="0" err="1">
                <a:solidFill>
                  <a:schemeClr val="bg1"/>
                </a:solidFill>
                <a:ea typeface="+mn-lt"/>
                <a:cs typeface="+mn-lt"/>
              </a:rPr>
              <a:t>Autosar</a:t>
            </a:r>
            <a:r>
              <a:rPr lang="en-US" sz="1400" kern="0">
                <a:solidFill>
                  <a:schemeClr val="bg1"/>
                </a:solidFill>
                <a:ea typeface="+mn-lt"/>
                <a:cs typeface="+mn-lt"/>
              </a:rPr>
              <a:t> Stack across all divisions</a:t>
            </a:r>
            <a:endParaRPr lang="en-US">
              <a:solidFill>
                <a:schemeClr val="bg1"/>
              </a:solidFill>
              <a:ea typeface="+mn-lt"/>
              <a:cs typeface="+mn-lt"/>
            </a:endParaRPr>
          </a:p>
          <a:p>
            <a:pPr marL="285750" indent="-285750">
              <a:lnSpc>
                <a:spcPct val="150000"/>
              </a:lnSpc>
              <a:spcAft>
                <a:spcPct val="0"/>
              </a:spcAft>
              <a:buFont typeface="Wingdings"/>
              <a:buChar char="Ø"/>
            </a:pPr>
            <a:r>
              <a:rPr lang="en-US" sz="1400" kern="0">
                <a:solidFill>
                  <a:schemeClr val="bg1"/>
                </a:solidFill>
                <a:ea typeface="+mn-lt"/>
                <a:cs typeface="+mn-lt"/>
              </a:rPr>
              <a:t>CDDs are placed mainly in the Middleware layer</a:t>
            </a:r>
            <a:endParaRPr lang="en-US">
              <a:solidFill>
                <a:schemeClr val="bg1"/>
              </a:solidFill>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LANGUAGE" val="english"/>
  <p:tag name="THINKCELLUNDODONOTDELETE" val="0"/>
</p:tagLst>
</file>

<file path=ppt/theme/theme1.xml><?xml version="1.0" encoding="utf-8"?>
<a:theme xmlns:a="http://schemas.openxmlformats.org/drawingml/2006/main" name="ZF AG">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D5F3"/>
        </a:solidFill>
        <a:ln w="12700" cap="flat" cmpd="sng" algn="ctr">
          <a:noFill/>
          <a:prstDash val="solid"/>
        </a:ln>
      </a:spPr>
      <a:bodyPr rot="0" spcFirstLastPara="0" vertOverflow="overflow" horzOverflow="overflow" vert="horz" wrap="square" lIns="90000" tIns="90000" rIns="90000" bIns="90000" numCol="1" spcCol="0" rtlCol="0" fromWordArt="0" anchor="ctr" anchorCtr="0" forceAA="0" compatLnSpc="1">
        <a:noAutofit/>
      </a:bodyPr>
      <a:lstStyle>
        <a:defPPr marL="0" marR="0" indent="0" algn="ctr" defTabSz="914400" eaLnBrk="1" fontAlgn="base" latinLnBrk="0" hangingPunct="1">
          <a:lnSpc>
            <a:spcPct val="100000"/>
          </a:lnSpc>
          <a:spcBef>
            <a:spcPts val="0"/>
          </a:spcBef>
          <a:spcAft>
            <a:spcPct val="0"/>
          </a:spcAft>
          <a:buClrTx/>
          <a:buSzTx/>
          <a:buFontTx/>
          <a:buNone/>
          <a:defRPr kumimoji="0" sz="1200" b="0" i="0" u="none" strike="noStrike" kern="0" cap="none" spc="0" normalizeH="0" baseline="0" noProof="0" dirty="0" err="1" smtClean="0">
            <a:ln>
              <a:noFill/>
            </a:ln>
            <a:solidFill>
              <a:srgbClr val="000000"/>
            </a:solidFill>
            <a:effectLst/>
            <a:uLnTx/>
            <a:uFillTx/>
            <a:latin typeface="Tahoma"/>
            <a:ea typeface="+mn-ea"/>
            <a:cs typeface="Tahoma" pitchFamily="34" charset="0"/>
          </a:defRPr>
        </a:defPPr>
      </a:lstStyle>
    </a:spDef>
    <a:lnDef>
      <a:spPr>
        <a:noFill/>
        <a:ln w="28575" cap="rnd" cmpd="sng" algn="ctr">
          <a:solidFill>
            <a:srgbClr val="00ABE7"/>
          </a:solidFill>
          <a:prstDash val="sysDot"/>
          <a:round/>
        </a:ln>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defRPr kumimoji="0" sz="1200" b="0" i="0" u="none" strike="noStrike" kern="0" cap="none" spc="0" normalizeH="0" baseline="0" noProof="0" dirty="0" smtClean="0">
            <a:ln>
              <a:noFill/>
            </a:ln>
            <a:solidFill>
              <a:srgbClr val="000000"/>
            </a:solidFill>
            <a:effectLst/>
            <a:uLnTx/>
            <a:uFillTx/>
          </a:defRPr>
        </a:defPPr>
      </a:lstStyle>
    </a:txDef>
  </a:objectDefaults>
  <a:custClrLst>
    <a:custClr name="ZF Cyan 100%">
      <a:srgbClr val="00ABE7"/>
    </a:custClr>
    <a:custClr name="ZF Cyan 50%">
      <a:srgbClr val="7FD5F3"/>
    </a:custClr>
    <a:custClr name="ZF Cyan 25%">
      <a:srgbClr val="BFEAF9"/>
    </a:custClr>
    <a:custClr name="">
      <a:srgbClr val="FFFFFF"/>
    </a:custClr>
    <a:custClr name="ZF Blue 100%">
      <a:srgbClr val="1179BF"/>
    </a:custClr>
    <a:custClr name="ZF Blue 50%">
      <a:srgbClr val="81BCDF"/>
    </a:custClr>
    <a:custClr name="">
      <a:srgbClr val="FFFFFF"/>
    </a:custClr>
    <a:custClr name="Middle Blue 100%">
      <a:srgbClr val="004D7A"/>
    </a:custClr>
    <a:custClr name="Middle Blue 50%">
      <a:srgbClr val="7FA5BC"/>
    </a:custClr>
    <a:custClr name="">
      <a:srgbClr val="FFFFFF"/>
    </a:custClr>
    <a:custClr name="Black 100%">
      <a:srgbClr val="000000"/>
    </a:custClr>
    <a:custClr name="Black 50%">
      <a:srgbClr val="7F7F7F"/>
    </a:custClr>
    <a:custClr name="Black 25%">
      <a:srgbClr val="BFBFBF"/>
    </a:custClr>
    <a:custClr name="">
      <a:srgbClr val="FFFFFF"/>
    </a:custClr>
    <a:custClr name="1. Step color gradient">
      <a:srgbClr val="1179BF"/>
    </a:custClr>
    <a:custClr name="2. Step color gradient">
      <a:srgbClr val="004D7A"/>
    </a:custClr>
    <a:custClr name="3. Step color gradient">
      <a:srgbClr val="001024"/>
    </a:custClr>
    <a:custClr name="">
      <a:srgbClr val="FFFFFF"/>
    </a:custClr>
    <a:custClr name="ZF Red - Only highlight color">
      <a:srgbClr val="DD0C29"/>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18115</Words>
  <Application>WPS Presentation</Application>
  <PresentationFormat>Custom</PresentationFormat>
  <Paragraphs>473</Paragraphs>
  <Slides>23</Slides>
  <Notes>9</Notes>
  <HiddenSlides>1</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vt:i4>
      </vt:variant>
      <vt:variant>
        <vt:lpstr>幻灯片标题</vt:lpstr>
      </vt:variant>
      <vt:variant>
        <vt:i4>23</vt:i4>
      </vt:variant>
    </vt:vector>
  </HeadingPairs>
  <TitlesOfParts>
    <vt:vector size="48" baseType="lpstr">
      <vt:lpstr>Arial</vt:lpstr>
      <vt:lpstr>SimSun</vt:lpstr>
      <vt:lpstr>Wingdings</vt:lpstr>
      <vt:lpstr>Tahoma</vt:lpstr>
      <vt:lpstr>DejaVu Sans</vt:lpstr>
      <vt:lpstr>Tahoma</vt:lpstr>
      <vt:lpstr>Calibri</vt:lpstr>
      <vt:lpstr>OpenSymbol</vt:lpstr>
      <vt:lpstr>Arial</vt:lpstr>
      <vt:lpstr>ZF Prometo Medium</vt:lpstr>
      <vt:lpstr>ZF Prometo Light</vt:lpstr>
      <vt:lpstr>ZF Prometo Light</vt:lpstr>
      <vt:lpstr>Wingdings</vt:lpstr>
      <vt:lpstr>Courier New</vt:lpstr>
      <vt:lpstr>-apple-system</vt:lpstr>
      <vt:lpstr>Microsoft YaHei</vt:lpstr>
      <vt:lpstr>Droid Sans Fallback</vt:lpstr>
      <vt:lpstr>Arial Unicode MS</vt:lpstr>
      <vt:lpstr>Garuda</vt:lpstr>
      <vt:lpstr>FreeSans</vt:lpstr>
      <vt:lpstr>Gubbi</vt:lpstr>
      <vt:lpstr>ZF AG</vt:lpstr>
      <vt:lpstr>TCLayout.ActiveDocument.1</vt:lpstr>
      <vt:lpstr>TCLayout.ActiveDocument.1</vt:lpstr>
      <vt:lpstr>TCLayout.ActiveDocument.1</vt:lpstr>
      <vt:lpstr>Classic Reference Software Architecture - 2022</vt:lpstr>
      <vt:lpstr>ZF Reference Software Architecture V1.0</vt:lpstr>
      <vt:lpstr>System Service Component Definition</vt:lpstr>
      <vt:lpstr>System Service Component Definition</vt:lpstr>
      <vt:lpstr>Base SW Component Definition</vt:lpstr>
      <vt:lpstr>Base SW Component Definition</vt:lpstr>
      <vt:lpstr>Base SW Component Definition</vt:lpstr>
      <vt:lpstr>Questionnaire Summary for Reference Architecture </vt:lpstr>
      <vt:lpstr>Reference Architecture – Interview Summary for all the Divisions</vt:lpstr>
      <vt:lpstr>Reference Architecture – Improvement Ideas</vt:lpstr>
      <vt:lpstr>Summary of Questionnaire for Reference Classic Architecture</vt:lpstr>
      <vt:lpstr>Classic Architecture – Div A</vt:lpstr>
      <vt:lpstr>Summary of Questionnaire for Reference Classic Architecture</vt:lpstr>
      <vt:lpstr>Classic Architecture – Div E</vt:lpstr>
      <vt:lpstr>Summary of Questionnaire for Reference Classic Architecture</vt:lpstr>
      <vt:lpstr>Classic Architecture – Div U</vt:lpstr>
      <vt:lpstr>Summary of Questionnaire for Reference Classic Architecture</vt:lpstr>
      <vt:lpstr>Classic Architecture – Div R</vt:lpstr>
      <vt:lpstr>Summary of Questionnaire for Reference Classic Architecture</vt:lpstr>
      <vt:lpstr>Classic Architecture – Div C</vt:lpstr>
      <vt:lpstr>Classic Architecture – Div C</vt:lpstr>
      <vt:lpstr>Summary of Questionnaire for Reference Classic Architecture</vt:lpstr>
      <vt:lpstr>Summary of Questionnaire for Reference Classic Architecture</vt:lpstr>
    </vt:vector>
  </TitlesOfParts>
  <Company>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 Reference Software Architecture</dc:title>
  <dc:creator>Dr. Roland Geiger</dc:creator>
  <cp:keywords>Internal</cp:keywords>
  <cp:lastModifiedBy>fev</cp:lastModifiedBy>
  <cp:revision>3</cp:revision>
  <dcterms:created xsi:type="dcterms:W3CDTF">2022-06-22T11:51:47Z</dcterms:created>
  <dcterms:modified xsi:type="dcterms:W3CDTF">2022-06-22T11:51:47Z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0x01010084C67345D541C840913716418C454879</vt:lpwstr>
  </property>
  <property fmtid="{D5CDD505-2E9C-101B-9397-08002B2CF9AE}" pid="3" name="Dokumenten-ID">
    <vt:lpwstr>G5X8FL7H3N8NT8A0MDRECQ4P1X</vt:lpwstr>
  </property>
  <property fmtid="{D5CDD505-2E9C-101B-9397-08002B2CF9AE}" pid="4" name="NovaPath-Version">
    <vt:lpwstr>5.0.3.12870</vt:lpwstr>
  </property>
  <property fmtid="{D5CDD505-2E9C-101B-9397-08002B2CF9AE}" pid="5" name="Klassifizierung">
    <vt:lpwstr>Internal</vt:lpwstr>
  </property>
  <property fmtid="{D5CDD505-2E9C-101B-9397-08002B2CF9AE}" pid="6" name="Klassifizierungs-Id">
    <vt:lpwstr>1030</vt:lpwstr>
  </property>
  <property fmtid="{D5CDD505-2E9C-101B-9397-08002B2CF9AE}" pid="7" name="Klassifizierungs-Datum">
    <vt:lpwstr>05/06/2020 12:29:40</vt:lpwstr>
  </property>
  <property fmtid="{D5CDD505-2E9C-101B-9397-08002B2CF9AE}" pid="8" name="tw_title">
    <vt:lpwstr>Classic Reference Software Architecture</vt:lpwstr>
  </property>
  <property fmtid="{D5CDD505-2E9C-101B-9397-08002B2CF9AE}" pid="9" name="tw_theme">
    <vt:lpwstr/>
  </property>
  <property fmtid="{D5CDD505-2E9C-101B-9397-08002B2CF9AE}" pid="10" name="tw_company">
    <vt:lpwstr>DI</vt:lpwstr>
  </property>
  <property fmtid="{D5CDD505-2E9C-101B-9397-08002B2CF9AE}" pid="11" name="tw_unit">
    <vt:lpwstr>DISS1</vt:lpwstr>
  </property>
  <property fmtid="{D5CDD505-2E9C-101B-9397-08002B2CF9AE}" pid="12" name="tw_speaker">
    <vt:lpwstr>Dr. Roland Geiger</vt:lpwstr>
  </property>
  <property fmtid="{D5CDD505-2E9C-101B-9397-08002B2CF9AE}" pid="13" name="tw_function">
    <vt:lpwstr/>
  </property>
  <property fmtid="{D5CDD505-2E9C-101B-9397-08002B2CF9AE}" pid="14" name="tw_location">
    <vt:lpwstr/>
  </property>
  <property fmtid="{D5CDD505-2E9C-101B-9397-08002B2CF9AE}" pid="15" name="tw_date">
    <vt:lpwstr>2022-03-18</vt:lpwstr>
  </property>
  <property fmtid="{D5CDD505-2E9C-101B-9397-08002B2CF9AE}" pid="16" name="NovaPath-SeverityName">
    <vt:lpwstr>Undefiniert</vt:lpwstr>
  </property>
  <property fmtid="{D5CDD505-2E9C-101B-9397-08002B2CF9AE}" pid="17" name="NovaPath-SeverityLevel">
    <vt:lpwstr>0</vt:lpwstr>
  </property>
  <property fmtid="{D5CDD505-2E9C-101B-9397-08002B2CF9AE}" pid="18" name="MSIP_Label_134277c1-31d4-4dba-9248-3ba93a3f3112_Enabled">
    <vt:lpwstr>true</vt:lpwstr>
  </property>
  <property fmtid="{D5CDD505-2E9C-101B-9397-08002B2CF9AE}" pid="19" name="MSIP_Label_134277c1-31d4-4dba-9248-3ba93a3f3112_SetDate">
    <vt:lpwstr>2022-06-21T11:50:20Z</vt:lpwstr>
  </property>
  <property fmtid="{D5CDD505-2E9C-101B-9397-08002B2CF9AE}" pid="20" name="MSIP_Label_134277c1-31d4-4dba-9248-3ba93a3f3112_Method">
    <vt:lpwstr>Standard</vt:lpwstr>
  </property>
  <property fmtid="{D5CDD505-2E9C-101B-9397-08002B2CF9AE}" pid="21" name="MSIP_Label_134277c1-31d4-4dba-9248-3ba93a3f3112_Name">
    <vt:lpwstr>Internal sub1</vt:lpwstr>
  </property>
  <property fmtid="{D5CDD505-2E9C-101B-9397-08002B2CF9AE}" pid="22" name="MSIP_Label_134277c1-31d4-4dba-9248-3ba93a3f3112_SiteId">
    <vt:lpwstr>eb70b763-b6d7-4486-8555-8831709a784e</vt:lpwstr>
  </property>
  <property fmtid="{D5CDD505-2E9C-101B-9397-08002B2CF9AE}" pid="23" name="MSIP_Label_134277c1-31d4-4dba-9248-3ba93a3f3112_ActionId">
    <vt:lpwstr>f04ba188-463e-4f8f-9d98-55e112cd9f9f</vt:lpwstr>
  </property>
  <property fmtid="{D5CDD505-2E9C-101B-9397-08002B2CF9AE}" pid="24" name="MSIP_Label_134277c1-31d4-4dba-9248-3ba93a3f3112_ContentBits">
    <vt:lpwstr>1</vt:lpwstr>
  </property>
  <property fmtid="{D5CDD505-2E9C-101B-9397-08002B2CF9AE}" pid="25" name="KSOProductBuildVer">
    <vt:lpwstr>1033-11.1.0.10976</vt:lpwstr>
  </property>
</Properties>
</file>