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0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4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DD-B365-4138-83D4-9F22634C4D9B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B90D-5C1D-4028-8D97-36E9822A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MEE 307 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CAD/CAM PROJECT ON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HELICAL GEAR – DESIGN, ANALYSIS AND MANUFACTURE USING CNC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b="1" dirty="0"/>
              <a:t>Team Members:</a:t>
            </a:r>
            <a:endParaRPr lang="en-IN" dirty="0"/>
          </a:p>
          <a:p>
            <a:pPr algn="r"/>
            <a:r>
              <a:rPr lang="en-IN" dirty="0"/>
              <a:t>Yash Ganatra – 10BME1043</a:t>
            </a:r>
          </a:p>
          <a:p>
            <a:pPr algn="r"/>
            <a:r>
              <a:rPr lang="en-IN" dirty="0"/>
              <a:t>Vivek Varia – 10BME </a:t>
            </a:r>
            <a:r>
              <a:rPr lang="en-IN" dirty="0" smtClean="0"/>
              <a:t>1109</a:t>
            </a:r>
          </a:p>
          <a:p>
            <a:pPr algn="r"/>
            <a:r>
              <a:rPr lang="en-IN" dirty="0" smtClean="0"/>
              <a:t>K </a:t>
            </a:r>
            <a:r>
              <a:rPr lang="en-IN" dirty="0" err="1" smtClean="0"/>
              <a:t>Srikanth</a:t>
            </a:r>
            <a:r>
              <a:rPr lang="en-IN" dirty="0" smtClean="0"/>
              <a:t> – 10BME 1057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5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Displacement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589"/>
            <a:ext cx="8229600" cy="42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of Results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 </a:t>
                </a:r>
                <a:r>
                  <a:rPr lang="en-IN" b="1" dirty="0" smtClean="0"/>
                  <a:t>MATERIAL </a:t>
                </a:r>
                <a:r>
                  <a:rPr lang="en-IN" b="1" dirty="0"/>
                  <a:t>PROPERTIES:</a:t>
                </a:r>
                <a:endParaRPr lang="en-IN" dirty="0"/>
              </a:p>
              <a:p>
                <a:pPr lvl="0"/>
                <a:r>
                  <a:rPr lang="en-IN" dirty="0" err="1"/>
                  <a:t>Ϭ</a:t>
                </a:r>
                <a:r>
                  <a:rPr lang="en-IN" baseline="-25000" dirty="0" err="1"/>
                  <a:t>y</a:t>
                </a:r>
                <a:r>
                  <a:rPr lang="en-IN" baseline="-25000" dirty="0"/>
                  <a:t> </a:t>
                </a:r>
                <a:r>
                  <a:rPr lang="en-IN" dirty="0"/>
                  <a:t>= 88 </a:t>
                </a:r>
                <a:r>
                  <a:rPr lang="en-IN" dirty="0" err="1"/>
                  <a:t>Kgf</a:t>
                </a:r>
                <a:r>
                  <a:rPr lang="en-IN" dirty="0"/>
                  <a:t>/mm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pPr lvl="0"/>
                <a:r>
                  <a:rPr lang="en-IN" dirty="0" err="1"/>
                  <a:t>Ϭ</a:t>
                </a:r>
                <a:r>
                  <a:rPr lang="en-IN" baseline="-25000" dirty="0" err="1"/>
                  <a:t>y</a:t>
                </a:r>
                <a:r>
                  <a:rPr lang="en-IN" baseline="-25000" dirty="0"/>
                  <a:t> </a:t>
                </a:r>
                <a:r>
                  <a:rPr lang="en-IN" dirty="0"/>
                  <a:t>= 1760 N/mm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ALLOWABLE BENDING STRESS:</a:t>
                </a:r>
                <a:endParaRPr lang="en-IN" dirty="0"/>
              </a:p>
              <a:p>
                <a:r>
                  <a:rPr lang="en-IN" dirty="0"/>
                  <a:t>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b</a:t>
                </a:r>
                <a:r>
                  <a:rPr lang="en-IN" dirty="0"/>
                  <a:t>]</a:t>
                </a:r>
                <a:r>
                  <a:rPr lang="en-IN" baseline="-25000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1.4</m:t>
                            </m:r>
                          </m:num>
                          <m:den>
                            <m:r>
                              <a:rPr lang="en-IN" i="1"/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/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n-IN" baseline="-25000"/>
                              <m:t>b</m:t>
                            </m:r>
                            <m:r>
                              <a:rPr lang="en-IN" baseline="-25000"/>
                              <m:t>1</m:t>
                            </m:r>
                          </m:num>
                          <m:den>
                            <m:r>
                              <a:rPr lang="en-IN" i="1"/>
                              <m:t>𝐾</m:t>
                            </m:r>
                            <m:r>
                              <m:rPr>
                                <m:sty m:val="p"/>
                              </m:rPr>
                              <a:rPr lang="en-IN"/>
                              <m:t>Ϭ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/>
                      <m:t>Ϭ</m:t>
                    </m:r>
                    <m:r>
                      <a:rPr lang="en-IN" i="1"/>
                      <m:t>−</m:t>
                    </m:r>
                    <m:r>
                      <a:rPr lang="en-IN"/>
                      <m:t>1</m:t>
                    </m:r>
                  </m:oMath>
                </a14:m>
                <a:endParaRPr lang="en-IN" dirty="0"/>
              </a:p>
              <a:p>
                <a:pPr lvl="0"/>
                <a:r>
                  <a:rPr lang="en-IN" dirty="0"/>
                  <a:t>n      =2.5</a:t>
                </a:r>
              </a:p>
              <a:p>
                <a:pPr lvl="0"/>
                <a:r>
                  <a:rPr lang="en-IN" dirty="0"/>
                  <a:t>K</a:t>
                </a:r>
                <a:r>
                  <a:rPr lang="en-IN" baseline="-25000" dirty="0"/>
                  <a:t>b1    </a:t>
                </a:r>
                <a:r>
                  <a:rPr lang="en-IN" dirty="0"/>
                  <a:t>=0.7</a:t>
                </a:r>
              </a:p>
              <a:p>
                <a:pPr lvl="0"/>
                <a:r>
                  <a:rPr lang="en-IN" dirty="0"/>
                  <a:t>K</a:t>
                </a:r>
                <a:r>
                  <a:rPr lang="en-IN" baseline="-25000" dirty="0"/>
                  <a:t>Ϭ      </a:t>
                </a:r>
                <a:r>
                  <a:rPr lang="en-IN" dirty="0"/>
                  <a:t>= 1.5</a:t>
                </a:r>
              </a:p>
              <a:p>
                <a:pPr lvl="0"/>
                <a:r>
                  <a:rPr lang="en-IN" dirty="0"/>
                  <a:t>Ϭ-1  = (0.35u) + (1200) = 7360 </a:t>
                </a:r>
                <a:r>
                  <a:rPr lang="en-IN" dirty="0" err="1"/>
                  <a:t>Kgf</a:t>
                </a:r>
                <a:r>
                  <a:rPr lang="en-IN" dirty="0"/>
                  <a:t> / cm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pPr lvl="0"/>
                <a:r>
                  <a:rPr lang="en-IN" dirty="0"/>
                  <a:t>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b</a:t>
                </a:r>
                <a:r>
                  <a:rPr lang="en-IN" dirty="0"/>
                  <a:t>]  = 192.341 N/mm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ALLOWABLE COMPRESSIVE STRESS:</a:t>
                </a:r>
                <a:endParaRPr lang="en-IN" dirty="0"/>
              </a:p>
              <a:p>
                <a:pPr lvl="0"/>
                <a:r>
                  <a:rPr lang="en-IN" dirty="0"/>
                  <a:t>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c</a:t>
                </a:r>
                <a:r>
                  <a:rPr lang="en-IN" dirty="0"/>
                  <a:t>] = C</a:t>
                </a:r>
                <a:r>
                  <a:rPr lang="en-IN" baseline="-25000" dirty="0"/>
                  <a:t>R</a:t>
                </a:r>
                <a:r>
                  <a:rPr lang="en-IN" dirty="0"/>
                  <a:t>*HRC*K</a:t>
                </a:r>
                <a:r>
                  <a:rPr lang="en-IN" baseline="-25000" dirty="0"/>
                  <a:t>c1</a:t>
                </a:r>
                <a:r>
                  <a:rPr lang="en-IN" dirty="0"/>
                  <a:t> = 852.6 N/mm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pPr lvl="0"/>
                <a:r>
                  <a:rPr lang="en-IN" dirty="0"/>
                  <a:t>C</a:t>
                </a:r>
                <a:r>
                  <a:rPr lang="en-IN" baseline="-25000" dirty="0"/>
                  <a:t>R</a:t>
                </a:r>
                <a:r>
                  <a:rPr lang="en-IN" dirty="0"/>
                  <a:t>    = 265</a:t>
                </a:r>
              </a:p>
              <a:p>
                <a:pPr lvl="0"/>
                <a:r>
                  <a:rPr lang="en-IN" dirty="0"/>
                  <a:t>K</a:t>
                </a:r>
                <a:r>
                  <a:rPr lang="en-IN" baseline="-25000" dirty="0"/>
                  <a:t>c1     </a:t>
                </a:r>
                <a:r>
                  <a:rPr lang="en-IN" dirty="0"/>
                  <a:t>= 0.585</a:t>
                </a:r>
              </a:p>
              <a:p>
                <a:pPr lvl="0"/>
                <a:r>
                  <a:rPr lang="en-IN" dirty="0"/>
                  <a:t>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c</a:t>
                </a:r>
                <a:r>
                  <a:rPr lang="en-IN" dirty="0"/>
                  <a:t>] = 852.6 N/mm</a:t>
                </a:r>
                <a:r>
                  <a:rPr lang="en-IN" baseline="30000" dirty="0"/>
                  <a:t>2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IN" b="1" dirty="0"/>
                  <a:t>CENTRE DISTANCE:</a:t>
                </a:r>
                <a:endParaRPr lang="en-IN" dirty="0"/>
              </a:p>
              <a:p>
                <a:pPr lvl="0"/>
                <a:r>
                  <a:rPr lang="en-IN" dirty="0"/>
                  <a:t>a ≥ (i+1)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b="1" i="1"/>
                        </m:ctrlPr>
                      </m:radPr>
                      <m:deg>
                        <m:r>
                          <a:rPr lang="en-IN" b="1" i="1"/>
                          <m:t>𝟑</m:t>
                        </m:r>
                      </m:deg>
                      <m:e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/>
                                </m:ctrlPr>
                              </m:fPr>
                              <m:num>
                                <m:r>
                                  <a:rPr lang="en-IN" i="1"/>
                                  <m:t>0.7</m:t>
                                </m:r>
                              </m:num>
                              <m:den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/>
                                      <m:t>Ϭ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aseline="-25000"/>
                                      <m:t>c</m:t>
                                    </m:r>
                                  </m:e>
                                </m:d>
                                <m:r>
                                  <a:rPr lang="en-IN" i="1"/>
                                  <m:t>∗</m:t>
                                </m:r>
                                <m:r>
                                  <a:rPr lang="en-IN"/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IN"/>
                                  <m:t>Ϭc</m:t>
                                </m:r>
                                <m:r>
                                  <a:rPr lang="en-IN"/>
                                  <m:t>]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/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IN"/>
                                  <m:t>Ex</m:t>
                                </m:r>
                                <m:r>
                                  <a:rPr lang="en-IN"/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IN"/>
                                  <m:t>Mt</m:t>
                                </m:r>
                                <m:r>
                                  <a:rPr lang="en-IN"/>
                                  <m:t>]</m:t>
                                </m:r>
                              </m:num>
                              <m:den>
                                <m:r>
                                  <a:rPr lang="en-IN" i="1"/>
                                  <m:t>𝑖</m:t>
                                </m:r>
                                <m:r>
                                  <a:rPr lang="en-IN" i="1"/>
                                  <m:t>𝛹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pPr lvl="0"/>
                <a:r>
                  <a:rPr lang="en-IN" dirty="0"/>
                  <a:t>[M</a:t>
                </a:r>
                <a:r>
                  <a:rPr lang="en-IN" baseline="-25000" dirty="0"/>
                  <a:t>t</a:t>
                </a:r>
                <a:r>
                  <a:rPr lang="en-IN" dirty="0"/>
                  <a:t>]  = M</a:t>
                </a:r>
                <a:r>
                  <a:rPr lang="en-IN" baseline="-25000" dirty="0"/>
                  <a:t>t</a:t>
                </a:r>
                <a:r>
                  <a:rPr lang="en-IN" dirty="0"/>
                  <a:t>*K*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d</a:t>
                </a:r>
                <a:endParaRPr lang="en-IN" dirty="0"/>
              </a:p>
              <a:p>
                <a:pPr lvl="0"/>
                <a:r>
                  <a:rPr lang="en-IN" dirty="0"/>
                  <a:t>K*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d</a:t>
                </a:r>
                <a:r>
                  <a:rPr lang="en-IN" baseline="-25000" dirty="0"/>
                  <a:t> </a:t>
                </a:r>
                <a:r>
                  <a:rPr lang="en-IN" dirty="0"/>
                  <a:t>=1.3</a:t>
                </a:r>
              </a:p>
              <a:p>
                <a:pPr lvl="0"/>
                <a:r>
                  <a:rPr lang="en-IN" dirty="0"/>
                  <a:t>M</a:t>
                </a:r>
                <a:r>
                  <a:rPr lang="en-IN" baseline="-25000" dirty="0"/>
                  <a:t>t</a:t>
                </a:r>
                <a:r>
                  <a:rPr lang="en-IN" dirty="0"/>
                  <a:t>    = 2087.57 N-mm</a:t>
                </a:r>
              </a:p>
              <a:p>
                <a:pPr lvl="0"/>
                <a:r>
                  <a:rPr lang="en-IN" dirty="0"/>
                  <a:t>E</a:t>
                </a:r>
                <a:r>
                  <a:rPr lang="en-IN" baseline="-25000" dirty="0"/>
                  <a:t>x      </a:t>
                </a:r>
                <a:r>
                  <a:rPr lang="en-IN" dirty="0"/>
                  <a:t> = 207 * 10</a:t>
                </a:r>
                <a:r>
                  <a:rPr lang="en-IN" baseline="30000" dirty="0"/>
                  <a:t>9</a:t>
                </a:r>
                <a:r>
                  <a:rPr lang="en-IN" dirty="0"/>
                  <a:t> Pa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IN" i="1"/>
                      <m:t>𝛹</m:t>
                    </m:r>
                  </m:oMath>
                </a14:m>
                <a:r>
                  <a:rPr lang="en-IN" dirty="0"/>
                  <a:t>     = 0.5 (assumed)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IN" i="1"/>
                      <m:t>𝑎</m:t>
                    </m:r>
                  </m:oMath>
                </a14:m>
                <a:r>
                  <a:rPr lang="en-IN" dirty="0"/>
                  <a:t> ≥ 154.44 = 155 mm</a:t>
                </a:r>
              </a:p>
              <a:p>
                <a:pPr lvl="0"/>
                <a:r>
                  <a:rPr lang="en-IN" dirty="0"/>
                  <a:t>Z</a:t>
                </a:r>
                <a:r>
                  <a:rPr lang="en-IN" baseline="-25000" dirty="0"/>
                  <a:t>1       </a:t>
                </a:r>
                <a:r>
                  <a:rPr lang="en-IN" dirty="0"/>
                  <a:t>= 20</a:t>
                </a:r>
              </a:p>
              <a:p>
                <a:pPr lvl="0"/>
                <a:r>
                  <a:rPr lang="en-IN" dirty="0"/>
                  <a:t>Z</a:t>
                </a:r>
                <a:r>
                  <a:rPr lang="en-IN" baseline="-25000" dirty="0"/>
                  <a:t>2       </a:t>
                </a:r>
                <a:r>
                  <a:rPr lang="en-IN" dirty="0"/>
                  <a:t>= 85</a:t>
                </a:r>
              </a:p>
              <a:p>
                <a:pPr lvl="0"/>
                <a:r>
                  <a:rPr lang="en-IN" dirty="0" err="1"/>
                  <a:t>M</a:t>
                </a:r>
                <a:r>
                  <a:rPr lang="en-IN" baseline="-25000" dirty="0" err="1"/>
                  <a:t>n</a:t>
                </a:r>
                <a:r>
                  <a:rPr lang="en-IN" baseline="-25000" dirty="0"/>
                  <a:t>   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2</m:t>
                        </m:r>
                        <m:r>
                          <a:rPr lang="en-IN" i="1"/>
                          <m:t>𝑎𝑐𝑜𝑠</m:t>
                        </m:r>
                        <m:r>
                          <a:rPr lang="en-IN" i="1"/>
                          <m:t>𝛽</m:t>
                        </m:r>
                      </m:num>
                      <m:den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r>
                              <a:rPr lang="en-IN" i="1"/>
                              <m:t>𝑍</m:t>
                            </m:r>
                            <m:r>
                              <a:rPr lang="en-IN" i="1"/>
                              <m:t>1</m:t>
                            </m:r>
                          </m:e>
                        </m:d>
                        <m:r>
                          <a:rPr lang="en-IN" i="1"/>
                          <m:t>+(</m:t>
                        </m:r>
                        <m:r>
                          <a:rPr lang="en-IN" i="1"/>
                          <m:t>𝑍</m:t>
                        </m:r>
                        <m:r>
                          <a:rPr lang="en-IN" i="1"/>
                          <m:t>2)</m:t>
                        </m:r>
                      </m:den>
                    </m:f>
                  </m:oMath>
                </a14:m>
                <a:r>
                  <a:rPr lang="en-IN" dirty="0"/>
                  <a:t> = 2.85 = 3 mm</a:t>
                </a:r>
              </a:p>
              <a:p>
                <a:pPr lvl="0"/>
                <a:r>
                  <a:rPr lang="en-IN" dirty="0"/>
                  <a:t>Revised centre to centre distance:</a:t>
                </a:r>
              </a:p>
              <a:p>
                <a:r>
                  <a:rPr lang="en-IN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𝑀𝑛</m:t>
                        </m:r>
                        <m:r>
                          <a:rPr lang="en-IN" i="1"/>
                          <m:t>∗(</m:t>
                        </m:r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r>
                              <a:rPr lang="en-IN" i="1"/>
                              <m:t>𝑍</m:t>
                            </m:r>
                            <m:r>
                              <a:rPr lang="en-IN" i="1"/>
                              <m:t>1</m:t>
                            </m:r>
                          </m:e>
                        </m:d>
                        <m:r>
                          <a:rPr lang="en-IN" i="1"/>
                          <m:t>+</m:t>
                        </m:r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r>
                              <a:rPr lang="en-IN" i="1"/>
                              <m:t>𝑍</m:t>
                            </m:r>
                            <m:r>
                              <a:rPr lang="en-IN" i="1"/>
                              <m:t>2</m:t>
                            </m:r>
                          </m:e>
                        </m:d>
                        <m:r>
                          <a:rPr lang="en-IN" i="1"/>
                          <m:t>)</m:t>
                        </m:r>
                      </m:num>
                      <m:den>
                        <m:r>
                          <a:rPr lang="en-IN" i="1"/>
                          <m:t>𝐶𝑜𝑠</m:t>
                        </m:r>
                        <m:r>
                          <a:rPr lang="en-IN" i="1"/>
                          <m:t> </m:t>
                        </m:r>
                        <m:r>
                          <a:rPr lang="en-IN" i="1"/>
                          <m:t>𝛽</m:t>
                        </m:r>
                      </m:den>
                    </m:f>
                  </m:oMath>
                </a14:m>
                <a:r>
                  <a:rPr lang="en-IN" dirty="0"/>
                  <a:t> = 163.055 mm</a:t>
                </a:r>
              </a:p>
              <a:p>
                <a:r>
                  <a:rPr lang="en-IN" dirty="0"/>
                  <a:t>d</a:t>
                </a:r>
                <a:r>
                  <a:rPr lang="en-IN" baseline="-25000" dirty="0"/>
                  <a:t>1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𝑀𝑛</m:t>
                        </m:r>
                        <m:r>
                          <a:rPr lang="en-IN" i="1"/>
                          <m:t>∗</m:t>
                        </m:r>
                        <m:r>
                          <a:rPr lang="en-IN" i="1"/>
                          <m:t>𝑍</m:t>
                        </m:r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𝑐𝑜𝑠</m:t>
                        </m:r>
                        <m:r>
                          <a:rPr lang="en-IN" i="1"/>
                          <m:t>𝛽</m:t>
                        </m:r>
                      </m:den>
                    </m:f>
                  </m:oMath>
                </a14:m>
                <a:r>
                  <a:rPr lang="en-IN" dirty="0"/>
                  <a:t> = 62.164 mm</a:t>
                </a:r>
              </a:p>
              <a:p>
                <a:r>
                  <a:rPr lang="en-IN" dirty="0"/>
                  <a:t>d</a:t>
                </a:r>
                <a:r>
                  <a:rPr lang="en-IN" baseline="-25000" dirty="0"/>
                  <a:t>2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𝑀𝑛</m:t>
                        </m:r>
                        <m:r>
                          <a:rPr lang="en-IN" i="1"/>
                          <m:t>∗</m:t>
                        </m:r>
                        <m:r>
                          <a:rPr lang="en-IN" i="1"/>
                          <m:t>𝑍</m:t>
                        </m:r>
                        <m:r>
                          <a:rPr lang="en-IN" i="1"/>
                          <m:t>2</m:t>
                        </m:r>
                      </m:num>
                      <m:den>
                        <m:r>
                          <a:rPr lang="en-IN" i="1"/>
                          <m:t>𝑐𝑜𝑠</m:t>
                        </m:r>
                        <m:r>
                          <a:rPr lang="en-IN" i="1"/>
                          <m:t>𝛽</m:t>
                        </m:r>
                      </m:den>
                    </m:f>
                  </m:oMath>
                </a14:m>
                <a:r>
                  <a:rPr lang="en-IN" dirty="0"/>
                  <a:t> = 263.995 mm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31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REVISED TWISTING MOMENT:</a:t>
                </a:r>
                <a:endParaRPr lang="en-IN" dirty="0"/>
              </a:p>
              <a:p>
                <a:pPr lvl="0"/>
                <a:r>
                  <a:rPr lang="en-IN" dirty="0"/>
                  <a:t>b  = Ψ*a = 81.5275 mm</a:t>
                </a:r>
              </a:p>
              <a:p>
                <a:pPr lvl="0"/>
                <a:r>
                  <a:rPr lang="en-IN" dirty="0" err="1"/>
                  <a:t>Ψ</a:t>
                </a:r>
                <a:r>
                  <a:rPr lang="en-IN" baseline="-25000" dirty="0" err="1"/>
                  <a:t>p</a:t>
                </a:r>
                <a:r>
                  <a:rPr lang="en-IN" baseline="-25000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r>
                          <a:rPr lang="en-IN" i="1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  = 1.3124</a:t>
                </a:r>
              </a:p>
              <a:p>
                <a:pPr lvl="0"/>
                <a:r>
                  <a:rPr lang="en-IN" dirty="0"/>
                  <a:t>K   = 1.165 </a:t>
                </a:r>
              </a:p>
              <a:p>
                <a:pPr lvl="0"/>
                <a:r>
                  <a:rPr lang="en-IN" dirty="0"/>
                  <a:t>V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¶</m:t>
                        </m:r>
                        <m:r>
                          <a:rPr lang="en-IN" i="1"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r>
                          <a:rPr lang="en-IN" i="1">
                            <a:latin typeface="Cambria Math"/>
                          </a:rPr>
                          <m:t>160</m:t>
                        </m:r>
                      </m:den>
                    </m:f>
                  </m:oMath>
                </a14:m>
                <a:r>
                  <a:rPr lang="en-IN" dirty="0"/>
                  <a:t> = 5.6917 m/s</a:t>
                </a:r>
              </a:p>
              <a:p>
                <a:pPr lvl="0"/>
                <a:r>
                  <a:rPr lang="en-IN" dirty="0" err="1"/>
                  <a:t>K</a:t>
                </a:r>
                <a:r>
                  <a:rPr lang="en-IN" baseline="-25000" dirty="0" err="1"/>
                  <a:t>d</a:t>
                </a:r>
                <a:r>
                  <a:rPr lang="en-IN" baseline="-25000" dirty="0"/>
                  <a:t>  </a:t>
                </a:r>
                <a:r>
                  <a:rPr lang="en-IN" dirty="0"/>
                  <a:t>= 1.2</a:t>
                </a:r>
              </a:p>
              <a:p>
                <a:pPr lvl="0"/>
                <a:r>
                  <a:rPr lang="en-IN" dirty="0"/>
                  <a:t>[M</a:t>
                </a:r>
                <a:r>
                  <a:rPr lang="en-IN" baseline="-25000" dirty="0"/>
                  <a:t>t</a:t>
                </a:r>
                <a:r>
                  <a:rPr lang="en-IN" dirty="0"/>
                  <a:t>]  = M</a:t>
                </a:r>
                <a:r>
                  <a:rPr lang="en-IN" baseline="-25000" dirty="0"/>
                  <a:t>t</a:t>
                </a:r>
                <a:r>
                  <a:rPr lang="en-IN" dirty="0"/>
                  <a:t>*K*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d</a:t>
                </a:r>
                <a:r>
                  <a:rPr lang="en-IN" baseline="-25000" dirty="0"/>
                  <a:t> </a:t>
                </a:r>
                <a:r>
                  <a:rPr lang="en-IN" dirty="0"/>
                  <a:t>= 3066.77 * 10</a:t>
                </a:r>
                <a:r>
                  <a:rPr lang="en-IN" baseline="30000" dirty="0"/>
                  <a:t>2</a:t>
                </a:r>
                <a:r>
                  <a:rPr lang="en-IN" dirty="0"/>
                  <a:t> </a:t>
                </a:r>
                <a:r>
                  <a:rPr lang="en-IN" dirty="0" smtClean="0"/>
                  <a:t>N-mm</a:t>
                </a:r>
              </a:p>
              <a:p>
                <a:pPr lvl="0"/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INDUCED BENDING STRESS:</a:t>
                </a:r>
                <a:endParaRPr lang="en-IN" dirty="0"/>
              </a:p>
              <a:p>
                <a:pPr lvl="0"/>
                <a:r>
                  <a:rPr lang="en-IN" dirty="0" err="1"/>
                  <a:t>Ϭ</a:t>
                </a:r>
                <a:r>
                  <a:rPr lang="en-IN" baseline="-25000" dirty="0" err="1"/>
                  <a:t>b</a:t>
                </a:r>
                <a:r>
                  <a:rPr lang="en-IN" dirty="0"/>
                  <a:t> = 0.7*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𝑎𝑏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𝑀𝑛</m:t>
                        </m:r>
                        <m:r>
                          <a:rPr lang="en-IN" i="1">
                            <a:latin typeface="Cambria Math"/>
                          </a:rPr>
                          <m:t>)(</m:t>
                        </m:r>
                        <m:r>
                          <a:rPr lang="en-IN" i="1">
                            <a:latin typeface="Cambria Math"/>
                          </a:rPr>
                          <m:t>𝑌𝑣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) = 70.25 </a:t>
                </a:r>
                <a:r>
                  <a:rPr lang="en-IN" dirty="0" err="1"/>
                  <a:t>Mpa</a:t>
                </a:r>
                <a:r>
                  <a:rPr lang="en-IN" dirty="0"/>
                  <a:t> &lt; 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b</a:t>
                </a:r>
                <a:r>
                  <a:rPr lang="en-IN" dirty="0"/>
                  <a:t>]  </a:t>
                </a:r>
              </a:p>
              <a:p>
                <a:pPr lvl="0"/>
                <a:r>
                  <a:rPr lang="en-IN" dirty="0" err="1"/>
                  <a:t>Z</a:t>
                </a:r>
                <a:r>
                  <a:rPr lang="en-IN" baseline="-25000" dirty="0" err="1"/>
                  <a:t>v</a:t>
                </a:r>
                <a:r>
                  <a:rPr lang="en-IN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𝑐𝑜𝑠</m:t>
                        </m:r>
                        <m:r>
                          <a:rPr lang="en-IN" i="1">
                            <a:latin typeface="Cambria Math"/>
                          </a:rPr>
                          <m:t>𝛽</m:t>
                        </m:r>
                        <m:r>
                          <a:rPr lang="en-IN" i="1">
                            <a:latin typeface="Cambria Math"/>
                          </a:rPr>
                          <m:t>∗</m:t>
                        </m:r>
                        <m:r>
                          <a:rPr lang="en-IN" i="1">
                            <a:latin typeface="Cambria Math"/>
                          </a:rPr>
                          <m:t>𝑐𝑜𝑠</m:t>
                        </m:r>
                        <m:r>
                          <a:rPr lang="en-IN" i="1">
                            <a:latin typeface="Cambria Math"/>
                          </a:rPr>
                          <m:t>𝛽</m:t>
                        </m:r>
                        <m:r>
                          <a:rPr lang="en-IN" i="1">
                            <a:latin typeface="Cambria Math"/>
                          </a:rPr>
                          <m:t>∗</m:t>
                        </m:r>
                        <m:r>
                          <a:rPr lang="en-IN" i="1">
                            <a:latin typeface="Cambria Math"/>
                          </a:rPr>
                          <m:t>𝑐𝑜𝑠</m:t>
                        </m:r>
                        <m:r>
                          <a:rPr lang="en-IN" i="1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IN" dirty="0"/>
                  <a:t>     = 22.192</a:t>
                </a:r>
              </a:p>
              <a:p>
                <a:pPr lvl="0"/>
                <a:r>
                  <a:rPr lang="en-IN" dirty="0"/>
                  <a:t>Form Factor (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v</a:t>
                </a:r>
                <a:r>
                  <a:rPr lang="en-IN" dirty="0"/>
                  <a:t>)           = </a:t>
                </a:r>
                <a:r>
                  <a:rPr lang="en-IN" dirty="0" smtClean="0"/>
                  <a:t>0.402</a:t>
                </a:r>
              </a:p>
              <a:p>
                <a:pPr lvl="0"/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INDUCED BENDING STRESS:</a:t>
                </a:r>
                <a:endParaRPr lang="en-IN" dirty="0"/>
              </a:p>
              <a:p>
                <a:r>
                  <a:rPr lang="en-IN" dirty="0" err="1"/>
                  <a:t>Ϭ</a:t>
                </a:r>
                <a:r>
                  <a:rPr lang="en-IN" baseline="-25000" dirty="0" err="1"/>
                  <a:t>c</a:t>
                </a:r>
                <a:r>
                  <a:rPr lang="en-IN" baseline="-25000" dirty="0"/>
                  <a:t> </a:t>
                </a:r>
                <a:r>
                  <a:rPr lang="en-IN" dirty="0"/>
                  <a:t>= 0.7*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*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b="1" i="1">
                            <a:latin typeface="Cambria Math"/>
                          </a:rPr>
                        </m:ctrlPr>
                      </m:radPr>
                      <m:deg>
                        <m:r>
                          <a:rPr lang="en-IN" b="1" i="1">
                            <a:latin typeface="Cambria Math"/>
                          </a:rPr>
                          <m:t>𝟐</m:t>
                        </m:r>
                      </m:deg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𝑖𝑏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IN">
                                    <a:latin typeface="Cambria Math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Mt</m:t>
                                </m:r>
                                <m:r>
                                  <a:rPr lang="en-IN">
                                    <a:latin typeface="Cambria Math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r>
                  <a:rPr lang="en-IN" dirty="0" err="1"/>
                  <a:t>Ϭ</a:t>
                </a:r>
                <a:r>
                  <a:rPr lang="en-IN" baseline="-25000" dirty="0" err="1"/>
                  <a:t>c</a:t>
                </a:r>
                <a:r>
                  <a:rPr lang="en-IN" baseline="-25000" dirty="0"/>
                  <a:t> </a:t>
                </a:r>
                <a:r>
                  <a:rPr lang="en-IN" dirty="0"/>
                  <a:t>= 698.7 </a:t>
                </a:r>
                <a:r>
                  <a:rPr lang="en-IN" dirty="0" err="1"/>
                  <a:t>Mpa</a:t>
                </a:r>
                <a:r>
                  <a:rPr lang="en-IN" dirty="0"/>
                  <a:t> &lt; [</a:t>
                </a:r>
                <a:r>
                  <a:rPr lang="en-IN" dirty="0" err="1"/>
                  <a:t>Ϭ</a:t>
                </a:r>
                <a:r>
                  <a:rPr lang="en-IN" baseline="-25000" dirty="0" err="1"/>
                  <a:t>c</a:t>
                </a:r>
                <a:r>
                  <a:rPr lang="en-IN" dirty="0"/>
                  <a:t>]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54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CNC Code Generation of Spur Gear Blank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38" y="1600200"/>
            <a:ext cx="374892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97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Sheet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3088"/>
            <a:ext cx="8229600" cy="332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42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4154"/>
            <a:ext cx="8229600" cy="2758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35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err="1"/>
              <a:t>Khurmi</a:t>
            </a:r>
            <a:r>
              <a:rPr lang="en-IN" dirty="0"/>
              <a:t> R.S., Design of Machine Elements, </a:t>
            </a:r>
            <a:r>
              <a:rPr lang="en-IN" dirty="0" err="1"/>
              <a:t>S.Chand</a:t>
            </a:r>
            <a:r>
              <a:rPr lang="en-IN" dirty="0"/>
              <a:t> Publications,2012</a:t>
            </a:r>
          </a:p>
          <a:p>
            <a:pPr lvl="0"/>
            <a:r>
              <a:rPr lang="en-IN" dirty="0" err="1"/>
              <a:t>Shighley</a:t>
            </a:r>
            <a:r>
              <a:rPr lang="en-IN" dirty="0"/>
              <a:t> Joseph, Mechanical Engineering Design, </a:t>
            </a:r>
            <a:r>
              <a:rPr lang="en-IN" dirty="0" err="1"/>
              <a:t>Mcgraw</a:t>
            </a:r>
            <a:r>
              <a:rPr lang="en-IN" dirty="0"/>
              <a:t> Hill Publications, </a:t>
            </a:r>
            <a:r>
              <a:rPr lang="en-IN" dirty="0" smtClean="0"/>
              <a:t>2012</a:t>
            </a:r>
          </a:p>
          <a:p>
            <a:pPr lvl="0"/>
            <a:r>
              <a:rPr lang="en-IN" dirty="0" smtClean="0"/>
              <a:t>CAD/CAM/CIM – P. </a:t>
            </a:r>
            <a:r>
              <a:rPr lang="en-IN" dirty="0" err="1" smtClean="0"/>
              <a:t>Radhakrishnan</a:t>
            </a:r>
            <a:r>
              <a:rPr lang="en-IN" dirty="0" smtClean="0"/>
              <a:t>, New Age International Publisher</a:t>
            </a:r>
            <a:endParaRPr lang="en-IN" dirty="0"/>
          </a:p>
          <a:p>
            <a:r>
              <a:rPr lang="en-IN" dirty="0" err="1"/>
              <a:t>Solidworks</a:t>
            </a:r>
            <a:r>
              <a:rPr lang="en-IN" dirty="0"/>
              <a:t> Manual - 2012</a:t>
            </a:r>
          </a:p>
        </p:txBody>
      </p:sp>
    </p:spTree>
    <p:extLst>
      <p:ext uri="{BB962C8B-B14F-4D97-AF65-F5344CB8AC3E}">
        <p14:creationId xmlns:p14="http://schemas.microsoft.com/office/powerpoint/2010/main" val="38919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project aims at designing the gear using SOLIDWORKS CAD software and its machining using CNC TRAIN simulator. </a:t>
            </a:r>
            <a:endParaRPr lang="en-IN" dirty="0" smtClean="0"/>
          </a:p>
          <a:p>
            <a:r>
              <a:rPr lang="en-IN" dirty="0" smtClean="0"/>
              <a:t>Gears </a:t>
            </a:r>
            <a:r>
              <a:rPr lang="en-IN" dirty="0"/>
              <a:t>are the most widely used transmission components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Gear design is a multi-stage iterative process which starts with the selection of type of gear and ends when the appropriate dimensions are found so as to manufacture. </a:t>
            </a:r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Computer Numeric Control to machine a gear improves the surface finish and the accuracy</a:t>
            </a:r>
          </a:p>
        </p:txBody>
      </p:sp>
    </p:spTree>
    <p:extLst>
      <p:ext uri="{BB962C8B-B14F-4D97-AF65-F5344CB8AC3E}">
        <p14:creationId xmlns:p14="http://schemas.microsoft.com/office/powerpoint/2010/main" val="9276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The present study involves design and analysis of spur gear according to Lewis Bending Theory which states that at a given point of time maximum load acts on single tooth. The tooth acts as a cantilever beam.</a:t>
            </a:r>
          </a:p>
          <a:p>
            <a:pPr lvl="0"/>
            <a:r>
              <a:rPr lang="en-IN" dirty="0"/>
              <a:t>Validation of the theory is done by analysis on SOLIDWORKS and Von </a:t>
            </a:r>
            <a:r>
              <a:rPr lang="en-IN" dirty="0" err="1"/>
              <a:t>Mises</a:t>
            </a:r>
            <a:r>
              <a:rPr lang="en-IN" dirty="0"/>
              <a:t> Stress and displacement is found.</a:t>
            </a:r>
          </a:p>
          <a:p>
            <a:pPr lvl="0"/>
            <a:r>
              <a:rPr lang="en-IN" dirty="0"/>
              <a:t>CNC Code is generated using CNC Train Simulator. This is presented in the final review.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2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446449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b="1" dirty="0"/>
              <a:t>Power Transmitted = 37.5 kW</a:t>
            </a:r>
            <a:endParaRPr lang="en-IN" dirty="0"/>
          </a:p>
          <a:p>
            <a:pPr lvl="0"/>
            <a:r>
              <a:rPr lang="en-IN" b="1" dirty="0"/>
              <a:t>Transmission Ratio = 4.25</a:t>
            </a:r>
            <a:endParaRPr lang="en-IN" dirty="0"/>
          </a:p>
          <a:p>
            <a:pPr lvl="0"/>
            <a:r>
              <a:rPr lang="en-IN" b="1" dirty="0"/>
              <a:t>Pinion rpm = 1750</a:t>
            </a:r>
            <a:endParaRPr lang="en-IN" dirty="0"/>
          </a:p>
          <a:p>
            <a:pPr lvl="0"/>
            <a:r>
              <a:rPr lang="en-IN" b="1" dirty="0"/>
              <a:t>Material : ALLOY STEEL</a:t>
            </a:r>
            <a:endParaRPr lang="en-IN" dirty="0"/>
          </a:p>
          <a:p>
            <a:pPr lvl="0"/>
            <a:r>
              <a:rPr lang="en-IN" b="1" dirty="0"/>
              <a:t>Helix Angle: 15˚</a:t>
            </a:r>
            <a:endParaRPr lang="en-IN" dirty="0"/>
          </a:p>
          <a:p>
            <a:pPr lvl="0"/>
            <a:r>
              <a:rPr lang="en-IN" b="1" dirty="0"/>
              <a:t>Normal Pressure Angle: 20˚</a:t>
            </a:r>
            <a:endParaRPr lang="en-IN" dirty="0"/>
          </a:p>
          <a:p>
            <a:pPr lvl="0"/>
            <a:r>
              <a:rPr lang="en-IN" b="1" dirty="0"/>
              <a:t>Normal Module : 3mm (Computed from theory)</a:t>
            </a:r>
            <a:endParaRPr lang="en-IN" dirty="0"/>
          </a:p>
          <a:p>
            <a:pPr lvl="0"/>
            <a:r>
              <a:rPr lang="en-IN" b="1" dirty="0"/>
              <a:t>Load on a tooth = 10 383 N (calculated from </a:t>
            </a:r>
            <a:r>
              <a:rPr lang="en-IN" b="1" dirty="0" err="1"/>
              <a:t>eqn</a:t>
            </a:r>
            <a:r>
              <a:rPr lang="en-IN" b="1" dirty="0"/>
              <a:t> 2)</a:t>
            </a:r>
            <a:endParaRPr lang="en-IN" dirty="0"/>
          </a:p>
          <a:p>
            <a:pPr lvl="0"/>
            <a:r>
              <a:rPr lang="en-IN" b="1" dirty="0"/>
              <a:t>Yield Strength  = 620 </a:t>
            </a:r>
            <a:r>
              <a:rPr lang="en-IN" b="1" dirty="0" err="1"/>
              <a:t>MPa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Direction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84" y="1600200"/>
            <a:ext cx="486483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Mesh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589"/>
            <a:ext cx="8229600" cy="42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Mesh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97030"/>
              </p:ext>
            </p:extLst>
          </p:nvPr>
        </p:nvGraphicFramePr>
        <p:xfrm>
          <a:off x="683568" y="2060848"/>
          <a:ext cx="7848872" cy="3960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924072"/>
                <a:gridCol w="3924800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Mesh type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Solid Mesh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Mesher Used: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 mesh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Automatic Transition: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Include Mesh Auto Loops: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Jacobian points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Points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 Size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4.83026 mm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Tolerance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0.241513 mm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Mesh Quality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Nodes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24751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Elements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15568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Aspect Ratio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17.786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</a:t>
            </a:r>
            <a:r>
              <a:rPr lang="en-IN" dirty="0" err="1" smtClean="0"/>
              <a:t>Mises</a:t>
            </a:r>
            <a:r>
              <a:rPr lang="en-IN" dirty="0" smtClean="0"/>
              <a:t> Stress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8229600" cy="49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586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  MEE 307  CAD/CAM PROJECT ON HELICAL GEAR – DESIGN, ANALYSIS AND MANUFACTURE USING CNC </vt:lpstr>
      <vt:lpstr>Introduction</vt:lpstr>
      <vt:lpstr>Objectives</vt:lpstr>
      <vt:lpstr>Literature Review</vt:lpstr>
      <vt:lpstr>Problem Specification</vt:lpstr>
      <vt:lpstr>Load Direction</vt:lpstr>
      <vt:lpstr>Mesh Details</vt:lpstr>
      <vt:lpstr>Mesh Details</vt:lpstr>
      <vt:lpstr>Von Mises Stress</vt:lpstr>
      <vt:lpstr>Displacement Plot</vt:lpstr>
      <vt:lpstr>Validation of Results</vt:lpstr>
      <vt:lpstr>PowerPoint Presentation</vt:lpstr>
      <vt:lpstr>PowerPoint Presentation</vt:lpstr>
      <vt:lpstr>CNC Code Generation of Spur Gear Blank</vt:lpstr>
      <vt:lpstr>Process Sheet</vt:lpstr>
      <vt:lpstr>PowerPoint Presentation</vt:lpstr>
      <vt:lpstr>References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MEE 307  CAD/CAM PROJECT ON HELICAL GEAR – DESIGN, ANALYSIS AND MANUFACTURE USING CNC </dc:title>
  <dc:creator>dell</dc:creator>
  <cp:lastModifiedBy>dell</cp:lastModifiedBy>
  <cp:revision>14</cp:revision>
  <dcterms:created xsi:type="dcterms:W3CDTF">2013-04-11T17:11:37Z</dcterms:created>
  <dcterms:modified xsi:type="dcterms:W3CDTF">2013-05-06T07:16:47Z</dcterms:modified>
</cp:coreProperties>
</file>