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17358-796E-4982-829C-1EBFF0BA2951}"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17358-796E-4982-829C-1EBFF0BA2951}"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17358-796E-4982-829C-1EBFF0BA2951}"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17358-796E-4982-829C-1EBFF0BA2951}"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E17358-796E-4982-829C-1EBFF0BA2951}"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17358-796E-4982-829C-1EBFF0BA2951}" type="datetimeFigureOut">
              <a:rPr lang="en-US" smtClean="0"/>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17358-796E-4982-829C-1EBFF0BA2951}" type="datetimeFigureOut">
              <a:rPr lang="en-US" smtClean="0"/>
              <a:t>10/25/2013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17358-796E-4982-829C-1EBFF0BA2951}" type="datetimeFigureOut">
              <a:rPr lang="en-US" smtClean="0"/>
              <a:t>10/25/2013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17358-796E-4982-829C-1EBFF0BA2951}" type="datetimeFigureOut">
              <a:rPr lang="en-US" smtClean="0"/>
              <a:t>10/25/2013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17358-796E-4982-829C-1EBFF0BA2951}" type="datetimeFigureOut">
              <a:rPr lang="en-US" smtClean="0"/>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17358-796E-4982-829C-1EBFF0BA2951}" type="datetimeFigureOut">
              <a:rPr lang="en-US" smtClean="0"/>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EB265-92CF-4F98-B624-FFBCCEC4207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17358-796E-4982-829C-1EBFF0BA2951}" type="datetimeFigureOut">
              <a:rPr lang="en-US" smtClean="0"/>
              <a:t>10/25/2013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EB265-92CF-4F98-B624-FFBCCEC420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akeitfrom.com/material-data/?for=Grade-5-6Al-4V-3.7165-R56400-Titanium" TargetMode="External"/><Relationship Id="rId2" Type="http://schemas.openxmlformats.org/officeDocument/2006/relationships/hyperlink" Target="http://www.makeitfrom.com/material-data/?for=6061-T6-Alumin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art.de/aerodynamics/profiles/NACA4.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391400" cy="1390650"/>
          </a:xfrm>
        </p:spPr>
        <p:txBody>
          <a:bodyPr>
            <a:normAutofit fontScale="90000"/>
          </a:bodyPr>
          <a:lstStyle/>
          <a:p>
            <a:r>
              <a:rPr lang="en-US" b="1" dirty="0" smtClean="0"/>
              <a:t/>
            </a:r>
            <a:br>
              <a:rPr lang="en-US" b="1" dirty="0" smtClean="0"/>
            </a:br>
            <a:r>
              <a:rPr lang="en-US" sz="2700" b="1" dirty="0" smtClean="0"/>
              <a:t>MEE </a:t>
            </a:r>
            <a:r>
              <a:rPr lang="en-US" sz="2700" b="1" dirty="0"/>
              <a:t>433  </a:t>
            </a:r>
            <a:r>
              <a:rPr lang="en-US" sz="2700" dirty="0"/>
              <a:t/>
            </a:r>
            <a:br>
              <a:rPr lang="en-US" sz="2700" dirty="0"/>
            </a:br>
            <a:r>
              <a:rPr lang="en-US" sz="2700" b="1" dirty="0"/>
              <a:t>MECHANICAL VIBRATIONS</a:t>
            </a:r>
            <a:r>
              <a:rPr lang="en-US" dirty="0"/>
              <a:t/>
            </a:r>
            <a:br>
              <a:rPr lang="en-US" dirty="0"/>
            </a:br>
            <a:endParaRPr lang="en-US" dirty="0"/>
          </a:p>
        </p:txBody>
      </p:sp>
      <p:sp>
        <p:nvSpPr>
          <p:cNvPr id="3" name="Subtitle 2"/>
          <p:cNvSpPr>
            <a:spLocks noGrp="1"/>
          </p:cNvSpPr>
          <p:nvPr>
            <p:ph type="subTitle" idx="1"/>
          </p:nvPr>
        </p:nvSpPr>
        <p:spPr>
          <a:xfrm>
            <a:off x="1371600" y="3657600"/>
            <a:ext cx="6400800" cy="1981200"/>
          </a:xfrm>
        </p:spPr>
        <p:txBody>
          <a:bodyPr>
            <a:normAutofit fontScale="92500" lnSpcReduction="10000"/>
          </a:bodyPr>
          <a:lstStyle/>
          <a:p>
            <a:r>
              <a:rPr lang="en-US" sz="3000" b="1" dirty="0"/>
              <a:t>Modal Analysis of Airplane Wing</a:t>
            </a:r>
            <a:endParaRPr lang="en-US" sz="3000" dirty="0"/>
          </a:p>
          <a:p>
            <a:r>
              <a:rPr lang="en-US" sz="3000" dirty="0" smtClean="0"/>
              <a:t>BY</a:t>
            </a:r>
            <a:r>
              <a:rPr lang="en-US" sz="3000" dirty="0"/>
              <a:t> </a:t>
            </a:r>
          </a:p>
          <a:p>
            <a:r>
              <a:rPr lang="en-US" sz="3000" dirty="0"/>
              <a:t>Deepak Prajapati: 10BME 1034	</a:t>
            </a:r>
            <a:endParaRPr lang="en-US" sz="3000" dirty="0" smtClean="0"/>
          </a:p>
          <a:p>
            <a:r>
              <a:rPr lang="en-US" sz="3000" dirty="0" smtClean="0"/>
              <a:t>       Yash </a:t>
            </a:r>
            <a:r>
              <a:rPr lang="en-US" sz="3000" dirty="0"/>
              <a:t>Ganatra: 10BME 1043</a:t>
            </a:r>
            <a:r>
              <a:rPr lang="en-US" dirty="0"/>
              <a:t>	</a:t>
            </a:r>
            <a:r>
              <a:rPr lang="en-US" dirty="0" smtClean="0"/>
              <a:t>   </a:t>
            </a:r>
            <a:endParaRPr lang="en-US" dirty="0"/>
          </a:p>
        </p:txBody>
      </p:sp>
      <p:pic>
        <p:nvPicPr>
          <p:cNvPr id="4" name="Picture 3"/>
          <p:cNvPicPr/>
          <p:nvPr/>
        </p:nvPicPr>
        <p:blipFill>
          <a:blip r:embed="rId2" cstate="print"/>
          <a:srcRect/>
          <a:stretch>
            <a:fillRect/>
          </a:stretch>
        </p:blipFill>
        <p:spPr bwMode="auto">
          <a:xfrm>
            <a:off x="2971800" y="304800"/>
            <a:ext cx="3021861" cy="180578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b="1" dirty="0"/>
              <a:t>b. Titanium 3.7165</a:t>
            </a:r>
            <a:endParaRPr lang="en-US" dirty="0"/>
          </a:p>
          <a:p>
            <a:r>
              <a:rPr lang="en-US" sz="2000" dirty="0"/>
              <a:t>The properties of Titanium 3.7165 are:	</a:t>
            </a:r>
          </a:p>
          <a:p>
            <a:r>
              <a:rPr lang="en-US" sz="2000" dirty="0"/>
              <a:t>Elastic Modulus: 1.5e7 psi	Density: 4400 kg/m</a:t>
            </a:r>
            <a:r>
              <a:rPr lang="en-US" sz="2000" baseline="30000" dirty="0"/>
              <a:t>3</a:t>
            </a:r>
            <a:endParaRPr lang="en-US" sz="2000" dirty="0"/>
          </a:p>
          <a:p>
            <a:endParaRPr lang="en-US" dirty="0"/>
          </a:p>
        </p:txBody>
      </p:sp>
      <p:pic>
        <p:nvPicPr>
          <p:cNvPr id="2050" name="Picture 2"/>
          <p:cNvPicPr>
            <a:picLocks noChangeAspect="1" noChangeArrowheads="1"/>
          </p:cNvPicPr>
          <p:nvPr/>
        </p:nvPicPr>
        <p:blipFill>
          <a:blip r:embed="rId2"/>
          <a:srcRect/>
          <a:stretch>
            <a:fillRect/>
          </a:stretch>
        </p:blipFill>
        <p:spPr bwMode="auto">
          <a:xfrm>
            <a:off x="2438400" y="2247605"/>
            <a:ext cx="3362325" cy="247679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cademic\7th sem\mecahnical vibration\Project\Results\Titanium\Mode1t.png"/>
          <p:cNvPicPr>
            <a:picLocks noGrp="1"/>
          </p:cNvPicPr>
          <p:nvPr>
            <p:ph idx="1"/>
          </p:nvPr>
        </p:nvPicPr>
        <p:blipFill>
          <a:blip r:embed="rId2"/>
          <a:srcRect/>
          <a:stretch>
            <a:fillRect/>
          </a:stretch>
        </p:blipFill>
        <p:spPr bwMode="auto">
          <a:xfrm>
            <a:off x="1809750" y="1639094"/>
            <a:ext cx="5524500" cy="44481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cademic\7th sem\mecahnical vibration\Project\Results\Titanium\Mode2t.png"/>
          <p:cNvPicPr/>
          <p:nvPr/>
        </p:nvPicPr>
        <p:blipFill>
          <a:blip r:embed="rId2"/>
          <a:srcRect/>
          <a:stretch>
            <a:fillRect/>
          </a:stretch>
        </p:blipFill>
        <p:spPr bwMode="auto">
          <a:xfrm>
            <a:off x="1981200" y="1066800"/>
            <a:ext cx="5486400" cy="4800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References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Conclusion:</a:t>
            </a:r>
            <a:endParaRPr lang="en-IN" dirty="0"/>
          </a:p>
          <a:p>
            <a:r>
              <a:rPr lang="en-US" dirty="0"/>
              <a:t>It can be established from the modal frequencies that due to higher elastic moduli of Titanium 3.7165 compared to Aluminum 6061 T6 the amount of deflection is lower in Titanium 3.7165 than in Aluminum 6061-T6</a:t>
            </a:r>
            <a:r>
              <a:rPr lang="en-US" dirty="0" smtClean="0"/>
              <a:t>.</a:t>
            </a:r>
          </a:p>
          <a:p>
            <a:pPr marL="0" indent="0">
              <a:buNone/>
            </a:pPr>
            <a:endParaRPr lang="en-IN" dirty="0"/>
          </a:p>
          <a:p>
            <a:r>
              <a:rPr lang="en-US" b="1" dirty="0"/>
              <a:t>References</a:t>
            </a:r>
            <a:r>
              <a:rPr lang="en-US" b="1" dirty="0" smtClean="0"/>
              <a:t>:</a:t>
            </a:r>
          </a:p>
          <a:p>
            <a:pPr marL="0" indent="0">
              <a:buNone/>
            </a:pPr>
            <a:endParaRPr lang="en-IN" dirty="0"/>
          </a:p>
          <a:p>
            <a:pPr marL="0" indent="0">
              <a:buNone/>
            </a:pPr>
            <a:r>
              <a:rPr lang="en-US" dirty="0"/>
              <a:t>[1] MODAL ANALYSIS, </a:t>
            </a:r>
            <a:r>
              <a:rPr lang="en-IN" b="1" dirty="0"/>
              <a:t>Patrick Guillaume</a:t>
            </a:r>
            <a:r>
              <a:rPr lang="en-IN" dirty="0"/>
              <a:t>, </a:t>
            </a:r>
            <a:r>
              <a:rPr lang="en-IN" i="1" dirty="0"/>
              <a:t>Department of Mechanical </a:t>
            </a:r>
            <a:r>
              <a:rPr lang="en-IN" i="1" dirty="0" err="1"/>
              <a:t>Engineering,Vrije</a:t>
            </a:r>
            <a:r>
              <a:rPr lang="en-IN" i="1" dirty="0"/>
              <a:t> </a:t>
            </a:r>
            <a:r>
              <a:rPr lang="en-IN" i="1" dirty="0" err="1"/>
              <a:t>Universiteit</a:t>
            </a:r>
            <a:r>
              <a:rPr lang="en-IN" i="1" dirty="0"/>
              <a:t> </a:t>
            </a:r>
            <a:r>
              <a:rPr lang="en-IN" i="1" dirty="0" err="1"/>
              <a:t>Brussel</a:t>
            </a:r>
            <a:endParaRPr lang="en-IN" dirty="0"/>
          </a:p>
          <a:p>
            <a:pPr marL="0" indent="0">
              <a:buNone/>
            </a:pPr>
            <a:r>
              <a:rPr lang="en-IN" dirty="0"/>
              <a:t>[2] Strain-Based Analysis for Geometrically Nonlinear Beams: A Modal Approach, </a:t>
            </a:r>
            <a:r>
              <a:rPr lang="en-IN" dirty="0" err="1"/>
              <a:t>Weihua</a:t>
            </a:r>
            <a:r>
              <a:rPr lang="en-IN" dirty="0"/>
              <a:t> Su and Carlos E. S. </a:t>
            </a:r>
            <a:r>
              <a:rPr lang="en-IN" dirty="0" err="1"/>
              <a:t>Cesnik</a:t>
            </a:r>
            <a:r>
              <a:rPr lang="en-IN" dirty="0"/>
              <a:t>, 53rd AIAA/ASME/ASCE/AHS/ASC Structures, Structural Dynamics and Materials Conference,2012</a:t>
            </a:r>
          </a:p>
          <a:p>
            <a:pPr marL="0" indent="0">
              <a:buNone/>
            </a:pPr>
            <a:r>
              <a:rPr lang="en-IN" dirty="0"/>
              <a:t>[3] </a:t>
            </a:r>
            <a:r>
              <a:rPr lang="en-US" u="sng" dirty="0">
                <a:hlinkClick r:id="rId2"/>
              </a:rPr>
              <a:t>http://www.makeitfrom.com/material-data/?for=6061-T6-Aluminum</a:t>
            </a:r>
            <a:endParaRPr lang="en-IN" dirty="0"/>
          </a:p>
          <a:p>
            <a:pPr marL="0" indent="0">
              <a:buNone/>
            </a:pPr>
            <a:r>
              <a:rPr lang="en-US" dirty="0"/>
              <a:t>[4] </a:t>
            </a:r>
            <a:r>
              <a:rPr lang="en-US" u="sng" dirty="0">
                <a:hlinkClick r:id="rId3"/>
              </a:rPr>
              <a:t>http://www.makeitfrom.com/material-data/?for=Grade-5-6Al-4V-3.7165-R56400-Titanium</a:t>
            </a:r>
            <a:endParaRPr lang="en-I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smtClean="0"/>
              <a:t>Abstract</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     In </a:t>
            </a:r>
            <a:r>
              <a:rPr lang="en-IN" dirty="0"/>
              <a:t>this project, </a:t>
            </a:r>
            <a:r>
              <a:rPr lang="en-US" dirty="0"/>
              <a:t>modal Analysis of airplane wing will be done using ANSYS software to determine the natural frequencies. If the frequency of vibration matches with the natural frequency of aircraft wing resonance occurs and this has disastrous consequences. NACA 0012 airfoil has been chosen as the standard due to its widespread use. Aluminum 6061 T-6 and Titanium 3.7165 have been chosen as the standard materials as they are widely used in the manufacture of aircraft wings. </a:t>
            </a:r>
          </a:p>
          <a:p>
            <a:pPr>
              <a:buNone/>
            </a:pPr>
            <a:r>
              <a:rPr lang="en-IN" dirty="0"/>
              <a:t> </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Modal Analysis</a:t>
            </a:r>
            <a:endParaRPr lang="en-US" sz="3200" dirty="0"/>
          </a:p>
        </p:txBody>
      </p:sp>
      <p:sp>
        <p:nvSpPr>
          <p:cNvPr id="3" name="Content Placeholder 2"/>
          <p:cNvSpPr>
            <a:spLocks noGrp="1"/>
          </p:cNvSpPr>
          <p:nvPr>
            <p:ph idx="1"/>
          </p:nvPr>
        </p:nvSpPr>
        <p:spPr>
          <a:xfrm>
            <a:off x="533400" y="1143000"/>
            <a:ext cx="8153400" cy="4983163"/>
          </a:xfrm>
        </p:spPr>
        <p:txBody>
          <a:bodyPr>
            <a:normAutofit/>
          </a:bodyPr>
          <a:lstStyle/>
          <a:p>
            <a:pPr>
              <a:buNone/>
            </a:pPr>
            <a:r>
              <a:rPr lang="en-IN" sz="2000" dirty="0" smtClean="0"/>
              <a:t>      Modes </a:t>
            </a:r>
            <a:r>
              <a:rPr lang="en-IN" sz="2000" dirty="0"/>
              <a:t>are inherent properties of a structure, and are determined by the material properties (mass, damping, and stiffness), and boundary conditions of the structure. Each mode is defined by a natural (modal or resonant) frequency, modal damping, and a mode shape (i.e. the so-called “modal parameters</a:t>
            </a:r>
            <a:r>
              <a:rPr lang="en-IN" sz="2000" dirty="0" smtClean="0"/>
              <a:t>”).</a:t>
            </a:r>
            <a:endParaRPr lang="en-US" sz="2000" dirty="0"/>
          </a:p>
          <a:p>
            <a:endParaRPr lang="en-US" sz="2000" dirty="0"/>
          </a:p>
          <a:p>
            <a:r>
              <a:rPr lang="en-IN" sz="2400" b="1" dirty="0" smtClean="0"/>
              <a:t>Problem </a:t>
            </a:r>
            <a:r>
              <a:rPr lang="en-IN" sz="2400" b="1" dirty="0"/>
              <a:t>Specification:</a:t>
            </a:r>
            <a:endParaRPr lang="en-US" sz="2400" dirty="0"/>
          </a:p>
          <a:p>
            <a:pPr>
              <a:buNone/>
            </a:pPr>
            <a:r>
              <a:rPr lang="en-US" sz="2200" dirty="0" smtClean="0"/>
              <a:t>     A </a:t>
            </a:r>
            <a:r>
              <a:rPr lang="en-US" sz="2200" dirty="0"/>
              <a:t>wing with a NACA 0012 airfoil section is supported such that </a:t>
            </a:r>
            <a:r>
              <a:rPr lang="en-US" sz="2200" dirty="0" smtClean="0"/>
              <a:t>one </a:t>
            </a:r>
            <a:r>
              <a:rPr lang="en-US" sz="2200" dirty="0"/>
              <a:t>end is fixed and the other end is free. The wing has a chord of </a:t>
            </a:r>
            <a:r>
              <a:rPr lang="en-US" sz="2200" dirty="0" smtClean="0"/>
              <a:t>1 meter</a:t>
            </a:r>
            <a:r>
              <a:rPr lang="en-US" sz="2200" dirty="0"/>
              <a:t>, a span of 5 meters, and a thickness of 0.01 meters.</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a:bodyPr>
          <a:lstStyle/>
          <a:p>
            <a:r>
              <a:rPr lang="en-US" sz="2800" b="1" dirty="0" smtClean="0"/>
              <a:t>Approach</a:t>
            </a:r>
            <a:endParaRPr lang="en-US" sz="2800" dirty="0"/>
          </a:p>
          <a:p>
            <a:pPr>
              <a:buNone/>
            </a:pPr>
            <a:r>
              <a:rPr lang="en-IN" dirty="0" smtClean="0"/>
              <a:t>    </a:t>
            </a:r>
            <a:r>
              <a:rPr lang="en-IN" sz="2000" dirty="0" smtClean="0"/>
              <a:t>To </a:t>
            </a:r>
            <a:r>
              <a:rPr lang="en-IN" sz="2000" dirty="0"/>
              <a:t>find the mode shapes, airfoil geometry is </a:t>
            </a:r>
            <a:r>
              <a:rPr lang="en-IN" sz="2000" dirty="0" err="1"/>
              <a:t>modeled</a:t>
            </a:r>
            <a:r>
              <a:rPr lang="en-IN" sz="2000" dirty="0"/>
              <a:t> in ANSYS Workbench. The coordinates of the airfoil are obtained from </a:t>
            </a:r>
            <a:r>
              <a:rPr lang="en-IN" sz="2000" u="sng" dirty="0">
                <a:hlinkClick r:id="rId2"/>
              </a:rPr>
              <a:t>http://www.ppart.de/aerodynamics/profiles/NACA4.html</a:t>
            </a:r>
            <a:r>
              <a:rPr lang="en-IN" sz="2000" dirty="0"/>
              <a:t>. NACA 0012 is a symmetric airfoil as it has zero camber. It is 12% as thick as it is long.</a:t>
            </a:r>
            <a:endParaRPr lang="en-US" sz="2000" dirty="0"/>
          </a:p>
          <a:p>
            <a:pPr>
              <a:buNone/>
            </a:pPr>
            <a:endParaRPr lang="en-US" sz="20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286000" y="2743200"/>
            <a:ext cx="3998460" cy="3219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lstStyle/>
          <a:p>
            <a:pPr>
              <a:buNone/>
            </a:pPr>
            <a:r>
              <a:rPr lang="en-IN" dirty="0" smtClean="0"/>
              <a:t>    </a:t>
            </a:r>
            <a:r>
              <a:rPr lang="en-IN" sz="2000" dirty="0" smtClean="0"/>
              <a:t>After </a:t>
            </a:r>
            <a:r>
              <a:rPr lang="en-IN" sz="2000" dirty="0"/>
              <a:t>modelling the geometry, discretization is done. Mapped Face Meshing and Edge sizing features are used to create a mesh mapped into the rectangular domain</a:t>
            </a:r>
            <a:r>
              <a:rPr lang="en-IN" sz="2000" dirty="0" smtClean="0"/>
              <a:t>.</a:t>
            </a:r>
            <a:r>
              <a:rPr lang="en-IN" sz="2000" dirty="0"/>
              <a:t> </a:t>
            </a:r>
            <a:endParaRPr lang="en-US" sz="2000" dirty="0"/>
          </a:p>
          <a:p>
            <a:pPr>
              <a:buNone/>
            </a:pPr>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38400" y="1981200"/>
            <a:ext cx="4152014" cy="3505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592763"/>
          </a:xfrm>
        </p:spPr>
        <p:txBody>
          <a:bodyPr/>
          <a:lstStyle/>
          <a:p>
            <a:pPr>
              <a:buNone/>
            </a:pPr>
            <a:r>
              <a:rPr lang="en-US" dirty="0" smtClean="0"/>
              <a:t>   </a:t>
            </a:r>
            <a:r>
              <a:rPr lang="en-US" sz="2400" dirty="0" smtClean="0"/>
              <a:t>The </a:t>
            </a:r>
            <a:r>
              <a:rPr lang="en-US" sz="2400" dirty="0"/>
              <a:t>wing is assumed to be fixed at one end hence </a:t>
            </a:r>
            <a:r>
              <a:rPr lang="en-US" sz="2400" b="1" dirty="0"/>
              <a:t>Fixed Support </a:t>
            </a:r>
            <a:r>
              <a:rPr lang="en-US" sz="2400" dirty="0"/>
              <a:t>is used while defining the boundary conditions.</a:t>
            </a:r>
          </a:p>
          <a:p>
            <a:pPr>
              <a:buNone/>
            </a:pPr>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14600" y="2133600"/>
            <a:ext cx="4495800" cy="3581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Results</a:t>
            </a:r>
            <a:r>
              <a:rPr lang="en-US" dirty="0"/>
              <a:t/>
            </a:r>
            <a:br>
              <a:rPr lang="en-US" dirty="0"/>
            </a:br>
            <a:endParaRPr lang="en-US" dirty="0"/>
          </a:p>
        </p:txBody>
      </p:sp>
      <p:sp>
        <p:nvSpPr>
          <p:cNvPr id="3" name="Content Placeholder 2"/>
          <p:cNvSpPr>
            <a:spLocks noGrp="1"/>
          </p:cNvSpPr>
          <p:nvPr>
            <p:ph idx="1"/>
          </p:nvPr>
        </p:nvSpPr>
        <p:spPr/>
        <p:txBody>
          <a:bodyPr/>
          <a:lstStyle/>
          <a:p>
            <a:pPr>
              <a:buNone/>
            </a:pPr>
            <a:r>
              <a:rPr lang="en-US" sz="2000" b="1" dirty="0" smtClean="0"/>
              <a:t>a. Aluminum </a:t>
            </a:r>
            <a:r>
              <a:rPr lang="en-US" sz="2000" b="1" dirty="0"/>
              <a:t>6061-t6</a:t>
            </a:r>
            <a:endParaRPr lang="en-US" sz="2000" dirty="0"/>
          </a:p>
          <a:p>
            <a:pPr>
              <a:buNone/>
            </a:pPr>
            <a:r>
              <a:rPr lang="en-US" sz="2000" dirty="0"/>
              <a:t>The properties of Aluminum 6061-T6 are:	</a:t>
            </a:r>
          </a:p>
          <a:p>
            <a:r>
              <a:rPr lang="en-US" sz="2000" dirty="0"/>
              <a:t>Elastic Modulus: 1e7 psi	Density: 2700 kg/m</a:t>
            </a:r>
            <a:r>
              <a:rPr lang="en-US" sz="2000" baseline="30000" dirty="0"/>
              <a:t>3</a:t>
            </a:r>
            <a:endParaRPr lang="en-US" sz="2000" dirty="0"/>
          </a:p>
          <a:p>
            <a:r>
              <a:rPr lang="en-US" sz="2000" dirty="0"/>
              <a:t>The first 6 natural frequencies are shown in Table 1.</a:t>
            </a:r>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1905000" y="3276600"/>
            <a:ext cx="2828260" cy="2133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6400" y="914400"/>
            <a:ext cx="5524500" cy="4448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09750" y="1639094"/>
            <a:ext cx="5524500" cy="4448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433</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MEE 433   MECHANICAL VIBRATIONS </vt:lpstr>
      <vt:lpstr>  Abstract </vt:lpstr>
      <vt:lpstr>Modal Analysis</vt:lpstr>
      <vt:lpstr>PowerPoint Presentation</vt:lpstr>
      <vt:lpstr>PowerPoint Presentation</vt:lpstr>
      <vt:lpstr>PowerPoint Presentation</vt:lpstr>
      <vt:lpstr> Results </vt:lpstr>
      <vt:lpstr>PowerPoint Presentation</vt:lpstr>
      <vt:lpstr>PowerPoint Presentation</vt:lpstr>
      <vt:lpstr>PowerPoint Presentation</vt:lpstr>
      <vt:lpstr>PowerPoint Presentation</vt:lpstr>
      <vt:lpstr>PowerPoint Presentation</vt:lpstr>
      <vt:lpstr>Conclusion and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MEE 433   MECHANICAL VIBRATIONS </dc:title>
  <dc:creator>dj</dc:creator>
  <cp:lastModifiedBy>dell</cp:lastModifiedBy>
  <cp:revision>5</cp:revision>
  <dcterms:created xsi:type="dcterms:W3CDTF">2013-10-24T15:41:05Z</dcterms:created>
  <dcterms:modified xsi:type="dcterms:W3CDTF">2013-10-24T21:16:33Z</dcterms:modified>
</cp:coreProperties>
</file>