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9" r:id="rId1"/>
  </p:sldMasterIdLst>
  <p:notesMasterIdLst>
    <p:notesMasterId r:id="rId20"/>
  </p:notesMasterIdLst>
  <p:handoutMasterIdLst>
    <p:handoutMasterId r:id="rId21"/>
  </p:handoutMasterIdLst>
  <p:sldIdLst>
    <p:sldId id="459" r:id="rId2"/>
    <p:sldId id="258" r:id="rId3"/>
    <p:sldId id="557" r:id="rId4"/>
    <p:sldId id="566" r:id="rId5"/>
    <p:sldId id="567" r:id="rId6"/>
    <p:sldId id="565" r:id="rId7"/>
    <p:sldId id="568" r:id="rId8"/>
    <p:sldId id="560" r:id="rId9"/>
    <p:sldId id="562" r:id="rId10"/>
    <p:sldId id="569" r:id="rId11"/>
    <p:sldId id="561" r:id="rId12"/>
    <p:sldId id="563" r:id="rId13"/>
    <p:sldId id="570" r:id="rId14"/>
    <p:sldId id="571" r:id="rId15"/>
    <p:sldId id="572" r:id="rId16"/>
    <p:sldId id="573" r:id="rId17"/>
    <p:sldId id="559" r:id="rId18"/>
    <p:sldId id="4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170">
          <p15:clr>
            <a:srgbClr val="A4A3A4"/>
          </p15:clr>
        </p15:guide>
        <p15:guide id="4" pos="38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D333"/>
    <a:srgbClr val="1E5C89"/>
    <a:srgbClr val="1F4E79"/>
    <a:srgbClr val="D1D100"/>
    <a:srgbClr val="E3B91D"/>
    <a:srgbClr val="4E7E99"/>
    <a:srgbClr val="71B61B"/>
    <a:srgbClr val="70AD47"/>
    <a:srgbClr val="A3C93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0675" autoAdjust="0"/>
  </p:normalViewPr>
  <p:slideViewPr>
    <p:cSldViewPr snapToGrid="0">
      <p:cViewPr varScale="1">
        <p:scale>
          <a:sx n="99" d="100"/>
          <a:sy n="99" d="100"/>
        </p:scale>
        <p:origin x="912" y="78"/>
      </p:cViewPr>
      <p:guideLst>
        <p:guide orient="horz" pos="2160"/>
        <p:guide pos="3840"/>
        <p:guide orient="horz" pos="2170"/>
        <p:guide pos="3823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33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CFEDDF-AF0A-4B8C-9530-1F8840DC2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A377AE-38D5-471A-A6DC-38BCD231BE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9E73C-0337-403C-9704-508D781186E0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A2BFA-297A-4E4E-9E63-73FB588798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A4F36-D864-44A0-AE0C-6CF97ED744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9BBFC-6CD5-49A2-9E1A-35E45CA5E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330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A4489-49AA-498E-B75A-313246E5190F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8ECA5-603A-40AE-B593-DEE33610A6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49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89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94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668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21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797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88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20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891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76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85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47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580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17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59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93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8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98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8ECA5-603A-40AE-B593-DEE33610A6A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140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6775-189E-4065-B705-A07B7B643CD1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1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36BE-AD23-4703-8953-D9EBAD2F3A41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0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C205-F58E-4263-916A-37D74624A0C1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422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D287-BC9E-4F79-85F8-82B5E2D37836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0430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B7EF-BD91-4848-9B0B-AFA9271F83DA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039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10A7-4C51-4BF8-B2A0-C69763EF0014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344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CE5D-B951-4525-B5E2-17D0ACCD052D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246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3B9E-6484-4BD4-B568-3FEA5CF7733D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076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8EC8-E06B-4C69-B8F2-6D8193047598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9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9BE6-6935-4368-AAE1-B8A8397B86C6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739" y="219270"/>
            <a:ext cx="840643" cy="84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1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4831-62F5-48D5-B0B3-A0E2435A765B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50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1219-A87A-4689-962B-72FB23558EF4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ECC1-D6C7-4A1E-8B90-05BF5FA48658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0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B382-D672-4AB6-8EBB-499CBD55AC5A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67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DF97-F34B-4333-8659-CD2D7D027170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9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C78C-7F65-4A5E-BE4A-8FB5360B4CD3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0706-D32F-4FC3-B193-15A3894BA7FE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0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1FB688-7176-4737-AB5F-CAF25C656CF9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51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186" y="1214245"/>
            <a:ext cx="11483787" cy="1995728"/>
          </a:xfrm>
        </p:spPr>
        <p:txBody>
          <a:bodyPr>
            <a:noAutofit/>
          </a:bodyPr>
          <a:lstStyle/>
          <a:p>
            <a:br>
              <a:rPr lang="en-US" sz="28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Topological Data Analysis on Music Data</a:t>
            </a:r>
            <a:br>
              <a:rPr lang="en-US" sz="44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4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0027" y="2826605"/>
            <a:ext cx="11301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Team Members: </a:t>
            </a:r>
            <a:r>
              <a:rPr lang="en-US" b="1" dirty="0">
                <a:solidFill>
                  <a:srgbClr val="C00000"/>
                </a:solidFill>
              </a:rPr>
              <a:t>Siddhant Ranade – u1141131, Yash Gangrade – u1143811</a:t>
            </a:r>
          </a:p>
          <a:p>
            <a:endParaRPr lang="en-US" b="1" i="1" dirty="0">
              <a:solidFill>
                <a:srgbClr val="1E5C89"/>
              </a:solidFill>
            </a:endParaRPr>
          </a:p>
          <a:p>
            <a:r>
              <a:rPr lang="en-US" b="1" dirty="0">
                <a:solidFill>
                  <a:srgbClr val="1E5C89"/>
                </a:solidFill>
              </a:rPr>
              <a:t>April 29, 2019</a:t>
            </a:r>
          </a:p>
        </p:txBody>
      </p:sp>
      <p:sp>
        <p:nvSpPr>
          <p:cNvPr id="14" name="Shape 296"/>
          <p:cNvSpPr/>
          <p:nvPr/>
        </p:nvSpPr>
        <p:spPr>
          <a:xfrm>
            <a:off x="360027" y="4733551"/>
            <a:ext cx="2527552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b="1">
                <a:solidFill>
                  <a:srgbClr val="83A322"/>
                </a:solidFill>
              </a:defRPr>
            </a:lvl1pPr>
          </a:lstStyle>
          <a:p>
            <a:pPr algn="l"/>
            <a:r>
              <a:rPr lang="en-US" b="0" dirty="0"/>
              <a:t>Presented By:</a:t>
            </a:r>
          </a:p>
          <a:p>
            <a:pPr algn="l"/>
            <a:r>
              <a:rPr lang="en-US" dirty="0"/>
              <a:t>Siddhant Ranade</a:t>
            </a:r>
            <a:endParaRPr lang="en-US" b="0" dirty="0"/>
          </a:p>
          <a:p>
            <a:pPr algn="l"/>
            <a:r>
              <a:rPr lang="en-US" b="0" dirty="0"/>
              <a:t>PhD in Computer Science </a:t>
            </a:r>
          </a:p>
          <a:p>
            <a:pPr algn="l"/>
            <a:r>
              <a:rPr lang="en-US" b="0" dirty="0"/>
              <a:t>University of Utah</a:t>
            </a:r>
            <a:endParaRPr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B3EE6C-2418-405A-A207-87039E432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4199" y="4733551"/>
            <a:ext cx="2246630" cy="56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5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>
                <a:solidFill>
                  <a:srgbClr val="195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3" y="1530722"/>
            <a:ext cx="10375717" cy="4830749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1F4E79"/>
                </a:solidFill>
                <a:latin typeface="Calibri Light" panose="020F0302020204030204" pitchFamily="34" charset="0"/>
              </a:rPr>
              <a:t>Background and Motivation </a:t>
            </a:r>
            <a:r>
              <a:rPr lang="en-US" sz="2800" dirty="0">
                <a:solidFill>
                  <a:srgbClr val="ABD333"/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</a:t>
            </a:r>
            <a:endParaRPr lang="en-US" sz="2500" dirty="0">
              <a:solidFill>
                <a:srgbClr val="1F4E79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1F4E79"/>
                </a:solidFill>
                <a:latin typeface="Calibri Light" panose="020F0302020204030204" pitchFamily="34" charset="0"/>
              </a:rPr>
              <a:t>Proposed Tasks </a:t>
            </a:r>
            <a:r>
              <a:rPr lang="en-US" sz="2800" dirty="0">
                <a:solidFill>
                  <a:srgbClr val="ABD333"/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</a:t>
            </a:r>
            <a:endParaRPr lang="en-US" sz="2800" dirty="0">
              <a:solidFill>
                <a:srgbClr val="ABD333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1F4E79"/>
                </a:solidFill>
                <a:latin typeface="Calibri Light" panose="020F0302020204030204" pitchFamily="34" charset="0"/>
              </a:rPr>
              <a:t>Methodology</a:t>
            </a:r>
            <a:r>
              <a:rPr lang="en-US" sz="2400" dirty="0">
                <a:solidFill>
                  <a:srgbClr val="ABD333"/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>
                <a:solidFill>
                  <a:srgbClr val="ABD333"/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</a:t>
            </a:r>
            <a:endParaRPr lang="en-US" sz="2800" dirty="0">
              <a:solidFill>
                <a:srgbClr val="1F4E79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bg1"/>
                </a:solidFill>
                <a:latin typeface="Calibri Light" panose="020F0302020204030204" pitchFamily="34" charset="0"/>
              </a:rPr>
              <a:t>Results</a:t>
            </a: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bg1"/>
                </a:solidFill>
                <a:latin typeface="Calibri Light" panose="020F0302020204030204" pitchFamily="34" charset="0"/>
              </a:rPr>
              <a:t>Conclusion</a:t>
            </a: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bg1"/>
                </a:solidFill>
                <a:latin typeface="Calibri Light" panose="020F0302020204030204" pitchFamily="34" charset="0"/>
              </a:rPr>
              <a:t>Future Scope of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09360" y="31451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581" y="1530722"/>
            <a:ext cx="3272800" cy="445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79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9297" y="452694"/>
            <a:ext cx="10911245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Results: Persistence Diagram Distances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CCF3D8-8037-4BFD-B8D4-F8D686D8A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97" y="1270000"/>
            <a:ext cx="7025173" cy="517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64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9297" y="452694"/>
            <a:ext cx="10911245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Results: Persistence Diagram Distances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86DA3F-D6E1-4B1A-BE56-C5EF47FE4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74" y="1381284"/>
            <a:ext cx="6683924" cy="488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30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>
                <a:solidFill>
                  <a:srgbClr val="195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3" y="1530722"/>
            <a:ext cx="10375717" cy="4830749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1F4E79"/>
                </a:solidFill>
                <a:latin typeface="Calibri Light" panose="020F0302020204030204" pitchFamily="34" charset="0"/>
              </a:rPr>
              <a:t>Background and Motivation </a:t>
            </a:r>
            <a:r>
              <a:rPr lang="en-US" sz="2800" dirty="0">
                <a:solidFill>
                  <a:srgbClr val="ABD333"/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</a:t>
            </a:r>
            <a:endParaRPr lang="en-US" sz="2500" dirty="0">
              <a:solidFill>
                <a:srgbClr val="1F4E79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1F4E79"/>
                </a:solidFill>
                <a:latin typeface="Calibri Light" panose="020F0302020204030204" pitchFamily="34" charset="0"/>
              </a:rPr>
              <a:t>Proposed Tasks </a:t>
            </a:r>
            <a:r>
              <a:rPr lang="en-US" sz="2800" dirty="0">
                <a:solidFill>
                  <a:srgbClr val="ABD333"/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</a:t>
            </a:r>
            <a:endParaRPr lang="en-US" sz="2800" dirty="0">
              <a:solidFill>
                <a:srgbClr val="ABD333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1F4E79"/>
                </a:solidFill>
                <a:latin typeface="Calibri Light" panose="020F0302020204030204" pitchFamily="34" charset="0"/>
              </a:rPr>
              <a:t>Methodology</a:t>
            </a:r>
            <a:r>
              <a:rPr lang="en-US" sz="2400" dirty="0">
                <a:solidFill>
                  <a:srgbClr val="ABD333"/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>
                <a:solidFill>
                  <a:srgbClr val="ABD333"/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</a:t>
            </a:r>
            <a:endParaRPr lang="en-US" sz="2800" dirty="0">
              <a:solidFill>
                <a:srgbClr val="1F4E79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1F4E79"/>
                </a:solidFill>
                <a:latin typeface="Calibri Light" panose="020F0302020204030204" pitchFamily="34" charset="0"/>
              </a:rPr>
              <a:t>Results </a:t>
            </a:r>
            <a:r>
              <a:rPr lang="en-US" sz="2800" dirty="0">
                <a:solidFill>
                  <a:srgbClr val="ABD333"/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</a:t>
            </a:r>
            <a:endParaRPr lang="en-US" sz="2800" dirty="0">
              <a:solidFill>
                <a:srgbClr val="1F4E79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bg1"/>
                </a:solidFill>
                <a:latin typeface="Calibri Light" panose="020F0302020204030204" pitchFamily="34" charset="0"/>
              </a:rPr>
              <a:t>Conclusion</a:t>
            </a: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bg1"/>
                </a:solidFill>
                <a:latin typeface="Calibri Light" panose="020F0302020204030204" pitchFamily="34" charset="0"/>
              </a:rPr>
              <a:t>Future Scope of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09360" y="31451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581" y="1530722"/>
            <a:ext cx="3272800" cy="445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12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86" y="1500996"/>
            <a:ext cx="10632514" cy="4874403"/>
          </a:xfrm>
        </p:spPr>
        <p:txBody>
          <a:bodyPr>
            <a:noAutofit/>
          </a:bodyPr>
          <a:lstStyle/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9297" y="452694"/>
            <a:ext cx="10911245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82450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>
                <a:solidFill>
                  <a:srgbClr val="195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3" y="1530722"/>
            <a:ext cx="10375717" cy="4830749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1F4E79"/>
                </a:solidFill>
                <a:latin typeface="Calibri Light" panose="020F0302020204030204" pitchFamily="34" charset="0"/>
              </a:rPr>
              <a:t>Background and Motivation </a:t>
            </a:r>
            <a:r>
              <a:rPr lang="en-US" sz="2800" dirty="0">
                <a:solidFill>
                  <a:srgbClr val="ABD333"/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</a:t>
            </a:r>
            <a:endParaRPr lang="en-US" sz="2500" dirty="0">
              <a:solidFill>
                <a:srgbClr val="1F4E79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1F4E79"/>
                </a:solidFill>
                <a:latin typeface="Calibri Light" panose="020F0302020204030204" pitchFamily="34" charset="0"/>
              </a:rPr>
              <a:t>Proposed Tasks </a:t>
            </a:r>
            <a:r>
              <a:rPr lang="en-US" sz="2800" dirty="0">
                <a:solidFill>
                  <a:srgbClr val="ABD333"/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</a:t>
            </a:r>
            <a:endParaRPr lang="en-US" sz="2800" dirty="0">
              <a:solidFill>
                <a:srgbClr val="ABD333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1F4E79"/>
                </a:solidFill>
                <a:latin typeface="Calibri Light" panose="020F0302020204030204" pitchFamily="34" charset="0"/>
              </a:rPr>
              <a:t>Methodology</a:t>
            </a:r>
            <a:r>
              <a:rPr lang="en-US" sz="2400" dirty="0">
                <a:solidFill>
                  <a:srgbClr val="ABD333"/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>
                <a:solidFill>
                  <a:srgbClr val="ABD333"/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</a:t>
            </a:r>
            <a:endParaRPr lang="en-US" sz="2800" dirty="0">
              <a:solidFill>
                <a:srgbClr val="1F4E79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1F4E79"/>
                </a:solidFill>
                <a:latin typeface="Calibri Light" panose="020F0302020204030204" pitchFamily="34" charset="0"/>
              </a:rPr>
              <a:t>Results </a:t>
            </a:r>
            <a:r>
              <a:rPr lang="en-US" sz="2800" dirty="0">
                <a:solidFill>
                  <a:srgbClr val="ABD333"/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</a:t>
            </a:r>
            <a:endParaRPr lang="en-US" sz="2800" dirty="0">
              <a:solidFill>
                <a:srgbClr val="1F4E79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1F4E79"/>
                </a:solidFill>
                <a:latin typeface="Calibri Light" panose="020F0302020204030204" pitchFamily="34" charset="0"/>
              </a:rPr>
              <a:t>Conclusion </a:t>
            </a:r>
            <a:r>
              <a:rPr lang="en-US" sz="2800" dirty="0">
                <a:solidFill>
                  <a:srgbClr val="ABD333"/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</a:t>
            </a:r>
            <a:endParaRPr lang="en-US" sz="2800" dirty="0">
              <a:solidFill>
                <a:srgbClr val="1F4E79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bg1"/>
                </a:solidFill>
                <a:latin typeface="Calibri Light" panose="020F0302020204030204" pitchFamily="34" charset="0"/>
              </a:rPr>
              <a:t>Future Scope of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09360" y="31451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581" y="1530722"/>
            <a:ext cx="3272800" cy="445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82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86" y="1500996"/>
            <a:ext cx="10632514" cy="4874403"/>
          </a:xfrm>
        </p:spPr>
        <p:txBody>
          <a:bodyPr>
            <a:noAutofit/>
          </a:bodyPr>
          <a:lstStyle/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Implement chord-class (i.e. extract the set of all chords in the track) and chord-sequence embedding (i.e. extract the set of all sequences of chords of length N). 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Formulating the distance measure for the above two embeddings. 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 machine learning algorithms along with neural networks for the artist and genre classification based on the songs.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Identifying the common chord progressions in popular music.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9297" y="452694"/>
            <a:ext cx="10911245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Future Scope of Research</a:t>
            </a:r>
          </a:p>
        </p:txBody>
      </p:sp>
    </p:spTree>
    <p:extLst>
      <p:ext uri="{BB962C8B-B14F-4D97-AF65-F5344CB8AC3E}">
        <p14:creationId xmlns:p14="http://schemas.microsoft.com/office/powerpoint/2010/main" val="3154490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86" y="1500996"/>
            <a:ext cx="10632514" cy="4874403"/>
          </a:xfrm>
        </p:spPr>
        <p:txBody>
          <a:bodyPr>
            <a:noAutofit/>
          </a:bodyPr>
          <a:lstStyle/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Implement chord-class (i.e. extract the set of all chords in the track) and chord-sequence embedding (i.e. extract the set of all sequences of chords of length N). 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Formulating the distance measure for the above two embeddings. 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 machine learning algorithms along with neural networks for the artist and genre classification based on the songs.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Identifying the common chord progressions in popular music.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9297" y="452694"/>
            <a:ext cx="10911245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Upcoming Milestones</a:t>
            </a:r>
          </a:p>
        </p:txBody>
      </p:sp>
    </p:spTree>
    <p:extLst>
      <p:ext uri="{BB962C8B-B14F-4D97-AF65-F5344CB8AC3E}">
        <p14:creationId xmlns:p14="http://schemas.microsoft.com/office/powerpoint/2010/main" val="1259270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6C25FE5-3EA0-4BE1-8121-47812AE7DE52}"/>
              </a:ext>
            </a:extLst>
          </p:cNvPr>
          <p:cNvGrpSpPr/>
          <p:nvPr/>
        </p:nvGrpSpPr>
        <p:grpSpPr>
          <a:xfrm>
            <a:off x="1166463" y="1849454"/>
            <a:ext cx="9847234" cy="3154631"/>
            <a:chOff x="1325340" y="1477331"/>
            <a:chExt cx="9847234" cy="3154631"/>
          </a:xfrm>
        </p:grpSpPr>
        <p:sp>
          <p:nvSpPr>
            <p:cNvPr id="2" name="Rounded Rectangle 1"/>
            <p:cNvSpPr/>
            <p:nvPr/>
          </p:nvSpPr>
          <p:spPr>
            <a:xfrm>
              <a:off x="1874695" y="2170341"/>
              <a:ext cx="8734181" cy="17280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14220" y="2346424"/>
              <a:ext cx="8734181" cy="1267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lnSpc>
                  <a:spcPct val="130000"/>
                </a:lnSpc>
              </a:pPr>
              <a:r>
                <a:rPr lang="en-US" sz="2800" dirty="0">
                  <a:solidFill>
                    <a:srgbClr val="008000"/>
                  </a:solidFill>
                  <a:latin typeface="Noteworthy Light"/>
                  <a:cs typeface="Noteworthy Light"/>
                </a:rPr>
                <a:t>Thank you! </a:t>
              </a:r>
              <a:endParaRPr lang="en-US" sz="2800" dirty="0">
                <a:solidFill>
                  <a:schemeClr val="bg2"/>
                </a:solidFill>
                <a:latin typeface="Noteworthy Light"/>
                <a:cs typeface="Noteworthy Light"/>
              </a:endParaRPr>
            </a:p>
            <a:p>
              <a:pPr algn="ctr" defTabSz="914400">
                <a:lnSpc>
                  <a:spcPct val="130000"/>
                </a:lnSpc>
              </a:pPr>
              <a:endParaRPr lang="en-US" sz="500" dirty="0" err="1">
                <a:solidFill>
                  <a:schemeClr val="bg2"/>
                </a:solidFill>
                <a:latin typeface="Noteworthy Light"/>
                <a:cs typeface="Noteworthy Light"/>
              </a:endParaRPr>
            </a:p>
            <a:p>
              <a:pPr algn="ctr" defTabSz="914400">
                <a:lnSpc>
                  <a:spcPct val="130000"/>
                </a:lnSpc>
              </a:pPr>
              <a:r>
                <a:rPr lang="en-US" sz="2800" dirty="0">
                  <a:solidFill>
                    <a:schemeClr val="bg2"/>
                  </a:solidFill>
                  <a:latin typeface="Noteworthy Light"/>
                  <a:cs typeface="Noteworthy Light"/>
                </a:rPr>
                <a:t>Questions? </a:t>
              </a:r>
              <a:endParaRPr lang="en-US" sz="2400" i="1" dirty="0">
                <a:solidFill>
                  <a:srgbClr val="0E5580"/>
                </a:solidFill>
                <a:latin typeface="Noteworthy Light"/>
                <a:cs typeface="Noteworthy Ligh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25340" y="1477331"/>
              <a:ext cx="995209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800" dirty="0">
                  <a:solidFill>
                    <a:srgbClr val="1E5C89"/>
                  </a:solidFill>
                  <a:latin typeface="Arial Rounded MT Bold"/>
                  <a:cs typeface="Arial Rounded MT Bold"/>
                </a:rPr>
                <a:t>“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0800000">
              <a:off x="10177365" y="2415971"/>
              <a:ext cx="995209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800" dirty="0">
                  <a:solidFill>
                    <a:srgbClr val="ABD333"/>
                  </a:solidFill>
                  <a:latin typeface="Arial Rounded MT Bold"/>
                  <a:cs typeface="Arial Rounded MT Bold"/>
                </a:rPr>
                <a:t>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6560216"/>
      </p:ext>
    </p:extLst>
  </p:cSld>
  <p:clrMapOvr>
    <a:masterClrMapping/>
  </p:clrMapOvr>
  <p:transition>
    <p:wipe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>
                <a:solidFill>
                  <a:srgbClr val="195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3" y="1530722"/>
            <a:ext cx="10375717" cy="4830749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3800" b="1" dirty="0">
                <a:solidFill>
                  <a:sysClr val="windowText" lastClr="000000"/>
                </a:solidFill>
                <a:latin typeface="Calibri Light" panose="020F0302020204030204" pitchFamily="34" charset="0"/>
              </a:rPr>
              <a:t>Background and Motivation</a:t>
            </a: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bg1"/>
                </a:solidFill>
                <a:latin typeface="Calibri Light" panose="020F0302020204030204" pitchFamily="34" charset="0"/>
              </a:rPr>
              <a:t>Proposed Tasks</a:t>
            </a: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bg1"/>
                </a:solidFill>
                <a:latin typeface="Calibri Light" panose="020F0302020204030204" pitchFamily="34" charset="0"/>
              </a:rPr>
              <a:t>Methodology</a:t>
            </a:r>
            <a:endParaRPr lang="en-US" sz="2500" i="1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bg1"/>
                </a:solidFill>
                <a:latin typeface="Calibri Light" panose="020F0302020204030204" pitchFamily="34" charset="0"/>
              </a:rPr>
              <a:t>Results</a:t>
            </a: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bg1"/>
                </a:solidFill>
                <a:latin typeface="Calibri Light" panose="020F0302020204030204" pitchFamily="34" charset="0"/>
              </a:rPr>
              <a:t>Conclusion</a:t>
            </a: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bg1"/>
                </a:solidFill>
                <a:latin typeface="Calibri Light" panose="020F0302020204030204" pitchFamily="34" charset="0"/>
              </a:rPr>
              <a:t>Future Scope of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09360" y="31451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581" y="1530722"/>
            <a:ext cx="3272800" cy="445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7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86" y="1500996"/>
            <a:ext cx="10632514" cy="4874403"/>
          </a:xfrm>
        </p:spPr>
        <p:txBody>
          <a:bodyPr>
            <a:no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Music in general is rich in structures. Songs can be viewed as combination of different channels and each channel can be considered as a combination of notes.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IN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If 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one looks at the sequence of notes that make up a song, one can usually find repeating patterns, for instance, verses will often have exactly the same tune</a:t>
            </a:r>
            <a:r>
              <a:rPr lang="en-IN"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Observing </a:t>
            </a:r>
            <a:r>
              <a:rPr lang="en-IN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carefully, it can be observed that certain phrases (or shorter sequence of notes) occur more frequently.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IN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Notes can be perceived as lying on a circle. Distance between the notes is defined by finding the distances between equivalent nodes (in terms of frequencies).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9297" y="452694"/>
            <a:ext cx="10911245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Background and Motivation</a:t>
            </a:r>
          </a:p>
        </p:txBody>
      </p:sp>
    </p:spTree>
    <p:extLst>
      <p:ext uri="{BB962C8B-B14F-4D97-AF65-F5344CB8AC3E}">
        <p14:creationId xmlns:p14="http://schemas.microsoft.com/office/powerpoint/2010/main" val="384886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9297" y="452694"/>
            <a:ext cx="10911245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Background and Motivation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16409" y="5903241"/>
            <a:ext cx="2814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Fig. 1: Circle of Notes*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C5F30B-5F1A-4506-912E-986C77344E11}"/>
              </a:ext>
            </a:extLst>
          </p:cNvPr>
          <p:cNvSpPr txBox="1"/>
          <p:nvPr/>
        </p:nvSpPr>
        <p:spPr>
          <a:xfrm>
            <a:off x="8230820" y="6335262"/>
            <a:ext cx="29192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*Source: </a:t>
            </a:r>
            <a:r>
              <a:rPr lang="en-US" sz="1050" dirty="0" err="1">
                <a:solidFill>
                  <a:schemeClr val="bg1"/>
                </a:solidFill>
              </a:rPr>
              <a:t>Sethares</a:t>
            </a:r>
            <a:r>
              <a:rPr lang="en-US" sz="1050" dirty="0">
                <a:solidFill>
                  <a:schemeClr val="bg1"/>
                </a:solidFill>
              </a:rPr>
              <a:t> et al., Topology of Musical Data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01FFCA-D1A4-46D2-AB48-C90EACD17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97" y="1454344"/>
            <a:ext cx="4968291" cy="438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1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>
                <a:solidFill>
                  <a:srgbClr val="195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3" y="1530722"/>
            <a:ext cx="10375717" cy="4830749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1F4E79"/>
                </a:solidFill>
                <a:latin typeface="Calibri Light" panose="020F0302020204030204" pitchFamily="34" charset="0"/>
              </a:rPr>
              <a:t>Background and Motivation </a:t>
            </a:r>
            <a:r>
              <a:rPr lang="en-US" sz="2800" dirty="0">
                <a:solidFill>
                  <a:srgbClr val="ABD333"/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</a:t>
            </a:r>
            <a:endParaRPr lang="en-US" sz="2500" dirty="0">
              <a:solidFill>
                <a:srgbClr val="1F4E79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bg1"/>
                </a:solidFill>
                <a:latin typeface="Calibri Light" panose="020F0302020204030204" pitchFamily="34" charset="0"/>
              </a:rPr>
              <a:t>Proposed Tasks</a:t>
            </a: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bg1"/>
                </a:solidFill>
                <a:latin typeface="Calibri Light" panose="020F0302020204030204" pitchFamily="34" charset="0"/>
              </a:rPr>
              <a:t>Methodology</a:t>
            </a:r>
            <a:endParaRPr lang="en-US" sz="2500" i="1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bg1"/>
                </a:solidFill>
                <a:latin typeface="Calibri Light" panose="020F0302020204030204" pitchFamily="34" charset="0"/>
              </a:rPr>
              <a:t>Results</a:t>
            </a: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bg1"/>
                </a:solidFill>
                <a:latin typeface="Calibri Light" panose="020F0302020204030204" pitchFamily="34" charset="0"/>
              </a:rPr>
              <a:t>Conclusion</a:t>
            </a: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bg1"/>
                </a:solidFill>
                <a:latin typeface="Calibri Light" panose="020F0302020204030204" pitchFamily="34" charset="0"/>
              </a:rPr>
              <a:t>Future Scope of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09360" y="31451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581" y="1530722"/>
            <a:ext cx="3272800" cy="445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0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86" y="1500996"/>
            <a:ext cx="10632514" cy="4874403"/>
          </a:xfrm>
        </p:spPr>
        <p:txBody>
          <a:bodyPr>
            <a:noAutofit/>
          </a:bodyPr>
          <a:lstStyle/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Explore topological structures of data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Genre Classification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Artist Identification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Comparison of Musical Styles. Ex. Classical vs Pop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Identification of 4-chord progression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9297" y="452694"/>
            <a:ext cx="10911245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Proposed Tasks</a:t>
            </a:r>
          </a:p>
        </p:txBody>
      </p:sp>
    </p:spTree>
    <p:extLst>
      <p:ext uri="{BB962C8B-B14F-4D97-AF65-F5344CB8AC3E}">
        <p14:creationId xmlns:p14="http://schemas.microsoft.com/office/powerpoint/2010/main" val="148912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>
                <a:solidFill>
                  <a:srgbClr val="195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3" y="1530722"/>
            <a:ext cx="10375717" cy="4830749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1F4E79"/>
                </a:solidFill>
                <a:latin typeface="Calibri Light" panose="020F0302020204030204" pitchFamily="34" charset="0"/>
              </a:rPr>
              <a:t>Background and Motivation </a:t>
            </a:r>
            <a:r>
              <a:rPr lang="en-US" sz="2800" dirty="0">
                <a:solidFill>
                  <a:srgbClr val="ABD333"/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</a:t>
            </a:r>
            <a:endParaRPr lang="en-US" sz="2500" dirty="0">
              <a:solidFill>
                <a:srgbClr val="1F4E79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1F4E79"/>
                </a:solidFill>
                <a:latin typeface="Calibri Light" panose="020F0302020204030204" pitchFamily="34" charset="0"/>
              </a:rPr>
              <a:t>Proposed Tasks </a:t>
            </a:r>
            <a:r>
              <a:rPr lang="en-US" sz="2800" dirty="0">
                <a:solidFill>
                  <a:srgbClr val="ABD333"/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</a:t>
            </a:r>
            <a:endParaRPr lang="en-US" sz="2800" dirty="0">
              <a:solidFill>
                <a:srgbClr val="ABD333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bg1"/>
                </a:solidFill>
                <a:latin typeface="Calibri Light" panose="020F0302020204030204" pitchFamily="34" charset="0"/>
              </a:rPr>
              <a:t>Methodology</a:t>
            </a:r>
            <a:endParaRPr lang="en-US" sz="3600" b="1" i="1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bg1"/>
                </a:solidFill>
                <a:latin typeface="Calibri Light" panose="020F0302020204030204" pitchFamily="34" charset="0"/>
              </a:rPr>
              <a:t>Results</a:t>
            </a: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bg1"/>
                </a:solidFill>
                <a:latin typeface="Calibri Light" panose="020F0302020204030204" pitchFamily="34" charset="0"/>
              </a:rPr>
              <a:t>Conclusion</a:t>
            </a:r>
          </a:p>
          <a:p>
            <a:pPr>
              <a:spcAft>
                <a:spcPts val="10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chemeClr val="bg1"/>
                </a:solidFill>
                <a:latin typeface="Calibri Light" panose="020F0302020204030204" pitchFamily="34" charset="0"/>
              </a:rPr>
              <a:t>Future Scope of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09360" y="31451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581" y="1530722"/>
            <a:ext cx="3272800" cy="445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7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86" y="1500996"/>
            <a:ext cx="10632514" cy="4874403"/>
          </a:xfrm>
        </p:spPr>
        <p:txBody>
          <a:bodyPr>
            <a:noAutofit/>
          </a:bodyPr>
          <a:lstStyle/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Significant progress in data collection pipeline. It includes downloading the required midi version of a song and extracting appropriate channels from it.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Point cloud extraction: Single-note embedding (extract a set of all the notes in the song) and Time-series embedding (extract a set of all note sequences of length N).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Compute the distance matrix for the specific class of point-cloud being used, as input to </a:t>
            </a:r>
            <a:r>
              <a:rPr lang="en-US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ripser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computation of persistence diagrams/barcodes.</a:t>
            </a:r>
          </a:p>
          <a:p>
            <a:pPr algn="just">
              <a:spcAft>
                <a:spcPts val="2500"/>
              </a:spcAft>
              <a:buClr>
                <a:schemeClr val="accent1">
                  <a:lumMod val="75000"/>
                </a:schemeClr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Apply Bottleneck and Wasserstein distance measures to compute the dissimilarity between the persistence diagrams and plotting them using TSNE.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9297" y="452694"/>
            <a:ext cx="10911245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Work done so far..</a:t>
            </a:r>
          </a:p>
        </p:txBody>
      </p:sp>
    </p:spTree>
    <p:extLst>
      <p:ext uri="{BB962C8B-B14F-4D97-AF65-F5344CB8AC3E}">
        <p14:creationId xmlns:p14="http://schemas.microsoft.com/office/powerpoint/2010/main" val="360640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5769" y="115410"/>
              <a:ext cx="11938984" cy="6622741"/>
            </a:xfrm>
            <a:prstGeom prst="rect">
              <a:avLst/>
            </a:prstGeom>
            <a:solidFill>
              <a:srgbClr val="ACD4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696" y="213044"/>
              <a:ext cx="11700769" cy="64274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352540" y="213044"/>
              <a:ext cx="751840" cy="1056956"/>
            </a:xfrm>
            <a:prstGeom prst="rect">
              <a:avLst/>
            </a:prstGeom>
            <a:gradFill flip="none" rotWithShape="1">
              <a:gsLst>
                <a:gs pos="0">
                  <a:srgbClr val="1E5C89">
                    <a:shade val="30000"/>
                    <a:satMod val="115000"/>
                  </a:srgbClr>
                </a:gs>
                <a:gs pos="50000">
                  <a:srgbClr val="1E5C89">
                    <a:shade val="67500"/>
                    <a:satMod val="115000"/>
                  </a:srgbClr>
                </a:gs>
                <a:gs pos="100000">
                  <a:srgbClr val="1E5C8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1190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9297" y="452694"/>
            <a:ext cx="10911245" cy="76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1E5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Procedure: Data Collection Pipeline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D514EBD-149A-45F9-B2AE-B079CF539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08344" y="1603271"/>
            <a:ext cx="10322459" cy="4207593"/>
          </a:xfrm>
        </p:spPr>
      </p:pic>
    </p:spTree>
    <p:extLst>
      <p:ext uri="{BB962C8B-B14F-4D97-AF65-F5344CB8AC3E}">
        <p14:creationId xmlns:p14="http://schemas.microsoft.com/office/powerpoint/2010/main" val="2548636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Custom 2">
      <a:majorFont>
        <a:latin typeface="Century Gothic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11100</TotalTime>
  <Words>603</Words>
  <Application>Microsoft Office PowerPoint</Application>
  <PresentationFormat>Widescreen</PresentationFormat>
  <Paragraphs>125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Rounded MT Bold</vt:lpstr>
      <vt:lpstr>Calibri</vt:lpstr>
      <vt:lpstr>Calibri Light</vt:lpstr>
      <vt:lpstr>Century Gothic</vt:lpstr>
      <vt:lpstr>Courier New</vt:lpstr>
      <vt:lpstr>Noteworthy Light</vt:lpstr>
      <vt:lpstr>Wingdings 3</vt:lpstr>
      <vt:lpstr>Ion</vt:lpstr>
      <vt:lpstr>  Topological Data Analysis on Music Data </vt:lpstr>
      <vt:lpstr>Outline</vt:lpstr>
      <vt:lpstr>PowerPoint Presentation</vt:lpstr>
      <vt:lpstr>PowerPoint Presentation</vt:lpstr>
      <vt:lpstr>Outline</vt:lpstr>
      <vt:lpstr>PowerPoint Presentation</vt:lpstr>
      <vt:lpstr>Outline</vt:lpstr>
      <vt:lpstr>PowerPoint Presentation</vt:lpstr>
      <vt:lpstr>PowerPoint Presentation</vt:lpstr>
      <vt:lpstr>Outline</vt:lpstr>
      <vt:lpstr>PowerPoint Presentation</vt:lpstr>
      <vt:lpstr>PowerPoint Presentation</vt:lpstr>
      <vt:lpstr>Outline</vt:lpstr>
      <vt:lpstr>PowerPoint Presentation</vt:lpstr>
      <vt:lpstr>Outline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Systems for Coal Mines  Utilizing Booster Fans</dc:title>
  <dc:creator>Vasu Gangrade</dc:creator>
  <cp:lastModifiedBy>Yash Gangrade</cp:lastModifiedBy>
  <cp:revision>1112</cp:revision>
  <dcterms:created xsi:type="dcterms:W3CDTF">2014-04-14T20:00:33Z</dcterms:created>
  <dcterms:modified xsi:type="dcterms:W3CDTF">2019-04-29T07:47:27Z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