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2170">
          <p15:clr>
            <a:srgbClr val="A4A3A4"/>
          </p15:clr>
        </p15:guide>
        <p15:guide id="4" pos="38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 pos="2170" orient="horz"/>
        <p:guide pos="382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enturyGothic-regular.fntdata"/><Relationship Id="rId21" Type="http://schemas.openxmlformats.org/officeDocument/2006/relationships/slide" Target="slides/slide16.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13a049185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513a049185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93" name="Google Shape;193;g513a049185_0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13a049185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513a049185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08" name="Google Shape;208;g513a049185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13a049185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513a049185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23" name="Google Shape;223;g513a049185_0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13a049185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513a049185_0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38" name="Google Shape;238;g513a049185_0_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13a049185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513a049185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53" name="Google Shape;253;g513a049185_0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68" name="Google Shape;26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77" name="Google Shape;7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db8a4416_3_4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g56db8a4416_3_4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91" name="Google Shape;91;g56db8a4416_3_4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6db8a4416_3_4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56db8a4416_3_4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05" name="Google Shape;105;g56db8a4416_3_4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9" name="Google Shape;119;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6db8a4416_3_5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56db8a4416_3_5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6" name="Google Shape;136;g56db8a4416_3_5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6db8a4416_3_5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56db8a4416_3_5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50" name="Google Shape;150;g56db8a4416_3_5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13a04918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513a04918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64" name="Google Shape;164;g513a04918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13a049185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513a049185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78" name="Google Shape;178;g513a049185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lstStyle>
            <a:lvl1pPr lvl="0" rtl="0" algn="l">
              <a:spcBef>
                <a:spcPts val="0"/>
              </a:spcBef>
              <a:spcAft>
                <a:spcPts val="0"/>
              </a:spcAft>
              <a:buClr>
                <a:schemeClr val="lt2"/>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56" name="Google Shape;56;p13"/>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7" name="Google Shape;57;p13"/>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3"/>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pic>
        <p:nvPicPr>
          <p:cNvPr id="60" name="Google Shape;60;p13"/>
          <p:cNvPicPr preferRelativeResize="0"/>
          <p:nvPr/>
        </p:nvPicPr>
        <p:blipFill rotWithShape="1">
          <a:blip r:embed="rId2">
            <a:alphaModFix/>
          </a:blip>
          <a:srcRect b="0" l="0" r="0" t="0"/>
          <a:stretch/>
        </p:blipFill>
        <p:spPr>
          <a:xfrm>
            <a:off x="11190739" y="219270"/>
            <a:ext cx="840643" cy="8441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433"/>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2100"/>
              </a:spcBef>
              <a:spcAft>
                <a:spcPts val="0"/>
              </a:spcAft>
              <a:buClr>
                <a:schemeClr val="dk2"/>
              </a:buClr>
              <a:buSzPts val="1900"/>
              <a:buChar char="○"/>
              <a:defRPr sz="1900">
                <a:solidFill>
                  <a:schemeClr val="dk2"/>
                </a:solidFill>
              </a:defRPr>
            </a:lvl2pPr>
            <a:lvl3pPr indent="-349250" lvl="2" marL="1371600">
              <a:lnSpc>
                <a:spcPct val="115000"/>
              </a:lnSpc>
              <a:spcBef>
                <a:spcPts val="2100"/>
              </a:spcBef>
              <a:spcAft>
                <a:spcPts val="0"/>
              </a:spcAft>
              <a:buClr>
                <a:schemeClr val="dk2"/>
              </a:buClr>
              <a:buSzPts val="1900"/>
              <a:buChar char="■"/>
              <a:defRPr sz="1900">
                <a:solidFill>
                  <a:schemeClr val="dk2"/>
                </a:solidFill>
              </a:defRPr>
            </a:lvl3pPr>
            <a:lvl4pPr indent="-349250" lvl="3" marL="1828800">
              <a:lnSpc>
                <a:spcPct val="115000"/>
              </a:lnSpc>
              <a:spcBef>
                <a:spcPts val="2100"/>
              </a:spcBef>
              <a:spcAft>
                <a:spcPts val="0"/>
              </a:spcAft>
              <a:buClr>
                <a:schemeClr val="dk2"/>
              </a:buClr>
              <a:buSzPts val="1900"/>
              <a:buChar char="●"/>
              <a:defRPr sz="1900">
                <a:solidFill>
                  <a:schemeClr val="dk2"/>
                </a:solidFill>
              </a:defRPr>
            </a:lvl4pPr>
            <a:lvl5pPr indent="-349250" lvl="4" marL="2286000">
              <a:lnSpc>
                <a:spcPct val="115000"/>
              </a:lnSpc>
              <a:spcBef>
                <a:spcPts val="2100"/>
              </a:spcBef>
              <a:spcAft>
                <a:spcPts val="0"/>
              </a:spcAft>
              <a:buClr>
                <a:schemeClr val="dk2"/>
              </a:buClr>
              <a:buSzPts val="1900"/>
              <a:buChar char="○"/>
              <a:defRPr sz="1900">
                <a:solidFill>
                  <a:schemeClr val="dk2"/>
                </a:solidFill>
              </a:defRPr>
            </a:lvl5pPr>
            <a:lvl6pPr indent="-349250" lvl="5" marL="2743200">
              <a:lnSpc>
                <a:spcPct val="115000"/>
              </a:lnSpc>
              <a:spcBef>
                <a:spcPts val="2100"/>
              </a:spcBef>
              <a:spcAft>
                <a:spcPts val="0"/>
              </a:spcAft>
              <a:buClr>
                <a:schemeClr val="dk2"/>
              </a:buClr>
              <a:buSzPts val="1900"/>
              <a:buChar char="■"/>
              <a:defRPr sz="1900">
                <a:solidFill>
                  <a:schemeClr val="dk2"/>
                </a:solidFill>
              </a:defRPr>
            </a:lvl6pPr>
            <a:lvl7pPr indent="-349250" lvl="6" marL="3200400">
              <a:lnSpc>
                <a:spcPct val="115000"/>
              </a:lnSpc>
              <a:spcBef>
                <a:spcPts val="2100"/>
              </a:spcBef>
              <a:spcAft>
                <a:spcPts val="0"/>
              </a:spcAft>
              <a:buClr>
                <a:schemeClr val="dk2"/>
              </a:buClr>
              <a:buSzPts val="1900"/>
              <a:buChar char="●"/>
              <a:defRPr sz="1900">
                <a:solidFill>
                  <a:schemeClr val="dk2"/>
                </a:solidFill>
              </a:defRPr>
            </a:lvl7pPr>
            <a:lvl8pPr indent="-349250" lvl="7" marL="3657600">
              <a:lnSpc>
                <a:spcPct val="115000"/>
              </a:lnSpc>
              <a:spcBef>
                <a:spcPts val="2100"/>
              </a:spcBef>
              <a:spcAft>
                <a:spcPts val="0"/>
              </a:spcAft>
              <a:buClr>
                <a:schemeClr val="dk2"/>
              </a:buClr>
              <a:buSzPts val="1900"/>
              <a:buChar char="○"/>
              <a:defRPr sz="1900">
                <a:solidFill>
                  <a:schemeClr val="dk2"/>
                </a:solidFill>
              </a:defRPr>
            </a:lvl8pPr>
            <a:lvl9pPr indent="-349250" lvl="8" marL="4114800">
              <a:lnSpc>
                <a:spcPct val="115000"/>
              </a:lnSpc>
              <a:spcBef>
                <a:spcPts val="2100"/>
              </a:spcBef>
              <a:spcAft>
                <a:spcPts val="2100"/>
              </a:spcAft>
              <a:buClr>
                <a:schemeClr val="dk2"/>
              </a:buClr>
              <a:buSzPts val="1900"/>
              <a:buChar char="■"/>
              <a:defRPr sz="1900">
                <a:solidFill>
                  <a:schemeClr val="dk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2.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7.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13.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6.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grpSp>
        <p:nvGrpSpPr>
          <p:cNvPr id="66" name="Google Shape;66;p14"/>
          <p:cNvGrpSpPr/>
          <p:nvPr/>
        </p:nvGrpSpPr>
        <p:grpSpPr>
          <a:xfrm>
            <a:off x="0" y="0"/>
            <a:ext cx="12192000" cy="6858000"/>
            <a:chOff x="0" y="0"/>
            <a:chExt cx="12192000" cy="6858000"/>
          </a:xfrm>
        </p:grpSpPr>
        <p:pic>
          <p:nvPicPr>
            <p:cNvPr id="67" name="Google Shape;67;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8" name="Google Shape;68;p14"/>
            <p:cNvSpPr/>
            <p:nvPr/>
          </p:nvSpPr>
          <p:spPr>
            <a:xfrm>
              <a:off x="125769" y="115410"/>
              <a:ext cx="11938984" cy="6622741"/>
            </a:xfrm>
            <a:prstGeom prst="rect">
              <a:avLst/>
            </a:prstGeom>
            <a:solidFill>
              <a:srgbClr val="ACD43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Google Shape;69;p14"/>
            <p:cNvSpPr/>
            <p:nvPr/>
          </p:nvSpPr>
          <p:spPr>
            <a:xfrm>
              <a:off x="239696" y="213044"/>
              <a:ext cx="11700769" cy="642745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14"/>
            <p:cNvSpPr/>
            <p:nvPr/>
          </p:nvSpPr>
          <p:spPr>
            <a:xfrm>
              <a:off x="239696" y="213044"/>
              <a:ext cx="11700769" cy="6427453"/>
            </a:xfrm>
            <a:prstGeom prst="rect">
              <a:avLst/>
            </a:prstGeom>
            <a:solidFill>
              <a:schemeClr val="lt1"/>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1" name="Google Shape;71;p14"/>
          <p:cNvSpPr txBox="1"/>
          <p:nvPr>
            <p:ph type="ctrTitle"/>
          </p:nvPr>
        </p:nvSpPr>
        <p:spPr>
          <a:xfrm>
            <a:off x="348186" y="1214245"/>
            <a:ext cx="11483700" cy="1995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1E5C89"/>
              </a:buClr>
              <a:buSzPts val="2800"/>
              <a:buFont typeface="Century Gothic"/>
              <a:buNone/>
            </a:pPr>
            <a:br>
              <a:rPr lang="en-US" sz="2800">
                <a:solidFill>
                  <a:srgbClr val="1E5C89"/>
                </a:solidFill>
              </a:rPr>
            </a:br>
            <a:br>
              <a:rPr lang="en-US" sz="3200">
                <a:solidFill>
                  <a:srgbClr val="1E5C89"/>
                </a:solidFill>
              </a:rPr>
            </a:br>
            <a:r>
              <a:rPr lang="en-US" sz="3200">
                <a:solidFill>
                  <a:srgbClr val="1E5C89"/>
                </a:solidFill>
              </a:rPr>
              <a:t>Topological Data Analysis on Music Data</a:t>
            </a:r>
            <a:br>
              <a:rPr lang="en-US" sz="4400">
                <a:solidFill>
                  <a:srgbClr val="1E5C89"/>
                </a:solidFill>
              </a:rPr>
            </a:br>
            <a:endParaRPr sz="4400">
              <a:solidFill>
                <a:srgbClr val="C0590E"/>
              </a:solidFill>
            </a:endParaRPr>
          </a:p>
        </p:txBody>
      </p:sp>
      <p:sp>
        <p:nvSpPr>
          <p:cNvPr id="72" name="Google Shape;72;p14"/>
          <p:cNvSpPr txBox="1"/>
          <p:nvPr/>
        </p:nvSpPr>
        <p:spPr>
          <a:xfrm>
            <a:off x="360027" y="2826605"/>
            <a:ext cx="11301031"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u="none" cap="none" strike="noStrike">
                <a:latin typeface="Calibri"/>
                <a:ea typeface="Calibri"/>
                <a:cs typeface="Calibri"/>
                <a:sym typeface="Calibri"/>
              </a:rPr>
              <a:t>Team Members: </a:t>
            </a:r>
            <a:r>
              <a:rPr b="1" i="0" lang="en-US" sz="1800" u="none" cap="none" strike="noStrike">
                <a:latin typeface="Calibri"/>
                <a:ea typeface="Calibri"/>
                <a:cs typeface="Calibri"/>
                <a:sym typeface="Calibri"/>
              </a:rPr>
              <a:t>Siddhant Ranade</a:t>
            </a:r>
            <a:r>
              <a:rPr i="0" lang="en-US" sz="1800" u="none" cap="none" strike="noStrike">
                <a:latin typeface="Calibri"/>
                <a:ea typeface="Calibri"/>
                <a:cs typeface="Calibri"/>
                <a:sym typeface="Calibri"/>
              </a:rPr>
              <a:t> – u1141131, Yash Gangrade – u1143811</a:t>
            </a:r>
            <a:endParaRPr/>
          </a:p>
          <a:p>
            <a:pPr indent="0" lvl="0" marL="0" marR="0" rtl="0" algn="l">
              <a:spcBef>
                <a:spcPts val="0"/>
              </a:spcBef>
              <a:spcAft>
                <a:spcPts val="0"/>
              </a:spcAft>
              <a:buNone/>
            </a:pPr>
            <a:r>
              <a:t/>
            </a:r>
            <a:endParaRPr b="1" i="1" sz="1800">
              <a:solidFill>
                <a:srgbClr val="1E5C89"/>
              </a:solidFill>
              <a:latin typeface="Calibri"/>
              <a:ea typeface="Calibri"/>
              <a:cs typeface="Calibri"/>
              <a:sym typeface="Calibri"/>
            </a:endParaRPr>
          </a:p>
          <a:p>
            <a:pPr indent="0" lvl="0" marL="0" marR="0" rtl="0" algn="l">
              <a:spcBef>
                <a:spcPts val="0"/>
              </a:spcBef>
              <a:spcAft>
                <a:spcPts val="0"/>
              </a:spcAft>
              <a:buNone/>
            </a:pPr>
            <a:r>
              <a:rPr b="1" lang="en-US" sz="1800">
                <a:solidFill>
                  <a:srgbClr val="1E5C89"/>
                </a:solidFill>
                <a:latin typeface="Calibri"/>
                <a:ea typeface="Calibri"/>
                <a:cs typeface="Calibri"/>
                <a:sym typeface="Calibri"/>
              </a:rPr>
              <a:t>April 29, 2019</a:t>
            </a:r>
            <a:endParaRPr/>
          </a:p>
        </p:txBody>
      </p:sp>
      <p:pic>
        <p:nvPicPr>
          <p:cNvPr id="73" name="Google Shape;73;p14"/>
          <p:cNvPicPr preferRelativeResize="0"/>
          <p:nvPr/>
        </p:nvPicPr>
        <p:blipFill rotWithShape="1">
          <a:blip r:embed="rId4">
            <a:alphaModFix/>
          </a:blip>
          <a:srcRect b="0" l="0" r="0" t="0"/>
          <a:stretch/>
        </p:blipFill>
        <p:spPr>
          <a:xfrm>
            <a:off x="8884199" y="4733551"/>
            <a:ext cx="2246630" cy="567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grpSp>
        <p:nvGrpSpPr>
          <p:cNvPr id="195" name="Google Shape;195;p23"/>
          <p:cNvGrpSpPr/>
          <p:nvPr/>
        </p:nvGrpSpPr>
        <p:grpSpPr>
          <a:xfrm>
            <a:off x="0" y="0"/>
            <a:ext cx="12192000" cy="6858000"/>
            <a:chOff x="0" y="0"/>
            <a:chExt cx="12192000" cy="6858000"/>
          </a:xfrm>
        </p:grpSpPr>
        <p:pic>
          <p:nvPicPr>
            <p:cNvPr id="196" name="Google Shape;196;p2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7" name="Google Shape;197;p23"/>
            <p:cNvSpPr/>
            <p:nvPr/>
          </p:nvSpPr>
          <p:spPr>
            <a:xfrm>
              <a:off x="125769" y="115410"/>
              <a:ext cx="11939100" cy="6622800"/>
            </a:xfrm>
            <a:prstGeom prst="rect">
              <a:avLst/>
            </a:prstGeom>
            <a:solidFill>
              <a:srgbClr val="ACD43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23"/>
            <p:cNvSpPr/>
            <p:nvPr/>
          </p:nvSpPr>
          <p:spPr>
            <a:xfrm>
              <a:off x="239696" y="213044"/>
              <a:ext cx="11700900" cy="6427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23"/>
            <p:cNvSpPr/>
            <p:nvPr/>
          </p:nvSpPr>
          <p:spPr>
            <a:xfrm>
              <a:off x="239696" y="213044"/>
              <a:ext cx="11700900" cy="6427500"/>
            </a:xfrm>
            <a:prstGeom prst="rect">
              <a:avLst/>
            </a:prstGeom>
            <a:solidFill>
              <a:schemeClr val="lt1"/>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23"/>
            <p:cNvSpPr/>
            <p:nvPr/>
          </p:nvSpPr>
          <p:spPr>
            <a:xfrm>
              <a:off x="10352540" y="213044"/>
              <a:ext cx="751800" cy="1056900"/>
            </a:xfrm>
            <a:prstGeom prst="rect">
              <a:avLst/>
            </a:prstGeom>
            <a:gradFill>
              <a:gsLst>
                <a:gs pos="0">
                  <a:srgbClr val="0C3553"/>
                </a:gs>
                <a:gs pos="50000">
                  <a:srgbClr val="124C78"/>
                </a:gs>
                <a:gs pos="100000">
                  <a:srgbClr val="155D9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01" name="Google Shape;201;p23"/>
          <p:cNvSpPr txBox="1"/>
          <p:nvPr>
            <p:ph idx="12" type="sldNum"/>
          </p:nvPr>
        </p:nvSpPr>
        <p:spPr>
          <a:xfrm>
            <a:off x="10311900" y="295729"/>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2" name="Google Shape;202;p23"/>
          <p:cNvSpPr txBox="1"/>
          <p:nvPr/>
        </p:nvSpPr>
        <p:spPr>
          <a:xfrm>
            <a:off x="639297" y="452694"/>
            <a:ext cx="109113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E5C89"/>
              </a:buClr>
              <a:buSzPts val="4000"/>
              <a:buFont typeface="Century Gothic"/>
              <a:buNone/>
            </a:pPr>
            <a:r>
              <a:rPr lang="en-US" sz="4000">
                <a:solidFill>
                  <a:srgbClr val="1E5C89"/>
                </a:solidFill>
                <a:latin typeface="Century Gothic"/>
                <a:ea typeface="Century Gothic"/>
                <a:cs typeface="Century Gothic"/>
                <a:sym typeface="Century Gothic"/>
              </a:rPr>
              <a:t>Results - Artist Identification</a:t>
            </a:r>
            <a:endParaRPr sz="4000">
              <a:solidFill>
                <a:srgbClr val="1E5C89"/>
              </a:solidFill>
              <a:latin typeface="Century Gothic"/>
              <a:ea typeface="Century Gothic"/>
              <a:cs typeface="Century Gothic"/>
              <a:sym typeface="Century Gothic"/>
            </a:endParaRPr>
          </a:p>
        </p:txBody>
      </p:sp>
      <p:pic>
        <p:nvPicPr>
          <p:cNvPr id="203" name="Google Shape;203;p23"/>
          <p:cNvPicPr preferRelativeResize="0"/>
          <p:nvPr/>
        </p:nvPicPr>
        <p:blipFill>
          <a:blip r:embed="rId4">
            <a:alphaModFix/>
          </a:blip>
          <a:stretch>
            <a:fillRect/>
          </a:stretch>
        </p:blipFill>
        <p:spPr>
          <a:xfrm>
            <a:off x="639299" y="1214700"/>
            <a:ext cx="5366800" cy="5303873"/>
          </a:xfrm>
          <a:prstGeom prst="rect">
            <a:avLst/>
          </a:prstGeom>
          <a:noFill/>
          <a:ln>
            <a:noFill/>
          </a:ln>
        </p:spPr>
      </p:pic>
      <p:pic>
        <p:nvPicPr>
          <p:cNvPr id="204" name="Google Shape;204;p23"/>
          <p:cNvPicPr preferRelativeResize="0"/>
          <p:nvPr/>
        </p:nvPicPr>
        <p:blipFill>
          <a:blip r:embed="rId5">
            <a:alphaModFix/>
          </a:blip>
          <a:stretch>
            <a:fillRect/>
          </a:stretch>
        </p:blipFill>
        <p:spPr>
          <a:xfrm>
            <a:off x="6183799" y="1214700"/>
            <a:ext cx="5366800" cy="53038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grpSp>
        <p:nvGrpSpPr>
          <p:cNvPr id="210" name="Google Shape;210;p24"/>
          <p:cNvGrpSpPr/>
          <p:nvPr/>
        </p:nvGrpSpPr>
        <p:grpSpPr>
          <a:xfrm>
            <a:off x="0" y="0"/>
            <a:ext cx="12192000" cy="6858000"/>
            <a:chOff x="0" y="0"/>
            <a:chExt cx="12192000" cy="6858000"/>
          </a:xfrm>
        </p:grpSpPr>
        <p:pic>
          <p:nvPicPr>
            <p:cNvPr id="211" name="Google Shape;211;p2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2" name="Google Shape;212;p24"/>
            <p:cNvSpPr/>
            <p:nvPr/>
          </p:nvSpPr>
          <p:spPr>
            <a:xfrm>
              <a:off x="125769" y="115410"/>
              <a:ext cx="11939100" cy="6622800"/>
            </a:xfrm>
            <a:prstGeom prst="rect">
              <a:avLst/>
            </a:prstGeom>
            <a:solidFill>
              <a:srgbClr val="ACD43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24"/>
            <p:cNvSpPr/>
            <p:nvPr/>
          </p:nvSpPr>
          <p:spPr>
            <a:xfrm>
              <a:off x="239696" y="213044"/>
              <a:ext cx="11700900" cy="6427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4"/>
            <p:cNvSpPr/>
            <p:nvPr/>
          </p:nvSpPr>
          <p:spPr>
            <a:xfrm>
              <a:off x="239696" y="213044"/>
              <a:ext cx="11700900" cy="6427500"/>
            </a:xfrm>
            <a:prstGeom prst="rect">
              <a:avLst/>
            </a:prstGeom>
            <a:solidFill>
              <a:schemeClr val="lt1"/>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24"/>
            <p:cNvSpPr/>
            <p:nvPr/>
          </p:nvSpPr>
          <p:spPr>
            <a:xfrm>
              <a:off x="10352540" y="213044"/>
              <a:ext cx="751800" cy="1056900"/>
            </a:xfrm>
            <a:prstGeom prst="rect">
              <a:avLst/>
            </a:prstGeom>
            <a:gradFill>
              <a:gsLst>
                <a:gs pos="0">
                  <a:srgbClr val="0C3553"/>
                </a:gs>
                <a:gs pos="50000">
                  <a:srgbClr val="124C78"/>
                </a:gs>
                <a:gs pos="100000">
                  <a:srgbClr val="155D9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16" name="Google Shape;216;p24"/>
          <p:cNvSpPr txBox="1"/>
          <p:nvPr>
            <p:ph idx="12" type="sldNum"/>
          </p:nvPr>
        </p:nvSpPr>
        <p:spPr>
          <a:xfrm>
            <a:off x="10311900" y="295729"/>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17" name="Google Shape;217;p24"/>
          <p:cNvSpPr txBox="1"/>
          <p:nvPr/>
        </p:nvSpPr>
        <p:spPr>
          <a:xfrm>
            <a:off x="639297" y="452694"/>
            <a:ext cx="109113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E5C89"/>
              </a:buClr>
              <a:buSzPts val="4000"/>
              <a:buFont typeface="Century Gothic"/>
              <a:buNone/>
            </a:pPr>
            <a:r>
              <a:rPr lang="en-US" sz="4000">
                <a:solidFill>
                  <a:srgbClr val="1E5C89"/>
                </a:solidFill>
                <a:latin typeface="Century Gothic"/>
                <a:ea typeface="Century Gothic"/>
                <a:cs typeface="Century Gothic"/>
                <a:sym typeface="Century Gothic"/>
              </a:rPr>
              <a:t>Results - Artist Identification</a:t>
            </a:r>
            <a:endParaRPr sz="4000">
              <a:solidFill>
                <a:srgbClr val="1E5C89"/>
              </a:solidFill>
              <a:latin typeface="Century Gothic"/>
              <a:ea typeface="Century Gothic"/>
              <a:cs typeface="Century Gothic"/>
              <a:sym typeface="Century Gothic"/>
            </a:endParaRPr>
          </a:p>
        </p:txBody>
      </p:sp>
      <p:pic>
        <p:nvPicPr>
          <p:cNvPr id="218" name="Google Shape;218;p24"/>
          <p:cNvPicPr preferRelativeResize="0"/>
          <p:nvPr/>
        </p:nvPicPr>
        <p:blipFill>
          <a:blip r:embed="rId4">
            <a:alphaModFix/>
          </a:blip>
          <a:stretch>
            <a:fillRect/>
          </a:stretch>
        </p:blipFill>
        <p:spPr>
          <a:xfrm>
            <a:off x="706425" y="1065562"/>
            <a:ext cx="5564956" cy="5458874"/>
          </a:xfrm>
          <a:prstGeom prst="rect">
            <a:avLst/>
          </a:prstGeom>
          <a:noFill/>
          <a:ln>
            <a:noFill/>
          </a:ln>
        </p:spPr>
      </p:pic>
      <p:sp>
        <p:nvSpPr>
          <p:cNvPr id="219" name="Google Shape;219;p24"/>
          <p:cNvSpPr txBox="1"/>
          <p:nvPr>
            <p:ph idx="1" type="body"/>
          </p:nvPr>
        </p:nvSpPr>
        <p:spPr>
          <a:xfrm>
            <a:off x="6546275" y="1214700"/>
            <a:ext cx="5004300" cy="5160600"/>
          </a:xfrm>
          <a:prstGeom prst="rect">
            <a:avLst/>
          </a:prstGeom>
          <a:noFill/>
          <a:ln>
            <a:noFill/>
          </a:ln>
        </p:spPr>
        <p:txBody>
          <a:bodyPr anchorCtr="0" anchor="t" bIns="45700" lIns="91425" spcFirstLastPara="1" rIns="91425" wrap="square" tIns="45700">
            <a:noAutofit/>
          </a:bodyPr>
          <a:lstStyle/>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11 artists in test set</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Best accuracy = 17%</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Random chance would give us 9%</a:t>
            </a:r>
            <a:endParaRPr>
              <a:solidFill>
                <a:schemeClr val="dk1"/>
              </a:solidFill>
              <a:latin typeface="Calibri"/>
              <a:ea typeface="Calibri"/>
              <a:cs typeface="Calibri"/>
              <a:sym typeface="Calibri"/>
            </a:endParaRPr>
          </a:p>
          <a:p>
            <a:pPr indent="0" lvl="0" marL="0" rtl="0" algn="just">
              <a:spcBef>
                <a:spcPts val="100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grpSp>
        <p:nvGrpSpPr>
          <p:cNvPr id="225" name="Google Shape;225;p25"/>
          <p:cNvGrpSpPr/>
          <p:nvPr/>
        </p:nvGrpSpPr>
        <p:grpSpPr>
          <a:xfrm>
            <a:off x="0" y="0"/>
            <a:ext cx="12192000" cy="6858000"/>
            <a:chOff x="0" y="0"/>
            <a:chExt cx="12192000" cy="6858000"/>
          </a:xfrm>
        </p:grpSpPr>
        <p:pic>
          <p:nvPicPr>
            <p:cNvPr id="226" name="Google Shape;226;p2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7" name="Google Shape;227;p25"/>
            <p:cNvSpPr/>
            <p:nvPr/>
          </p:nvSpPr>
          <p:spPr>
            <a:xfrm>
              <a:off x="125769" y="115410"/>
              <a:ext cx="11939100" cy="6622800"/>
            </a:xfrm>
            <a:prstGeom prst="rect">
              <a:avLst/>
            </a:prstGeom>
            <a:solidFill>
              <a:srgbClr val="ACD43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25"/>
            <p:cNvSpPr/>
            <p:nvPr/>
          </p:nvSpPr>
          <p:spPr>
            <a:xfrm>
              <a:off x="239696" y="213044"/>
              <a:ext cx="11700900" cy="6427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25"/>
            <p:cNvSpPr/>
            <p:nvPr/>
          </p:nvSpPr>
          <p:spPr>
            <a:xfrm>
              <a:off x="239696" y="213044"/>
              <a:ext cx="11700900" cy="6427500"/>
            </a:xfrm>
            <a:prstGeom prst="rect">
              <a:avLst/>
            </a:prstGeom>
            <a:solidFill>
              <a:schemeClr val="lt1"/>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25"/>
            <p:cNvSpPr/>
            <p:nvPr/>
          </p:nvSpPr>
          <p:spPr>
            <a:xfrm>
              <a:off x="10352540" y="213044"/>
              <a:ext cx="751800" cy="1056900"/>
            </a:xfrm>
            <a:prstGeom prst="rect">
              <a:avLst/>
            </a:prstGeom>
            <a:gradFill>
              <a:gsLst>
                <a:gs pos="0">
                  <a:srgbClr val="0C3553"/>
                </a:gs>
                <a:gs pos="50000">
                  <a:srgbClr val="124C78"/>
                </a:gs>
                <a:gs pos="100000">
                  <a:srgbClr val="155D9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1" name="Google Shape;231;p25"/>
          <p:cNvSpPr txBox="1"/>
          <p:nvPr>
            <p:ph idx="12" type="sldNum"/>
          </p:nvPr>
        </p:nvSpPr>
        <p:spPr>
          <a:xfrm>
            <a:off x="10311900" y="295729"/>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32" name="Google Shape;232;p25"/>
          <p:cNvSpPr txBox="1"/>
          <p:nvPr/>
        </p:nvSpPr>
        <p:spPr>
          <a:xfrm>
            <a:off x="639297" y="452694"/>
            <a:ext cx="109113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E5C89"/>
              </a:buClr>
              <a:buSzPts val="4000"/>
              <a:buFont typeface="Century Gothic"/>
              <a:buNone/>
            </a:pPr>
            <a:r>
              <a:rPr lang="en-US" sz="4000">
                <a:solidFill>
                  <a:srgbClr val="1E5C89"/>
                </a:solidFill>
                <a:latin typeface="Century Gothic"/>
                <a:ea typeface="Century Gothic"/>
                <a:cs typeface="Century Gothic"/>
                <a:sym typeface="Century Gothic"/>
              </a:rPr>
              <a:t>Results - Genre Classification</a:t>
            </a:r>
            <a:endParaRPr sz="4000">
              <a:solidFill>
                <a:srgbClr val="1E5C89"/>
              </a:solidFill>
              <a:latin typeface="Century Gothic"/>
              <a:ea typeface="Century Gothic"/>
              <a:cs typeface="Century Gothic"/>
              <a:sym typeface="Century Gothic"/>
            </a:endParaRPr>
          </a:p>
        </p:txBody>
      </p:sp>
      <p:pic>
        <p:nvPicPr>
          <p:cNvPr id="233" name="Google Shape;233;p25"/>
          <p:cNvPicPr preferRelativeResize="0"/>
          <p:nvPr/>
        </p:nvPicPr>
        <p:blipFill>
          <a:blip r:embed="rId4">
            <a:alphaModFix/>
          </a:blip>
          <a:stretch>
            <a:fillRect/>
          </a:stretch>
        </p:blipFill>
        <p:spPr>
          <a:xfrm>
            <a:off x="639299" y="1214700"/>
            <a:ext cx="5456698" cy="5303874"/>
          </a:xfrm>
          <a:prstGeom prst="rect">
            <a:avLst/>
          </a:prstGeom>
          <a:noFill/>
          <a:ln>
            <a:noFill/>
          </a:ln>
        </p:spPr>
      </p:pic>
      <p:pic>
        <p:nvPicPr>
          <p:cNvPr id="234" name="Google Shape;234;p25"/>
          <p:cNvPicPr preferRelativeResize="0"/>
          <p:nvPr/>
        </p:nvPicPr>
        <p:blipFill>
          <a:blip r:embed="rId5">
            <a:alphaModFix/>
          </a:blip>
          <a:stretch>
            <a:fillRect/>
          </a:stretch>
        </p:blipFill>
        <p:spPr>
          <a:xfrm>
            <a:off x="6095997" y="1214700"/>
            <a:ext cx="5366802" cy="5303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grpSp>
        <p:nvGrpSpPr>
          <p:cNvPr id="240" name="Google Shape;240;p26"/>
          <p:cNvGrpSpPr/>
          <p:nvPr/>
        </p:nvGrpSpPr>
        <p:grpSpPr>
          <a:xfrm>
            <a:off x="0" y="0"/>
            <a:ext cx="12192000" cy="6858000"/>
            <a:chOff x="0" y="0"/>
            <a:chExt cx="12192000" cy="6858000"/>
          </a:xfrm>
        </p:grpSpPr>
        <p:pic>
          <p:nvPicPr>
            <p:cNvPr id="241" name="Google Shape;241;p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2" name="Google Shape;242;p26"/>
            <p:cNvSpPr/>
            <p:nvPr/>
          </p:nvSpPr>
          <p:spPr>
            <a:xfrm>
              <a:off x="125769" y="115410"/>
              <a:ext cx="11939100" cy="6622800"/>
            </a:xfrm>
            <a:prstGeom prst="rect">
              <a:avLst/>
            </a:prstGeom>
            <a:solidFill>
              <a:srgbClr val="ACD43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26"/>
            <p:cNvSpPr/>
            <p:nvPr/>
          </p:nvSpPr>
          <p:spPr>
            <a:xfrm>
              <a:off x="239696" y="213044"/>
              <a:ext cx="11700900" cy="6427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26"/>
            <p:cNvSpPr/>
            <p:nvPr/>
          </p:nvSpPr>
          <p:spPr>
            <a:xfrm>
              <a:off x="239696" y="213044"/>
              <a:ext cx="11700900" cy="6427500"/>
            </a:xfrm>
            <a:prstGeom prst="rect">
              <a:avLst/>
            </a:prstGeom>
            <a:solidFill>
              <a:schemeClr val="lt1"/>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26"/>
            <p:cNvSpPr/>
            <p:nvPr/>
          </p:nvSpPr>
          <p:spPr>
            <a:xfrm>
              <a:off x="10352540" y="213044"/>
              <a:ext cx="751800" cy="1056900"/>
            </a:xfrm>
            <a:prstGeom prst="rect">
              <a:avLst/>
            </a:prstGeom>
            <a:gradFill>
              <a:gsLst>
                <a:gs pos="0">
                  <a:srgbClr val="0C3553"/>
                </a:gs>
                <a:gs pos="50000">
                  <a:srgbClr val="124C78"/>
                </a:gs>
                <a:gs pos="100000">
                  <a:srgbClr val="155D9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46" name="Google Shape;246;p26"/>
          <p:cNvSpPr txBox="1"/>
          <p:nvPr>
            <p:ph idx="12" type="sldNum"/>
          </p:nvPr>
        </p:nvSpPr>
        <p:spPr>
          <a:xfrm>
            <a:off x="10311900" y="295729"/>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47" name="Google Shape;247;p26"/>
          <p:cNvSpPr txBox="1"/>
          <p:nvPr/>
        </p:nvSpPr>
        <p:spPr>
          <a:xfrm>
            <a:off x="639297" y="452694"/>
            <a:ext cx="109113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E5C89"/>
              </a:buClr>
              <a:buSzPts val="4000"/>
              <a:buFont typeface="Century Gothic"/>
              <a:buNone/>
            </a:pPr>
            <a:r>
              <a:rPr lang="en-US" sz="4000">
                <a:solidFill>
                  <a:srgbClr val="1E5C89"/>
                </a:solidFill>
                <a:latin typeface="Century Gothic"/>
                <a:ea typeface="Century Gothic"/>
                <a:cs typeface="Century Gothic"/>
                <a:sym typeface="Century Gothic"/>
              </a:rPr>
              <a:t>Results - Genre Classification</a:t>
            </a:r>
            <a:endParaRPr sz="4000">
              <a:solidFill>
                <a:srgbClr val="1E5C89"/>
              </a:solidFill>
              <a:latin typeface="Century Gothic"/>
              <a:ea typeface="Century Gothic"/>
              <a:cs typeface="Century Gothic"/>
              <a:sym typeface="Century Gothic"/>
            </a:endParaRPr>
          </a:p>
        </p:txBody>
      </p:sp>
      <p:pic>
        <p:nvPicPr>
          <p:cNvPr id="248" name="Google Shape;248;p26"/>
          <p:cNvPicPr preferRelativeResize="0"/>
          <p:nvPr/>
        </p:nvPicPr>
        <p:blipFill>
          <a:blip r:embed="rId4">
            <a:alphaModFix/>
          </a:blip>
          <a:stretch>
            <a:fillRect/>
          </a:stretch>
        </p:blipFill>
        <p:spPr>
          <a:xfrm>
            <a:off x="639299" y="1214700"/>
            <a:ext cx="5420739" cy="5303874"/>
          </a:xfrm>
          <a:prstGeom prst="rect">
            <a:avLst/>
          </a:prstGeom>
          <a:noFill/>
          <a:ln>
            <a:noFill/>
          </a:ln>
        </p:spPr>
      </p:pic>
      <p:pic>
        <p:nvPicPr>
          <p:cNvPr id="249" name="Google Shape;249;p26"/>
          <p:cNvPicPr preferRelativeResize="0"/>
          <p:nvPr/>
        </p:nvPicPr>
        <p:blipFill>
          <a:blip r:embed="rId5">
            <a:alphaModFix/>
          </a:blip>
          <a:stretch>
            <a:fillRect/>
          </a:stretch>
        </p:blipFill>
        <p:spPr>
          <a:xfrm>
            <a:off x="6095999" y="1214700"/>
            <a:ext cx="5366802" cy="5303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grpSp>
        <p:nvGrpSpPr>
          <p:cNvPr id="255" name="Google Shape;255;p27"/>
          <p:cNvGrpSpPr/>
          <p:nvPr/>
        </p:nvGrpSpPr>
        <p:grpSpPr>
          <a:xfrm>
            <a:off x="0" y="0"/>
            <a:ext cx="12192000" cy="6858000"/>
            <a:chOff x="0" y="0"/>
            <a:chExt cx="12192000" cy="6858000"/>
          </a:xfrm>
        </p:grpSpPr>
        <p:pic>
          <p:nvPicPr>
            <p:cNvPr id="256" name="Google Shape;256;p2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57" name="Google Shape;257;p27"/>
            <p:cNvSpPr/>
            <p:nvPr/>
          </p:nvSpPr>
          <p:spPr>
            <a:xfrm>
              <a:off x="125769" y="115410"/>
              <a:ext cx="11939100" cy="6622800"/>
            </a:xfrm>
            <a:prstGeom prst="rect">
              <a:avLst/>
            </a:prstGeom>
            <a:solidFill>
              <a:srgbClr val="ACD43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27"/>
            <p:cNvSpPr/>
            <p:nvPr/>
          </p:nvSpPr>
          <p:spPr>
            <a:xfrm>
              <a:off x="239696" y="213044"/>
              <a:ext cx="11700900" cy="6427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27"/>
            <p:cNvSpPr/>
            <p:nvPr/>
          </p:nvSpPr>
          <p:spPr>
            <a:xfrm>
              <a:off x="239696" y="213044"/>
              <a:ext cx="11700900" cy="6427500"/>
            </a:xfrm>
            <a:prstGeom prst="rect">
              <a:avLst/>
            </a:prstGeom>
            <a:solidFill>
              <a:schemeClr val="lt1"/>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27"/>
            <p:cNvSpPr/>
            <p:nvPr/>
          </p:nvSpPr>
          <p:spPr>
            <a:xfrm>
              <a:off x="10352540" y="213044"/>
              <a:ext cx="751800" cy="1056900"/>
            </a:xfrm>
            <a:prstGeom prst="rect">
              <a:avLst/>
            </a:prstGeom>
            <a:gradFill>
              <a:gsLst>
                <a:gs pos="0">
                  <a:srgbClr val="0C3553"/>
                </a:gs>
                <a:gs pos="50000">
                  <a:srgbClr val="124C78"/>
                </a:gs>
                <a:gs pos="100000">
                  <a:srgbClr val="155D9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61" name="Google Shape;261;p27"/>
          <p:cNvSpPr txBox="1"/>
          <p:nvPr>
            <p:ph idx="12" type="sldNum"/>
          </p:nvPr>
        </p:nvSpPr>
        <p:spPr>
          <a:xfrm>
            <a:off x="10311900" y="295729"/>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62" name="Google Shape;262;p27"/>
          <p:cNvSpPr txBox="1"/>
          <p:nvPr/>
        </p:nvSpPr>
        <p:spPr>
          <a:xfrm>
            <a:off x="639297" y="452694"/>
            <a:ext cx="109113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E5C89"/>
              </a:buClr>
              <a:buSzPts val="4000"/>
              <a:buFont typeface="Century Gothic"/>
              <a:buNone/>
            </a:pPr>
            <a:r>
              <a:rPr lang="en-US" sz="4000">
                <a:solidFill>
                  <a:srgbClr val="1E5C89"/>
                </a:solidFill>
                <a:latin typeface="Century Gothic"/>
                <a:ea typeface="Century Gothic"/>
                <a:cs typeface="Century Gothic"/>
                <a:sym typeface="Century Gothic"/>
              </a:rPr>
              <a:t>Results - Genre Classification</a:t>
            </a:r>
            <a:endParaRPr sz="4000">
              <a:solidFill>
                <a:srgbClr val="1E5C89"/>
              </a:solidFill>
              <a:latin typeface="Century Gothic"/>
              <a:ea typeface="Century Gothic"/>
              <a:cs typeface="Century Gothic"/>
              <a:sym typeface="Century Gothic"/>
            </a:endParaRPr>
          </a:p>
        </p:txBody>
      </p:sp>
      <p:sp>
        <p:nvSpPr>
          <p:cNvPr id="263" name="Google Shape;263;p27"/>
          <p:cNvSpPr txBox="1"/>
          <p:nvPr>
            <p:ph idx="1" type="body"/>
          </p:nvPr>
        </p:nvSpPr>
        <p:spPr>
          <a:xfrm>
            <a:off x="6546275" y="1214700"/>
            <a:ext cx="5004300" cy="5160600"/>
          </a:xfrm>
          <a:prstGeom prst="rect">
            <a:avLst/>
          </a:prstGeom>
          <a:noFill/>
          <a:ln>
            <a:noFill/>
          </a:ln>
        </p:spPr>
        <p:txBody>
          <a:bodyPr anchorCtr="0" anchor="t" bIns="45700" lIns="91425" spcFirstLastPara="1" rIns="91425" wrap="square" tIns="45700">
            <a:noAutofit/>
          </a:bodyPr>
          <a:lstStyle/>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5</a:t>
            </a:r>
            <a:r>
              <a:rPr lang="en-US">
                <a:solidFill>
                  <a:schemeClr val="dk1"/>
                </a:solidFill>
                <a:latin typeface="Calibri"/>
                <a:ea typeface="Calibri"/>
                <a:cs typeface="Calibri"/>
                <a:sym typeface="Calibri"/>
              </a:rPr>
              <a:t> genres in test set</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Best accuracy = 52%</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Random chance would give us 20%</a:t>
            </a:r>
            <a:endParaRPr>
              <a:solidFill>
                <a:schemeClr val="dk1"/>
              </a:solidFill>
              <a:latin typeface="Calibri"/>
              <a:ea typeface="Calibri"/>
              <a:cs typeface="Calibri"/>
              <a:sym typeface="Calibri"/>
            </a:endParaRPr>
          </a:p>
          <a:p>
            <a:pPr indent="0" lvl="0" marL="0" rtl="0" algn="just">
              <a:spcBef>
                <a:spcPts val="1000"/>
              </a:spcBef>
              <a:spcAft>
                <a:spcPts val="0"/>
              </a:spcAft>
              <a:buNone/>
            </a:pPr>
            <a:r>
              <a:t/>
            </a:r>
            <a:endParaRPr>
              <a:solidFill>
                <a:schemeClr val="dk1"/>
              </a:solidFill>
              <a:latin typeface="Calibri"/>
              <a:ea typeface="Calibri"/>
              <a:cs typeface="Calibri"/>
              <a:sym typeface="Calibri"/>
            </a:endParaRPr>
          </a:p>
        </p:txBody>
      </p:sp>
      <p:pic>
        <p:nvPicPr>
          <p:cNvPr id="264" name="Google Shape;264;p27"/>
          <p:cNvPicPr preferRelativeResize="0"/>
          <p:nvPr/>
        </p:nvPicPr>
        <p:blipFill>
          <a:blip r:embed="rId4">
            <a:alphaModFix/>
          </a:blip>
          <a:stretch>
            <a:fillRect/>
          </a:stretch>
        </p:blipFill>
        <p:spPr>
          <a:xfrm>
            <a:off x="639300" y="1139062"/>
            <a:ext cx="5056791" cy="5311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grpSp>
        <p:nvGrpSpPr>
          <p:cNvPr id="270" name="Google Shape;270;p28"/>
          <p:cNvGrpSpPr/>
          <p:nvPr/>
        </p:nvGrpSpPr>
        <p:grpSpPr>
          <a:xfrm>
            <a:off x="0" y="0"/>
            <a:ext cx="12192000" cy="6858000"/>
            <a:chOff x="0" y="0"/>
            <a:chExt cx="12192000" cy="6858000"/>
          </a:xfrm>
        </p:grpSpPr>
        <p:pic>
          <p:nvPicPr>
            <p:cNvPr id="271" name="Google Shape;271;p2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72" name="Google Shape;272;p28"/>
            <p:cNvSpPr/>
            <p:nvPr/>
          </p:nvSpPr>
          <p:spPr>
            <a:xfrm>
              <a:off x="125769" y="115410"/>
              <a:ext cx="11938984" cy="6622741"/>
            </a:xfrm>
            <a:prstGeom prst="rect">
              <a:avLst/>
            </a:prstGeom>
            <a:solidFill>
              <a:srgbClr val="ACD43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28"/>
            <p:cNvSpPr/>
            <p:nvPr/>
          </p:nvSpPr>
          <p:spPr>
            <a:xfrm>
              <a:off x="239696" y="213044"/>
              <a:ext cx="11700769" cy="642745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28"/>
            <p:cNvSpPr/>
            <p:nvPr/>
          </p:nvSpPr>
          <p:spPr>
            <a:xfrm>
              <a:off x="239696" y="213044"/>
              <a:ext cx="11700769" cy="6427453"/>
            </a:xfrm>
            <a:prstGeom prst="rect">
              <a:avLst/>
            </a:prstGeom>
            <a:solidFill>
              <a:schemeClr val="lt1"/>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28"/>
            <p:cNvSpPr/>
            <p:nvPr/>
          </p:nvSpPr>
          <p:spPr>
            <a:xfrm>
              <a:off x="10352540" y="213044"/>
              <a:ext cx="751840" cy="1056956"/>
            </a:xfrm>
            <a:prstGeom prst="rect">
              <a:avLst/>
            </a:prstGeom>
            <a:gradFill>
              <a:gsLst>
                <a:gs pos="0">
                  <a:srgbClr val="0C3553"/>
                </a:gs>
                <a:gs pos="50000">
                  <a:srgbClr val="124C78"/>
                </a:gs>
                <a:gs pos="100000">
                  <a:srgbClr val="155D9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76" name="Google Shape;276;p28"/>
          <p:cNvSpPr txBox="1"/>
          <p:nvPr>
            <p:ph idx="12" type="sldNum"/>
          </p:nvPr>
        </p:nvSpPr>
        <p:spPr>
          <a:xfrm>
            <a:off x="1031190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77" name="Google Shape;277;p28"/>
          <p:cNvSpPr txBox="1"/>
          <p:nvPr/>
        </p:nvSpPr>
        <p:spPr>
          <a:xfrm>
            <a:off x="639297" y="452694"/>
            <a:ext cx="10911245" cy="7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E5C89"/>
              </a:buClr>
              <a:buSzPts val="4000"/>
              <a:buFont typeface="Century Gothic"/>
              <a:buNone/>
            </a:pPr>
            <a:r>
              <a:rPr lang="en-US" sz="4000">
                <a:solidFill>
                  <a:srgbClr val="1E5C89"/>
                </a:solidFill>
                <a:latin typeface="Century Gothic"/>
                <a:ea typeface="Century Gothic"/>
                <a:cs typeface="Century Gothic"/>
                <a:sym typeface="Century Gothic"/>
              </a:rPr>
              <a:t>Conclusion, Future Work</a:t>
            </a:r>
            <a:endParaRPr/>
          </a:p>
        </p:txBody>
      </p:sp>
      <p:sp>
        <p:nvSpPr>
          <p:cNvPr id="278" name="Google Shape;278;p28"/>
          <p:cNvSpPr txBox="1"/>
          <p:nvPr>
            <p:ph idx="1" type="body"/>
          </p:nvPr>
        </p:nvSpPr>
        <p:spPr>
          <a:xfrm>
            <a:off x="517575" y="1214700"/>
            <a:ext cx="10632600" cy="5160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1000"/>
              </a:spcBef>
              <a:spcAft>
                <a:spcPts val="0"/>
              </a:spcAft>
              <a:buClr>
                <a:schemeClr val="dk2"/>
              </a:buClr>
              <a:buSzPts val="1920"/>
              <a:buFont typeface="Courier New"/>
              <a:buChar char="o"/>
            </a:pPr>
            <a:r>
              <a:rPr lang="en-US">
                <a:solidFill>
                  <a:schemeClr val="dk1"/>
                </a:solidFill>
                <a:latin typeface="Calibri"/>
                <a:ea typeface="Calibri"/>
                <a:cs typeface="Calibri"/>
                <a:sym typeface="Calibri"/>
              </a:rPr>
              <a:t>We use topological features to perform ML tasks on musical data.</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This works to a certain extent</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Collect more data (requires manual work at the moment) -- we have only 100 songs</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Use topological features in addition to the music data itself, perhaps with a better model.</a:t>
            </a:r>
            <a:endParaRPr>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grpSp>
        <p:nvGrpSpPr>
          <p:cNvPr id="284" name="Google Shape;284;p29"/>
          <p:cNvGrpSpPr/>
          <p:nvPr/>
        </p:nvGrpSpPr>
        <p:grpSpPr>
          <a:xfrm>
            <a:off x="0" y="0"/>
            <a:ext cx="12192000" cy="6858000"/>
            <a:chOff x="0" y="0"/>
            <a:chExt cx="12192000" cy="6858000"/>
          </a:xfrm>
        </p:grpSpPr>
        <p:pic>
          <p:nvPicPr>
            <p:cNvPr id="285" name="Google Shape;285;p2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86" name="Google Shape;286;p29"/>
            <p:cNvSpPr/>
            <p:nvPr/>
          </p:nvSpPr>
          <p:spPr>
            <a:xfrm>
              <a:off x="125769" y="115410"/>
              <a:ext cx="11938984" cy="6622741"/>
            </a:xfrm>
            <a:prstGeom prst="rect">
              <a:avLst/>
            </a:prstGeom>
            <a:solidFill>
              <a:srgbClr val="ACD43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29"/>
            <p:cNvSpPr/>
            <p:nvPr/>
          </p:nvSpPr>
          <p:spPr>
            <a:xfrm>
              <a:off x="239696" y="213044"/>
              <a:ext cx="11700769" cy="642745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29"/>
            <p:cNvSpPr/>
            <p:nvPr/>
          </p:nvSpPr>
          <p:spPr>
            <a:xfrm>
              <a:off x="239696" y="213044"/>
              <a:ext cx="11700769" cy="6427453"/>
            </a:xfrm>
            <a:prstGeom prst="rect">
              <a:avLst/>
            </a:prstGeom>
            <a:solidFill>
              <a:schemeClr val="lt1"/>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89" name="Google Shape;289;p29"/>
          <p:cNvGrpSpPr/>
          <p:nvPr/>
        </p:nvGrpSpPr>
        <p:grpSpPr>
          <a:xfrm>
            <a:off x="1166463" y="1849454"/>
            <a:ext cx="9847234" cy="3154631"/>
            <a:chOff x="1325340" y="1477331"/>
            <a:chExt cx="9847234" cy="3154631"/>
          </a:xfrm>
        </p:grpSpPr>
        <p:sp>
          <p:nvSpPr>
            <p:cNvPr id="290" name="Google Shape;290;p29"/>
            <p:cNvSpPr/>
            <p:nvPr/>
          </p:nvSpPr>
          <p:spPr>
            <a:xfrm>
              <a:off x="1874695" y="2170341"/>
              <a:ext cx="8734181" cy="1728000"/>
            </a:xfrm>
            <a:prstGeom prst="roundRect">
              <a:avLst>
                <a:gd fmla="val 16667" name="adj"/>
              </a:avLst>
            </a:prstGeom>
            <a:gradFill>
              <a:gsLst>
                <a:gs pos="0">
                  <a:srgbClr val="BEE7F6"/>
                </a:gs>
                <a:gs pos="50000">
                  <a:srgbClr val="AFE0F3"/>
                </a:gs>
                <a:gs pos="100000">
                  <a:srgbClr val="A1DEF5"/>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29"/>
            <p:cNvSpPr txBox="1"/>
            <p:nvPr/>
          </p:nvSpPr>
          <p:spPr>
            <a:xfrm>
              <a:off x="1814220" y="2346424"/>
              <a:ext cx="8734181" cy="1267398"/>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lang="en-US" sz="2800">
                  <a:solidFill>
                    <a:srgbClr val="008000"/>
                  </a:solidFill>
                  <a:latin typeface="Arial"/>
                  <a:ea typeface="Arial"/>
                  <a:cs typeface="Arial"/>
                  <a:sym typeface="Arial"/>
                </a:rPr>
                <a:t>Thank you! </a:t>
              </a:r>
              <a:endParaRPr sz="2800">
                <a:solidFill>
                  <a:schemeClr val="dk2"/>
                </a:solidFill>
                <a:latin typeface="Arial"/>
                <a:ea typeface="Arial"/>
                <a:cs typeface="Arial"/>
                <a:sym typeface="Arial"/>
              </a:endParaRPr>
            </a:p>
            <a:p>
              <a:pPr indent="0" lvl="0" marL="0" marR="0" rtl="0" algn="ctr">
                <a:lnSpc>
                  <a:spcPct val="130000"/>
                </a:lnSpc>
                <a:spcBef>
                  <a:spcPts val="0"/>
                </a:spcBef>
                <a:spcAft>
                  <a:spcPts val="0"/>
                </a:spcAft>
                <a:buNone/>
              </a:pPr>
              <a:r>
                <a:t/>
              </a:r>
              <a:endParaRPr sz="500">
                <a:solidFill>
                  <a:schemeClr val="dk2"/>
                </a:solidFill>
                <a:latin typeface="Arial"/>
                <a:ea typeface="Arial"/>
                <a:cs typeface="Arial"/>
                <a:sym typeface="Arial"/>
              </a:endParaRPr>
            </a:p>
            <a:p>
              <a:pPr indent="0" lvl="0" marL="0" marR="0" rtl="0" algn="ctr">
                <a:lnSpc>
                  <a:spcPct val="130000"/>
                </a:lnSpc>
                <a:spcBef>
                  <a:spcPts val="0"/>
                </a:spcBef>
                <a:spcAft>
                  <a:spcPts val="0"/>
                </a:spcAft>
                <a:buNone/>
              </a:pPr>
              <a:r>
                <a:rPr lang="en-US" sz="2800">
                  <a:solidFill>
                    <a:schemeClr val="dk2"/>
                  </a:solidFill>
                  <a:latin typeface="Arial"/>
                  <a:ea typeface="Arial"/>
                  <a:cs typeface="Arial"/>
                  <a:sym typeface="Arial"/>
                </a:rPr>
                <a:t>Questions? </a:t>
              </a:r>
              <a:endParaRPr i="1" sz="2400">
                <a:solidFill>
                  <a:srgbClr val="0E5580"/>
                </a:solidFill>
                <a:latin typeface="Arial"/>
                <a:ea typeface="Arial"/>
                <a:cs typeface="Arial"/>
                <a:sym typeface="Arial"/>
              </a:endParaRPr>
            </a:p>
          </p:txBody>
        </p:sp>
        <p:sp>
          <p:nvSpPr>
            <p:cNvPr id="292" name="Google Shape;292;p29"/>
            <p:cNvSpPr txBox="1"/>
            <p:nvPr/>
          </p:nvSpPr>
          <p:spPr>
            <a:xfrm>
              <a:off x="1325340" y="1477331"/>
              <a:ext cx="995209" cy="22159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3800">
                  <a:solidFill>
                    <a:srgbClr val="1E5C89"/>
                  </a:solidFill>
                  <a:latin typeface="Arial Rounded"/>
                  <a:ea typeface="Arial Rounded"/>
                  <a:cs typeface="Arial Rounded"/>
                  <a:sym typeface="Arial Rounded"/>
                </a:rPr>
                <a:t>“</a:t>
              </a:r>
              <a:endParaRPr/>
            </a:p>
          </p:txBody>
        </p:sp>
        <p:sp>
          <p:nvSpPr>
            <p:cNvPr id="293" name="Google Shape;293;p29"/>
            <p:cNvSpPr txBox="1"/>
            <p:nvPr/>
          </p:nvSpPr>
          <p:spPr>
            <a:xfrm rot="10800000">
              <a:off x="10177365" y="2415971"/>
              <a:ext cx="995209" cy="22159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3800">
                  <a:solidFill>
                    <a:srgbClr val="ABD333"/>
                  </a:solidFill>
                  <a:latin typeface="Arial Rounded"/>
                  <a:ea typeface="Arial Rounded"/>
                  <a:cs typeface="Arial Rounded"/>
                  <a:sym typeface="Arial Rounded"/>
                </a:rPr>
                <a:t>“</a:t>
              </a:r>
              <a:endParaRPr/>
            </a:p>
          </p:txBody>
        </p:sp>
      </p:gr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grpSp>
        <p:nvGrpSpPr>
          <p:cNvPr id="79" name="Google Shape;79;p15"/>
          <p:cNvGrpSpPr/>
          <p:nvPr/>
        </p:nvGrpSpPr>
        <p:grpSpPr>
          <a:xfrm>
            <a:off x="0" y="0"/>
            <a:ext cx="12192000" cy="6858000"/>
            <a:chOff x="0" y="0"/>
            <a:chExt cx="12192000" cy="6858000"/>
          </a:xfrm>
        </p:grpSpPr>
        <p:pic>
          <p:nvPicPr>
            <p:cNvPr id="80" name="Google Shape;80;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1" name="Google Shape;81;p15"/>
            <p:cNvSpPr/>
            <p:nvPr/>
          </p:nvSpPr>
          <p:spPr>
            <a:xfrm>
              <a:off x="125769" y="115410"/>
              <a:ext cx="11938984" cy="6622741"/>
            </a:xfrm>
            <a:prstGeom prst="rect">
              <a:avLst/>
            </a:prstGeom>
            <a:solidFill>
              <a:srgbClr val="ACD43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15"/>
            <p:cNvSpPr/>
            <p:nvPr/>
          </p:nvSpPr>
          <p:spPr>
            <a:xfrm>
              <a:off x="239696" y="213044"/>
              <a:ext cx="11700769" cy="642745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 name="Google Shape;83;p15"/>
            <p:cNvSpPr/>
            <p:nvPr/>
          </p:nvSpPr>
          <p:spPr>
            <a:xfrm>
              <a:off x="239696" y="213044"/>
              <a:ext cx="11700769" cy="6427453"/>
            </a:xfrm>
            <a:prstGeom prst="rect">
              <a:avLst/>
            </a:prstGeom>
            <a:solidFill>
              <a:schemeClr val="lt1"/>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 name="Google Shape;84;p15"/>
            <p:cNvSpPr/>
            <p:nvPr/>
          </p:nvSpPr>
          <p:spPr>
            <a:xfrm>
              <a:off x="10352540" y="213044"/>
              <a:ext cx="751840" cy="1056956"/>
            </a:xfrm>
            <a:prstGeom prst="rect">
              <a:avLst/>
            </a:prstGeom>
            <a:gradFill>
              <a:gsLst>
                <a:gs pos="0">
                  <a:srgbClr val="0C3553"/>
                </a:gs>
                <a:gs pos="50000">
                  <a:srgbClr val="124C78"/>
                </a:gs>
                <a:gs pos="100000">
                  <a:srgbClr val="155D9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5" name="Google Shape;85;p15"/>
          <p:cNvSpPr txBox="1"/>
          <p:nvPr>
            <p:ph idx="12" type="sldNum"/>
          </p:nvPr>
        </p:nvSpPr>
        <p:spPr>
          <a:xfrm>
            <a:off x="1031190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86" name="Google Shape;86;p15"/>
          <p:cNvSpPr txBox="1"/>
          <p:nvPr>
            <p:ph idx="1" type="body"/>
          </p:nvPr>
        </p:nvSpPr>
        <p:spPr>
          <a:xfrm>
            <a:off x="517586" y="1500996"/>
            <a:ext cx="10632514" cy="487440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920"/>
              <a:buFont typeface="Courier New"/>
              <a:buChar char="o"/>
            </a:pPr>
            <a:r>
              <a:rPr lang="en-US" sz="2400">
                <a:solidFill>
                  <a:schemeClr val="dk1"/>
                </a:solidFill>
                <a:latin typeface="Calibri"/>
                <a:ea typeface="Calibri"/>
                <a:cs typeface="Calibri"/>
                <a:sym typeface="Calibri"/>
              </a:rPr>
              <a:t>Music in general is rich in structures. Songs can be viewed as a sequence of notes.</a:t>
            </a:r>
            <a:endParaRPr sz="2400">
              <a:solidFill>
                <a:schemeClr val="dk1"/>
              </a:solidFill>
              <a:latin typeface="Calibri"/>
              <a:ea typeface="Calibri"/>
              <a:cs typeface="Calibri"/>
              <a:sym typeface="Calibri"/>
            </a:endParaRPr>
          </a:p>
          <a:p>
            <a:pPr indent="0" lvl="0" marL="0" rtl="0" algn="just">
              <a:spcBef>
                <a:spcPts val="0"/>
              </a:spcBef>
              <a:spcAft>
                <a:spcPts val="0"/>
              </a:spcAft>
              <a:buNone/>
            </a:pPr>
            <a:r>
              <a:t/>
            </a:r>
            <a:endParaRPr sz="2400">
              <a:solidFill>
                <a:schemeClr val="dk1"/>
              </a:solidFill>
              <a:latin typeface="Calibri"/>
              <a:ea typeface="Calibri"/>
              <a:cs typeface="Calibri"/>
              <a:sym typeface="Calibri"/>
            </a:endParaRPr>
          </a:p>
          <a:p>
            <a:pPr indent="-342900" lvl="0" marL="342900" rtl="0" algn="just">
              <a:spcBef>
                <a:spcPts val="1000"/>
              </a:spcBef>
              <a:spcAft>
                <a:spcPts val="0"/>
              </a:spcAft>
              <a:buSzPts val="1920"/>
              <a:buFont typeface="Courier New"/>
              <a:buChar char="o"/>
            </a:pPr>
            <a:r>
              <a:rPr lang="en-US" sz="2400">
                <a:solidFill>
                  <a:schemeClr val="dk1"/>
                </a:solidFill>
                <a:latin typeface="Calibri"/>
                <a:ea typeface="Calibri"/>
                <a:cs typeface="Calibri"/>
                <a:sym typeface="Calibri"/>
              </a:rPr>
              <a:t>This sequence of notes has repeating patterns, for instance, verses will often have exactly the same tune. Observing carefully, it can be observed that certain phrases (or shorter sequences of notes) occur more frequently than others.</a:t>
            </a:r>
            <a:endParaRPr sz="2400">
              <a:solidFill>
                <a:schemeClr val="dk1"/>
              </a:solidFill>
              <a:latin typeface="Calibri"/>
              <a:ea typeface="Calibri"/>
              <a:cs typeface="Calibri"/>
              <a:sym typeface="Calibri"/>
            </a:endParaRPr>
          </a:p>
        </p:txBody>
      </p:sp>
      <p:sp>
        <p:nvSpPr>
          <p:cNvPr id="87" name="Google Shape;87;p15"/>
          <p:cNvSpPr txBox="1"/>
          <p:nvPr/>
        </p:nvSpPr>
        <p:spPr>
          <a:xfrm>
            <a:off x="639297" y="452694"/>
            <a:ext cx="10911245" cy="7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E5C89"/>
              </a:buClr>
              <a:buSzPts val="4000"/>
              <a:buFont typeface="Century Gothic"/>
              <a:buNone/>
            </a:pPr>
            <a:r>
              <a:rPr lang="en-US" sz="4000">
                <a:solidFill>
                  <a:srgbClr val="1E5C89"/>
                </a:solidFill>
                <a:latin typeface="Century Gothic"/>
                <a:ea typeface="Century Gothic"/>
                <a:cs typeface="Century Gothic"/>
                <a:sym typeface="Century Gothic"/>
              </a:rPr>
              <a:t>Background and Motivation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grpSp>
        <p:nvGrpSpPr>
          <p:cNvPr id="93" name="Google Shape;93;p16"/>
          <p:cNvGrpSpPr/>
          <p:nvPr/>
        </p:nvGrpSpPr>
        <p:grpSpPr>
          <a:xfrm>
            <a:off x="0" y="0"/>
            <a:ext cx="12192000" cy="6858000"/>
            <a:chOff x="0" y="0"/>
            <a:chExt cx="12192000" cy="6858000"/>
          </a:xfrm>
        </p:grpSpPr>
        <p:pic>
          <p:nvPicPr>
            <p:cNvPr id="94" name="Google Shape;94;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5" name="Google Shape;95;p16"/>
            <p:cNvSpPr/>
            <p:nvPr/>
          </p:nvSpPr>
          <p:spPr>
            <a:xfrm>
              <a:off x="125769" y="115410"/>
              <a:ext cx="11939100" cy="6622800"/>
            </a:xfrm>
            <a:prstGeom prst="rect">
              <a:avLst/>
            </a:prstGeom>
            <a:solidFill>
              <a:srgbClr val="ACD43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6"/>
            <p:cNvSpPr/>
            <p:nvPr/>
          </p:nvSpPr>
          <p:spPr>
            <a:xfrm>
              <a:off x="239696" y="213044"/>
              <a:ext cx="11700900" cy="6427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6"/>
            <p:cNvSpPr/>
            <p:nvPr/>
          </p:nvSpPr>
          <p:spPr>
            <a:xfrm>
              <a:off x="239696" y="213044"/>
              <a:ext cx="11700900" cy="6427500"/>
            </a:xfrm>
            <a:prstGeom prst="rect">
              <a:avLst/>
            </a:prstGeom>
            <a:solidFill>
              <a:schemeClr val="lt1"/>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16"/>
            <p:cNvSpPr/>
            <p:nvPr/>
          </p:nvSpPr>
          <p:spPr>
            <a:xfrm>
              <a:off x="10352540" y="213044"/>
              <a:ext cx="751800" cy="1056900"/>
            </a:xfrm>
            <a:prstGeom prst="rect">
              <a:avLst/>
            </a:prstGeom>
            <a:gradFill>
              <a:gsLst>
                <a:gs pos="0">
                  <a:srgbClr val="0C3553"/>
                </a:gs>
                <a:gs pos="50000">
                  <a:srgbClr val="124C78"/>
                </a:gs>
                <a:gs pos="100000">
                  <a:srgbClr val="155D9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9" name="Google Shape;99;p16"/>
          <p:cNvSpPr txBox="1"/>
          <p:nvPr>
            <p:ph idx="12" type="sldNum"/>
          </p:nvPr>
        </p:nvSpPr>
        <p:spPr>
          <a:xfrm>
            <a:off x="10311900" y="295729"/>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00" name="Google Shape;100;p16"/>
          <p:cNvSpPr txBox="1"/>
          <p:nvPr>
            <p:ph idx="1" type="body"/>
          </p:nvPr>
        </p:nvSpPr>
        <p:spPr>
          <a:xfrm>
            <a:off x="517586" y="1500996"/>
            <a:ext cx="10632600" cy="4874400"/>
          </a:xfrm>
          <a:prstGeom prst="rect">
            <a:avLst/>
          </a:prstGeom>
          <a:noFill/>
          <a:ln>
            <a:noFill/>
          </a:ln>
        </p:spPr>
        <p:txBody>
          <a:bodyPr anchorCtr="0" anchor="t" bIns="45700" lIns="91425" spcFirstLastPara="1" rIns="91425" wrap="square" tIns="45700">
            <a:noAutofit/>
          </a:bodyPr>
          <a:lstStyle/>
          <a:p>
            <a:pPr indent="-34290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At a high level:</a:t>
            </a:r>
            <a:endParaRPr>
              <a:solidFill>
                <a:schemeClr val="dk1"/>
              </a:solidFill>
              <a:latin typeface="Calibri"/>
              <a:ea typeface="Calibri"/>
              <a:cs typeface="Calibri"/>
              <a:sym typeface="Calibri"/>
            </a:endParaRPr>
          </a:p>
          <a:p>
            <a:pPr indent="-285750" lvl="1" marL="742950" rtl="0" algn="just">
              <a:spcBef>
                <a:spcPts val="1000"/>
              </a:spcBef>
              <a:spcAft>
                <a:spcPts val="0"/>
              </a:spcAft>
              <a:buClr>
                <a:schemeClr val="dk1"/>
              </a:buClr>
              <a:buSzPts val="1440"/>
              <a:buFont typeface="Calibri"/>
              <a:buChar char="○"/>
            </a:pPr>
            <a:r>
              <a:rPr lang="en-US">
                <a:solidFill>
                  <a:schemeClr val="dk1"/>
                </a:solidFill>
                <a:latin typeface="Calibri"/>
                <a:ea typeface="Calibri"/>
                <a:cs typeface="Calibri"/>
                <a:sym typeface="Calibri"/>
              </a:rPr>
              <a:t>Define a way to convert a song to a point cloud</a:t>
            </a:r>
            <a:endParaRPr>
              <a:solidFill>
                <a:schemeClr val="dk1"/>
              </a:solidFill>
              <a:latin typeface="Calibri"/>
              <a:ea typeface="Calibri"/>
              <a:cs typeface="Calibri"/>
              <a:sym typeface="Calibri"/>
            </a:endParaRPr>
          </a:p>
          <a:p>
            <a:pPr indent="-285750" lvl="1" marL="742950" rtl="0" algn="just">
              <a:spcBef>
                <a:spcPts val="1000"/>
              </a:spcBef>
              <a:spcAft>
                <a:spcPts val="0"/>
              </a:spcAft>
              <a:buClr>
                <a:schemeClr val="dk1"/>
              </a:buClr>
              <a:buSzPts val="1440"/>
              <a:buFont typeface="Calibri"/>
              <a:buChar char="○"/>
            </a:pPr>
            <a:r>
              <a:rPr lang="en-US">
                <a:solidFill>
                  <a:schemeClr val="dk1"/>
                </a:solidFill>
                <a:latin typeface="Calibri"/>
                <a:ea typeface="Calibri"/>
                <a:cs typeface="Calibri"/>
                <a:sym typeface="Calibri"/>
              </a:rPr>
              <a:t>Compute persistent homology</a:t>
            </a:r>
            <a:endParaRPr>
              <a:solidFill>
                <a:schemeClr val="dk1"/>
              </a:solidFill>
              <a:latin typeface="Calibri"/>
              <a:ea typeface="Calibri"/>
              <a:cs typeface="Calibri"/>
              <a:sym typeface="Calibri"/>
            </a:endParaRPr>
          </a:p>
          <a:p>
            <a:pPr indent="-285750" lvl="1" marL="742950" rtl="0" algn="just">
              <a:spcBef>
                <a:spcPts val="1000"/>
              </a:spcBef>
              <a:spcAft>
                <a:spcPts val="0"/>
              </a:spcAft>
              <a:buClr>
                <a:schemeClr val="dk1"/>
              </a:buClr>
              <a:buSzPts val="1440"/>
              <a:buFont typeface="Calibri"/>
              <a:buChar char="○"/>
            </a:pPr>
            <a:r>
              <a:rPr lang="en-US">
                <a:solidFill>
                  <a:schemeClr val="dk1"/>
                </a:solidFill>
                <a:latin typeface="Calibri"/>
                <a:ea typeface="Calibri"/>
                <a:cs typeface="Calibri"/>
                <a:sym typeface="Calibri"/>
              </a:rPr>
              <a:t>Use the persistence barcodes as features for machine learning tasks</a:t>
            </a:r>
            <a:endParaRPr>
              <a:solidFill>
                <a:schemeClr val="dk1"/>
              </a:solidFill>
              <a:latin typeface="Calibri"/>
              <a:ea typeface="Calibri"/>
              <a:cs typeface="Calibri"/>
              <a:sym typeface="Calibri"/>
            </a:endParaRPr>
          </a:p>
        </p:txBody>
      </p:sp>
      <p:sp>
        <p:nvSpPr>
          <p:cNvPr id="101" name="Google Shape;101;p16"/>
          <p:cNvSpPr txBox="1"/>
          <p:nvPr/>
        </p:nvSpPr>
        <p:spPr>
          <a:xfrm>
            <a:off x="639297" y="452694"/>
            <a:ext cx="10911300" cy="7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E5C89"/>
              </a:buClr>
              <a:buSzPts val="4000"/>
              <a:buFont typeface="Century Gothic"/>
              <a:buNone/>
            </a:pPr>
            <a:r>
              <a:rPr lang="en-US" sz="4000">
                <a:solidFill>
                  <a:srgbClr val="1E5C89"/>
                </a:solidFill>
                <a:latin typeface="Century Gothic"/>
                <a:ea typeface="Century Gothic"/>
                <a:cs typeface="Century Gothic"/>
                <a:sym typeface="Century Gothic"/>
              </a:rPr>
              <a:t>Overview</a:t>
            </a:r>
            <a:endParaRPr sz="4000">
              <a:solidFill>
                <a:srgbClr val="1E5C89"/>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grpSp>
        <p:nvGrpSpPr>
          <p:cNvPr id="107" name="Google Shape;107;p17"/>
          <p:cNvGrpSpPr/>
          <p:nvPr/>
        </p:nvGrpSpPr>
        <p:grpSpPr>
          <a:xfrm>
            <a:off x="0" y="0"/>
            <a:ext cx="12192000" cy="6858000"/>
            <a:chOff x="0" y="0"/>
            <a:chExt cx="12192000" cy="6858000"/>
          </a:xfrm>
        </p:grpSpPr>
        <p:pic>
          <p:nvPicPr>
            <p:cNvPr id="108" name="Google Shape;108;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9" name="Google Shape;109;p17"/>
            <p:cNvSpPr/>
            <p:nvPr/>
          </p:nvSpPr>
          <p:spPr>
            <a:xfrm>
              <a:off x="125769" y="115410"/>
              <a:ext cx="11939100" cy="6622800"/>
            </a:xfrm>
            <a:prstGeom prst="rect">
              <a:avLst/>
            </a:prstGeom>
            <a:solidFill>
              <a:srgbClr val="ACD43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17"/>
            <p:cNvSpPr/>
            <p:nvPr/>
          </p:nvSpPr>
          <p:spPr>
            <a:xfrm>
              <a:off x="239696" y="213044"/>
              <a:ext cx="11700900" cy="6427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17"/>
            <p:cNvSpPr/>
            <p:nvPr/>
          </p:nvSpPr>
          <p:spPr>
            <a:xfrm>
              <a:off x="239696" y="213044"/>
              <a:ext cx="11700900" cy="6427500"/>
            </a:xfrm>
            <a:prstGeom prst="rect">
              <a:avLst/>
            </a:prstGeom>
            <a:solidFill>
              <a:schemeClr val="lt1"/>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17"/>
            <p:cNvSpPr/>
            <p:nvPr/>
          </p:nvSpPr>
          <p:spPr>
            <a:xfrm>
              <a:off x="10352540" y="213044"/>
              <a:ext cx="751800" cy="1056900"/>
            </a:xfrm>
            <a:prstGeom prst="rect">
              <a:avLst/>
            </a:prstGeom>
            <a:gradFill>
              <a:gsLst>
                <a:gs pos="0">
                  <a:srgbClr val="0C3553"/>
                </a:gs>
                <a:gs pos="50000">
                  <a:srgbClr val="124C78"/>
                </a:gs>
                <a:gs pos="100000">
                  <a:srgbClr val="155D9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3" name="Google Shape;113;p17"/>
          <p:cNvSpPr txBox="1"/>
          <p:nvPr>
            <p:ph idx="12" type="sldNum"/>
          </p:nvPr>
        </p:nvSpPr>
        <p:spPr>
          <a:xfrm>
            <a:off x="10311900" y="295729"/>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14" name="Google Shape;114;p17"/>
          <p:cNvSpPr txBox="1"/>
          <p:nvPr>
            <p:ph idx="1" type="body"/>
          </p:nvPr>
        </p:nvSpPr>
        <p:spPr>
          <a:xfrm>
            <a:off x="517586" y="1500996"/>
            <a:ext cx="10632600" cy="4874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1000"/>
              </a:spcBef>
              <a:spcAft>
                <a:spcPts val="0"/>
              </a:spcAft>
              <a:buClr>
                <a:schemeClr val="dk2"/>
              </a:buClr>
              <a:buSzPts val="1920"/>
              <a:buFont typeface="Courier New"/>
              <a:buChar char="o"/>
            </a:pPr>
            <a:r>
              <a:rPr lang="en-US">
                <a:solidFill>
                  <a:schemeClr val="dk1"/>
                </a:solidFill>
                <a:latin typeface="Calibri"/>
                <a:ea typeface="Calibri"/>
                <a:cs typeface="Calibri"/>
                <a:sym typeface="Calibri"/>
              </a:rPr>
              <a:t>MIDI Files -- record musical “events” (i.e. a musical note being played)</a:t>
            </a:r>
            <a:endParaRPr>
              <a:solidFill>
                <a:schemeClr val="dk1"/>
              </a:solidFill>
              <a:latin typeface="Calibri"/>
              <a:ea typeface="Calibri"/>
              <a:cs typeface="Calibri"/>
              <a:sym typeface="Calibri"/>
            </a:endParaRPr>
          </a:p>
          <a:p>
            <a:pPr indent="-285750" lvl="1" marL="742950" marR="0" rtl="0" algn="just">
              <a:lnSpc>
                <a:spcPct val="115000"/>
              </a:lnSpc>
              <a:spcBef>
                <a:spcPts val="1000"/>
              </a:spcBef>
              <a:spcAft>
                <a:spcPts val="0"/>
              </a:spcAft>
              <a:buClr>
                <a:schemeClr val="dk1"/>
              </a:buClr>
              <a:buSzPts val="1440"/>
              <a:buFont typeface="Calibri"/>
              <a:buChar char="○"/>
            </a:pPr>
            <a:r>
              <a:rPr lang="en-US">
                <a:solidFill>
                  <a:schemeClr val="dk1"/>
                </a:solidFill>
                <a:latin typeface="Calibri"/>
                <a:ea typeface="Calibri"/>
                <a:cs typeface="Calibri"/>
                <a:sym typeface="Calibri"/>
              </a:rPr>
              <a:t>Which key?</a:t>
            </a:r>
            <a:endParaRPr>
              <a:solidFill>
                <a:schemeClr val="dk1"/>
              </a:solidFill>
              <a:latin typeface="Calibri"/>
              <a:ea typeface="Calibri"/>
              <a:cs typeface="Calibri"/>
              <a:sym typeface="Calibri"/>
            </a:endParaRPr>
          </a:p>
          <a:p>
            <a:pPr indent="-285750" lvl="1" marL="742950" marR="0" rtl="0" algn="just">
              <a:lnSpc>
                <a:spcPct val="115000"/>
              </a:lnSpc>
              <a:spcBef>
                <a:spcPts val="1000"/>
              </a:spcBef>
              <a:spcAft>
                <a:spcPts val="0"/>
              </a:spcAft>
              <a:buClr>
                <a:schemeClr val="dk1"/>
              </a:buClr>
              <a:buSzPts val="1440"/>
              <a:buFont typeface="Calibri"/>
              <a:buChar char="○"/>
            </a:pPr>
            <a:r>
              <a:rPr lang="en-US">
                <a:solidFill>
                  <a:schemeClr val="dk1"/>
                </a:solidFill>
                <a:latin typeface="Calibri"/>
                <a:ea typeface="Calibri"/>
                <a:cs typeface="Calibri"/>
                <a:sym typeface="Calibri"/>
              </a:rPr>
              <a:t>Pressed or released?</a:t>
            </a:r>
            <a:endParaRPr>
              <a:solidFill>
                <a:schemeClr val="dk1"/>
              </a:solidFill>
              <a:latin typeface="Calibri"/>
              <a:ea typeface="Calibri"/>
              <a:cs typeface="Calibri"/>
              <a:sym typeface="Calibri"/>
            </a:endParaRPr>
          </a:p>
          <a:p>
            <a:pPr indent="-285750" lvl="1" marL="742950" marR="0" rtl="0" algn="just">
              <a:lnSpc>
                <a:spcPct val="115000"/>
              </a:lnSpc>
              <a:spcBef>
                <a:spcPts val="1000"/>
              </a:spcBef>
              <a:spcAft>
                <a:spcPts val="0"/>
              </a:spcAft>
              <a:buClr>
                <a:schemeClr val="dk1"/>
              </a:buClr>
              <a:buSzPts val="1440"/>
              <a:buFont typeface="Calibri"/>
              <a:buChar char="○"/>
            </a:pPr>
            <a:r>
              <a:rPr lang="en-US">
                <a:solidFill>
                  <a:schemeClr val="dk1"/>
                </a:solidFill>
                <a:latin typeface="Calibri"/>
                <a:ea typeface="Calibri"/>
                <a:cs typeface="Calibri"/>
                <a:sym typeface="Calibri"/>
              </a:rPr>
              <a:t>How hard? (“velocity”)</a:t>
            </a:r>
            <a:endParaRPr>
              <a:solidFill>
                <a:schemeClr val="dk1"/>
              </a:solidFill>
              <a:latin typeface="Calibri"/>
              <a:ea typeface="Calibri"/>
              <a:cs typeface="Calibri"/>
              <a:sym typeface="Calibri"/>
            </a:endParaRPr>
          </a:p>
          <a:p>
            <a:pPr indent="-285750" lvl="1" marL="742950" marR="0" rtl="0" algn="just">
              <a:lnSpc>
                <a:spcPct val="115000"/>
              </a:lnSpc>
              <a:spcBef>
                <a:spcPts val="1000"/>
              </a:spcBef>
              <a:spcAft>
                <a:spcPts val="0"/>
              </a:spcAft>
              <a:buClr>
                <a:schemeClr val="dk1"/>
              </a:buClr>
              <a:buSzPts val="1440"/>
              <a:buFont typeface="Calibri"/>
              <a:buChar char="○"/>
            </a:pPr>
            <a:r>
              <a:rPr lang="en-US">
                <a:solidFill>
                  <a:schemeClr val="dk1"/>
                </a:solidFill>
                <a:latin typeface="Calibri"/>
                <a:ea typeface="Calibri"/>
                <a:cs typeface="Calibri"/>
                <a:sym typeface="Calibri"/>
              </a:rPr>
              <a:t>And at what time?</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Complete description of the song</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Can be played back with a “sound font”</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A lot of music is available in this format</a:t>
            </a:r>
            <a:endParaRPr>
              <a:solidFill>
                <a:schemeClr val="dk1"/>
              </a:solidFill>
              <a:latin typeface="Calibri"/>
              <a:ea typeface="Calibri"/>
              <a:cs typeface="Calibri"/>
              <a:sym typeface="Calibri"/>
            </a:endParaRPr>
          </a:p>
        </p:txBody>
      </p:sp>
      <p:sp>
        <p:nvSpPr>
          <p:cNvPr id="115" name="Google Shape;115;p17"/>
          <p:cNvSpPr txBox="1"/>
          <p:nvPr/>
        </p:nvSpPr>
        <p:spPr>
          <a:xfrm>
            <a:off x="639297" y="452694"/>
            <a:ext cx="10911300" cy="7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E5C89"/>
              </a:buClr>
              <a:buSzPts val="4000"/>
              <a:buFont typeface="Century Gothic"/>
              <a:buNone/>
            </a:pPr>
            <a:r>
              <a:rPr lang="en-US" sz="4000">
                <a:solidFill>
                  <a:srgbClr val="1E5C89"/>
                </a:solidFill>
                <a:latin typeface="Century Gothic"/>
                <a:ea typeface="Century Gothic"/>
                <a:cs typeface="Century Gothic"/>
                <a:sym typeface="Century Gothic"/>
              </a:rPr>
              <a:t>Data</a:t>
            </a:r>
            <a:endParaRPr sz="4000">
              <a:solidFill>
                <a:srgbClr val="1E5C89"/>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grpSp>
        <p:nvGrpSpPr>
          <p:cNvPr id="121" name="Google Shape;121;p18"/>
          <p:cNvGrpSpPr/>
          <p:nvPr/>
        </p:nvGrpSpPr>
        <p:grpSpPr>
          <a:xfrm>
            <a:off x="0" y="0"/>
            <a:ext cx="12192000" cy="6858000"/>
            <a:chOff x="0" y="0"/>
            <a:chExt cx="12192000" cy="6858000"/>
          </a:xfrm>
        </p:grpSpPr>
        <p:pic>
          <p:nvPicPr>
            <p:cNvPr id="122" name="Google Shape;122;p1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3" name="Google Shape;123;p18"/>
            <p:cNvSpPr/>
            <p:nvPr/>
          </p:nvSpPr>
          <p:spPr>
            <a:xfrm>
              <a:off x="125769" y="115410"/>
              <a:ext cx="11939100" cy="6622800"/>
            </a:xfrm>
            <a:prstGeom prst="rect">
              <a:avLst/>
            </a:prstGeom>
            <a:solidFill>
              <a:srgbClr val="ACD43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8"/>
            <p:cNvSpPr/>
            <p:nvPr/>
          </p:nvSpPr>
          <p:spPr>
            <a:xfrm>
              <a:off x="239696" y="213044"/>
              <a:ext cx="11700900" cy="6427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8"/>
            <p:cNvSpPr/>
            <p:nvPr/>
          </p:nvSpPr>
          <p:spPr>
            <a:xfrm>
              <a:off x="239696" y="213044"/>
              <a:ext cx="11700900" cy="6427500"/>
            </a:xfrm>
            <a:prstGeom prst="rect">
              <a:avLst/>
            </a:prstGeom>
            <a:solidFill>
              <a:schemeClr val="lt1"/>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18"/>
            <p:cNvSpPr/>
            <p:nvPr/>
          </p:nvSpPr>
          <p:spPr>
            <a:xfrm>
              <a:off x="10352540" y="213044"/>
              <a:ext cx="751800" cy="1056900"/>
            </a:xfrm>
            <a:prstGeom prst="rect">
              <a:avLst/>
            </a:prstGeom>
            <a:gradFill>
              <a:gsLst>
                <a:gs pos="0">
                  <a:srgbClr val="0C3553"/>
                </a:gs>
                <a:gs pos="50000">
                  <a:srgbClr val="124C78"/>
                </a:gs>
                <a:gs pos="100000">
                  <a:srgbClr val="155D9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7" name="Google Shape;127;p18"/>
          <p:cNvSpPr txBox="1"/>
          <p:nvPr>
            <p:ph idx="12" type="sldNum"/>
          </p:nvPr>
        </p:nvSpPr>
        <p:spPr>
          <a:xfrm>
            <a:off x="10311900" y="295729"/>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28" name="Google Shape;128;p18"/>
          <p:cNvSpPr txBox="1"/>
          <p:nvPr/>
        </p:nvSpPr>
        <p:spPr>
          <a:xfrm>
            <a:off x="639297" y="452694"/>
            <a:ext cx="10911300" cy="7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E5C89"/>
              </a:buClr>
              <a:buSzPts val="4000"/>
              <a:buFont typeface="Century Gothic"/>
              <a:buNone/>
            </a:pPr>
            <a:r>
              <a:rPr lang="en-US" sz="4000">
                <a:solidFill>
                  <a:srgbClr val="1E5C89"/>
                </a:solidFill>
                <a:latin typeface="Century Gothic"/>
                <a:ea typeface="Century Gothic"/>
                <a:cs typeface="Century Gothic"/>
                <a:sym typeface="Century Gothic"/>
              </a:rPr>
              <a:t>Point clouds (Embedding)</a:t>
            </a:r>
            <a:endParaRPr/>
          </a:p>
        </p:txBody>
      </p:sp>
      <p:sp>
        <p:nvSpPr>
          <p:cNvPr id="129" name="Google Shape;129;p18"/>
          <p:cNvSpPr txBox="1"/>
          <p:nvPr/>
        </p:nvSpPr>
        <p:spPr>
          <a:xfrm>
            <a:off x="1716409" y="5903241"/>
            <a:ext cx="28140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Fig. 1: Circle of Notes*</a:t>
            </a:r>
            <a:endParaRPr/>
          </a:p>
        </p:txBody>
      </p:sp>
      <p:sp>
        <p:nvSpPr>
          <p:cNvPr id="130" name="Google Shape;130;p18"/>
          <p:cNvSpPr txBox="1"/>
          <p:nvPr/>
        </p:nvSpPr>
        <p:spPr>
          <a:xfrm>
            <a:off x="8230820" y="6335262"/>
            <a:ext cx="2919300" cy="25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*Source: Sethares et al., Topology of Musical Data</a:t>
            </a:r>
            <a:endParaRPr/>
          </a:p>
        </p:txBody>
      </p:sp>
      <p:pic>
        <p:nvPicPr>
          <p:cNvPr id="131" name="Google Shape;131;p18"/>
          <p:cNvPicPr preferRelativeResize="0"/>
          <p:nvPr/>
        </p:nvPicPr>
        <p:blipFill rotWithShape="1">
          <a:blip r:embed="rId4">
            <a:alphaModFix/>
          </a:blip>
          <a:srcRect b="0" l="0" r="0" t="0"/>
          <a:stretch/>
        </p:blipFill>
        <p:spPr>
          <a:xfrm>
            <a:off x="639297" y="1454344"/>
            <a:ext cx="4968290" cy="4388750"/>
          </a:xfrm>
          <a:prstGeom prst="rect">
            <a:avLst/>
          </a:prstGeom>
          <a:noFill/>
          <a:ln>
            <a:noFill/>
          </a:ln>
        </p:spPr>
      </p:pic>
      <p:sp>
        <p:nvSpPr>
          <p:cNvPr id="132" name="Google Shape;132;p18"/>
          <p:cNvSpPr txBox="1"/>
          <p:nvPr>
            <p:ph idx="1" type="body"/>
          </p:nvPr>
        </p:nvSpPr>
        <p:spPr>
          <a:xfrm>
            <a:off x="6096000" y="1501000"/>
            <a:ext cx="5545800" cy="4874400"/>
          </a:xfrm>
          <a:prstGeom prst="rect">
            <a:avLst/>
          </a:prstGeom>
          <a:noFill/>
          <a:ln>
            <a:noFill/>
          </a:ln>
        </p:spPr>
        <p:txBody>
          <a:bodyPr anchorCtr="0" anchor="t" bIns="45700" lIns="91425" spcFirstLastPara="1" rIns="91425" wrap="square" tIns="45700">
            <a:noAutofit/>
          </a:bodyPr>
          <a:lstStyle/>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Single note embedding -- 1D point cloud</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Notes can be perceived as lying on a circle. Distance between the notes is defined as the distance on this circle.</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Distance between C and F is 5, distance between C# and G is 6, and so on.</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Does not encode temporal information</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grpSp>
        <p:nvGrpSpPr>
          <p:cNvPr id="138" name="Google Shape;138;p19"/>
          <p:cNvGrpSpPr/>
          <p:nvPr/>
        </p:nvGrpSpPr>
        <p:grpSpPr>
          <a:xfrm>
            <a:off x="0" y="0"/>
            <a:ext cx="12192000" cy="6858000"/>
            <a:chOff x="0" y="0"/>
            <a:chExt cx="12192000" cy="6858000"/>
          </a:xfrm>
        </p:grpSpPr>
        <p:pic>
          <p:nvPicPr>
            <p:cNvPr id="139" name="Google Shape;139;p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0" name="Google Shape;140;p19"/>
            <p:cNvSpPr/>
            <p:nvPr/>
          </p:nvSpPr>
          <p:spPr>
            <a:xfrm>
              <a:off x="125769" y="115410"/>
              <a:ext cx="11939100" cy="6622800"/>
            </a:xfrm>
            <a:prstGeom prst="rect">
              <a:avLst/>
            </a:prstGeom>
            <a:solidFill>
              <a:srgbClr val="ACD43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19"/>
            <p:cNvSpPr/>
            <p:nvPr/>
          </p:nvSpPr>
          <p:spPr>
            <a:xfrm>
              <a:off x="239696" y="213044"/>
              <a:ext cx="11700900" cy="6427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19"/>
            <p:cNvSpPr/>
            <p:nvPr/>
          </p:nvSpPr>
          <p:spPr>
            <a:xfrm>
              <a:off x="239696" y="213044"/>
              <a:ext cx="11700900" cy="6427500"/>
            </a:xfrm>
            <a:prstGeom prst="rect">
              <a:avLst/>
            </a:prstGeom>
            <a:solidFill>
              <a:schemeClr val="lt1"/>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19"/>
            <p:cNvSpPr/>
            <p:nvPr/>
          </p:nvSpPr>
          <p:spPr>
            <a:xfrm>
              <a:off x="10352540" y="213044"/>
              <a:ext cx="751800" cy="1056900"/>
            </a:xfrm>
            <a:prstGeom prst="rect">
              <a:avLst/>
            </a:prstGeom>
            <a:gradFill>
              <a:gsLst>
                <a:gs pos="0">
                  <a:srgbClr val="0C3553"/>
                </a:gs>
                <a:gs pos="50000">
                  <a:srgbClr val="124C78"/>
                </a:gs>
                <a:gs pos="100000">
                  <a:srgbClr val="155D9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4" name="Google Shape;144;p19"/>
          <p:cNvSpPr txBox="1"/>
          <p:nvPr>
            <p:ph idx="12" type="sldNum"/>
          </p:nvPr>
        </p:nvSpPr>
        <p:spPr>
          <a:xfrm>
            <a:off x="10311900" y="295729"/>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45" name="Google Shape;145;p19"/>
          <p:cNvSpPr txBox="1"/>
          <p:nvPr>
            <p:ph idx="1" type="body"/>
          </p:nvPr>
        </p:nvSpPr>
        <p:spPr>
          <a:xfrm>
            <a:off x="517575" y="1214700"/>
            <a:ext cx="10632600" cy="5160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1000"/>
              </a:spcBef>
              <a:spcAft>
                <a:spcPts val="0"/>
              </a:spcAft>
              <a:buClr>
                <a:schemeClr val="dk2"/>
              </a:buClr>
              <a:buSzPts val="1920"/>
              <a:buFont typeface="Courier New"/>
              <a:buChar char="o"/>
            </a:pPr>
            <a:r>
              <a:rPr lang="en-US">
                <a:solidFill>
                  <a:schemeClr val="dk1"/>
                </a:solidFill>
                <a:latin typeface="Calibri"/>
                <a:ea typeface="Calibri"/>
                <a:cs typeface="Calibri"/>
                <a:sym typeface="Calibri"/>
              </a:rPr>
              <a:t>Use a time series embedding:</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Consider (overlapping) sequences of consecutive notes with size d</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E.g. consider the song with notes E E F G G F E D C C D E E D D</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Its length-4 time-series embedding (a 4D pointcloud) would look like:</a:t>
            </a:r>
            <a:endParaRPr>
              <a:solidFill>
                <a:schemeClr val="dk1"/>
              </a:solidFill>
              <a:latin typeface="Calibri"/>
              <a:ea typeface="Calibri"/>
              <a:cs typeface="Calibri"/>
              <a:sym typeface="Calibri"/>
            </a:endParaRPr>
          </a:p>
          <a:p>
            <a:pPr indent="-285750" lvl="1" marL="742950" rtl="0" algn="just">
              <a:spcBef>
                <a:spcPts val="1000"/>
              </a:spcBef>
              <a:spcAft>
                <a:spcPts val="0"/>
              </a:spcAft>
              <a:buClr>
                <a:schemeClr val="dk1"/>
              </a:buClr>
              <a:buSzPts val="1440"/>
              <a:buFont typeface="Calibri"/>
              <a:buChar char="○"/>
            </a:pPr>
            <a:r>
              <a:rPr lang="en-US">
                <a:solidFill>
                  <a:schemeClr val="dk1"/>
                </a:solidFill>
                <a:latin typeface="Calibri"/>
                <a:ea typeface="Calibri"/>
                <a:cs typeface="Calibri"/>
                <a:sym typeface="Calibri"/>
              </a:rPr>
              <a:t>E E F G</a:t>
            </a:r>
            <a:endParaRPr>
              <a:solidFill>
                <a:schemeClr val="dk1"/>
              </a:solidFill>
              <a:latin typeface="Calibri"/>
              <a:ea typeface="Calibri"/>
              <a:cs typeface="Calibri"/>
              <a:sym typeface="Calibri"/>
            </a:endParaRPr>
          </a:p>
          <a:p>
            <a:pPr indent="-285750" lvl="1" marL="742950" rtl="0" algn="just">
              <a:spcBef>
                <a:spcPts val="1000"/>
              </a:spcBef>
              <a:spcAft>
                <a:spcPts val="0"/>
              </a:spcAft>
              <a:buClr>
                <a:schemeClr val="dk1"/>
              </a:buClr>
              <a:buSzPts val="1440"/>
              <a:buFont typeface="Calibri"/>
              <a:buChar char="○"/>
            </a:pPr>
            <a:r>
              <a:rPr lang="en-US">
                <a:solidFill>
                  <a:schemeClr val="dk1"/>
                </a:solidFill>
                <a:latin typeface="Calibri"/>
                <a:ea typeface="Calibri"/>
                <a:cs typeface="Calibri"/>
                <a:sym typeface="Calibri"/>
              </a:rPr>
              <a:t>E F G G</a:t>
            </a:r>
            <a:endParaRPr>
              <a:solidFill>
                <a:schemeClr val="dk1"/>
              </a:solidFill>
              <a:latin typeface="Calibri"/>
              <a:ea typeface="Calibri"/>
              <a:cs typeface="Calibri"/>
              <a:sym typeface="Calibri"/>
            </a:endParaRPr>
          </a:p>
          <a:p>
            <a:pPr indent="-285750" lvl="1" marL="742950" rtl="0" algn="just">
              <a:spcBef>
                <a:spcPts val="1000"/>
              </a:spcBef>
              <a:spcAft>
                <a:spcPts val="0"/>
              </a:spcAft>
              <a:buClr>
                <a:schemeClr val="dk1"/>
              </a:buClr>
              <a:buSzPts val="1440"/>
              <a:buFont typeface="Calibri"/>
              <a:buChar char="○"/>
            </a:pPr>
            <a:r>
              <a:rPr lang="en-US">
                <a:solidFill>
                  <a:schemeClr val="dk1"/>
                </a:solidFill>
                <a:latin typeface="Calibri"/>
                <a:ea typeface="Calibri"/>
                <a:cs typeface="Calibri"/>
                <a:sym typeface="Calibri"/>
              </a:rPr>
              <a:t>F G G F</a:t>
            </a:r>
            <a:endParaRPr>
              <a:solidFill>
                <a:schemeClr val="dk1"/>
              </a:solidFill>
              <a:latin typeface="Calibri"/>
              <a:ea typeface="Calibri"/>
              <a:cs typeface="Calibri"/>
              <a:sym typeface="Calibri"/>
            </a:endParaRPr>
          </a:p>
          <a:p>
            <a:pPr indent="-285750" lvl="1" marL="742950" rtl="0" algn="just">
              <a:spcBef>
                <a:spcPts val="1000"/>
              </a:spcBef>
              <a:spcAft>
                <a:spcPts val="0"/>
              </a:spcAft>
              <a:buClr>
                <a:schemeClr val="dk1"/>
              </a:buClr>
              <a:buSzPts val="1440"/>
              <a:buFont typeface="Calibri"/>
              <a:buChar char="○"/>
            </a:pP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285750" lvl="1" marL="742950" rtl="0" algn="just">
              <a:spcBef>
                <a:spcPts val="1000"/>
              </a:spcBef>
              <a:spcAft>
                <a:spcPts val="0"/>
              </a:spcAft>
              <a:buClr>
                <a:schemeClr val="dk1"/>
              </a:buClr>
              <a:buSzPts val="1440"/>
              <a:buFont typeface="Calibri"/>
              <a:buChar char="○"/>
            </a:pPr>
            <a:r>
              <a:rPr lang="en-US">
                <a:solidFill>
                  <a:schemeClr val="dk1"/>
                </a:solidFill>
                <a:latin typeface="Calibri"/>
                <a:ea typeface="Calibri"/>
                <a:cs typeface="Calibri"/>
                <a:sym typeface="Calibri"/>
              </a:rPr>
              <a:t>E E D D</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Simple way to encode temporal information</a:t>
            </a:r>
            <a:endParaRPr>
              <a:solidFill>
                <a:schemeClr val="dk1"/>
              </a:solidFill>
              <a:latin typeface="Calibri"/>
              <a:ea typeface="Calibri"/>
              <a:cs typeface="Calibri"/>
              <a:sym typeface="Calibri"/>
            </a:endParaRPr>
          </a:p>
        </p:txBody>
      </p:sp>
      <p:sp>
        <p:nvSpPr>
          <p:cNvPr id="146" name="Google Shape;146;p19"/>
          <p:cNvSpPr txBox="1"/>
          <p:nvPr/>
        </p:nvSpPr>
        <p:spPr>
          <a:xfrm>
            <a:off x="639297" y="452694"/>
            <a:ext cx="109113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E5C89"/>
              </a:buClr>
              <a:buSzPts val="4000"/>
              <a:buFont typeface="Century Gothic"/>
              <a:buNone/>
            </a:pPr>
            <a:r>
              <a:rPr lang="en-US" sz="4000">
                <a:solidFill>
                  <a:srgbClr val="1E5C89"/>
                </a:solidFill>
                <a:latin typeface="Century Gothic"/>
                <a:ea typeface="Century Gothic"/>
                <a:cs typeface="Century Gothic"/>
                <a:sym typeface="Century Gothic"/>
              </a:rPr>
              <a:t>Point clouds (Embedding)</a:t>
            </a:r>
            <a:endParaRPr sz="4000">
              <a:solidFill>
                <a:srgbClr val="1E5C89"/>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grpSp>
        <p:nvGrpSpPr>
          <p:cNvPr id="152" name="Google Shape;152;p20"/>
          <p:cNvGrpSpPr/>
          <p:nvPr/>
        </p:nvGrpSpPr>
        <p:grpSpPr>
          <a:xfrm>
            <a:off x="0" y="0"/>
            <a:ext cx="12192000" cy="6858000"/>
            <a:chOff x="0" y="0"/>
            <a:chExt cx="12192000" cy="6858000"/>
          </a:xfrm>
        </p:grpSpPr>
        <p:pic>
          <p:nvPicPr>
            <p:cNvPr id="153" name="Google Shape;153;p2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4" name="Google Shape;154;p20"/>
            <p:cNvSpPr/>
            <p:nvPr/>
          </p:nvSpPr>
          <p:spPr>
            <a:xfrm>
              <a:off x="125769" y="115410"/>
              <a:ext cx="11939100" cy="6622800"/>
            </a:xfrm>
            <a:prstGeom prst="rect">
              <a:avLst/>
            </a:prstGeom>
            <a:solidFill>
              <a:srgbClr val="ACD43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20"/>
            <p:cNvSpPr/>
            <p:nvPr/>
          </p:nvSpPr>
          <p:spPr>
            <a:xfrm>
              <a:off x="239696" y="213044"/>
              <a:ext cx="11700900" cy="6427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20"/>
            <p:cNvSpPr/>
            <p:nvPr/>
          </p:nvSpPr>
          <p:spPr>
            <a:xfrm>
              <a:off x="239696" y="213044"/>
              <a:ext cx="11700900" cy="6427500"/>
            </a:xfrm>
            <a:prstGeom prst="rect">
              <a:avLst/>
            </a:prstGeom>
            <a:solidFill>
              <a:schemeClr val="lt1"/>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20"/>
            <p:cNvSpPr/>
            <p:nvPr/>
          </p:nvSpPr>
          <p:spPr>
            <a:xfrm>
              <a:off x="10352540" y="213044"/>
              <a:ext cx="751800" cy="1056900"/>
            </a:xfrm>
            <a:prstGeom prst="rect">
              <a:avLst/>
            </a:prstGeom>
            <a:gradFill>
              <a:gsLst>
                <a:gs pos="0">
                  <a:srgbClr val="0C3553"/>
                </a:gs>
                <a:gs pos="50000">
                  <a:srgbClr val="124C78"/>
                </a:gs>
                <a:gs pos="100000">
                  <a:srgbClr val="155D9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58" name="Google Shape;158;p20"/>
          <p:cNvSpPr txBox="1"/>
          <p:nvPr>
            <p:ph idx="12" type="sldNum"/>
          </p:nvPr>
        </p:nvSpPr>
        <p:spPr>
          <a:xfrm>
            <a:off x="10311900" y="295729"/>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59" name="Google Shape;159;p20"/>
          <p:cNvSpPr txBox="1"/>
          <p:nvPr>
            <p:ph idx="1" type="body"/>
          </p:nvPr>
        </p:nvSpPr>
        <p:spPr>
          <a:xfrm>
            <a:off x="517575" y="1214700"/>
            <a:ext cx="10632600" cy="5160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1000"/>
              </a:spcBef>
              <a:spcAft>
                <a:spcPts val="0"/>
              </a:spcAft>
              <a:buClr>
                <a:schemeClr val="dk2"/>
              </a:buClr>
              <a:buSzPts val="1920"/>
              <a:buFont typeface="Courier New"/>
              <a:buChar char="o"/>
            </a:pPr>
            <a:r>
              <a:rPr lang="en-US">
                <a:solidFill>
                  <a:schemeClr val="dk1"/>
                </a:solidFill>
                <a:latin typeface="Calibri"/>
                <a:ea typeface="Calibri"/>
                <a:cs typeface="Calibri"/>
                <a:sym typeface="Calibri"/>
              </a:rPr>
              <a:t>The distance between two sequences (i.e. points of the pointcloud) is defined to be the sum of distances between corresponding notes</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E.g. the distance between (E, E, F, G) and (E, F, G, G) is 0 + 1 + 2 + 0</a:t>
            </a:r>
            <a:endParaRPr>
              <a:solidFill>
                <a:schemeClr val="dk1"/>
              </a:solidFill>
              <a:latin typeface="Calibri"/>
              <a:ea typeface="Calibri"/>
              <a:cs typeface="Calibri"/>
              <a:sym typeface="Calibri"/>
            </a:endParaRPr>
          </a:p>
        </p:txBody>
      </p:sp>
      <p:sp>
        <p:nvSpPr>
          <p:cNvPr id="160" name="Google Shape;160;p20"/>
          <p:cNvSpPr txBox="1"/>
          <p:nvPr/>
        </p:nvSpPr>
        <p:spPr>
          <a:xfrm>
            <a:off x="639297" y="452694"/>
            <a:ext cx="109113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E5C89"/>
              </a:buClr>
              <a:buSzPts val="4000"/>
              <a:buFont typeface="Century Gothic"/>
              <a:buNone/>
            </a:pPr>
            <a:r>
              <a:rPr lang="en-US" sz="4000">
                <a:solidFill>
                  <a:srgbClr val="1E5C89"/>
                </a:solidFill>
                <a:latin typeface="Century Gothic"/>
                <a:ea typeface="Century Gothic"/>
                <a:cs typeface="Century Gothic"/>
                <a:sym typeface="Century Gothic"/>
              </a:rPr>
              <a:t>Time Series Embedding</a:t>
            </a:r>
            <a:endParaRPr sz="4000">
              <a:solidFill>
                <a:srgbClr val="1E5C89"/>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grpSp>
        <p:nvGrpSpPr>
          <p:cNvPr id="166" name="Google Shape;166;p21"/>
          <p:cNvGrpSpPr/>
          <p:nvPr/>
        </p:nvGrpSpPr>
        <p:grpSpPr>
          <a:xfrm>
            <a:off x="0" y="0"/>
            <a:ext cx="12192000" cy="6858000"/>
            <a:chOff x="0" y="0"/>
            <a:chExt cx="12192000" cy="6858000"/>
          </a:xfrm>
        </p:grpSpPr>
        <p:pic>
          <p:nvPicPr>
            <p:cNvPr id="167" name="Google Shape;167;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8" name="Google Shape;168;p21"/>
            <p:cNvSpPr/>
            <p:nvPr/>
          </p:nvSpPr>
          <p:spPr>
            <a:xfrm>
              <a:off x="125769" y="115410"/>
              <a:ext cx="11939100" cy="6622800"/>
            </a:xfrm>
            <a:prstGeom prst="rect">
              <a:avLst/>
            </a:prstGeom>
            <a:solidFill>
              <a:srgbClr val="ACD43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21"/>
            <p:cNvSpPr/>
            <p:nvPr/>
          </p:nvSpPr>
          <p:spPr>
            <a:xfrm>
              <a:off x="239696" y="213044"/>
              <a:ext cx="11700900" cy="6427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21"/>
            <p:cNvSpPr/>
            <p:nvPr/>
          </p:nvSpPr>
          <p:spPr>
            <a:xfrm>
              <a:off x="239696" y="213044"/>
              <a:ext cx="11700900" cy="6427500"/>
            </a:xfrm>
            <a:prstGeom prst="rect">
              <a:avLst/>
            </a:prstGeom>
            <a:solidFill>
              <a:schemeClr val="lt1"/>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21"/>
            <p:cNvSpPr/>
            <p:nvPr/>
          </p:nvSpPr>
          <p:spPr>
            <a:xfrm>
              <a:off x="10352540" y="213044"/>
              <a:ext cx="751800" cy="1056900"/>
            </a:xfrm>
            <a:prstGeom prst="rect">
              <a:avLst/>
            </a:prstGeom>
            <a:gradFill>
              <a:gsLst>
                <a:gs pos="0">
                  <a:srgbClr val="0C3553"/>
                </a:gs>
                <a:gs pos="50000">
                  <a:srgbClr val="124C78"/>
                </a:gs>
                <a:gs pos="100000">
                  <a:srgbClr val="155D9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2" name="Google Shape;172;p21"/>
          <p:cNvSpPr txBox="1"/>
          <p:nvPr>
            <p:ph idx="12" type="sldNum"/>
          </p:nvPr>
        </p:nvSpPr>
        <p:spPr>
          <a:xfrm>
            <a:off x="10311900" y="295729"/>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73" name="Google Shape;173;p21"/>
          <p:cNvSpPr txBox="1"/>
          <p:nvPr>
            <p:ph idx="1" type="body"/>
          </p:nvPr>
        </p:nvSpPr>
        <p:spPr>
          <a:xfrm>
            <a:off x="517575" y="1214700"/>
            <a:ext cx="10632600" cy="5160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1000"/>
              </a:spcBef>
              <a:spcAft>
                <a:spcPts val="0"/>
              </a:spcAft>
              <a:buClr>
                <a:schemeClr val="dk2"/>
              </a:buClr>
              <a:buSzPts val="1920"/>
              <a:buFont typeface="Courier New"/>
              <a:buChar char="o"/>
            </a:pPr>
            <a:r>
              <a:rPr lang="en-US">
                <a:solidFill>
                  <a:schemeClr val="dk1"/>
                </a:solidFill>
                <a:latin typeface="Calibri"/>
                <a:ea typeface="Calibri"/>
                <a:cs typeface="Calibri"/>
                <a:sym typeface="Calibri"/>
              </a:rPr>
              <a:t>Compute the persistence barcodes of the </a:t>
            </a:r>
            <a:r>
              <a:rPr lang="en-US">
                <a:solidFill>
                  <a:schemeClr val="dk1"/>
                </a:solidFill>
                <a:latin typeface="Calibri"/>
                <a:ea typeface="Calibri"/>
                <a:cs typeface="Calibri"/>
                <a:sym typeface="Calibri"/>
              </a:rPr>
              <a:t>pointcloud.</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Compute </a:t>
            </a:r>
            <a:r>
              <a:rPr lang="en-US">
                <a:solidFill>
                  <a:schemeClr val="dk1"/>
                </a:solidFill>
                <a:latin typeface="Calibri"/>
                <a:ea typeface="Calibri"/>
                <a:cs typeface="Calibri"/>
                <a:sym typeface="Calibri"/>
              </a:rPr>
              <a:t>pairwise</a:t>
            </a:r>
            <a:r>
              <a:rPr lang="en-US">
                <a:solidFill>
                  <a:schemeClr val="dk1"/>
                </a:solidFill>
                <a:latin typeface="Calibri"/>
                <a:ea typeface="Calibri"/>
                <a:cs typeface="Calibri"/>
                <a:sym typeface="Calibri"/>
              </a:rPr>
              <a:t> Wasserstein and Bottleneck distances, embed the point-clouds into 2D using TSNE, and visualize that</a:t>
            </a:r>
            <a:endParaRPr>
              <a:solidFill>
                <a:schemeClr val="dk1"/>
              </a:solidFill>
              <a:latin typeface="Calibri"/>
              <a:ea typeface="Calibri"/>
              <a:cs typeface="Calibri"/>
              <a:sym typeface="Calibri"/>
            </a:endParaRPr>
          </a:p>
          <a:p>
            <a:pPr indent="-373380" lvl="0" marL="342900" rtl="0" algn="just">
              <a:spcBef>
                <a:spcPts val="1000"/>
              </a:spcBef>
              <a:spcAft>
                <a:spcPts val="0"/>
              </a:spcAft>
              <a:buSzPts val="1920"/>
              <a:buFont typeface="Courier New"/>
              <a:buChar char="o"/>
            </a:pPr>
            <a:r>
              <a:rPr lang="en-US">
                <a:solidFill>
                  <a:schemeClr val="dk1"/>
                </a:solidFill>
                <a:latin typeface="Calibri"/>
                <a:ea typeface="Calibri"/>
                <a:cs typeface="Calibri"/>
                <a:sym typeface="Calibri"/>
              </a:rPr>
              <a:t>Train SVMs to perform tasks such as artist classification and genre classification.</a:t>
            </a:r>
            <a:endParaRPr>
              <a:solidFill>
                <a:schemeClr val="dk1"/>
              </a:solidFill>
              <a:latin typeface="Calibri"/>
              <a:ea typeface="Calibri"/>
              <a:cs typeface="Calibri"/>
              <a:sym typeface="Calibri"/>
            </a:endParaRPr>
          </a:p>
        </p:txBody>
      </p:sp>
      <p:sp>
        <p:nvSpPr>
          <p:cNvPr id="174" name="Google Shape;174;p21"/>
          <p:cNvSpPr txBox="1"/>
          <p:nvPr/>
        </p:nvSpPr>
        <p:spPr>
          <a:xfrm>
            <a:off x="639297" y="452694"/>
            <a:ext cx="109113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E5C89"/>
              </a:buClr>
              <a:buSzPts val="4000"/>
              <a:buFont typeface="Century Gothic"/>
              <a:buNone/>
            </a:pPr>
            <a:r>
              <a:rPr lang="en-US" sz="4000">
                <a:solidFill>
                  <a:srgbClr val="1E5C89"/>
                </a:solidFill>
                <a:latin typeface="Century Gothic"/>
                <a:ea typeface="Century Gothic"/>
                <a:cs typeface="Century Gothic"/>
                <a:sym typeface="Century Gothic"/>
              </a:rPr>
              <a:t>TDA+ML Tasks</a:t>
            </a:r>
            <a:endParaRPr sz="4000">
              <a:solidFill>
                <a:srgbClr val="1E5C89"/>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grpSp>
        <p:nvGrpSpPr>
          <p:cNvPr id="180" name="Google Shape;180;p22"/>
          <p:cNvGrpSpPr/>
          <p:nvPr/>
        </p:nvGrpSpPr>
        <p:grpSpPr>
          <a:xfrm>
            <a:off x="0" y="0"/>
            <a:ext cx="12192000" cy="6858000"/>
            <a:chOff x="0" y="0"/>
            <a:chExt cx="12192000" cy="6858000"/>
          </a:xfrm>
        </p:grpSpPr>
        <p:pic>
          <p:nvPicPr>
            <p:cNvPr id="181" name="Google Shape;181;p2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2" name="Google Shape;182;p22"/>
            <p:cNvSpPr/>
            <p:nvPr/>
          </p:nvSpPr>
          <p:spPr>
            <a:xfrm>
              <a:off x="125769" y="115410"/>
              <a:ext cx="11939100" cy="6622800"/>
            </a:xfrm>
            <a:prstGeom prst="rect">
              <a:avLst/>
            </a:prstGeom>
            <a:solidFill>
              <a:srgbClr val="ACD43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2"/>
            <p:cNvSpPr/>
            <p:nvPr/>
          </p:nvSpPr>
          <p:spPr>
            <a:xfrm>
              <a:off x="239696" y="213044"/>
              <a:ext cx="11700900" cy="6427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22"/>
            <p:cNvSpPr/>
            <p:nvPr/>
          </p:nvSpPr>
          <p:spPr>
            <a:xfrm>
              <a:off x="239696" y="213044"/>
              <a:ext cx="11700900" cy="6427500"/>
            </a:xfrm>
            <a:prstGeom prst="rect">
              <a:avLst/>
            </a:prstGeom>
            <a:solidFill>
              <a:schemeClr val="lt1"/>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22"/>
            <p:cNvSpPr/>
            <p:nvPr/>
          </p:nvSpPr>
          <p:spPr>
            <a:xfrm>
              <a:off x="10352540" y="213044"/>
              <a:ext cx="751800" cy="1056900"/>
            </a:xfrm>
            <a:prstGeom prst="rect">
              <a:avLst/>
            </a:prstGeom>
            <a:gradFill>
              <a:gsLst>
                <a:gs pos="0">
                  <a:srgbClr val="0C3553"/>
                </a:gs>
                <a:gs pos="50000">
                  <a:srgbClr val="124C78"/>
                </a:gs>
                <a:gs pos="100000">
                  <a:srgbClr val="155D9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6" name="Google Shape;186;p22"/>
          <p:cNvSpPr txBox="1"/>
          <p:nvPr>
            <p:ph idx="12" type="sldNum"/>
          </p:nvPr>
        </p:nvSpPr>
        <p:spPr>
          <a:xfrm>
            <a:off x="10311900" y="295729"/>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87" name="Google Shape;187;p22"/>
          <p:cNvSpPr txBox="1"/>
          <p:nvPr/>
        </p:nvSpPr>
        <p:spPr>
          <a:xfrm>
            <a:off x="639297" y="452694"/>
            <a:ext cx="109113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E5C89"/>
              </a:buClr>
              <a:buSzPts val="4000"/>
              <a:buFont typeface="Century Gothic"/>
              <a:buNone/>
            </a:pPr>
            <a:r>
              <a:rPr lang="en-US" sz="4000">
                <a:solidFill>
                  <a:srgbClr val="1E5C89"/>
                </a:solidFill>
                <a:latin typeface="Century Gothic"/>
                <a:ea typeface="Century Gothic"/>
                <a:cs typeface="Century Gothic"/>
                <a:sym typeface="Century Gothic"/>
              </a:rPr>
              <a:t>Results - Artist Identification</a:t>
            </a:r>
            <a:endParaRPr sz="4000">
              <a:solidFill>
                <a:srgbClr val="1E5C89"/>
              </a:solidFill>
              <a:latin typeface="Century Gothic"/>
              <a:ea typeface="Century Gothic"/>
              <a:cs typeface="Century Gothic"/>
              <a:sym typeface="Century Gothic"/>
            </a:endParaRPr>
          </a:p>
        </p:txBody>
      </p:sp>
      <p:pic>
        <p:nvPicPr>
          <p:cNvPr id="188" name="Google Shape;188;p22"/>
          <p:cNvPicPr preferRelativeResize="0"/>
          <p:nvPr/>
        </p:nvPicPr>
        <p:blipFill>
          <a:blip r:embed="rId4">
            <a:alphaModFix/>
          </a:blip>
          <a:stretch>
            <a:fillRect/>
          </a:stretch>
        </p:blipFill>
        <p:spPr>
          <a:xfrm>
            <a:off x="639300" y="1214700"/>
            <a:ext cx="5429724" cy="5303867"/>
          </a:xfrm>
          <a:prstGeom prst="rect">
            <a:avLst/>
          </a:prstGeom>
          <a:noFill/>
          <a:ln>
            <a:noFill/>
          </a:ln>
        </p:spPr>
      </p:pic>
      <p:pic>
        <p:nvPicPr>
          <p:cNvPr id="189" name="Google Shape;189;p22"/>
          <p:cNvPicPr preferRelativeResize="0"/>
          <p:nvPr/>
        </p:nvPicPr>
        <p:blipFill>
          <a:blip r:embed="rId5">
            <a:alphaModFix/>
          </a:blip>
          <a:stretch>
            <a:fillRect/>
          </a:stretch>
        </p:blipFill>
        <p:spPr>
          <a:xfrm>
            <a:off x="6183802" y="1214700"/>
            <a:ext cx="5366799" cy="5303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