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56" r:id="rId6"/>
    <p:sldId id="257" r:id="rId7"/>
    <p:sldId id="267" r:id="rId8"/>
    <p:sldId id="268" r:id="rId9"/>
    <p:sldId id="259" r:id="rId10"/>
    <p:sldId id="270" r:id="rId11"/>
    <p:sldId id="262" r:id="rId12"/>
    <p:sldId id="274" r:id="rId13"/>
    <p:sldId id="275" r:id="rId14"/>
    <p:sldId id="260" r:id="rId15"/>
    <p:sldId id="263" r:id="rId16"/>
    <p:sldId id="273" r:id="rId17"/>
    <p:sldId id="261" r:id="rId18"/>
    <p:sldId id="266" r:id="rId19"/>
    <p:sldId id="271"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14-05-2023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59859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14-05-2023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20203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14-05-2023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608607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995680"/>
            <a:ext cx="10515600" cy="657301"/>
          </a:xfrm>
          <a:prstGeom prst="rect">
            <a:avLst/>
          </a:prstGeom>
        </p:spPr>
        <p:txBody>
          <a:bodyPr/>
          <a:lstStyle/>
          <a:p>
            <a:r>
              <a:rPr lang="en-US"/>
              <a:t>Click to edit Master title style</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14-05-2023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
        <p:nvSpPr>
          <p:cNvPr id="12" name="Text Placeholder 22">
            <a:extLst>
              <a:ext uri="{FF2B5EF4-FFF2-40B4-BE49-F238E27FC236}">
                <a16:creationId xmlns:a16="http://schemas.microsoft.com/office/drawing/2014/main" id="{1BF7602A-A67F-4532-BF4F-FD564942D6B4}"/>
              </a:ext>
            </a:extLst>
          </p:cNvPr>
          <p:cNvSpPr>
            <a:spLocks noGrp="1"/>
          </p:cNvSpPr>
          <p:nvPr>
            <p:ph type="body" sz="quarter" idx="13"/>
          </p:nvPr>
        </p:nvSpPr>
        <p:spPr>
          <a:xfrm>
            <a:off x="953068" y="4102970"/>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3" name="Picture Placeholder 36">
            <a:extLst>
              <a:ext uri="{FF2B5EF4-FFF2-40B4-BE49-F238E27FC236}">
                <a16:creationId xmlns:a16="http://schemas.microsoft.com/office/drawing/2014/main" id="{6F86F982-4C02-4CC9-B7C5-340EA4CB0CD8}"/>
              </a:ext>
            </a:extLst>
          </p:cNvPr>
          <p:cNvSpPr>
            <a:spLocks noGrp="1"/>
          </p:cNvSpPr>
          <p:nvPr>
            <p:ph type="pic" sz="quarter" idx="20"/>
          </p:nvPr>
        </p:nvSpPr>
        <p:spPr>
          <a:xfrm>
            <a:off x="878337" y="1920240"/>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4" name="Text Placeholder 22">
            <a:extLst>
              <a:ext uri="{FF2B5EF4-FFF2-40B4-BE49-F238E27FC236}">
                <a16:creationId xmlns:a16="http://schemas.microsoft.com/office/drawing/2014/main" id="{5AE85831-998F-4BDA-A428-5C290FC40BC8}"/>
              </a:ext>
            </a:extLst>
          </p:cNvPr>
          <p:cNvSpPr>
            <a:spLocks noGrp="1"/>
          </p:cNvSpPr>
          <p:nvPr>
            <p:ph type="body" sz="quarter" idx="21"/>
          </p:nvPr>
        </p:nvSpPr>
        <p:spPr>
          <a:xfrm>
            <a:off x="4113331" y="4102970"/>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5" name="Picture Placeholder 36">
            <a:extLst>
              <a:ext uri="{FF2B5EF4-FFF2-40B4-BE49-F238E27FC236}">
                <a16:creationId xmlns:a16="http://schemas.microsoft.com/office/drawing/2014/main" id="{7BD51D86-E400-43E1-BE4D-027C66451242}"/>
              </a:ext>
            </a:extLst>
          </p:cNvPr>
          <p:cNvSpPr>
            <a:spLocks noGrp="1"/>
          </p:cNvSpPr>
          <p:nvPr>
            <p:ph type="pic" sz="quarter" idx="22"/>
          </p:nvPr>
        </p:nvSpPr>
        <p:spPr>
          <a:xfrm>
            <a:off x="4038600" y="1920240"/>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6" name="Text Placeholder 22">
            <a:extLst>
              <a:ext uri="{FF2B5EF4-FFF2-40B4-BE49-F238E27FC236}">
                <a16:creationId xmlns:a16="http://schemas.microsoft.com/office/drawing/2014/main" id="{550D2E13-2370-48CA-8F14-485AB15C8F17}"/>
              </a:ext>
            </a:extLst>
          </p:cNvPr>
          <p:cNvSpPr>
            <a:spLocks noGrp="1"/>
          </p:cNvSpPr>
          <p:nvPr>
            <p:ph type="body" sz="quarter" idx="23"/>
          </p:nvPr>
        </p:nvSpPr>
        <p:spPr>
          <a:xfrm>
            <a:off x="6856030" y="4099769"/>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7" name="Picture Placeholder 36">
            <a:extLst>
              <a:ext uri="{FF2B5EF4-FFF2-40B4-BE49-F238E27FC236}">
                <a16:creationId xmlns:a16="http://schemas.microsoft.com/office/drawing/2014/main" id="{AEEB49D1-8101-4E1A-A03C-00BA1C558D80}"/>
              </a:ext>
            </a:extLst>
          </p:cNvPr>
          <p:cNvSpPr>
            <a:spLocks noGrp="1"/>
          </p:cNvSpPr>
          <p:nvPr>
            <p:ph type="pic" sz="quarter" idx="24"/>
          </p:nvPr>
        </p:nvSpPr>
        <p:spPr>
          <a:xfrm>
            <a:off x="6781299" y="1917039"/>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8" name="Text Placeholder 22">
            <a:extLst>
              <a:ext uri="{FF2B5EF4-FFF2-40B4-BE49-F238E27FC236}">
                <a16:creationId xmlns:a16="http://schemas.microsoft.com/office/drawing/2014/main" id="{D6054A8D-5711-4A3F-8E1B-B628302DE72D}"/>
              </a:ext>
            </a:extLst>
          </p:cNvPr>
          <p:cNvSpPr>
            <a:spLocks noGrp="1"/>
          </p:cNvSpPr>
          <p:nvPr>
            <p:ph type="body" sz="quarter" idx="25"/>
          </p:nvPr>
        </p:nvSpPr>
        <p:spPr>
          <a:xfrm>
            <a:off x="9562213" y="4098168"/>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9" name="Picture Placeholder 36">
            <a:extLst>
              <a:ext uri="{FF2B5EF4-FFF2-40B4-BE49-F238E27FC236}">
                <a16:creationId xmlns:a16="http://schemas.microsoft.com/office/drawing/2014/main" id="{F0299F15-E358-4564-85D1-6D32F3659461}"/>
              </a:ext>
            </a:extLst>
          </p:cNvPr>
          <p:cNvSpPr>
            <a:spLocks noGrp="1"/>
          </p:cNvSpPr>
          <p:nvPr>
            <p:ph type="pic" sz="quarter" idx="26"/>
          </p:nvPr>
        </p:nvSpPr>
        <p:spPr>
          <a:xfrm>
            <a:off x="9487482" y="1915438"/>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Tree>
    <p:extLst>
      <p:ext uri="{BB962C8B-B14F-4D97-AF65-F5344CB8AC3E}">
        <p14:creationId xmlns:p14="http://schemas.microsoft.com/office/powerpoint/2010/main" val="3093493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14-05-2023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187794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14-05-2023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250434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14-05-2023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33180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14-05-2023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578103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14-05-2023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537762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14-05-2023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933599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14-05-2023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49498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14-05-2023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77168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14-05-2023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39295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14-05-2023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74718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14-05-2023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822142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14-05-2023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144040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14-05-2023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03490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14-05-2023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514898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14-05-2023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55111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14-05-2023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603041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14-05-2023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69891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14-05-2023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98662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14-05-2023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8517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gi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userDrawn="1"/>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088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userDrawn="1"/>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29488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mailto:itsurajkr.gupta@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5" Type="http://schemas.openxmlformats.org/officeDocument/2006/relationships/image" Target="../media/image12.jpeg"/><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9B6A81-31F4-63D6-2447-781726A4CA31}"/>
              </a:ext>
            </a:extLst>
          </p:cNvPr>
          <p:cNvSpPr>
            <a:spLocks noGrp="1"/>
          </p:cNvSpPr>
          <p:nvPr>
            <p:ph type="subTitle" idx="1"/>
          </p:nvPr>
        </p:nvSpPr>
        <p:spPr>
          <a:xfrm>
            <a:off x="3545306" y="4299285"/>
            <a:ext cx="6170193" cy="2241215"/>
          </a:xfrm>
        </p:spPr>
        <p:txBody>
          <a:bodyPr/>
          <a:lstStyle/>
          <a:p>
            <a:pPr algn="just">
              <a:lnSpc>
                <a:spcPct val="100000"/>
              </a:lnSpc>
            </a:pPr>
            <a:r>
              <a:rPr lang="en-US" sz="1800" b="1" dirty="0">
                <a:effectLst/>
                <a:latin typeface="Times New Roman" panose="02020603050405020304" pitchFamily="18" charset="0"/>
                <a:ea typeface="Constantia" panose="02030602050306030303" pitchFamily="18" charset="0"/>
                <a:cs typeface="Times New Roman" panose="02020603050405020304" pitchFamily="18" charset="0"/>
              </a:rPr>
              <a:t>Team ID</a:t>
            </a:r>
            <a:r>
              <a:rPr lang="en-US" sz="1800" dirty="0">
                <a:effectLst/>
                <a:latin typeface="Times New Roman" panose="02020603050405020304" pitchFamily="18" charset="0"/>
                <a:ea typeface="Constantia" panose="02030602050306030303" pitchFamily="18" charset="0"/>
                <a:cs typeface="Times New Roman" panose="02020603050405020304" pitchFamily="18" charset="0"/>
              </a:rPr>
              <a:t>:</a:t>
            </a:r>
            <a:r>
              <a:rPr lang="en-US" sz="1800" dirty="0">
                <a:effectLst/>
                <a:latin typeface="Constantia" panose="02030602050306030303" pitchFamily="18" charset="0"/>
                <a:ea typeface="Constantia" panose="02030602050306030303" pitchFamily="18" charset="0"/>
                <a:cs typeface="Times New Roman" panose="02020603050405020304" pitchFamily="18" charset="0"/>
              </a:rPr>
              <a:t> 		Team_2</a:t>
            </a:r>
            <a:endParaRPr lang="en-IN" sz="18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00000"/>
              </a:lnSpc>
              <a:spcAft>
                <a:spcPts val="800"/>
              </a:spcAft>
            </a:pPr>
            <a:r>
              <a:rPr lang="en-US" sz="1800" b="1" dirty="0">
                <a:solidFill>
                  <a:srgbClr val="0D0D0D"/>
                </a:solidFill>
                <a:effectLst/>
                <a:latin typeface="Times New Roman" panose="02020603050405020304" pitchFamily="18" charset="0"/>
                <a:ea typeface="Constantia" panose="02030602050306030303" pitchFamily="18" charset="0"/>
                <a:cs typeface="Times New Roman" panose="02020603050405020304" pitchFamily="18" charset="0"/>
              </a:rPr>
              <a:t>Team Leader Name:</a:t>
            </a:r>
            <a:r>
              <a:rPr lang="en-US" sz="1800" dirty="0">
                <a:solidFill>
                  <a:srgbClr val="0D0D0D"/>
                </a:solidFill>
                <a:effectLst/>
                <a:latin typeface="Constantia" panose="02030602050306030303" pitchFamily="18" charset="0"/>
                <a:ea typeface="Constantia" panose="02030602050306030303" pitchFamily="18" charset="0"/>
                <a:cs typeface="Times New Roman" panose="02020603050405020304" pitchFamily="18" charset="0"/>
              </a:rPr>
              <a:t> </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a:t>
            </a:r>
            <a:r>
              <a:rPr lang="en-US" sz="1800" dirty="0">
                <a:solidFill>
                  <a:srgbClr val="0D0D0D"/>
                </a:solidFill>
                <a:effectLst/>
                <a:latin typeface="Constantia" panose="02030602050306030303" pitchFamily="18" charset="0"/>
                <a:ea typeface="Constantia" panose="02030602050306030303" pitchFamily="18" charset="0"/>
                <a:cs typeface="Times New Roman" panose="02020603050405020304" pitchFamily="18" charset="0"/>
              </a:rPr>
              <a:t>Suraj Kumar Gupta</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00000"/>
              </a:lnSpc>
              <a:spcAft>
                <a:spcPts val="800"/>
              </a:spcAft>
            </a:pPr>
            <a:r>
              <a:rPr lang="en-US" sz="1800" b="1" dirty="0">
                <a:solidFill>
                  <a:srgbClr val="0D0D0D"/>
                </a:solidFill>
                <a:effectLst/>
                <a:latin typeface="Times New Roman" panose="02020603050405020304" pitchFamily="18" charset="0"/>
                <a:ea typeface="Constantia" panose="02030602050306030303" pitchFamily="18" charset="0"/>
                <a:cs typeface="Times New Roman" panose="02020603050405020304" pitchFamily="18" charset="0"/>
              </a:rPr>
              <a:t>Team Member Names:</a:t>
            </a:r>
            <a:r>
              <a:rPr lang="en-US" sz="1800" dirty="0">
                <a:solidFill>
                  <a:srgbClr val="0D0D0D"/>
                </a:solidFill>
                <a:effectLst/>
                <a:latin typeface="Constantia" panose="02030602050306030303" pitchFamily="18" charset="0"/>
                <a:ea typeface="Constantia" panose="02030602050306030303" pitchFamily="18" charset="0"/>
                <a:cs typeface="Times New Roman" panose="02020603050405020304" pitchFamily="18" charset="0"/>
              </a:rPr>
              <a:t> </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a:t>
            </a:r>
            <a:r>
              <a:rPr lang="en-US" sz="1800" dirty="0">
                <a:solidFill>
                  <a:srgbClr val="0D0D0D"/>
                </a:solidFill>
                <a:effectLst/>
                <a:latin typeface="Constantia" panose="02030602050306030303" pitchFamily="18" charset="0"/>
                <a:ea typeface="Constantia" panose="02030602050306030303" pitchFamily="18" charset="0"/>
                <a:cs typeface="Times New Roman" panose="02020603050405020304" pitchFamily="18" charset="0"/>
              </a:rPr>
              <a:t>Yash Gaur, Mohit </a:t>
            </a:r>
            <a:r>
              <a:rPr lang="en-US" sz="1800" dirty="0">
                <a:solidFill>
                  <a:srgbClr val="0D0D0D"/>
                </a:solidFill>
                <a:latin typeface="Constantia" panose="02030602050306030303" pitchFamily="18" charset="0"/>
                <a:ea typeface="Constantia" panose="02030602050306030303" pitchFamily="18" charset="0"/>
                <a:cs typeface="Times New Roman" panose="02020603050405020304" pitchFamily="18" charset="0"/>
              </a:rPr>
              <a:t>Kumar</a:t>
            </a:r>
            <a:r>
              <a:rPr lang="en-US" sz="1800" dirty="0">
                <a:solidFill>
                  <a:srgbClr val="0D0D0D"/>
                </a:solidFill>
                <a:effectLst/>
                <a:latin typeface="Constantia" panose="02030602050306030303" pitchFamily="18" charset="0"/>
                <a:ea typeface="Constantia" panose="02030602050306030303" pitchFamily="18" charset="0"/>
                <a:cs typeface="Times New Roman" panose="02020603050405020304" pitchFamily="18" charset="0"/>
              </a:rPr>
              <a:t>, Ranjit</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00000"/>
              </a:lnSpc>
              <a:spcAft>
                <a:spcPts val="800"/>
              </a:spcAft>
            </a:pPr>
            <a:r>
              <a:rPr lang="en-US" sz="1800" b="1" dirty="0">
                <a:solidFill>
                  <a:srgbClr val="0D0D0D"/>
                </a:solidFill>
                <a:effectLst/>
                <a:latin typeface="Times New Roman" panose="02020603050405020304" pitchFamily="18" charset="0"/>
                <a:ea typeface="Constantia" panose="02030602050306030303" pitchFamily="18" charset="0"/>
                <a:cs typeface="Times New Roman" panose="02020603050405020304" pitchFamily="18" charset="0"/>
              </a:rPr>
              <a:t>Team Leader Email: </a:t>
            </a:r>
            <a:r>
              <a:rPr lang="en-US" sz="1800" b="1"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a:t>
            </a:r>
            <a:r>
              <a:rPr lang="en-US" sz="1800" u="sng" dirty="0">
                <a:solidFill>
                  <a:srgbClr val="F89003"/>
                </a:solidFill>
                <a:effectLst/>
                <a:latin typeface="Constantia" panose="02030602050306030303" pitchFamily="18" charset="0"/>
                <a:ea typeface="Constantia" panose="02030602050306030303" pitchFamily="18" charset="0"/>
                <a:cs typeface="Times New Roman" panose="02020603050405020304" pitchFamily="18" charset="0"/>
                <a:hlinkClick r:id="rId2"/>
              </a:rPr>
              <a:t>itsurajkr.gupta@gmail.com</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00000"/>
              </a:lnSpc>
              <a:spcAft>
                <a:spcPts val="800"/>
              </a:spcAft>
            </a:pPr>
            <a:r>
              <a:rPr lang="en-US" sz="1800" b="1" dirty="0">
                <a:solidFill>
                  <a:srgbClr val="0D0D0D"/>
                </a:solidFill>
                <a:effectLst/>
                <a:latin typeface="Times New Roman" panose="02020603050405020304" pitchFamily="18" charset="0"/>
                <a:ea typeface="Constantia" panose="02030602050306030303" pitchFamily="18" charset="0"/>
                <a:cs typeface="Times New Roman" panose="02020603050405020304" pitchFamily="18" charset="0"/>
              </a:rPr>
              <a:t>Institute Name:</a:t>
            </a:r>
            <a:r>
              <a:rPr lang="en-US" sz="1800" dirty="0">
                <a:solidFill>
                  <a:srgbClr val="0D0D0D"/>
                </a:solidFill>
                <a:effectLst/>
                <a:latin typeface="Constantia" panose="02030602050306030303" pitchFamily="18" charset="0"/>
                <a:ea typeface="Constantia" panose="02030602050306030303" pitchFamily="18" charset="0"/>
                <a:cs typeface="Times New Roman" panose="02020603050405020304" pitchFamily="18" charset="0"/>
              </a:rPr>
              <a:t> </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a:t>
            </a:r>
            <a:r>
              <a:rPr lang="en-US" sz="1800" dirty="0">
                <a:solidFill>
                  <a:srgbClr val="0D0D0D"/>
                </a:solidFill>
                <a:effectLst/>
                <a:latin typeface="Constantia" panose="02030602050306030303" pitchFamily="18" charset="0"/>
                <a:ea typeface="Constantia" panose="02030602050306030303" pitchFamily="18" charset="0"/>
                <a:cs typeface="Times New Roman" panose="02020603050405020304" pitchFamily="18" charset="0"/>
              </a:rPr>
              <a:t>DSEU Rajokari</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F05637D-B516-9A88-106B-F3B14393B914}"/>
              </a:ext>
            </a:extLst>
          </p:cNvPr>
          <p:cNvPicPr>
            <a:picLocks noChangeAspect="1"/>
          </p:cNvPicPr>
          <p:nvPr/>
        </p:nvPicPr>
        <p:blipFill>
          <a:blip r:embed="rId3"/>
          <a:stretch>
            <a:fillRect/>
          </a:stretch>
        </p:blipFill>
        <p:spPr>
          <a:xfrm>
            <a:off x="3441700" y="1068930"/>
            <a:ext cx="5659905" cy="31325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32885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pPr algn="ctr"/>
            <a:r>
              <a:rPr lang="en-US" sz="3600" b="1" u="sng" dirty="0">
                <a:latin typeface="Times New Roman" panose="02020603050405020304" pitchFamily="18" charset="0"/>
                <a:cs typeface="Times New Roman" panose="02020603050405020304" pitchFamily="18" charset="0"/>
              </a:rPr>
              <a:t>WHO ARE THE END USERS?</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r>
              <a:rPr lang="en-US" sz="3200" b="1" dirty="0">
                <a:latin typeface="Aldhabi" panose="01000000000000000000" pitchFamily="2" charset="-78"/>
                <a:cs typeface="Aldhabi" panose="01000000000000000000" pitchFamily="2" charset="-78"/>
              </a:rPr>
              <a:t>Researchers</a:t>
            </a:r>
            <a:r>
              <a:rPr lang="en-US" dirty="0">
                <a:latin typeface="Aldhabi" panose="01000000000000000000" pitchFamily="2" charset="-78"/>
                <a:cs typeface="Aldhabi" panose="01000000000000000000" pitchFamily="2" charset="-78"/>
              </a:rPr>
              <a:t> can use the project to advance the field of machine learning and finance by developing and testing new models and techniques. </a:t>
            </a:r>
          </a:p>
          <a:p>
            <a:r>
              <a:rPr lang="en-US" sz="3200" b="1" dirty="0">
                <a:latin typeface="Aldhabi" panose="01000000000000000000" pitchFamily="2" charset="-78"/>
                <a:cs typeface="Aldhabi" panose="01000000000000000000" pitchFamily="2" charset="-78"/>
              </a:rPr>
              <a:t>Investors</a:t>
            </a:r>
            <a:r>
              <a:rPr lang="en-US" dirty="0">
                <a:latin typeface="Aldhabi" panose="01000000000000000000" pitchFamily="2" charset="-78"/>
                <a:cs typeface="Aldhabi" panose="01000000000000000000" pitchFamily="2" charset="-78"/>
              </a:rPr>
              <a:t> can use the predictions to make informed investment decisions and potentially increase their returns.</a:t>
            </a:r>
          </a:p>
          <a:p>
            <a:r>
              <a:rPr lang="en-US" sz="3200" b="1" dirty="0">
                <a:latin typeface="Aldhabi" panose="01000000000000000000" pitchFamily="2" charset="-78"/>
                <a:cs typeface="Aldhabi" panose="01000000000000000000" pitchFamily="2" charset="-78"/>
              </a:rPr>
              <a:t>Companies</a:t>
            </a:r>
            <a:r>
              <a:rPr lang="en-US" dirty="0">
                <a:latin typeface="Aldhabi" panose="01000000000000000000" pitchFamily="2" charset="-78"/>
                <a:cs typeface="Aldhabi" panose="01000000000000000000" pitchFamily="2" charset="-78"/>
              </a:rPr>
              <a:t> can use the predictions to make strategic decisions about their business operations and investments, such as deciding whether to issue more shares or invest in a particular market. </a:t>
            </a:r>
          </a:p>
          <a:p>
            <a:r>
              <a:rPr lang="en-US" sz="3200" b="1" dirty="0">
                <a:latin typeface="Aldhabi" panose="01000000000000000000" pitchFamily="2" charset="-78"/>
                <a:cs typeface="Aldhabi" panose="01000000000000000000" pitchFamily="2" charset="-78"/>
              </a:rPr>
              <a:t>Traders</a:t>
            </a:r>
            <a:r>
              <a:rPr lang="en-US" dirty="0">
                <a:latin typeface="Aldhabi" panose="01000000000000000000" pitchFamily="2" charset="-78"/>
                <a:cs typeface="Aldhabi" panose="01000000000000000000" pitchFamily="2" charset="-78"/>
              </a:rPr>
              <a:t> can use the predictions to make short-term trading decisions and potentially profit from market trends.</a:t>
            </a:r>
            <a:endParaRPr lang="en-IN"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867459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957502" y="973071"/>
            <a:ext cx="10515600" cy="598852"/>
          </a:xfrm>
        </p:spPr>
        <p:txBody>
          <a:bodyPr/>
          <a:lstStyle/>
          <a:p>
            <a:pPr algn="ctr"/>
            <a:r>
              <a:rPr lang="en-GB" sz="3600" b="1" u="sng" dirty="0">
                <a:latin typeface="Times New Roman" panose="02020603050405020304" pitchFamily="18" charset="0"/>
                <a:cs typeface="Times New Roman" panose="02020603050405020304" pitchFamily="18" charset="0"/>
              </a:rPr>
              <a:t>RESULT</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a:xfrm>
            <a:off x="957502" y="1496291"/>
            <a:ext cx="10387832" cy="4565304"/>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ldhabi" panose="01000000000000000000" pitchFamily="2" charset="-78"/>
                <a:cs typeface="Aldhabi" panose="01000000000000000000" pitchFamily="2" charset="-78"/>
              </a:rPr>
              <a:t>To find the result of any machine learning project we need to calculate the accuracy of the model.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latin typeface="Aldhabi" panose="01000000000000000000" pitchFamily="2" charset="-78"/>
                <a:cs typeface="Aldhabi" panose="01000000000000000000" pitchFamily="2" charset="-78"/>
              </a:rPr>
              <a:t>To calculate the accuracy of the model, we can compute both the MSE and </a:t>
            </a:r>
            <a:r>
              <a:rPr lang="en-US" altLang="en-US" dirty="0">
                <a:latin typeface="Aldhabi" panose="01000000000000000000" pitchFamily="2" charset="-78"/>
                <a:cs typeface="Aldhabi" panose="01000000000000000000" pitchFamily="2" charset="-78"/>
              </a:rPr>
              <a:t>R2 values using our training and testing datasets and compare them to assess the performance of the model. Generally, a lower MSE, RMSE and higher R2 indicate better accuracy and performance of the model.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i="1" dirty="0">
              <a:latin typeface="Aldhabi" panose="01000000000000000000" pitchFamily="2" charset="-78"/>
              <a:cs typeface="Aldhabi" panose="01000000000000000000" pitchFamily="2"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a:t>
            </a:r>
            <a:endParaRPr kumimoji="0" lang="en-US" altLang="en-US" sz="2000" b="1" i="1"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en-US" sz="2000" i="0" u="none" strike="noStrike" cap="none" normalizeH="0" baseline="0" dirty="0">
                <a:ln>
                  <a:noFill/>
                </a:ln>
                <a:solidFill>
                  <a:schemeClr val="tx1"/>
                </a:solidFill>
                <a:effectLst/>
                <a:latin typeface="+mj-lt"/>
                <a:cs typeface="Aldhabi" panose="01000000000000000000" pitchFamily="2" charset="-78"/>
              </a:rPr>
              <a:t>r2: 0.9988914672525497</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en-US" sz="2000" i="0" u="none" strike="noStrike" cap="none" normalizeH="0" baseline="0" dirty="0">
                <a:ln>
                  <a:noFill/>
                </a:ln>
                <a:solidFill>
                  <a:schemeClr val="tx1"/>
                </a:solidFill>
                <a:effectLst/>
                <a:latin typeface="+mj-lt"/>
                <a:cs typeface="Aldhabi" panose="01000000000000000000" pitchFamily="2" charset="-78"/>
              </a:rPr>
              <a:t>MSE: 261.3601615232374</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en-US" sz="2000" i="0" u="none" strike="noStrike" cap="none" normalizeH="0" baseline="0" dirty="0">
                <a:ln>
                  <a:noFill/>
                </a:ln>
                <a:solidFill>
                  <a:schemeClr val="tx1"/>
                </a:solidFill>
                <a:effectLst/>
                <a:latin typeface="+mj-lt"/>
                <a:cs typeface="Aldhabi" panose="01000000000000000000" pitchFamily="2" charset="-78"/>
              </a:rPr>
              <a:t>RMSE: 16.166637297942867</a:t>
            </a:r>
            <a:endParaRPr lang="en-US" sz="2000" dirty="0">
              <a:latin typeface="+mj-lt"/>
              <a:cs typeface="Aldhabi" panose="01000000000000000000" pitchFamily="2" charset="-78"/>
            </a:endParaRPr>
          </a:p>
          <a:p>
            <a:pPr marL="0" indent="0">
              <a:buNone/>
            </a:pPr>
            <a:endParaRPr lang="en-IN" dirty="0"/>
          </a:p>
        </p:txBody>
      </p:sp>
      <p:sp>
        <p:nvSpPr>
          <p:cNvPr id="5" name="TextBox 4">
            <a:extLst>
              <a:ext uri="{FF2B5EF4-FFF2-40B4-BE49-F238E27FC236}">
                <a16:creationId xmlns:a16="http://schemas.microsoft.com/office/drawing/2014/main" id="{A52D614D-E4D5-473E-8C78-37E798FD52D6}"/>
              </a:ext>
            </a:extLst>
          </p:cNvPr>
          <p:cNvSpPr txBox="1"/>
          <p:nvPr/>
        </p:nvSpPr>
        <p:spPr>
          <a:xfrm>
            <a:off x="154038" y="6061595"/>
            <a:ext cx="11900856"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GitHub Link</a:t>
            </a:r>
            <a:r>
              <a:rPr lang="en-US" sz="2800" b="1" dirty="0">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srgbClr val="4472C4"/>
                </a:solidFill>
                <a:effectLst/>
                <a:uLnTx/>
                <a:uFillTx/>
                <a:latin typeface="Times New Roman" panose="02020603050405020304" pitchFamily="18" charset="0"/>
                <a:ea typeface="+mn-ea"/>
                <a:cs typeface="Times New Roman" panose="02020603050405020304" pitchFamily="18" charset="0"/>
              </a:rPr>
              <a:t>https://github.com/Surajkrgupta/Stock_Price_Prediction_Using_Machine-Learning</a:t>
            </a:r>
            <a:endParaRPr lang="en-IN" sz="2800" dirty="0">
              <a:solidFill>
                <a:schemeClr val="accent1"/>
              </a:solidFill>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12D16FF3-CF2C-221D-B2CA-98B2AA632E65}"/>
              </a:ext>
            </a:extLst>
          </p:cNvPr>
          <p:cNvSpPr>
            <a:spLocks noChangeArrowheads="1"/>
          </p:cNvSpPr>
          <p:nvPr/>
        </p:nvSpPr>
        <p:spPr bwMode="auto">
          <a:xfrm>
            <a:off x="846666" y="4354373"/>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411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957502" y="973071"/>
            <a:ext cx="10515600" cy="598852"/>
          </a:xfrm>
        </p:spPr>
        <p:txBody>
          <a:bodyPr/>
          <a:lstStyle/>
          <a:p>
            <a:pPr algn="ctr"/>
            <a:r>
              <a:rPr lang="en-GB" sz="3600" b="1" u="sng" dirty="0">
                <a:latin typeface="Times New Roman" panose="02020603050405020304" pitchFamily="18" charset="0"/>
                <a:cs typeface="Times New Roman" panose="02020603050405020304" pitchFamily="18" charset="0"/>
              </a:rPr>
              <a:t>RESULTS OF PROJECT</a:t>
            </a:r>
            <a:endParaRPr lang="en-IN" sz="3600" b="1" u="sng" dirty="0">
              <a:latin typeface="Abadi" panose="020B0604020104020204" pitchFamily="34" charset="0"/>
            </a:endParaRPr>
          </a:p>
        </p:txBody>
      </p:sp>
      <p:pic>
        <p:nvPicPr>
          <p:cNvPr id="6" name="Content Placeholder 5" descr="Project Result&#10;">
            <a:extLst>
              <a:ext uri="{FF2B5EF4-FFF2-40B4-BE49-F238E27FC236}">
                <a16:creationId xmlns:a16="http://schemas.microsoft.com/office/drawing/2014/main" id="{39AD89BB-8736-663D-9D92-A48F491963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81" y="1571924"/>
            <a:ext cx="12005178" cy="4313006"/>
          </a:xfrm>
        </p:spPr>
      </p:pic>
      <p:sp>
        <p:nvSpPr>
          <p:cNvPr id="5" name="TextBox 4">
            <a:extLst>
              <a:ext uri="{FF2B5EF4-FFF2-40B4-BE49-F238E27FC236}">
                <a16:creationId xmlns:a16="http://schemas.microsoft.com/office/drawing/2014/main" id="{A52D614D-E4D5-473E-8C78-37E798FD52D6}"/>
              </a:ext>
            </a:extLst>
          </p:cNvPr>
          <p:cNvSpPr txBox="1"/>
          <p:nvPr/>
        </p:nvSpPr>
        <p:spPr>
          <a:xfrm>
            <a:off x="154038" y="6061595"/>
            <a:ext cx="11900856"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GitHub Link</a:t>
            </a:r>
            <a:r>
              <a:rPr lang="en-US" sz="2800" b="1" dirty="0">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srgbClr val="4472C4"/>
                </a:solidFill>
                <a:effectLst/>
                <a:uLnTx/>
                <a:uFillTx/>
                <a:latin typeface="Times New Roman" panose="02020603050405020304" pitchFamily="18" charset="0"/>
                <a:ea typeface="+mn-ea"/>
                <a:cs typeface="Times New Roman" panose="02020603050405020304" pitchFamily="18" charset="0"/>
              </a:rPr>
              <a:t>https://github.com/Surajkrgupta/Stock_Price_Prediction_Using_Machine-Learning</a:t>
            </a:r>
            <a:endParaRPr lang="en-IN" sz="2800" dirty="0">
              <a:solidFill>
                <a:schemeClr val="accent1"/>
              </a:solidFill>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12D16FF3-CF2C-221D-B2CA-98B2AA632E65}"/>
              </a:ext>
            </a:extLst>
          </p:cNvPr>
          <p:cNvSpPr>
            <a:spLocks noChangeArrowheads="1"/>
          </p:cNvSpPr>
          <p:nvPr/>
        </p:nvSpPr>
        <p:spPr bwMode="auto">
          <a:xfrm>
            <a:off x="846666" y="4354373"/>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403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984832" cy="705924"/>
          </a:xfrm>
        </p:spPr>
        <p:txBody>
          <a:bodyPr lIns="91440" tIns="45720" rIns="91440" bIns="45720" anchor="t"/>
          <a:lstStyle/>
          <a:p>
            <a:pPr algn="ctr"/>
            <a:r>
              <a:rPr lang="en-US" sz="3600" b="1" u="sng" dirty="0">
                <a:latin typeface="Times New Roman" panose="02020603050405020304" pitchFamily="18" charset="0"/>
                <a:cs typeface="Times New Roman" panose="02020603050405020304" pitchFamily="18" charset="0"/>
              </a:rPr>
              <a:t>THE WOW FACTOR IN OUR SOLUTION</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pPr marL="0" indent="0">
              <a:buNone/>
            </a:pPr>
            <a:r>
              <a:rPr lang="en-US" sz="2400" b="0" i="0" dirty="0">
                <a:solidFill>
                  <a:schemeClr val="tx1">
                    <a:lumMod val="95000"/>
                    <a:lumOff val="5000"/>
                  </a:schemeClr>
                </a:solidFill>
                <a:effectLst/>
                <a:latin typeface="Aldhabi" panose="01000000000000000000" pitchFamily="2" charset="-78"/>
                <a:cs typeface="Aldhabi" panose="01000000000000000000" pitchFamily="2" charset="-78"/>
              </a:rPr>
              <a:t>The "wow factor" in stock price prediction made by machine learning is the ability to accurately predict future stock prices with a high degree of precision and consistency. Here are some key factors that contribute to the wow factor in stock price prediction made by ML:</a:t>
            </a:r>
            <a:endParaRPr lang="en-IN" sz="2400" b="0" i="0" dirty="0">
              <a:solidFill>
                <a:schemeClr val="tx1">
                  <a:lumMod val="95000"/>
                  <a:lumOff val="5000"/>
                </a:schemeClr>
              </a:solidFill>
              <a:effectLst/>
              <a:latin typeface="Aldhabi" panose="01000000000000000000" pitchFamily="2" charset="-78"/>
              <a:cs typeface="Aldhabi" panose="01000000000000000000" pitchFamily="2" charset="-78"/>
            </a:endParaRPr>
          </a:p>
          <a:p>
            <a:pPr marL="342900" indent="-342900">
              <a:buFont typeface="+mj-lt"/>
              <a:buAutoNum type="arabicPeriod"/>
            </a:pPr>
            <a:r>
              <a:rPr lang="en-US" b="1" i="0" u="sng" dirty="0">
                <a:solidFill>
                  <a:schemeClr val="tx1">
                    <a:lumMod val="95000"/>
                    <a:lumOff val="5000"/>
                  </a:schemeClr>
                </a:solidFill>
                <a:effectLst/>
                <a:latin typeface="Aldhabi" panose="01000000000000000000" pitchFamily="2" charset="-78"/>
                <a:cs typeface="Aldhabi" panose="01000000000000000000" pitchFamily="2" charset="-78"/>
              </a:rPr>
              <a:t>Improved accuracy</a:t>
            </a:r>
            <a:r>
              <a:rPr lang="en-US" b="0" i="0" dirty="0">
                <a:solidFill>
                  <a:schemeClr val="tx1">
                    <a:lumMod val="95000"/>
                    <a:lumOff val="5000"/>
                  </a:schemeClr>
                </a:solidFill>
                <a:effectLst/>
                <a:latin typeface="Aldhabi" panose="01000000000000000000" pitchFamily="2" charset="-78"/>
                <a:cs typeface="Aldhabi" panose="01000000000000000000" pitchFamily="2" charset="-78"/>
              </a:rPr>
              <a:t>: ML algorithms can analyze vast amounts of data and identify patterns that are not easily discernible to humans. This enables more accurate predictions of stock prices based on historical data.</a:t>
            </a:r>
          </a:p>
          <a:p>
            <a:pPr marL="342900" indent="-342900">
              <a:buFont typeface="+mj-lt"/>
              <a:buAutoNum type="arabicPeriod"/>
            </a:pPr>
            <a:r>
              <a:rPr lang="en-US" b="1" i="0" u="sng" dirty="0">
                <a:solidFill>
                  <a:schemeClr val="tx1">
                    <a:lumMod val="95000"/>
                    <a:lumOff val="5000"/>
                  </a:schemeClr>
                </a:solidFill>
                <a:effectLst/>
                <a:latin typeface="Aldhabi" panose="01000000000000000000" pitchFamily="2" charset="-78"/>
                <a:cs typeface="Aldhabi" panose="01000000000000000000" pitchFamily="2" charset="-78"/>
              </a:rPr>
              <a:t>Improved scalability:</a:t>
            </a:r>
            <a:r>
              <a:rPr lang="en-US" b="0" i="0" dirty="0">
                <a:solidFill>
                  <a:schemeClr val="tx1">
                    <a:lumMod val="95000"/>
                    <a:lumOff val="5000"/>
                  </a:schemeClr>
                </a:solidFill>
                <a:effectLst/>
                <a:latin typeface="Aldhabi" panose="01000000000000000000" pitchFamily="2" charset="-78"/>
                <a:cs typeface="Aldhabi" panose="01000000000000000000" pitchFamily="2" charset="-78"/>
              </a:rPr>
              <a:t> ML algorithms can be scaled up or down depending on the size of the dataset and the complexity of the problem being solved. This makes them highly versatile and adaptable to different applications.</a:t>
            </a:r>
            <a:endParaRPr lang="en-US" i="0" dirty="0">
              <a:solidFill>
                <a:schemeClr val="tx1">
                  <a:lumMod val="95000"/>
                  <a:lumOff val="5000"/>
                </a:schemeClr>
              </a:solidFill>
              <a:effectLst/>
              <a:latin typeface="Aldhabi" panose="01000000000000000000" pitchFamily="2" charset="-78"/>
              <a:cs typeface="Aldhabi" panose="01000000000000000000" pitchFamily="2" charset="-78"/>
            </a:endParaRPr>
          </a:p>
          <a:p>
            <a:pPr marL="342900" indent="-342900">
              <a:buFont typeface="+mj-lt"/>
              <a:buAutoNum type="arabicPeriod"/>
            </a:pPr>
            <a:endParaRPr lang="en-US" b="0" i="0" dirty="0">
              <a:solidFill>
                <a:schemeClr val="tx1">
                  <a:lumMod val="95000"/>
                  <a:lumOff val="5000"/>
                </a:schemeClr>
              </a:solidFill>
              <a:effectLst/>
              <a:latin typeface="Söhne"/>
            </a:endParaRPr>
          </a:p>
        </p:txBody>
      </p:sp>
    </p:spTree>
    <p:extLst>
      <p:ext uri="{BB962C8B-B14F-4D97-AF65-F5344CB8AC3E}">
        <p14:creationId xmlns:p14="http://schemas.microsoft.com/office/powerpoint/2010/main" val="3365938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7F2F-2521-47F7-9C75-34E9B44C92DE}"/>
              </a:ext>
            </a:extLst>
          </p:cNvPr>
          <p:cNvSpPr>
            <a:spLocks noGrp="1"/>
          </p:cNvSpPr>
          <p:nvPr>
            <p:ph type="title"/>
          </p:nvPr>
        </p:nvSpPr>
        <p:spPr>
          <a:xfrm>
            <a:off x="838200" y="936171"/>
            <a:ext cx="10515600" cy="716810"/>
          </a:xfrm>
        </p:spPr>
        <p:txBody>
          <a:bodyPr lIns="91440" tIns="45720" rIns="91440" bIns="45720" anchor="t"/>
          <a:lstStyle/>
          <a:p>
            <a:pPr algn="ctr"/>
            <a:r>
              <a:rPr lang="en-US" sz="3600" b="1" u="sng" dirty="0">
                <a:latin typeface="Times New Roman" panose="02020603050405020304" pitchFamily="18" charset="0"/>
                <a:cs typeface="Times New Roman" panose="02020603050405020304" pitchFamily="18" charset="0"/>
              </a:rPr>
              <a:t>CONCLUSION</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2619F-F285-4B6B-9D2D-EBF82CE884FF}"/>
              </a:ext>
            </a:extLst>
          </p:cNvPr>
          <p:cNvSpPr>
            <a:spLocks noGrp="1"/>
          </p:cNvSpPr>
          <p:nvPr>
            <p:ph idx="1"/>
          </p:nvPr>
        </p:nvSpPr>
        <p:spPr/>
        <p:txBody>
          <a:bodyPr/>
          <a:lstStyle/>
          <a:p>
            <a:pPr algn="just">
              <a:lnSpc>
                <a:spcPct val="70000"/>
              </a:lnSpc>
              <a:spcAft>
                <a:spcPts val="800"/>
              </a:spcAft>
              <a:buFont typeface="Wingdings" panose="05000000000000000000" pitchFamily="2" charset="2"/>
              <a:buChar char="§"/>
            </a:pPr>
            <a:r>
              <a:rPr lang="en-US" dirty="0">
                <a:solidFill>
                  <a:srgbClr val="262626"/>
                </a:solidFill>
                <a:effectLst/>
                <a:latin typeface="Aldhabi" panose="01000000000000000000" pitchFamily="2" charset="-78"/>
                <a:ea typeface="Roboto" panose="02000000000000000000" pitchFamily="2" charset="0"/>
                <a:cs typeface="Aldhabi" panose="01000000000000000000" pitchFamily="2" charset="-78"/>
              </a:rPr>
              <a:t>In this project, we developed a stock price prediction model using linear regression and historical stock price data.</a:t>
            </a:r>
          </a:p>
          <a:p>
            <a:pPr algn="just">
              <a:lnSpc>
                <a:spcPct val="70000"/>
              </a:lnSpc>
              <a:spcAft>
                <a:spcPts val="800"/>
              </a:spcAft>
              <a:buFont typeface="Wingdings" panose="05000000000000000000" pitchFamily="2" charset="2"/>
              <a:buChar char="§"/>
            </a:pPr>
            <a:r>
              <a:rPr lang="en-US" dirty="0">
                <a:solidFill>
                  <a:srgbClr val="262626"/>
                </a:solidFill>
                <a:effectLst/>
                <a:latin typeface="Aldhabi" panose="01000000000000000000" pitchFamily="2" charset="-78"/>
                <a:ea typeface="Roboto" panose="02000000000000000000" pitchFamily="2" charset="0"/>
                <a:cs typeface="Aldhabi" panose="01000000000000000000" pitchFamily="2" charset="-78"/>
              </a:rPr>
              <a:t>The model was trained on a dataset of historical stock prices for a particular company, and then used to make predictions about future stock prices for that company.</a:t>
            </a:r>
          </a:p>
          <a:p>
            <a:pPr algn="just">
              <a:lnSpc>
                <a:spcPct val="70000"/>
              </a:lnSpc>
              <a:spcAft>
                <a:spcPts val="800"/>
              </a:spcAft>
              <a:buFont typeface="Wingdings" panose="05000000000000000000" pitchFamily="2" charset="2"/>
              <a:buChar char="§"/>
            </a:pPr>
            <a:r>
              <a:rPr lang="en-US" dirty="0">
                <a:solidFill>
                  <a:srgbClr val="262626"/>
                </a:solidFill>
                <a:effectLst/>
                <a:latin typeface="Aldhabi" panose="01000000000000000000" pitchFamily="2" charset="-78"/>
                <a:ea typeface="Roboto" panose="02000000000000000000" pitchFamily="2" charset="0"/>
                <a:cs typeface="Aldhabi" panose="01000000000000000000" pitchFamily="2" charset="-78"/>
              </a:rPr>
              <a:t>We evaluated the performance of the model using various metrics, including mean squared error and R-squared.</a:t>
            </a:r>
          </a:p>
          <a:p>
            <a:pPr algn="just">
              <a:lnSpc>
                <a:spcPct val="70000"/>
              </a:lnSpc>
              <a:spcAft>
                <a:spcPts val="800"/>
              </a:spcAft>
              <a:buFont typeface="Wingdings" panose="05000000000000000000" pitchFamily="2" charset="2"/>
              <a:buChar char="§"/>
            </a:pPr>
            <a:r>
              <a:rPr lang="en-US" dirty="0">
                <a:solidFill>
                  <a:srgbClr val="262626"/>
                </a:solidFill>
                <a:effectLst/>
                <a:latin typeface="Aldhabi" panose="01000000000000000000" pitchFamily="2" charset="-78"/>
                <a:ea typeface="Roboto" panose="02000000000000000000" pitchFamily="2" charset="0"/>
                <a:cs typeface="Aldhabi" panose="01000000000000000000" pitchFamily="2" charset="-78"/>
              </a:rPr>
              <a:t>The results of our analysis suggest that the model has potential for predicting future stock prices, but further refinement and evaluation may be necessary to improve its accuracy and usefulness.</a:t>
            </a:r>
          </a:p>
          <a:p>
            <a:pPr algn="just">
              <a:lnSpc>
                <a:spcPct val="70000"/>
              </a:lnSpc>
              <a:spcAft>
                <a:spcPts val="800"/>
              </a:spcAft>
              <a:buFont typeface="Wingdings" panose="05000000000000000000" pitchFamily="2" charset="2"/>
              <a:buChar char="§"/>
            </a:pPr>
            <a:r>
              <a:rPr lang="en-US" dirty="0">
                <a:solidFill>
                  <a:srgbClr val="262626"/>
                </a:solidFill>
                <a:effectLst/>
                <a:latin typeface="Aldhabi" panose="01000000000000000000" pitchFamily="2" charset="-78"/>
                <a:ea typeface="Roboto" panose="02000000000000000000" pitchFamily="2" charset="0"/>
                <a:cs typeface="Aldhabi" panose="01000000000000000000" pitchFamily="2" charset="-78"/>
              </a:rPr>
              <a:t>Overall, the stock price prediction project demonstrates the potential for using machine learning algorithms to make informed predictions about future market trends and help investors, traders, and companies make strategic decisions.</a:t>
            </a:r>
            <a:endParaRPr lang="en-IN" dirty="0">
              <a:solidFill>
                <a:srgbClr val="595959"/>
              </a:solidFill>
              <a:effectLst/>
              <a:latin typeface="Aldhabi" panose="01000000000000000000" pitchFamily="2" charset="-78"/>
              <a:ea typeface="Constantia" panose="02030602050306030303" pitchFamily="18" charset="0"/>
              <a:cs typeface="Aldhabi" panose="01000000000000000000" pitchFamily="2" charset="-78"/>
            </a:endParaRPr>
          </a:p>
        </p:txBody>
      </p:sp>
    </p:spTree>
    <p:extLst>
      <p:ext uri="{BB962C8B-B14F-4D97-AF65-F5344CB8AC3E}">
        <p14:creationId xmlns:p14="http://schemas.microsoft.com/office/powerpoint/2010/main" val="4040384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MEET OUR TEAM</a:t>
            </a:r>
            <a:endParaRPr lang="en-IN" b="1"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F0F5E81-5C64-2DF6-D458-7BA36410AC6D}"/>
              </a:ext>
            </a:extLst>
          </p:cNvPr>
          <p:cNvSpPr>
            <a:spLocks noGrp="1"/>
          </p:cNvSpPr>
          <p:nvPr>
            <p:ph type="body" sz="quarter" idx="13"/>
          </p:nvPr>
        </p:nvSpPr>
        <p:spPr>
          <a:xfrm>
            <a:off x="878338" y="4093366"/>
            <a:ext cx="2383022" cy="349114"/>
          </a:xfrm>
        </p:spPr>
        <p:txBody>
          <a:bodyPr/>
          <a:lstStyle/>
          <a:p>
            <a:r>
              <a:rPr lang="en-IN" dirty="0"/>
              <a:t>SURAJ KUAMR GUPTA</a:t>
            </a:r>
          </a:p>
        </p:txBody>
      </p:sp>
      <p:pic>
        <p:nvPicPr>
          <p:cNvPr id="6" name="Picture Placeholder 5" descr="A person in a white shirt&#10;&#10;Description automatically generated with medium confidence">
            <a:extLst>
              <a:ext uri="{FF2B5EF4-FFF2-40B4-BE49-F238E27FC236}">
                <a16:creationId xmlns:a16="http://schemas.microsoft.com/office/drawing/2014/main" id="{1A1B5396-F7AC-D067-ED30-4662BDC7CBCF}"/>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Lst>
          </a:blip>
          <a:srcRect t="9827" b="9827"/>
          <a:stretch>
            <a:fillRect/>
          </a:stretch>
        </p:blipFill>
        <p:spPr/>
      </p:pic>
      <p:sp>
        <p:nvSpPr>
          <p:cNvPr id="7" name="Text Placeholder 6">
            <a:extLst>
              <a:ext uri="{FF2B5EF4-FFF2-40B4-BE49-F238E27FC236}">
                <a16:creationId xmlns:a16="http://schemas.microsoft.com/office/drawing/2014/main" id="{BC1D4ECC-B214-27C1-566C-7C185E6DD7CC}"/>
              </a:ext>
            </a:extLst>
          </p:cNvPr>
          <p:cNvSpPr>
            <a:spLocks noGrp="1"/>
          </p:cNvSpPr>
          <p:nvPr>
            <p:ph type="body" sz="quarter" idx="21"/>
          </p:nvPr>
        </p:nvSpPr>
        <p:spPr/>
        <p:txBody>
          <a:bodyPr/>
          <a:lstStyle/>
          <a:p>
            <a:r>
              <a:rPr lang="en-IN" dirty="0"/>
              <a:t>YASH GAUR</a:t>
            </a:r>
          </a:p>
        </p:txBody>
      </p:sp>
      <p:pic>
        <p:nvPicPr>
          <p:cNvPr id="16" name="Picture Placeholder 15" descr="A picture containing human face, forehead, eyebrow, portrait&#10;&#10;Description automatically generated">
            <a:extLst>
              <a:ext uri="{FF2B5EF4-FFF2-40B4-BE49-F238E27FC236}">
                <a16:creationId xmlns:a16="http://schemas.microsoft.com/office/drawing/2014/main" id="{23A7ABEC-C52B-C703-B17C-9699C508949C}"/>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rcRect t="9827" b="9827"/>
          <a:stretch>
            <a:fillRect/>
          </a:stretch>
        </p:blipFill>
        <p:spPr/>
      </p:pic>
      <p:sp>
        <p:nvSpPr>
          <p:cNvPr id="9" name="Text Placeholder 8">
            <a:extLst>
              <a:ext uri="{FF2B5EF4-FFF2-40B4-BE49-F238E27FC236}">
                <a16:creationId xmlns:a16="http://schemas.microsoft.com/office/drawing/2014/main" id="{E8F472F0-D1DD-1EEA-6EFD-48682FCAEACD}"/>
              </a:ext>
            </a:extLst>
          </p:cNvPr>
          <p:cNvSpPr>
            <a:spLocks noGrp="1"/>
          </p:cNvSpPr>
          <p:nvPr>
            <p:ph type="body" sz="quarter" idx="23"/>
          </p:nvPr>
        </p:nvSpPr>
        <p:spPr/>
        <p:txBody>
          <a:bodyPr/>
          <a:lstStyle/>
          <a:p>
            <a:r>
              <a:rPr lang="en-IN" dirty="0"/>
              <a:t>MOHIT KUAMR</a:t>
            </a:r>
          </a:p>
        </p:txBody>
      </p:sp>
      <p:pic>
        <p:nvPicPr>
          <p:cNvPr id="5" name="Picture Placeholder 4" descr="A picture containing human face, portrait, chin, forehead&#10;&#10;Description automatically generated">
            <a:extLst>
              <a:ext uri="{FF2B5EF4-FFF2-40B4-BE49-F238E27FC236}">
                <a16:creationId xmlns:a16="http://schemas.microsoft.com/office/drawing/2014/main" id="{0A22941B-C0CD-467A-8278-41F0A9098979}"/>
              </a:ext>
            </a:extLst>
          </p:cNvPr>
          <p:cNvPicPr>
            <a:picLocks noGrp="1" noChangeAspect="1"/>
          </p:cNvPicPr>
          <p:nvPr>
            <p:ph type="pic" sz="quarter" idx="24"/>
          </p:nvPr>
        </p:nvPicPr>
        <p:blipFill>
          <a:blip r:embed="rId4">
            <a:extLst>
              <a:ext uri="{28A0092B-C50C-407E-A947-70E740481C1C}">
                <a14:useLocalDpi xmlns:a14="http://schemas.microsoft.com/office/drawing/2010/main" val="0"/>
              </a:ext>
            </a:extLst>
          </a:blip>
          <a:srcRect t="15821" b="15821"/>
          <a:stretch>
            <a:fillRect/>
          </a:stretch>
        </p:blipFill>
        <p:spPr/>
      </p:pic>
      <p:sp>
        <p:nvSpPr>
          <p:cNvPr id="11" name="Text Placeholder 10">
            <a:extLst>
              <a:ext uri="{FF2B5EF4-FFF2-40B4-BE49-F238E27FC236}">
                <a16:creationId xmlns:a16="http://schemas.microsoft.com/office/drawing/2014/main" id="{38DD331F-0935-B859-FEB3-79DD46AC59D7}"/>
              </a:ext>
            </a:extLst>
          </p:cNvPr>
          <p:cNvSpPr>
            <a:spLocks noGrp="1"/>
          </p:cNvSpPr>
          <p:nvPr>
            <p:ph type="body" sz="quarter" idx="25"/>
          </p:nvPr>
        </p:nvSpPr>
        <p:spPr/>
        <p:txBody>
          <a:bodyPr/>
          <a:lstStyle/>
          <a:p>
            <a:r>
              <a:rPr lang="en-IN" dirty="0"/>
              <a:t>RANJIT</a:t>
            </a:r>
          </a:p>
        </p:txBody>
      </p:sp>
      <p:pic>
        <p:nvPicPr>
          <p:cNvPr id="14" name="Picture Placeholder 13" descr="A picture containing human face, person, person, chin&#10;&#10;Description automatically generated">
            <a:extLst>
              <a:ext uri="{FF2B5EF4-FFF2-40B4-BE49-F238E27FC236}">
                <a16:creationId xmlns:a16="http://schemas.microsoft.com/office/drawing/2014/main" id="{C20E1AC1-1B2C-56A9-6BCC-A736482B0FE2}"/>
              </a:ext>
            </a:extLst>
          </p:cNvPr>
          <p:cNvPicPr>
            <a:picLocks noGrp="1" noChangeAspect="1"/>
          </p:cNvPicPr>
          <p:nvPr>
            <p:ph type="pic" sz="quarter" idx="26"/>
          </p:nvPr>
        </p:nvPicPr>
        <p:blipFill>
          <a:blip r:embed="rId5">
            <a:extLst>
              <a:ext uri="{28A0092B-C50C-407E-A947-70E740481C1C}">
                <a14:useLocalDpi xmlns:a14="http://schemas.microsoft.com/office/drawing/2010/main" val="0"/>
              </a:ext>
            </a:extLst>
          </a:blip>
          <a:srcRect t="19870" b="19870"/>
          <a:stretch>
            <a:fillRect/>
          </a:stretch>
        </p:blipFill>
        <p:spPr/>
      </p:pic>
    </p:spTree>
    <p:extLst>
      <p:ext uri="{BB962C8B-B14F-4D97-AF65-F5344CB8AC3E}">
        <p14:creationId xmlns:p14="http://schemas.microsoft.com/office/powerpoint/2010/main" val="3543341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7F2F-2521-47F7-9C75-34E9B44C92DE}"/>
              </a:ext>
            </a:extLst>
          </p:cNvPr>
          <p:cNvSpPr>
            <a:spLocks noGrp="1"/>
          </p:cNvSpPr>
          <p:nvPr>
            <p:ph type="title"/>
          </p:nvPr>
        </p:nvSpPr>
        <p:spPr>
          <a:xfrm>
            <a:off x="838200" y="936171"/>
            <a:ext cx="10515600" cy="716810"/>
          </a:xfrm>
        </p:spPr>
        <p:txBody>
          <a:bodyPr lIns="91440" tIns="45720" rIns="91440" bIns="45720" anchor="t"/>
          <a:lstStyle/>
          <a:p>
            <a:pPr algn="ctr"/>
            <a:r>
              <a:rPr lang="en-US" sz="3600" b="1" u="sng" dirty="0">
                <a:latin typeface="Times New Roman" panose="02020603050405020304" pitchFamily="18" charset="0"/>
                <a:cs typeface="Times New Roman" panose="02020603050405020304" pitchFamily="18" charset="0"/>
              </a:rPr>
              <a:t>END</a:t>
            </a:r>
            <a:endParaRPr lang="en-IN" sz="3600" b="1" u="sng" dirty="0">
              <a:latin typeface="Times New Roman" panose="02020603050405020304" pitchFamily="18" charset="0"/>
              <a:cs typeface="Times New Roman" panose="02020603050405020304" pitchFamily="18" charset="0"/>
            </a:endParaRPr>
          </a:p>
        </p:txBody>
      </p:sp>
      <p:pic>
        <p:nvPicPr>
          <p:cNvPr id="5" name="Content Placeholder 4" descr="A black text on a white background&#10;&#10;Description automatically generated with medium confidence">
            <a:extLst>
              <a:ext uri="{FF2B5EF4-FFF2-40B4-BE49-F238E27FC236}">
                <a16:creationId xmlns:a16="http://schemas.microsoft.com/office/drawing/2014/main" id="{1DF1D58E-3614-BE46-ECB0-59FB2C642A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9191" y="1652981"/>
            <a:ext cx="9453618" cy="4268848"/>
          </a:xfrm>
        </p:spPr>
      </p:pic>
    </p:spTree>
    <p:extLst>
      <p:ext uri="{BB962C8B-B14F-4D97-AF65-F5344CB8AC3E}">
        <p14:creationId xmlns:p14="http://schemas.microsoft.com/office/powerpoint/2010/main" val="3464523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2A1A-5F8C-F381-E749-F4C95E60DB73}"/>
              </a:ext>
            </a:extLst>
          </p:cNvPr>
          <p:cNvSpPr>
            <a:spLocks noGrp="1"/>
          </p:cNvSpPr>
          <p:nvPr>
            <p:ph type="title"/>
          </p:nvPr>
        </p:nvSpPr>
        <p:spPr>
          <a:xfrm>
            <a:off x="838200" y="1152526"/>
            <a:ext cx="10515600" cy="500456"/>
          </a:xfrm>
        </p:spPr>
        <p:txBody>
          <a:bodyPr/>
          <a:lstStyle/>
          <a:p>
            <a:pPr algn="ctr"/>
            <a:r>
              <a:rPr lang="en-US" sz="3600" b="1" u="sng" dirty="0">
                <a:latin typeface="Times New Roman" panose="02020603050405020304" pitchFamily="18" charset="0"/>
                <a:cs typeface="Times New Roman" panose="02020603050405020304" pitchFamily="18" charset="0"/>
              </a:rPr>
              <a:t>CONTENT</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205AFF-FAC0-CF23-859A-0E32B62A73F0}"/>
              </a:ext>
            </a:extLst>
          </p:cNvPr>
          <p:cNvSpPr>
            <a:spLocks noGrp="1"/>
          </p:cNvSpPr>
          <p:nvPr>
            <p:ph idx="1"/>
          </p:nvPr>
        </p:nvSpPr>
        <p:spPr>
          <a:xfrm>
            <a:off x="1794803" y="1856935"/>
            <a:ext cx="9374945" cy="4206239"/>
          </a:xfrm>
        </p:spPr>
        <p:txBody>
          <a:bodyPr numCol="2"/>
          <a:lstStyle/>
          <a:p>
            <a:pPr marL="400050" indent="-400050">
              <a:buFont typeface="+mj-lt"/>
              <a:buAutoNum type="romanUcPeriod"/>
            </a:pPr>
            <a:r>
              <a:rPr lang="en-IN" sz="2400" dirty="0">
                <a:latin typeface="Aldhabi" panose="01000000000000000000" pitchFamily="2" charset="-78"/>
                <a:cs typeface="Aldhabi" panose="01000000000000000000" pitchFamily="2" charset="-78"/>
              </a:rPr>
              <a:t>INTERODUCATION </a:t>
            </a:r>
          </a:p>
          <a:p>
            <a:pPr marL="400050" indent="-400050">
              <a:buFont typeface="+mj-lt"/>
              <a:buAutoNum type="romanUcPeriod"/>
            </a:pPr>
            <a:r>
              <a:rPr lang="en-IN" sz="2400" dirty="0">
                <a:latin typeface="Aldhabi" panose="01000000000000000000" pitchFamily="2" charset="-78"/>
                <a:cs typeface="Aldhabi" panose="01000000000000000000" pitchFamily="2" charset="-78"/>
              </a:rPr>
              <a:t>PROBLEM  STATEMENT</a:t>
            </a:r>
          </a:p>
          <a:p>
            <a:pPr marL="400050" indent="-400050">
              <a:buFont typeface="+mj-lt"/>
              <a:buAutoNum type="romanUcPeriod"/>
            </a:pPr>
            <a:r>
              <a:rPr lang="en-IN" sz="2400" dirty="0">
                <a:latin typeface="Aldhabi" panose="01000000000000000000" pitchFamily="2" charset="-78"/>
                <a:cs typeface="Aldhabi" panose="01000000000000000000" pitchFamily="2" charset="-78"/>
              </a:rPr>
              <a:t>PROJECT OVERVIEW</a:t>
            </a:r>
          </a:p>
          <a:p>
            <a:pPr marL="400050" indent="-400050">
              <a:buFont typeface="+mj-lt"/>
              <a:buAutoNum type="romanUcPeriod"/>
            </a:pPr>
            <a:r>
              <a:rPr lang="en-US" sz="2400" dirty="0">
                <a:latin typeface="Aldhabi" panose="01000000000000000000" pitchFamily="2" charset="-78"/>
                <a:cs typeface="Aldhabi" panose="01000000000000000000" pitchFamily="2" charset="-78"/>
              </a:rPr>
              <a:t>WHO ARE THE END USERS?</a:t>
            </a:r>
            <a:endParaRPr lang="en-IN" sz="2400" dirty="0">
              <a:latin typeface="Aldhabi" panose="01000000000000000000" pitchFamily="2" charset="-78"/>
              <a:cs typeface="Aldhabi" panose="01000000000000000000" pitchFamily="2" charset="-78"/>
            </a:endParaRPr>
          </a:p>
          <a:p>
            <a:pPr marL="400050" indent="-400050">
              <a:buFont typeface="+mj-lt"/>
              <a:buAutoNum type="romanUcPeriod"/>
            </a:pPr>
            <a:r>
              <a:rPr lang="en-IN" sz="2400" dirty="0">
                <a:latin typeface="Aldhabi" panose="01000000000000000000" pitchFamily="2" charset="-78"/>
                <a:cs typeface="Aldhabi" panose="01000000000000000000" pitchFamily="2" charset="-78"/>
              </a:rPr>
              <a:t>MACHINE LEARNING</a:t>
            </a:r>
          </a:p>
          <a:p>
            <a:pPr marL="400050" indent="-400050">
              <a:buFont typeface="+mj-lt"/>
              <a:buAutoNum type="romanUcPeriod"/>
            </a:pPr>
            <a:r>
              <a:rPr lang="en-IN" sz="2400" dirty="0">
                <a:latin typeface="Aldhabi" panose="01000000000000000000" pitchFamily="2" charset="-78"/>
                <a:cs typeface="Aldhabi" panose="01000000000000000000" pitchFamily="2" charset="-78"/>
              </a:rPr>
              <a:t>IN PROJECT</a:t>
            </a:r>
          </a:p>
          <a:p>
            <a:pPr marL="400050" indent="-400050">
              <a:buFont typeface="+mj-lt"/>
              <a:buAutoNum type="romanUcPeriod"/>
            </a:pPr>
            <a:r>
              <a:rPr lang="en-IN" sz="2400" dirty="0">
                <a:latin typeface="Aldhabi" panose="01000000000000000000" pitchFamily="2" charset="-78"/>
                <a:cs typeface="Aldhabi" panose="01000000000000000000" pitchFamily="2" charset="-78"/>
              </a:rPr>
              <a:t>WHO ARE THE END USER ?</a:t>
            </a:r>
          </a:p>
          <a:p>
            <a:pPr marL="400050" indent="-400050">
              <a:buFont typeface="+mj-lt"/>
              <a:buAutoNum type="romanUcPeriod"/>
            </a:pPr>
            <a:r>
              <a:rPr lang="en-IN" sz="2400" dirty="0">
                <a:latin typeface="Aldhabi" panose="01000000000000000000" pitchFamily="2" charset="-78"/>
                <a:cs typeface="Aldhabi" panose="01000000000000000000" pitchFamily="2" charset="-78"/>
              </a:rPr>
              <a:t>RESULT </a:t>
            </a:r>
          </a:p>
          <a:p>
            <a:pPr marL="400050" indent="-400050">
              <a:buFont typeface="+mj-lt"/>
              <a:buAutoNum type="romanUcPeriod"/>
            </a:pPr>
            <a:r>
              <a:rPr lang="en-IN" sz="2400" dirty="0">
                <a:latin typeface="Aldhabi" panose="01000000000000000000" pitchFamily="2" charset="-78"/>
                <a:cs typeface="Aldhabi" panose="01000000000000000000" pitchFamily="2" charset="-78"/>
              </a:rPr>
              <a:t>RESULT OF PROJECT(VISUAL)</a:t>
            </a:r>
          </a:p>
          <a:p>
            <a:pPr marL="400050" indent="-400050">
              <a:buFont typeface="+mj-lt"/>
              <a:buAutoNum type="romanUcPeriod"/>
            </a:pPr>
            <a:r>
              <a:rPr lang="en-IN" sz="2400" dirty="0">
                <a:latin typeface="Aldhabi" panose="01000000000000000000" pitchFamily="2" charset="-78"/>
                <a:cs typeface="Aldhabi" panose="01000000000000000000" pitchFamily="2" charset="-78"/>
              </a:rPr>
              <a:t>WOW FACTOR </a:t>
            </a:r>
          </a:p>
          <a:p>
            <a:pPr marL="400050" indent="-400050">
              <a:buFont typeface="+mj-lt"/>
              <a:buAutoNum type="romanUcPeriod"/>
            </a:pPr>
            <a:r>
              <a:rPr lang="en-IN" sz="2400" dirty="0">
                <a:latin typeface="Aldhabi" panose="01000000000000000000" pitchFamily="2" charset="-78"/>
                <a:cs typeface="Aldhabi" panose="01000000000000000000" pitchFamily="2" charset="-78"/>
              </a:rPr>
              <a:t>CONCLUSION</a:t>
            </a:r>
          </a:p>
          <a:p>
            <a:pPr marL="400050" indent="-400050">
              <a:buFont typeface="+mj-lt"/>
              <a:buAutoNum type="romanUcPeriod"/>
            </a:pPr>
            <a:r>
              <a:rPr lang="en-IN" sz="2400" dirty="0">
                <a:latin typeface="Aldhabi" panose="01000000000000000000" pitchFamily="2" charset="-78"/>
                <a:cs typeface="Aldhabi" panose="01000000000000000000" pitchFamily="2" charset="-78"/>
              </a:rPr>
              <a:t>MEET OUR TEAM </a:t>
            </a:r>
          </a:p>
          <a:p>
            <a:pPr marL="400050" indent="-400050">
              <a:buFont typeface="+mj-lt"/>
              <a:buAutoNum type="romanUcPeriod"/>
            </a:pPr>
            <a:r>
              <a:rPr lang="en-IN" sz="2400" dirty="0">
                <a:latin typeface="Aldhabi" panose="01000000000000000000" pitchFamily="2" charset="-78"/>
                <a:cs typeface="Aldhabi" panose="01000000000000000000" pitchFamily="2" charset="-78"/>
              </a:rPr>
              <a:t>END</a:t>
            </a:r>
          </a:p>
          <a:p>
            <a:endParaRPr lang="en-IN" sz="1400" dirty="0">
              <a:latin typeface="Aldhabi" panose="01000000000000000000" pitchFamily="2" charset="-78"/>
              <a:cs typeface="Aldhabi" panose="01000000000000000000" pitchFamily="2" charset="-78"/>
            </a:endParaRPr>
          </a:p>
          <a:p>
            <a:endParaRPr lang="en-IN" sz="1400" dirty="0">
              <a:latin typeface="Aldhabi" panose="01000000000000000000" pitchFamily="2" charset="-78"/>
              <a:cs typeface="Aldhabi" panose="01000000000000000000" pitchFamily="2" charset="-78"/>
            </a:endParaRPr>
          </a:p>
          <a:p>
            <a:endParaRPr lang="en-IN" sz="1400" dirty="0">
              <a:latin typeface="Aldhabi" panose="01000000000000000000" pitchFamily="2" charset="-78"/>
              <a:cs typeface="Aldhabi" panose="01000000000000000000" pitchFamily="2" charset="-78"/>
            </a:endParaRPr>
          </a:p>
          <a:p>
            <a:endParaRPr lang="en-IN" sz="1400" dirty="0">
              <a:latin typeface="Aldhabi" panose="01000000000000000000" pitchFamily="2" charset="-78"/>
              <a:cs typeface="Aldhabi" panose="01000000000000000000" pitchFamily="2" charset="-78"/>
            </a:endParaRPr>
          </a:p>
          <a:p>
            <a:endParaRPr lang="en-IN" sz="1600" dirty="0"/>
          </a:p>
          <a:p>
            <a:endParaRPr lang="en-IN" sz="1600" dirty="0"/>
          </a:p>
        </p:txBody>
      </p:sp>
    </p:spTree>
    <p:extLst>
      <p:ext uri="{BB962C8B-B14F-4D97-AF65-F5344CB8AC3E}">
        <p14:creationId xmlns:p14="http://schemas.microsoft.com/office/powerpoint/2010/main" val="70100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2A1A-5F8C-F381-E749-F4C95E60DB73}"/>
              </a:ext>
            </a:extLst>
          </p:cNvPr>
          <p:cNvSpPr>
            <a:spLocks noGrp="1"/>
          </p:cNvSpPr>
          <p:nvPr>
            <p:ph type="title"/>
          </p:nvPr>
        </p:nvSpPr>
        <p:spPr>
          <a:xfrm>
            <a:off x="838200" y="1152526"/>
            <a:ext cx="10515600" cy="500456"/>
          </a:xfrm>
        </p:spPr>
        <p:txBody>
          <a:bodyPr/>
          <a:lstStyle/>
          <a:p>
            <a:pPr algn="ctr"/>
            <a:r>
              <a:rPr lang="en-US" sz="3600" b="1" u="sng" dirty="0">
                <a:latin typeface="Times New Roman" panose="02020603050405020304" pitchFamily="18" charset="0"/>
                <a:cs typeface="Times New Roman" panose="02020603050405020304" pitchFamily="18" charset="0"/>
              </a:rPr>
              <a:t>INTERODUCATION</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205AFF-FAC0-CF23-859A-0E32B62A73F0}"/>
              </a:ext>
            </a:extLst>
          </p:cNvPr>
          <p:cNvSpPr>
            <a:spLocks noGrp="1"/>
          </p:cNvSpPr>
          <p:nvPr>
            <p:ph idx="1"/>
          </p:nvPr>
        </p:nvSpPr>
        <p:spPr>
          <a:xfrm>
            <a:off x="838200" y="1909654"/>
            <a:ext cx="10515600" cy="3608829"/>
          </a:xfrm>
        </p:spPr>
        <p:txBody>
          <a:bodyPr/>
          <a:lstStyle/>
          <a:p>
            <a:pPr marL="0" indent="0" algn="just">
              <a:buNone/>
            </a:pPr>
            <a:r>
              <a:rPr lang="en-US" sz="3600" dirty="0">
                <a:latin typeface="Aldhabi" panose="01000000000000000000" pitchFamily="2" charset="-78"/>
                <a:cs typeface="Aldhabi" panose="01000000000000000000" pitchFamily="2" charset="-78"/>
              </a:rPr>
              <a:t>The goal of this project is to predict the future stock prices of a particular company using historical stock price data and machine learning techniques. By analyzing trends and patterns in the data, we can develop a model that can accurately forecast future stock prices. This project can be useful for investors and financial analysts who want to make informed decisions based on future market trends.</a:t>
            </a:r>
            <a:endParaRPr lang="en-IN" sz="36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2034419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2A1A-5F8C-F381-E749-F4C95E60DB73}"/>
              </a:ext>
            </a:extLst>
          </p:cNvPr>
          <p:cNvSpPr>
            <a:spLocks noGrp="1"/>
          </p:cNvSpPr>
          <p:nvPr>
            <p:ph type="title"/>
          </p:nvPr>
        </p:nvSpPr>
        <p:spPr>
          <a:xfrm>
            <a:off x="838200" y="1152526"/>
            <a:ext cx="10515600" cy="500456"/>
          </a:xfrm>
        </p:spPr>
        <p:txBody>
          <a:bodyPr/>
          <a:lstStyle/>
          <a:p>
            <a:pPr algn="ctr"/>
            <a:r>
              <a:rPr lang="en-US" sz="3600" b="1" u="sng" dirty="0">
                <a:latin typeface="Times New Roman" panose="02020603050405020304" pitchFamily="18" charset="0"/>
                <a:cs typeface="Times New Roman" panose="02020603050405020304" pitchFamily="18" charset="0"/>
              </a:rPr>
              <a:t>PROBLEM  STATEMENT</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205AFF-FAC0-CF23-859A-0E32B62A73F0}"/>
              </a:ext>
            </a:extLst>
          </p:cNvPr>
          <p:cNvSpPr>
            <a:spLocks noGrp="1"/>
          </p:cNvSpPr>
          <p:nvPr>
            <p:ph idx="1"/>
          </p:nvPr>
        </p:nvSpPr>
        <p:spPr>
          <a:xfrm>
            <a:off x="838200" y="1909654"/>
            <a:ext cx="10515600" cy="3608829"/>
          </a:xfrm>
        </p:spPr>
        <p:txBody>
          <a:bodyPr/>
          <a:lstStyle/>
          <a:p>
            <a:pPr marL="0" indent="0">
              <a:buNone/>
            </a:pPr>
            <a:r>
              <a:rPr lang="en-US" sz="3200" dirty="0">
                <a:latin typeface="Aldhabi" panose="01000000000000000000" pitchFamily="2" charset="-78"/>
                <a:cs typeface="Aldhabi" panose="01000000000000000000" pitchFamily="2" charset="-78"/>
              </a:rPr>
              <a:t>The objective of this project is to build a machine learning model that can accurately predict the future stock prices of a particular company based on its historical stock price data. The project aims to address the challenge of predicting stock prices, which is a complex and dynamic task due to the various factors that can affect stock prices, including economic indicators, market trends, and news events. By developing an accurate and reliable prediction model, investors and financial analysts can make informed decisions about buying and selling stocks, thus minimizing risks and maximizing returns.</a:t>
            </a:r>
            <a:endParaRPr lang="en-IN" sz="32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555035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pPr algn="ctr"/>
            <a:r>
              <a:rPr lang="en-US" sz="3600" b="1" u="sng" dirty="0">
                <a:latin typeface="Times New Roman" panose="02020603050405020304" pitchFamily="18" charset="0"/>
                <a:cs typeface="Times New Roman" panose="02020603050405020304" pitchFamily="18" charset="0"/>
              </a:rPr>
              <a:t>PROJECT  OVERVIEW</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a:xfrm>
            <a:off x="160421" y="1601036"/>
            <a:ext cx="11919283" cy="5056437"/>
          </a:xfrm>
          <a:noFill/>
        </p:spPr>
        <p:txBody>
          <a:bodyPr/>
          <a:lstStyle/>
          <a:p>
            <a:pPr marL="0" indent="0">
              <a:buNone/>
            </a:pPr>
            <a:r>
              <a:rPr lang="en-US" sz="3200" b="0" i="0" dirty="0">
                <a:solidFill>
                  <a:schemeClr val="tx1">
                    <a:lumMod val="95000"/>
                    <a:lumOff val="5000"/>
                  </a:schemeClr>
                </a:solidFill>
                <a:effectLst/>
                <a:latin typeface="Aldhabi" panose="01000000000000000000" pitchFamily="2" charset="-78"/>
                <a:cs typeface="Aldhabi" panose="01000000000000000000" pitchFamily="2" charset="-78"/>
              </a:rPr>
              <a:t>The stock price prediction project involves the use of machine learning algorithms to predict the future stock prices of a particular company. The project involves several steps, including data collection, data preprocessing, feature engineering, model selection, and model training.</a:t>
            </a:r>
          </a:p>
          <a:p>
            <a:pPr marL="514350" indent="-514350">
              <a:buAutoNum type="arabicPeriod"/>
            </a:pPr>
            <a:r>
              <a:rPr lang="en-US" sz="3200" b="0" i="0" dirty="0">
                <a:solidFill>
                  <a:schemeClr val="tx1">
                    <a:lumMod val="95000"/>
                    <a:lumOff val="5000"/>
                  </a:schemeClr>
                </a:solidFill>
                <a:effectLst/>
                <a:latin typeface="Aldhabi" panose="01000000000000000000" pitchFamily="2" charset="-78"/>
                <a:cs typeface="Aldhabi" panose="01000000000000000000" pitchFamily="2" charset="-78"/>
              </a:rPr>
              <a:t>collect historical stock price data</a:t>
            </a:r>
          </a:p>
          <a:p>
            <a:pPr marL="514350" indent="-514350">
              <a:buAutoNum type="arabicPeriod"/>
            </a:pPr>
            <a:r>
              <a:rPr lang="en-US" sz="3200" b="0" i="0" dirty="0">
                <a:solidFill>
                  <a:schemeClr val="tx1">
                    <a:lumMod val="95000"/>
                    <a:lumOff val="5000"/>
                  </a:schemeClr>
                </a:solidFill>
                <a:effectLst/>
                <a:latin typeface="Aldhabi" panose="01000000000000000000" pitchFamily="2" charset="-78"/>
                <a:cs typeface="Aldhabi" panose="01000000000000000000" pitchFamily="2" charset="-78"/>
              </a:rPr>
              <a:t>Preprocessed data</a:t>
            </a:r>
          </a:p>
          <a:p>
            <a:pPr marL="514350" indent="-514350">
              <a:buAutoNum type="arabicPeriod"/>
            </a:pPr>
            <a:r>
              <a:rPr lang="en-US" sz="3200" b="0" i="0" dirty="0">
                <a:solidFill>
                  <a:schemeClr val="tx1">
                    <a:lumMod val="95000"/>
                    <a:lumOff val="5000"/>
                  </a:schemeClr>
                </a:solidFill>
                <a:effectLst/>
                <a:latin typeface="Aldhabi" panose="01000000000000000000" pitchFamily="2" charset="-78"/>
                <a:cs typeface="Aldhabi" panose="01000000000000000000" pitchFamily="2" charset="-78"/>
              </a:rPr>
              <a:t>machine learning model</a:t>
            </a:r>
          </a:p>
          <a:p>
            <a:pPr marL="514350" indent="-514350">
              <a:buAutoNum type="arabicPeriod"/>
            </a:pPr>
            <a:r>
              <a:rPr lang="en-US" sz="3200" b="0" i="0" dirty="0">
                <a:solidFill>
                  <a:schemeClr val="tx1">
                    <a:lumMod val="95000"/>
                    <a:lumOff val="5000"/>
                  </a:schemeClr>
                </a:solidFill>
                <a:effectLst/>
                <a:latin typeface="Aldhabi" panose="01000000000000000000" pitchFamily="2" charset="-78"/>
                <a:cs typeface="Aldhabi" panose="01000000000000000000" pitchFamily="2" charset="-78"/>
              </a:rPr>
              <a:t>predict the future stock prices</a:t>
            </a:r>
          </a:p>
          <a:p>
            <a:pPr marL="514350" indent="-514350">
              <a:buAutoNum type="arabicPeriod"/>
            </a:pPr>
            <a:r>
              <a:rPr lang="en-US" sz="3200" b="0" i="0" dirty="0">
                <a:solidFill>
                  <a:schemeClr val="tx1">
                    <a:lumMod val="95000"/>
                    <a:lumOff val="5000"/>
                  </a:schemeClr>
                </a:solidFill>
                <a:effectLst/>
                <a:latin typeface="Aldhabi" panose="01000000000000000000" pitchFamily="2" charset="-78"/>
                <a:cs typeface="Aldhabi" panose="01000000000000000000" pitchFamily="2" charset="-78"/>
              </a:rPr>
              <a:t>determine its accuracy and reliability</a:t>
            </a:r>
          </a:p>
          <a:p>
            <a:pPr marL="514350" indent="-514350">
              <a:buAutoNum type="arabicPeriod"/>
            </a:pPr>
            <a:endParaRPr lang="en-US" sz="3200" b="0" i="0" dirty="0">
              <a:solidFill>
                <a:schemeClr val="tx1">
                  <a:lumMod val="95000"/>
                  <a:lumOff val="5000"/>
                </a:schemeClr>
              </a:solidFill>
              <a:effectLst/>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40640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pPr algn="ctr"/>
            <a:r>
              <a:rPr lang="en-US" sz="3600" b="1" u="sng" dirty="0">
                <a:latin typeface="Times New Roman" panose="02020603050405020304" pitchFamily="18" charset="0"/>
                <a:cs typeface="Times New Roman" panose="02020603050405020304" pitchFamily="18" charset="0"/>
              </a:rPr>
              <a:t>MACHINE LEARNING</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a:xfrm>
            <a:off x="160421" y="1601036"/>
            <a:ext cx="11919283" cy="5056437"/>
          </a:xfrm>
          <a:noFill/>
        </p:spPr>
        <p:txBody>
          <a:bodyPr/>
          <a:lstStyle/>
          <a:p>
            <a:pPr marL="0" indent="0">
              <a:buNone/>
            </a:pPr>
            <a:r>
              <a:rPr lang="en-US" sz="3200" b="0" i="0" dirty="0">
                <a:solidFill>
                  <a:schemeClr val="tx1">
                    <a:lumMod val="95000"/>
                    <a:lumOff val="5000"/>
                  </a:schemeClr>
                </a:solidFill>
                <a:effectLst/>
                <a:latin typeface="Aldhabi" panose="01000000000000000000" pitchFamily="2" charset="-78"/>
                <a:cs typeface="Aldhabi" panose="01000000000000000000" pitchFamily="2" charset="-78"/>
              </a:rPr>
              <a:t>The stock price prediction project involves the use of machine learning algorithms to predict the future stock prices of a particular company. The project involves several steps, including data collection, data preprocessing, feature engineering, model selection, and model training.</a:t>
            </a:r>
          </a:p>
          <a:p>
            <a:pPr marL="514350" indent="-514350">
              <a:buAutoNum type="arabicPeriod"/>
            </a:pPr>
            <a:r>
              <a:rPr lang="en-US" sz="3200" b="0" i="0" dirty="0">
                <a:solidFill>
                  <a:schemeClr val="tx1">
                    <a:lumMod val="95000"/>
                    <a:lumOff val="5000"/>
                  </a:schemeClr>
                </a:solidFill>
                <a:effectLst/>
                <a:latin typeface="Aldhabi" panose="01000000000000000000" pitchFamily="2" charset="-78"/>
                <a:cs typeface="Aldhabi" panose="01000000000000000000" pitchFamily="2" charset="-78"/>
              </a:rPr>
              <a:t>collect historical stock price data</a:t>
            </a:r>
          </a:p>
          <a:p>
            <a:pPr marL="514350" indent="-514350">
              <a:buAutoNum type="arabicPeriod"/>
            </a:pPr>
            <a:r>
              <a:rPr lang="en-US" sz="3200" b="0" i="0" dirty="0">
                <a:solidFill>
                  <a:schemeClr val="tx1">
                    <a:lumMod val="95000"/>
                    <a:lumOff val="5000"/>
                  </a:schemeClr>
                </a:solidFill>
                <a:effectLst/>
                <a:latin typeface="Aldhabi" panose="01000000000000000000" pitchFamily="2" charset="-78"/>
                <a:cs typeface="Aldhabi" panose="01000000000000000000" pitchFamily="2" charset="-78"/>
              </a:rPr>
              <a:t>Preprocessed data</a:t>
            </a:r>
          </a:p>
          <a:p>
            <a:pPr marL="514350" indent="-514350">
              <a:buAutoNum type="arabicPeriod"/>
            </a:pPr>
            <a:r>
              <a:rPr lang="en-US" sz="3200" b="0" i="0" dirty="0">
                <a:solidFill>
                  <a:schemeClr val="tx1">
                    <a:lumMod val="95000"/>
                    <a:lumOff val="5000"/>
                  </a:schemeClr>
                </a:solidFill>
                <a:effectLst/>
                <a:latin typeface="Aldhabi" panose="01000000000000000000" pitchFamily="2" charset="-78"/>
                <a:cs typeface="Aldhabi" panose="01000000000000000000" pitchFamily="2" charset="-78"/>
              </a:rPr>
              <a:t>machine learning model</a:t>
            </a:r>
          </a:p>
          <a:p>
            <a:pPr marL="514350" indent="-514350">
              <a:buAutoNum type="arabicPeriod"/>
            </a:pPr>
            <a:r>
              <a:rPr lang="en-US" sz="3200" b="0" i="0" dirty="0">
                <a:solidFill>
                  <a:schemeClr val="tx1">
                    <a:lumMod val="95000"/>
                    <a:lumOff val="5000"/>
                  </a:schemeClr>
                </a:solidFill>
                <a:effectLst/>
                <a:latin typeface="Aldhabi" panose="01000000000000000000" pitchFamily="2" charset="-78"/>
                <a:cs typeface="Aldhabi" panose="01000000000000000000" pitchFamily="2" charset="-78"/>
              </a:rPr>
              <a:t>predict the future stock prices</a:t>
            </a:r>
          </a:p>
          <a:p>
            <a:pPr marL="514350" indent="-514350">
              <a:buAutoNum type="arabicPeriod"/>
            </a:pPr>
            <a:r>
              <a:rPr lang="en-US" sz="3200" b="0" i="0" dirty="0">
                <a:solidFill>
                  <a:schemeClr val="tx1">
                    <a:lumMod val="95000"/>
                    <a:lumOff val="5000"/>
                  </a:schemeClr>
                </a:solidFill>
                <a:effectLst/>
                <a:latin typeface="Aldhabi" panose="01000000000000000000" pitchFamily="2" charset="-78"/>
                <a:cs typeface="Aldhabi" panose="01000000000000000000" pitchFamily="2" charset="-78"/>
              </a:rPr>
              <a:t>determine its accuracy and reliability</a:t>
            </a:r>
          </a:p>
          <a:p>
            <a:pPr marL="0" indent="0">
              <a:buNone/>
            </a:pPr>
            <a:endParaRPr lang="en-US" sz="3200" b="0" i="0" dirty="0">
              <a:solidFill>
                <a:schemeClr val="tx1">
                  <a:lumMod val="95000"/>
                  <a:lumOff val="5000"/>
                </a:schemeClr>
              </a:solidFill>
              <a:effectLst/>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121929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199" y="917863"/>
            <a:ext cx="10515600" cy="1325563"/>
          </a:xfrm>
        </p:spPr>
        <p:txBody>
          <a:bodyPr/>
          <a:lstStyle/>
          <a:p>
            <a:pPr algn="ctr"/>
            <a:r>
              <a:rPr lang="en-GB" b="1" u="sng" dirty="0">
                <a:latin typeface="Times New Roman" panose="02020603050405020304" pitchFamily="18" charset="0"/>
                <a:cs typeface="Times New Roman" panose="02020603050405020304" pitchFamily="18" charset="0"/>
              </a:rPr>
              <a:t>MODELLING</a:t>
            </a:r>
            <a:endParaRPr lang="en-IN" b="1" u="sng" dirty="0">
              <a:latin typeface="Times New Roman" panose="02020603050405020304" pitchFamily="18" charset="0"/>
              <a:cs typeface="Times New Roman" panose="02020603050405020304" pitchFamily="18" charset="0"/>
            </a:endParaRPr>
          </a:p>
        </p:txBody>
      </p:sp>
      <p:pic>
        <p:nvPicPr>
          <p:cNvPr id="18" name="Content Placeholder 17">
            <a:extLst>
              <a:ext uri="{FF2B5EF4-FFF2-40B4-BE49-F238E27FC236}">
                <a16:creationId xmlns:a16="http://schemas.microsoft.com/office/drawing/2014/main" id="{A5963A69-1C72-1092-1B87-D07650EBA63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89407" y="2179244"/>
            <a:ext cx="6013185" cy="4351338"/>
          </a:xfrm>
        </p:spPr>
      </p:pic>
    </p:spTree>
    <p:extLst>
      <p:ext uri="{BB962C8B-B14F-4D97-AF65-F5344CB8AC3E}">
        <p14:creationId xmlns:p14="http://schemas.microsoft.com/office/powerpoint/2010/main" val="3314519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9788" y="987425"/>
            <a:ext cx="3932237" cy="739588"/>
          </a:xfrm>
        </p:spPr>
        <p:txBody>
          <a:bodyPr/>
          <a:lstStyle/>
          <a:p>
            <a:pPr algn="ctr"/>
            <a:r>
              <a:rPr lang="en-US" b="1" u="sng" dirty="0">
                <a:latin typeface="Times New Roman" panose="02020603050405020304" pitchFamily="18" charset="0"/>
                <a:cs typeface="Times New Roman" panose="02020603050405020304" pitchFamily="18" charset="0"/>
              </a:rPr>
              <a:t>IN PROJECT</a:t>
            </a:r>
            <a:endParaRPr lang="en-IN" b="1" u="sng"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917663F4-0EF7-6FF4-BEA7-4438D3D43B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396352"/>
            <a:ext cx="4701988" cy="4197624"/>
          </a:xfrm>
          <a:noFill/>
        </p:spPr>
      </p:pic>
      <p:sp>
        <p:nvSpPr>
          <p:cNvPr id="5" name="Text Placeholder 4">
            <a:extLst>
              <a:ext uri="{FF2B5EF4-FFF2-40B4-BE49-F238E27FC236}">
                <a16:creationId xmlns:a16="http://schemas.microsoft.com/office/drawing/2014/main" id="{FE890CF5-32FF-2CDD-7ACA-E353F85C1538}"/>
              </a:ext>
            </a:extLst>
          </p:cNvPr>
          <p:cNvSpPr>
            <a:spLocks noGrp="1"/>
          </p:cNvSpPr>
          <p:nvPr>
            <p:ph type="body" sz="half" idx="2"/>
          </p:nvPr>
        </p:nvSpPr>
        <p:spPr>
          <a:xfrm>
            <a:off x="712694" y="1828800"/>
            <a:ext cx="4470494" cy="4040188"/>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1" i="1" u="none" strike="noStrike" kern="1200" cap="none" spc="0" normalizeH="0" baseline="0" noProof="0" dirty="0">
                <a:ln>
                  <a:noFill/>
                </a:ln>
                <a:solidFill>
                  <a:prstClr val="black">
                    <a:lumMod val="95000"/>
                    <a:lumOff val="5000"/>
                  </a:prstClr>
                </a:solidFill>
                <a:effectLst/>
                <a:uLnTx/>
                <a:uFillTx/>
                <a:latin typeface="Aldhabi" panose="01000000000000000000" pitchFamily="2" charset="-78"/>
                <a:ea typeface="+mn-ea"/>
                <a:cs typeface="Aldhabi" panose="01000000000000000000" pitchFamily="2" charset="-78"/>
              </a:rPr>
              <a:t>Supervised learning </a:t>
            </a:r>
            <a:r>
              <a:rPr kumimoji="0" lang="en-US" sz="3200" b="0" i="0" u="none" strike="noStrike" kern="1200" cap="none" spc="0" normalizeH="0" baseline="0" noProof="0" dirty="0">
                <a:ln>
                  <a:noFill/>
                </a:ln>
                <a:solidFill>
                  <a:prstClr val="black">
                    <a:lumMod val="95000"/>
                    <a:lumOff val="5000"/>
                  </a:prstClr>
                </a:solidFill>
                <a:effectLst/>
                <a:uLnTx/>
                <a:uFillTx/>
                <a:latin typeface="Aldhabi" panose="01000000000000000000" pitchFamily="2" charset="-78"/>
                <a:ea typeface="+mn-ea"/>
                <a:cs typeface="Aldhabi" panose="01000000000000000000" pitchFamily="2" charset="-78"/>
              </a:rPr>
              <a:t>is a type of machine learning where the algorithm learns from labeled data, meaning data that has been manually labeled with the correct output or response variable. The goal of supervised learning is to build a model that can accurately predict the output variable for new, unseen input data.</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3200" b="0" i="0" u="none" strike="noStrike" kern="1200" cap="none" spc="0" normalizeH="0" baseline="0" noProof="0" dirty="0">
              <a:ln>
                <a:noFill/>
              </a:ln>
              <a:solidFill>
                <a:prstClr val="black">
                  <a:lumMod val="95000"/>
                  <a:lumOff val="5000"/>
                </a:prstClr>
              </a:solidFill>
              <a:effectLst/>
              <a:uLnTx/>
              <a:uFillTx/>
              <a:latin typeface="Aldhabi" panose="01000000000000000000" pitchFamily="2" charset="-78"/>
              <a:ea typeface="+mn-ea"/>
              <a:cs typeface="Aldhabi" panose="01000000000000000000" pitchFamily="2" charset="-78"/>
            </a:endParaRPr>
          </a:p>
          <a:p>
            <a:endParaRPr lang="en-IN" dirty="0"/>
          </a:p>
        </p:txBody>
      </p:sp>
    </p:spTree>
    <p:extLst>
      <p:ext uri="{BB962C8B-B14F-4D97-AF65-F5344CB8AC3E}">
        <p14:creationId xmlns:p14="http://schemas.microsoft.com/office/powerpoint/2010/main" val="3884108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9788" y="987425"/>
            <a:ext cx="3932237" cy="739588"/>
          </a:xfrm>
        </p:spPr>
        <p:txBody>
          <a:bodyPr/>
          <a:lstStyle/>
          <a:p>
            <a:pPr algn="ctr"/>
            <a:r>
              <a:rPr lang="en-US" b="1" u="sng" dirty="0">
                <a:latin typeface="Times New Roman" panose="02020603050405020304" pitchFamily="18" charset="0"/>
                <a:cs typeface="Times New Roman" panose="02020603050405020304" pitchFamily="18" charset="0"/>
              </a:rPr>
              <a:t>IN PROJECT</a:t>
            </a:r>
            <a:endParaRPr lang="en-IN" b="1" u="sng"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FE890CF5-32FF-2CDD-7ACA-E353F85C1538}"/>
              </a:ext>
            </a:extLst>
          </p:cNvPr>
          <p:cNvSpPr>
            <a:spLocks noGrp="1"/>
          </p:cNvSpPr>
          <p:nvPr>
            <p:ph type="body" sz="half" idx="2"/>
          </p:nvPr>
        </p:nvSpPr>
        <p:spPr>
          <a:xfrm>
            <a:off x="524434" y="1828799"/>
            <a:ext cx="5876365" cy="4329953"/>
          </a:xfrm>
        </p:spPr>
        <p:txBody>
          <a:bodyPr/>
          <a:lstStyle/>
          <a:p>
            <a:r>
              <a:rPr lang="en-US" sz="2800" b="1" dirty="0">
                <a:latin typeface="Aldhabi" panose="01000000000000000000" pitchFamily="2" charset="-78"/>
                <a:cs typeface="Aldhabi" panose="01000000000000000000" pitchFamily="2" charset="-78"/>
              </a:rPr>
              <a:t>Linear regression </a:t>
            </a:r>
            <a:r>
              <a:rPr lang="en-US" sz="2800" dirty="0">
                <a:latin typeface="Aldhabi" panose="01000000000000000000" pitchFamily="2" charset="-78"/>
                <a:cs typeface="Aldhabi" panose="01000000000000000000" pitchFamily="2" charset="-78"/>
              </a:rPr>
              <a:t>is a supervised learning algorithm used to predict a continuous output variable based on one or more input features. It assumes that there is a linear relationship between the input features and the output variable, and it seeks to find the best-fit line that describes this relationship.</a:t>
            </a:r>
          </a:p>
          <a:p>
            <a:r>
              <a:rPr lang="en-US" sz="2800" b="1" dirty="0">
                <a:latin typeface="Aldhabi" panose="01000000000000000000" pitchFamily="2" charset="-78"/>
                <a:cs typeface="Aldhabi" panose="01000000000000000000" pitchFamily="2" charset="-78"/>
              </a:rPr>
              <a:t>I</a:t>
            </a:r>
            <a:r>
              <a:rPr lang="en-US" sz="2800" dirty="0">
                <a:latin typeface="Aldhabi" panose="01000000000000000000" pitchFamily="2" charset="-78"/>
                <a:cs typeface="Aldhabi" panose="01000000000000000000" pitchFamily="2" charset="-78"/>
              </a:rPr>
              <a:t>n linear regression, the goal is to minimize the distance between the predicted values and the actual values of the output variable. This is typically done using the method of least squares, where the sum of the squared differences between the predicted and actual values is minimized.</a:t>
            </a:r>
            <a:endParaRPr lang="en-IN" sz="2800" dirty="0">
              <a:latin typeface="Aldhabi" panose="01000000000000000000" pitchFamily="2" charset="-78"/>
              <a:cs typeface="Aldhabi" panose="01000000000000000000" pitchFamily="2" charset="-78"/>
            </a:endParaRPr>
          </a:p>
        </p:txBody>
      </p:sp>
      <p:pic>
        <p:nvPicPr>
          <p:cNvPr id="8" name="Content Placeholder 7">
            <a:extLst>
              <a:ext uri="{FF2B5EF4-FFF2-40B4-BE49-F238E27FC236}">
                <a16:creationId xmlns:a16="http://schemas.microsoft.com/office/drawing/2014/main" id="{CC8DFEA1-A591-97CA-EAEC-EEA01C83D45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158" t="15208" r="13345" b="3950"/>
          <a:stretch/>
        </p:blipFill>
        <p:spPr>
          <a:xfrm>
            <a:off x="6575612" y="1929650"/>
            <a:ext cx="4470494" cy="4128249"/>
          </a:xfrm>
        </p:spPr>
      </p:pic>
    </p:spTree>
    <p:extLst>
      <p:ext uri="{BB962C8B-B14F-4D97-AF65-F5344CB8AC3E}">
        <p14:creationId xmlns:p14="http://schemas.microsoft.com/office/powerpoint/2010/main" val="1370790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22661F73-C25B-45D2-9C98-D4D5A05F71F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5C713AA2-8B4B-4A5F-88C6-BB7F5801B97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4" ma:contentTypeDescription="Create a new document." ma:contentTypeScope="" ma:versionID="bcd52990a0dbc3f29a94698a2b5a8023">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7ef62fdeadba381ec08057d0954de75b"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A202FF-E5A7-45B8-9F3E-8306552AB56C}">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1E82DDF-4D4A-433A-BC2D-2CC83BE55886}">
  <ds:schemaRefs>
    <ds:schemaRef ds:uri="http://schemas.microsoft.com/sharepoint/v3/contenttype/forms"/>
  </ds:schemaRefs>
</ds:datastoreItem>
</file>

<file path=customXml/itemProps3.xml><?xml version="1.0" encoding="utf-8"?>
<ds:datastoreItem xmlns:ds="http://schemas.openxmlformats.org/officeDocument/2006/customXml" ds:itemID="{DF41DE9B-9C02-4C52-AC6A-A16DBD42B64B}">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Presentation1</Template>
  <TotalTime>7349</TotalTime>
  <Words>1054</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Abadi</vt:lpstr>
      <vt:lpstr>Aldhabi</vt:lpstr>
      <vt:lpstr>Arial</vt:lpstr>
      <vt:lpstr>Calibri</vt:lpstr>
      <vt:lpstr>Calibri Light</vt:lpstr>
      <vt:lpstr>Constantia</vt:lpstr>
      <vt:lpstr>Söhne</vt:lpstr>
      <vt:lpstr>Times New Roman</vt:lpstr>
      <vt:lpstr>Wingdings</vt:lpstr>
      <vt:lpstr>Office Theme</vt:lpstr>
      <vt:lpstr>1_Office Theme</vt:lpstr>
      <vt:lpstr>PowerPoint Presentation</vt:lpstr>
      <vt:lpstr>CONTENT</vt:lpstr>
      <vt:lpstr>INTERODUCATION</vt:lpstr>
      <vt:lpstr>PROBLEM  STATEMENT</vt:lpstr>
      <vt:lpstr>PROJECT  OVERVIEW</vt:lpstr>
      <vt:lpstr>MACHINE LEARNING</vt:lpstr>
      <vt:lpstr>MODELLING</vt:lpstr>
      <vt:lpstr>IN PROJECT</vt:lpstr>
      <vt:lpstr>IN PROJECT</vt:lpstr>
      <vt:lpstr>WHO ARE THE END USERS?</vt:lpstr>
      <vt:lpstr>RESULT</vt:lpstr>
      <vt:lpstr>RESULTS OF PROJECT</vt:lpstr>
      <vt:lpstr>THE WOW FACTOR IN OUR SOLUTION</vt:lpstr>
      <vt:lpstr>CONCLUSION</vt:lpstr>
      <vt:lpstr>MEET OUR TEAM</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60</dc:title>
  <dc:creator>Suraj kumar gupta</dc:creator>
  <cp:lastModifiedBy>suraj kumar</cp:lastModifiedBy>
  <cp:revision>32</cp:revision>
  <dcterms:created xsi:type="dcterms:W3CDTF">2022-06-06T03:52:37Z</dcterms:created>
  <dcterms:modified xsi:type="dcterms:W3CDTF">2023-05-15T02:46:29Z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