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
      <p:font typeface="Average"/>
      <p:regular r:id="rId30"/>
    </p:embeddedFont>
    <p:embeddedFont>
      <p:font typeface="Oswald"/>
      <p:regular r:id="rId31"/>
      <p:bold r:id="rId32"/>
    </p:embeddedFont>
    <p:embeddedFont>
      <p:font typeface="Roboto Mono Regula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33" Type="http://schemas.openxmlformats.org/officeDocument/2006/relationships/font" Target="fonts/RobotoMonoRegular-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RobotoMonoRegular-italic.fntdata"/><Relationship Id="rId12" Type="http://schemas.openxmlformats.org/officeDocument/2006/relationships/slide" Target="slides/slide7.xml"/><Relationship Id="rId34" Type="http://schemas.openxmlformats.org/officeDocument/2006/relationships/font" Target="fonts/RobotoMonoRegula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Regula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3afa6ec3_13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3afa6ec3_1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3afa6ec3_1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93afa6ec3_1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3afa6ec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3afa6ec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93afa6ec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93afa6ec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93afa6ec3_1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93afa6ec3_1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3afa6ec3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3afa6ec3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3afa6ec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3afa6ec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3afa6ec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3afa6ec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1fef8072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1fef8072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3afa6e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93afa6e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93afa6ec3_13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93afa6ec3_13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93afa6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93afa6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3afa6ec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3afa6ec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3afa6ec3_1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3afa6ec3_1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3afa6e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93afa6e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3afa6ec3_13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3afa6ec3_13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3afa6e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3afa6ec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google.com" TargetMode="External"/><Relationship Id="rId4" Type="http://schemas.openxmlformats.org/officeDocument/2006/relationships/hyperlink" Target="http://www.wikipedia.com" TargetMode="External"/><Relationship Id="rId9" Type="http://schemas.openxmlformats.org/officeDocument/2006/relationships/image" Target="../media/image17.png"/><Relationship Id="rId5" Type="http://schemas.openxmlformats.org/officeDocument/2006/relationships/hyperlink" Target="https://aws.amazon.com/solutions/case-studies" TargetMode="External"/><Relationship Id="rId6" Type="http://schemas.openxmlformats.org/officeDocument/2006/relationships/hyperlink" Target="https://www.ampagency.com/patagonia-fashion-and-footwear-case-study" TargetMode="External"/><Relationship Id="rId7" Type="http://schemas.openxmlformats.org/officeDocument/2006/relationships/image" Target="../media/image19.jpg"/><Relationship Id="rId8"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15500"/>
              <a:t>Case Study</a:t>
            </a:r>
            <a:endParaRPr sz="15500"/>
          </a:p>
        </p:txBody>
      </p:sp>
      <p:sp>
        <p:nvSpPr>
          <p:cNvPr id="57" name="Google Shape;57;p13"/>
          <p:cNvSpPr txBox="1"/>
          <p:nvPr>
            <p:ph idx="1" type="subTitle"/>
          </p:nvPr>
        </p:nvSpPr>
        <p:spPr>
          <a:xfrm>
            <a:off x="148825" y="3890400"/>
            <a:ext cx="4536900" cy="106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Average"/>
                <a:ea typeface="Average"/>
                <a:cs typeface="Average"/>
                <a:sym typeface="Average"/>
              </a:rPr>
              <a:t>                                                            </a:t>
            </a:r>
            <a:r>
              <a:rPr lang="en">
                <a:solidFill>
                  <a:srgbClr val="434343"/>
                </a:solidFill>
                <a:latin typeface="Average"/>
                <a:ea typeface="Average"/>
                <a:cs typeface="Average"/>
                <a:sym typeface="Average"/>
              </a:rPr>
              <a:t>Presentation by Team Explore more</a:t>
            </a:r>
            <a:endParaRPr>
              <a:solidFill>
                <a:srgbClr val="434343"/>
              </a:solidFill>
              <a:latin typeface="Average"/>
              <a:ea typeface="Average"/>
              <a:cs typeface="Average"/>
              <a:sym typeface="Average"/>
            </a:endParaRPr>
          </a:p>
        </p:txBody>
      </p:sp>
      <p:pic>
        <p:nvPicPr>
          <p:cNvPr id="58" name="Google Shape;58;p13"/>
          <p:cNvPicPr preferRelativeResize="0"/>
          <p:nvPr/>
        </p:nvPicPr>
        <p:blipFill>
          <a:blip r:embed="rId3">
            <a:alphaModFix/>
          </a:blip>
          <a:stretch>
            <a:fillRect/>
          </a:stretch>
        </p:blipFill>
        <p:spPr>
          <a:xfrm>
            <a:off x="-24252" y="186625"/>
            <a:ext cx="3105602" cy="1125950"/>
          </a:xfrm>
          <a:prstGeom prst="rect">
            <a:avLst/>
          </a:prstGeom>
          <a:noFill/>
          <a:ln>
            <a:noFill/>
          </a:ln>
        </p:spPr>
      </p:pic>
      <p:pic>
        <p:nvPicPr>
          <p:cNvPr id="59" name="Google Shape;59;p13"/>
          <p:cNvPicPr preferRelativeResize="0"/>
          <p:nvPr/>
        </p:nvPicPr>
        <p:blipFill>
          <a:blip r:embed="rId4">
            <a:alphaModFix/>
          </a:blip>
          <a:stretch>
            <a:fillRect/>
          </a:stretch>
        </p:blipFill>
        <p:spPr>
          <a:xfrm>
            <a:off x="6986700" y="3427647"/>
            <a:ext cx="2157300" cy="1715853"/>
          </a:xfrm>
          <a:prstGeom prst="rect">
            <a:avLst/>
          </a:prstGeom>
          <a:noFill/>
          <a:ln>
            <a:noFill/>
          </a:ln>
        </p:spPr>
      </p:pic>
      <p:cxnSp>
        <p:nvCxnSpPr>
          <p:cNvPr id="60" name="Google Shape;60;p13"/>
          <p:cNvCxnSpPr/>
          <p:nvPr/>
        </p:nvCxnSpPr>
        <p:spPr>
          <a:xfrm>
            <a:off x="2331925" y="186625"/>
            <a:ext cx="6732900" cy="0"/>
          </a:xfrm>
          <a:prstGeom prst="straightConnector1">
            <a:avLst/>
          </a:prstGeom>
          <a:noFill/>
          <a:ln cap="flat" cmpd="sng" w="38100">
            <a:solidFill>
              <a:schemeClr val="dk1"/>
            </a:solidFill>
            <a:prstDash val="solid"/>
            <a:round/>
            <a:headEnd len="med" w="med" type="none"/>
            <a:tailEnd len="med" w="med" type="none"/>
          </a:ln>
        </p:spPr>
      </p:cxnSp>
      <p:cxnSp>
        <p:nvCxnSpPr>
          <p:cNvPr id="61" name="Google Shape;61;p13"/>
          <p:cNvCxnSpPr/>
          <p:nvPr/>
        </p:nvCxnSpPr>
        <p:spPr>
          <a:xfrm>
            <a:off x="8832300" y="63150"/>
            <a:ext cx="11700" cy="50742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51435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body"/>
          </p:nvPr>
        </p:nvSpPr>
        <p:spPr>
          <a:xfrm>
            <a:off x="0" y="3341725"/>
            <a:ext cx="5861400" cy="1462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Using the leftover </a:t>
            </a:r>
            <a:r>
              <a:rPr b="1" lang="en" sz="2300"/>
              <a:t>plastic</a:t>
            </a:r>
            <a:r>
              <a:rPr b="1" lang="en" sz="2300"/>
              <a:t> materials for making </a:t>
            </a:r>
            <a:r>
              <a:rPr b="1" lang="en" sz="2300"/>
              <a:t>sanitizer</a:t>
            </a:r>
            <a:r>
              <a:rPr b="1" lang="en" sz="2300"/>
              <a:t> holders.</a:t>
            </a:r>
            <a:endParaRPr b="1" sz="2300"/>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6099525" y="517725"/>
            <a:ext cx="2619375" cy="2308925"/>
          </a:xfrm>
          <a:prstGeom prst="rect">
            <a:avLst/>
          </a:prstGeom>
          <a:noFill/>
          <a:ln>
            <a:noFill/>
          </a:ln>
        </p:spPr>
      </p:pic>
      <p:pic>
        <p:nvPicPr>
          <p:cNvPr id="129" name="Google Shape;129;p22"/>
          <p:cNvPicPr preferRelativeResize="0"/>
          <p:nvPr/>
        </p:nvPicPr>
        <p:blipFill>
          <a:blip r:embed="rId4">
            <a:alphaModFix/>
          </a:blip>
          <a:stretch>
            <a:fillRect/>
          </a:stretch>
        </p:blipFill>
        <p:spPr>
          <a:xfrm>
            <a:off x="6013800" y="3165925"/>
            <a:ext cx="2790825" cy="1638300"/>
          </a:xfrm>
          <a:prstGeom prst="rect">
            <a:avLst/>
          </a:prstGeom>
          <a:noFill/>
          <a:ln>
            <a:noFill/>
          </a:ln>
        </p:spPr>
      </p:pic>
      <p:sp>
        <p:nvSpPr>
          <p:cNvPr id="130" name="Google Shape;130;p22"/>
          <p:cNvSpPr txBox="1"/>
          <p:nvPr/>
        </p:nvSpPr>
        <p:spPr>
          <a:xfrm>
            <a:off x="0" y="123900"/>
            <a:ext cx="5403900" cy="32178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Source Code Pro"/>
              <a:buChar char="●"/>
            </a:pPr>
            <a:r>
              <a:rPr b="1" lang="en" sz="2300">
                <a:solidFill>
                  <a:schemeClr val="dk2"/>
                </a:solidFill>
                <a:latin typeface="Source Code Pro"/>
                <a:ea typeface="Source Code Pro"/>
                <a:cs typeface="Source Code Pro"/>
                <a:sym typeface="Source Code Pro"/>
              </a:rPr>
              <a:t>Organising competitions at art colleges and schools. We can give them some of our materials and ask them to add their own creativity to it. We can take their ideas and sell some of them as limited editions.</a:t>
            </a:r>
            <a:endParaRPr b="1" sz="23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574200" y="1173075"/>
            <a:ext cx="3357000" cy="2977800"/>
          </a:xfrm>
          <a:prstGeom prst="rect">
            <a:avLst/>
          </a:prstGeom>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500">
                <a:solidFill>
                  <a:srgbClr val="434343"/>
                </a:solidFill>
              </a:rPr>
              <a:t>Marketing strategies</a:t>
            </a:r>
            <a:endParaRPr sz="6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454825" y="-1091500"/>
            <a:ext cx="2883300" cy="5727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t/>
            </a:r>
            <a:endParaRPr sz="4900">
              <a:solidFill>
                <a:srgbClr val="434343"/>
              </a:solidFill>
            </a:endParaRPr>
          </a:p>
        </p:txBody>
      </p:sp>
      <p:sp>
        <p:nvSpPr>
          <p:cNvPr id="141" name="Google Shape;14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500">
                <a:solidFill>
                  <a:srgbClr val="073763"/>
                </a:solidFill>
              </a:rPr>
              <a:t>1.Spreading Awareness- We need to ensure that people know about us and the seriousness of the situation</a:t>
            </a:r>
            <a:endParaRPr b="1" sz="2500">
              <a:solidFill>
                <a:srgbClr val="073763"/>
              </a:solidFill>
            </a:endParaRPr>
          </a:p>
        </p:txBody>
      </p:sp>
      <p:sp>
        <p:nvSpPr>
          <p:cNvPr id="142" name="Google Shape;142;p24"/>
          <p:cNvSpPr txBox="1"/>
          <p:nvPr/>
        </p:nvSpPr>
        <p:spPr>
          <a:xfrm>
            <a:off x="198525" y="2346000"/>
            <a:ext cx="4572000" cy="22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Average"/>
                <a:ea typeface="Average"/>
                <a:cs typeface="Average"/>
                <a:sym typeface="Average"/>
              </a:rPr>
              <a:t>Working with NGOs to avail every worker with masks and other products to prevent the harmful effects of working in unfavourable cond</a:t>
            </a:r>
            <a:r>
              <a:rPr b="1" lang="en" sz="2200">
                <a:latin typeface="Average"/>
                <a:ea typeface="Average"/>
                <a:cs typeface="Average"/>
                <a:sym typeface="Average"/>
              </a:rPr>
              <a:t>itions.</a:t>
            </a:r>
            <a:endParaRPr b="1" sz="2200">
              <a:latin typeface="Average"/>
              <a:ea typeface="Average"/>
              <a:cs typeface="Average"/>
              <a:sym typeface="Average"/>
            </a:endParaRPr>
          </a:p>
          <a:p>
            <a:pPr indent="0" lvl="0" marL="914400" rtl="0" algn="l">
              <a:spcBef>
                <a:spcPts val="0"/>
              </a:spcBef>
              <a:spcAft>
                <a:spcPts val="0"/>
              </a:spcAft>
              <a:buNone/>
            </a:pPr>
            <a:r>
              <a:t/>
            </a:r>
            <a:endParaRPr sz="2100">
              <a:solidFill>
                <a:srgbClr val="D9D9D9"/>
              </a:solidFill>
              <a:latin typeface="Average"/>
              <a:ea typeface="Average"/>
              <a:cs typeface="Average"/>
              <a:sym typeface="Average"/>
            </a:endParaRPr>
          </a:p>
          <a:p>
            <a:pPr indent="0" lvl="0" marL="914400" rtl="0" algn="l">
              <a:spcBef>
                <a:spcPts val="0"/>
              </a:spcBef>
              <a:spcAft>
                <a:spcPts val="0"/>
              </a:spcAft>
              <a:buNone/>
            </a:pPr>
            <a:r>
              <a:t/>
            </a:r>
            <a:endParaRPr sz="1600">
              <a:solidFill>
                <a:srgbClr val="D9D9D9"/>
              </a:solidFill>
              <a:latin typeface="Average"/>
              <a:ea typeface="Average"/>
              <a:cs typeface="Average"/>
              <a:sym typeface="Average"/>
            </a:endParaRPr>
          </a:p>
          <a:p>
            <a:pPr indent="0" lvl="0" marL="914400" rtl="0" algn="l">
              <a:spcBef>
                <a:spcPts val="0"/>
              </a:spcBef>
              <a:spcAft>
                <a:spcPts val="0"/>
              </a:spcAft>
              <a:buNone/>
            </a:pPr>
            <a:r>
              <a:rPr lang="en">
                <a:solidFill>
                  <a:srgbClr val="D9D9D9"/>
                </a:solidFill>
                <a:latin typeface="Average"/>
                <a:ea typeface="Average"/>
                <a:cs typeface="Average"/>
                <a:sym typeface="Average"/>
              </a:rPr>
              <a:t> </a:t>
            </a:r>
            <a:endParaRPr>
              <a:solidFill>
                <a:srgbClr val="D9D9D9"/>
              </a:solidFill>
              <a:latin typeface="Average"/>
              <a:ea typeface="Average"/>
              <a:cs typeface="Average"/>
              <a:sym typeface="Average"/>
            </a:endParaRPr>
          </a:p>
        </p:txBody>
      </p:sp>
      <p:sp>
        <p:nvSpPr>
          <p:cNvPr id="143" name="Google Shape;143;p24"/>
          <p:cNvSpPr txBox="1"/>
          <p:nvPr/>
        </p:nvSpPr>
        <p:spPr>
          <a:xfrm>
            <a:off x="-558625" y="4570800"/>
            <a:ext cx="836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Average"/>
                <a:ea typeface="Average"/>
                <a:cs typeface="Average"/>
                <a:sym typeface="Average"/>
              </a:rPr>
              <a:t>            </a:t>
            </a:r>
            <a:endParaRPr sz="1600">
              <a:solidFill>
                <a:srgbClr val="CCCCCC"/>
              </a:solidFill>
              <a:latin typeface="Average"/>
              <a:ea typeface="Average"/>
              <a:cs typeface="Average"/>
              <a:sym typeface="Average"/>
            </a:endParaRPr>
          </a:p>
        </p:txBody>
      </p:sp>
      <p:sp>
        <p:nvSpPr>
          <p:cNvPr id="144" name="Google Shape;144;p24"/>
          <p:cNvSpPr txBox="1"/>
          <p:nvPr/>
        </p:nvSpPr>
        <p:spPr>
          <a:xfrm>
            <a:off x="110400" y="574413"/>
            <a:ext cx="4351200" cy="14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Average"/>
                <a:ea typeface="Average"/>
                <a:cs typeface="Average"/>
                <a:sym typeface="Average"/>
              </a:rPr>
              <a:t>Campaigning for use of masks, gloves and sanitizing products in small scale factories.</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45475" y="309025"/>
            <a:ext cx="3322800" cy="1876500"/>
          </a:xfrm>
          <a:prstGeom prst="rect">
            <a:avLst/>
          </a:prstGeom>
          <a:solidFill>
            <a:schemeClr val="dk1"/>
          </a:solid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2. Cover in new way</a:t>
            </a:r>
            <a:endParaRPr sz="5700">
              <a:solidFill>
                <a:srgbClr val="434343"/>
              </a:solidFill>
            </a:endParaRPr>
          </a:p>
        </p:txBody>
      </p:sp>
      <p:sp>
        <p:nvSpPr>
          <p:cNvPr id="150" name="Google Shape;150;p25"/>
          <p:cNvSpPr txBox="1"/>
          <p:nvPr>
            <p:ph idx="1" type="body"/>
          </p:nvPr>
        </p:nvSpPr>
        <p:spPr>
          <a:xfrm>
            <a:off x="245475" y="53852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000"/>
          </a:p>
        </p:txBody>
      </p:sp>
      <p:sp>
        <p:nvSpPr>
          <p:cNvPr id="151" name="Google Shape;151;p25"/>
          <p:cNvSpPr txBox="1"/>
          <p:nvPr/>
        </p:nvSpPr>
        <p:spPr>
          <a:xfrm>
            <a:off x="3711375" y="2450325"/>
            <a:ext cx="5090400" cy="2537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Average"/>
              <a:buChar char="●"/>
            </a:pPr>
            <a:r>
              <a:rPr lang="en" sz="2300">
                <a:latin typeface="Average"/>
                <a:ea typeface="Average"/>
                <a:cs typeface="Average"/>
                <a:sym typeface="Average"/>
              </a:rPr>
              <a:t>‘Funk Masks - Cover in new way.</a:t>
            </a:r>
            <a:endParaRPr sz="2300">
              <a:latin typeface="Average"/>
              <a:ea typeface="Average"/>
              <a:cs typeface="Average"/>
              <a:sym typeface="Average"/>
            </a:endParaRPr>
          </a:p>
          <a:p>
            <a:pPr indent="-374650" lvl="0" marL="457200" rtl="0" algn="l">
              <a:spcBef>
                <a:spcPts val="0"/>
              </a:spcBef>
              <a:spcAft>
                <a:spcPts val="0"/>
              </a:spcAft>
              <a:buSzPts val="2300"/>
              <a:buFont typeface="Average"/>
              <a:buChar char="●"/>
            </a:pPr>
            <a:r>
              <a:rPr lang="en" sz="2300">
                <a:latin typeface="Average"/>
                <a:ea typeface="Average"/>
                <a:cs typeface="Average"/>
                <a:sym typeface="Average"/>
              </a:rPr>
              <a:t>Making masks a new style statement among youths</a:t>
            </a:r>
            <a:endParaRPr sz="2300">
              <a:latin typeface="Average"/>
              <a:ea typeface="Average"/>
              <a:cs typeface="Average"/>
              <a:sym typeface="Average"/>
            </a:endParaRPr>
          </a:p>
          <a:p>
            <a:pPr indent="-374650" lvl="0" marL="457200" rtl="0" algn="l">
              <a:spcBef>
                <a:spcPts val="0"/>
              </a:spcBef>
              <a:spcAft>
                <a:spcPts val="0"/>
              </a:spcAft>
              <a:buSzPts val="2300"/>
              <a:buFont typeface="Average"/>
              <a:buChar char="●"/>
            </a:pPr>
            <a:r>
              <a:rPr lang="en" sz="2300">
                <a:latin typeface="Average"/>
                <a:ea typeface="Average"/>
                <a:cs typeface="Average"/>
                <a:sym typeface="Average"/>
              </a:rPr>
              <a:t>Making and distributing attractive and colourful masks and sanitizer holders among children</a:t>
            </a:r>
            <a:endParaRPr sz="2300">
              <a:latin typeface="Average"/>
              <a:ea typeface="Average"/>
              <a:cs typeface="Average"/>
              <a:sym typeface="Average"/>
            </a:endParaRPr>
          </a:p>
        </p:txBody>
      </p:sp>
      <p:sp>
        <p:nvSpPr>
          <p:cNvPr id="152" name="Google Shape;152;p25"/>
          <p:cNvSpPr txBox="1"/>
          <p:nvPr/>
        </p:nvSpPr>
        <p:spPr>
          <a:xfrm>
            <a:off x="245475" y="2295550"/>
            <a:ext cx="3465900" cy="26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rgbClr val="FFFFFF"/>
                </a:solidFill>
                <a:highlight>
                  <a:schemeClr val="accent4"/>
                </a:highlight>
                <a:latin typeface="Source Code Pro"/>
                <a:ea typeface="Source Code Pro"/>
                <a:cs typeface="Source Code Pro"/>
                <a:sym typeface="Source Code Pro"/>
              </a:rPr>
              <a:t>Wherever you go, it’s your style and personality that's seen first</a:t>
            </a:r>
            <a:endParaRPr b="1" sz="2500">
              <a:solidFill>
                <a:srgbClr val="FFFFFF"/>
              </a:solidFill>
              <a:highlight>
                <a:schemeClr val="accent4"/>
              </a:highlight>
              <a:latin typeface="Source Code Pro"/>
              <a:ea typeface="Source Code Pro"/>
              <a:cs typeface="Source Code Pro"/>
              <a:sym typeface="Source Code Pro"/>
            </a:endParaRPr>
          </a:p>
        </p:txBody>
      </p:sp>
      <p:pic>
        <p:nvPicPr>
          <p:cNvPr id="153" name="Google Shape;153;p25"/>
          <p:cNvPicPr preferRelativeResize="0"/>
          <p:nvPr/>
        </p:nvPicPr>
        <p:blipFill>
          <a:blip r:embed="rId3">
            <a:alphaModFix/>
          </a:blip>
          <a:stretch>
            <a:fillRect/>
          </a:stretch>
        </p:blipFill>
        <p:spPr>
          <a:xfrm>
            <a:off x="6742350" y="152400"/>
            <a:ext cx="2059699" cy="2059699"/>
          </a:xfrm>
          <a:prstGeom prst="rect">
            <a:avLst/>
          </a:prstGeom>
          <a:noFill/>
          <a:ln>
            <a:noFill/>
          </a:ln>
        </p:spPr>
      </p:pic>
      <p:pic>
        <p:nvPicPr>
          <p:cNvPr id="154" name="Google Shape;154;p25"/>
          <p:cNvPicPr preferRelativeResize="0"/>
          <p:nvPr/>
        </p:nvPicPr>
        <p:blipFill>
          <a:blip r:embed="rId4">
            <a:alphaModFix/>
          </a:blip>
          <a:stretch>
            <a:fillRect/>
          </a:stretch>
        </p:blipFill>
        <p:spPr>
          <a:xfrm>
            <a:off x="3863775" y="152400"/>
            <a:ext cx="2808000" cy="205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03275" y="504275"/>
            <a:ext cx="8795400" cy="1217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rgbClr val="000000"/>
                </a:solidFill>
              </a:rPr>
              <a:t>​3.The more attractive and eye catching the product the more inclined people will be to buy it</a:t>
            </a:r>
            <a:endParaRPr sz="4300">
              <a:solidFill>
                <a:srgbClr val="000000"/>
              </a:solidFill>
            </a:endParaRPr>
          </a:p>
        </p:txBody>
      </p:sp>
      <p:sp>
        <p:nvSpPr>
          <p:cNvPr id="160" name="Google Shape;160;p26"/>
          <p:cNvSpPr txBox="1"/>
          <p:nvPr/>
        </p:nvSpPr>
        <p:spPr>
          <a:xfrm>
            <a:off x="323100" y="1898450"/>
            <a:ext cx="4900800" cy="30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Source Code Pro"/>
                <a:ea typeface="Source Code Pro"/>
                <a:cs typeface="Source Code Pro"/>
                <a:sym typeface="Source Code Pro"/>
              </a:rPr>
              <a:t>​Collaborating with the social societies and asking them to wear our masks/use our products at maximum when working/painting. People passing by will see them and think that it's the latest fashion and therefore buy our products.</a:t>
            </a:r>
            <a:endParaRPr b="1" sz="2100">
              <a:latin typeface="Source Code Pro"/>
              <a:ea typeface="Source Code Pro"/>
              <a:cs typeface="Source Code Pro"/>
              <a:sym typeface="Source Code Pro"/>
            </a:endParaRPr>
          </a:p>
        </p:txBody>
      </p:sp>
      <p:pic>
        <p:nvPicPr>
          <p:cNvPr id="161" name="Google Shape;161;p26"/>
          <p:cNvPicPr preferRelativeResize="0"/>
          <p:nvPr/>
        </p:nvPicPr>
        <p:blipFill>
          <a:blip r:embed="rId3">
            <a:alphaModFix/>
          </a:blip>
          <a:stretch>
            <a:fillRect/>
          </a:stretch>
        </p:blipFill>
        <p:spPr>
          <a:xfrm>
            <a:off x="5376300" y="1874375"/>
            <a:ext cx="3489875" cy="315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100800" y="150325"/>
            <a:ext cx="2880600" cy="19044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Online marketing</a:t>
            </a:r>
            <a:endParaRPr>
              <a:solidFill>
                <a:srgbClr val="434343"/>
              </a:solidFill>
            </a:endParaRPr>
          </a:p>
        </p:txBody>
      </p:sp>
      <p:sp>
        <p:nvSpPr>
          <p:cNvPr id="167" name="Google Shape;167;p27"/>
          <p:cNvSpPr txBox="1"/>
          <p:nvPr/>
        </p:nvSpPr>
        <p:spPr>
          <a:xfrm>
            <a:off x="3611100" y="2283550"/>
            <a:ext cx="5532900" cy="2635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latin typeface="Roboto Mono Regular"/>
              <a:ea typeface="Roboto Mono Regular"/>
              <a:cs typeface="Roboto Mono Regular"/>
              <a:sym typeface="Roboto Mono Regular"/>
            </a:endParaRPr>
          </a:p>
          <a:p>
            <a:pPr indent="-336550" lvl="0" marL="457200" rtl="0" algn="l">
              <a:spcBef>
                <a:spcPts val="0"/>
              </a:spcBef>
              <a:spcAft>
                <a:spcPts val="0"/>
              </a:spcAft>
              <a:buSzPts val="1700"/>
              <a:buFont typeface="Roboto Mono Regular"/>
              <a:buChar char="●"/>
            </a:pPr>
            <a:r>
              <a:rPr lang="en" sz="1700">
                <a:latin typeface="Roboto Mono Regular"/>
                <a:ea typeface="Roboto Mono Regular"/>
                <a:cs typeface="Roboto Mono Regular"/>
                <a:sym typeface="Roboto Mono Regular"/>
              </a:rPr>
              <a:t>Online advertising using google ads would attract more people</a:t>
            </a:r>
            <a:endParaRPr sz="1700">
              <a:latin typeface="Roboto Mono Regular"/>
              <a:ea typeface="Roboto Mono Regular"/>
              <a:cs typeface="Roboto Mono Regular"/>
              <a:sym typeface="Roboto Mono Regular"/>
            </a:endParaRPr>
          </a:p>
          <a:p>
            <a:pPr indent="-336550" lvl="0" marL="457200" rtl="0" algn="l">
              <a:spcBef>
                <a:spcPts val="0"/>
              </a:spcBef>
              <a:spcAft>
                <a:spcPts val="0"/>
              </a:spcAft>
              <a:buSzPts val="1700"/>
              <a:buFont typeface="Roboto Mono Regular"/>
              <a:buChar char="●"/>
            </a:pPr>
            <a:r>
              <a:rPr lang="en" sz="1700">
                <a:latin typeface="Roboto Mono Regular"/>
                <a:ea typeface="Roboto Mono Regular"/>
                <a:cs typeface="Roboto Mono Regular"/>
                <a:sym typeface="Roboto Mono Regular"/>
              </a:rPr>
              <a:t>Participating in forums like facebook,reddit, tumblr.</a:t>
            </a:r>
            <a:endParaRPr sz="1700">
              <a:latin typeface="Roboto Mono Regular"/>
              <a:ea typeface="Roboto Mono Regular"/>
              <a:cs typeface="Roboto Mono Regular"/>
              <a:sym typeface="Roboto Mono Regular"/>
            </a:endParaRPr>
          </a:p>
          <a:p>
            <a:pPr indent="-336550" lvl="0" marL="457200" rtl="0" algn="l">
              <a:spcBef>
                <a:spcPts val="0"/>
              </a:spcBef>
              <a:spcAft>
                <a:spcPts val="0"/>
              </a:spcAft>
              <a:buSzPts val="1700"/>
              <a:buFont typeface="Roboto Mono Regular"/>
              <a:buChar char="●"/>
            </a:pPr>
            <a:r>
              <a:rPr lang="en" sz="1700">
                <a:latin typeface="Roboto Mono Regular"/>
                <a:ea typeface="Roboto Mono Regular"/>
                <a:cs typeface="Roboto Mono Regular"/>
                <a:sym typeface="Roboto Mono Regular"/>
              </a:rPr>
              <a:t>Blogs are good way to promote our products through comments and articles.</a:t>
            </a:r>
            <a:endParaRPr sz="1700">
              <a:latin typeface="Roboto Mono Regular"/>
              <a:ea typeface="Roboto Mono Regular"/>
              <a:cs typeface="Roboto Mono Regular"/>
              <a:sym typeface="Roboto Mono Regular"/>
            </a:endParaRPr>
          </a:p>
          <a:p>
            <a:pPr indent="-336550" lvl="0" marL="457200" rtl="0" algn="l">
              <a:spcBef>
                <a:spcPts val="0"/>
              </a:spcBef>
              <a:spcAft>
                <a:spcPts val="0"/>
              </a:spcAft>
              <a:buSzPts val="1700"/>
              <a:buFont typeface="Roboto Mono Regular"/>
              <a:buChar char="●"/>
            </a:pPr>
            <a:r>
              <a:rPr lang="en" sz="1700">
                <a:latin typeface="Roboto Mono Regular"/>
                <a:ea typeface="Roboto Mono Regular"/>
                <a:cs typeface="Roboto Mono Regular"/>
                <a:sym typeface="Roboto Mono Regular"/>
              </a:rPr>
              <a:t>online store would give a thrust to our sales.</a:t>
            </a:r>
            <a:endParaRPr sz="1700">
              <a:latin typeface="Roboto Mono Regular"/>
              <a:ea typeface="Roboto Mono Regular"/>
              <a:cs typeface="Roboto Mono Regular"/>
              <a:sym typeface="Roboto Mono Regular"/>
            </a:endParaRPr>
          </a:p>
        </p:txBody>
      </p:sp>
      <p:pic>
        <p:nvPicPr>
          <p:cNvPr id="168" name="Google Shape;168;p27"/>
          <p:cNvPicPr preferRelativeResize="0"/>
          <p:nvPr/>
        </p:nvPicPr>
        <p:blipFill>
          <a:blip r:embed="rId3">
            <a:alphaModFix/>
          </a:blip>
          <a:stretch>
            <a:fillRect/>
          </a:stretch>
        </p:blipFill>
        <p:spPr>
          <a:xfrm>
            <a:off x="152400" y="2207125"/>
            <a:ext cx="2828950" cy="2788650"/>
          </a:xfrm>
          <a:prstGeom prst="rect">
            <a:avLst/>
          </a:prstGeom>
          <a:noFill/>
          <a:ln>
            <a:noFill/>
          </a:ln>
        </p:spPr>
      </p:pic>
      <p:sp>
        <p:nvSpPr>
          <p:cNvPr id="169" name="Google Shape;169;p27"/>
          <p:cNvSpPr txBox="1"/>
          <p:nvPr/>
        </p:nvSpPr>
        <p:spPr>
          <a:xfrm>
            <a:off x="3711200" y="150325"/>
            <a:ext cx="5044800" cy="1245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Amatic SC"/>
                <a:ea typeface="Amatic SC"/>
                <a:cs typeface="Amatic SC"/>
                <a:sym typeface="Amatic SC"/>
              </a:rPr>
              <a:t>The Internet is becoming the town square for the global village of tomorrow</a:t>
            </a:r>
            <a:endParaRPr b="1" sz="2600">
              <a:solidFill>
                <a:schemeClr val="lt1"/>
              </a:solidFill>
              <a:latin typeface="Amatic SC"/>
              <a:ea typeface="Amatic SC"/>
              <a:cs typeface="Amatic SC"/>
              <a:sym typeface="Amatic SC"/>
            </a:endParaRPr>
          </a:p>
          <a:p>
            <a:pPr indent="0" lvl="0" marL="0" rtl="0" algn="l">
              <a:spcBef>
                <a:spcPts val="0"/>
              </a:spcBef>
              <a:spcAft>
                <a:spcPts val="0"/>
              </a:spcAft>
              <a:buNone/>
            </a:pPr>
            <a:r>
              <a:rPr b="1" lang="en" sz="2600">
                <a:solidFill>
                  <a:schemeClr val="lt1"/>
                </a:solidFill>
                <a:latin typeface="Amatic SC"/>
                <a:ea typeface="Amatic SC"/>
                <a:cs typeface="Amatic SC"/>
                <a:sym typeface="Amatic SC"/>
              </a:rPr>
              <a:t>                                                       -Bill Gates</a:t>
            </a:r>
            <a:endParaRPr b="1" sz="2600">
              <a:solidFill>
                <a:schemeClr val="lt1"/>
              </a:solidFill>
              <a:latin typeface="Amatic SC"/>
              <a:ea typeface="Amatic SC"/>
              <a:cs typeface="Amatic SC"/>
              <a:sym typeface="Amatic SC"/>
            </a:endParaRPr>
          </a:p>
        </p:txBody>
      </p:sp>
      <p:sp>
        <p:nvSpPr>
          <p:cNvPr id="170" name="Google Shape;170;p27"/>
          <p:cNvSpPr txBox="1"/>
          <p:nvPr/>
        </p:nvSpPr>
        <p:spPr>
          <a:xfrm>
            <a:off x="3711200" y="1481275"/>
            <a:ext cx="5486400" cy="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Mono Regular"/>
                <a:ea typeface="Roboto Mono Regular"/>
                <a:cs typeface="Roboto Mono Regular"/>
                <a:sym typeface="Roboto Mono Regular"/>
              </a:rPr>
              <a:t>In the present scenario where everyone </a:t>
            </a:r>
            <a:r>
              <a:rPr lang="en" sz="1500">
                <a:latin typeface="Roboto Mono Regular"/>
                <a:ea typeface="Roboto Mono Regular"/>
                <a:cs typeface="Roboto Mono Regular"/>
                <a:sym typeface="Roboto Mono Regular"/>
              </a:rPr>
              <a:t>is connected</a:t>
            </a:r>
            <a:r>
              <a:rPr lang="en" sz="1500">
                <a:latin typeface="Roboto Mono Regular"/>
                <a:ea typeface="Roboto Mono Regular"/>
                <a:cs typeface="Roboto Mono Regular"/>
                <a:sym typeface="Roboto Mono Regular"/>
              </a:rPr>
              <a:t> </a:t>
            </a:r>
            <a:r>
              <a:rPr lang="en" sz="1500">
                <a:latin typeface="Roboto Mono Regular"/>
                <a:ea typeface="Roboto Mono Regular"/>
                <a:cs typeface="Roboto Mono Regular"/>
                <a:sym typeface="Roboto Mono Regular"/>
              </a:rPr>
              <a:t>through</a:t>
            </a:r>
            <a:r>
              <a:rPr lang="en" sz="1500">
                <a:latin typeface="Roboto Mono Regular"/>
                <a:ea typeface="Roboto Mono Regular"/>
                <a:cs typeface="Roboto Mono Regular"/>
                <a:sym typeface="Roboto Mono Regular"/>
              </a:rPr>
              <a:t> </a:t>
            </a:r>
            <a:r>
              <a:rPr lang="en" sz="1500">
                <a:latin typeface="Roboto Mono Regular"/>
                <a:ea typeface="Roboto Mono Regular"/>
                <a:cs typeface="Roboto Mono Regular"/>
                <a:sym typeface="Roboto Mono Regular"/>
              </a:rPr>
              <a:t>internet</a:t>
            </a:r>
            <a:r>
              <a:rPr lang="en" sz="1500">
                <a:latin typeface="Roboto Mono Regular"/>
                <a:ea typeface="Roboto Mono Regular"/>
                <a:cs typeface="Roboto Mono Regular"/>
                <a:sym typeface="Roboto Mono Regular"/>
              </a:rPr>
              <a:t>, </a:t>
            </a:r>
            <a:r>
              <a:rPr lang="en" sz="1500">
                <a:latin typeface="Roboto Mono Regular"/>
                <a:ea typeface="Roboto Mono Regular"/>
                <a:cs typeface="Roboto Mono Regular"/>
                <a:sym typeface="Roboto Mono Regular"/>
              </a:rPr>
              <a:t>showcasing</a:t>
            </a:r>
            <a:r>
              <a:rPr lang="en" sz="1500">
                <a:latin typeface="Roboto Mono Regular"/>
                <a:ea typeface="Roboto Mono Regular"/>
                <a:cs typeface="Roboto Mono Regular"/>
                <a:sym typeface="Roboto Mono Regular"/>
              </a:rPr>
              <a:t> our </a:t>
            </a:r>
            <a:r>
              <a:rPr lang="en" sz="1500">
                <a:latin typeface="Roboto Mono Regular"/>
                <a:ea typeface="Roboto Mono Regular"/>
                <a:cs typeface="Roboto Mono Regular"/>
                <a:sym typeface="Roboto Mono Regular"/>
              </a:rPr>
              <a:t>product</a:t>
            </a:r>
            <a:r>
              <a:rPr lang="en" sz="1500">
                <a:latin typeface="Roboto Mono Regular"/>
                <a:ea typeface="Roboto Mono Regular"/>
                <a:cs typeface="Roboto Mono Regular"/>
                <a:sym typeface="Roboto Mono Regular"/>
              </a:rPr>
              <a:t> online is surely profitable</a:t>
            </a:r>
            <a:endParaRPr sz="1500">
              <a:latin typeface="Roboto Mono Regular"/>
              <a:ea typeface="Roboto Mono Regular"/>
              <a:cs typeface="Roboto Mono Regular"/>
              <a:sym typeface="Roboto Mono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50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50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50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500"/>
                                        <p:tgtEl>
                                          <p:spTgt spid="16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 calcmode="lin" valueType="num">
                                      <p:cBhvr additive="base">
                                        <p:cTn dur="500"/>
                                        <p:tgtEl>
                                          <p:spTgt spid="16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445025"/>
            <a:ext cx="9072000" cy="57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highlight>
                  <a:schemeClr val="accent4"/>
                </a:highlight>
              </a:rPr>
              <a:t>Conclusion   </a:t>
            </a:r>
            <a:endParaRPr sz="4800">
              <a:solidFill>
                <a:srgbClr val="FFFFFF"/>
              </a:solidFill>
              <a:highlight>
                <a:schemeClr val="accent4"/>
              </a:highlight>
            </a:endParaRPr>
          </a:p>
        </p:txBody>
      </p:sp>
      <p:sp>
        <p:nvSpPr>
          <p:cNvPr id="176" name="Google Shape;176;p28"/>
          <p:cNvSpPr txBox="1"/>
          <p:nvPr>
            <p:ph idx="1" type="body"/>
          </p:nvPr>
        </p:nvSpPr>
        <p:spPr>
          <a:xfrm>
            <a:off x="179250" y="1538400"/>
            <a:ext cx="5392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       </a:t>
            </a:r>
            <a:r>
              <a:rPr b="1" lang="en" sz="2100"/>
              <a:t>Our Company Policies:</a:t>
            </a:r>
            <a:endParaRPr b="1" sz="2100"/>
          </a:p>
          <a:p>
            <a:pPr indent="-361950" lvl="0" marL="457200" rtl="0" algn="l">
              <a:spcBef>
                <a:spcPts val="1600"/>
              </a:spcBef>
              <a:spcAft>
                <a:spcPts val="0"/>
              </a:spcAft>
              <a:buSzPts val="2100"/>
              <a:buChar char="●"/>
            </a:pPr>
            <a:r>
              <a:rPr b="1" lang="en" sz="2100"/>
              <a:t>We give good salary to our employee.</a:t>
            </a:r>
            <a:endParaRPr b="1" sz="2100"/>
          </a:p>
          <a:p>
            <a:pPr indent="-361950" lvl="0" marL="457200" rtl="0" algn="l">
              <a:spcBef>
                <a:spcPts val="0"/>
              </a:spcBef>
              <a:spcAft>
                <a:spcPts val="0"/>
              </a:spcAft>
              <a:buSzPts val="2100"/>
              <a:buChar char="●"/>
            </a:pPr>
            <a:r>
              <a:rPr b="1" lang="en" sz="2100"/>
              <a:t>We do not compromise with quality of our product.</a:t>
            </a:r>
            <a:endParaRPr b="1" sz="2100"/>
          </a:p>
          <a:p>
            <a:pPr indent="-361950" lvl="0" marL="457200" rtl="0" algn="l">
              <a:spcBef>
                <a:spcPts val="0"/>
              </a:spcBef>
              <a:spcAft>
                <a:spcPts val="0"/>
              </a:spcAft>
              <a:buSzPts val="2100"/>
              <a:buChar char="●"/>
            </a:pPr>
            <a:r>
              <a:rPr b="1" lang="en" sz="2100"/>
              <a:t>We are always ready to grow more.</a:t>
            </a:r>
            <a:endParaRPr b="1" sz="2100"/>
          </a:p>
        </p:txBody>
      </p:sp>
      <p:pic>
        <p:nvPicPr>
          <p:cNvPr id="177" name="Google Shape;177;p28"/>
          <p:cNvPicPr preferRelativeResize="0"/>
          <p:nvPr/>
        </p:nvPicPr>
        <p:blipFill rotWithShape="1">
          <a:blip r:embed="rId3">
            <a:alphaModFix/>
          </a:blip>
          <a:srcRect b="0" l="0" r="0" t="0"/>
          <a:stretch/>
        </p:blipFill>
        <p:spPr>
          <a:xfrm>
            <a:off x="5723013" y="1228675"/>
            <a:ext cx="3266525" cy="3649925"/>
          </a:xfrm>
          <a:prstGeom prst="rect">
            <a:avLst/>
          </a:prstGeom>
          <a:noFill/>
          <a:ln>
            <a:noFill/>
          </a:ln>
        </p:spPr>
      </p:pic>
      <p:sp>
        <p:nvSpPr>
          <p:cNvPr id="178" name="Google Shape;178;p28"/>
          <p:cNvSpPr/>
          <p:nvPr/>
        </p:nvSpPr>
        <p:spPr>
          <a:xfrm>
            <a:off x="5873975" y="249725"/>
            <a:ext cx="2964600" cy="768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3700">
                <a:solidFill>
                  <a:schemeClr val="lt1"/>
                </a:solidFill>
                <a:highlight>
                  <a:schemeClr val="accent1"/>
                </a:highlight>
                <a:latin typeface="Amatic SC"/>
                <a:ea typeface="Amatic SC"/>
                <a:cs typeface="Amatic SC"/>
                <a:sym typeface="Amatic SC"/>
              </a:rPr>
              <a:t>“Keeping You Well”</a:t>
            </a:r>
            <a:endParaRPr b="1" sz="3700">
              <a:solidFill>
                <a:schemeClr val="lt1"/>
              </a:solidFill>
              <a:highlight>
                <a:schemeClr val="accent1"/>
              </a:highlight>
              <a:latin typeface="Amatic SC"/>
              <a:ea typeface="Amatic SC"/>
              <a:cs typeface="Amatic SC"/>
              <a:sym typeface="Amatic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500"/>
                                        <p:tgtEl>
                                          <p:spTgt spid="17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500"/>
                                        <p:tgtEl>
                                          <p:spTgt spid="17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500"/>
                                        <p:tgtEl>
                                          <p:spTgt spid="17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6000" y="463100"/>
            <a:ext cx="9072000" cy="57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rgbClr val="FFFFFF"/>
                </a:solidFill>
                <a:highlight>
                  <a:schemeClr val="accent4"/>
                </a:highlight>
              </a:rPr>
              <a:t>references</a:t>
            </a:r>
            <a:endParaRPr sz="4400">
              <a:solidFill>
                <a:srgbClr val="FFFFFF"/>
              </a:solidFill>
              <a:highlight>
                <a:schemeClr val="accent4"/>
              </a:highlight>
            </a:endParaRPr>
          </a:p>
        </p:txBody>
      </p:sp>
      <p:sp>
        <p:nvSpPr>
          <p:cNvPr id="184" name="Google Shape;184;p29"/>
          <p:cNvSpPr txBox="1"/>
          <p:nvPr>
            <p:ph idx="1" type="body"/>
          </p:nvPr>
        </p:nvSpPr>
        <p:spPr>
          <a:xfrm>
            <a:off x="311700" y="1165550"/>
            <a:ext cx="8681400" cy="3914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1</a:t>
            </a:r>
            <a:r>
              <a:rPr b="1" lang="en">
                <a:solidFill>
                  <a:srgbClr val="000000"/>
                </a:solidFill>
                <a:highlight>
                  <a:schemeClr val="lt2"/>
                </a:highlight>
              </a:rPr>
              <a:t>.</a:t>
            </a:r>
            <a:r>
              <a:rPr b="1" lang="en" u="sng">
                <a:solidFill>
                  <a:srgbClr val="000000"/>
                </a:solidFill>
                <a:highlight>
                  <a:schemeClr val="lt2"/>
                </a:highlight>
                <a:hlinkClick r:id="rId3">
                  <a:extLst>
                    <a:ext uri="{A12FA001-AC4F-418D-AE19-62706E023703}">
                      <ahyp:hlinkClr val="tx"/>
                    </a:ext>
                  </a:extLst>
                </a:hlinkClick>
              </a:rPr>
              <a:t>www.google.com</a:t>
            </a:r>
            <a:r>
              <a:rPr b="1" lang="en">
                <a:solidFill>
                  <a:srgbClr val="000000"/>
                </a:solidFill>
              </a:rPr>
              <a:t> google search engine</a:t>
            </a:r>
            <a:endParaRPr b="1">
              <a:solidFill>
                <a:srgbClr val="000000"/>
              </a:solidFill>
            </a:endParaRPr>
          </a:p>
          <a:p>
            <a:pPr indent="0" lvl="0" marL="0" rtl="0" algn="l">
              <a:spcBef>
                <a:spcPts val="1600"/>
              </a:spcBef>
              <a:spcAft>
                <a:spcPts val="0"/>
              </a:spcAft>
              <a:buNone/>
            </a:pPr>
            <a:r>
              <a:rPr b="1" lang="en">
                <a:solidFill>
                  <a:srgbClr val="000000"/>
                </a:solidFill>
              </a:rPr>
              <a:t>2</a:t>
            </a:r>
            <a:r>
              <a:rPr b="1" lang="en">
                <a:solidFill>
                  <a:srgbClr val="000000"/>
                </a:solidFill>
                <a:highlight>
                  <a:schemeClr val="lt2"/>
                </a:highlight>
              </a:rPr>
              <a:t>.</a:t>
            </a:r>
            <a:r>
              <a:rPr b="1" lang="en" u="sng">
                <a:solidFill>
                  <a:srgbClr val="000000"/>
                </a:solidFill>
                <a:highlight>
                  <a:schemeClr val="lt2"/>
                </a:highlight>
                <a:hlinkClick r:id="rId4">
                  <a:extLst>
                    <a:ext uri="{A12FA001-AC4F-418D-AE19-62706E023703}">
                      <ahyp:hlinkClr val="tx"/>
                    </a:ext>
                  </a:extLst>
                </a:hlinkClick>
              </a:rPr>
              <a:t>www.wikipedia.com</a:t>
            </a:r>
            <a:r>
              <a:rPr b="1" lang="en">
                <a:solidFill>
                  <a:srgbClr val="000000"/>
                </a:solidFill>
                <a:highlight>
                  <a:schemeClr val="lt2"/>
                </a:highlight>
              </a:rPr>
              <a:t> </a:t>
            </a:r>
            <a:r>
              <a:rPr b="1" lang="en">
                <a:solidFill>
                  <a:srgbClr val="000000"/>
                </a:solidFill>
              </a:rPr>
              <a:t>wikipedia</a:t>
            </a:r>
            <a:endParaRPr b="1">
              <a:solidFill>
                <a:srgbClr val="000000"/>
              </a:solidFill>
            </a:endParaRPr>
          </a:p>
          <a:p>
            <a:pPr indent="0" lvl="0" marL="0" rtl="0" algn="l">
              <a:spcBef>
                <a:spcPts val="1600"/>
              </a:spcBef>
              <a:spcAft>
                <a:spcPts val="0"/>
              </a:spcAft>
              <a:buNone/>
            </a:pPr>
            <a:r>
              <a:rPr b="1" lang="en">
                <a:solidFill>
                  <a:srgbClr val="000000"/>
                </a:solidFill>
              </a:rPr>
              <a:t>3.</a:t>
            </a:r>
            <a:r>
              <a:rPr b="1" lang="en" u="sng">
                <a:solidFill>
                  <a:srgbClr val="000000"/>
                </a:solidFill>
                <a:highlight>
                  <a:schemeClr val="lt2"/>
                </a:highlight>
                <a:hlinkClick r:id="rId5">
                  <a:extLst>
                    <a:ext uri="{A12FA001-AC4F-418D-AE19-62706E023703}">
                      <ahyp:hlinkClr val="tx"/>
                    </a:ext>
                  </a:extLst>
                </a:hlinkClick>
              </a:rPr>
              <a:t>https://aws.amazon.com/solutions/case-studies</a:t>
            </a:r>
            <a:r>
              <a:rPr b="1" lang="en">
                <a:solidFill>
                  <a:srgbClr val="000000"/>
                </a:solidFill>
              </a:rPr>
              <a:t> for case study examples</a:t>
            </a:r>
            <a:endParaRPr b="1">
              <a:solidFill>
                <a:srgbClr val="000000"/>
              </a:solidFill>
            </a:endParaRPr>
          </a:p>
          <a:p>
            <a:pPr indent="0" lvl="0" marL="0" rtl="0" algn="l">
              <a:spcBef>
                <a:spcPts val="1600"/>
              </a:spcBef>
              <a:spcAft>
                <a:spcPts val="0"/>
              </a:spcAft>
              <a:buNone/>
            </a:pPr>
            <a:r>
              <a:rPr b="1" lang="en">
                <a:solidFill>
                  <a:srgbClr val="000000"/>
                </a:solidFill>
              </a:rPr>
              <a:t>4.</a:t>
            </a:r>
            <a:r>
              <a:rPr b="1" lang="en" u="sng">
                <a:solidFill>
                  <a:srgbClr val="000000"/>
                </a:solidFill>
                <a:highlight>
                  <a:schemeClr val="lt2"/>
                </a:highlight>
                <a:hlinkClick r:id="rId6">
                  <a:extLst>
                    <a:ext uri="{A12FA001-AC4F-418D-AE19-62706E023703}">
                      <ahyp:hlinkClr val="tx"/>
                    </a:ext>
                  </a:extLst>
                </a:hlinkClick>
              </a:rPr>
              <a:t>https://www.</a:t>
            </a:r>
            <a:r>
              <a:rPr b="1" lang="en" u="sng">
                <a:solidFill>
                  <a:srgbClr val="000000"/>
                </a:solidFill>
                <a:highlight>
                  <a:srgbClr val="EFEFEF"/>
                </a:highlight>
              </a:rPr>
              <a:t>neilpatel.com</a:t>
            </a:r>
            <a:r>
              <a:rPr b="1" lang="en">
                <a:solidFill>
                  <a:srgbClr val="000000"/>
                </a:solidFill>
                <a:highlight>
                  <a:srgbClr val="EFEFEF"/>
                </a:highlight>
              </a:rPr>
              <a:t> </a:t>
            </a:r>
            <a:r>
              <a:rPr b="1" lang="en">
                <a:solidFill>
                  <a:srgbClr val="000000"/>
                </a:solidFill>
              </a:rPr>
              <a:t> for online marketing references</a:t>
            </a:r>
            <a:endParaRPr b="1">
              <a:solidFill>
                <a:srgbClr val="000000"/>
              </a:solidFill>
            </a:endParaRPr>
          </a:p>
          <a:p>
            <a:pPr indent="0" lvl="0" marL="0" rtl="0" algn="l">
              <a:spcBef>
                <a:spcPts val="1600"/>
              </a:spcBef>
              <a:spcAft>
                <a:spcPts val="1600"/>
              </a:spcAft>
              <a:buNone/>
            </a:pPr>
            <a:r>
              <a:t/>
            </a:r>
            <a:endParaRPr/>
          </a:p>
        </p:txBody>
      </p:sp>
      <p:pic>
        <p:nvPicPr>
          <p:cNvPr id="185" name="Google Shape;185;p29"/>
          <p:cNvPicPr preferRelativeResize="0"/>
          <p:nvPr/>
        </p:nvPicPr>
        <p:blipFill>
          <a:blip r:embed="rId7">
            <a:alphaModFix/>
          </a:blip>
          <a:stretch>
            <a:fillRect/>
          </a:stretch>
        </p:blipFill>
        <p:spPr>
          <a:xfrm>
            <a:off x="6827050" y="4108275"/>
            <a:ext cx="862625" cy="788625"/>
          </a:xfrm>
          <a:prstGeom prst="rect">
            <a:avLst/>
          </a:prstGeom>
          <a:noFill/>
          <a:ln>
            <a:noFill/>
          </a:ln>
        </p:spPr>
      </p:pic>
      <p:pic>
        <p:nvPicPr>
          <p:cNvPr id="186" name="Google Shape;186;p29"/>
          <p:cNvPicPr preferRelativeResize="0"/>
          <p:nvPr/>
        </p:nvPicPr>
        <p:blipFill>
          <a:blip r:embed="rId8">
            <a:alphaModFix/>
          </a:blip>
          <a:stretch>
            <a:fillRect/>
          </a:stretch>
        </p:blipFill>
        <p:spPr>
          <a:xfrm>
            <a:off x="8014550" y="4264263"/>
            <a:ext cx="862625" cy="632650"/>
          </a:xfrm>
          <a:prstGeom prst="rect">
            <a:avLst/>
          </a:prstGeom>
          <a:noFill/>
          <a:ln>
            <a:noFill/>
          </a:ln>
        </p:spPr>
      </p:pic>
      <p:pic>
        <p:nvPicPr>
          <p:cNvPr id="187" name="Google Shape;187;p29"/>
          <p:cNvPicPr preferRelativeResize="0"/>
          <p:nvPr/>
        </p:nvPicPr>
        <p:blipFill>
          <a:blip r:embed="rId9">
            <a:alphaModFix/>
          </a:blip>
          <a:stretch>
            <a:fillRect/>
          </a:stretch>
        </p:blipFill>
        <p:spPr>
          <a:xfrm>
            <a:off x="5639550" y="4264275"/>
            <a:ext cx="862625" cy="44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292850"/>
            <a:ext cx="5449500" cy="80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193" name="Google Shape;193;p30"/>
          <p:cNvSpPr txBox="1"/>
          <p:nvPr>
            <p:ph idx="1" type="body"/>
          </p:nvPr>
        </p:nvSpPr>
        <p:spPr>
          <a:xfrm>
            <a:off x="471550" y="1756575"/>
            <a:ext cx="3839400" cy="25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Mihir Mantri</a:t>
            </a:r>
            <a:endParaRPr b="1" sz="2300"/>
          </a:p>
          <a:p>
            <a:pPr indent="0" lvl="0" marL="0" rtl="0" algn="l">
              <a:spcBef>
                <a:spcPts val="1600"/>
              </a:spcBef>
              <a:spcAft>
                <a:spcPts val="0"/>
              </a:spcAft>
              <a:buNone/>
            </a:pPr>
            <a:r>
              <a:rPr b="1" lang="en" sz="2300"/>
              <a:t>Kanak Ramteke</a:t>
            </a:r>
            <a:endParaRPr b="1" sz="2300"/>
          </a:p>
          <a:p>
            <a:pPr indent="0" lvl="0" marL="0" rtl="0" algn="l">
              <a:spcBef>
                <a:spcPts val="1600"/>
              </a:spcBef>
              <a:spcAft>
                <a:spcPts val="0"/>
              </a:spcAft>
              <a:buNone/>
            </a:pPr>
            <a:r>
              <a:rPr b="1" lang="en" sz="2300"/>
              <a:t>Yash Gautam</a:t>
            </a:r>
            <a:endParaRPr b="1" sz="2300"/>
          </a:p>
          <a:p>
            <a:pPr indent="0" lvl="0" marL="0" rtl="0" algn="l">
              <a:spcBef>
                <a:spcPts val="1600"/>
              </a:spcBef>
              <a:spcAft>
                <a:spcPts val="0"/>
              </a:spcAft>
              <a:buNone/>
            </a:pPr>
            <a:r>
              <a:rPr b="1" lang="en" sz="2300"/>
              <a:t>Sanskriti Singh</a:t>
            </a:r>
            <a:endParaRPr b="1" sz="2300"/>
          </a:p>
          <a:p>
            <a:pPr indent="0" lvl="0" marL="0" rtl="0" algn="l">
              <a:spcBef>
                <a:spcPts val="1600"/>
              </a:spcBef>
              <a:spcAft>
                <a:spcPts val="0"/>
              </a:spcAft>
              <a:buNone/>
            </a:pPr>
            <a:r>
              <a:t/>
            </a:r>
            <a:endParaRPr b="1" sz="2300"/>
          </a:p>
          <a:p>
            <a:pPr indent="0" lvl="0" marL="0" rtl="0" algn="l">
              <a:spcBef>
                <a:spcPts val="1600"/>
              </a:spcBef>
              <a:spcAft>
                <a:spcPts val="1600"/>
              </a:spcAft>
              <a:buNone/>
            </a:pPr>
            <a:r>
              <a:t/>
            </a:r>
            <a:endParaRPr/>
          </a:p>
        </p:txBody>
      </p:sp>
      <p:pic>
        <p:nvPicPr>
          <p:cNvPr id="194" name="Google Shape;194;p30"/>
          <p:cNvPicPr preferRelativeResize="0"/>
          <p:nvPr/>
        </p:nvPicPr>
        <p:blipFill>
          <a:blip r:embed="rId3">
            <a:alphaModFix/>
          </a:blip>
          <a:stretch>
            <a:fillRect/>
          </a:stretch>
        </p:blipFill>
        <p:spPr>
          <a:xfrm>
            <a:off x="4823875" y="1756575"/>
            <a:ext cx="3999300" cy="30247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9700" y="244125"/>
            <a:ext cx="3421800" cy="908400"/>
          </a:xfrm>
          <a:prstGeom prst="rect">
            <a:avLst/>
          </a:prstGeom>
          <a:solidFill>
            <a:schemeClr val="accent4"/>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chemeClr val="accent4"/>
                </a:highlight>
              </a:rPr>
              <a:t>  </a:t>
            </a:r>
            <a:r>
              <a:rPr lang="en" sz="4900">
                <a:solidFill>
                  <a:srgbClr val="FFFFFF"/>
                </a:solidFill>
                <a:highlight>
                  <a:schemeClr val="accent4"/>
                </a:highlight>
              </a:rPr>
              <a:t>Our Challenges</a:t>
            </a:r>
            <a:endParaRPr sz="4900">
              <a:solidFill>
                <a:srgbClr val="FFFFFF"/>
              </a:solidFill>
              <a:highlight>
                <a:schemeClr val="accent4"/>
              </a:highlight>
            </a:endParaRPr>
          </a:p>
        </p:txBody>
      </p:sp>
      <p:sp>
        <p:nvSpPr>
          <p:cNvPr id="67" name="Google Shape;67;p14"/>
          <p:cNvSpPr txBox="1"/>
          <p:nvPr>
            <p:ph idx="1" type="body"/>
          </p:nvPr>
        </p:nvSpPr>
        <p:spPr>
          <a:xfrm>
            <a:off x="311700" y="1152475"/>
            <a:ext cx="88323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Prominent challenges faced by our Entrehealth.inc company are:</a:t>
            </a:r>
            <a:endParaRPr b="1" sz="2000"/>
          </a:p>
          <a:p>
            <a:pPr indent="0" lvl="0" marL="0" rtl="0" algn="l">
              <a:spcBef>
                <a:spcPts val="1600"/>
              </a:spcBef>
              <a:spcAft>
                <a:spcPts val="0"/>
              </a:spcAft>
              <a:buNone/>
            </a:pPr>
            <a:r>
              <a:t/>
            </a:r>
            <a:endParaRPr b="1" sz="2000"/>
          </a:p>
          <a:p>
            <a:pPr indent="0" lvl="0" marL="0" rtl="0" algn="l">
              <a:spcBef>
                <a:spcPts val="1600"/>
              </a:spcBef>
              <a:spcAft>
                <a:spcPts val="1600"/>
              </a:spcAft>
              <a:buNone/>
            </a:pPr>
            <a:r>
              <a:rPr lang="en"/>
              <a:t>      </a:t>
            </a:r>
            <a:endParaRPr/>
          </a:p>
        </p:txBody>
      </p:sp>
      <p:sp>
        <p:nvSpPr>
          <p:cNvPr id="68" name="Google Shape;68;p14"/>
          <p:cNvSpPr txBox="1"/>
          <p:nvPr/>
        </p:nvSpPr>
        <p:spPr>
          <a:xfrm>
            <a:off x="778900" y="2154200"/>
            <a:ext cx="4660200" cy="486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Oswald"/>
                <a:ea typeface="Oswald"/>
                <a:cs typeface="Oswald"/>
                <a:sym typeface="Oswald"/>
              </a:rPr>
              <a:t>How to increase no. of sales?</a:t>
            </a:r>
            <a:endParaRPr sz="2400">
              <a:solidFill>
                <a:srgbClr val="434343"/>
              </a:solidFill>
              <a:latin typeface="Oswald"/>
              <a:ea typeface="Oswald"/>
              <a:cs typeface="Oswald"/>
              <a:sym typeface="Oswald"/>
            </a:endParaRPr>
          </a:p>
        </p:txBody>
      </p:sp>
      <p:sp>
        <p:nvSpPr>
          <p:cNvPr id="69" name="Google Shape;69;p14"/>
          <p:cNvSpPr txBox="1"/>
          <p:nvPr/>
        </p:nvSpPr>
        <p:spPr>
          <a:xfrm>
            <a:off x="778900" y="3155925"/>
            <a:ext cx="4660200" cy="486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Oswald"/>
                <a:ea typeface="Oswald"/>
                <a:cs typeface="Oswald"/>
                <a:sym typeface="Oswald"/>
              </a:rPr>
              <a:t>How to utilize leftover stock?</a:t>
            </a:r>
            <a:endParaRPr sz="2400">
              <a:solidFill>
                <a:srgbClr val="434343"/>
              </a:solidFill>
              <a:latin typeface="Oswald"/>
              <a:ea typeface="Oswald"/>
              <a:cs typeface="Oswald"/>
              <a:sym typeface="Oswald"/>
            </a:endParaRPr>
          </a:p>
        </p:txBody>
      </p:sp>
      <p:sp>
        <p:nvSpPr>
          <p:cNvPr id="70" name="Google Shape;70;p14"/>
          <p:cNvSpPr txBox="1"/>
          <p:nvPr/>
        </p:nvSpPr>
        <p:spPr>
          <a:xfrm>
            <a:off x="778900" y="4157650"/>
            <a:ext cx="4660200" cy="486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Oswald"/>
                <a:ea typeface="Oswald"/>
                <a:cs typeface="Oswald"/>
                <a:sym typeface="Oswald"/>
              </a:rPr>
              <a:t>What will be Marketing strategies?</a:t>
            </a:r>
            <a:endParaRPr sz="2400">
              <a:solidFill>
                <a:srgbClr val="434343"/>
              </a:solidFill>
              <a:latin typeface="Oswald"/>
              <a:ea typeface="Oswald"/>
              <a:cs typeface="Oswald"/>
              <a:sym typeface="Oswald"/>
            </a:endParaRPr>
          </a:p>
        </p:txBody>
      </p:sp>
      <p:pic>
        <p:nvPicPr>
          <p:cNvPr id="71" name="Google Shape;71;p14"/>
          <p:cNvPicPr preferRelativeResize="0"/>
          <p:nvPr/>
        </p:nvPicPr>
        <p:blipFill rotWithShape="1">
          <a:blip r:embed="rId3">
            <a:alphaModFix/>
          </a:blip>
          <a:srcRect b="0" l="-3071" r="0" t="-3669"/>
          <a:stretch/>
        </p:blipFill>
        <p:spPr>
          <a:xfrm>
            <a:off x="6169050" y="1974125"/>
            <a:ext cx="2492850" cy="2849600"/>
          </a:xfrm>
          <a:prstGeom prst="rect">
            <a:avLst/>
          </a:prstGeom>
          <a:noFill/>
          <a:ln cap="flat" cmpd="sng" w="2857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p:tgtEl>
                                          <p:spTgt spid="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p:tgtEl>
                                          <p:spTgt spid="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580850" y="736275"/>
            <a:ext cx="5982300" cy="34218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800">
                <a:solidFill>
                  <a:srgbClr val="434343"/>
                </a:solidFill>
              </a:rPr>
              <a:t>How to increase no. of sales?</a:t>
            </a:r>
            <a:endParaRPr sz="9800">
              <a:solidFill>
                <a:srgbClr val="434343"/>
              </a:solidFill>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1250" y="0"/>
            <a:ext cx="5422500" cy="707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         </a:t>
            </a:r>
            <a:r>
              <a:rPr lang="en">
                <a:solidFill>
                  <a:srgbClr val="434343"/>
                </a:solidFill>
                <a:highlight>
                  <a:schemeClr val="dk1"/>
                </a:highlight>
              </a:rPr>
              <a:t>#1</a:t>
            </a:r>
            <a:r>
              <a:rPr lang="en">
                <a:solidFill>
                  <a:srgbClr val="434343"/>
                </a:solidFill>
              </a:rPr>
              <a:t>         </a:t>
            </a:r>
            <a:r>
              <a:rPr lang="en">
                <a:solidFill>
                  <a:srgbClr val="434343"/>
                </a:solidFill>
                <a:highlight>
                  <a:schemeClr val="dk1"/>
                </a:highlight>
              </a:rPr>
              <a:t> </a:t>
            </a:r>
            <a:endParaRPr>
              <a:solidFill>
                <a:srgbClr val="434343"/>
              </a:solidFill>
              <a:highlight>
                <a:schemeClr val="dk1"/>
              </a:highlight>
            </a:endParaRPr>
          </a:p>
        </p:txBody>
      </p:sp>
      <p:pic>
        <p:nvPicPr>
          <p:cNvPr id="82" name="Google Shape;82;p16"/>
          <p:cNvPicPr preferRelativeResize="0"/>
          <p:nvPr/>
        </p:nvPicPr>
        <p:blipFill>
          <a:blip r:embed="rId3">
            <a:alphaModFix/>
          </a:blip>
          <a:stretch>
            <a:fillRect/>
          </a:stretch>
        </p:blipFill>
        <p:spPr>
          <a:xfrm>
            <a:off x="5286775" y="0"/>
            <a:ext cx="3857225" cy="2431475"/>
          </a:xfrm>
          <a:prstGeom prst="rect">
            <a:avLst/>
          </a:prstGeom>
          <a:noFill/>
          <a:ln>
            <a:noFill/>
          </a:ln>
        </p:spPr>
      </p:pic>
      <p:sp>
        <p:nvSpPr>
          <p:cNvPr id="83" name="Google Shape;83;p16"/>
          <p:cNvSpPr txBox="1"/>
          <p:nvPr/>
        </p:nvSpPr>
        <p:spPr>
          <a:xfrm>
            <a:off x="211800" y="282025"/>
            <a:ext cx="4631100" cy="22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100">
              <a:solidFill>
                <a:schemeClr val="dk2"/>
              </a:solidFill>
              <a:latin typeface="Source Code Pro"/>
              <a:ea typeface="Source Code Pro"/>
              <a:cs typeface="Source Code Pro"/>
              <a:sym typeface="Source Code Pro"/>
            </a:endParaRPr>
          </a:p>
          <a:p>
            <a:pPr indent="-361950" lvl="0" marL="457200" rtl="0" algn="l">
              <a:lnSpc>
                <a:spcPct val="115000"/>
              </a:lnSpc>
              <a:spcBef>
                <a:spcPts val="1600"/>
              </a:spcBef>
              <a:spcAft>
                <a:spcPts val="0"/>
              </a:spcAft>
              <a:buClr>
                <a:schemeClr val="dk2"/>
              </a:buClr>
              <a:buSzPts val="2100"/>
              <a:buFont typeface="Source Code Pro"/>
              <a:buChar char="➔"/>
            </a:pPr>
            <a:r>
              <a:rPr b="1" lang="en" sz="2100">
                <a:solidFill>
                  <a:schemeClr val="dk2"/>
                </a:solidFill>
                <a:latin typeface="Source Code Pro"/>
                <a:ea typeface="Source Code Pro"/>
                <a:cs typeface="Source Code Pro"/>
                <a:sym typeface="Source Code Pro"/>
              </a:rPr>
              <a:t>Mining companies</a:t>
            </a:r>
            <a:endParaRPr b="1" sz="2100">
              <a:solidFill>
                <a:schemeClr val="dk2"/>
              </a:solidFill>
              <a:latin typeface="Source Code Pro"/>
              <a:ea typeface="Source Code Pro"/>
              <a:cs typeface="Source Code Pro"/>
              <a:sym typeface="Source Code Pro"/>
            </a:endParaRPr>
          </a:p>
          <a:p>
            <a:pPr indent="-368300" lvl="0" marL="457200" rtl="0" algn="l">
              <a:lnSpc>
                <a:spcPct val="115000"/>
              </a:lnSpc>
              <a:spcBef>
                <a:spcPts val="0"/>
              </a:spcBef>
              <a:spcAft>
                <a:spcPts val="0"/>
              </a:spcAft>
              <a:buClr>
                <a:schemeClr val="dk2"/>
              </a:buClr>
              <a:buSzPts val="2200"/>
              <a:buFont typeface="Source Code Pro"/>
              <a:buChar char="➔"/>
            </a:pPr>
            <a:r>
              <a:rPr b="1" lang="en" sz="2200">
                <a:solidFill>
                  <a:schemeClr val="dk2"/>
                </a:solidFill>
                <a:latin typeface="Source Code Pro"/>
                <a:ea typeface="Source Code Pro"/>
                <a:cs typeface="Source Code Pro"/>
                <a:sym typeface="Source Code Pro"/>
              </a:rPr>
              <a:t>Chemical factories</a:t>
            </a:r>
            <a:endParaRPr b="1" sz="2200">
              <a:solidFill>
                <a:schemeClr val="dk2"/>
              </a:solidFill>
              <a:latin typeface="Source Code Pro"/>
              <a:ea typeface="Source Code Pro"/>
              <a:cs typeface="Source Code Pro"/>
              <a:sym typeface="Source Code Pro"/>
            </a:endParaRPr>
          </a:p>
          <a:p>
            <a:pPr indent="-374650" lvl="0" marL="457200" rtl="0" algn="l">
              <a:lnSpc>
                <a:spcPct val="115000"/>
              </a:lnSpc>
              <a:spcBef>
                <a:spcPts val="0"/>
              </a:spcBef>
              <a:spcAft>
                <a:spcPts val="0"/>
              </a:spcAft>
              <a:buClr>
                <a:schemeClr val="dk2"/>
              </a:buClr>
              <a:buSzPts val="2300"/>
              <a:buFont typeface="Source Code Pro"/>
              <a:buChar char="➔"/>
            </a:pPr>
            <a:r>
              <a:rPr b="1" lang="en" sz="2300">
                <a:solidFill>
                  <a:schemeClr val="dk2"/>
                </a:solidFill>
                <a:latin typeface="Source Code Pro"/>
                <a:ea typeface="Source Code Pro"/>
                <a:cs typeface="Source Code Pro"/>
                <a:sym typeface="Source Code Pro"/>
              </a:rPr>
              <a:t>Hospitals and health care centres</a:t>
            </a:r>
            <a:endParaRPr/>
          </a:p>
          <a:p>
            <a:pPr indent="0" lvl="0" marL="457200" rtl="0" algn="l">
              <a:lnSpc>
                <a:spcPct val="115000"/>
              </a:lnSpc>
              <a:spcBef>
                <a:spcPts val="1600"/>
              </a:spcBef>
              <a:spcAft>
                <a:spcPts val="1600"/>
              </a:spcAft>
              <a:buNone/>
            </a:pPr>
            <a:r>
              <a:t/>
            </a:r>
            <a:endParaRPr b="1" sz="2200">
              <a:solidFill>
                <a:schemeClr val="dk2"/>
              </a:solidFill>
              <a:latin typeface="Source Code Pro"/>
              <a:ea typeface="Source Code Pro"/>
              <a:cs typeface="Source Code Pro"/>
              <a:sym typeface="Source Code Pro"/>
            </a:endParaRPr>
          </a:p>
        </p:txBody>
      </p:sp>
      <p:pic>
        <p:nvPicPr>
          <p:cNvPr id="84" name="Google Shape;84;p16"/>
          <p:cNvPicPr preferRelativeResize="0"/>
          <p:nvPr/>
        </p:nvPicPr>
        <p:blipFill>
          <a:blip r:embed="rId4">
            <a:alphaModFix/>
          </a:blip>
          <a:stretch>
            <a:fillRect/>
          </a:stretch>
        </p:blipFill>
        <p:spPr>
          <a:xfrm>
            <a:off x="0" y="2548525"/>
            <a:ext cx="4313400" cy="2536450"/>
          </a:xfrm>
          <a:prstGeom prst="rect">
            <a:avLst/>
          </a:prstGeom>
          <a:noFill/>
          <a:ln>
            <a:noFill/>
          </a:ln>
        </p:spPr>
      </p:pic>
      <p:sp>
        <p:nvSpPr>
          <p:cNvPr id="85" name="Google Shape;85;p16"/>
          <p:cNvSpPr txBox="1"/>
          <p:nvPr/>
        </p:nvSpPr>
        <p:spPr>
          <a:xfrm>
            <a:off x="1282475" y="128100"/>
            <a:ext cx="3560400" cy="45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accent4"/>
                </a:solidFill>
                <a:latin typeface="Source Code Pro"/>
                <a:ea typeface="Source Code Pro"/>
                <a:cs typeface="Source Code Pro"/>
                <a:sym typeface="Source Code Pro"/>
              </a:rPr>
              <a:t>Collaborations with:-</a:t>
            </a:r>
            <a:r>
              <a:rPr b="1" lang="en" sz="4200">
                <a:solidFill>
                  <a:schemeClr val="accent4"/>
                </a:solidFill>
                <a:latin typeface="Amatic SC"/>
                <a:ea typeface="Amatic SC"/>
                <a:cs typeface="Amatic SC"/>
                <a:sym typeface="Amatic SC"/>
              </a:rPr>
              <a:t> </a:t>
            </a:r>
            <a:endParaRPr>
              <a:solidFill>
                <a:schemeClr val="accent4"/>
              </a:solidFill>
              <a:latin typeface="Source Code Pro"/>
              <a:ea typeface="Source Code Pro"/>
              <a:cs typeface="Source Code Pro"/>
              <a:sym typeface="Source Code Pro"/>
            </a:endParaRPr>
          </a:p>
        </p:txBody>
      </p:sp>
      <p:sp>
        <p:nvSpPr>
          <p:cNvPr id="86" name="Google Shape;86;p16"/>
          <p:cNvSpPr txBox="1"/>
          <p:nvPr/>
        </p:nvSpPr>
        <p:spPr>
          <a:xfrm>
            <a:off x="4451125" y="2779050"/>
            <a:ext cx="4313400" cy="207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Source Code Pro"/>
              <a:buChar char="●"/>
            </a:pPr>
            <a:r>
              <a:rPr b="1" lang="en" sz="2300">
                <a:solidFill>
                  <a:schemeClr val="dk2"/>
                </a:solidFill>
                <a:latin typeface="Source Code Pro"/>
                <a:ea typeface="Source Code Pro"/>
                <a:cs typeface="Source Code Pro"/>
                <a:sym typeface="Source Code Pro"/>
              </a:rPr>
              <a:t>Can supply mask, sanitizers &amp; gloves.</a:t>
            </a:r>
            <a:endParaRPr b="1" sz="2300">
              <a:solidFill>
                <a:schemeClr val="dk2"/>
              </a:solidFill>
              <a:latin typeface="Source Code Pro"/>
              <a:ea typeface="Source Code Pro"/>
              <a:cs typeface="Source Code Pro"/>
              <a:sym typeface="Source Code Pro"/>
            </a:endParaRPr>
          </a:p>
          <a:p>
            <a:pPr indent="-374650" lvl="0" marL="457200" rtl="0" algn="l">
              <a:lnSpc>
                <a:spcPct val="115000"/>
              </a:lnSpc>
              <a:spcBef>
                <a:spcPts val="0"/>
              </a:spcBef>
              <a:spcAft>
                <a:spcPts val="0"/>
              </a:spcAft>
              <a:buClr>
                <a:schemeClr val="dk2"/>
              </a:buClr>
              <a:buSzPts val="2300"/>
              <a:buFont typeface="Source Code Pro"/>
              <a:buChar char="●"/>
            </a:pPr>
            <a:r>
              <a:rPr b="1" lang="en" sz="2300">
                <a:solidFill>
                  <a:schemeClr val="dk2"/>
                </a:solidFill>
                <a:latin typeface="Source Code Pro"/>
                <a:ea typeface="Source Code Pro"/>
                <a:cs typeface="Source Code Pro"/>
                <a:sym typeface="Source Code Pro"/>
              </a:rPr>
              <a:t>No risk.</a:t>
            </a:r>
            <a:endParaRPr b="1" sz="2300">
              <a:solidFill>
                <a:schemeClr val="dk2"/>
              </a:solidFill>
              <a:latin typeface="Source Code Pro"/>
              <a:ea typeface="Source Code Pro"/>
              <a:cs typeface="Source Code Pro"/>
              <a:sym typeface="Source Code Pro"/>
            </a:endParaRPr>
          </a:p>
          <a:p>
            <a:pPr indent="-374650" lvl="0" marL="457200" rtl="0" algn="l">
              <a:lnSpc>
                <a:spcPct val="115000"/>
              </a:lnSpc>
              <a:spcBef>
                <a:spcPts val="0"/>
              </a:spcBef>
              <a:spcAft>
                <a:spcPts val="0"/>
              </a:spcAft>
              <a:buClr>
                <a:schemeClr val="dk2"/>
              </a:buClr>
              <a:buSzPts val="2300"/>
              <a:buFont typeface="Source Code Pro"/>
              <a:buChar char="●"/>
            </a:pPr>
            <a:r>
              <a:rPr b="1" lang="en" sz="2300">
                <a:solidFill>
                  <a:schemeClr val="dk2"/>
                </a:solidFill>
                <a:latin typeface="Source Code Pro"/>
                <a:ea typeface="Source Code Pro"/>
                <a:cs typeface="Source Code Pro"/>
                <a:sym typeface="Source Code Pro"/>
              </a:rPr>
              <a:t>All season customer.</a:t>
            </a:r>
            <a:endParaRPr b="1" sz="23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445025"/>
            <a:ext cx="91440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92" name="Google Shape;92;p17"/>
          <p:cNvSpPr txBox="1"/>
          <p:nvPr>
            <p:ph idx="1" type="body"/>
          </p:nvPr>
        </p:nvSpPr>
        <p:spPr>
          <a:xfrm>
            <a:off x="168575" y="690900"/>
            <a:ext cx="6004200" cy="39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When the vaccine comes, it won't be given to everyone at the same time. First it will be given to the doctors and prominent members of the society. So we have to ensure that while the others are given vaccine, we sell our products at maximum amount to the common people,</a:t>
            </a:r>
            <a:endParaRPr b="1" sz="2200"/>
          </a:p>
          <a:p>
            <a:pPr indent="0" lvl="0" marL="0" rtl="0" algn="l">
              <a:spcBef>
                <a:spcPts val="1600"/>
              </a:spcBef>
              <a:spcAft>
                <a:spcPts val="1600"/>
              </a:spcAft>
              <a:buNone/>
            </a:pPr>
            <a:r>
              <a:t/>
            </a:r>
            <a:endParaRPr b="1" sz="1200">
              <a:solidFill>
                <a:srgbClr val="000000"/>
              </a:solidFill>
            </a:endParaRPr>
          </a:p>
        </p:txBody>
      </p:sp>
      <p:pic>
        <p:nvPicPr>
          <p:cNvPr id="93" name="Google Shape;93;p17"/>
          <p:cNvPicPr preferRelativeResize="0"/>
          <p:nvPr/>
        </p:nvPicPr>
        <p:blipFill>
          <a:blip r:embed="rId3">
            <a:alphaModFix/>
          </a:blip>
          <a:stretch>
            <a:fillRect/>
          </a:stretch>
        </p:blipFill>
        <p:spPr>
          <a:xfrm>
            <a:off x="6172775" y="1412800"/>
            <a:ext cx="2971225" cy="3465800"/>
          </a:xfrm>
          <a:prstGeom prst="rect">
            <a:avLst/>
          </a:prstGeom>
          <a:noFill/>
          <a:ln>
            <a:noFill/>
          </a:ln>
        </p:spPr>
      </p:pic>
      <p:sp>
        <p:nvSpPr>
          <p:cNvPr id="94" name="Google Shape;94;p17"/>
          <p:cNvSpPr txBox="1"/>
          <p:nvPr/>
        </p:nvSpPr>
        <p:spPr>
          <a:xfrm>
            <a:off x="6835250" y="0"/>
            <a:ext cx="9492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b="1" lang="en" sz="4800">
                <a:highlight>
                  <a:schemeClr val="dk1"/>
                </a:highlight>
                <a:latin typeface="Amatic SC"/>
                <a:ea typeface="Amatic SC"/>
                <a:cs typeface="Amatic SC"/>
                <a:sym typeface="Amatic SC"/>
              </a:rPr>
              <a:t>#2</a:t>
            </a:r>
            <a:endParaRPr b="1" sz="4800">
              <a:highlight>
                <a:schemeClr val="dk1"/>
              </a:highlight>
              <a:latin typeface="Amatic SC"/>
              <a:ea typeface="Amatic SC"/>
              <a:cs typeface="Amatic SC"/>
              <a:sym typeface="Amatic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#3</a:t>
            </a:r>
            <a:endParaRPr>
              <a:highlight>
                <a:schemeClr val="dk1"/>
              </a:highlight>
            </a:endParaRPr>
          </a:p>
        </p:txBody>
      </p:sp>
      <p:sp>
        <p:nvSpPr>
          <p:cNvPr id="100" name="Google Shape;100;p18"/>
          <p:cNvSpPr txBox="1"/>
          <p:nvPr>
            <p:ph idx="1" type="body"/>
          </p:nvPr>
        </p:nvSpPr>
        <p:spPr>
          <a:xfrm>
            <a:off x="191950" y="1093850"/>
            <a:ext cx="4921500" cy="31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latin typeface="Roboto Mono Regular"/>
              <a:ea typeface="Roboto Mono Regular"/>
              <a:cs typeface="Roboto Mono Regular"/>
              <a:sym typeface="Roboto Mono Regular"/>
            </a:endParaRPr>
          </a:p>
          <a:p>
            <a:pPr indent="0" lvl="0" marL="0" rtl="0" algn="l">
              <a:spcBef>
                <a:spcPts val="1600"/>
              </a:spcBef>
              <a:spcAft>
                <a:spcPts val="1600"/>
              </a:spcAft>
              <a:buNone/>
            </a:pPr>
            <a:r>
              <a:rPr lang="en" sz="2100">
                <a:latin typeface="Roboto Mono Regular"/>
                <a:ea typeface="Roboto Mono Regular"/>
                <a:cs typeface="Roboto Mono Regular"/>
                <a:sym typeface="Roboto Mono Regular"/>
              </a:rPr>
              <a:t>Selling the products with slightly raised amount from the original and market rate (adding the price of mask)and giving the mask for free.</a:t>
            </a:r>
            <a:endParaRPr/>
          </a:p>
        </p:txBody>
      </p:sp>
      <p:pic>
        <p:nvPicPr>
          <p:cNvPr id="101" name="Google Shape;101;p18"/>
          <p:cNvPicPr preferRelativeResize="0"/>
          <p:nvPr/>
        </p:nvPicPr>
        <p:blipFill>
          <a:blip r:embed="rId3">
            <a:alphaModFix/>
          </a:blip>
          <a:stretch>
            <a:fillRect/>
          </a:stretch>
        </p:blipFill>
        <p:spPr>
          <a:xfrm>
            <a:off x="5255500" y="741550"/>
            <a:ext cx="3725701" cy="3660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089100" y="1015450"/>
            <a:ext cx="4680000" cy="3325500"/>
          </a:xfrm>
          <a:prstGeom prst="rect">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400">
                <a:solidFill>
                  <a:srgbClr val="434343"/>
                </a:solidFill>
              </a:rPr>
              <a:t>How to Utilize leftover stock?</a:t>
            </a:r>
            <a:endParaRPr sz="7400">
              <a:solidFill>
                <a:srgbClr val="434343"/>
              </a:solidFill>
            </a:endParaRPr>
          </a:p>
        </p:txBody>
      </p:sp>
      <p:sp>
        <p:nvSpPr>
          <p:cNvPr id="107" name="Google Shape;107;p19"/>
          <p:cNvSpPr txBox="1"/>
          <p:nvPr>
            <p:ph idx="4294967295" type="body"/>
          </p:nvPr>
        </p:nvSpPr>
        <p:spPr>
          <a:xfrm>
            <a:off x="257975" y="0"/>
            <a:ext cx="8520600" cy="50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abc</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2376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1700" y="353200"/>
            <a:ext cx="5662500" cy="4238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Establishing sanitization points at places that have been  considered unhealthy for hospitals. Also ensuring that we sell our products in maximum amount to those who can buy the products but do not have the facilities.</a:t>
            </a:r>
            <a:endParaRPr b="1" sz="2300"/>
          </a:p>
        </p:txBody>
      </p:sp>
      <p:pic>
        <p:nvPicPr>
          <p:cNvPr id="114" name="Google Shape;114;p20"/>
          <p:cNvPicPr preferRelativeResize="0"/>
          <p:nvPr/>
        </p:nvPicPr>
        <p:blipFill>
          <a:blip r:embed="rId3">
            <a:alphaModFix/>
          </a:blip>
          <a:stretch>
            <a:fillRect/>
          </a:stretch>
        </p:blipFill>
        <p:spPr>
          <a:xfrm>
            <a:off x="6232150" y="694225"/>
            <a:ext cx="2563725" cy="317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5478150"/>
            <a:ext cx="91440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0" name="Google Shape;120;p21"/>
          <p:cNvSpPr txBox="1"/>
          <p:nvPr>
            <p:ph idx="1" type="body"/>
          </p:nvPr>
        </p:nvSpPr>
        <p:spPr>
          <a:xfrm>
            <a:off x="311700" y="1419225"/>
            <a:ext cx="4757400" cy="32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With the help of NGOs,we can distribute masks </a:t>
            </a:r>
            <a:r>
              <a:rPr b="1" lang="en" sz="2500"/>
              <a:t>among small scale industries at subsidized price where workers have to work in unfavourable conditions.</a:t>
            </a:r>
            <a:endParaRPr b="1" sz="2500"/>
          </a:p>
          <a:p>
            <a:pPr indent="0" lvl="0" marL="0" rtl="0" algn="l">
              <a:spcBef>
                <a:spcPts val="1600"/>
              </a:spcBef>
              <a:spcAft>
                <a:spcPts val="1600"/>
              </a:spcAft>
              <a:buNone/>
            </a:pPr>
            <a:r>
              <a:t/>
            </a:r>
            <a:endParaRPr sz="2000"/>
          </a:p>
        </p:txBody>
      </p:sp>
      <p:pic>
        <p:nvPicPr>
          <p:cNvPr id="121" name="Google Shape;121;p21"/>
          <p:cNvPicPr preferRelativeResize="0"/>
          <p:nvPr/>
        </p:nvPicPr>
        <p:blipFill>
          <a:blip r:embed="rId3">
            <a:alphaModFix/>
          </a:blip>
          <a:stretch>
            <a:fillRect/>
          </a:stretch>
        </p:blipFill>
        <p:spPr>
          <a:xfrm>
            <a:off x="5387750" y="1527525"/>
            <a:ext cx="3181925" cy="259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