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814" autoAdjust="0"/>
    <p:restoredTop sz="94660"/>
  </p:normalViewPr>
  <p:slideViewPr>
    <p:cSldViewPr snapToGrid="0">
      <p:cViewPr varScale="1">
        <p:scale>
          <a:sx n="109" d="100"/>
          <a:sy n="109" d="100"/>
        </p:scale>
        <p:origin x="13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58CEBC-D6C0-4DF4-9999-7CCA7025E85F}"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ADFAD-FEA8-4B6D-A260-FE1C351AF24A}" type="slidenum">
              <a:rPr lang="en-US" smtClean="0"/>
              <a:t>‹#›</a:t>
            </a:fld>
            <a:endParaRPr lang="en-US"/>
          </a:p>
        </p:txBody>
      </p:sp>
    </p:spTree>
    <p:extLst>
      <p:ext uri="{BB962C8B-B14F-4D97-AF65-F5344CB8AC3E}">
        <p14:creationId xmlns:p14="http://schemas.microsoft.com/office/powerpoint/2010/main" val="389977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58CEBC-D6C0-4DF4-9999-7CCA7025E85F}"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ADFAD-FEA8-4B6D-A260-FE1C351AF24A}" type="slidenum">
              <a:rPr lang="en-US" smtClean="0"/>
              <a:t>‹#›</a:t>
            </a:fld>
            <a:endParaRPr lang="en-US"/>
          </a:p>
        </p:txBody>
      </p:sp>
    </p:spTree>
    <p:extLst>
      <p:ext uri="{BB962C8B-B14F-4D97-AF65-F5344CB8AC3E}">
        <p14:creationId xmlns:p14="http://schemas.microsoft.com/office/powerpoint/2010/main" val="175607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58CEBC-D6C0-4DF4-9999-7CCA7025E85F}"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ADFAD-FEA8-4B6D-A260-FE1C351AF24A}" type="slidenum">
              <a:rPr lang="en-US" smtClean="0"/>
              <a:t>‹#›</a:t>
            </a:fld>
            <a:endParaRPr lang="en-US"/>
          </a:p>
        </p:txBody>
      </p:sp>
    </p:spTree>
    <p:extLst>
      <p:ext uri="{BB962C8B-B14F-4D97-AF65-F5344CB8AC3E}">
        <p14:creationId xmlns:p14="http://schemas.microsoft.com/office/powerpoint/2010/main" val="730076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58CEBC-D6C0-4DF4-9999-7CCA7025E85F}"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ADFAD-FEA8-4B6D-A260-FE1C351AF24A}"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93618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58CEBC-D6C0-4DF4-9999-7CCA7025E85F}"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ADFAD-FEA8-4B6D-A260-FE1C351AF24A}" type="slidenum">
              <a:rPr lang="en-US" smtClean="0"/>
              <a:t>‹#›</a:t>
            </a:fld>
            <a:endParaRPr lang="en-US"/>
          </a:p>
        </p:txBody>
      </p:sp>
    </p:spTree>
    <p:extLst>
      <p:ext uri="{BB962C8B-B14F-4D97-AF65-F5344CB8AC3E}">
        <p14:creationId xmlns:p14="http://schemas.microsoft.com/office/powerpoint/2010/main" val="585997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58CEBC-D6C0-4DF4-9999-7CCA7025E85F}" type="datetimeFigureOut">
              <a:rPr lang="en-US" smtClean="0"/>
              <a:t>9/3/2023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7ADFAD-FEA8-4B6D-A260-FE1C351AF24A}" type="slidenum">
              <a:rPr lang="en-US" smtClean="0"/>
              <a:t>‹#›</a:t>
            </a:fld>
            <a:endParaRPr lang="en-US"/>
          </a:p>
        </p:txBody>
      </p:sp>
    </p:spTree>
    <p:extLst>
      <p:ext uri="{BB962C8B-B14F-4D97-AF65-F5344CB8AC3E}">
        <p14:creationId xmlns:p14="http://schemas.microsoft.com/office/powerpoint/2010/main" val="135477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58CEBC-D6C0-4DF4-9999-7CCA7025E85F}" type="datetimeFigureOut">
              <a:rPr lang="en-US" smtClean="0"/>
              <a:t>9/3/2023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7ADFAD-FEA8-4B6D-A260-FE1C351AF24A}" type="slidenum">
              <a:rPr lang="en-US" smtClean="0"/>
              <a:t>‹#›</a:t>
            </a:fld>
            <a:endParaRPr lang="en-US"/>
          </a:p>
        </p:txBody>
      </p:sp>
    </p:spTree>
    <p:extLst>
      <p:ext uri="{BB962C8B-B14F-4D97-AF65-F5344CB8AC3E}">
        <p14:creationId xmlns:p14="http://schemas.microsoft.com/office/powerpoint/2010/main" val="3109552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8CEBC-D6C0-4DF4-9999-7CCA7025E85F}"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ADFAD-FEA8-4B6D-A260-FE1C351AF24A}" type="slidenum">
              <a:rPr lang="en-US" smtClean="0"/>
              <a:t>‹#›</a:t>
            </a:fld>
            <a:endParaRPr lang="en-US"/>
          </a:p>
        </p:txBody>
      </p:sp>
    </p:spTree>
    <p:extLst>
      <p:ext uri="{BB962C8B-B14F-4D97-AF65-F5344CB8AC3E}">
        <p14:creationId xmlns:p14="http://schemas.microsoft.com/office/powerpoint/2010/main" val="77883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8CEBC-D6C0-4DF4-9999-7CCA7025E85F}"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ADFAD-FEA8-4B6D-A260-FE1C351AF24A}" type="slidenum">
              <a:rPr lang="en-US" smtClean="0"/>
              <a:t>‹#›</a:t>
            </a:fld>
            <a:endParaRPr lang="en-US"/>
          </a:p>
        </p:txBody>
      </p:sp>
    </p:spTree>
    <p:extLst>
      <p:ext uri="{BB962C8B-B14F-4D97-AF65-F5344CB8AC3E}">
        <p14:creationId xmlns:p14="http://schemas.microsoft.com/office/powerpoint/2010/main" val="268548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2FB6A-E7CB-0EEC-F7CE-D8B871BF65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225D56-198D-9DC9-ADE2-A0A5DC7C22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E034A-C454-D4DC-1C06-2B7F8E635D35}"/>
              </a:ext>
            </a:extLst>
          </p:cNvPr>
          <p:cNvSpPr>
            <a:spLocks noGrp="1"/>
          </p:cNvSpPr>
          <p:nvPr>
            <p:ph type="dt" sz="half" idx="10"/>
          </p:nvPr>
        </p:nvSpPr>
        <p:spPr/>
        <p:txBody>
          <a:bodyPr/>
          <a:lstStyle/>
          <a:p>
            <a:fld id="{9858CEBC-D6C0-4DF4-9999-7CCA7025E85F}" type="datetimeFigureOut">
              <a:rPr lang="en-US" smtClean="0"/>
              <a:t>9/3/2023</a:t>
            </a:fld>
            <a:endParaRPr lang="en-US"/>
          </a:p>
        </p:txBody>
      </p:sp>
      <p:sp>
        <p:nvSpPr>
          <p:cNvPr id="5" name="Footer Placeholder 4">
            <a:extLst>
              <a:ext uri="{FF2B5EF4-FFF2-40B4-BE49-F238E27FC236}">
                <a16:creationId xmlns:a16="http://schemas.microsoft.com/office/drawing/2014/main" id="{916C6FA7-F385-D64D-00E3-99616F7BB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5D1188-A96F-CBC3-7253-FD9653C009AE}"/>
              </a:ext>
            </a:extLst>
          </p:cNvPr>
          <p:cNvSpPr>
            <a:spLocks noGrp="1"/>
          </p:cNvSpPr>
          <p:nvPr>
            <p:ph type="sldNum" sz="quarter" idx="12"/>
          </p:nvPr>
        </p:nvSpPr>
        <p:spPr/>
        <p:txBody>
          <a:bodyPr/>
          <a:lstStyle/>
          <a:p>
            <a:fld id="{417ADFAD-FEA8-4B6D-A260-FE1C351AF24A}" type="slidenum">
              <a:rPr lang="en-US" smtClean="0"/>
              <a:t>‹#›</a:t>
            </a:fld>
            <a:endParaRPr lang="en-US"/>
          </a:p>
        </p:txBody>
      </p:sp>
    </p:spTree>
    <p:extLst>
      <p:ext uri="{BB962C8B-B14F-4D97-AF65-F5344CB8AC3E}">
        <p14:creationId xmlns:p14="http://schemas.microsoft.com/office/powerpoint/2010/main" val="3793444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8CEBC-D6C0-4DF4-9999-7CCA7025E85F}"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ADFAD-FEA8-4B6D-A260-FE1C351AF24A}" type="slidenum">
              <a:rPr lang="en-US" smtClean="0"/>
              <a:t>‹#›</a:t>
            </a:fld>
            <a:endParaRPr lang="en-US"/>
          </a:p>
        </p:txBody>
      </p:sp>
    </p:spTree>
    <p:extLst>
      <p:ext uri="{BB962C8B-B14F-4D97-AF65-F5344CB8AC3E}">
        <p14:creationId xmlns:p14="http://schemas.microsoft.com/office/powerpoint/2010/main" val="344083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8CEBC-D6C0-4DF4-9999-7CCA7025E85F}"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ADFAD-FEA8-4B6D-A260-FE1C351AF24A}" type="slidenum">
              <a:rPr lang="en-US" smtClean="0"/>
              <a:t>‹#›</a:t>
            </a:fld>
            <a:endParaRPr lang="en-US"/>
          </a:p>
        </p:txBody>
      </p:sp>
    </p:spTree>
    <p:extLst>
      <p:ext uri="{BB962C8B-B14F-4D97-AF65-F5344CB8AC3E}">
        <p14:creationId xmlns:p14="http://schemas.microsoft.com/office/powerpoint/2010/main" val="355217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8CEBC-D6C0-4DF4-9999-7CCA7025E85F}"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ADFAD-FEA8-4B6D-A260-FE1C351AF24A}" type="slidenum">
              <a:rPr lang="en-US" smtClean="0"/>
              <a:t>‹#›</a:t>
            </a:fld>
            <a:endParaRPr lang="en-US"/>
          </a:p>
        </p:txBody>
      </p:sp>
    </p:spTree>
    <p:extLst>
      <p:ext uri="{BB962C8B-B14F-4D97-AF65-F5344CB8AC3E}">
        <p14:creationId xmlns:p14="http://schemas.microsoft.com/office/powerpoint/2010/main" val="1876989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8CEBC-D6C0-4DF4-9999-7CCA7025E85F}" type="datetimeFigureOut">
              <a:rPr lang="en-US" smtClean="0"/>
              <a:t>9/3/2023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7ADFAD-FEA8-4B6D-A260-FE1C351AF24A}" type="slidenum">
              <a:rPr lang="en-US" smtClean="0"/>
              <a:t>‹#›</a:t>
            </a:fld>
            <a:endParaRPr lang="en-US"/>
          </a:p>
        </p:txBody>
      </p:sp>
    </p:spTree>
    <p:extLst>
      <p:ext uri="{BB962C8B-B14F-4D97-AF65-F5344CB8AC3E}">
        <p14:creationId xmlns:p14="http://schemas.microsoft.com/office/powerpoint/2010/main" val="1552156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8CEBC-D6C0-4DF4-9999-7CCA7025E85F}" type="datetimeFigureOut">
              <a:rPr lang="en-US" smtClean="0"/>
              <a:t>9/3/2023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7ADFAD-FEA8-4B6D-A260-FE1C351AF24A}" type="slidenum">
              <a:rPr lang="en-US" smtClean="0"/>
              <a:t>‹#›</a:t>
            </a:fld>
            <a:endParaRPr lang="en-US"/>
          </a:p>
        </p:txBody>
      </p:sp>
    </p:spTree>
    <p:extLst>
      <p:ext uri="{BB962C8B-B14F-4D97-AF65-F5344CB8AC3E}">
        <p14:creationId xmlns:p14="http://schemas.microsoft.com/office/powerpoint/2010/main" val="192016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858CEBC-D6C0-4DF4-9999-7CCA7025E85F}" type="datetimeFigureOut">
              <a:rPr lang="en-US" smtClean="0"/>
              <a:t>9/3/2023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7ADFAD-FEA8-4B6D-A260-FE1C351AF24A}" type="slidenum">
              <a:rPr lang="en-US" smtClean="0"/>
              <a:t>‹#›</a:t>
            </a:fld>
            <a:endParaRPr lang="en-US"/>
          </a:p>
        </p:txBody>
      </p:sp>
    </p:spTree>
    <p:extLst>
      <p:ext uri="{BB962C8B-B14F-4D97-AF65-F5344CB8AC3E}">
        <p14:creationId xmlns:p14="http://schemas.microsoft.com/office/powerpoint/2010/main" val="2008608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58CEBC-D6C0-4DF4-9999-7CCA7025E85F}"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ADFAD-FEA8-4B6D-A260-FE1C351AF24A}" type="slidenum">
              <a:rPr lang="en-US" smtClean="0"/>
              <a:t>‹#›</a:t>
            </a:fld>
            <a:endParaRPr lang="en-US"/>
          </a:p>
        </p:txBody>
      </p:sp>
    </p:spTree>
    <p:extLst>
      <p:ext uri="{BB962C8B-B14F-4D97-AF65-F5344CB8AC3E}">
        <p14:creationId xmlns:p14="http://schemas.microsoft.com/office/powerpoint/2010/main" val="3269409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58CEBC-D6C0-4DF4-9999-7CCA7025E85F}"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ADFAD-FEA8-4B6D-A260-FE1C351AF24A}" type="slidenum">
              <a:rPr lang="en-US" smtClean="0"/>
              <a:t>‹#›</a:t>
            </a:fld>
            <a:endParaRPr lang="en-US"/>
          </a:p>
        </p:txBody>
      </p:sp>
    </p:spTree>
    <p:extLst>
      <p:ext uri="{BB962C8B-B14F-4D97-AF65-F5344CB8AC3E}">
        <p14:creationId xmlns:p14="http://schemas.microsoft.com/office/powerpoint/2010/main" val="3829297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858CEBC-D6C0-4DF4-9999-7CCA7025E85F}" type="datetimeFigureOut">
              <a:rPr lang="en-US" smtClean="0"/>
              <a:t>9/3/2023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17ADFAD-FEA8-4B6D-A260-FE1C351AF24A}" type="slidenum">
              <a:rPr lang="en-US" smtClean="0"/>
              <a:t>‹#›</a:t>
            </a:fld>
            <a:endParaRPr lang="en-US"/>
          </a:p>
        </p:txBody>
      </p:sp>
    </p:spTree>
    <p:extLst>
      <p:ext uri="{BB962C8B-B14F-4D97-AF65-F5344CB8AC3E}">
        <p14:creationId xmlns:p14="http://schemas.microsoft.com/office/powerpoint/2010/main" val="1248376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deepshah16/song-lyrics-dataset?select=csv" TargetMode="External"/><Relationship Id="rId2" Type="http://schemas.openxmlformats.org/officeDocument/2006/relationships/hyperlink" Target="https://www.kaggle.com/datasets/karnikakapoor/lyrics" TargetMode="Externa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5A995-FF81-5C60-5926-9A487083194C}"/>
              </a:ext>
            </a:extLst>
          </p:cNvPr>
          <p:cNvSpPr>
            <a:spLocks noGrp="1"/>
          </p:cNvSpPr>
          <p:nvPr>
            <p:ph type="ctrTitle"/>
          </p:nvPr>
        </p:nvSpPr>
        <p:spPr/>
        <p:txBody>
          <a:bodyPr/>
          <a:lstStyle/>
          <a:p>
            <a:r>
              <a:rPr lang="en-US" dirty="0"/>
              <a:t>DSCI 521</a:t>
            </a:r>
            <a:br>
              <a:rPr lang="en-US" dirty="0"/>
            </a:br>
            <a:r>
              <a:rPr lang="en-US" dirty="0"/>
              <a:t>NLP Analysis for Lyrics</a:t>
            </a:r>
          </a:p>
        </p:txBody>
      </p:sp>
      <p:sp>
        <p:nvSpPr>
          <p:cNvPr id="3" name="Subtitle 2">
            <a:extLst>
              <a:ext uri="{FF2B5EF4-FFF2-40B4-BE49-F238E27FC236}">
                <a16:creationId xmlns:a16="http://schemas.microsoft.com/office/drawing/2014/main" id="{6A06F900-4AE4-214C-0667-6038A7A545A2}"/>
              </a:ext>
            </a:extLst>
          </p:cNvPr>
          <p:cNvSpPr>
            <a:spLocks noGrp="1"/>
          </p:cNvSpPr>
          <p:nvPr>
            <p:ph type="subTitle" idx="1"/>
          </p:nvPr>
        </p:nvSpPr>
        <p:spPr/>
        <p:txBody>
          <a:bodyPr/>
          <a:lstStyle/>
          <a:p>
            <a:r>
              <a:rPr lang="en-US" dirty="0"/>
              <a:t>Group Members:</a:t>
            </a:r>
            <a:br>
              <a:rPr lang="en-US" dirty="0"/>
            </a:br>
            <a:r>
              <a:rPr lang="en-US" dirty="0"/>
              <a:t>Yash Gupta – yg444</a:t>
            </a:r>
            <a:br>
              <a:rPr lang="en-US" dirty="0"/>
            </a:br>
            <a:r>
              <a:rPr lang="en-US" dirty="0"/>
              <a:t>Shubham Jadhav – sj3237</a:t>
            </a:r>
          </a:p>
        </p:txBody>
      </p:sp>
    </p:spTree>
    <p:extLst>
      <p:ext uri="{BB962C8B-B14F-4D97-AF65-F5344CB8AC3E}">
        <p14:creationId xmlns:p14="http://schemas.microsoft.com/office/powerpoint/2010/main" val="3089353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BC2E8-D253-B4F1-089F-D02B667A3B8C}"/>
              </a:ext>
            </a:extLst>
          </p:cNvPr>
          <p:cNvSpPr>
            <a:spLocks noGrp="1"/>
          </p:cNvSpPr>
          <p:nvPr>
            <p:ph type="title"/>
          </p:nvPr>
        </p:nvSpPr>
        <p:spPr/>
        <p:txBody>
          <a:bodyPr/>
          <a:lstStyle/>
          <a:p>
            <a:r>
              <a:rPr lang="en" dirty="0"/>
              <a:t>Sentiment Analysis</a:t>
            </a:r>
            <a:endParaRPr lang="en-US" dirty="0"/>
          </a:p>
        </p:txBody>
      </p:sp>
      <p:sp>
        <p:nvSpPr>
          <p:cNvPr id="3" name="Content Placeholder 2">
            <a:extLst>
              <a:ext uri="{FF2B5EF4-FFF2-40B4-BE49-F238E27FC236}">
                <a16:creationId xmlns:a16="http://schemas.microsoft.com/office/drawing/2014/main" id="{3C3184A5-E693-DA50-FCC4-24E85DF15781}"/>
              </a:ext>
            </a:extLst>
          </p:cNvPr>
          <p:cNvSpPr>
            <a:spLocks noGrp="1"/>
          </p:cNvSpPr>
          <p:nvPr>
            <p:ph idx="1"/>
          </p:nvPr>
        </p:nvSpPr>
        <p:spPr>
          <a:xfrm>
            <a:off x="838200" y="1825625"/>
            <a:ext cx="10515600" cy="2132122"/>
          </a:xfrm>
        </p:spPr>
        <p:txBody>
          <a:bodyPr>
            <a:normAutofit fontScale="55000" lnSpcReduction="20000"/>
          </a:bodyPr>
          <a:lstStyle/>
          <a:p>
            <a:pPr algn="l"/>
            <a:r>
              <a:rPr lang="en-US" b="0" i="0" dirty="0">
                <a:solidFill>
                  <a:srgbClr val="374151"/>
                </a:solidFill>
                <a:effectLst/>
                <a:latin typeface="Söhne"/>
              </a:rPr>
              <a:t>Sentiment analysis is a natural language processing technique employed to detect, extract, and evaluate subjective content within textual data. </a:t>
            </a:r>
          </a:p>
          <a:p>
            <a:pPr algn="l"/>
            <a:r>
              <a:rPr lang="en-US" b="0" i="0" dirty="0">
                <a:solidFill>
                  <a:srgbClr val="374151"/>
                </a:solidFill>
                <a:effectLst/>
                <a:latin typeface="Söhne"/>
              </a:rPr>
              <a:t>Objective: It is utilized to grasp the emotional undercurrents, attitudes, and viewpoints conveyed within a text. </a:t>
            </a:r>
          </a:p>
          <a:p>
            <a:pPr algn="l"/>
            <a:r>
              <a:rPr lang="en-US" b="0" i="0" dirty="0">
                <a:solidFill>
                  <a:srgbClr val="374151"/>
                </a:solidFill>
                <a:effectLst/>
                <a:latin typeface="Söhne"/>
              </a:rPr>
              <a:t>The sentiment analysis process encompasses the following stages:</a:t>
            </a:r>
          </a:p>
          <a:p>
            <a:pPr algn="l">
              <a:buFont typeface="+mj-lt"/>
              <a:buAutoNum type="arabicPeriod"/>
            </a:pPr>
            <a:r>
              <a:rPr lang="en-US" b="0" i="0" dirty="0">
                <a:solidFill>
                  <a:srgbClr val="374151"/>
                </a:solidFill>
                <a:effectLst/>
                <a:latin typeface="Söhne"/>
              </a:rPr>
              <a:t>Preprocessing (DATA cleaning, tokenization, and normalization)</a:t>
            </a:r>
          </a:p>
          <a:p>
            <a:pPr algn="l">
              <a:buFont typeface="+mj-lt"/>
              <a:buAutoNum type="arabicPeriod"/>
            </a:pPr>
            <a:r>
              <a:rPr lang="en-US" b="0" i="0" dirty="0">
                <a:solidFill>
                  <a:srgbClr val="374151"/>
                </a:solidFill>
                <a:effectLst/>
                <a:latin typeface="Söhne"/>
              </a:rPr>
              <a:t>Feature extraction (including word frequencies, n-grams, and part-of-speech tags)</a:t>
            </a:r>
          </a:p>
          <a:p>
            <a:pPr algn="l">
              <a:buFont typeface="+mj-lt"/>
              <a:buAutoNum type="arabicPeriod"/>
            </a:pPr>
            <a:r>
              <a:rPr lang="en-US" b="0" i="0" dirty="0">
                <a:solidFill>
                  <a:srgbClr val="374151"/>
                </a:solidFill>
                <a:effectLst/>
                <a:latin typeface="Söhne"/>
              </a:rPr>
              <a:t>Polarity: This refers to the sentiment conveyed by a specific text, phrase, or word, and is quantified as a numerical score within the range of [-1, 1].</a:t>
            </a:r>
          </a:p>
        </p:txBody>
      </p:sp>
      <p:pic>
        <p:nvPicPr>
          <p:cNvPr id="4" name="Google Shape;131;p24">
            <a:extLst>
              <a:ext uri="{FF2B5EF4-FFF2-40B4-BE49-F238E27FC236}">
                <a16:creationId xmlns:a16="http://schemas.microsoft.com/office/drawing/2014/main" id="{FF109E59-0FC7-29B1-9FBB-DC1A2F9C59CE}"/>
              </a:ext>
            </a:extLst>
          </p:cNvPr>
          <p:cNvPicPr preferRelativeResize="0"/>
          <p:nvPr/>
        </p:nvPicPr>
        <p:blipFill>
          <a:blip r:embed="rId2">
            <a:alphaModFix/>
          </a:blip>
          <a:stretch>
            <a:fillRect/>
          </a:stretch>
        </p:blipFill>
        <p:spPr>
          <a:xfrm>
            <a:off x="1748500" y="4227479"/>
            <a:ext cx="7926377" cy="1751000"/>
          </a:xfrm>
          <a:prstGeom prst="rect">
            <a:avLst/>
          </a:prstGeom>
          <a:noFill/>
          <a:ln>
            <a:noFill/>
          </a:ln>
        </p:spPr>
      </p:pic>
    </p:spTree>
    <p:extLst>
      <p:ext uri="{BB962C8B-B14F-4D97-AF65-F5344CB8AC3E}">
        <p14:creationId xmlns:p14="http://schemas.microsoft.com/office/powerpoint/2010/main" val="12503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38;p25">
            <a:extLst>
              <a:ext uri="{FF2B5EF4-FFF2-40B4-BE49-F238E27FC236}">
                <a16:creationId xmlns:a16="http://schemas.microsoft.com/office/drawing/2014/main" id="{3B2178A4-8C8D-208B-8CEC-A473F70BF7E1}"/>
              </a:ext>
            </a:extLst>
          </p:cNvPr>
          <p:cNvPicPr preferRelativeResize="0"/>
          <p:nvPr/>
        </p:nvPicPr>
        <p:blipFill>
          <a:blip r:embed="rId2">
            <a:alphaModFix/>
          </a:blip>
          <a:stretch>
            <a:fillRect/>
          </a:stretch>
        </p:blipFill>
        <p:spPr>
          <a:xfrm>
            <a:off x="192062" y="805050"/>
            <a:ext cx="3311975" cy="1756666"/>
          </a:xfrm>
          <a:prstGeom prst="rect">
            <a:avLst/>
          </a:prstGeom>
          <a:noFill/>
          <a:ln>
            <a:noFill/>
          </a:ln>
        </p:spPr>
      </p:pic>
      <p:pic>
        <p:nvPicPr>
          <p:cNvPr id="5" name="Google Shape;136;p25">
            <a:extLst>
              <a:ext uri="{FF2B5EF4-FFF2-40B4-BE49-F238E27FC236}">
                <a16:creationId xmlns:a16="http://schemas.microsoft.com/office/drawing/2014/main" id="{F6314B3D-CFD8-D508-4C33-4B14FC47E783}"/>
              </a:ext>
            </a:extLst>
          </p:cNvPr>
          <p:cNvPicPr preferRelativeResize="0"/>
          <p:nvPr/>
        </p:nvPicPr>
        <p:blipFill>
          <a:blip r:embed="rId3">
            <a:alphaModFix/>
          </a:blip>
          <a:stretch>
            <a:fillRect/>
          </a:stretch>
        </p:blipFill>
        <p:spPr>
          <a:xfrm>
            <a:off x="192062" y="2798545"/>
            <a:ext cx="3744745" cy="3623195"/>
          </a:xfrm>
          <a:prstGeom prst="rect">
            <a:avLst/>
          </a:prstGeom>
          <a:noFill/>
          <a:ln>
            <a:noFill/>
          </a:ln>
        </p:spPr>
      </p:pic>
      <p:pic>
        <p:nvPicPr>
          <p:cNvPr id="6" name="Google Shape;137;p25">
            <a:extLst>
              <a:ext uri="{FF2B5EF4-FFF2-40B4-BE49-F238E27FC236}">
                <a16:creationId xmlns:a16="http://schemas.microsoft.com/office/drawing/2014/main" id="{59ADDAC2-DDD5-12AD-E5C5-7F5597C5952E}"/>
              </a:ext>
            </a:extLst>
          </p:cNvPr>
          <p:cNvPicPr preferRelativeResize="0"/>
          <p:nvPr/>
        </p:nvPicPr>
        <p:blipFill>
          <a:blip r:embed="rId4">
            <a:alphaModFix/>
          </a:blip>
          <a:stretch>
            <a:fillRect/>
          </a:stretch>
        </p:blipFill>
        <p:spPr>
          <a:xfrm>
            <a:off x="4921567" y="805051"/>
            <a:ext cx="6358360" cy="5176940"/>
          </a:xfrm>
          <a:prstGeom prst="rect">
            <a:avLst/>
          </a:prstGeom>
          <a:noFill/>
          <a:ln>
            <a:noFill/>
          </a:ln>
        </p:spPr>
      </p:pic>
    </p:spTree>
    <p:extLst>
      <p:ext uri="{BB962C8B-B14F-4D97-AF65-F5344CB8AC3E}">
        <p14:creationId xmlns:p14="http://schemas.microsoft.com/office/powerpoint/2010/main" val="1857815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43;p26">
            <a:extLst>
              <a:ext uri="{FF2B5EF4-FFF2-40B4-BE49-F238E27FC236}">
                <a16:creationId xmlns:a16="http://schemas.microsoft.com/office/drawing/2014/main" id="{FE98F4F5-5290-55D0-0DDA-E17F4E5FBFAE}"/>
              </a:ext>
            </a:extLst>
          </p:cNvPr>
          <p:cNvPicPr preferRelativeResize="0"/>
          <p:nvPr/>
        </p:nvPicPr>
        <p:blipFill>
          <a:blip r:embed="rId2">
            <a:alphaModFix/>
          </a:blip>
          <a:stretch>
            <a:fillRect/>
          </a:stretch>
        </p:blipFill>
        <p:spPr>
          <a:xfrm>
            <a:off x="1459337" y="177125"/>
            <a:ext cx="8215155" cy="5972390"/>
          </a:xfrm>
          <a:prstGeom prst="rect">
            <a:avLst/>
          </a:prstGeom>
          <a:noFill/>
          <a:ln>
            <a:noFill/>
          </a:ln>
        </p:spPr>
      </p:pic>
    </p:spTree>
    <p:extLst>
      <p:ext uri="{BB962C8B-B14F-4D97-AF65-F5344CB8AC3E}">
        <p14:creationId xmlns:p14="http://schemas.microsoft.com/office/powerpoint/2010/main" val="2793250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314B72-A64C-2E8C-6CC4-3537E3FC4012}"/>
              </a:ext>
            </a:extLst>
          </p:cNvPr>
          <p:cNvSpPr>
            <a:spLocks noGrp="1"/>
          </p:cNvSpPr>
          <p:nvPr>
            <p:ph type="title"/>
          </p:nvPr>
        </p:nvSpPr>
        <p:spPr>
          <a:xfrm>
            <a:off x="838200" y="1770785"/>
            <a:ext cx="6516757" cy="1325563"/>
          </a:xfrm>
        </p:spPr>
        <p:txBody>
          <a:bodyPr/>
          <a:lstStyle/>
          <a:p>
            <a:r>
              <a:rPr lang="en" dirty="0"/>
              <a:t>Predictive Models Overview</a:t>
            </a:r>
            <a:endParaRPr lang="en-US" dirty="0"/>
          </a:p>
        </p:txBody>
      </p:sp>
      <p:sp>
        <p:nvSpPr>
          <p:cNvPr id="5" name="Content Placeholder 4">
            <a:extLst>
              <a:ext uri="{FF2B5EF4-FFF2-40B4-BE49-F238E27FC236}">
                <a16:creationId xmlns:a16="http://schemas.microsoft.com/office/drawing/2014/main" id="{08422E3D-184B-9C9E-4264-78871DCB1A47}"/>
              </a:ext>
            </a:extLst>
          </p:cNvPr>
          <p:cNvSpPr>
            <a:spLocks noGrp="1"/>
          </p:cNvSpPr>
          <p:nvPr>
            <p:ph idx="1"/>
          </p:nvPr>
        </p:nvSpPr>
        <p:spPr>
          <a:xfrm>
            <a:off x="1183298" y="3933301"/>
            <a:ext cx="5946913" cy="1480793"/>
          </a:xfrm>
        </p:spPr>
        <p:txBody>
          <a:bodyPr>
            <a:normAutofit/>
          </a:bodyPr>
          <a:lstStyle/>
          <a:p>
            <a:r>
              <a:rPr lang="en-US" dirty="0"/>
              <a:t>Dataset 1: 745 song total. 21 artists.</a:t>
            </a:r>
          </a:p>
          <a:p>
            <a:r>
              <a:rPr lang="en-US" dirty="0"/>
              <a:t>Dataset 2: 296 song each of 12 artists.</a:t>
            </a:r>
          </a:p>
          <a:p>
            <a:r>
              <a:rPr lang="en-US" dirty="0"/>
              <a:t>The Model: Bag Of Words!</a:t>
            </a:r>
          </a:p>
          <a:p>
            <a:pPr marL="0" indent="0">
              <a:buNone/>
            </a:pPr>
            <a:endParaRPr lang="en-US" dirty="0"/>
          </a:p>
        </p:txBody>
      </p:sp>
      <p:sp>
        <p:nvSpPr>
          <p:cNvPr id="6" name="Google Shape;153;p27">
            <a:extLst>
              <a:ext uri="{FF2B5EF4-FFF2-40B4-BE49-F238E27FC236}">
                <a16:creationId xmlns:a16="http://schemas.microsoft.com/office/drawing/2014/main" id="{A7B47123-9C7B-B356-F72A-4B12633CAAA1}"/>
              </a:ext>
            </a:extLst>
          </p:cNvPr>
          <p:cNvSpPr/>
          <p:nvPr/>
        </p:nvSpPr>
        <p:spPr>
          <a:xfrm>
            <a:off x="8868319" y="144661"/>
            <a:ext cx="1109830" cy="49973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Data Cleaning</a:t>
            </a:r>
            <a:endParaRPr sz="1400" dirty="0"/>
          </a:p>
        </p:txBody>
      </p:sp>
      <p:sp>
        <p:nvSpPr>
          <p:cNvPr id="7" name="Google Shape;154;p27">
            <a:extLst>
              <a:ext uri="{FF2B5EF4-FFF2-40B4-BE49-F238E27FC236}">
                <a16:creationId xmlns:a16="http://schemas.microsoft.com/office/drawing/2014/main" id="{03558B0A-F2FD-6E7C-D345-1148A63E0278}"/>
              </a:ext>
            </a:extLst>
          </p:cNvPr>
          <p:cNvSpPr/>
          <p:nvPr/>
        </p:nvSpPr>
        <p:spPr>
          <a:xfrm>
            <a:off x="8868802" y="1632376"/>
            <a:ext cx="1017547" cy="555041"/>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t>Dense 100 out</a:t>
            </a:r>
            <a:endParaRPr sz="1100" dirty="0"/>
          </a:p>
          <a:p>
            <a:pPr marL="0" lvl="0" indent="0" algn="ctr" rtl="0">
              <a:spcBef>
                <a:spcPts val="0"/>
              </a:spcBef>
              <a:spcAft>
                <a:spcPts val="0"/>
              </a:spcAft>
              <a:buNone/>
            </a:pPr>
            <a:r>
              <a:rPr lang="en" sz="1100" dirty="0"/>
              <a:t>ReLu activation</a:t>
            </a:r>
            <a:endParaRPr sz="1100" dirty="0"/>
          </a:p>
        </p:txBody>
      </p:sp>
      <p:sp>
        <p:nvSpPr>
          <p:cNvPr id="8" name="Google Shape;155;p27">
            <a:extLst>
              <a:ext uri="{FF2B5EF4-FFF2-40B4-BE49-F238E27FC236}">
                <a16:creationId xmlns:a16="http://schemas.microsoft.com/office/drawing/2014/main" id="{CE0F5C76-1F1B-F6F5-51F2-E8E266075EB2}"/>
              </a:ext>
            </a:extLst>
          </p:cNvPr>
          <p:cNvSpPr/>
          <p:nvPr/>
        </p:nvSpPr>
        <p:spPr>
          <a:xfrm>
            <a:off x="8868318" y="3163539"/>
            <a:ext cx="1068741" cy="101669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Dense 50 out</a:t>
            </a:r>
            <a:endParaRPr sz="1200" dirty="0"/>
          </a:p>
          <a:p>
            <a:pPr marL="0" lvl="0" indent="0" algn="ctr" rtl="0">
              <a:spcBef>
                <a:spcPts val="0"/>
              </a:spcBef>
              <a:spcAft>
                <a:spcPts val="0"/>
              </a:spcAft>
              <a:buNone/>
            </a:pPr>
            <a:r>
              <a:rPr lang="en" sz="1200" dirty="0"/>
              <a:t>ReLu activation</a:t>
            </a:r>
            <a:endParaRPr sz="1200" dirty="0"/>
          </a:p>
        </p:txBody>
      </p:sp>
      <p:sp>
        <p:nvSpPr>
          <p:cNvPr id="9" name="Google Shape;156;p27">
            <a:extLst>
              <a:ext uri="{FF2B5EF4-FFF2-40B4-BE49-F238E27FC236}">
                <a16:creationId xmlns:a16="http://schemas.microsoft.com/office/drawing/2014/main" id="{DC9643F7-85AF-653F-A21A-D9D4873D1A1B}"/>
              </a:ext>
            </a:extLst>
          </p:cNvPr>
          <p:cNvSpPr/>
          <p:nvPr/>
        </p:nvSpPr>
        <p:spPr>
          <a:xfrm>
            <a:off x="8919512" y="5356194"/>
            <a:ext cx="1017547" cy="791414"/>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t>Dense 21/12 out Softmax activation</a:t>
            </a:r>
            <a:endParaRPr sz="1100" dirty="0"/>
          </a:p>
        </p:txBody>
      </p:sp>
      <p:sp>
        <p:nvSpPr>
          <p:cNvPr id="10" name="Google Shape;157;p27">
            <a:extLst>
              <a:ext uri="{FF2B5EF4-FFF2-40B4-BE49-F238E27FC236}">
                <a16:creationId xmlns:a16="http://schemas.microsoft.com/office/drawing/2014/main" id="{C2B1AAE6-D15F-E125-0D47-26D6769C1CC5}"/>
              </a:ext>
            </a:extLst>
          </p:cNvPr>
          <p:cNvSpPr/>
          <p:nvPr/>
        </p:nvSpPr>
        <p:spPr>
          <a:xfrm rot="5400000">
            <a:off x="9000026" y="2281088"/>
            <a:ext cx="755100" cy="837300"/>
          </a:xfrm>
          <a:prstGeom prst="rightArrow">
            <a:avLst>
              <a:gd name="adj1" fmla="val 50000"/>
              <a:gd name="adj2" fmla="val 4762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25% Drop</a:t>
            </a:r>
            <a:endParaRPr sz="1200" dirty="0"/>
          </a:p>
        </p:txBody>
      </p:sp>
      <p:sp>
        <p:nvSpPr>
          <p:cNvPr id="11" name="Google Shape;158;p27">
            <a:extLst>
              <a:ext uri="{FF2B5EF4-FFF2-40B4-BE49-F238E27FC236}">
                <a16:creationId xmlns:a16="http://schemas.microsoft.com/office/drawing/2014/main" id="{63CCDA2C-979F-33CE-6547-F456B50BFD72}"/>
              </a:ext>
            </a:extLst>
          </p:cNvPr>
          <p:cNvSpPr/>
          <p:nvPr/>
        </p:nvSpPr>
        <p:spPr>
          <a:xfrm rot="5400000">
            <a:off x="8965826" y="4298854"/>
            <a:ext cx="914816" cy="938724"/>
          </a:xfrm>
          <a:prstGeom prst="rightArrow">
            <a:avLst>
              <a:gd name="adj1" fmla="val 50000"/>
              <a:gd name="adj2" fmla="val 4455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25% Drop</a:t>
            </a:r>
            <a:endParaRPr sz="1400" dirty="0"/>
          </a:p>
        </p:txBody>
      </p:sp>
      <p:sp>
        <p:nvSpPr>
          <p:cNvPr id="12" name="Google Shape;159;p27">
            <a:extLst>
              <a:ext uri="{FF2B5EF4-FFF2-40B4-BE49-F238E27FC236}">
                <a16:creationId xmlns:a16="http://schemas.microsoft.com/office/drawing/2014/main" id="{65008CC2-C63A-AB73-E871-038180264E84}"/>
              </a:ext>
            </a:extLst>
          </p:cNvPr>
          <p:cNvSpPr/>
          <p:nvPr/>
        </p:nvSpPr>
        <p:spPr>
          <a:xfrm rot="5400000">
            <a:off x="9000026" y="712819"/>
            <a:ext cx="755100" cy="837300"/>
          </a:xfrm>
          <a:prstGeom prst="rightArrow">
            <a:avLst>
              <a:gd name="adj1" fmla="val 50000"/>
              <a:gd name="adj2" fmla="val 4762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8178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42AB-9085-FBAD-9243-A8595998C60C}"/>
              </a:ext>
            </a:extLst>
          </p:cNvPr>
          <p:cNvSpPr>
            <a:spLocks noGrp="1"/>
          </p:cNvSpPr>
          <p:nvPr>
            <p:ph type="title"/>
          </p:nvPr>
        </p:nvSpPr>
        <p:spPr/>
        <p:txBody>
          <a:bodyPr/>
          <a:lstStyle/>
          <a:p>
            <a:pPr algn="ctr"/>
            <a:r>
              <a:rPr lang="en" dirty="0"/>
              <a:t>Predictive Models Results</a:t>
            </a:r>
            <a:endParaRPr lang="en-US" dirty="0"/>
          </a:p>
        </p:txBody>
      </p:sp>
      <p:pic>
        <p:nvPicPr>
          <p:cNvPr id="4" name="Google Shape;168;p28">
            <a:extLst>
              <a:ext uri="{FF2B5EF4-FFF2-40B4-BE49-F238E27FC236}">
                <a16:creationId xmlns:a16="http://schemas.microsoft.com/office/drawing/2014/main" id="{2758C4B2-3BA7-CA85-BB2A-C78A786345C3}"/>
              </a:ext>
            </a:extLst>
          </p:cNvPr>
          <p:cNvPicPr preferRelativeResize="0">
            <a:picLocks noGrp="1"/>
          </p:cNvPicPr>
          <p:nvPr>
            <p:ph idx="1"/>
          </p:nvPr>
        </p:nvPicPr>
        <p:blipFill>
          <a:blip r:embed="rId2">
            <a:alphaModFix/>
          </a:blip>
          <a:stretch>
            <a:fillRect/>
          </a:stretch>
        </p:blipFill>
        <p:spPr>
          <a:xfrm>
            <a:off x="1990188" y="2060020"/>
            <a:ext cx="8211624" cy="1816241"/>
          </a:xfrm>
          <a:prstGeom prst="rect">
            <a:avLst/>
          </a:prstGeom>
          <a:noFill/>
          <a:ln>
            <a:noFill/>
          </a:ln>
        </p:spPr>
      </p:pic>
      <p:pic>
        <p:nvPicPr>
          <p:cNvPr id="5" name="Google Shape;169;p28">
            <a:extLst>
              <a:ext uri="{FF2B5EF4-FFF2-40B4-BE49-F238E27FC236}">
                <a16:creationId xmlns:a16="http://schemas.microsoft.com/office/drawing/2014/main" id="{5FAEF776-087B-042D-933F-EC42C0782406}"/>
              </a:ext>
            </a:extLst>
          </p:cNvPr>
          <p:cNvPicPr preferRelativeResize="0"/>
          <p:nvPr/>
        </p:nvPicPr>
        <p:blipFill>
          <a:blip r:embed="rId3">
            <a:alphaModFix/>
          </a:blip>
          <a:stretch>
            <a:fillRect/>
          </a:stretch>
        </p:blipFill>
        <p:spPr>
          <a:xfrm>
            <a:off x="1990188" y="4462995"/>
            <a:ext cx="8350924" cy="2008966"/>
          </a:xfrm>
          <a:prstGeom prst="rect">
            <a:avLst/>
          </a:prstGeom>
          <a:noFill/>
          <a:ln>
            <a:noFill/>
          </a:ln>
        </p:spPr>
      </p:pic>
      <p:sp>
        <p:nvSpPr>
          <p:cNvPr id="6" name="TextBox 5">
            <a:extLst>
              <a:ext uri="{FF2B5EF4-FFF2-40B4-BE49-F238E27FC236}">
                <a16:creationId xmlns:a16="http://schemas.microsoft.com/office/drawing/2014/main" id="{F2B6021A-33DE-A3E3-998C-DECBD35EE78B}"/>
              </a:ext>
            </a:extLst>
          </p:cNvPr>
          <p:cNvSpPr txBox="1"/>
          <p:nvPr/>
        </p:nvSpPr>
        <p:spPr>
          <a:xfrm>
            <a:off x="5371530" y="1690688"/>
            <a:ext cx="1433716" cy="369332"/>
          </a:xfrm>
          <a:prstGeom prst="rect">
            <a:avLst/>
          </a:prstGeom>
          <a:noFill/>
        </p:spPr>
        <p:txBody>
          <a:bodyPr wrap="square" rtlCol="0">
            <a:spAutoFit/>
          </a:bodyPr>
          <a:lstStyle/>
          <a:p>
            <a:r>
              <a:rPr lang="en-US" dirty="0"/>
              <a:t>Data Set 1</a:t>
            </a:r>
          </a:p>
        </p:txBody>
      </p:sp>
      <p:sp>
        <p:nvSpPr>
          <p:cNvPr id="7" name="TextBox 6">
            <a:extLst>
              <a:ext uri="{FF2B5EF4-FFF2-40B4-BE49-F238E27FC236}">
                <a16:creationId xmlns:a16="http://schemas.microsoft.com/office/drawing/2014/main" id="{4B582404-EAF1-954A-6F8A-A494CD2D848A}"/>
              </a:ext>
            </a:extLst>
          </p:cNvPr>
          <p:cNvSpPr txBox="1"/>
          <p:nvPr/>
        </p:nvSpPr>
        <p:spPr>
          <a:xfrm>
            <a:off x="5408910" y="4060927"/>
            <a:ext cx="1396336" cy="369332"/>
          </a:xfrm>
          <a:prstGeom prst="rect">
            <a:avLst/>
          </a:prstGeom>
          <a:noFill/>
        </p:spPr>
        <p:txBody>
          <a:bodyPr wrap="square" rtlCol="0">
            <a:spAutoFit/>
          </a:bodyPr>
          <a:lstStyle/>
          <a:p>
            <a:r>
              <a:rPr lang="en-US" dirty="0"/>
              <a:t>Data Set 2</a:t>
            </a:r>
          </a:p>
        </p:txBody>
      </p:sp>
    </p:spTree>
    <p:extLst>
      <p:ext uri="{BB962C8B-B14F-4D97-AF65-F5344CB8AC3E}">
        <p14:creationId xmlns:p14="http://schemas.microsoft.com/office/powerpoint/2010/main" val="2647748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37E1-C88C-4A35-5CB9-7570AB6DD2BA}"/>
              </a:ext>
            </a:extLst>
          </p:cNvPr>
          <p:cNvSpPr>
            <a:spLocks noGrp="1"/>
          </p:cNvSpPr>
          <p:nvPr>
            <p:ph type="title"/>
          </p:nvPr>
        </p:nvSpPr>
        <p:spPr/>
        <p:txBody>
          <a:bodyPr/>
          <a:lstStyle/>
          <a:p>
            <a:r>
              <a:rPr lang="en" dirty="0"/>
              <a:t>Predictive Models Interpretation</a:t>
            </a:r>
            <a:endParaRPr lang="en-US" dirty="0"/>
          </a:p>
        </p:txBody>
      </p:sp>
      <p:sp>
        <p:nvSpPr>
          <p:cNvPr id="3" name="Content Placeholder 2">
            <a:extLst>
              <a:ext uri="{FF2B5EF4-FFF2-40B4-BE49-F238E27FC236}">
                <a16:creationId xmlns:a16="http://schemas.microsoft.com/office/drawing/2014/main" id="{12490CA7-1603-C4A4-0E47-314635B33E90}"/>
              </a:ext>
            </a:extLst>
          </p:cNvPr>
          <p:cNvSpPr>
            <a:spLocks noGrp="1"/>
          </p:cNvSpPr>
          <p:nvPr>
            <p:ph idx="1"/>
          </p:nvPr>
        </p:nvSpPr>
        <p:spPr/>
        <p:txBody>
          <a:bodyPr>
            <a:normAutofit/>
          </a:bodyPr>
          <a:lstStyle/>
          <a:p>
            <a:pPr marL="0" lvl="0" indent="0" algn="l" rtl="0">
              <a:spcBef>
                <a:spcPts val="0"/>
              </a:spcBef>
              <a:spcAft>
                <a:spcPts val="0"/>
              </a:spcAft>
              <a:buNone/>
            </a:pPr>
            <a:r>
              <a:rPr lang="en-US" dirty="0"/>
              <a:t>Dataset 1 is 6.09x better than random while dataset 2 is 7.92x better than random</a:t>
            </a:r>
          </a:p>
          <a:p>
            <a:pPr marL="0" lvl="0" indent="0" algn="l" rtl="0">
              <a:spcBef>
                <a:spcPts val="1200"/>
              </a:spcBef>
              <a:spcAft>
                <a:spcPts val="0"/>
              </a:spcAft>
              <a:buNone/>
            </a:pPr>
            <a:r>
              <a:rPr lang="en-US" dirty="0"/>
              <a:t>There are multiple reasons these results can be seen:</a:t>
            </a:r>
          </a:p>
          <a:p>
            <a:pPr marL="457200" lvl="0" indent="-342900" algn="l" rtl="0">
              <a:spcBef>
                <a:spcPts val="1200"/>
              </a:spcBef>
              <a:spcAft>
                <a:spcPts val="0"/>
              </a:spcAft>
              <a:buSzPts val="1800"/>
              <a:buAutoNum type="arabicPeriod"/>
            </a:pPr>
            <a:r>
              <a:rPr lang="en-US" dirty="0"/>
              <a:t>More data provides us with a more accurate prediction.</a:t>
            </a:r>
          </a:p>
          <a:p>
            <a:pPr marL="457200" lvl="0" indent="-342900" algn="l" rtl="0">
              <a:spcBef>
                <a:spcPts val="1200"/>
              </a:spcBef>
              <a:spcAft>
                <a:spcPts val="0"/>
              </a:spcAft>
              <a:buSzPts val="1800"/>
              <a:buAutoNum type="arabicPeriod"/>
            </a:pPr>
            <a:r>
              <a:rPr lang="en-US" dirty="0"/>
              <a:t>With dataset 2 having less artists, there may be less genre overlap.</a:t>
            </a:r>
          </a:p>
          <a:p>
            <a:pPr marL="457200" lvl="0" indent="-342900" algn="l" rtl="0">
              <a:spcBef>
                <a:spcPts val="1200"/>
              </a:spcBef>
              <a:spcAft>
                <a:spcPts val="0"/>
              </a:spcAft>
              <a:buSzPts val="1800"/>
              <a:buAutoNum type="arabicPeriod"/>
            </a:pPr>
            <a:r>
              <a:rPr lang="en-US" dirty="0"/>
              <a:t>The artists included in the second dataset could use more unique lyrics.</a:t>
            </a:r>
          </a:p>
          <a:p>
            <a:endParaRPr lang="en-US" dirty="0"/>
          </a:p>
        </p:txBody>
      </p:sp>
    </p:spTree>
    <p:extLst>
      <p:ext uri="{BB962C8B-B14F-4D97-AF65-F5344CB8AC3E}">
        <p14:creationId xmlns:p14="http://schemas.microsoft.com/office/powerpoint/2010/main" val="2952711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924264-BE91-9129-8B68-7EA883A511A7}"/>
              </a:ext>
            </a:extLst>
          </p:cNvPr>
          <p:cNvSpPr>
            <a:spLocks noGrp="1"/>
          </p:cNvSpPr>
          <p:nvPr>
            <p:ph idx="1"/>
          </p:nvPr>
        </p:nvSpPr>
        <p:spPr>
          <a:xfrm>
            <a:off x="838200" y="958726"/>
            <a:ext cx="10515600" cy="4765180"/>
          </a:xfrm>
        </p:spPr>
        <p:txBody>
          <a:bodyPr>
            <a:normAutofit/>
          </a:bodyPr>
          <a:lstStyle/>
          <a:p>
            <a:pPr marL="457200" lvl="0" indent="-342900" algn="l" rtl="0">
              <a:spcBef>
                <a:spcPts val="0"/>
              </a:spcBef>
              <a:spcAft>
                <a:spcPts val="0"/>
              </a:spcAft>
              <a:buSzPts val="1800"/>
              <a:buChar char="●"/>
            </a:pPr>
            <a:r>
              <a:rPr lang="en-US" sz="2200" dirty="0"/>
              <a:t>Challenges:</a:t>
            </a:r>
          </a:p>
          <a:p>
            <a:pPr marL="914400" lvl="1" indent="-342900" algn="l" rtl="0">
              <a:spcBef>
                <a:spcPts val="0"/>
              </a:spcBef>
              <a:spcAft>
                <a:spcPts val="0"/>
              </a:spcAft>
              <a:buSzPts val="1800"/>
              <a:buChar char="○"/>
            </a:pPr>
            <a:r>
              <a:rPr lang="en-US" sz="2200" dirty="0"/>
              <a:t>Procuring dataset that is large enough for predictive modeling</a:t>
            </a:r>
          </a:p>
          <a:p>
            <a:pPr marL="914400" lvl="1" indent="-342900" algn="l" rtl="0">
              <a:spcBef>
                <a:spcPts val="0"/>
              </a:spcBef>
              <a:spcAft>
                <a:spcPts val="0"/>
              </a:spcAft>
              <a:buSzPts val="1800"/>
              <a:buChar char="○"/>
            </a:pPr>
            <a:r>
              <a:rPr lang="en-US" sz="2200" dirty="0"/>
              <a:t>Ambiguity of words used in the lyrics for POS Tagging.</a:t>
            </a:r>
          </a:p>
          <a:p>
            <a:pPr marL="571500" lvl="1" indent="0" algn="l" rtl="0">
              <a:spcBef>
                <a:spcPts val="0"/>
              </a:spcBef>
              <a:spcAft>
                <a:spcPts val="0"/>
              </a:spcAft>
              <a:buSzPts val="1800"/>
              <a:buNone/>
            </a:pPr>
            <a:endParaRPr lang="en-US" sz="2200" dirty="0"/>
          </a:p>
          <a:p>
            <a:pPr marL="457200" lvl="0" indent="-342900" algn="l" rtl="0">
              <a:spcBef>
                <a:spcPts val="0"/>
              </a:spcBef>
              <a:spcAft>
                <a:spcPts val="0"/>
              </a:spcAft>
              <a:buSzPts val="1800"/>
              <a:buChar char="●"/>
            </a:pPr>
            <a:r>
              <a:rPr lang="en-US" sz="2200" dirty="0"/>
              <a:t>Issues:</a:t>
            </a:r>
          </a:p>
          <a:p>
            <a:pPr marL="914400" lvl="1" indent="-342900" algn="l" rtl="0">
              <a:spcBef>
                <a:spcPts val="0"/>
              </a:spcBef>
              <a:spcAft>
                <a:spcPts val="0"/>
              </a:spcAft>
              <a:buSzPts val="1800"/>
              <a:buChar char="○"/>
            </a:pPr>
            <a:r>
              <a:rPr lang="en-US" sz="2200" dirty="0"/>
              <a:t>Some jargons could not be detected during lemmatization</a:t>
            </a:r>
          </a:p>
          <a:p>
            <a:pPr marL="914400" lvl="1" indent="-342900" algn="l" rtl="0">
              <a:spcBef>
                <a:spcPts val="0"/>
              </a:spcBef>
              <a:spcAft>
                <a:spcPts val="0"/>
              </a:spcAft>
              <a:buSzPts val="1800"/>
              <a:buChar char="○"/>
            </a:pPr>
            <a:r>
              <a:rPr lang="en-US" sz="2200" dirty="0"/>
              <a:t>Words used in different languages</a:t>
            </a:r>
          </a:p>
          <a:p>
            <a:pPr marL="571500" lvl="1" indent="0" algn="l" rtl="0">
              <a:spcBef>
                <a:spcPts val="0"/>
              </a:spcBef>
              <a:spcAft>
                <a:spcPts val="0"/>
              </a:spcAft>
              <a:buSzPts val="1800"/>
              <a:buNone/>
            </a:pPr>
            <a:endParaRPr lang="en-US" sz="2200" dirty="0"/>
          </a:p>
          <a:p>
            <a:pPr marL="457200" lvl="0" indent="-342900" algn="l" rtl="0">
              <a:spcBef>
                <a:spcPts val="0"/>
              </a:spcBef>
              <a:spcAft>
                <a:spcPts val="0"/>
              </a:spcAft>
              <a:buSzPts val="1800"/>
              <a:buChar char="●"/>
            </a:pPr>
            <a:r>
              <a:rPr lang="en-US" sz="2200" dirty="0"/>
              <a:t>Limitations:</a:t>
            </a:r>
          </a:p>
          <a:p>
            <a:pPr marL="914400" lvl="1" indent="-342900" algn="l" rtl="0">
              <a:spcBef>
                <a:spcPts val="0"/>
              </a:spcBef>
              <a:spcAft>
                <a:spcPts val="0"/>
              </a:spcAft>
              <a:buSzPts val="1800"/>
              <a:buChar char="○"/>
            </a:pPr>
            <a:r>
              <a:rPr lang="en-US" sz="2200" dirty="0"/>
              <a:t>Limited Data</a:t>
            </a:r>
          </a:p>
          <a:p>
            <a:pPr marL="914400" lvl="1" indent="-342900" algn="l" rtl="0">
              <a:spcBef>
                <a:spcPts val="0"/>
              </a:spcBef>
              <a:spcAft>
                <a:spcPts val="0"/>
              </a:spcAft>
              <a:buSzPts val="1800"/>
              <a:buChar char="○"/>
            </a:pPr>
            <a:r>
              <a:rPr lang="en-US" sz="2200" dirty="0"/>
              <a:t>Limited Attributes to work on</a:t>
            </a:r>
          </a:p>
          <a:p>
            <a:endParaRPr lang="en-US" dirty="0"/>
          </a:p>
        </p:txBody>
      </p:sp>
    </p:spTree>
    <p:extLst>
      <p:ext uri="{BB962C8B-B14F-4D97-AF65-F5344CB8AC3E}">
        <p14:creationId xmlns:p14="http://schemas.microsoft.com/office/powerpoint/2010/main" val="2475326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AAB1-EAF3-2349-9233-8E73DAACD849}"/>
              </a:ext>
            </a:extLst>
          </p:cNvPr>
          <p:cNvSpPr>
            <a:spLocks noGrp="1"/>
          </p:cNvSpPr>
          <p:nvPr>
            <p:ph type="title"/>
          </p:nvPr>
        </p:nvSpPr>
        <p:spPr/>
        <p:txBody>
          <a:bodyPr/>
          <a:lstStyle/>
          <a:p>
            <a:pPr algn="ctr"/>
            <a:r>
              <a:rPr lang="en-US" dirty="0"/>
              <a:t>Future Work</a:t>
            </a:r>
          </a:p>
        </p:txBody>
      </p:sp>
      <p:sp>
        <p:nvSpPr>
          <p:cNvPr id="3" name="Content Placeholder 2">
            <a:extLst>
              <a:ext uri="{FF2B5EF4-FFF2-40B4-BE49-F238E27FC236}">
                <a16:creationId xmlns:a16="http://schemas.microsoft.com/office/drawing/2014/main" id="{13004CA3-88D1-B971-A331-26D2F4ADC8B0}"/>
              </a:ext>
            </a:extLst>
          </p:cNvPr>
          <p:cNvSpPr>
            <a:spLocks noGrp="1"/>
          </p:cNvSpPr>
          <p:nvPr>
            <p:ph idx="1"/>
          </p:nvPr>
        </p:nvSpPr>
        <p:spPr>
          <a:xfrm>
            <a:off x="838200" y="1825625"/>
            <a:ext cx="10515600" cy="2971662"/>
          </a:xfrm>
        </p:spPr>
        <p:txBody>
          <a:bodyPr/>
          <a:lstStyle/>
          <a:p>
            <a:pPr algn="l">
              <a:buFont typeface="+mj-lt"/>
              <a:buAutoNum type="arabicPeriod"/>
            </a:pPr>
            <a:r>
              <a:rPr lang="en-US" b="0" i="0" dirty="0">
                <a:solidFill>
                  <a:srgbClr val="374151"/>
                </a:solidFill>
                <a:effectLst/>
                <a:latin typeface="Söhne"/>
              </a:rPr>
              <a:t>Enrich the dataset with more artists and songs for improved model accuracy and practical versatility.</a:t>
            </a:r>
          </a:p>
          <a:p>
            <a:pPr algn="l">
              <a:buFont typeface="+mj-lt"/>
              <a:buAutoNum type="arabicPeriod"/>
            </a:pPr>
            <a:r>
              <a:rPr lang="en-US" b="0" i="0" dirty="0">
                <a:solidFill>
                  <a:srgbClr val="374151"/>
                </a:solidFill>
                <a:effectLst/>
                <a:latin typeface="Söhne"/>
              </a:rPr>
              <a:t>Extend data with additional categories like billboard rank, release date, album name, and genre, enhancing artist prediction models.</a:t>
            </a:r>
          </a:p>
          <a:p>
            <a:pPr algn="l">
              <a:buFont typeface="+mj-lt"/>
              <a:buAutoNum type="arabicPeriod"/>
            </a:pPr>
            <a:r>
              <a:rPr lang="en-US" b="0" i="0" dirty="0">
                <a:solidFill>
                  <a:srgbClr val="374151"/>
                </a:solidFill>
                <a:effectLst/>
                <a:latin typeface="Söhne"/>
              </a:rPr>
              <a:t>Utilize these new categories to predict billboard rank, aiding songwriters and artists in gauging a song's hit potential.</a:t>
            </a:r>
          </a:p>
        </p:txBody>
      </p:sp>
    </p:spTree>
    <p:extLst>
      <p:ext uri="{BB962C8B-B14F-4D97-AF65-F5344CB8AC3E}">
        <p14:creationId xmlns:p14="http://schemas.microsoft.com/office/powerpoint/2010/main" val="3718005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E9354-BA32-9453-07DC-E3E7C2E021E5}"/>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220A7787-14A1-D78F-ACC5-939283B1A870}"/>
              </a:ext>
            </a:extLst>
          </p:cNvPr>
          <p:cNvSpPr>
            <a:spLocks noGrp="1"/>
          </p:cNvSpPr>
          <p:nvPr>
            <p:ph idx="1"/>
          </p:nvPr>
        </p:nvSpPr>
        <p:spPr>
          <a:xfrm>
            <a:off x="913775" y="2367093"/>
            <a:ext cx="10364452" cy="3682015"/>
          </a:xfrm>
        </p:spPr>
        <p:txBody>
          <a:bodyPr>
            <a:normAutofit fontScale="92500" lnSpcReduction="20000"/>
          </a:bodyPr>
          <a:lstStyle/>
          <a:p>
            <a:pPr marL="0" indent="0" algn="l">
              <a:buNone/>
            </a:pPr>
            <a:r>
              <a:rPr lang="en-US" dirty="0"/>
              <a:t>We analyzed lyrics of songs for several things:</a:t>
            </a:r>
          </a:p>
          <a:p>
            <a:pPr marL="0" indent="0" algn="l">
              <a:buNone/>
            </a:pPr>
            <a:br>
              <a:rPr lang="en-US" dirty="0"/>
            </a:br>
            <a:r>
              <a:rPr lang="en-US" b="1" dirty="0"/>
              <a:t>1.</a:t>
            </a:r>
            <a:r>
              <a:rPr lang="en-US" b="1" i="0" dirty="0">
                <a:solidFill>
                  <a:srgbClr val="374151"/>
                </a:solidFill>
                <a:effectLst/>
                <a:latin typeface="Söhne"/>
              </a:rPr>
              <a:t>Word Count Trends:</a:t>
            </a:r>
            <a:r>
              <a:rPr lang="en-US" b="0" i="0" dirty="0">
                <a:solidFill>
                  <a:srgbClr val="374151"/>
                </a:solidFill>
                <a:effectLst/>
                <a:latin typeface="Söhne"/>
              </a:rPr>
              <a:t> We aimed to visually represent the overarching patterns in word counts concerning various artists.</a:t>
            </a:r>
          </a:p>
          <a:p>
            <a:pPr marL="0" indent="0" algn="l">
              <a:buNone/>
            </a:pPr>
            <a:r>
              <a:rPr lang="en-US" b="1" i="0" dirty="0">
                <a:solidFill>
                  <a:srgbClr val="374151"/>
                </a:solidFill>
                <a:effectLst/>
                <a:latin typeface="Söhne"/>
              </a:rPr>
              <a:t>2.Lyric Trends:</a:t>
            </a:r>
            <a:r>
              <a:rPr lang="en-US" b="0" i="0" dirty="0">
                <a:solidFill>
                  <a:srgbClr val="374151"/>
                </a:solidFill>
                <a:effectLst/>
                <a:latin typeface="Söhne"/>
              </a:rPr>
              <a:t> Our focus was on exploring the frequently employed words by distinct artists.</a:t>
            </a:r>
          </a:p>
          <a:p>
            <a:pPr marL="0" indent="0" algn="l">
              <a:buNone/>
            </a:pPr>
            <a:r>
              <a:rPr lang="en-US" b="1" i="0" dirty="0">
                <a:solidFill>
                  <a:srgbClr val="374151"/>
                </a:solidFill>
                <a:effectLst/>
                <a:latin typeface="Söhne"/>
              </a:rPr>
              <a:t>3.Sentiment Analysis:</a:t>
            </a:r>
            <a:r>
              <a:rPr lang="en-US" b="0" i="0" dirty="0">
                <a:solidFill>
                  <a:srgbClr val="374151"/>
                </a:solidFill>
                <a:effectLst/>
                <a:latin typeface="Söhne"/>
              </a:rPr>
              <a:t> We delved into assessing the overall emotional tone associated with each artist's lyrics.</a:t>
            </a:r>
          </a:p>
          <a:p>
            <a:pPr marL="0" indent="0" algn="l">
              <a:buNone/>
            </a:pPr>
            <a:r>
              <a:rPr lang="en-US" b="1" i="0" dirty="0">
                <a:solidFill>
                  <a:srgbClr val="374151"/>
                </a:solidFill>
                <a:effectLst/>
                <a:latin typeface="Söhne"/>
              </a:rPr>
              <a:t>4.Predictive Modeling:</a:t>
            </a:r>
            <a:r>
              <a:rPr lang="en-US" b="0" i="0" dirty="0">
                <a:solidFill>
                  <a:srgbClr val="374151"/>
                </a:solidFill>
                <a:effectLst/>
                <a:latin typeface="Söhne"/>
              </a:rPr>
              <a:t> Our goal was to develop a model capable of predicting the artist based on the lyrics of a song.</a:t>
            </a:r>
          </a:p>
          <a:p>
            <a:endParaRPr lang="en-US" dirty="0"/>
          </a:p>
        </p:txBody>
      </p:sp>
    </p:spTree>
    <p:extLst>
      <p:ext uri="{BB962C8B-B14F-4D97-AF65-F5344CB8AC3E}">
        <p14:creationId xmlns:p14="http://schemas.microsoft.com/office/powerpoint/2010/main" val="2832041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A6EC-0056-3CF3-2301-B8C18D93C34F}"/>
              </a:ext>
            </a:extLst>
          </p:cNvPr>
          <p:cNvSpPr>
            <a:spLocks noGrp="1"/>
          </p:cNvSpPr>
          <p:nvPr>
            <p:ph type="title"/>
          </p:nvPr>
        </p:nvSpPr>
        <p:spPr/>
        <p:txBody>
          <a:bodyPr/>
          <a:lstStyle/>
          <a:p>
            <a:r>
              <a:rPr lang="en-US" dirty="0"/>
              <a:t>Work Contribution	</a:t>
            </a:r>
          </a:p>
        </p:txBody>
      </p:sp>
      <p:sp>
        <p:nvSpPr>
          <p:cNvPr id="3" name="Content Placeholder 2">
            <a:extLst>
              <a:ext uri="{FF2B5EF4-FFF2-40B4-BE49-F238E27FC236}">
                <a16:creationId xmlns:a16="http://schemas.microsoft.com/office/drawing/2014/main" id="{C2B49F9E-CFCF-C9BD-F73B-C70390C2EB4D}"/>
              </a:ext>
            </a:extLst>
          </p:cNvPr>
          <p:cNvSpPr>
            <a:spLocks noGrp="1"/>
          </p:cNvSpPr>
          <p:nvPr>
            <p:ph idx="1"/>
          </p:nvPr>
        </p:nvSpPr>
        <p:spPr/>
        <p:txBody>
          <a:bodyPr>
            <a:normAutofit fontScale="92500" lnSpcReduction="10000"/>
          </a:bodyPr>
          <a:lstStyle/>
          <a:p>
            <a:r>
              <a:rPr lang="en-US" dirty="0"/>
              <a:t>Yash Gupta:</a:t>
            </a:r>
            <a:br>
              <a:rPr lang="en-US" dirty="0"/>
            </a:br>
            <a:r>
              <a:rPr lang="en-US" dirty="0"/>
              <a:t>MS in Computer Science</a:t>
            </a:r>
            <a:br>
              <a:rPr lang="en-US" dirty="0"/>
            </a:br>
            <a:r>
              <a:rPr lang="en-US" dirty="0"/>
              <a:t>Skills: </a:t>
            </a:r>
            <a:r>
              <a:rPr lang="en" dirty="0"/>
              <a:t>NLP, Data Pre-processing, Feature Engineering, Networks, Predictive Modeling</a:t>
            </a:r>
            <a:br>
              <a:rPr lang="en-US" dirty="0"/>
            </a:br>
            <a:r>
              <a:rPr lang="en-US" dirty="0"/>
              <a:t>Contribution: Data Acquisition &amp; Pre-processing, Standardization &amp; Tokenization.</a:t>
            </a:r>
          </a:p>
          <a:p>
            <a:r>
              <a:rPr lang="en-US" dirty="0"/>
              <a:t>Shubham Jadhav:</a:t>
            </a:r>
            <a:br>
              <a:rPr lang="en-US" dirty="0"/>
            </a:br>
            <a:r>
              <a:rPr lang="en-US" dirty="0"/>
              <a:t>MS in Computer Science</a:t>
            </a:r>
            <a:br>
              <a:rPr lang="en-US" dirty="0"/>
            </a:br>
            <a:r>
              <a:rPr lang="en-US" dirty="0"/>
              <a:t>Skills: Data Pre-processing, Visualization, web development, </a:t>
            </a:r>
            <a:r>
              <a:rPr lang="en-US" dirty="0" err="1"/>
              <a:t>Ml</a:t>
            </a:r>
            <a:r>
              <a:rPr lang="en-US" dirty="0"/>
              <a:t>, </a:t>
            </a:r>
            <a:r>
              <a:rPr lang="en-US" dirty="0" err="1"/>
              <a:t>Numpy</a:t>
            </a:r>
            <a:r>
              <a:rPr lang="en-US" dirty="0"/>
              <a:t>,  Networks.</a:t>
            </a:r>
            <a:br>
              <a:rPr lang="en-US" dirty="0"/>
            </a:br>
            <a:r>
              <a:rPr lang="en-US" dirty="0"/>
              <a:t>Worked on: Word Frequency, Visual analysis &amp; Sentiment Analysis, Predictive models, EDA.</a:t>
            </a:r>
            <a:br>
              <a:rPr lang="en-US" dirty="0"/>
            </a:br>
            <a:endParaRPr lang="en-US" dirty="0"/>
          </a:p>
        </p:txBody>
      </p:sp>
    </p:spTree>
    <p:extLst>
      <p:ext uri="{BB962C8B-B14F-4D97-AF65-F5344CB8AC3E}">
        <p14:creationId xmlns:p14="http://schemas.microsoft.com/office/powerpoint/2010/main" val="1020925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18203-DBC8-963A-82AD-59BAC44CE250}"/>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164B4CFF-F546-E534-60F3-AAB0BB8241DD}"/>
              </a:ext>
            </a:extLst>
          </p:cNvPr>
          <p:cNvSpPr>
            <a:spLocks noGrp="1"/>
          </p:cNvSpPr>
          <p:nvPr>
            <p:ph idx="1"/>
          </p:nvPr>
        </p:nvSpPr>
        <p:spPr>
          <a:xfrm>
            <a:off x="838200" y="1825625"/>
            <a:ext cx="10515600" cy="2734500"/>
          </a:xfrm>
        </p:spPr>
        <p:txBody>
          <a:bodyPr>
            <a:normAutofit fontScale="92500"/>
          </a:bodyPr>
          <a:lstStyle/>
          <a:p>
            <a:r>
              <a:rPr lang="en-US" dirty="0"/>
              <a:t>We got the data from Kaggle which was divided into 3 columns </a:t>
            </a:r>
            <a:r>
              <a:rPr lang="en-US" dirty="0" err="1"/>
              <a:t>i.e</a:t>
            </a:r>
            <a:r>
              <a:rPr lang="en-US" dirty="0"/>
              <a:t> Artist, Title, Lyrics.</a:t>
            </a:r>
          </a:p>
          <a:p>
            <a:r>
              <a:rPr lang="en-US" dirty="0"/>
              <a:t>Below are the links:</a:t>
            </a:r>
          </a:p>
          <a:p>
            <a:r>
              <a:rPr lang="en-US" u="sng" dirty="0">
                <a:solidFill>
                  <a:schemeClr val="hlink"/>
                </a:solidFill>
                <a:hlinkClick r:id="rId2"/>
              </a:rPr>
              <a:t>https://www.kaggle.com/datasets/karnikakapoor/lyrics</a:t>
            </a:r>
            <a:endParaRPr lang="en-US" dirty="0"/>
          </a:p>
          <a:p>
            <a:r>
              <a:rPr lang="en-US" u="sng" dirty="0">
                <a:solidFill>
                  <a:schemeClr val="hlink"/>
                </a:solidFill>
                <a:hlinkClick r:id="rId3"/>
              </a:rPr>
              <a:t>https://www.kaggle.com/datasets/deepshah16/song-lyrics-dataset?select=csv</a:t>
            </a:r>
            <a:endParaRPr lang="en-US" dirty="0"/>
          </a:p>
          <a:p>
            <a:pPr marL="0" indent="0">
              <a:buNone/>
            </a:pPr>
            <a:br>
              <a:rPr lang="en-US" dirty="0"/>
            </a:br>
            <a:endParaRPr lang="en-US" dirty="0"/>
          </a:p>
        </p:txBody>
      </p:sp>
      <p:pic>
        <p:nvPicPr>
          <p:cNvPr id="6" name="Picture 5">
            <a:extLst>
              <a:ext uri="{FF2B5EF4-FFF2-40B4-BE49-F238E27FC236}">
                <a16:creationId xmlns:a16="http://schemas.microsoft.com/office/drawing/2014/main" id="{87077A99-3928-3072-E225-CCA889CE1FEE}"/>
              </a:ext>
            </a:extLst>
          </p:cNvPr>
          <p:cNvPicPr>
            <a:picLocks noChangeAspect="1"/>
          </p:cNvPicPr>
          <p:nvPr/>
        </p:nvPicPr>
        <p:blipFill>
          <a:blip r:embed="rId4"/>
          <a:stretch>
            <a:fillRect/>
          </a:stretch>
        </p:blipFill>
        <p:spPr>
          <a:xfrm>
            <a:off x="2717465" y="4362987"/>
            <a:ext cx="5907790" cy="1929249"/>
          </a:xfrm>
          <a:prstGeom prst="rect">
            <a:avLst/>
          </a:prstGeom>
        </p:spPr>
      </p:pic>
    </p:spTree>
    <p:extLst>
      <p:ext uri="{BB962C8B-B14F-4D97-AF65-F5344CB8AC3E}">
        <p14:creationId xmlns:p14="http://schemas.microsoft.com/office/powerpoint/2010/main" val="2727465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01CB1-10B6-DD9E-5B3C-D0C060C73562}"/>
              </a:ext>
            </a:extLst>
          </p:cNvPr>
          <p:cNvSpPr>
            <a:spLocks noGrp="1"/>
          </p:cNvSpPr>
          <p:nvPr>
            <p:ph type="title"/>
          </p:nvPr>
        </p:nvSpPr>
        <p:spPr/>
        <p:txBody>
          <a:bodyPr/>
          <a:lstStyle/>
          <a:p>
            <a:r>
              <a:rPr lang="en-IN" b="0" i="0" dirty="0">
                <a:solidFill>
                  <a:srgbClr val="000000"/>
                </a:solidFill>
                <a:effectLst/>
                <a:latin typeface="arial" panose="020B0604020202020204" pitchFamily="34" charset="0"/>
              </a:rPr>
              <a:t>Stakeholders and use of data</a:t>
            </a:r>
            <a:endParaRPr lang="en-US" dirty="0"/>
          </a:p>
        </p:txBody>
      </p:sp>
      <p:sp>
        <p:nvSpPr>
          <p:cNvPr id="3" name="Content Placeholder 2">
            <a:extLst>
              <a:ext uri="{FF2B5EF4-FFF2-40B4-BE49-F238E27FC236}">
                <a16:creationId xmlns:a16="http://schemas.microsoft.com/office/drawing/2014/main" id="{22F394FB-FF9A-88BD-9305-18D2AEF881AE}"/>
              </a:ext>
            </a:extLst>
          </p:cNvPr>
          <p:cNvSpPr>
            <a:spLocks noGrp="1"/>
          </p:cNvSpPr>
          <p:nvPr>
            <p:ph idx="1"/>
          </p:nvPr>
        </p:nvSpPr>
        <p:spPr/>
        <p:txBody>
          <a:bodyPr>
            <a:normAutofit fontScale="77500" lnSpcReduction="20000"/>
          </a:bodyPr>
          <a:lstStyle/>
          <a:p>
            <a:pPr algn="l"/>
            <a:r>
              <a:rPr lang="en-US" b="0" i="0" dirty="0">
                <a:solidFill>
                  <a:srgbClr val="374151"/>
                </a:solidFill>
                <a:effectLst/>
                <a:latin typeface="Söhne"/>
              </a:rPr>
              <a:t>Artists: Artists can analyze the length of their songs, their use of words, and the overall sentiment of their music to understand current trends in lyrics, song sentiments, and vocabulary. They can then create songs that align with the current musical landscape.</a:t>
            </a:r>
          </a:p>
          <a:p>
            <a:pPr algn="l"/>
            <a:r>
              <a:rPr lang="en-US" b="0" i="0" dirty="0">
                <a:solidFill>
                  <a:srgbClr val="374151"/>
                </a:solidFill>
                <a:effectLst/>
                <a:latin typeface="Söhne"/>
              </a:rPr>
              <a:t>Music Streaming Platforms: Streaming platforms can utilize our system to gauge the sentiment associated with songs and categorize them accordingly.</a:t>
            </a:r>
          </a:p>
          <a:p>
            <a:pPr algn="l"/>
            <a:r>
              <a:rPr lang="en-US" b="0" i="0" dirty="0">
                <a:solidFill>
                  <a:srgbClr val="374151"/>
                </a:solidFill>
                <a:effectLst/>
                <a:latin typeface="Söhne"/>
              </a:rPr>
              <a:t>Movie Directors: Directors can assess the length of lyrics to ensure they match the general criteria and suggest modifications to lyrics to better suit the overall mood of a scene.</a:t>
            </a:r>
          </a:p>
          <a:p>
            <a:pPr algn="l"/>
            <a:r>
              <a:rPr lang="en-US" b="0" i="0" dirty="0">
                <a:solidFill>
                  <a:srgbClr val="374151"/>
                </a:solidFill>
                <a:effectLst/>
                <a:latin typeface="Söhne"/>
              </a:rPr>
              <a:t>Music Producers: Producers can recommend changes to repetitive words used by artists and suggest alterations in sentiment to meet specific requirements.</a:t>
            </a:r>
          </a:p>
          <a:p>
            <a:pPr algn="l"/>
            <a:r>
              <a:rPr lang="en-US" b="0" i="0" dirty="0">
                <a:solidFill>
                  <a:srgbClr val="374151"/>
                </a:solidFill>
                <a:effectLst/>
                <a:latin typeface="Söhne"/>
              </a:rPr>
              <a:t>Song Writers: Songwriters can employ our predictive model to identify the artists who are best suited to deliver their lyrics effectively.</a:t>
            </a:r>
          </a:p>
        </p:txBody>
      </p:sp>
    </p:spTree>
    <p:extLst>
      <p:ext uri="{BB962C8B-B14F-4D97-AF65-F5344CB8AC3E}">
        <p14:creationId xmlns:p14="http://schemas.microsoft.com/office/powerpoint/2010/main" val="1321196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A2C3-2189-BAA5-13AB-573D4B6519B8}"/>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CBD57C08-9C5B-9879-560C-EE62C00C105A}"/>
              </a:ext>
            </a:extLst>
          </p:cNvPr>
          <p:cNvSpPr>
            <a:spLocks noGrp="1"/>
          </p:cNvSpPr>
          <p:nvPr>
            <p:ph idx="1"/>
          </p:nvPr>
        </p:nvSpPr>
        <p:spPr>
          <a:xfrm>
            <a:off x="838200" y="1825625"/>
            <a:ext cx="5257800" cy="4351338"/>
          </a:xfrm>
        </p:spPr>
        <p:txBody>
          <a:bodyPr>
            <a:normAutofit fontScale="55000" lnSpcReduction="20000"/>
          </a:bodyPr>
          <a:lstStyle/>
          <a:p>
            <a:pPr marL="0" lvl="0" indent="0" algn="l" rtl="0">
              <a:lnSpc>
                <a:spcPct val="95000"/>
              </a:lnSpc>
              <a:spcBef>
                <a:spcPts val="0"/>
              </a:spcBef>
              <a:spcAft>
                <a:spcPts val="0"/>
              </a:spcAft>
              <a:buSzPts val="688"/>
              <a:buNone/>
            </a:pPr>
            <a:r>
              <a:rPr lang="en-US" sz="2800" b="1" u="sng" dirty="0"/>
              <a:t>Tokenized Lyrics: </a:t>
            </a:r>
            <a:r>
              <a:rPr lang="en-US" sz="2800" dirty="0"/>
              <a:t>In this section we tokenized all the words in the lyrics and removed all redundant words like “the, is, \n” etc. </a:t>
            </a:r>
          </a:p>
          <a:p>
            <a:pPr marL="0" lvl="0" indent="0" algn="l" rtl="0">
              <a:lnSpc>
                <a:spcPct val="95000"/>
              </a:lnSpc>
              <a:spcBef>
                <a:spcPts val="1200"/>
              </a:spcBef>
              <a:spcAft>
                <a:spcPts val="0"/>
              </a:spcAft>
              <a:buSzPts val="688"/>
              <a:buNone/>
            </a:pPr>
            <a:r>
              <a:rPr lang="en-US" sz="2800" b="1" u="sng" dirty="0"/>
              <a:t>Lyrics Length: </a:t>
            </a:r>
            <a:r>
              <a:rPr lang="en-US" sz="2800" dirty="0"/>
              <a:t>We calculated the lyrics length for each of the lyrics </a:t>
            </a:r>
          </a:p>
          <a:p>
            <a:pPr marL="0" lvl="0" indent="0" algn="l" rtl="0">
              <a:lnSpc>
                <a:spcPct val="95000"/>
              </a:lnSpc>
              <a:spcBef>
                <a:spcPts val="1200"/>
              </a:spcBef>
              <a:spcAft>
                <a:spcPts val="0"/>
              </a:spcAft>
              <a:buSzPts val="688"/>
              <a:buNone/>
            </a:pPr>
            <a:r>
              <a:rPr lang="en-US" sz="2800" b="1" u="sng" dirty="0"/>
              <a:t>Standardized Length: </a:t>
            </a:r>
            <a:r>
              <a:rPr lang="en-US" sz="2800" dirty="0"/>
              <a:t>We standardized the Length of each of the lyrics</a:t>
            </a:r>
          </a:p>
          <a:p>
            <a:pPr marL="0" lvl="0" indent="0" algn="l" rtl="0">
              <a:lnSpc>
                <a:spcPct val="95000"/>
              </a:lnSpc>
              <a:spcBef>
                <a:spcPts val="1200"/>
              </a:spcBef>
              <a:spcAft>
                <a:spcPts val="0"/>
              </a:spcAft>
              <a:buSzPts val="688"/>
              <a:buNone/>
            </a:pPr>
            <a:r>
              <a:rPr lang="en-US" sz="2800" b="1" u="sng" dirty="0"/>
              <a:t>Average Lyrics Length: </a:t>
            </a:r>
            <a:r>
              <a:rPr lang="en-US" sz="2800" dirty="0"/>
              <a:t>We assigned the average lyrics length of all songs combined by each of the actors.</a:t>
            </a:r>
          </a:p>
          <a:p>
            <a:pPr marL="0" lvl="0" indent="0" algn="l" rtl="0">
              <a:lnSpc>
                <a:spcPct val="95000"/>
              </a:lnSpc>
              <a:spcBef>
                <a:spcPts val="1200"/>
              </a:spcBef>
              <a:spcAft>
                <a:spcPts val="0"/>
              </a:spcAft>
              <a:buSzPts val="688"/>
              <a:buNone/>
            </a:pPr>
            <a:r>
              <a:rPr lang="en-US" sz="2800" b="1" u="sng" dirty="0"/>
              <a:t>Tokenized Words:</a:t>
            </a:r>
            <a:r>
              <a:rPr lang="en-US" sz="2800" u="sng" dirty="0"/>
              <a:t> </a:t>
            </a:r>
            <a:r>
              <a:rPr lang="en-US" sz="2800" dirty="0"/>
              <a:t>In tokenized words we tokenized the words in a list, removed stop words for further POS tagging. </a:t>
            </a:r>
          </a:p>
          <a:p>
            <a:pPr marL="0" lvl="0" indent="0" algn="l" rtl="0">
              <a:lnSpc>
                <a:spcPct val="95000"/>
              </a:lnSpc>
              <a:spcBef>
                <a:spcPts val="1200"/>
              </a:spcBef>
              <a:spcAft>
                <a:spcPts val="1200"/>
              </a:spcAft>
              <a:buSzPts val="688"/>
              <a:buNone/>
            </a:pPr>
            <a:r>
              <a:rPr lang="en-US" sz="2800" b="1" u="sng" dirty="0"/>
              <a:t>Lemmatized Lyrics: </a:t>
            </a:r>
            <a:r>
              <a:rPr lang="en-US" sz="2800" dirty="0"/>
              <a:t>In this section we lemmatized each of the words in the lyrics, removed apostrophes and special characters etc. </a:t>
            </a:r>
          </a:p>
          <a:p>
            <a:pPr marL="0" indent="0">
              <a:buNone/>
            </a:pPr>
            <a:endParaRPr lang="en-US" dirty="0"/>
          </a:p>
        </p:txBody>
      </p:sp>
      <p:pic>
        <p:nvPicPr>
          <p:cNvPr id="6" name="Picture 5">
            <a:extLst>
              <a:ext uri="{FF2B5EF4-FFF2-40B4-BE49-F238E27FC236}">
                <a16:creationId xmlns:a16="http://schemas.microsoft.com/office/drawing/2014/main" id="{980394DC-5861-155C-449E-23114B875E17}"/>
              </a:ext>
            </a:extLst>
          </p:cNvPr>
          <p:cNvPicPr>
            <a:picLocks noChangeAspect="1"/>
          </p:cNvPicPr>
          <p:nvPr/>
        </p:nvPicPr>
        <p:blipFill>
          <a:blip r:embed="rId2"/>
          <a:stretch>
            <a:fillRect/>
          </a:stretch>
        </p:blipFill>
        <p:spPr>
          <a:xfrm>
            <a:off x="6171575" y="1854070"/>
            <a:ext cx="5935434" cy="3025662"/>
          </a:xfrm>
          <a:prstGeom prst="rect">
            <a:avLst/>
          </a:prstGeom>
        </p:spPr>
      </p:pic>
    </p:spTree>
    <p:extLst>
      <p:ext uri="{BB962C8B-B14F-4D97-AF65-F5344CB8AC3E}">
        <p14:creationId xmlns:p14="http://schemas.microsoft.com/office/powerpoint/2010/main" val="271029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82DE7-F9FA-9F9D-F22A-31FF12842078}"/>
              </a:ext>
            </a:extLst>
          </p:cNvPr>
          <p:cNvSpPr>
            <a:spLocks noGrp="1"/>
          </p:cNvSpPr>
          <p:nvPr>
            <p:ph type="title"/>
          </p:nvPr>
        </p:nvSpPr>
        <p:spPr/>
        <p:txBody>
          <a:bodyPr>
            <a:normAutofit/>
          </a:bodyPr>
          <a:lstStyle/>
          <a:p>
            <a:r>
              <a:rPr lang="en" dirty="0"/>
              <a:t>Artists Lyrics Length Plot </a:t>
            </a:r>
            <a:endParaRPr lang="en-US" dirty="0"/>
          </a:p>
        </p:txBody>
      </p:sp>
      <p:sp>
        <p:nvSpPr>
          <p:cNvPr id="3" name="Content Placeholder 2">
            <a:extLst>
              <a:ext uri="{FF2B5EF4-FFF2-40B4-BE49-F238E27FC236}">
                <a16:creationId xmlns:a16="http://schemas.microsoft.com/office/drawing/2014/main" id="{1615FB7C-150C-97B3-C75E-E1CB1AF8D1F0}"/>
              </a:ext>
            </a:extLst>
          </p:cNvPr>
          <p:cNvSpPr>
            <a:spLocks noGrp="1"/>
          </p:cNvSpPr>
          <p:nvPr>
            <p:ph idx="1"/>
          </p:nvPr>
        </p:nvSpPr>
        <p:spPr>
          <a:xfrm>
            <a:off x="838200" y="1825625"/>
            <a:ext cx="6351011" cy="4351338"/>
          </a:xfrm>
        </p:spPr>
        <p:txBody>
          <a:bodyPr>
            <a:normAutofit/>
          </a:bodyPr>
          <a:lstStyle/>
          <a:p>
            <a:pPr lvl="0" algn="l" rtl="0">
              <a:spcBef>
                <a:spcPts val="0"/>
              </a:spcBef>
              <a:spcAft>
                <a:spcPts val="0"/>
              </a:spcAft>
            </a:pPr>
            <a:r>
              <a:rPr lang="en-US" sz="1800" dirty="0"/>
              <a:t>In this section we have plotted the average lyrics length for each of the artist.</a:t>
            </a:r>
          </a:p>
          <a:p>
            <a:pPr lvl="0" algn="l" rtl="0">
              <a:spcBef>
                <a:spcPts val="1200"/>
              </a:spcBef>
              <a:spcAft>
                <a:spcPts val="0"/>
              </a:spcAft>
            </a:pPr>
            <a:r>
              <a:rPr lang="en-US" sz="1800" dirty="0"/>
              <a:t>We have also plotted an Average Trend line to show the average lyrics length and a 80% and 60% average block line.</a:t>
            </a:r>
          </a:p>
          <a:p>
            <a:pPr lvl="0" algn="l" rtl="0">
              <a:spcBef>
                <a:spcPts val="1200"/>
              </a:spcBef>
              <a:spcAft>
                <a:spcPts val="1200"/>
              </a:spcAft>
            </a:pPr>
            <a:r>
              <a:rPr lang="en-US" sz="1800" dirty="0"/>
              <a:t>Through this plot we can clearly see that Bob Dylan is the speechiest artist whereas Nat King Cole is the least speechiest artist among all. While Elton John can be considered as one which is closest to the average lyrics length. </a:t>
            </a:r>
          </a:p>
        </p:txBody>
      </p:sp>
      <p:pic>
        <p:nvPicPr>
          <p:cNvPr id="4" name="Google Shape;105;p20">
            <a:extLst>
              <a:ext uri="{FF2B5EF4-FFF2-40B4-BE49-F238E27FC236}">
                <a16:creationId xmlns:a16="http://schemas.microsoft.com/office/drawing/2014/main" id="{A68C32E4-0517-9822-F6D4-2F9DF4275055}"/>
              </a:ext>
            </a:extLst>
          </p:cNvPr>
          <p:cNvPicPr preferRelativeResize="0"/>
          <p:nvPr/>
        </p:nvPicPr>
        <p:blipFill>
          <a:blip r:embed="rId2">
            <a:alphaModFix/>
          </a:blip>
          <a:stretch>
            <a:fillRect/>
          </a:stretch>
        </p:blipFill>
        <p:spPr>
          <a:xfrm>
            <a:off x="7838775" y="1898345"/>
            <a:ext cx="3850199" cy="4764573"/>
          </a:xfrm>
          <a:prstGeom prst="rect">
            <a:avLst/>
          </a:prstGeom>
          <a:noFill/>
          <a:ln>
            <a:noFill/>
          </a:ln>
        </p:spPr>
      </p:pic>
    </p:spTree>
    <p:extLst>
      <p:ext uri="{BB962C8B-B14F-4D97-AF65-F5344CB8AC3E}">
        <p14:creationId xmlns:p14="http://schemas.microsoft.com/office/powerpoint/2010/main" val="3281235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8FA0F-8140-C715-320F-933428732263}"/>
              </a:ext>
            </a:extLst>
          </p:cNvPr>
          <p:cNvSpPr>
            <a:spLocks noGrp="1"/>
          </p:cNvSpPr>
          <p:nvPr>
            <p:ph type="title"/>
          </p:nvPr>
        </p:nvSpPr>
        <p:spPr>
          <a:xfrm>
            <a:off x="762000" y="1143486"/>
            <a:ext cx="4267200" cy="460026"/>
          </a:xfrm>
        </p:spPr>
        <p:txBody>
          <a:bodyPr anchor="t">
            <a:normAutofit fontScale="90000"/>
          </a:bodyPr>
          <a:lstStyle/>
          <a:p>
            <a:r>
              <a:rPr lang="en" sz="3200" dirty="0"/>
              <a:t>Parts of Speech(POS) Tagging</a:t>
            </a:r>
            <a:endParaRPr lang="en-US" sz="3200" dirty="0"/>
          </a:p>
        </p:txBody>
      </p:sp>
      <p:sp>
        <p:nvSpPr>
          <p:cNvPr id="3" name="Content Placeholder 2">
            <a:extLst>
              <a:ext uri="{FF2B5EF4-FFF2-40B4-BE49-F238E27FC236}">
                <a16:creationId xmlns:a16="http://schemas.microsoft.com/office/drawing/2014/main" id="{4F523A68-14CC-2414-F5CC-C50E305E762B}"/>
              </a:ext>
            </a:extLst>
          </p:cNvPr>
          <p:cNvSpPr>
            <a:spLocks noGrp="1"/>
          </p:cNvSpPr>
          <p:nvPr>
            <p:ph idx="1"/>
          </p:nvPr>
        </p:nvSpPr>
        <p:spPr>
          <a:xfrm>
            <a:off x="5772859" y="773724"/>
            <a:ext cx="5501247" cy="2096264"/>
          </a:xfrm>
        </p:spPr>
        <p:txBody>
          <a:bodyPr>
            <a:normAutofit fontScale="92500" lnSpcReduction="20000"/>
          </a:bodyPr>
          <a:lstStyle/>
          <a:p>
            <a:r>
              <a:rPr lang="en-US" sz="1500" b="0" i="0" dirty="0">
                <a:effectLst/>
                <a:latin typeface="+mj-lt"/>
              </a:rPr>
              <a:t>POS tagging involves the task of assigning the appropriate part of speech labels, such as nouns, verbs, adjectives, and so on, to the words within a sentence. </a:t>
            </a:r>
          </a:p>
          <a:p>
            <a:r>
              <a:rPr lang="en-US" sz="1500" dirty="0"/>
              <a:t>POS tagging can help to identify the sentiment of a sentence by identifying the adjectives and verbs used in the sentence.</a:t>
            </a:r>
          </a:p>
          <a:p>
            <a:r>
              <a:rPr lang="en-US" sz="1500" dirty="0"/>
              <a:t>The stopwords and punctuations are excluded and the remaining tokenized words are tagged with their POS.</a:t>
            </a:r>
          </a:p>
          <a:p>
            <a:endParaRPr lang="en-US" sz="1500" b="0" i="0" dirty="0">
              <a:effectLst/>
              <a:latin typeface="Söhne"/>
            </a:endParaRPr>
          </a:p>
          <a:p>
            <a:endParaRPr lang="en-US" sz="1900" dirty="0"/>
          </a:p>
        </p:txBody>
      </p:sp>
      <p:pic>
        <p:nvPicPr>
          <p:cNvPr id="5" name="Google Shape;119;p22">
            <a:extLst>
              <a:ext uri="{FF2B5EF4-FFF2-40B4-BE49-F238E27FC236}">
                <a16:creationId xmlns:a16="http://schemas.microsoft.com/office/drawing/2014/main" id="{053D43A9-A36F-DD5D-CFBD-0010D01E8966}"/>
              </a:ext>
            </a:extLst>
          </p:cNvPr>
          <p:cNvPicPr preferRelativeResize="0"/>
          <p:nvPr/>
        </p:nvPicPr>
        <p:blipFill rotWithShape="1">
          <a:blip r:embed="rId2"/>
          <a:srcRect t="1938" b="1157"/>
          <a:stretch/>
        </p:blipFill>
        <p:spPr>
          <a:xfrm>
            <a:off x="117231" y="3054626"/>
            <a:ext cx="11957538" cy="3662515"/>
          </a:xfrm>
          <a:prstGeom prst="rect">
            <a:avLst/>
          </a:prstGeom>
          <a:noFill/>
        </p:spPr>
      </p:pic>
    </p:spTree>
    <p:extLst>
      <p:ext uri="{BB962C8B-B14F-4D97-AF65-F5344CB8AC3E}">
        <p14:creationId xmlns:p14="http://schemas.microsoft.com/office/powerpoint/2010/main" val="402835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24;p23">
            <a:extLst>
              <a:ext uri="{FF2B5EF4-FFF2-40B4-BE49-F238E27FC236}">
                <a16:creationId xmlns:a16="http://schemas.microsoft.com/office/drawing/2014/main" id="{0294CE07-CEED-246C-82F8-3C70946570DD}"/>
              </a:ext>
            </a:extLst>
          </p:cNvPr>
          <p:cNvPicPr preferRelativeResize="0"/>
          <p:nvPr/>
        </p:nvPicPr>
        <p:blipFill>
          <a:blip r:embed="rId2">
            <a:alphaModFix/>
          </a:blip>
          <a:stretch>
            <a:fillRect/>
          </a:stretch>
        </p:blipFill>
        <p:spPr>
          <a:xfrm>
            <a:off x="654575" y="50313"/>
            <a:ext cx="10639312" cy="6378408"/>
          </a:xfrm>
          <a:prstGeom prst="rect">
            <a:avLst/>
          </a:prstGeom>
          <a:noFill/>
          <a:ln>
            <a:noFill/>
          </a:ln>
        </p:spPr>
      </p:pic>
    </p:spTree>
    <p:extLst>
      <p:ext uri="{BB962C8B-B14F-4D97-AF65-F5344CB8AC3E}">
        <p14:creationId xmlns:p14="http://schemas.microsoft.com/office/powerpoint/2010/main" val="101856154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117</TotalTime>
  <Words>1042</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vt:lpstr>
      <vt:lpstr>Söhne</vt:lpstr>
      <vt:lpstr>Tw Cen MT</vt:lpstr>
      <vt:lpstr>Droplet</vt:lpstr>
      <vt:lpstr>DSCI 521 NLP Analysis for Lyrics</vt:lpstr>
      <vt:lpstr>Project Overview</vt:lpstr>
      <vt:lpstr>Work Contribution </vt:lpstr>
      <vt:lpstr>data</vt:lpstr>
      <vt:lpstr>Stakeholders and use of data</vt:lpstr>
      <vt:lpstr>Data Pre-Processing</vt:lpstr>
      <vt:lpstr>Artists Lyrics Length Plot </vt:lpstr>
      <vt:lpstr>Parts of Speech(POS) Tagging</vt:lpstr>
      <vt:lpstr>PowerPoint Presentation</vt:lpstr>
      <vt:lpstr>Sentiment Analysis</vt:lpstr>
      <vt:lpstr>PowerPoint Presentation</vt:lpstr>
      <vt:lpstr>PowerPoint Presentation</vt:lpstr>
      <vt:lpstr>Predictive Models Overview</vt:lpstr>
      <vt:lpstr>Predictive Models Results</vt:lpstr>
      <vt:lpstr>Predictive Models Interpretation</vt:lpstr>
      <vt:lpstr>PowerPoint Presentation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DSCI 521 NLP Song Analysis for Lyrics</dc:title>
  <dc:creator>Shubham Jadhav</dc:creator>
  <cp:lastModifiedBy>Y. G.</cp:lastModifiedBy>
  <cp:revision>3</cp:revision>
  <dcterms:created xsi:type="dcterms:W3CDTF">2023-09-02T20:58:40Z</dcterms:created>
  <dcterms:modified xsi:type="dcterms:W3CDTF">2023-09-03T19:40:18Z</dcterms:modified>
</cp:coreProperties>
</file>