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56" r:id="rId2"/>
    <p:sldId id="269" r:id="rId3"/>
    <p:sldId id="258" r:id="rId4"/>
    <p:sldId id="257" r:id="rId5"/>
    <p:sldId id="270" r:id="rId6"/>
    <p:sldId id="259" r:id="rId7"/>
    <p:sldId id="260" r:id="rId8"/>
    <p:sldId id="261" r:id="rId9"/>
    <p:sldId id="262" r:id="rId10"/>
    <p:sldId id="263" r:id="rId11"/>
    <p:sldId id="265" r:id="rId12"/>
    <p:sldId id="266" r:id="rId13"/>
    <p:sldId id="273" r:id="rId14"/>
    <p:sldId id="274" r:id="rId15"/>
    <p:sldId id="275" r:id="rId16"/>
    <p:sldId id="267" r:id="rId17"/>
    <p:sldId id="271" r:id="rId18"/>
    <p:sldId id="272"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5E8F0-C640-4E51-B282-915596D7258B}" type="datetimeFigureOut">
              <a:rPr lang="en-IN" smtClean="0"/>
              <a:pPr/>
              <a:t>22-10-2018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495EC-0E24-415B-8718-84C9E60742C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99495EC-0E24-415B-8718-84C9E60742CF}" type="slidenum">
              <a:rPr lang="en-IN" smtClean="0"/>
              <a:pPr/>
              <a:t>10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99495EC-0E24-415B-8718-84C9E60742CF}" type="slidenum">
              <a:rPr lang="en-IN" smtClean="0"/>
              <a:pPr/>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88A2E1A-7A45-4FE3-8D4C-22DA1DAE8EDB}" type="datetimeFigureOut">
              <a:rPr lang="en-US" smtClean="0"/>
              <a:pPr/>
              <a:t>22/10/2018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47E7081-479F-4CC1-96E2-CBBCDCD5E8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8A2E1A-7A45-4FE3-8D4C-22DA1DAE8EDB}" type="datetimeFigureOut">
              <a:rPr lang="en-US" smtClean="0"/>
              <a:pPr/>
              <a:t>22/10/2018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E7081-479F-4CC1-96E2-CBBCDCD5E8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88A2E1A-7A45-4FE3-8D4C-22DA1DAE8EDB}" type="datetimeFigureOut">
              <a:rPr lang="en-US" smtClean="0"/>
              <a:pPr/>
              <a:t>22/10/2018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47E7081-479F-4CC1-96E2-CBBCDCD5E8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88A2E1A-7A45-4FE3-8D4C-22DA1DAE8EDB}" type="datetimeFigureOut">
              <a:rPr lang="en-US" smtClean="0"/>
              <a:pPr/>
              <a:t>22/10/2018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47E7081-479F-4CC1-96E2-CBBCDCD5E8E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88A2E1A-7A45-4FE3-8D4C-22DA1DAE8EDB}" type="datetimeFigureOut">
              <a:rPr lang="en-US" smtClean="0"/>
              <a:pPr/>
              <a:t>22/10/2018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47E7081-479F-4CC1-96E2-CBBCDCD5E8E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A88A2E1A-7A45-4FE3-8D4C-22DA1DAE8EDB}" type="datetimeFigureOut">
              <a:rPr lang="en-US" smtClean="0"/>
              <a:pPr/>
              <a:t>22/10/2018</a:t>
            </a:fld>
            <a:endParaRPr lang="en-US"/>
          </a:p>
        </p:txBody>
      </p:sp>
      <p:sp>
        <p:nvSpPr>
          <p:cNvPr id="10" name="Slide Number Placeholder 9"/>
          <p:cNvSpPr>
            <a:spLocks noGrp="1"/>
          </p:cNvSpPr>
          <p:nvPr>
            <p:ph type="sldNum" sz="quarter" idx="16"/>
          </p:nvPr>
        </p:nvSpPr>
        <p:spPr/>
        <p:txBody>
          <a:bodyPr rtlCol="0"/>
          <a:lstStyle/>
          <a:p>
            <a:fld id="{047E7081-479F-4CC1-96E2-CBBCDCD5E8E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A88A2E1A-7A45-4FE3-8D4C-22DA1DAE8EDB}" type="datetimeFigureOut">
              <a:rPr lang="en-US" smtClean="0"/>
              <a:pPr/>
              <a:t>22/10/2018</a:t>
            </a:fld>
            <a:endParaRPr lang="en-US"/>
          </a:p>
        </p:txBody>
      </p:sp>
      <p:sp>
        <p:nvSpPr>
          <p:cNvPr id="12" name="Slide Number Placeholder 11"/>
          <p:cNvSpPr>
            <a:spLocks noGrp="1"/>
          </p:cNvSpPr>
          <p:nvPr>
            <p:ph type="sldNum" sz="quarter" idx="16"/>
          </p:nvPr>
        </p:nvSpPr>
        <p:spPr/>
        <p:txBody>
          <a:bodyPr rtlCol="0"/>
          <a:lstStyle/>
          <a:p>
            <a:fld id="{047E7081-479F-4CC1-96E2-CBBCDCD5E8E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88A2E1A-7A45-4FE3-8D4C-22DA1DAE8EDB}" type="datetimeFigureOut">
              <a:rPr lang="en-US" smtClean="0"/>
              <a:pPr/>
              <a:t>22/10/2018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47E7081-479F-4CC1-96E2-CBBCDCD5E8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A2E1A-7A45-4FE3-8D4C-22DA1DAE8EDB}" type="datetimeFigureOut">
              <a:rPr lang="en-US" smtClean="0"/>
              <a:pPr/>
              <a:t>22/10/2018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47E7081-479F-4CC1-96E2-CBBCDCD5E8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A88A2E1A-7A45-4FE3-8D4C-22DA1DAE8EDB}" type="datetimeFigureOut">
              <a:rPr lang="en-US" smtClean="0"/>
              <a:pPr/>
              <a:t>22/10/2018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47E7081-479F-4CC1-96E2-CBBCDCD5E8E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88A2E1A-7A45-4FE3-8D4C-22DA1DAE8EDB}" type="datetimeFigureOut">
              <a:rPr lang="en-US" smtClean="0"/>
              <a:pPr/>
              <a:t>22/10/2018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47E7081-479F-4CC1-96E2-CBBCDCD5E8E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88A2E1A-7A45-4FE3-8D4C-22DA1DAE8EDB}" type="datetimeFigureOut">
              <a:rPr lang="en-US" smtClean="0"/>
              <a:pPr/>
              <a:t>22/10/2018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47E7081-479F-4CC1-96E2-CBBCDCD5E8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1905000"/>
          </a:xfrm>
        </p:spPr>
        <p:txBody>
          <a:bodyPr>
            <a:noAutofit/>
          </a:bodyPr>
          <a:lstStyle/>
          <a:p>
            <a:pPr algn="ctr"/>
            <a:r>
              <a:rPr lang="en-US" sz="2800" dirty="0"/>
              <a:t>Mini Project on Topic - </a:t>
            </a:r>
            <a:br>
              <a:rPr lang="en-US" sz="4400" dirty="0"/>
            </a:br>
            <a:r>
              <a:rPr lang="en-US" dirty="0"/>
              <a:t>Restaurant Billing System</a:t>
            </a:r>
            <a:br>
              <a:rPr lang="en-US" dirty="0"/>
            </a:br>
            <a:endParaRPr lang="en-US" dirty="0"/>
          </a:p>
        </p:txBody>
      </p:sp>
      <p:sp>
        <p:nvSpPr>
          <p:cNvPr id="3" name="Subtitle 2"/>
          <p:cNvSpPr>
            <a:spLocks noGrp="1"/>
          </p:cNvSpPr>
          <p:nvPr>
            <p:ph type="subTitle" idx="1"/>
          </p:nvPr>
        </p:nvSpPr>
        <p:spPr>
          <a:xfrm>
            <a:off x="4038600" y="2971800"/>
            <a:ext cx="2590800" cy="914400"/>
          </a:xfrm>
        </p:spPr>
        <p:txBody>
          <a:bodyPr/>
          <a:lstStyle/>
          <a:p>
            <a:pPr algn="l"/>
            <a:r>
              <a:rPr lang="en-US" b="0" dirty="0">
                <a:solidFill>
                  <a:schemeClr val="tx1"/>
                </a:solidFill>
                <a:cs typeface="Times New Roman" pitchFamily="18" charset="0"/>
              </a:rPr>
              <a:t>Developed by-</a:t>
            </a:r>
          </a:p>
        </p:txBody>
      </p:sp>
      <p:sp>
        <p:nvSpPr>
          <p:cNvPr id="4" name="TextBox 3"/>
          <p:cNvSpPr txBox="1"/>
          <p:nvPr/>
        </p:nvSpPr>
        <p:spPr>
          <a:xfrm>
            <a:off x="457200" y="4953000"/>
            <a:ext cx="4419600" cy="830997"/>
          </a:xfrm>
          <a:prstGeom prst="rect">
            <a:avLst/>
          </a:prstGeom>
          <a:noFill/>
        </p:spPr>
        <p:txBody>
          <a:bodyPr wrap="square" rtlCol="0">
            <a:spAutoFit/>
          </a:bodyPr>
          <a:lstStyle/>
          <a:p>
            <a:r>
              <a:rPr lang="en-US" sz="2400" dirty="0">
                <a:cs typeface="Times New Roman" pitchFamily="18" charset="0"/>
              </a:rPr>
              <a:t>Guided By- </a:t>
            </a:r>
          </a:p>
          <a:p>
            <a:r>
              <a:rPr lang="en-US" sz="2400" dirty="0">
                <a:cs typeface="Times New Roman" pitchFamily="18" charset="0"/>
              </a:rPr>
              <a:t>Prof. </a:t>
            </a:r>
            <a:r>
              <a:rPr lang="en-US" sz="2400" dirty="0" err="1">
                <a:cs typeface="Times New Roman" pitchFamily="18" charset="0"/>
              </a:rPr>
              <a:t>Anirudha</a:t>
            </a:r>
            <a:r>
              <a:rPr lang="en-US" sz="2400" dirty="0">
                <a:cs typeface="Times New Roman" pitchFamily="18" charset="0"/>
              </a:rPr>
              <a:t> A. </a:t>
            </a:r>
            <a:r>
              <a:rPr lang="en-US" sz="2400" dirty="0" err="1">
                <a:cs typeface="Times New Roman" pitchFamily="18" charset="0"/>
              </a:rPr>
              <a:t>Kolpyakwar</a:t>
            </a:r>
            <a:endParaRPr lang="en-US" sz="2400" dirty="0">
              <a:cs typeface="Times New Roman" pitchFamily="18" charset="0"/>
            </a:endParaRPr>
          </a:p>
        </p:txBody>
      </p:sp>
      <p:sp>
        <p:nvSpPr>
          <p:cNvPr id="7" name="TextBox 6"/>
          <p:cNvSpPr txBox="1"/>
          <p:nvPr/>
        </p:nvSpPr>
        <p:spPr>
          <a:xfrm>
            <a:off x="6172200" y="3200400"/>
            <a:ext cx="2971800" cy="1569660"/>
          </a:xfrm>
          <a:prstGeom prst="rect">
            <a:avLst/>
          </a:prstGeom>
          <a:noFill/>
        </p:spPr>
        <p:txBody>
          <a:bodyPr wrap="square" rtlCol="0">
            <a:spAutoFit/>
          </a:bodyPr>
          <a:lstStyle/>
          <a:p>
            <a:r>
              <a:rPr lang="en-US" sz="2400" dirty="0" err="1">
                <a:cs typeface="Times New Roman" pitchFamily="18" charset="0"/>
              </a:rPr>
              <a:t>Yash</a:t>
            </a:r>
            <a:r>
              <a:rPr lang="en-US" sz="2400" dirty="0">
                <a:cs typeface="Times New Roman" pitchFamily="18" charset="0"/>
              </a:rPr>
              <a:t> </a:t>
            </a:r>
            <a:r>
              <a:rPr lang="en-US" sz="2400" dirty="0" err="1">
                <a:cs typeface="Times New Roman" pitchFamily="18" charset="0"/>
              </a:rPr>
              <a:t>Garudkar</a:t>
            </a:r>
            <a:endParaRPr lang="en-US" sz="2400" dirty="0">
              <a:cs typeface="Times New Roman" pitchFamily="18" charset="0"/>
            </a:endParaRPr>
          </a:p>
          <a:p>
            <a:r>
              <a:rPr lang="en-US" sz="2400" dirty="0" err="1">
                <a:cs typeface="Times New Roman" pitchFamily="18" charset="0"/>
              </a:rPr>
              <a:t>Minaz</a:t>
            </a:r>
            <a:r>
              <a:rPr lang="en-US" sz="2400" dirty="0">
                <a:cs typeface="Times New Roman" pitchFamily="18" charset="0"/>
              </a:rPr>
              <a:t> </a:t>
            </a:r>
            <a:r>
              <a:rPr lang="en-US" sz="2400" dirty="0" err="1">
                <a:cs typeface="Times New Roman" pitchFamily="18" charset="0"/>
              </a:rPr>
              <a:t>Inamdar</a:t>
            </a:r>
            <a:endParaRPr lang="en-US" sz="2400" dirty="0">
              <a:cs typeface="Times New Roman" pitchFamily="18" charset="0"/>
            </a:endParaRPr>
          </a:p>
          <a:p>
            <a:r>
              <a:rPr lang="en-US" sz="2400" dirty="0" err="1">
                <a:cs typeface="Times New Roman" pitchFamily="18" charset="0"/>
              </a:rPr>
              <a:t>Ratna</a:t>
            </a:r>
            <a:r>
              <a:rPr lang="en-US" sz="2400" dirty="0">
                <a:cs typeface="Times New Roman" pitchFamily="18" charset="0"/>
              </a:rPr>
              <a:t> </a:t>
            </a:r>
            <a:r>
              <a:rPr lang="en-US" sz="2400" dirty="0" err="1">
                <a:cs typeface="Times New Roman" pitchFamily="18" charset="0"/>
              </a:rPr>
              <a:t>Phalak</a:t>
            </a:r>
            <a:endParaRPr lang="en-US" sz="2400" dirty="0">
              <a:cs typeface="Times New Roman" pitchFamily="18" charset="0"/>
            </a:endParaRPr>
          </a:p>
          <a:p>
            <a:r>
              <a:rPr lang="en-US" sz="2400" dirty="0" err="1">
                <a:cs typeface="Times New Roman" pitchFamily="18" charset="0"/>
              </a:rPr>
              <a:t>Mohit</a:t>
            </a:r>
            <a:r>
              <a:rPr lang="en-US" sz="2400" dirty="0">
                <a:cs typeface="Times New Roman" pitchFamily="18" charset="0"/>
              </a:rPr>
              <a:t> </a:t>
            </a:r>
            <a:r>
              <a:rPr lang="en-US" sz="2400" dirty="0" err="1">
                <a:cs typeface="Times New Roman" pitchFamily="18" charset="0"/>
              </a:rPr>
              <a:t>Sonawane</a:t>
            </a:r>
            <a:endParaRPr lang="en-US" sz="2400" dirty="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Number of items </a:t>
            </a:r>
            <a:r>
              <a:rPr lang="en-IN" sz="2800" dirty="0"/>
              <a:t>(Snapshot 3)</a:t>
            </a:r>
            <a:endParaRPr lang="en-IN" dirty="0"/>
          </a:p>
        </p:txBody>
      </p:sp>
      <p:pic>
        <p:nvPicPr>
          <p:cNvPr id="4" name="Content Placeholder 3" descr="noof item.png"/>
          <p:cNvPicPr>
            <a:picLocks noGrp="1" noChangeAspect="1"/>
          </p:cNvPicPr>
          <p:nvPr>
            <p:ph sz="quarter" idx="1"/>
          </p:nvPr>
        </p:nvPicPr>
        <p:blipFill>
          <a:blip r:embed="rId3" cstate="print"/>
          <a:stretch>
            <a:fillRect/>
          </a:stretch>
        </p:blipFill>
        <p:spPr>
          <a:xfrm>
            <a:off x="2438400" y="2895600"/>
            <a:ext cx="3944945" cy="3611435"/>
          </a:xfrm>
        </p:spPr>
      </p:pic>
      <p:sp>
        <p:nvSpPr>
          <p:cNvPr id="5" name="TextBox 4"/>
          <p:cNvSpPr txBox="1"/>
          <p:nvPr/>
        </p:nvSpPr>
        <p:spPr>
          <a:xfrm>
            <a:off x="533400" y="1905000"/>
            <a:ext cx="8153400" cy="707886"/>
          </a:xfrm>
          <a:prstGeom prst="rect">
            <a:avLst/>
          </a:prstGeom>
          <a:noFill/>
        </p:spPr>
        <p:txBody>
          <a:bodyPr wrap="square" rtlCol="0">
            <a:spAutoFit/>
          </a:bodyPr>
          <a:lstStyle/>
          <a:p>
            <a:r>
              <a:rPr lang="en-IN" sz="2000" dirty="0"/>
              <a:t>We need to insert number of menu items taken by customer ,after inserting no. of items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 Generated Bill </a:t>
            </a:r>
            <a:r>
              <a:rPr lang="en-IN" sz="2800" dirty="0"/>
              <a:t>(Snapshot 4)</a:t>
            </a:r>
            <a:endParaRPr lang="en-IN" dirty="0"/>
          </a:p>
        </p:txBody>
      </p:sp>
      <p:pic>
        <p:nvPicPr>
          <p:cNvPr id="4" name="Content Placeholder 3" descr="generated.png"/>
          <p:cNvPicPr>
            <a:picLocks noGrp="1" noChangeAspect="1"/>
          </p:cNvPicPr>
          <p:nvPr>
            <p:ph sz="quarter" idx="1"/>
          </p:nvPr>
        </p:nvPicPr>
        <p:blipFill>
          <a:blip r:embed="rId2" cstate="print"/>
          <a:stretch>
            <a:fillRect/>
          </a:stretch>
        </p:blipFill>
        <p:spPr>
          <a:xfrm>
            <a:off x="222940" y="1981200"/>
            <a:ext cx="8543108" cy="416480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 Final Bill </a:t>
            </a:r>
            <a:r>
              <a:rPr lang="en-IN" sz="2800" dirty="0"/>
              <a:t>(Snapshot 5)</a:t>
            </a:r>
            <a:endParaRPr lang="en-IN" dirty="0"/>
          </a:p>
        </p:txBody>
      </p:sp>
      <p:sp>
        <p:nvSpPr>
          <p:cNvPr id="5" name="TextBox 4"/>
          <p:cNvSpPr txBox="1"/>
          <p:nvPr/>
        </p:nvSpPr>
        <p:spPr>
          <a:xfrm>
            <a:off x="1066800" y="1828800"/>
            <a:ext cx="7315200" cy="830997"/>
          </a:xfrm>
          <a:prstGeom prst="rect">
            <a:avLst/>
          </a:prstGeom>
          <a:noFill/>
        </p:spPr>
        <p:txBody>
          <a:bodyPr wrap="square" rtlCol="0">
            <a:spAutoFit/>
          </a:bodyPr>
          <a:lstStyle/>
          <a:p>
            <a:r>
              <a:rPr lang="en-IN" sz="2400" dirty="0"/>
              <a:t>After clicking ‘Total’ button it will automatically generate the bill.</a:t>
            </a:r>
          </a:p>
        </p:txBody>
      </p:sp>
      <p:pic>
        <p:nvPicPr>
          <p:cNvPr id="6" name="Content Placeholder 5">
            <a:extLst>
              <a:ext uri="{FF2B5EF4-FFF2-40B4-BE49-F238E27FC236}">
                <a16:creationId xmlns:a16="http://schemas.microsoft.com/office/drawing/2014/main" id="{E594D12F-791A-4B97-81D4-9D2E3D4ACC38}"/>
              </a:ext>
            </a:extLst>
          </p:cNvPr>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04850" y="2648911"/>
            <a:ext cx="7734300" cy="41220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8A5B-E56D-479F-8CB3-35CC6C19FEE7}"/>
              </a:ext>
            </a:extLst>
          </p:cNvPr>
          <p:cNvSpPr>
            <a:spLocks noGrp="1"/>
          </p:cNvSpPr>
          <p:nvPr>
            <p:ph type="title"/>
          </p:nvPr>
        </p:nvSpPr>
        <p:spPr/>
        <p:txBody>
          <a:bodyPr/>
          <a:lstStyle/>
          <a:p>
            <a:r>
              <a:rPr lang="en-IN" dirty="0"/>
              <a:t>RESULTS </a:t>
            </a:r>
            <a:r>
              <a:rPr lang="en-US" dirty="0"/>
              <a:t>: Graph Plot</a:t>
            </a:r>
          </a:p>
        </p:txBody>
      </p:sp>
      <p:sp>
        <p:nvSpPr>
          <p:cNvPr id="3" name="Content Placeholder 2">
            <a:extLst>
              <a:ext uri="{FF2B5EF4-FFF2-40B4-BE49-F238E27FC236}">
                <a16:creationId xmlns:a16="http://schemas.microsoft.com/office/drawing/2014/main" id="{59F62BDE-5FEB-4C81-8A00-0FD08D61EEE2}"/>
              </a:ext>
            </a:extLst>
          </p:cNvPr>
          <p:cNvSpPr>
            <a:spLocks noGrp="1"/>
          </p:cNvSpPr>
          <p:nvPr>
            <p:ph sz="quarter" idx="1"/>
          </p:nvPr>
        </p:nvSpPr>
        <p:spPr/>
        <p:txBody>
          <a:bodyPr/>
          <a:lstStyle/>
          <a:p>
            <a:r>
              <a:rPr lang="en-US" dirty="0"/>
              <a:t>After clicking ‘Plot sales’ this window will generate.</a:t>
            </a:r>
          </a:p>
        </p:txBody>
      </p:sp>
      <p:pic>
        <p:nvPicPr>
          <p:cNvPr id="4" name="Picture 3">
            <a:extLst>
              <a:ext uri="{FF2B5EF4-FFF2-40B4-BE49-F238E27FC236}">
                <a16:creationId xmlns:a16="http://schemas.microsoft.com/office/drawing/2014/main" id="{DCA821F3-2EBF-4519-88EF-1E1006714CD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8828" y="2399030"/>
            <a:ext cx="8002524" cy="4230370"/>
          </a:xfrm>
          <a:prstGeom prst="rect">
            <a:avLst/>
          </a:prstGeom>
        </p:spPr>
      </p:pic>
    </p:spTree>
    <p:extLst>
      <p:ext uri="{BB962C8B-B14F-4D97-AF65-F5344CB8AC3E}">
        <p14:creationId xmlns:p14="http://schemas.microsoft.com/office/powerpoint/2010/main" val="141846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69E7-56EB-4D30-87DC-83445F7ED75F}"/>
              </a:ext>
            </a:extLst>
          </p:cNvPr>
          <p:cNvSpPr>
            <a:spLocks noGrp="1"/>
          </p:cNvSpPr>
          <p:nvPr>
            <p:ph type="title"/>
          </p:nvPr>
        </p:nvSpPr>
        <p:spPr/>
        <p:txBody>
          <a:bodyPr>
            <a:normAutofit/>
          </a:bodyPr>
          <a:lstStyle/>
          <a:p>
            <a:r>
              <a:rPr lang="en-IN" dirty="0"/>
              <a:t>RESULTS </a:t>
            </a:r>
            <a:r>
              <a:rPr lang="en-US" dirty="0"/>
              <a:t>: Filling Details</a:t>
            </a:r>
          </a:p>
        </p:txBody>
      </p:sp>
      <p:sp>
        <p:nvSpPr>
          <p:cNvPr id="3" name="Content Placeholder 2">
            <a:extLst>
              <a:ext uri="{FF2B5EF4-FFF2-40B4-BE49-F238E27FC236}">
                <a16:creationId xmlns:a16="http://schemas.microsoft.com/office/drawing/2014/main" id="{DE987593-9629-4B74-BED5-FFF85FB1E78C}"/>
              </a:ext>
            </a:extLst>
          </p:cNvPr>
          <p:cNvSpPr>
            <a:spLocks noGrp="1"/>
          </p:cNvSpPr>
          <p:nvPr>
            <p:ph sz="quarter" idx="1"/>
          </p:nvPr>
        </p:nvSpPr>
        <p:spPr/>
        <p:txBody>
          <a:bodyPr/>
          <a:lstStyle/>
          <a:p>
            <a:r>
              <a:rPr lang="en-US" dirty="0"/>
              <a:t>In this popped up window we fill the weekly sales in INR(Indian Rupees).</a:t>
            </a:r>
          </a:p>
          <a:p>
            <a:endParaRPr lang="en-US" dirty="0"/>
          </a:p>
        </p:txBody>
      </p:sp>
      <p:pic>
        <p:nvPicPr>
          <p:cNvPr id="4" name="Picture 3">
            <a:extLst>
              <a:ext uri="{FF2B5EF4-FFF2-40B4-BE49-F238E27FC236}">
                <a16:creationId xmlns:a16="http://schemas.microsoft.com/office/drawing/2014/main" id="{C6EF9B3A-7BAE-413A-8EAB-281068E07B5C}"/>
              </a:ext>
            </a:extLst>
          </p:cNvPr>
          <p:cNvPicPr/>
          <p:nvPr/>
        </p:nvPicPr>
        <p:blipFill>
          <a:blip r:embed="rId2">
            <a:extLst>
              <a:ext uri="{28A0092B-C50C-407E-A947-70E740481C1C}">
                <a14:useLocalDpi xmlns:a14="http://schemas.microsoft.com/office/drawing/2010/main" val="0"/>
              </a:ext>
            </a:extLst>
          </a:blip>
          <a:stretch>
            <a:fillRect/>
          </a:stretch>
        </p:blipFill>
        <p:spPr>
          <a:xfrm>
            <a:off x="800100" y="2721610"/>
            <a:ext cx="7543800" cy="3907790"/>
          </a:xfrm>
          <a:prstGeom prst="rect">
            <a:avLst/>
          </a:prstGeom>
        </p:spPr>
      </p:pic>
    </p:spTree>
    <p:extLst>
      <p:ext uri="{BB962C8B-B14F-4D97-AF65-F5344CB8AC3E}">
        <p14:creationId xmlns:p14="http://schemas.microsoft.com/office/powerpoint/2010/main" val="236598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4501-F34E-49D6-AA3E-34760B5FCCF8}"/>
              </a:ext>
            </a:extLst>
          </p:cNvPr>
          <p:cNvSpPr>
            <a:spLocks noGrp="1"/>
          </p:cNvSpPr>
          <p:nvPr>
            <p:ph type="title"/>
          </p:nvPr>
        </p:nvSpPr>
        <p:spPr/>
        <p:txBody>
          <a:bodyPr/>
          <a:lstStyle/>
          <a:p>
            <a:r>
              <a:rPr lang="en-IN" dirty="0"/>
              <a:t>RESULTS </a:t>
            </a:r>
            <a:r>
              <a:rPr lang="en-US" dirty="0"/>
              <a:t>: Plotted Graph</a:t>
            </a:r>
          </a:p>
        </p:txBody>
      </p:sp>
      <p:sp>
        <p:nvSpPr>
          <p:cNvPr id="5" name="Content Placeholder 4">
            <a:extLst>
              <a:ext uri="{FF2B5EF4-FFF2-40B4-BE49-F238E27FC236}">
                <a16:creationId xmlns:a16="http://schemas.microsoft.com/office/drawing/2014/main" id="{4DC786F6-0FE0-4265-9B4B-AF9B816A3CBD}"/>
              </a:ext>
            </a:extLst>
          </p:cNvPr>
          <p:cNvSpPr>
            <a:spLocks noGrp="1"/>
          </p:cNvSpPr>
          <p:nvPr>
            <p:ph sz="quarter" idx="1"/>
          </p:nvPr>
        </p:nvSpPr>
        <p:spPr/>
        <p:txBody>
          <a:bodyPr/>
          <a:lstStyle/>
          <a:p>
            <a:r>
              <a:rPr lang="en-US" dirty="0"/>
              <a:t>After clicking on ‘PLOT GRAPH’ the final graph of SALES x WEEKS will be plotted.</a:t>
            </a:r>
          </a:p>
        </p:txBody>
      </p:sp>
      <p:pic>
        <p:nvPicPr>
          <p:cNvPr id="6" name="Content Placeholder 3">
            <a:extLst>
              <a:ext uri="{FF2B5EF4-FFF2-40B4-BE49-F238E27FC236}">
                <a16:creationId xmlns:a16="http://schemas.microsoft.com/office/drawing/2014/main" id="{1A2098C9-87A1-4898-AE8B-628A641ED68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90600" y="2590800"/>
            <a:ext cx="7162800" cy="4201886"/>
          </a:xfrm>
          <a:prstGeom prst="rect">
            <a:avLst/>
          </a:prstGeom>
        </p:spPr>
      </p:pic>
    </p:spTree>
    <p:extLst>
      <p:ext uri="{BB962C8B-B14F-4D97-AF65-F5344CB8AC3E}">
        <p14:creationId xmlns:p14="http://schemas.microsoft.com/office/powerpoint/2010/main" val="181732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sz="quarter" idx="1"/>
          </p:nvPr>
        </p:nvSpPr>
        <p:spPr/>
        <p:txBody>
          <a:bodyPr>
            <a:normAutofit fontScale="92500" lnSpcReduction="20000"/>
          </a:bodyPr>
          <a:lstStyle/>
          <a:p>
            <a:r>
              <a:rPr lang="en-IN" dirty="0"/>
              <a:t>This project has really been faithful and informative.</a:t>
            </a:r>
          </a:p>
          <a:p>
            <a:r>
              <a:rPr lang="en-IN" dirty="0"/>
              <a:t>It has made us learn and understand the many trivial concepts of Python Language. </a:t>
            </a:r>
          </a:p>
          <a:p>
            <a:r>
              <a:rPr lang="en-IN" dirty="0"/>
              <a:t>As we have used python </a:t>
            </a:r>
            <a:r>
              <a:rPr lang="en-IN" dirty="0" err="1"/>
              <a:t>Tkinter</a:t>
            </a:r>
            <a:r>
              <a:rPr lang="en-IN" dirty="0"/>
              <a:t> as a GUI it provides various controls, such as buttons, labels and text boxes to build a user friendly application.</a:t>
            </a:r>
          </a:p>
          <a:p>
            <a:r>
              <a:rPr lang="en-IN" dirty="0"/>
              <a:t>The fast growing use of internet confirms the good future and scope of the Restaurant Management System.</a:t>
            </a:r>
          </a:p>
          <a:p>
            <a:r>
              <a:rPr lang="en-IN" dirty="0"/>
              <a:t>Finally it has taught us a valuable lifelong lesson about the improvements and working and interacting in a group.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2EE1-37AD-46D1-9541-EAF77B7B3E8C}"/>
              </a:ext>
            </a:extLst>
          </p:cNvPr>
          <p:cNvSpPr>
            <a:spLocks noGrp="1"/>
          </p:cNvSpPr>
          <p:nvPr>
            <p:ph type="title"/>
          </p:nvPr>
        </p:nvSpPr>
        <p:spPr/>
        <p:txBody>
          <a:bodyPr/>
          <a:lstStyle/>
          <a:p>
            <a:r>
              <a:rPr lang="en-US" dirty="0"/>
              <a:t>FUTUREWORK</a:t>
            </a:r>
          </a:p>
        </p:txBody>
      </p:sp>
      <p:sp>
        <p:nvSpPr>
          <p:cNvPr id="3" name="Content Placeholder 2">
            <a:extLst>
              <a:ext uri="{FF2B5EF4-FFF2-40B4-BE49-F238E27FC236}">
                <a16:creationId xmlns:a16="http://schemas.microsoft.com/office/drawing/2014/main" id="{51CEA15E-998D-4985-972A-A3A896CB2D3D}"/>
              </a:ext>
            </a:extLst>
          </p:cNvPr>
          <p:cNvSpPr>
            <a:spLocks noGrp="1"/>
          </p:cNvSpPr>
          <p:nvPr>
            <p:ph sz="quarter" idx="1"/>
          </p:nvPr>
        </p:nvSpPr>
        <p:spPr/>
        <p:txBody>
          <a:bodyPr>
            <a:normAutofit fontScale="92500"/>
          </a:bodyPr>
          <a:lstStyle/>
          <a:p>
            <a:r>
              <a:rPr lang="en-US" dirty="0"/>
              <a:t>Improvements in the future could include an integrated iOS application, which would allow customers to order food directly from their own phones. The system could let customers create reservations on their phones On the fly payments can be implemented in iOS and Mobile devices to allow staff to take payments at the table, similar to the system used in Apple Stores.</a:t>
            </a:r>
          </a:p>
          <a:p>
            <a:r>
              <a:rPr lang="en-US" dirty="0"/>
              <a:t>A feature which enables chef’s to inform waiters about specials and food items that are out of stock can be implemented.</a:t>
            </a:r>
          </a:p>
        </p:txBody>
      </p:sp>
    </p:spTree>
    <p:extLst>
      <p:ext uri="{BB962C8B-B14F-4D97-AF65-F5344CB8AC3E}">
        <p14:creationId xmlns:p14="http://schemas.microsoft.com/office/powerpoint/2010/main" val="127734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36D7-A57A-4012-8159-1E084265AF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3FA131D-A673-4F3B-9D53-2FFF56C648FA}"/>
              </a:ext>
            </a:extLst>
          </p:cNvPr>
          <p:cNvSpPr>
            <a:spLocks noGrp="1"/>
          </p:cNvSpPr>
          <p:nvPr>
            <p:ph sz="quarter" idx="1"/>
          </p:nvPr>
        </p:nvSpPr>
        <p:spPr/>
        <p:txBody>
          <a:bodyPr>
            <a:normAutofit fontScale="70000" lnSpcReduction="20000"/>
          </a:bodyPr>
          <a:lstStyle/>
          <a:p>
            <a:r>
              <a:rPr lang="en-US" dirty="0"/>
              <a:t>[1] </a:t>
            </a:r>
            <a:r>
              <a:rPr lang="en-US" dirty="0" err="1"/>
              <a:t>Inamo</a:t>
            </a:r>
            <a:r>
              <a:rPr lang="en-US" dirty="0"/>
              <a:t> Restaurant using E-TABLE System [Online] Available at:</a:t>
            </a:r>
          </a:p>
          <a:p>
            <a:pPr>
              <a:buFont typeface="Arial" panose="020B0604020202020204" pitchFamily="34" charset="0"/>
              <a:buChar char="•"/>
            </a:pPr>
            <a:r>
              <a:rPr lang="en-US" dirty="0"/>
              <a:t>http://www.inamo-restaurant.com/index.php</a:t>
            </a:r>
          </a:p>
          <a:p>
            <a:endParaRPr lang="en-US" dirty="0"/>
          </a:p>
          <a:p>
            <a:r>
              <a:rPr lang="en-US" dirty="0"/>
              <a:t>[2] E-‐TABLE [Online] Available at:</a:t>
            </a:r>
          </a:p>
          <a:p>
            <a:pPr>
              <a:buFont typeface="Arial" panose="020B0604020202020204" pitchFamily="34" charset="0"/>
              <a:buChar char="•"/>
            </a:pPr>
            <a:r>
              <a:rPr lang="en-US" dirty="0"/>
              <a:t>http://www.e-table-interactive.com/</a:t>
            </a:r>
          </a:p>
          <a:p>
            <a:endParaRPr lang="en-US" dirty="0"/>
          </a:p>
          <a:p>
            <a:r>
              <a:rPr lang="en-US" dirty="0"/>
              <a:t>[3] Eating out in modern American society: Why do people make the choice to eat outside the home? [Online] Available at:</a:t>
            </a:r>
          </a:p>
          <a:p>
            <a:pPr>
              <a:buFont typeface="Arial" panose="020B0604020202020204" pitchFamily="34" charset="0"/>
              <a:buChar char="•"/>
            </a:pPr>
            <a:r>
              <a:rPr lang="en-US" dirty="0"/>
              <a:t>https://library.uvm.edu/jspui/bitstream/123456789/233/1/Epter%20Thesis.pdf</a:t>
            </a:r>
          </a:p>
          <a:p>
            <a:endParaRPr lang="en-US" dirty="0"/>
          </a:p>
          <a:p>
            <a:r>
              <a:rPr lang="en-US" dirty="0"/>
              <a:t>[4] Does a Restaurant Need a Point of Sale System? [Online] [Video] Available at:</a:t>
            </a:r>
          </a:p>
          <a:p>
            <a:pPr>
              <a:buFont typeface="Arial" panose="020B0604020202020204" pitchFamily="34" charset="0"/>
              <a:buChar char="•"/>
            </a:pPr>
            <a:r>
              <a:rPr lang="en-US" dirty="0"/>
              <a:t>https://www.youtube.com/watch?v=c7ELx2BLeWo</a:t>
            </a:r>
          </a:p>
        </p:txBody>
      </p:sp>
    </p:spTree>
    <p:extLst>
      <p:ext uri="{BB962C8B-B14F-4D97-AF65-F5344CB8AC3E}">
        <p14:creationId xmlns:p14="http://schemas.microsoft.com/office/powerpoint/2010/main" val="208124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438400"/>
            <a:ext cx="6934200" cy="1015663"/>
          </a:xfrm>
          <a:prstGeom prst="rect">
            <a:avLst/>
          </a:prstGeom>
          <a:noFill/>
        </p:spPr>
        <p:txBody>
          <a:bodyPr wrap="square" rtlCol="0">
            <a:spAutoFit/>
          </a:bodyPr>
          <a:lstStyle/>
          <a:p>
            <a:pPr algn="ctr"/>
            <a:r>
              <a:rPr lang="en-IN" sz="6000" dirty="0">
                <a:solidFill>
                  <a:schemeClr val="accent6">
                    <a:lumMod val="20000"/>
                    <a:lumOff val="80000"/>
                  </a:schemeClr>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A3D1-B7B7-4E4E-BDB9-2CAD19C168D2}"/>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2081AC8B-9D02-432E-8237-E7D6DA7805A7}"/>
              </a:ext>
            </a:extLst>
          </p:cNvPr>
          <p:cNvSpPr>
            <a:spLocks noGrp="1"/>
          </p:cNvSpPr>
          <p:nvPr>
            <p:ph sz="quarter" idx="1"/>
          </p:nvPr>
        </p:nvSpPr>
        <p:spPr>
          <a:xfrm>
            <a:off x="612648" y="1600200"/>
            <a:ext cx="8153400" cy="4876800"/>
          </a:xfrm>
        </p:spPr>
        <p:txBody>
          <a:bodyPr>
            <a:normAutofit fontScale="85000" lnSpcReduction="20000"/>
          </a:bodyPr>
          <a:lstStyle/>
          <a:p>
            <a:r>
              <a:rPr lang="en-US" sz="3600" dirty="0"/>
              <a:t>Problem Statement</a:t>
            </a:r>
          </a:p>
          <a:p>
            <a:r>
              <a:rPr lang="en-US" sz="3600" dirty="0"/>
              <a:t>Introduction</a:t>
            </a:r>
          </a:p>
          <a:p>
            <a:r>
              <a:rPr lang="en-US" sz="3600" dirty="0"/>
              <a:t>Motivation</a:t>
            </a:r>
          </a:p>
          <a:p>
            <a:r>
              <a:rPr lang="en-US" sz="3600" dirty="0"/>
              <a:t>Related Work</a:t>
            </a:r>
          </a:p>
          <a:p>
            <a:r>
              <a:rPr lang="en-US" sz="3600" dirty="0"/>
              <a:t>Program Architecture</a:t>
            </a:r>
          </a:p>
          <a:p>
            <a:r>
              <a:rPr lang="en-US" sz="3600" dirty="0"/>
              <a:t>Working Methodology</a:t>
            </a:r>
          </a:p>
          <a:p>
            <a:r>
              <a:rPr lang="en-US" sz="3600" dirty="0"/>
              <a:t>Results</a:t>
            </a:r>
          </a:p>
          <a:p>
            <a:r>
              <a:rPr lang="en-US" sz="3600" dirty="0"/>
              <a:t>Conclusion</a:t>
            </a:r>
          </a:p>
          <a:p>
            <a:r>
              <a:rPr lang="en-US" sz="3600" dirty="0" err="1"/>
              <a:t>Futurework</a:t>
            </a:r>
            <a:endParaRPr lang="en-US" sz="3600" dirty="0"/>
          </a:p>
          <a:p>
            <a:r>
              <a:rPr lang="en-US" sz="3600" dirty="0"/>
              <a:t>References</a:t>
            </a:r>
          </a:p>
          <a:p>
            <a:endParaRPr lang="en-US" dirty="0"/>
          </a:p>
        </p:txBody>
      </p:sp>
    </p:spTree>
    <p:extLst>
      <p:ext uri="{BB962C8B-B14F-4D97-AF65-F5344CB8AC3E}">
        <p14:creationId xmlns:p14="http://schemas.microsoft.com/office/powerpoint/2010/main" val="282743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75000"/>
                  </a:schemeClr>
                </a:solidFill>
              </a:rPr>
              <a:t>PROBLEM STATEMENT</a:t>
            </a:r>
          </a:p>
        </p:txBody>
      </p:sp>
      <p:sp>
        <p:nvSpPr>
          <p:cNvPr id="3" name="Content Placeholder 2"/>
          <p:cNvSpPr>
            <a:spLocks noGrp="1"/>
          </p:cNvSpPr>
          <p:nvPr>
            <p:ph sz="quarter" idx="1"/>
          </p:nvPr>
        </p:nvSpPr>
        <p:spPr>
          <a:xfrm>
            <a:off x="301752" y="1527048"/>
            <a:ext cx="8503920" cy="4873752"/>
          </a:xfrm>
        </p:spPr>
        <p:txBody>
          <a:bodyPr>
            <a:normAutofit lnSpcReduction="10000"/>
          </a:bodyPr>
          <a:lstStyle/>
          <a:p>
            <a:r>
              <a:rPr lang="en-IN" dirty="0"/>
              <a:t>The businesses in restaurants are now growing constantly.</a:t>
            </a:r>
          </a:p>
          <a:p>
            <a:r>
              <a:rPr lang="en-IN" dirty="0"/>
              <a:t>The need for managing restaurant operations and tasks arises. </a:t>
            </a:r>
          </a:p>
          <a:p>
            <a:r>
              <a:rPr lang="en-IN" dirty="0"/>
              <a:t>The best way to optimize these activities is building an easy interface on computer to make these backend activities easier to handle.</a:t>
            </a:r>
          </a:p>
          <a:p>
            <a:r>
              <a:rPr lang="en-IN" dirty="0"/>
              <a:t>RESTAURANT BILLING SYSTEM is Desktop Application to restaurant management.</a:t>
            </a:r>
          </a:p>
          <a:p>
            <a:r>
              <a:rPr lang="en-IN" dirty="0"/>
              <a:t>This system provides solution to restaurant and owners automate their BILLING OPERATIONS.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tx2">
                    <a:lumMod val="75000"/>
                  </a:schemeClr>
                </a:solidFill>
              </a:rPr>
              <a:t>INTRODUCTION</a:t>
            </a:r>
          </a:p>
        </p:txBody>
      </p:sp>
      <p:sp>
        <p:nvSpPr>
          <p:cNvPr id="3" name="Content Placeholder 2"/>
          <p:cNvSpPr>
            <a:spLocks noGrp="1"/>
          </p:cNvSpPr>
          <p:nvPr>
            <p:ph sz="quarter" idx="1"/>
          </p:nvPr>
        </p:nvSpPr>
        <p:spPr/>
        <p:txBody>
          <a:bodyPr>
            <a:normAutofit fontScale="92500" lnSpcReduction="10000"/>
          </a:bodyPr>
          <a:lstStyle/>
          <a:p>
            <a:r>
              <a:rPr lang="en-IN" dirty="0"/>
              <a:t>The following project details python project for Restaurant Billing System in Python language.</a:t>
            </a:r>
          </a:p>
          <a:p>
            <a:r>
              <a:rPr lang="en-IN" dirty="0"/>
              <a:t>To keep the order and calculations easy. This system provides cohesion between the restaurant floor and back office. </a:t>
            </a:r>
          </a:p>
          <a:p>
            <a:r>
              <a:rPr lang="en-IN" dirty="0"/>
              <a:t>Waiters have an easy interface they can use to take orders, the order then shows up on an interface for the kitchen staff to complete.</a:t>
            </a:r>
          </a:p>
          <a:p>
            <a:r>
              <a:rPr lang="en-IN" dirty="0"/>
              <a:t>The manager can use another interface to edit the menu, generate reports/analyze statistics, and perform stock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9C5C-EED7-4A5A-A553-6235623310F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6D322D4-984C-4926-8FDE-A706959F3728}"/>
              </a:ext>
            </a:extLst>
          </p:cNvPr>
          <p:cNvSpPr>
            <a:spLocks noGrp="1"/>
          </p:cNvSpPr>
          <p:nvPr>
            <p:ph sz="quarter" idx="1"/>
          </p:nvPr>
        </p:nvSpPr>
        <p:spPr/>
        <p:txBody>
          <a:bodyPr>
            <a:normAutofit/>
          </a:bodyPr>
          <a:lstStyle/>
          <a:p>
            <a:r>
              <a:rPr lang="en-US" sz="2800" dirty="0"/>
              <a:t>The Sole Motivation for the project is to learn the application development in python, how python application works to produce more simple and effective commercial applications for daily business.</a:t>
            </a:r>
          </a:p>
        </p:txBody>
      </p:sp>
    </p:spTree>
    <p:extLst>
      <p:ext uri="{BB962C8B-B14F-4D97-AF65-F5344CB8AC3E}">
        <p14:creationId xmlns:p14="http://schemas.microsoft.com/office/powerpoint/2010/main" val="12144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4" y="152400"/>
            <a:ext cx="8153400" cy="990600"/>
          </a:xfrm>
        </p:spPr>
        <p:txBody>
          <a:bodyPr/>
          <a:lstStyle/>
          <a:p>
            <a:r>
              <a:rPr lang="en-IN" dirty="0">
                <a:solidFill>
                  <a:schemeClr val="tx2">
                    <a:lumMod val="75000"/>
                  </a:schemeClr>
                </a:solidFill>
              </a:rPr>
              <a:t>PROGRAM ARCHITECTURE</a:t>
            </a:r>
          </a:p>
        </p:txBody>
      </p:sp>
      <p:pic>
        <p:nvPicPr>
          <p:cNvPr id="15" name="Content Placeholder 14" descr="architechture_01.png"/>
          <p:cNvPicPr>
            <a:picLocks noGrp="1" noChangeAspect="1"/>
          </p:cNvPicPr>
          <p:nvPr>
            <p:ph sz="quarter" idx="1"/>
          </p:nvPr>
        </p:nvPicPr>
        <p:blipFill>
          <a:blip r:embed="rId2" cstate="print"/>
          <a:stretch>
            <a:fillRect/>
          </a:stretch>
        </p:blipFill>
        <p:spPr>
          <a:xfrm>
            <a:off x="1957596" y="1600200"/>
            <a:ext cx="5463757" cy="4495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24" y="152400"/>
            <a:ext cx="8531352" cy="990600"/>
          </a:xfrm>
        </p:spPr>
        <p:txBody>
          <a:bodyPr>
            <a:normAutofit/>
          </a:bodyPr>
          <a:lstStyle/>
          <a:p>
            <a:r>
              <a:rPr lang="en-IN" dirty="0">
                <a:solidFill>
                  <a:schemeClr val="tx2">
                    <a:lumMod val="75000"/>
                  </a:schemeClr>
                </a:solidFill>
              </a:rPr>
              <a:t>WORKING METHODOLOGY</a:t>
            </a:r>
          </a:p>
        </p:txBody>
      </p:sp>
      <p:sp>
        <p:nvSpPr>
          <p:cNvPr id="5" name="Content Placeholder 4"/>
          <p:cNvSpPr>
            <a:spLocks noGrp="1"/>
          </p:cNvSpPr>
          <p:nvPr>
            <p:ph sz="quarter" idx="1"/>
          </p:nvPr>
        </p:nvSpPr>
        <p:spPr>
          <a:xfrm>
            <a:off x="612648" y="1600200"/>
            <a:ext cx="8153400" cy="5105400"/>
          </a:xfrm>
        </p:spPr>
        <p:txBody>
          <a:bodyPr>
            <a:normAutofit fontScale="92500" lnSpcReduction="10000"/>
          </a:bodyPr>
          <a:lstStyle/>
          <a:p>
            <a:r>
              <a:rPr lang="en-IN" sz="3200" dirty="0"/>
              <a:t>Working Methodology makes a large effect on the system so we chose programming with Python because of its reliability and suitability to the architecture.</a:t>
            </a:r>
          </a:p>
          <a:p>
            <a:r>
              <a:rPr lang="en-IN" sz="3200" dirty="0"/>
              <a:t>PYTHON-</a:t>
            </a:r>
          </a:p>
          <a:p>
            <a:pPr lvl="1"/>
            <a:r>
              <a:rPr lang="en-IN" sz="2800" dirty="0">
                <a:solidFill>
                  <a:schemeClr val="tx1"/>
                </a:solidFill>
              </a:rPr>
              <a:t>Python is easy-to-maintain,  portable,  scalable,  supports GUI applications  and provides interfaces to databases.</a:t>
            </a:r>
          </a:p>
          <a:p>
            <a:pPr lvl="1"/>
            <a:r>
              <a:rPr lang="en-IN" sz="2800" dirty="0">
                <a:solidFill>
                  <a:schemeClr val="tx1"/>
                </a:solidFill>
              </a:rPr>
              <a:t>Python  GUI (Graphical User Interfaces)-</a:t>
            </a:r>
          </a:p>
          <a:p>
            <a:pPr lvl="2"/>
            <a:r>
              <a:rPr lang="en-IN" sz="2400" dirty="0" err="1">
                <a:solidFill>
                  <a:schemeClr val="tx1"/>
                </a:solidFill>
              </a:rPr>
              <a:t>Tkinter</a:t>
            </a:r>
            <a:r>
              <a:rPr lang="en-IN" sz="2400" dirty="0">
                <a:solidFill>
                  <a:schemeClr val="tx1"/>
                </a:solidFill>
              </a:rPr>
              <a:t> </a:t>
            </a:r>
            <a:r>
              <a:rPr lang="en-IN" sz="2400" dirty="0"/>
              <a:t>-</a:t>
            </a:r>
            <a:r>
              <a:rPr lang="en-IN" sz="2400" dirty="0" err="1"/>
              <a:t>Tkinter</a:t>
            </a:r>
            <a:r>
              <a:rPr lang="en-IN" sz="2400" dirty="0"/>
              <a:t> is the standard GUI library for Python.</a:t>
            </a:r>
          </a:p>
          <a:p>
            <a:pPr lvl="2"/>
            <a:r>
              <a:rPr lang="en-IN" sz="2400" dirty="0"/>
              <a:t>Python when combined with </a:t>
            </a:r>
            <a:r>
              <a:rPr lang="en-IN" sz="2400" dirty="0" err="1"/>
              <a:t>Tkinter</a:t>
            </a:r>
            <a:r>
              <a:rPr lang="en-IN" sz="2400" dirty="0"/>
              <a:t> provides a fast and easy way to create GUI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a:t>
            </a:r>
            <a:r>
              <a:rPr lang="en-IN" sz="3600" dirty="0"/>
              <a:t>Main Display</a:t>
            </a:r>
            <a:r>
              <a:rPr lang="en-IN" dirty="0"/>
              <a:t> </a:t>
            </a:r>
            <a:r>
              <a:rPr lang="en-IN" sz="2800" dirty="0"/>
              <a:t>(Window Snapshot 1)</a:t>
            </a:r>
            <a:endParaRPr lang="en-IN" dirty="0"/>
          </a:p>
        </p:txBody>
      </p:sp>
      <p:sp>
        <p:nvSpPr>
          <p:cNvPr id="6" name="TextBox 5"/>
          <p:cNvSpPr txBox="1"/>
          <p:nvPr/>
        </p:nvSpPr>
        <p:spPr>
          <a:xfrm>
            <a:off x="990600" y="1600200"/>
            <a:ext cx="6934200" cy="830997"/>
          </a:xfrm>
          <a:prstGeom prst="rect">
            <a:avLst/>
          </a:prstGeom>
          <a:noFill/>
        </p:spPr>
        <p:txBody>
          <a:bodyPr wrap="square" rtlCol="0">
            <a:spAutoFit/>
          </a:bodyPr>
          <a:lstStyle/>
          <a:p>
            <a:r>
              <a:rPr lang="en-IN" sz="2400" dirty="0"/>
              <a:t>GUI- Main display window with name of restaurant name current time and date with calculator</a:t>
            </a:r>
          </a:p>
        </p:txBody>
      </p:sp>
      <p:pic>
        <p:nvPicPr>
          <p:cNvPr id="7" name="Content Placeholder 6">
            <a:extLst>
              <a:ext uri="{FF2B5EF4-FFF2-40B4-BE49-F238E27FC236}">
                <a16:creationId xmlns:a16="http://schemas.microsoft.com/office/drawing/2014/main" id="{AB638ADE-6CF7-4C5B-A14E-E56727304C26}"/>
              </a:ext>
            </a:extLst>
          </p:cNvPr>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85935" y="2524503"/>
            <a:ext cx="7162800" cy="41048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Buttons </a:t>
            </a:r>
            <a:r>
              <a:rPr lang="en-IN" sz="2800" dirty="0"/>
              <a:t>(Snapshot 2)</a:t>
            </a:r>
            <a:endParaRPr lang="en-IN" dirty="0"/>
          </a:p>
        </p:txBody>
      </p:sp>
      <p:pic>
        <p:nvPicPr>
          <p:cNvPr id="6" name="Content Placeholder 5">
            <a:extLst>
              <a:ext uri="{FF2B5EF4-FFF2-40B4-BE49-F238E27FC236}">
                <a16:creationId xmlns:a16="http://schemas.microsoft.com/office/drawing/2014/main" id="{F1F7AF8D-A48B-4113-89B3-70A6B3E108D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9331" y="2133600"/>
            <a:ext cx="8845338" cy="3581401"/>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177</TotalTime>
  <Words>735</Words>
  <Application>Microsoft Office PowerPoint</Application>
  <PresentationFormat>On-screen Show (4:3)</PresentationFormat>
  <Paragraphs>78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Tw Cen MT</vt:lpstr>
      <vt:lpstr>Wingdings</vt:lpstr>
      <vt:lpstr>Wingdings 2</vt:lpstr>
      <vt:lpstr>Median</vt:lpstr>
      <vt:lpstr>Mini Project on Topic -  Restaurant Billing System </vt:lpstr>
      <vt:lpstr>TABLE OF CONTENTS</vt:lpstr>
      <vt:lpstr>PROBLEM STATEMENT</vt:lpstr>
      <vt:lpstr>INTRODUCTION</vt:lpstr>
      <vt:lpstr>MOTIVATION</vt:lpstr>
      <vt:lpstr>PROGRAM ARCHITECTURE</vt:lpstr>
      <vt:lpstr>WORKING METHODOLOGY</vt:lpstr>
      <vt:lpstr>RESULTS: Main Display (Window Snapshot 1)</vt:lpstr>
      <vt:lpstr>RESULTS: Buttons (Snapshot 2)</vt:lpstr>
      <vt:lpstr>RESULTS: Number of items (Snapshot 3)</vt:lpstr>
      <vt:lpstr>RESULTS : Generated Bill (Snapshot 4)</vt:lpstr>
      <vt:lpstr>RESULTS : Final Bill (Snapshot 5)</vt:lpstr>
      <vt:lpstr>RESULTS : Graph Plot</vt:lpstr>
      <vt:lpstr>RESULTS : Filling Details</vt:lpstr>
      <vt:lpstr>RESULTS : Plotted Graph</vt:lpstr>
      <vt:lpstr>CONCLUSION</vt:lpstr>
      <vt:lpstr>FUTUREWORK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abc</dc:creator>
  <cp:lastModifiedBy>HARSH</cp:lastModifiedBy>
  <cp:revision>26</cp:revision>
  <dcterms:created xsi:type="dcterms:W3CDTF">2018-10-18T06:05:22Z</dcterms:created>
  <dcterms:modified xsi:type="dcterms:W3CDTF">2018-10-21T20:13:33Z</dcterms:modified>
</cp:coreProperties>
</file>