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04" r:id="rId1"/>
  </p:sldMasterIdLst>
  <p:notesMasterIdLst>
    <p:notesMasterId r:id="rId16"/>
  </p:notesMasterIdLst>
  <p:sldIdLst>
    <p:sldId id="256" r:id="rId2"/>
    <p:sldId id="278" r:id="rId3"/>
    <p:sldId id="292" r:id="rId4"/>
    <p:sldId id="291" r:id="rId5"/>
    <p:sldId id="299" r:id="rId6"/>
    <p:sldId id="300" r:id="rId7"/>
    <p:sldId id="301" r:id="rId8"/>
    <p:sldId id="302" r:id="rId9"/>
    <p:sldId id="303" r:id="rId10"/>
    <p:sldId id="304" r:id="rId11"/>
    <p:sldId id="305" r:id="rId12"/>
    <p:sldId id="306" r:id="rId13"/>
    <p:sldId id="298" r:id="rId14"/>
    <p:sldId id="279"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Verdana" panose="020B0604030504040204" pitchFamily="34"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p:cViewPr varScale="1">
        <p:scale>
          <a:sx n="82" d="100"/>
          <a:sy n="82" d="100"/>
        </p:scale>
        <p:origin x="1526"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76903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699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4017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25941451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4168C93-3D90-40CC-9D5E-7D125BF9F584}"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28651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42187100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4168C93-3D90-40CC-9D5E-7D125BF9F584}"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52688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28647458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5981376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349607469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sp>
        <p:nvSpPr>
          <p:cNvPr id="114" name="Google Shape;114;p19"/>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25995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12569878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7353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21395679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37490577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3206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762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4233824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40076032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4168C93-3D90-40CC-9D5E-7D125BF9F584}" type="slidenum">
              <a:rPr lang="en-IN" smtClean="0"/>
              <a:t>‹#›</a:t>
            </a:fld>
            <a:endParaRPr lang="en-IN"/>
          </a:p>
        </p:txBody>
      </p:sp>
    </p:spTree>
    <p:extLst>
      <p:ext uri="{BB962C8B-B14F-4D97-AF65-F5344CB8AC3E}">
        <p14:creationId xmlns:p14="http://schemas.microsoft.com/office/powerpoint/2010/main" val="3602321842"/>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 id="2147484216" r:id="rId12"/>
    <p:sldLayoutId id="2147484217" r:id="rId13"/>
    <p:sldLayoutId id="2147484218" r:id="rId14"/>
    <p:sldLayoutId id="2147484219" r:id="rId15"/>
    <p:sldLayoutId id="2147484220" r:id="rId16"/>
    <p:sldLayoutId id="2147484221" r:id="rId17"/>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 r="-3000"/>
          </a:stretch>
        </a:blipFill>
        <a:effectLst/>
      </p:bgPr>
    </p:bg>
    <p:spTree>
      <p:nvGrpSpPr>
        <p:cNvPr id="1" name="Shape 331"/>
        <p:cNvGrpSpPr/>
        <p:nvPr/>
      </p:nvGrpSpPr>
      <p:grpSpPr>
        <a:xfrm>
          <a:off x="0" y="0"/>
          <a:ext cx="0" cy="0"/>
          <a:chOff x="0" y="0"/>
          <a:chExt cx="0" cy="0"/>
        </a:xfrm>
      </p:grpSpPr>
      <p:sp>
        <p:nvSpPr>
          <p:cNvPr id="2" name="Rectangle 1">
            <a:extLst>
              <a:ext uri="{FF2B5EF4-FFF2-40B4-BE49-F238E27FC236}">
                <a16:creationId xmlns:a16="http://schemas.microsoft.com/office/drawing/2014/main" id="{758D978B-327F-8257-C376-4E3C350B0A2A}"/>
              </a:ext>
            </a:extLst>
          </p:cNvPr>
          <p:cNvSpPr/>
          <p:nvPr/>
        </p:nvSpPr>
        <p:spPr>
          <a:xfrm>
            <a:off x="1" y="0"/>
            <a:ext cx="9144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Google Shape;332;p57"/>
          <p:cNvSpPr txBox="1"/>
          <p:nvPr/>
        </p:nvSpPr>
        <p:spPr>
          <a:xfrm>
            <a:off x="1838131" y="3009122"/>
            <a:ext cx="6027576" cy="83975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3600"/>
              <a:buFont typeface="Verdana"/>
              <a:buNone/>
            </a:pPr>
            <a:r>
              <a:rPr lang="en-IN" sz="2400" b="1" dirty="0">
                <a:solidFill>
                  <a:schemeClr val="bg1"/>
                </a:solidFill>
                <a:ea typeface="Adobe Gothic Std B" panose="020B0800000000000000" pitchFamily="34" charset="-128"/>
              </a:rPr>
              <a:t>Project Name: Bank Lo</a:t>
            </a:r>
            <a:r>
              <a:rPr lang="en-US" sz="2400" b="1" dirty="0">
                <a:solidFill>
                  <a:schemeClr val="bg1"/>
                </a:solidFill>
                <a:ea typeface="Adobe Gothic Std B" panose="020B0800000000000000" pitchFamily="34" charset="-128"/>
              </a:rPr>
              <a:t>an for Customers</a:t>
            </a:r>
          </a:p>
          <a:p>
            <a:pPr marL="0" marR="0" lvl="0" indent="0" rtl="0">
              <a:lnSpc>
                <a:spcPct val="100000"/>
              </a:lnSpc>
              <a:spcBef>
                <a:spcPts val="0"/>
              </a:spcBef>
              <a:spcAft>
                <a:spcPts val="0"/>
              </a:spcAft>
              <a:buClr>
                <a:srgbClr val="002776"/>
              </a:buClr>
              <a:buSzPts val="3600"/>
              <a:buFont typeface="Verdana"/>
              <a:buNone/>
            </a:pPr>
            <a:r>
              <a:rPr lang="en-US" sz="2400" b="1" dirty="0">
                <a:solidFill>
                  <a:schemeClr val="bg1"/>
                </a:solidFill>
                <a:ea typeface="Adobe Gothic Std B" panose="020B0800000000000000" pitchFamily="34" charset="-128"/>
              </a:rPr>
              <a:t> Created By : Yash Gode </a:t>
            </a:r>
            <a:endParaRPr sz="2400" b="0" i="0" u="none" strike="noStrike" cap="none" dirty="0">
              <a:solidFill>
                <a:schemeClr val="bg1"/>
              </a:solidFill>
              <a:ea typeface="Adobe Gothic Std B" panose="020B0800000000000000" pitchFamily="34" charset="-128"/>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09005" y="734113"/>
            <a:ext cx="7611035" cy="516189"/>
          </a:xfrm>
        </p:spPr>
        <p:txBody>
          <a:bodyPr>
            <a:normAutofit/>
          </a:bodyPr>
          <a:lstStyle/>
          <a:p>
            <a:r>
              <a:rPr lang="en-US" sz="2400" b="1" dirty="0">
                <a:solidFill>
                  <a:schemeClr val="tx1"/>
                </a:solidFill>
              </a:rPr>
              <a:t>6. Home ownership Vs last payment date stats</a:t>
            </a:r>
            <a:endParaRPr lang="en-IN" sz="2400" b="1" dirty="0">
              <a:solidFill>
                <a:schemeClr val="tx1"/>
              </a:solidFill>
            </a:endParaRPr>
          </a:p>
        </p:txBody>
      </p:sp>
      <p:pic>
        <p:nvPicPr>
          <p:cNvPr id="6" name="slide7" descr="KPI_5">
            <a:extLst>
              <a:ext uri="{FF2B5EF4-FFF2-40B4-BE49-F238E27FC236}">
                <a16:creationId xmlns:a16="http://schemas.microsoft.com/office/drawing/2014/main" id="{E2D2C881-1CE3-4DE6-939F-B9317F1CE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795" y="1419003"/>
            <a:ext cx="5452162" cy="3087680"/>
          </a:xfrm>
          <a:prstGeom prst="rect">
            <a:avLst/>
          </a:prstGeom>
        </p:spPr>
      </p:pic>
      <p:sp>
        <p:nvSpPr>
          <p:cNvPr id="7" name="TextBox 6"/>
          <p:cNvSpPr txBox="1"/>
          <p:nvPr/>
        </p:nvSpPr>
        <p:spPr>
          <a:xfrm>
            <a:off x="1409005" y="4739950"/>
            <a:ext cx="7611035" cy="2031325"/>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Home </a:t>
            </a:r>
            <a:r>
              <a:rPr lang="en-IN" dirty="0">
                <a:latin typeface="Arial" panose="020B0604020202020204" pitchFamily="34" charset="0"/>
                <a:cs typeface="Arial" panose="020B0604020202020204" pitchFamily="34" charset="0"/>
              </a:rPr>
              <a:t>ownership consists of the 3 types that is mortgage, own and rent indicted by different colours blue, brown and orange respectively.</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In the bar plot of representation, The type of amount of Home ownership varies from 2008 to 2016. And the maximum amount reaches in year 2012, That is around 31M. And the minimum amount is in 2008.</a:t>
            </a:r>
          </a:p>
          <a:p>
            <a:pPr marL="342900" indent="-342900" algn="just">
              <a:buFont typeface="Arial" panose="020B0604020202020204" pitchFamily="34" charset="0"/>
              <a:buChar char="•"/>
            </a:pPr>
            <a:endParaRPr lang="en-US" b="1" dirty="0"/>
          </a:p>
        </p:txBody>
      </p:sp>
    </p:spTree>
    <p:extLst>
      <p:ext uri="{BB962C8B-B14F-4D97-AF65-F5344CB8AC3E}">
        <p14:creationId xmlns:p14="http://schemas.microsoft.com/office/powerpoint/2010/main" val="251077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0246-EE47-441F-FEED-A37C709FCD0D}"/>
              </a:ext>
            </a:extLst>
          </p:cNvPr>
          <p:cNvSpPr>
            <a:spLocks noGrp="1"/>
          </p:cNvSpPr>
          <p:nvPr>
            <p:ph type="title"/>
          </p:nvPr>
        </p:nvSpPr>
        <p:spPr>
          <a:xfrm>
            <a:off x="1942415" y="754738"/>
            <a:ext cx="5755340" cy="542217"/>
          </a:xfrm>
        </p:spPr>
        <p:txBody>
          <a:bodyPr>
            <a:normAutofit/>
          </a:bodyPr>
          <a:lstStyle/>
          <a:p>
            <a:pPr algn="ctr"/>
            <a:r>
              <a:rPr lang="en-US" sz="2400" b="1" dirty="0"/>
              <a:t>Bank Loan - MIS Dashboard</a:t>
            </a:r>
          </a:p>
        </p:txBody>
      </p:sp>
      <p:pic>
        <p:nvPicPr>
          <p:cNvPr id="5" name="Content Placeholder 4">
            <a:extLst>
              <a:ext uri="{FF2B5EF4-FFF2-40B4-BE49-F238E27FC236}">
                <a16:creationId xmlns:a16="http://schemas.microsoft.com/office/drawing/2014/main" id="{D4737162-887A-1E72-077B-62ADCB041BA1}"/>
              </a:ext>
            </a:extLst>
          </p:cNvPr>
          <p:cNvPicPr>
            <a:picLocks noGrp="1" noChangeAspect="1"/>
          </p:cNvPicPr>
          <p:nvPr>
            <p:ph idx="1"/>
          </p:nvPr>
        </p:nvPicPr>
        <p:blipFill>
          <a:blip r:embed="rId2"/>
          <a:stretch>
            <a:fillRect/>
          </a:stretch>
        </p:blipFill>
        <p:spPr>
          <a:xfrm>
            <a:off x="2498525" y="1259631"/>
            <a:ext cx="4639389" cy="5430854"/>
          </a:xfrm>
        </p:spPr>
      </p:pic>
      <p:pic>
        <p:nvPicPr>
          <p:cNvPr id="9" name="Picture 8">
            <a:extLst>
              <a:ext uri="{FF2B5EF4-FFF2-40B4-BE49-F238E27FC236}">
                <a16:creationId xmlns:a16="http://schemas.microsoft.com/office/drawing/2014/main" id="{E997A414-C336-C110-C5F5-1E4668F99678}"/>
              </a:ext>
            </a:extLst>
          </p:cNvPr>
          <p:cNvPicPr>
            <a:picLocks noChangeAspect="1"/>
          </p:cNvPicPr>
          <p:nvPr/>
        </p:nvPicPr>
        <p:blipFill>
          <a:blip r:embed="rId3"/>
          <a:stretch>
            <a:fillRect/>
          </a:stretch>
        </p:blipFill>
        <p:spPr>
          <a:xfrm>
            <a:off x="4549493" y="148769"/>
            <a:ext cx="504372" cy="504372"/>
          </a:xfrm>
          <a:prstGeom prst="rect">
            <a:avLst/>
          </a:prstGeom>
        </p:spPr>
      </p:pic>
    </p:spTree>
    <p:extLst>
      <p:ext uri="{BB962C8B-B14F-4D97-AF65-F5344CB8AC3E}">
        <p14:creationId xmlns:p14="http://schemas.microsoft.com/office/powerpoint/2010/main" val="335199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3566" y="718458"/>
            <a:ext cx="7389845" cy="513184"/>
          </a:xfrm>
        </p:spPr>
        <p:txBody>
          <a:bodyPr>
            <a:normAutofit/>
          </a:bodyPr>
          <a:lstStyle/>
          <a:p>
            <a:pPr algn="ctr"/>
            <a:r>
              <a:rPr lang="en-US" sz="2400" b="1" dirty="0">
                <a:solidFill>
                  <a:schemeClr val="tx1"/>
                </a:solidFill>
              </a:rPr>
              <a:t>Bank Loan Dashboard</a:t>
            </a:r>
            <a:endParaRPr lang="en-IN" sz="2400" b="1" dirty="0">
              <a:solidFill>
                <a:schemeClr val="tx1"/>
              </a:solidFill>
            </a:endParaRPr>
          </a:p>
        </p:txBody>
      </p:sp>
      <p:pic>
        <p:nvPicPr>
          <p:cNvPr id="5" name="Picture 4">
            <a:extLst>
              <a:ext uri="{FF2B5EF4-FFF2-40B4-BE49-F238E27FC236}">
                <a16:creationId xmlns:a16="http://schemas.microsoft.com/office/drawing/2014/main" id="{2AE14540-2222-AEE4-9A86-263C1B71AA0A}"/>
              </a:ext>
            </a:extLst>
          </p:cNvPr>
          <p:cNvPicPr>
            <a:picLocks noChangeAspect="1"/>
          </p:cNvPicPr>
          <p:nvPr/>
        </p:nvPicPr>
        <p:blipFill>
          <a:blip r:embed="rId2"/>
          <a:stretch>
            <a:fillRect/>
          </a:stretch>
        </p:blipFill>
        <p:spPr>
          <a:xfrm>
            <a:off x="4327847" y="0"/>
            <a:ext cx="1701282" cy="850641"/>
          </a:xfrm>
          <a:prstGeom prst="rect">
            <a:avLst/>
          </a:prstGeom>
        </p:spPr>
      </p:pic>
      <p:pic>
        <p:nvPicPr>
          <p:cNvPr id="3" name="Picture 2">
            <a:extLst>
              <a:ext uri="{FF2B5EF4-FFF2-40B4-BE49-F238E27FC236}">
                <a16:creationId xmlns:a16="http://schemas.microsoft.com/office/drawing/2014/main" id="{9B5254B0-D111-A5CA-77F5-E13CF9E5C132}"/>
              </a:ext>
            </a:extLst>
          </p:cNvPr>
          <p:cNvPicPr>
            <a:picLocks noChangeAspect="1"/>
          </p:cNvPicPr>
          <p:nvPr/>
        </p:nvPicPr>
        <p:blipFill>
          <a:blip r:embed="rId3"/>
          <a:stretch>
            <a:fillRect/>
          </a:stretch>
        </p:blipFill>
        <p:spPr>
          <a:xfrm>
            <a:off x="1324396" y="1305492"/>
            <a:ext cx="7549015" cy="4834050"/>
          </a:xfrm>
          <a:prstGeom prst="rect">
            <a:avLst/>
          </a:prstGeom>
        </p:spPr>
      </p:pic>
    </p:spTree>
    <p:extLst>
      <p:ext uri="{BB962C8B-B14F-4D97-AF65-F5344CB8AC3E}">
        <p14:creationId xmlns:p14="http://schemas.microsoft.com/office/powerpoint/2010/main" val="373040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51036" y="769959"/>
            <a:ext cx="6865729" cy="471013"/>
          </a:xfrm>
        </p:spPr>
        <p:txBody>
          <a:bodyPr>
            <a:normAutofit/>
          </a:bodyPr>
          <a:lstStyle/>
          <a:p>
            <a:pPr algn="ctr"/>
            <a:r>
              <a:rPr lang="en-IN" sz="2400" b="1" dirty="0">
                <a:solidFill>
                  <a:schemeClr val="tx1"/>
                </a:solidFill>
              </a:rPr>
              <a:t>Conclusion</a:t>
            </a:r>
          </a:p>
        </p:txBody>
      </p:sp>
      <p:sp>
        <p:nvSpPr>
          <p:cNvPr id="8" name="TextBox 7"/>
          <p:cNvSpPr txBox="1"/>
          <p:nvPr/>
        </p:nvSpPr>
        <p:spPr>
          <a:xfrm>
            <a:off x="1854368" y="1820384"/>
            <a:ext cx="6865729" cy="1701684"/>
          </a:xfrm>
          <a:prstGeom prst="rect">
            <a:avLst/>
          </a:prstGeom>
          <a:noFill/>
        </p:spPr>
        <p:txBody>
          <a:bodyPr wrap="square" rtlCol="0">
            <a:spAutoFit/>
          </a:bodyPr>
          <a:lstStyle/>
          <a:p>
            <a:pPr algn="just">
              <a:lnSpc>
                <a:spcPct val="150000"/>
              </a:lnSpc>
            </a:pPr>
            <a:r>
              <a:rPr lang="en-US" dirty="0"/>
              <a:t>From the analysis of above dashboards and reports we can draw hidden insights. With the use of gained insights from the </a:t>
            </a:r>
            <a:r>
              <a:rPr lang="en-IN" dirty="0"/>
              <a:t>given KPI’s of finance dataset, Accurate </a:t>
            </a:r>
            <a:r>
              <a:rPr lang="en-US" dirty="0"/>
              <a:t>business decisions are made and can track the business state.</a:t>
            </a:r>
          </a:p>
        </p:txBody>
      </p:sp>
    </p:spTree>
    <p:extLst>
      <p:ext uri="{BB962C8B-B14F-4D97-AF65-F5344CB8AC3E}">
        <p14:creationId xmlns:p14="http://schemas.microsoft.com/office/powerpoint/2010/main" val="3013863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24FC3B-AABB-3AFD-C152-F93B331ECEFA}"/>
              </a:ext>
            </a:extLst>
          </p:cNvPr>
          <p:cNvSpPr/>
          <p:nvPr/>
        </p:nvSpPr>
        <p:spPr>
          <a:xfrm>
            <a:off x="2881033" y="2715410"/>
            <a:ext cx="4035080"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IN" sz="5400" dirty="0">
                <a:ln w="0"/>
                <a:solidFill>
                  <a:schemeClr val="accent1"/>
                </a:solidFill>
                <a:effectLst>
                  <a:outerShdw blurRad="38100" dist="25400" dir="5400000" algn="ctr" rotWithShape="0">
                    <a:srgbClr val="6E747A">
                      <a:alpha val="43000"/>
                    </a:srgbClr>
                  </a:outerShdw>
                </a:effectLst>
              </a:rPr>
              <a:t>Thank You !</a:t>
            </a:r>
            <a:endParaRPr lang="en-US"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2761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1099" y="769958"/>
            <a:ext cx="6352540" cy="415030"/>
          </a:xfrm>
        </p:spPr>
        <p:txBody>
          <a:bodyPr>
            <a:normAutofit fontScale="90000"/>
          </a:bodyPr>
          <a:lstStyle/>
          <a:p>
            <a:pPr algn="ctr"/>
            <a:r>
              <a:rPr lang="en-IN" sz="2400" b="1" dirty="0">
                <a:solidFill>
                  <a:schemeClr val="tx1"/>
                </a:solidFill>
              </a:rPr>
              <a:t>Dataset Introduction</a:t>
            </a:r>
          </a:p>
        </p:txBody>
      </p:sp>
      <p:sp>
        <p:nvSpPr>
          <p:cNvPr id="8" name="TextBox 7"/>
          <p:cNvSpPr txBox="1"/>
          <p:nvPr/>
        </p:nvSpPr>
        <p:spPr>
          <a:xfrm>
            <a:off x="2183363" y="1628100"/>
            <a:ext cx="6630041" cy="2585323"/>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Domain : Finance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Project : Bank loan of customers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Datasets : Finance_1.xlsx &amp; Finance_2.xlsx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Dataset Type : Excel Data Dataset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Size: Each Excel file has 39k+ records</a:t>
            </a:r>
          </a:p>
        </p:txBody>
      </p:sp>
    </p:spTree>
    <p:extLst>
      <p:ext uri="{BB962C8B-B14F-4D97-AF65-F5344CB8AC3E}">
        <p14:creationId xmlns:p14="http://schemas.microsoft.com/office/powerpoint/2010/main" val="299356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74073"/>
            <a:ext cx="6867331" cy="485560"/>
          </a:xfrm>
        </p:spPr>
        <p:txBody>
          <a:bodyPr>
            <a:normAutofit/>
          </a:bodyPr>
          <a:lstStyle/>
          <a:p>
            <a:pPr algn="ctr"/>
            <a:r>
              <a:rPr lang="en-IN" sz="2400" b="1" dirty="0">
                <a:solidFill>
                  <a:schemeClr val="tx1"/>
                </a:solidFill>
              </a:rPr>
              <a:t>Project Objective</a:t>
            </a:r>
          </a:p>
        </p:txBody>
      </p:sp>
      <p:sp>
        <p:nvSpPr>
          <p:cNvPr id="8" name="TextBox 7"/>
          <p:cNvSpPr txBox="1"/>
          <p:nvPr/>
        </p:nvSpPr>
        <p:spPr>
          <a:xfrm>
            <a:off x="2071397" y="1550617"/>
            <a:ext cx="6604566" cy="2949525"/>
          </a:xfrm>
          <a:prstGeom prst="rect">
            <a:avLst/>
          </a:prstGeom>
          <a:noFill/>
        </p:spPr>
        <p:txBody>
          <a:bodyPr wrap="square" rtlCol="0">
            <a:spAutoFit/>
          </a:bodyPr>
          <a:lstStyle/>
          <a:p>
            <a:pPr algn="just">
              <a:lnSpc>
                <a:spcPct val="150000"/>
              </a:lnSpc>
            </a:pPr>
            <a:r>
              <a:rPr lang="en-US" dirty="0">
                <a:latin typeface="Arial" panose="020B0604020202020204" pitchFamily="34" charset="0"/>
                <a:cs typeface="Arial" panose="020B0604020202020204" pitchFamily="34" charset="0"/>
              </a:rPr>
              <a:t>The project aim to analyze the </a:t>
            </a:r>
            <a:r>
              <a:rPr lang="en-IN" dirty="0">
                <a:latin typeface="Arial" panose="020B0604020202020204" pitchFamily="34" charset="0"/>
                <a:cs typeface="Arial" panose="020B0604020202020204" pitchFamily="34" charset="0"/>
              </a:rPr>
              <a:t>Finance dataset of bank loan of customers, </a:t>
            </a:r>
            <a:r>
              <a:rPr lang="en-US" dirty="0">
                <a:latin typeface="Arial" panose="020B0604020202020204" pitchFamily="34" charset="0"/>
                <a:cs typeface="Arial" panose="020B0604020202020204" pitchFamily="34" charset="0"/>
              </a:rPr>
              <a:t>through a report to get insights from it by </a:t>
            </a:r>
            <a:r>
              <a:rPr lang="en-IN" dirty="0">
                <a:latin typeface="Arial" panose="020B0604020202020204" pitchFamily="34" charset="0"/>
                <a:cs typeface="Arial" panose="020B0604020202020204" pitchFamily="34" charset="0"/>
              </a:rPr>
              <a:t>using different software tools such as Excel, MySQL, Tableau and Power Bi</a:t>
            </a:r>
            <a:r>
              <a:rPr lang="en-US" dirty="0">
                <a:latin typeface="Arial" panose="020B0604020202020204" pitchFamily="34" charset="0"/>
                <a:cs typeface="Arial" panose="020B0604020202020204" pitchFamily="34" charset="0"/>
              </a:rPr>
              <a:t>. </a:t>
            </a:r>
          </a:p>
          <a:p>
            <a:pPr algn="just">
              <a:lnSpc>
                <a:spcPct val="150000"/>
              </a:lnSpc>
            </a:pPr>
            <a:endParaRPr lang="en-US" dirty="0">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From these gained insights accurate business decisions are made.</a:t>
            </a:r>
          </a:p>
        </p:txBody>
      </p:sp>
    </p:spTree>
    <p:extLst>
      <p:ext uri="{BB962C8B-B14F-4D97-AF65-F5344CB8AC3E}">
        <p14:creationId xmlns:p14="http://schemas.microsoft.com/office/powerpoint/2010/main" val="159952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4310" y="786337"/>
            <a:ext cx="7055380" cy="748553"/>
          </a:xfrm>
        </p:spPr>
        <p:txBody>
          <a:bodyPr>
            <a:normAutofit/>
          </a:bodyPr>
          <a:lstStyle/>
          <a:p>
            <a:pPr algn="ctr"/>
            <a:r>
              <a:rPr lang="en-IN" sz="2400" b="1" dirty="0">
                <a:solidFill>
                  <a:schemeClr val="tx1"/>
                </a:solidFill>
              </a:rPr>
              <a:t>Key Performance Indicators</a:t>
            </a:r>
          </a:p>
        </p:txBody>
      </p:sp>
      <p:sp>
        <p:nvSpPr>
          <p:cNvPr id="8" name="TextBox 7"/>
          <p:cNvSpPr txBox="1"/>
          <p:nvPr/>
        </p:nvSpPr>
        <p:spPr>
          <a:xfrm>
            <a:off x="2461838" y="1859339"/>
            <a:ext cx="6001028"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Year wise loan amount Stats </a:t>
            </a:r>
          </a:p>
          <a:p>
            <a:pPr marL="285750" indent="-285750"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Grade and Sub-Grade wise revolving balance </a:t>
            </a:r>
          </a:p>
          <a:p>
            <a:pPr marL="285750" indent="-285750"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Total Payment for Verified and Non-Verified Status </a:t>
            </a:r>
          </a:p>
          <a:p>
            <a:pPr marL="285750" indent="-285750"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State wise loan status </a:t>
            </a:r>
          </a:p>
          <a:p>
            <a:pPr marL="285750" indent="-285750"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Month wise loan status</a:t>
            </a:r>
          </a:p>
          <a:p>
            <a:pPr marL="285750" indent="-285750"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Home ownership Vs last payment date stats</a:t>
            </a:r>
            <a:endParaRPr lang="en-IN"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B335BE8-18BA-38F8-86F8-079890B96F33}"/>
              </a:ext>
            </a:extLst>
          </p:cNvPr>
          <p:cNvPicPr>
            <a:picLocks noChangeAspect="1"/>
          </p:cNvPicPr>
          <p:nvPr/>
        </p:nvPicPr>
        <p:blipFill>
          <a:blip r:embed="rId2"/>
          <a:stretch>
            <a:fillRect/>
          </a:stretch>
        </p:blipFill>
        <p:spPr>
          <a:xfrm>
            <a:off x="1818031" y="5684881"/>
            <a:ext cx="601825" cy="601825"/>
          </a:xfrm>
          <a:prstGeom prst="rect">
            <a:avLst/>
          </a:prstGeom>
        </p:spPr>
      </p:pic>
      <p:pic>
        <p:nvPicPr>
          <p:cNvPr id="12" name="Picture 11">
            <a:extLst>
              <a:ext uri="{FF2B5EF4-FFF2-40B4-BE49-F238E27FC236}">
                <a16:creationId xmlns:a16="http://schemas.microsoft.com/office/drawing/2014/main" id="{51AC2C41-1C09-808B-74DD-1392816B472B}"/>
              </a:ext>
            </a:extLst>
          </p:cNvPr>
          <p:cNvPicPr>
            <a:picLocks noChangeAspect="1"/>
          </p:cNvPicPr>
          <p:nvPr/>
        </p:nvPicPr>
        <p:blipFill>
          <a:blip r:embed="rId3"/>
          <a:stretch>
            <a:fillRect/>
          </a:stretch>
        </p:blipFill>
        <p:spPr>
          <a:xfrm>
            <a:off x="2908522" y="5534601"/>
            <a:ext cx="1103646" cy="827735"/>
          </a:xfrm>
          <a:prstGeom prst="rect">
            <a:avLst/>
          </a:prstGeom>
        </p:spPr>
      </p:pic>
      <p:pic>
        <p:nvPicPr>
          <p:cNvPr id="14" name="Picture 13">
            <a:extLst>
              <a:ext uri="{FF2B5EF4-FFF2-40B4-BE49-F238E27FC236}">
                <a16:creationId xmlns:a16="http://schemas.microsoft.com/office/drawing/2014/main" id="{08FD4D85-8E06-459E-C4AC-6A111890590E}"/>
              </a:ext>
            </a:extLst>
          </p:cNvPr>
          <p:cNvPicPr>
            <a:picLocks noChangeAspect="1"/>
          </p:cNvPicPr>
          <p:nvPr/>
        </p:nvPicPr>
        <p:blipFill>
          <a:blip r:embed="rId4"/>
          <a:stretch>
            <a:fillRect/>
          </a:stretch>
        </p:blipFill>
        <p:spPr>
          <a:xfrm>
            <a:off x="6276400" y="5595460"/>
            <a:ext cx="1701279" cy="850640"/>
          </a:xfrm>
          <a:prstGeom prst="rect">
            <a:avLst/>
          </a:prstGeom>
        </p:spPr>
      </p:pic>
      <p:pic>
        <p:nvPicPr>
          <p:cNvPr id="16" name="Picture 15">
            <a:extLst>
              <a:ext uri="{FF2B5EF4-FFF2-40B4-BE49-F238E27FC236}">
                <a16:creationId xmlns:a16="http://schemas.microsoft.com/office/drawing/2014/main" id="{D0FE88EB-E2F5-6A91-788E-13FE09EA6628}"/>
              </a:ext>
            </a:extLst>
          </p:cNvPr>
          <p:cNvPicPr>
            <a:picLocks noChangeAspect="1"/>
          </p:cNvPicPr>
          <p:nvPr/>
        </p:nvPicPr>
        <p:blipFill>
          <a:blip r:embed="rId5"/>
          <a:stretch>
            <a:fillRect/>
          </a:stretch>
        </p:blipFill>
        <p:spPr>
          <a:xfrm>
            <a:off x="4372944" y="5867877"/>
            <a:ext cx="1679518" cy="347800"/>
          </a:xfrm>
          <a:prstGeom prst="rect">
            <a:avLst/>
          </a:prstGeom>
        </p:spPr>
      </p:pic>
    </p:spTree>
    <p:extLst>
      <p:ext uri="{BB962C8B-B14F-4D97-AF65-F5344CB8AC3E}">
        <p14:creationId xmlns:p14="http://schemas.microsoft.com/office/powerpoint/2010/main" val="139840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245" y="742127"/>
            <a:ext cx="7058013" cy="522984"/>
          </a:xfrm>
        </p:spPr>
        <p:txBody>
          <a:bodyPr>
            <a:normAutofit/>
          </a:bodyPr>
          <a:lstStyle/>
          <a:p>
            <a:r>
              <a:rPr lang="en-US" sz="2400" b="1" dirty="0">
                <a:solidFill>
                  <a:schemeClr val="tx1"/>
                </a:solidFill>
              </a:rPr>
              <a:t>1. Year wise loan amount Stats</a:t>
            </a:r>
            <a:endParaRPr lang="en-IN" sz="2400" b="1" dirty="0">
              <a:solidFill>
                <a:schemeClr val="tx1"/>
              </a:solidFill>
            </a:endParaRPr>
          </a:p>
        </p:txBody>
      </p:sp>
      <p:pic>
        <p:nvPicPr>
          <p:cNvPr id="6" name="slide2" descr="KPI_1">
            <a:extLst>
              <a:ext uri="{FF2B5EF4-FFF2-40B4-BE49-F238E27FC236}">
                <a16:creationId xmlns:a16="http://schemas.microsoft.com/office/drawing/2014/main" id="{F42FEF45-BA5F-49FD-BF3D-84996AA51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603" y="1457389"/>
            <a:ext cx="4489538" cy="2508121"/>
          </a:xfrm>
          <a:prstGeom prst="rect">
            <a:avLst/>
          </a:prstGeom>
        </p:spPr>
      </p:pic>
      <p:sp>
        <p:nvSpPr>
          <p:cNvPr id="7" name="TextBox 6"/>
          <p:cNvSpPr txBox="1"/>
          <p:nvPr/>
        </p:nvSpPr>
        <p:spPr>
          <a:xfrm>
            <a:off x="1679209" y="4204443"/>
            <a:ext cx="7263588" cy="1754326"/>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The Loan </a:t>
            </a:r>
            <a:r>
              <a:rPr lang="en-IN" dirty="0">
                <a:latin typeface="Arial" panose="020B0604020202020204" pitchFamily="34" charset="0"/>
                <a:cs typeface="Arial" panose="020B0604020202020204" pitchFamily="34" charset="0"/>
              </a:rPr>
              <a:t>amount is directly proportional with the increasing years.</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It is continuously increasing by each year as you see it‘s varies from 2.22M to 260.51M between the years 2007 to 2011.</a:t>
            </a:r>
          </a:p>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From the year 2009, The </a:t>
            </a:r>
            <a:r>
              <a:rPr lang="en-IN" dirty="0">
                <a:latin typeface="Arial" panose="020B0604020202020204" pitchFamily="34" charset="0"/>
                <a:cs typeface="Arial" panose="020B0604020202020204" pitchFamily="34" charset="0"/>
              </a:rPr>
              <a:t>changes in loan amount is suddenly increased with a higher rate that is around 5 times higher rate for next 2 years as compared to previous 2 years.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949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9951" y="722590"/>
            <a:ext cx="8144049" cy="646452"/>
          </a:xfrm>
        </p:spPr>
        <p:txBody>
          <a:bodyPr>
            <a:noAutofit/>
          </a:bodyPr>
          <a:lstStyle/>
          <a:p>
            <a:pPr algn="ctr"/>
            <a:r>
              <a:rPr lang="en-US" sz="2400" b="1" dirty="0">
                <a:solidFill>
                  <a:schemeClr val="tx1"/>
                </a:solidFill>
              </a:rPr>
              <a:t>2. Grade &amp; Sub-Grade wise revolving balance</a:t>
            </a:r>
            <a:endParaRPr lang="en-IN" sz="2400" b="1" dirty="0">
              <a:solidFill>
                <a:schemeClr val="tx1"/>
              </a:solidFill>
            </a:endParaRPr>
          </a:p>
        </p:txBody>
      </p:sp>
      <p:pic>
        <p:nvPicPr>
          <p:cNvPr id="6" name="slide3" descr="KPI_2">
            <a:extLst>
              <a:ext uri="{FF2B5EF4-FFF2-40B4-BE49-F238E27FC236}">
                <a16:creationId xmlns:a16="http://schemas.microsoft.com/office/drawing/2014/main" id="{66EAB92A-0D51-4222-83E7-6190D2A20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75" y="1294397"/>
            <a:ext cx="4927023" cy="2979023"/>
          </a:xfrm>
          <a:prstGeom prst="rect">
            <a:avLst/>
          </a:prstGeom>
        </p:spPr>
      </p:pic>
      <p:sp>
        <p:nvSpPr>
          <p:cNvPr id="7" name="TextBox 6"/>
          <p:cNvSpPr txBox="1"/>
          <p:nvPr/>
        </p:nvSpPr>
        <p:spPr>
          <a:xfrm>
            <a:off x="1663999" y="4409441"/>
            <a:ext cx="7097445" cy="2308324"/>
          </a:xfrm>
          <a:prstGeom prst="rect">
            <a:avLst/>
          </a:prstGeom>
          <a:noFill/>
        </p:spPr>
        <p:txBody>
          <a:bodyPr wrap="square" rtlCol="0">
            <a:spAutoFit/>
          </a:bodyPr>
          <a:lstStyle/>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There are 7 main grades and it‘s further consists of 5 sub-grades, It is sown by different colours in the representation from grade A to G.</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The average revolving balance is higher in the ‘grade B’ its around 29M and the maximum reaches in the ‘sub-grade B1’ that is 39M, Same like the average lower revolving balance is in ‘grade G’ its around 1200K and the minimum reaches in the ‘sub-grade G5’ that is 701k.</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98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8807" y="712163"/>
            <a:ext cx="7592557" cy="547473"/>
          </a:xfrm>
        </p:spPr>
        <p:txBody>
          <a:bodyPr>
            <a:normAutofit/>
          </a:bodyPr>
          <a:lstStyle/>
          <a:p>
            <a:r>
              <a:rPr lang="en-US" sz="2400" b="1" dirty="0">
                <a:solidFill>
                  <a:schemeClr val="tx1"/>
                </a:solidFill>
              </a:rPr>
              <a:t>3. Total Payment for Verified &amp; Non-Verified Status</a:t>
            </a:r>
            <a:endParaRPr lang="en-IN" sz="2400" b="1" dirty="0">
              <a:solidFill>
                <a:schemeClr val="tx1"/>
              </a:solidFill>
            </a:endParaRPr>
          </a:p>
        </p:txBody>
      </p:sp>
      <p:sp>
        <p:nvSpPr>
          <p:cNvPr id="8" name="TextBox 7"/>
          <p:cNvSpPr txBox="1"/>
          <p:nvPr/>
        </p:nvSpPr>
        <p:spPr>
          <a:xfrm>
            <a:off x="1585106" y="4598119"/>
            <a:ext cx="7319956" cy="1200329"/>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The total </a:t>
            </a:r>
            <a:r>
              <a:rPr lang="en-IN" dirty="0">
                <a:latin typeface="Arial" panose="020B0604020202020204" pitchFamily="34" charset="0"/>
                <a:cs typeface="Arial" panose="020B0604020202020204" pitchFamily="34" charset="0"/>
              </a:rPr>
              <a:t>payment for verified account is higher as compared to non-verified.</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There are 58.88% verified accounts and remaining 41.12% are non-verified.</a:t>
            </a:r>
            <a:endParaRPr lang="en-US" dirty="0">
              <a:latin typeface="Arial" panose="020B0604020202020204" pitchFamily="34" charset="0"/>
              <a:cs typeface="Arial" panose="020B0604020202020204" pitchFamily="34" charset="0"/>
            </a:endParaRPr>
          </a:p>
        </p:txBody>
      </p:sp>
      <p:pic>
        <p:nvPicPr>
          <p:cNvPr id="6" name="slide4" descr="KPI_3">
            <a:extLst>
              <a:ext uri="{FF2B5EF4-FFF2-40B4-BE49-F238E27FC236}">
                <a16:creationId xmlns:a16="http://schemas.microsoft.com/office/drawing/2014/main" id="{B98EB72D-8D81-422F-815D-FA6402D4C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026" y="1332550"/>
            <a:ext cx="4542117" cy="2791579"/>
          </a:xfrm>
          <a:prstGeom prst="rect">
            <a:avLst/>
          </a:prstGeom>
        </p:spPr>
      </p:pic>
    </p:spTree>
    <p:extLst>
      <p:ext uri="{BB962C8B-B14F-4D97-AF65-F5344CB8AC3E}">
        <p14:creationId xmlns:p14="http://schemas.microsoft.com/office/powerpoint/2010/main" val="771559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0380" y="747754"/>
            <a:ext cx="6043240" cy="521209"/>
          </a:xfrm>
        </p:spPr>
        <p:txBody>
          <a:bodyPr>
            <a:normAutofit/>
          </a:bodyPr>
          <a:lstStyle/>
          <a:p>
            <a:r>
              <a:rPr lang="en-US" sz="2400" b="1" dirty="0">
                <a:solidFill>
                  <a:schemeClr val="tx1"/>
                </a:solidFill>
              </a:rPr>
              <a:t>4. State wise loan status</a:t>
            </a:r>
            <a:endParaRPr lang="en-IN" sz="2400" b="1" dirty="0">
              <a:solidFill>
                <a:schemeClr val="tx1"/>
              </a:solidFill>
            </a:endParaRPr>
          </a:p>
        </p:txBody>
      </p:sp>
      <p:pic>
        <p:nvPicPr>
          <p:cNvPr id="6" name="slide5" descr="KPI_4">
            <a:extLst>
              <a:ext uri="{FF2B5EF4-FFF2-40B4-BE49-F238E27FC236}">
                <a16:creationId xmlns:a16="http://schemas.microsoft.com/office/drawing/2014/main" id="{5460E19F-9AB7-4B9B-8BE3-48507B395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034" y="1430749"/>
            <a:ext cx="5072177" cy="3122590"/>
          </a:xfrm>
          <a:prstGeom prst="rect">
            <a:avLst/>
          </a:prstGeom>
        </p:spPr>
      </p:pic>
      <p:sp>
        <p:nvSpPr>
          <p:cNvPr id="7" name="TextBox 6"/>
          <p:cNvSpPr txBox="1"/>
          <p:nvPr/>
        </p:nvSpPr>
        <p:spPr>
          <a:xfrm>
            <a:off x="1550380" y="4919794"/>
            <a:ext cx="7137918"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In the </a:t>
            </a:r>
            <a:r>
              <a:rPr lang="en-IN" dirty="0">
                <a:latin typeface="Arial" panose="020B0604020202020204" pitchFamily="34" charset="0"/>
                <a:cs typeface="Arial" panose="020B0604020202020204" pitchFamily="34" charset="0"/>
              </a:rPr>
              <a:t>dataset we have 50 state, along with the 3 type of loan status.</a:t>
            </a:r>
            <a:r>
              <a:rPr lang="en-US" dirty="0">
                <a:latin typeface="Arial" panose="020B0604020202020204" pitchFamily="34" charset="0"/>
                <a:cs typeface="Arial" panose="020B0604020202020204" pitchFamily="34" charset="0"/>
              </a:rPr>
              <a:t> That is </a:t>
            </a:r>
            <a:r>
              <a:rPr lang="en-IN" dirty="0">
                <a:latin typeface="Arial" panose="020B0604020202020204" pitchFamily="34" charset="0"/>
                <a:cs typeface="Arial" panose="020B0604020202020204" pitchFamily="34" charset="0"/>
              </a:rPr>
              <a:t>changed off, current and fully paid.</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As you see from the representation, State ‘CA’ has the highest number of accounts in each type of lone status specially fully paid accounts. And state ‘ME’ has the lowest number of accounts in each type of lone status.</a:t>
            </a:r>
          </a:p>
        </p:txBody>
      </p:sp>
    </p:spTree>
    <p:extLst>
      <p:ext uri="{BB962C8B-B14F-4D97-AF65-F5344CB8AC3E}">
        <p14:creationId xmlns:p14="http://schemas.microsoft.com/office/powerpoint/2010/main" val="49341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5388" y="750436"/>
            <a:ext cx="7611035" cy="555850"/>
          </a:xfrm>
        </p:spPr>
        <p:txBody>
          <a:bodyPr>
            <a:normAutofit/>
          </a:bodyPr>
          <a:lstStyle/>
          <a:p>
            <a:r>
              <a:rPr lang="en-US" sz="2400" b="1" dirty="0">
                <a:solidFill>
                  <a:schemeClr val="tx1"/>
                </a:solidFill>
              </a:rPr>
              <a:t>5. Month wise loan status</a:t>
            </a:r>
            <a:endParaRPr lang="en-IN" sz="2400" b="1" dirty="0">
              <a:solidFill>
                <a:schemeClr val="tx1"/>
              </a:solidFill>
            </a:endParaRPr>
          </a:p>
        </p:txBody>
      </p:sp>
      <p:pic>
        <p:nvPicPr>
          <p:cNvPr id="6" name="slide6" descr="KPI_4 (2)">
            <a:extLst>
              <a:ext uri="{FF2B5EF4-FFF2-40B4-BE49-F238E27FC236}">
                <a16:creationId xmlns:a16="http://schemas.microsoft.com/office/drawing/2014/main" id="{66257673-5234-4D99-A246-8B5CA15C8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749" y="1306285"/>
            <a:ext cx="5257701" cy="3069771"/>
          </a:xfrm>
          <a:prstGeom prst="rect">
            <a:avLst/>
          </a:prstGeom>
        </p:spPr>
      </p:pic>
      <p:sp>
        <p:nvSpPr>
          <p:cNvPr id="7" name="TextBox 6"/>
          <p:cNvSpPr txBox="1"/>
          <p:nvPr/>
        </p:nvSpPr>
        <p:spPr>
          <a:xfrm>
            <a:off x="1425388" y="4445893"/>
            <a:ext cx="7438694" cy="2308324"/>
          </a:xfrm>
          <a:prstGeom prst="rect">
            <a:avLst/>
          </a:prstGeom>
          <a:noFill/>
        </p:spPr>
        <p:txBody>
          <a:bodyPr wrap="square" rtlCol="0">
            <a:spAutoFit/>
          </a:bodyPr>
          <a:lstStyle/>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In the representation, Different colours of line shows the 3 type of lone status between the 12 months.</a:t>
            </a:r>
            <a:r>
              <a:rPr lang="en-US" dirty="0">
                <a:latin typeface="Arial" panose="020B0604020202020204" pitchFamily="34" charset="0"/>
                <a:cs typeface="Arial" panose="020B0604020202020204" pitchFamily="34" charset="0"/>
              </a:rPr>
              <a:t> That is red </a:t>
            </a:r>
            <a:r>
              <a:rPr lang="en-IN" dirty="0">
                <a:latin typeface="Arial" panose="020B0604020202020204" pitchFamily="34" charset="0"/>
                <a:cs typeface="Arial" panose="020B0604020202020204" pitchFamily="34" charset="0"/>
              </a:rPr>
              <a:t>line indicates</a:t>
            </a:r>
            <a:r>
              <a:rPr lang="en-US" dirty="0">
                <a:latin typeface="Arial" panose="020B0604020202020204" pitchFamily="34" charset="0"/>
                <a:cs typeface="Arial" panose="020B0604020202020204" pitchFamily="34" charset="0"/>
              </a:rPr>
              <a:t> the </a:t>
            </a:r>
            <a:r>
              <a:rPr lang="en-IN" dirty="0">
                <a:latin typeface="Arial" panose="020B0604020202020204" pitchFamily="34" charset="0"/>
                <a:cs typeface="Arial" panose="020B0604020202020204" pitchFamily="34" charset="0"/>
              </a:rPr>
              <a:t>changed off, yellow</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line indicates</a:t>
            </a:r>
            <a:r>
              <a:rPr lang="en-US" dirty="0">
                <a:latin typeface="Arial" panose="020B0604020202020204" pitchFamily="34" charset="0"/>
                <a:cs typeface="Arial" panose="020B0604020202020204" pitchFamily="34" charset="0"/>
              </a:rPr>
              <a:t> the </a:t>
            </a:r>
            <a:r>
              <a:rPr lang="en-IN" dirty="0">
                <a:latin typeface="Arial" panose="020B0604020202020204" pitchFamily="34" charset="0"/>
                <a:cs typeface="Arial" panose="020B0604020202020204" pitchFamily="34" charset="0"/>
              </a:rPr>
              <a:t>current and green</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line indicates</a:t>
            </a:r>
            <a:r>
              <a:rPr lang="en-US" dirty="0">
                <a:latin typeface="Arial" panose="020B0604020202020204" pitchFamily="34" charset="0"/>
                <a:cs typeface="Arial" panose="020B0604020202020204" pitchFamily="34" charset="0"/>
              </a:rPr>
              <a:t> the </a:t>
            </a:r>
            <a:r>
              <a:rPr lang="en-IN" dirty="0">
                <a:latin typeface="Arial" panose="020B0604020202020204" pitchFamily="34" charset="0"/>
                <a:cs typeface="Arial" panose="020B0604020202020204" pitchFamily="34" charset="0"/>
              </a:rPr>
              <a:t>fully paid.</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As you see the highest number of fully paid accounts is in the month of ‘March’ that is 3331 and lowest is in the month of ‘September’.</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Same like this we can easily find the variations of number of accounts for other 2 type of loan status with the month wise.</a:t>
            </a:r>
          </a:p>
        </p:txBody>
      </p:sp>
    </p:spTree>
    <p:extLst>
      <p:ext uri="{BB962C8B-B14F-4D97-AF65-F5344CB8AC3E}">
        <p14:creationId xmlns:p14="http://schemas.microsoft.com/office/powerpoint/2010/main" val="2763940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984</TotalTime>
  <Words>660</Words>
  <Application>Microsoft Office PowerPoint</Application>
  <PresentationFormat>On-screen Show (4:3)</PresentationFormat>
  <Paragraphs>53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Wingdings</vt:lpstr>
      <vt:lpstr>Calibri</vt:lpstr>
      <vt:lpstr>Wingdings 3</vt:lpstr>
      <vt:lpstr>Century Gothic</vt:lpstr>
      <vt:lpstr>Verdana</vt:lpstr>
      <vt:lpstr>Arial</vt:lpstr>
      <vt:lpstr>Wisp</vt:lpstr>
      <vt:lpstr>PowerPoint Presentation</vt:lpstr>
      <vt:lpstr>Dataset Introduction</vt:lpstr>
      <vt:lpstr>Project Objective</vt:lpstr>
      <vt:lpstr>Key Performance Indicators</vt:lpstr>
      <vt:lpstr>1. Year wise loan amount Stats</vt:lpstr>
      <vt:lpstr>2. Grade &amp; Sub-Grade wise revolving balance</vt:lpstr>
      <vt:lpstr>3. Total Payment for Verified &amp; Non-Verified Status</vt:lpstr>
      <vt:lpstr>4. State wise loan status</vt:lpstr>
      <vt:lpstr>5. Month wise loan status</vt:lpstr>
      <vt:lpstr>6. Home ownership Vs last payment date stats</vt:lpstr>
      <vt:lpstr>Bank Loan - MIS Dashboard</vt:lpstr>
      <vt:lpstr>Bank Loan Dashboard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More Ashok Sudhakar</dc:creator>
  <cp:lastModifiedBy>HP</cp:lastModifiedBy>
  <cp:revision>100</cp:revision>
  <dcterms:modified xsi:type="dcterms:W3CDTF">2022-12-01T10:58:40Z</dcterms:modified>
</cp:coreProperties>
</file>