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B6065-2560-409D-BB32-AEE0C7BD0572}" v="305" dt="2021-11-17T16:44:22.252"/>
    <p1510:client id="{CCA3A500-416E-49A8-9429-5206F68AB45D}" v="2839" dt="2021-11-09T18:38:32.959"/>
    <p1510:client id="{F992141A-8951-4676-9A8E-2E57E4C15DEE}" v="723" dt="2021-11-08T13:22:00.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7DEB9-ABBE-4E4E-9685-E5AD042DD53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2BA5AA6-3437-406E-A76D-03C19C70E959}">
      <dgm:prSet/>
      <dgm:spPr/>
      <dgm:t>
        <a:bodyPr/>
        <a:lstStyle/>
        <a:p>
          <a:pPr rtl="0"/>
          <a:r>
            <a:rPr lang="en-US" b="1" dirty="0"/>
            <a:t>5.)GEETESH NIHAL BALLA – </a:t>
          </a:r>
          <a:r>
            <a:rPr lang="en-US" b="0" dirty="0">
              <a:latin typeface="Calibri Light" panose="020F0302020204030204"/>
            </a:rPr>
            <a:t>REQUIREMNTS ENGINEERING</a:t>
          </a:r>
          <a:r>
            <a:rPr lang="en-US" b="0" dirty="0"/>
            <a:t>,IMPLEMENTATION &amp; DEPLOYMENT </a:t>
          </a:r>
          <a:r>
            <a:rPr lang="en-US" b="0" dirty="0">
              <a:latin typeface="Calibri Light" panose="020F0302020204030204"/>
            </a:rPr>
            <a:t>  </a:t>
          </a:r>
          <a:r>
            <a:rPr lang="en-US" b="0" dirty="0"/>
            <a:t> </a:t>
          </a:r>
          <a:r>
            <a:rPr lang="en-US" b="0" dirty="0">
              <a:latin typeface="Calibri Light" panose="020F0302020204030204"/>
            </a:rPr>
            <a:t> </a:t>
          </a:r>
          <a:r>
            <a:rPr lang="en-US" b="0" dirty="0"/>
            <a:t>                                         </a:t>
          </a:r>
          <a:r>
            <a:rPr lang="en-US" b="0" dirty="0">
              <a:latin typeface="Calibri Light" panose="020F0302020204030204"/>
            </a:rPr>
            <a:t> </a:t>
          </a:r>
          <a:endParaRPr lang="en-US" b="0" dirty="0"/>
        </a:p>
      </dgm:t>
    </dgm:pt>
    <dgm:pt modelId="{28441532-156C-4A41-8F2F-B072EE5E68F5}" type="parTrans" cxnId="{F25E9A70-C1A4-4817-A3A1-65DB4480E7D2}">
      <dgm:prSet/>
      <dgm:spPr/>
      <dgm:t>
        <a:bodyPr/>
        <a:lstStyle/>
        <a:p>
          <a:endParaRPr lang="en-US"/>
        </a:p>
      </dgm:t>
    </dgm:pt>
    <dgm:pt modelId="{FE5A56DE-A212-4C02-AB4C-40C0BD5A99D4}" type="sibTrans" cxnId="{F25E9A70-C1A4-4817-A3A1-65DB4480E7D2}">
      <dgm:prSet/>
      <dgm:spPr/>
      <dgm:t>
        <a:bodyPr/>
        <a:lstStyle/>
        <a:p>
          <a:endParaRPr lang="en-US"/>
        </a:p>
      </dgm:t>
    </dgm:pt>
    <dgm:pt modelId="{012D999D-C42D-44D7-B600-43A966268BDF}">
      <dgm:prSet phldr="0"/>
      <dgm:spPr/>
      <dgm:t>
        <a:bodyPr/>
        <a:lstStyle/>
        <a:p>
          <a:pPr rtl="0"/>
          <a:r>
            <a:rPr lang="en-US" b="1" dirty="0">
              <a:latin typeface="Calibri Light" panose="020F0302020204030204"/>
            </a:rPr>
            <a:t>1</a:t>
          </a:r>
          <a:r>
            <a:rPr lang="en-US" b="1" dirty="0"/>
            <a:t>.) N FADIL – FRONT END (HTML,CSS)</a:t>
          </a:r>
        </a:p>
      </dgm:t>
    </dgm:pt>
    <dgm:pt modelId="{1FF17792-5AF9-4DF8-9DEB-934FDE5EF6E9}" type="parTrans" cxnId="{8AD3C6D0-1B9E-4984-AEE1-8CCB448EAB8C}">
      <dgm:prSet/>
      <dgm:spPr/>
    </dgm:pt>
    <dgm:pt modelId="{427018D4-D14A-47BF-89D7-4BF1ACADD8D1}" type="sibTrans" cxnId="{8AD3C6D0-1B9E-4984-AEE1-8CCB448EAB8C}">
      <dgm:prSet/>
      <dgm:spPr/>
      <dgm:t>
        <a:bodyPr/>
        <a:lstStyle/>
        <a:p>
          <a:endParaRPr lang="en-US"/>
        </a:p>
      </dgm:t>
    </dgm:pt>
    <dgm:pt modelId="{6CD664D6-F18E-4476-965E-B5F762E8D85A}">
      <dgm:prSet phldr="0"/>
      <dgm:spPr/>
      <dgm:t>
        <a:bodyPr/>
        <a:lstStyle/>
        <a:p>
          <a:r>
            <a:rPr lang="en-US" b="1" dirty="0"/>
            <a:t>2.) SIVAPRASATH S – BACKEND (JAVASCRIPT)</a:t>
          </a:r>
        </a:p>
      </dgm:t>
    </dgm:pt>
    <dgm:pt modelId="{E1B28D4F-5F28-4383-A920-53C7745B3715}" type="parTrans" cxnId="{23220D97-9070-4B41-9563-FFD506090DE4}">
      <dgm:prSet/>
      <dgm:spPr/>
    </dgm:pt>
    <dgm:pt modelId="{A19B276B-5D40-4D61-B042-F85F743F3341}" type="sibTrans" cxnId="{23220D97-9070-4B41-9563-FFD506090DE4}">
      <dgm:prSet/>
      <dgm:spPr/>
      <dgm:t>
        <a:bodyPr/>
        <a:lstStyle/>
        <a:p>
          <a:endParaRPr lang="en-US"/>
        </a:p>
      </dgm:t>
    </dgm:pt>
    <dgm:pt modelId="{8E0525EE-D5F2-45B7-92F5-F9D812D13391}">
      <dgm:prSet phldr="0"/>
      <dgm:spPr/>
      <dgm:t>
        <a:bodyPr/>
        <a:lstStyle/>
        <a:p>
          <a:r>
            <a:rPr lang="en-US" b="1" dirty="0"/>
            <a:t>3.) AARON SAMUEL – TRAINING OF ML MODEL</a:t>
          </a:r>
        </a:p>
      </dgm:t>
    </dgm:pt>
    <dgm:pt modelId="{FE3D7A4C-0C5B-4F62-9D48-B456E7E93C15}" type="parTrans" cxnId="{8295CFD3-B54F-4D90-BC95-43B7F1EAFE0A}">
      <dgm:prSet/>
      <dgm:spPr/>
    </dgm:pt>
    <dgm:pt modelId="{1A440886-7D6C-4C47-B270-BF0BEAB9139E}" type="sibTrans" cxnId="{8295CFD3-B54F-4D90-BC95-43B7F1EAFE0A}">
      <dgm:prSet/>
      <dgm:spPr/>
      <dgm:t>
        <a:bodyPr/>
        <a:lstStyle/>
        <a:p>
          <a:endParaRPr lang="en-US"/>
        </a:p>
      </dgm:t>
    </dgm:pt>
    <dgm:pt modelId="{36E57B68-4ECC-459D-B931-EE869C6D452F}">
      <dgm:prSet phldr="0"/>
      <dgm:spPr/>
      <dgm:t>
        <a:bodyPr/>
        <a:lstStyle/>
        <a:p>
          <a:r>
            <a:rPr lang="en-US" b="1" dirty="0"/>
            <a:t>4.)YASH GOEL - TESTING</a:t>
          </a:r>
        </a:p>
      </dgm:t>
    </dgm:pt>
    <dgm:pt modelId="{B7BEA262-AD27-48CC-9B32-CFF32A615A7A}" type="parTrans" cxnId="{D420D51F-FFA7-49B3-8D07-4AE15EE50C48}">
      <dgm:prSet/>
      <dgm:spPr/>
    </dgm:pt>
    <dgm:pt modelId="{71F1C66D-A39E-400B-8F4B-C45782FBDFA7}" type="sibTrans" cxnId="{D420D51F-FFA7-49B3-8D07-4AE15EE50C48}">
      <dgm:prSet/>
      <dgm:spPr/>
      <dgm:t>
        <a:bodyPr/>
        <a:lstStyle/>
        <a:p>
          <a:endParaRPr lang="en-US"/>
        </a:p>
      </dgm:t>
    </dgm:pt>
    <dgm:pt modelId="{1F730C76-1977-4213-BC95-B9B431A200B9}" type="pres">
      <dgm:prSet presAssocID="{4D17DEB9-ABBE-4E4E-9685-E5AD042DD538}" presName="linear" presStyleCnt="0">
        <dgm:presLayoutVars>
          <dgm:animLvl val="lvl"/>
          <dgm:resizeHandles val="exact"/>
        </dgm:presLayoutVars>
      </dgm:prSet>
      <dgm:spPr/>
    </dgm:pt>
    <dgm:pt modelId="{B82B2A6A-8C1F-43D7-9653-73C334E54201}" type="pres">
      <dgm:prSet presAssocID="{012D999D-C42D-44D7-B600-43A966268BDF}" presName="parentText" presStyleLbl="node1" presStyleIdx="0" presStyleCnt="5">
        <dgm:presLayoutVars>
          <dgm:chMax val="0"/>
          <dgm:bulletEnabled val="1"/>
        </dgm:presLayoutVars>
      </dgm:prSet>
      <dgm:spPr/>
    </dgm:pt>
    <dgm:pt modelId="{DC2D7527-5F7D-4161-8BB7-84C7128319E1}" type="pres">
      <dgm:prSet presAssocID="{427018D4-D14A-47BF-89D7-4BF1ACADD8D1}" presName="spacer" presStyleCnt="0"/>
      <dgm:spPr/>
    </dgm:pt>
    <dgm:pt modelId="{9A28918D-C81C-407C-ABCA-E1344141F76F}" type="pres">
      <dgm:prSet presAssocID="{6CD664D6-F18E-4476-965E-B5F762E8D85A}" presName="parentText" presStyleLbl="node1" presStyleIdx="1" presStyleCnt="5">
        <dgm:presLayoutVars>
          <dgm:chMax val="0"/>
          <dgm:bulletEnabled val="1"/>
        </dgm:presLayoutVars>
      </dgm:prSet>
      <dgm:spPr/>
    </dgm:pt>
    <dgm:pt modelId="{BB0901C9-CA97-47FC-AD65-745597D2AD7D}" type="pres">
      <dgm:prSet presAssocID="{A19B276B-5D40-4D61-B042-F85F743F3341}" presName="spacer" presStyleCnt="0"/>
      <dgm:spPr/>
    </dgm:pt>
    <dgm:pt modelId="{38A022F9-6C4A-41B0-A12C-8675B4B4A385}" type="pres">
      <dgm:prSet presAssocID="{8E0525EE-D5F2-45B7-92F5-F9D812D13391}" presName="parentText" presStyleLbl="node1" presStyleIdx="2" presStyleCnt="5">
        <dgm:presLayoutVars>
          <dgm:chMax val="0"/>
          <dgm:bulletEnabled val="1"/>
        </dgm:presLayoutVars>
      </dgm:prSet>
      <dgm:spPr/>
    </dgm:pt>
    <dgm:pt modelId="{0DC55FA0-8FE7-4168-90E6-A9F23BFF2991}" type="pres">
      <dgm:prSet presAssocID="{1A440886-7D6C-4C47-B270-BF0BEAB9139E}" presName="spacer" presStyleCnt="0"/>
      <dgm:spPr/>
    </dgm:pt>
    <dgm:pt modelId="{4ACD026F-7F63-4640-986B-F0F9D28F7704}" type="pres">
      <dgm:prSet presAssocID="{36E57B68-4ECC-459D-B931-EE869C6D452F}" presName="parentText" presStyleLbl="node1" presStyleIdx="3" presStyleCnt="5">
        <dgm:presLayoutVars>
          <dgm:chMax val="0"/>
          <dgm:bulletEnabled val="1"/>
        </dgm:presLayoutVars>
      </dgm:prSet>
      <dgm:spPr/>
    </dgm:pt>
    <dgm:pt modelId="{666A8AEA-6940-4817-9DED-2D9EB496639F}" type="pres">
      <dgm:prSet presAssocID="{71F1C66D-A39E-400B-8F4B-C45782FBDFA7}" presName="spacer" presStyleCnt="0"/>
      <dgm:spPr/>
    </dgm:pt>
    <dgm:pt modelId="{FB99BFA1-C462-4669-AF33-D6FE98A8A275}" type="pres">
      <dgm:prSet presAssocID="{52BA5AA6-3437-406E-A76D-03C19C70E959}" presName="parentText" presStyleLbl="node1" presStyleIdx="4" presStyleCnt="5">
        <dgm:presLayoutVars>
          <dgm:chMax val="0"/>
          <dgm:bulletEnabled val="1"/>
        </dgm:presLayoutVars>
      </dgm:prSet>
      <dgm:spPr/>
    </dgm:pt>
  </dgm:ptLst>
  <dgm:cxnLst>
    <dgm:cxn modelId="{D420D51F-FFA7-49B3-8D07-4AE15EE50C48}" srcId="{4D17DEB9-ABBE-4E4E-9685-E5AD042DD538}" destId="{36E57B68-4ECC-459D-B931-EE869C6D452F}" srcOrd="3" destOrd="0" parTransId="{B7BEA262-AD27-48CC-9B32-CFF32A615A7A}" sibTransId="{71F1C66D-A39E-400B-8F4B-C45782FBDFA7}"/>
    <dgm:cxn modelId="{35715B6F-E27C-4393-AB34-47691E670FA4}" type="presOf" srcId="{8E0525EE-D5F2-45B7-92F5-F9D812D13391}" destId="{38A022F9-6C4A-41B0-A12C-8675B4B4A385}" srcOrd="0" destOrd="0" presId="urn:microsoft.com/office/officeart/2005/8/layout/vList2"/>
    <dgm:cxn modelId="{F25E9A70-C1A4-4817-A3A1-65DB4480E7D2}" srcId="{4D17DEB9-ABBE-4E4E-9685-E5AD042DD538}" destId="{52BA5AA6-3437-406E-A76D-03C19C70E959}" srcOrd="4" destOrd="0" parTransId="{28441532-156C-4A41-8F2F-B072EE5E68F5}" sibTransId="{FE5A56DE-A212-4C02-AB4C-40C0BD5A99D4}"/>
    <dgm:cxn modelId="{A488F07C-236E-4734-B798-DD1BDE7FFC83}" type="presOf" srcId="{6CD664D6-F18E-4476-965E-B5F762E8D85A}" destId="{9A28918D-C81C-407C-ABCA-E1344141F76F}" srcOrd="0" destOrd="0" presId="urn:microsoft.com/office/officeart/2005/8/layout/vList2"/>
    <dgm:cxn modelId="{23220D97-9070-4B41-9563-FFD506090DE4}" srcId="{4D17DEB9-ABBE-4E4E-9685-E5AD042DD538}" destId="{6CD664D6-F18E-4476-965E-B5F762E8D85A}" srcOrd="1" destOrd="0" parTransId="{E1B28D4F-5F28-4383-A920-53C7745B3715}" sibTransId="{A19B276B-5D40-4D61-B042-F85F743F3341}"/>
    <dgm:cxn modelId="{5303E8A9-238C-4DAE-8DE4-CBBEDE0D48D3}" type="presOf" srcId="{52BA5AA6-3437-406E-A76D-03C19C70E959}" destId="{FB99BFA1-C462-4669-AF33-D6FE98A8A275}" srcOrd="0" destOrd="0" presId="urn:microsoft.com/office/officeart/2005/8/layout/vList2"/>
    <dgm:cxn modelId="{8AD3C6D0-1B9E-4984-AEE1-8CCB448EAB8C}" srcId="{4D17DEB9-ABBE-4E4E-9685-E5AD042DD538}" destId="{012D999D-C42D-44D7-B600-43A966268BDF}" srcOrd="0" destOrd="0" parTransId="{1FF17792-5AF9-4DF8-9DEB-934FDE5EF6E9}" sibTransId="{427018D4-D14A-47BF-89D7-4BF1ACADD8D1}"/>
    <dgm:cxn modelId="{8295CFD3-B54F-4D90-BC95-43B7F1EAFE0A}" srcId="{4D17DEB9-ABBE-4E4E-9685-E5AD042DD538}" destId="{8E0525EE-D5F2-45B7-92F5-F9D812D13391}" srcOrd="2" destOrd="0" parTransId="{FE3D7A4C-0C5B-4F62-9D48-B456E7E93C15}" sibTransId="{1A440886-7D6C-4C47-B270-BF0BEAB9139E}"/>
    <dgm:cxn modelId="{64396DD5-FF47-458B-873E-EF7ACB1909AE}" type="presOf" srcId="{012D999D-C42D-44D7-B600-43A966268BDF}" destId="{B82B2A6A-8C1F-43D7-9653-73C334E54201}" srcOrd="0" destOrd="0" presId="urn:microsoft.com/office/officeart/2005/8/layout/vList2"/>
    <dgm:cxn modelId="{5D30A6EB-A1F7-422B-A40F-8F0AE809383C}" type="presOf" srcId="{36E57B68-4ECC-459D-B931-EE869C6D452F}" destId="{4ACD026F-7F63-4640-986B-F0F9D28F7704}" srcOrd="0" destOrd="0" presId="urn:microsoft.com/office/officeart/2005/8/layout/vList2"/>
    <dgm:cxn modelId="{900B1BF2-152F-4A4B-8C4D-BB2FF7079F30}" type="presOf" srcId="{4D17DEB9-ABBE-4E4E-9685-E5AD042DD538}" destId="{1F730C76-1977-4213-BC95-B9B431A200B9}" srcOrd="0" destOrd="0" presId="urn:microsoft.com/office/officeart/2005/8/layout/vList2"/>
    <dgm:cxn modelId="{D0483010-052C-4407-9B5A-5E6034E979F2}" type="presParOf" srcId="{1F730C76-1977-4213-BC95-B9B431A200B9}" destId="{B82B2A6A-8C1F-43D7-9653-73C334E54201}" srcOrd="0" destOrd="0" presId="urn:microsoft.com/office/officeart/2005/8/layout/vList2"/>
    <dgm:cxn modelId="{A8025615-C84B-4C55-8B8F-8812E6325211}" type="presParOf" srcId="{1F730C76-1977-4213-BC95-B9B431A200B9}" destId="{DC2D7527-5F7D-4161-8BB7-84C7128319E1}" srcOrd="1" destOrd="0" presId="urn:microsoft.com/office/officeart/2005/8/layout/vList2"/>
    <dgm:cxn modelId="{BD5500A2-CED7-436E-8681-5A2921272635}" type="presParOf" srcId="{1F730C76-1977-4213-BC95-B9B431A200B9}" destId="{9A28918D-C81C-407C-ABCA-E1344141F76F}" srcOrd="2" destOrd="0" presId="urn:microsoft.com/office/officeart/2005/8/layout/vList2"/>
    <dgm:cxn modelId="{956E9476-2F68-4BA3-832D-5DCFC3D214C0}" type="presParOf" srcId="{1F730C76-1977-4213-BC95-B9B431A200B9}" destId="{BB0901C9-CA97-47FC-AD65-745597D2AD7D}" srcOrd="3" destOrd="0" presId="urn:microsoft.com/office/officeart/2005/8/layout/vList2"/>
    <dgm:cxn modelId="{9793B371-4019-42E9-B71F-61064D75EF99}" type="presParOf" srcId="{1F730C76-1977-4213-BC95-B9B431A200B9}" destId="{38A022F9-6C4A-41B0-A12C-8675B4B4A385}" srcOrd="4" destOrd="0" presId="urn:microsoft.com/office/officeart/2005/8/layout/vList2"/>
    <dgm:cxn modelId="{F353BBD0-D296-4441-8B88-F8DF01CD9251}" type="presParOf" srcId="{1F730C76-1977-4213-BC95-B9B431A200B9}" destId="{0DC55FA0-8FE7-4168-90E6-A9F23BFF2991}" srcOrd="5" destOrd="0" presId="urn:microsoft.com/office/officeart/2005/8/layout/vList2"/>
    <dgm:cxn modelId="{6A9FA030-81FD-4CF7-A97A-E7409A052A26}" type="presParOf" srcId="{1F730C76-1977-4213-BC95-B9B431A200B9}" destId="{4ACD026F-7F63-4640-986B-F0F9D28F7704}" srcOrd="6" destOrd="0" presId="urn:microsoft.com/office/officeart/2005/8/layout/vList2"/>
    <dgm:cxn modelId="{72090C3E-53C8-4764-AC5B-19BFDE04AC39}" type="presParOf" srcId="{1F730C76-1977-4213-BC95-B9B431A200B9}" destId="{666A8AEA-6940-4817-9DED-2D9EB496639F}" srcOrd="7" destOrd="0" presId="urn:microsoft.com/office/officeart/2005/8/layout/vList2"/>
    <dgm:cxn modelId="{8A149B3E-F51E-409E-8599-E6D120D46F20}" type="presParOf" srcId="{1F730C76-1977-4213-BC95-B9B431A200B9}" destId="{FB99BFA1-C462-4669-AF33-D6FE98A8A27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6D480-CE4B-4753-A148-17E08753C80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64056A-A2CF-4B5D-8565-447ABB6432DC}">
      <dgm:prSet/>
      <dgm:spPr/>
      <dgm:t>
        <a:bodyPr/>
        <a:lstStyle/>
        <a:p>
          <a:pPr>
            <a:lnSpc>
              <a:spcPct val="100000"/>
            </a:lnSpc>
          </a:pPr>
          <a:r>
            <a:rPr lang="en-US"/>
            <a:t>Errors creeping in the project can be easily recognized.</a:t>
          </a:r>
        </a:p>
      </dgm:t>
    </dgm:pt>
    <dgm:pt modelId="{1E0DA349-33F0-47BB-9B2C-9CF7F789A17C}" type="parTrans" cxnId="{3BD1462A-AF6C-4848-B00B-55634A2E3DCA}">
      <dgm:prSet/>
      <dgm:spPr/>
      <dgm:t>
        <a:bodyPr/>
        <a:lstStyle/>
        <a:p>
          <a:endParaRPr lang="en-US"/>
        </a:p>
      </dgm:t>
    </dgm:pt>
    <dgm:pt modelId="{EA3BE2E4-92EC-42B6-AE25-08B914FAF76A}" type="sibTrans" cxnId="{3BD1462A-AF6C-4848-B00B-55634A2E3DCA}">
      <dgm:prSet/>
      <dgm:spPr/>
      <dgm:t>
        <a:bodyPr/>
        <a:lstStyle/>
        <a:p>
          <a:endParaRPr lang="en-US"/>
        </a:p>
      </dgm:t>
    </dgm:pt>
    <dgm:pt modelId="{035D2BAE-8555-4072-81FD-418C72D758A8}">
      <dgm:prSet/>
      <dgm:spPr/>
      <dgm:t>
        <a:bodyPr/>
        <a:lstStyle/>
        <a:p>
          <a:pPr>
            <a:lnSpc>
              <a:spcPct val="100000"/>
            </a:lnSpc>
          </a:pPr>
          <a:r>
            <a:rPr lang="en-US"/>
            <a:t>It is easier to test and debug during the smaller iteration.</a:t>
          </a:r>
        </a:p>
      </dgm:t>
    </dgm:pt>
    <dgm:pt modelId="{59198622-C3D2-4CFF-9B69-DC6449053EA3}" type="parTrans" cxnId="{74B105BE-7819-4A89-B044-0D201F8D216E}">
      <dgm:prSet/>
      <dgm:spPr/>
      <dgm:t>
        <a:bodyPr/>
        <a:lstStyle/>
        <a:p>
          <a:endParaRPr lang="en-US"/>
        </a:p>
      </dgm:t>
    </dgm:pt>
    <dgm:pt modelId="{4E9534F5-1BCB-4CC1-98BB-0415FDA7EF49}" type="sibTrans" cxnId="{74B105BE-7819-4A89-B044-0D201F8D216E}">
      <dgm:prSet/>
      <dgm:spPr/>
      <dgm:t>
        <a:bodyPr/>
        <a:lstStyle/>
        <a:p>
          <a:endParaRPr lang="en-US"/>
        </a:p>
      </dgm:t>
    </dgm:pt>
    <dgm:pt modelId="{480B06E4-3B12-47FC-B999-CF2AB2E37C2F}">
      <dgm:prSet/>
      <dgm:spPr/>
      <dgm:t>
        <a:bodyPr/>
        <a:lstStyle/>
        <a:p>
          <a:pPr>
            <a:lnSpc>
              <a:spcPct val="100000"/>
            </a:lnSpc>
          </a:pPr>
          <a:r>
            <a:rPr lang="en-US"/>
            <a:t>The model is more flexible.</a:t>
          </a:r>
        </a:p>
      </dgm:t>
    </dgm:pt>
    <dgm:pt modelId="{8C147C06-3161-443F-B501-D21C18D71A78}" type="parTrans" cxnId="{ABACF23A-076F-4BC0-9E58-ACB1EF5E1D89}">
      <dgm:prSet/>
      <dgm:spPr/>
      <dgm:t>
        <a:bodyPr/>
        <a:lstStyle/>
        <a:p>
          <a:endParaRPr lang="en-US"/>
        </a:p>
      </dgm:t>
    </dgm:pt>
    <dgm:pt modelId="{99B188AD-CA69-4828-B801-FC326430D233}" type="sibTrans" cxnId="{ABACF23A-076F-4BC0-9E58-ACB1EF5E1D89}">
      <dgm:prSet/>
      <dgm:spPr/>
      <dgm:t>
        <a:bodyPr/>
        <a:lstStyle/>
        <a:p>
          <a:endParaRPr lang="en-US"/>
        </a:p>
      </dgm:t>
    </dgm:pt>
    <dgm:pt modelId="{C66FA467-A167-4776-8308-6405CF17704D}">
      <dgm:prSet/>
      <dgm:spPr/>
      <dgm:t>
        <a:bodyPr/>
        <a:lstStyle/>
        <a:p>
          <a:pPr>
            <a:lnSpc>
              <a:spcPct val="100000"/>
            </a:lnSpc>
          </a:pPr>
          <a:r>
            <a:rPr lang="en-US"/>
            <a:t>Each iteration is an easily managed milestone.</a:t>
          </a:r>
        </a:p>
      </dgm:t>
    </dgm:pt>
    <dgm:pt modelId="{7719DC0F-945D-45C3-8438-129ECE1F8584}" type="parTrans" cxnId="{C1DAC1D4-E845-457D-B7AB-5667542AF725}">
      <dgm:prSet/>
      <dgm:spPr/>
      <dgm:t>
        <a:bodyPr/>
        <a:lstStyle/>
        <a:p>
          <a:endParaRPr lang="en-US"/>
        </a:p>
      </dgm:t>
    </dgm:pt>
    <dgm:pt modelId="{E0833F0A-AF7D-4DC2-8B2B-157212B85516}" type="sibTrans" cxnId="{C1DAC1D4-E845-457D-B7AB-5667542AF725}">
      <dgm:prSet/>
      <dgm:spPr/>
      <dgm:t>
        <a:bodyPr/>
        <a:lstStyle/>
        <a:p>
          <a:endParaRPr lang="en-US"/>
        </a:p>
      </dgm:t>
    </dgm:pt>
    <dgm:pt modelId="{E7C58E95-8EF9-48BD-B6C5-FDCD3500258A}" type="pres">
      <dgm:prSet presAssocID="{2736D480-CE4B-4753-A148-17E08753C80D}" presName="root" presStyleCnt="0">
        <dgm:presLayoutVars>
          <dgm:dir/>
          <dgm:resizeHandles val="exact"/>
        </dgm:presLayoutVars>
      </dgm:prSet>
      <dgm:spPr/>
    </dgm:pt>
    <dgm:pt modelId="{178A0679-FB9B-437E-91B8-4B2355FEBF44}" type="pres">
      <dgm:prSet presAssocID="{E064056A-A2CF-4B5D-8565-447ABB6432DC}" presName="compNode" presStyleCnt="0"/>
      <dgm:spPr/>
    </dgm:pt>
    <dgm:pt modelId="{8CD592B8-45A8-4A7B-9AF0-2F6CDE1DA5D5}" type="pres">
      <dgm:prSet presAssocID="{E064056A-A2CF-4B5D-8565-447ABB6432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4C270658-3109-4CD9-B149-6CCCBD392C1B}" type="pres">
      <dgm:prSet presAssocID="{E064056A-A2CF-4B5D-8565-447ABB6432DC}" presName="spaceRect" presStyleCnt="0"/>
      <dgm:spPr/>
    </dgm:pt>
    <dgm:pt modelId="{1FE87851-8300-4A63-BE46-1A5B85BE7AC3}" type="pres">
      <dgm:prSet presAssocID="{E064056A-A2CF-4B5D-8565-447ABB6432DC}" presName="textRect" presStyleLbl="revTx" presStyleIdx="0" presStyleCnt="4">
        <dgm:presLayoutVars>
          <dgm:chMax val="1"/>
          <dgm:chPref val="1"/>
        </dgm:presLayoutVars>
      </dgm:prSet>
      <dgm:spPr/>
    </dgm:pt>
    <dgm:pt modelId="{1FE5131A-504D-476D-BC50-2BE46091139D}" type="pres">
      <dgm:prSet presAssocID="{EA3BE2E4-92EC-42B6-AE25-08B914FAF76A}" presName="sibTrans" presStyleCnt="0"/>
      <dgm:spPr/>
    </dgm:pt>
    <dgm:pt modelId="{7C56F299-CF43-4C4E-B4B1-AD10068333D6}" type="pres">
      <dgm:prSet presAssocID="{035D2BAE-8555-4072-81FD-418C72D758A8}" presName="compNode" presStyleCnt="0"/>
      <dgm:spPr/>
    </dgm:pt>
    <dgm:pt modelId="{6E362F7A-82EE-47D0-BF21-C6124D21AA4A}" type="pres">
      <dgm:prSet presAssocID="{035D2BAE-8555-4072-81FD-418C72D758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22B1CB0B-9A3C-4462-BE07-3B543BD6703C}" type="pres">
      <dgm:prSet presAssocID="{035D2BAE-8555-4072-81FD-418C72D758A8}" presName="spaceRect" presStyleCnt="0"/>
      <dgm:spPr/>
    </dgm:pt>
    <dgm:pt modelId="{ACE1B8AB-8332-4A5D-911E-6EB773F64816}" type="pres">
      <dgm:prSet presAssocID="{035D2BAE-8555-4072-81FD-418C72D758A8}" presName="textRect" presStyleLbl="revTx" presStyleIdx="1" presStyleCnt="4">
        <dgm:presLayoutVars>
          <dgm:chMax val="1"/>
          <dgm:chPref val="1"/>
        </dgm:presLayoutVars>
      </dgm:prSet>
      <dgm:spPr/>
    </dgm:pt>
    <dgm:pt modelId="{9AC1C3CE-D1A3-417E-84F4-F0B1ADE7DCA5}" type="pres">
      <dgm:prSet presAssocID="{4E9534F5-1BCB-4CC1-98BB-0415FDA7EF49}" presName="sibTrans" presStyleCnt="0"/>
      <dgm:spPr/>
    </dgm:pt>
    <dgm:pt modelId="{C13F84C9-2C3E-4326-B284-EA9B6F6574D1}" type="pres">
      <dgm:prSet presAssocID="{480B06E4-3B12-47FC-B999-CF2AB2E37C2F}" presName="compNode" presStyleCnt="0"/>
      <dgm:spPr/>
    </dgm:pt>
    <dgm:pt modelId="{194E3FB4-4913-4572-8FEB-BE1080B6317A}" type="pres">
      <dgm:prSet presAssocID="{480B06E4-3B12-47FC-B999-CF2AB2E37C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ircular Flowchart"/>
        </a:ext>
      </dgm:extLst>
    </dgm:pt>
    <dgm:pt modelId="{C751FFAC-70F9-426D-8F75-BAB9A8F0D3C9}" type="pres">
      <dgm:prSet presAssocID="{480B06E4-3B12-47FC-B999-CF2AB2E37C2F}" presName="spaceRect" presStyleCnt="0"/>
      <dgm:spPr/>
    </dgm:pt>
    <dgm:pt modelId="{27D84A75-6319-44B3-BEA6-3E9BD384D2E7}" type="pres">
      <dgm:prSet presAssocID="{480B06E4-3B12-47FC-B999-CF2AB2E37C2F}" presName="textRect" presStyleLbl="revTx" presStyleIdx="2" presStyleCnt="4">
        <dgm:presLayoutVars>
          <dgm:chMax val="1"/>
          <dgm:chPref val="1"/>
        </dgm:presLayoutVars>
      </dgm:prSet>
      <dgm:spPr/>
    </dgm:pt>
    <dgm:pt modelId="{C59A39C6-DA54-497F-AE1C-2B6C32666071}" type="pres">
      <dgm:prSet presAssocID="{99B188AD-CA69-4828-B801-FC326430D233}" presName="sibTrans" presStyleCnt="0"/>
      <dgm:spPr/>
    </dgm:pt>
    <dgm:pt modelId="{73A48D79-7D11-4F56-9225-08492932C704}" type="pres">
      <dgm:prSet presAssocID="{C66FA467-A167-4776-8308-6405CF17704D}" presName="compNode" presStyleCnt="0"/>
      <dgm:spPr/>
    </dgm:pt>
    <dgm:pt modelId="{FD803EA5-6371-4D70-8803-D41D206A8427}" type="pres">
      <dgm:prSet presAssocID="{C66FA467-A167-4776-8308-6405CF1770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807F699C-0BC4-4ECE-BCE1-4D6FEBAA1C53}" type="pres">
      <dgm:prSet presAssocID="{C66FA467-A167-4776-8308-6405CF17704D}" presName="spaceRect" presStyleCnt="0"/>
      <dgm:spPr/>
    </dgm:pt>
    <dgm:pt modelId="{DA4A8A2B-59F9-4CF3-9CA2-5D47E7725C1C}" type="pres">
      <dgm:prSet presAssocID="{C66FA467-A167-4776-8308-6405CF17704D}" presName="textRect" presStyleLbl="revTx" presStyleIdx="3" presStyleCnt="4">
        <dgm:presLayoutVars>
          <dgm:chMax val="1"/>
          <dgm:chPref val="1"/>
        </dgm:presLayoutVars>
      </dgm:prSet>
      <dgm:spPr/>
    </dgm:pt>
  </dgm:ptLst>
  <dgm:cxnLst>
    <dgm:cxn modelId="{3BD1462A-AF6C-4848-B00B-55634A2E3DCA}" srcId="{2736D480-CE4B-4753-A148-17E08753C80D}" destId="{E064056A-A2CF-4B5D-8565-447ABB6432DC}" srcOrd="0" destOrd="0" parTransId="{1E0DA349-33F0-47BB-9B2C-9CF7F789A17C}" sibTransId="{EA3BE2E4-92EC-42B6-AE25-08B914FAF76A}"/>
    <dgm:cxn modelId="{ABACF23A-076F-4BC0-9E58-ACB1EF5E1D89}" srcId="{2736D480-CE4B-4753-A148-17E08753C80D}" destId="{480B06E4-3B12-47FC-B999-CF2AB2E37C2F}" srcOrd="2" destOrd="0" parTransId="{8C147C06-3161-443F-B501-D21C18D71A78}" sibTransId="{99B188AD-CA69-4828-B801-FC326430D233}"/>
    <dgm:cxn modelId="{781CC14F-CFE2-4FDE-B599-AFF459745362}" type="presOf" srcId="{480B06E4-3B12-47FC-B999-CF2AB2E37C2F}" destId="{27D84A75-6319-44B3-BEA6-3E9BD384D2E7}" srcOrd="0" destOrd="0" presId="urn:microsoft.com/office/officeart/2018/2/layout/IconLabelList"/>
    <dgm:cxn modelId="{B46AF98F-7EB9-4B50-9118-DF170ABC8716}" type="presOf" srcId="{035D2BAE-8555-4072-81FD-418C72D758A8}" destId="{ACE1B8AB-8332-4A5D-911E-6EB773F64816}" srcOrd="0" destOrd="0" presId="urn:microsoft.com/office/officeart/2018/2/layout/IconLabelList"/>
    <dgm:cxn modelId="{74B105BE-7819-4A89-B044-0D201F8D216E}" srcId="{2736D480-CE4B-4753-A148-17E08753C80D}" destId="{035D2BAE-8555-4072-81FD-418C72D758A8}" srcOrd="1" destOrd="0" parTransId="{59198622-C3D2-4CFF-9B69-DC6449053EA3}" sibTransId="{4E9534F5-1BCB-4CC1-98BB-0415FDA7EF49}"/>
    <dgm:cxn modelId="{AA798BC7-8103-40B8-B020-DAFB6349DE3E}" type="presOf" srcId="{2736D480-CE4B-4753-A148-17E08753C80D}" destId="{E7C58E95-8EF9-48BD-B6C5-FDCD3500258A}" srcOrd="0" destOrd="0" presId="urn:microsoft.com/office/officeart/2018/2/layout/IconLabelList"/>
    <dgm:cxn modelId="{66DED9C9-99D7-4BE3-8B2C-6669D819C7C8}" type="presOf" srcId="{E064056A-A2CF-4B5D-8565-447ABB6432DC}" destId="{1FE87851-8300-4A63-BE46-1A5B85BE7AC3}" srcOrd="0" destOrd="0" presId="urn:microsoft.com/office/officeart/2018/2/layout/IconLabelList"/>
    <dgm:cxn modelId="{C1DAC1D4-E845-457D-B7AB-5667542AF725}" srcId="{2736D480-CE4B-4753-A148-17E08753C80D}" destId="{C66FA467-A167-4776-8308-6405CF17704D}" srcOrd="3" destOrd="0" parTransId="{7719DC0F-945D-45C3-8438-129ECE1F8584}" sibTransId="{E0833F0A-AF7D-4DC2-8B2B-157212B85516}"/>
    <dgm:cxn modelId="{A40692DD-2621-4F94-B371-A14A35BF2C93}" type="presOf" srcId="{C66FA467-A167-4776-8308-6405CF17704D}" destId="{DA4A8A2B-59F9-4CF3-9CA2-5D47E7725C1C}" srcOrd="0" destOrd="0" presId="urn:microsoft.com/office/officeart/2018/2/layout/IconLabelList"/>
    <dgm:cxn modelId="{19127BA7-6EC2-455A-9B87-6694DA21979E}" type="presParOf" srcId="{E7C58E95-8EF9-48BD-B6C5-FDCD3500258A}" destId="{178A0679-FB9B-437E-91B8-4B2355FEBF44}" srcOrd="0" destOrd="0" presId="urn:microsoft.com/office/officeart/2018/2/layout/IconLabelList"/>
    <dgm:cxn modelId="{B1D7F3AD-29F0-43D3-AB10-95588C807975}" type="presParOf" srcId="{178A0679-FB9B-437E-91B8-4B2355FEBF44}" destId="{8CD592B8-45A8-4A7B-9AF0-2F6CDE1DA5D5}" srcOrd="0" destOrd="0" presId="urn:microsoft.com/office/officeart/2018/2/layout/IconLabelList"/>
    <dgm:cxn modelId="{7E31D81F-3E3C-438A-A14A-7A2C0C6C8172}" type="presParOf" srcId="{178A0679-FB9B-437E-91B8-4B2355FEBF44}" destId="{4C270658-3109-4CD9-B149-6CCCBD392C1B}" srcOrd="1" destOrd="0" presId="urn:microsoft.com/office/officeart/2018/2/layout/IconLabelList"/>
    <dgm:cxn modelId="{4B709804-4B45-4375-9081-26E3045F46CB}" type="presParOf" srcId="{178A0679-FB9B-437E-91B8-4B2355FEBF44}" destId="{1FE87851-8300-4A63-BE46-1A5B85BE7AC3}" srcOrd="2" destOrd="0" presId="urn:microsoft.com/office/officeart/2018/2/layout/IconLabelList"/>
    <dgm:cxn modelId="{431FB8A9-B816-4E00-AE7E-BFA763B8ADFD}" type="presParOf" srcId="{E7C58E95-8EF9-48BD-B6C5-FDCD3500258A}" destId="{1FE5131A-504D-476D-BC50-2BE46091139D}" srcOrd="1" destOrd="0" presId="urn:microsoft.com/office/officeart/2018/2/layout/IconLabelList"/>
    <dgm:cxn modelId="{FA82DCE8-6918-4523-8A1B-854BC71ACF16}" type="presParOf" srcId="{E7C58E95-8EF9-48BD-B6C5-FDCD3500258A}" destId="{7C56F299-CF43-4C4E-B4B1-AD10068333D6}" srcOrd="2" destOrd="0" presId="urn:microsoft.com/office/officeart/2018/2/layout/IconLabelList"/>
    <dgm:cxn modelId="{29574F76-64FF-479A-B47B-0A9339C0EFE1}" type="presParOf" srcId="{7C56F299-CF43-4C4E-B4B1-AD10068333D6}" destId="{6E362F7A-82EE-47D0-BF21-C6124D21AA4A}" srcOrd="0" destOrd="0" presId="urn:microsoft.com/office/officeart/2018/2/layout/IconLabelList"/>
    <dgm:cxn modelId="{0AF567D0-368C-4CBC-92C7-187ADA4A158D}" type="presParOf" srcId="{7C56F299-CF43-4C4E-B4B1-AD10068333D6}" destId="{22B1CB0B-9A3C-4462-BE07-3B543BD6703C}" srcOrd="1" destOrd="0" presId="urn:microsoft.com/office/officeart/2018/2/layout/IconLabelList"/>
    <dgm:cxn modelId="{4B5F16C4-8500-4A03-8ED7-D2D736BE2C1F}" type="presParOf" srcId="{7C56F299-CF43-4C4E-B4B1-AD10068333D6}" destId="{ACE1B8AB-8332-4A5D-911E-6EB773F64816}" srcOrd="2" destOrd="0" presId="urn:microsoft.com/office/officeart/2018/2/layout/IconLabelList"/>
    <dgm:cxn modelId="{8BE665FC-CEAC-4FF3-BD98-EC7C2515A9EC}" type="presParOf" srcId="{E7C58E95-8EF9-48BD-B6C5-FDCD3500258A}" destId="{9AC1C3CE-D1A3-417E-84F4-F0B1ADE7DCA5}" srcOrd="3" destOrd="0" presId="urn:microsoft.com/office/officeart/2018/2/layout/IconLabelList"/>
    <dgm:cxn modelId="{2E984582-199C-4B72-83A4-87E450D16464}" type="presParOf" srcId="{E7C58E95-8EF9-48BD-B6C5-FDCD3500258A}" destId="{C13F84C9-2C3E-4326-B284-EA9B6F6574D1}" srcOrd="4" destOrd="0" presId="urn:microsoft.com/office/officeart/2018/2/layout/IconLabelList"/>
    <dgm:cxn modelId="{11244A4B-20B8-4C9B-9CFD-9B6023584392}" type="presParOf" srcId="{C13F84C9-2C3E-4326-B284-EA9B6F6574D1}" destId="{194E3FB4-4913-4572-8FEB-BE1080B6317A}" srcOrd="0" destOrd="0" presId="urn:microsoft.com/office/officeart/2018/2/layout/IconLabelList"/>
    <dgm:cxn modelId="{6562E45D-645E-4A05-9605-5C30BEC97927}" type="presParOf" srcId="{C13F84C9-2C3E-4326-B284-EA9B6F6574D1}" destId="{C751FFAC-70F9-426D-8F75-BAB9A8F0D3C9}" srcOrd="1" destOrd="0" presId="urn:microsoft.com/office/officeart/2018/2/layout/IconLabelList"/>
    <dgm:cxn modelId="{D8109799-D927-4D50-8726-C497E8CEADB7}" type="presParOf" srcId="{C13F84C9-2C3E-4326-B284-EA9B6F6574D1}" destId="{27D84A75-6319-44B3-BEA6-3E9BD384D2E7}" srcOrd="2" destOrd="0" presId="urn:microsoft.com/office/officeart/2018/2/layout/IconLabelList"/>
    <dgm:cxn modelId="{9230AF33-E274-4F39-B812-792918A9CB12}" type="presParOf" srcId="{E7C58E95-8EF9-48BD-B6C5-FDCD3500258A}" destId="{C59A39C6-DA54-497F-AE1C-2B6C32666071}" srcOrd="5" destOrd="0" presId="urn:microsoft.com/office/officeart/2018/2/layout/IconLabelList"/>
    <dgm:cxn modelId="{35A7E512-96A3-4400-A098-4EFCC7B68811}" type="presParOf" srcId="{E7C58E95-8EF9-48BD-B6C5-FDCD3500258A}" destId="{73A48D79-7D11-4F56-9225-08492932C704}" srcOrd="6" destOrd="0" presId="urn:microsoft.com/office/officeart/2018/2/layout/IconLabelList"/>
    <dgm:cxn modelId="{8026B569-DC5E-4B11-A0CC-E4A0B8C62CA9}" type="presParOf" srcId="{73A48D79-7D11-4F56-9225-08492932C704}" destId="{FD803EA5-6371-4D70-8803-D41D206A8427}" srcOrd="0" destOrd="0" presId="urn:microsoft.com/office/officeart/2018/2/layout/IconLabelList"/>
    <dgm:cxn modelId="{C40D0F1E-3067-4683-852E-0DBC56500605}" type="presParOf" srcId="{73A48D79-7D11-4F56-9225-08492932C704}" destId="{807F699C-0BC4-4ECE-BCE1-4D6FEBAA1C53}" srcOrd="1" destOrd="0" presId="urn:microsoft.com/office/officeart/2018/2/layout/IconLabelList"/>
    <dgm:cxn modelId="{E9AE3F6A-99A2-4ECC-B4FB-C18675C3DA72}" type="presParOf" srcId="{73A48D79-7D11-4F56-9225-08492932C704}" destId="{DA4A8A2B-59F9-4CF3-9CA2-5D47E7725C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B2A6A-8C1F-43D7-9653-73C334E54201}">
      <dsp:nvSpPr>
        <dsp:cNvPr id="0" name=""/>
        <dsp:cNvSpPr/>
      </dsp:nvSpPr>
      <dsp:spPr>
        <a:xfrm>
          <a:off x="0" y="710280"/>
          <a:ext cx="6111297" cy="5958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latin typeface="Calibri Light" panose="020F0302020204030204"/>
            </a:rPr>
            <a:t>1</a:t>
          </a:r>
          <a:r>
            <a:rPr lang="en-US" sz="1500" b="1" kern="1200" dirty="0"/>
            <a:t>.) N FADIL – FRONT END (HTML,CSS)</a:t>
          </a:r>
        </a:p>
      </dsp:txBody>
      <dsp:txXfrm>
        <a:off x="29088" y="739368"/>
        <a:ext cx="6053121" cy="537701"/>
      </dsp:txXfrm>
    </dsp:sp>
    <dsp:sp modelId="{9A28918D-C81C-407C-ABCA-E1344141F76F}">
      <dsp:nvSpPr>
        <dsp:cNvPr id="0" name=""/>
        <dsp:cNvSpPr/>
      </dsp:nvSpPr>
      <dsp:spPr>
        <a:xfrm>
          <a:off x="0" y="1349357"/>
          <a:ext cx="6111297"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2.) SIVAPRASATH S – BACKEND (JAVASCRIPT)</a:t>
          </a:r>
        </a:p>
      </dsp:txBody>
      <dsp:txXfrm>
        <a:off x="29088" y="1378445"/>
        <a:ext cx="6053121" cy="537701"/>
      </dsp:txXfrm>
    </dsp:sp>
    <dsp:sp modelId="{38A022F9-6C4A-41B0-A12C-8675B4B4A385}">
      <dsp:nvSpPr>
        <dsp:cNvPr id="0" name=""/>
        <dsp:cNvSpPr/>
      </dsp:nvSpPr>
      <dsp:spPr>
        <a:xfrm>
          <a:off x="0" y="1988434"/>
          <a:ext cx="6111297" cy="59587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3.) AARON SAMUEL – TRAINING OF ML MODEL</a:t>
          </a:r>
        </a:p>
      </dsp:txBody>
      <dsp:txXfrm>
        <a:off x="29088" y="2017522"/>
        <a:ext cx="6053121" cy="537701"/>
      </dsp:txXfrm>
    </dsp:sp>
    <dsp:sp modelId="{4ACD026F-7F63-4640-986B-F0F9D28F7704}">
      <dsp:nvSpPr>
        <dsp:cNvPr id="0" name=""/>
        <dsp:cNvSpPr/>
      </dsp:nvSpPr>
      <dsp:spPr>
        <a:xfrm>
          <a:off x="0" y="2627512"/>
          <a:ext cx="6111297" cy="5958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4.)YASH GOEL - TESTING</a:t>
          </a:r>
        </a:p>
      </dsp:txBody>
      <dsp:txXfrm>
        <a:off x="29088" y="2656600"/>
        <a:ext cx="6053121" cy="537701"/>
      </dsp:txXfrm>
    </dsp:sp>
    <dsp:sp modelId="{FB99BFA1-C462-4669-AF33-D6FE98A8A275}">
      <dsp:nvSpPr>
        <dsp:cNvPr id="0" name=""/>
        <dsp:cNvSpPr/>
      </dsp:nvSpPr>
      <dsp:spPr>
        <a:xfrm>
          <a:off x="0" y="3266589"/>
          <a:ext cx="6111297" cy="59587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5.)GEETESH NIHAL BALLA – </a:t>
          </a:r>
          <a:r>
            <a:rPr lang="en-US" sz="1500" b="0" kern="1200" dirty="0">
              <a:latin typeface="Calibri Light" panose="020F0302020204030204"/>
            </a:rPr>
            <a:t>REQUIREMNTS ENGINEERING</a:t>
          </a:r>
          <a:r>
            <a:rPr lang="en-US" sz="1500" b="0" kern="1200" dirty="0"/>
            <a:t>,IMPLEMENTATION &amp; DEPLOYMENT </a:t>
          </a:r>
          <a:r>
            <a:rPr lang="en-US" sz="1500" b="0" kern="1200" dirty="0">
              <a:latin typeface="Calibri Light" panose="020F0302020204030204"/>
            </a:rPr>
            <a:t>  </a:t>
          </a:r>
          <a:r>
            <a:rPr lang="en-US" sz="1500" b="0" kern="1200" dirty="0"/>
            <a:t> </a:t>
          </a:r>
          <a:r>
            <a:rPr lang="en-US" sz="1500" b="0" kern="1200" dirty="0">
              <a:latin typeface="Calibri Light" panose="020F0302020204030204"/>
            </a:rPr>
            <a:t> </a:t>
          </a:r>
          <a:r>
            <a:rPr lang="en-US" sz="1500" b="0" kern="1200" dirty="0"/>
            <a:t>                                         </a:t>
          </a:r>
          <a:r>
            <a:rPr lang="en-US" sz="1500" b="0" kern="1200" dirty="0">
              <a:latin typeface="Calibri Light" panose="020F0302020204030204"/>
            </a:rPr>
            <a:t> </a:t>
          </a:r>
          <a:endParaRPr lang="en-US" sz="1500" b="0" kern="1200" dirty="0"/>
        </a:p>
      </dsp:txBody>
      <dsp:txXfrm>
        <a:off x="29088" y="3295677"/>
        <a:ext cx="6053121" cy="537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592B8-45A8-4A7B-9AF0-2F6CDE1DA5D5}">
      <dsp:nvSpPr>
        <dsp:cNvPr id="0" name=""/>
        <dsp:cNvSpPr/>
      </dsp:nvSpPr>
      <dsp:spPr>
        <a:xfrm>
          <a:off x="657693" y="465147"/>
          <a:ext cx="982262" cy="9822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87851-8300-4A63-BE46-1A5B85BE7AC3}">
      <dsp:nvSpPr>
        <dsp:cNvPr id="0" name=""/>
        <dsp:cNvSpPr/>
      </dsp:nvSpPr>
      <dsp:spPr>
        <a:xfrm>
          <a:off x="57422" y="1780172"/>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Errors creeping in the project can be easily recognized.</a:t>
          </a:r>
        </a:p>
      </dsp:txBody>
      <dsp:txXfrm>
        <a:off x="57422" y="1780172"/>
        <a:ext cx="2182805" cy="720000"/>
      </dsp:txXfrm>
    </dsp:sp>
    <dsp:sp modelId="{6E362F7A-82EE-47D0-BF21-C6124D21AA4A}">
      <dsp:nvSpPr>
        <dsp:cNvPr id="0" name=""/>
        <dsp:cNvSpPr/>
      </dsp:nvSpPr>
      <dsp:spPr>
        <a:xfrm>
          <a:off x="3222490" y="465147"/>
          <a:ext cx="982262" cy="9822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1B8AB-8332-4A5D-911E-6EB773F64816}">
      <dsp:nvSpPr>
        <dsp:cNvPr id="0" name=""/>
        <dsp:cNvSpPr/>
      </dsp:nvSpPr>
      <dsp:spPr>
        <a:xfrm>
          <a:off x="2622219" y="1780172"/>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It is easier to test and debug during the smaller iteration.</a:t>
          </a:r>
        </a:p>
      </dsp:txBody>
      <dsp:txXfrm>
        <a:off x="2622219" y="1780172"/>
        <a:ext cx="2182805" cy="720000"/>
      </dsp:txXfrm>
    </dsp:sp>
    <dsp:sp modelId="{194E3FB4-4913-4572-8FEB-BE1080B6317A}">
      <dsp:nvSpPr>
        <dsp:cNvPr id="0" name=""/>
        <dsp:cNvSpPr/>
      </dsp:nvSpPr>
      <dsp:spPr>
        <a:xfrm>
          <a:off x="657693" y="3045874"/>
          <a:ext cx="982262" cy="9822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84A75-6319-44B3-BEA6-3E9BD384D2E7}">
      <dsp:nvSpPr>
        <dsp:cNvPr id="0" name=""/>
        <dsp:cNvSpPr/>
      </dsp:nvSpPr>
      <dsp:spPr>
        <a:xfrm>
          <a:off x="57422" y="4360899"/>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The model is more flexible.</a:t>
          </a:r>
        </a:p>
      </dsp:txBody>
      <dsp:txXfrm>
        <a:off x="57422" y="4360899"/>
        <a:ext cx="2182805" cy="720000"/>
      </dsp:txXfrm>
    </dsp:sp>
    <dsp:sp modelId="{FD803EA5-6371-4D70-8803-D41D206A8427}">
      <dsp:nvSpPr>
        <dsp:cNvPr id="0" name=""/>
        <dsp:cNvSpPr/>
      </dsp:nvSpPr>
      <dsp:spPr>
        <a:xfrm>
          <a:off x="3222490" y="3045874"/>
          <a:ext cx="982262" cy="9822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A8A2B-59F9-4CF3-9CA2-5D47E7725C1C}">
      <dsp:nvSpPr>
        <dsp:cNvPr id="0" name=""/>
        <dsp:cNvSpPr/>
      </dsp:nvSpPr>
      <dsp:spPr>
        <a:xfrm>
          <a:off x="2622219" y="4360899"/>
          <a:ext cx="21828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Each iteration is an easily managed milestone.</a:t>
          </a:r>
        </a:p>
      </dsp:txBody>
      <dsp:txXfrm>
        <a:off x="2622219" y="4360899"/>
        <a:ext cx="218280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AFCC3E-F8ED-4F1F-9504-A94BFB2E544D}"/>
              </a:ext>
            </a:extLst>
          </p:cNvPr>
          <p:cNvSpPr txBox="1"/>
          <p:nvPr/>
        </p:nvSpPr>
        <p:spPr>
          <a:xfrm>
            <a:off x="987689" y="3071183"/>
            <a:ext cx="9910296" cy="25900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800" b="1" kern="1200">
                <a:latin typeface="+mj-lt"/>
                <a:ea typeface="+mj-ea"/>
                <a:cs typeface="+mj-cs"/>
              </a:rPr>
              <a:t>SOFTWARE ENGINEERING PRINCIPLES</a:t>
            </a:r>
            <a:endParaRPr lang="en-US" sz="6800" b="1" kern="1200">
              <a:latin typeface="+mj-lt"/>
              <a:ea typeface="+mj-ea"/>
              <a:cs typeface="Calibri Light"/>
            </a:endParaRPr>
          </a:p>
        </p:txBody>
      </p:sp>
      <p:sp>
        <p:nvSpPr>
          <p:cNvPr id="97" name="Rectangle 9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9A97BA-06E4-4B8A-870A-FAC8C134FADF}"/>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PROJECT 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BE851A33-253F-4F23-B800-EDD0AB9C9679}"/>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Why we used Machine Learning for Backend ?</a:t>
            </a:r>
            <a:r>
              <a:rPr lang="en-US" dirty="0"/>
              <a:t> </a:t>
            </a:r>
          </a:p>
          <a:p>
            <a:pPr indent="-228600">
              <a:lnSpc>
                <a:spcPct val="90000"/>
              </a:lnSpc>
              <a:spcAft>
                <a:spcPts val="600"/>
              </a:spcAft>
              <a:buFont typeface="Arial" panose="020B0604020202020204" pitchFamily="34" charset="0"/>
              <a:buChar char="•"/>
            </a:pPr>
            <a:r>
              <a:rPr lang="en-US"/>
              <a:t>Film recommendation helps us to find films that we need to watch, instead of searching extensively online and help cinephiles and movie buffs by suggesting top tier films to watch without looking into huge databases which is very time consuming. As an approach to this dilemma, we can build a model based on collaborative and content-based approach which will use a variety of Python based Machine Learning algorithms from huge datasets and immensely produce a movie suggestion based on their taste and past watch history or genre. This compared to other recommendation systems is different and is based on a content-based approach. </a:t>
            </a:r>
          </a:p>
          <a:p>
            <a:pPr>
              <a:lnSpc>
                <a:spcPct val="90000"/>
              </a:lnSpc>
              <a:spcAft>
                <a:spcPts val="600"/>
              </a:spcAft>
            </a:pPr>
            <a:r>
              <a:rPr lang="en-US" b="1" i="1" dirty="0"/>
              <a:t> </a:t>
            </a:r>
            <a:r>
              <a:rPr lang="en-US" b="1"/>
              <a:t>The Machine Learning Algorithm used in background for </a:t>
            </a:r>
            <a:r>
              <a:rPr lang="en-US" b="1" dirty="0"/>
              <a:t>suggesting       related movies is cosine similarity</a:t>
            </a:r>
            <a:r>
              <a:rPr lang="en-US" dirty="0"/>
              <a:t> : </a:t>
            </a:r>
            <a:endParaRPr lang="en-US" dirty="0">
              <a:cs typeface="Calibri" panose="020F0502020204030204"/>
            </a:endParaRPr>
          </a:p>
          <a:p>
            <a:pPr indent="-228600">
              <a:lnSpc>
                <a:spcPct val="90000"/>
              </a:lnSpc>
              <a:spcAft>
                <a:spcPts val="600"/>
              </a:spcAft>
              <a:buFont typeface="Arial" panose="020B0604020202020204" pitchFamily="34" charset="0"/>
              <a:buChar char="•"/>
            </a:pPr>
            <a:r>
              <a:rPr lang="en-US" b="1" u="sng"/>
              <a:t>Cosine similarity </a:t>
            </a:r>
            <a:r>
              <a:rPr lang="en-US"/>
              <a:t>is a metric used to measure how similar two items are. Mathematically, it measures the cosine of the angle between two vectors projected in a multi-dimensional space. The output value ranges from</a:t>
            </a:r>
            <a:r>
              <a:rPr lang="en-US" b="1"/>
              <a:t> 0–1</a:t>
            </a:r>
            <a:r>
              <a:rPr lang="en-US"/>
              <a:t>. </a:t>
            </a:r>
          </a:p>
          <a:p>
            <a:pPr>
              <a:lnSpc>
                <a:spcPct val="90000"/>
              </a:lnSpc>
              <a:spcAft>
                <a:spcPts val="600"/>
              </a:spcAft>
            </a:pPr>
            <a:r>
              <a:rPr lang="en-US" b="1" dirty="0"/>
              <a:t> 0 means no similarity, where as 1 means that both the items are 100% </a:t>
            </a:r>
            <a:r>
              <a:rPr lang="en-US" b="1"/>
              <a:t>similar.</a:t>
            </a:r>
            <a:endParaRPr lang="en-US"/>
          </a:p>
        </p:txBody>
      </p:sp>
    </p:spTree>
    <p:extLst>
      <p:ext uri="{BB962C8B-B14F-4D97-AF65-F5344CB8AC3E}">
        <p14:creationId xmlns:p14="http://schemas.microsoft.com/office/powerpoint/2010/main" val="175716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105F60-5BA8-4B15-BCE8-E32C221D9120}"/>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200"/>
              <a:t>The python cosine similarity or cosine kernel, computes similarity as the normalized dot product of input samples X and Y. </a:t>
            </a:r>
            <a:endParaRPr lang="en-US"/>
          </a:p>
        </p:txBody>
      </p:sp>
      <p:pic>
        <p:nvPicPr>
          <p:cNvPr id="2" name="Picture 2" descr="Text&#10;&#10;Description automatically generated">
            <a:extLst>
              <a:ext uri="{FF2B5EF4-FFF2-40B4-BE49-F238E27FC236}">
                <a16:creationId xmlns:a16="http://schemas.microsoft.com/office/drawing/2014/main" id="{8CFEC965-8B38-4A6A-9F23-D6AF368DC565}"/>
              </a:ext>
            </a:extLst>
          </p:cNvPr>
          <p:cNvPicPr>
            <a:picLocks noChangeAspect="1"/>
          </p:cNvPicPr>
          <p:nvPr/>
        </p:nvPicPr>
        <p:blipFill rotWithShape="1">
          <a:blip r:embed="rId2"/>
          <a:srcRect l="988" r="7011" b="1"/>
          <a:stretch/>
        </p:blipFill>
        <p:spPr>
          <a:xfrm>
            <a:off x="6099048" y="1493183"/>
            <a:ext cx="5458968" cy="3871633"/>
          </a:xfrm>
          <a:prstGeom prst="rect">
            <a:avLst/>
          </a:prstGeom>
        </p:spPr>
      </p:pic>
      <p:sp>
        <p:nvSpPr>
          <p:cNvPr id="3" name="TextBox 2">
            <a:extLst>
              <a:ext uri="{FF2B5EF4-FFF2-40B4-BE49-F238E27FC236}">
                <a16:creationId xmlns:a16="http://schemas.microsoft.com/office/drawing/2014/main" id="{76F20A59-1E34-4747-8CAB-40A374BCD69E}"/>
              </a:ext>
            </a:extLst>
          </p:cNvPr>
          <p:cNvSpPr txBox="1"/>
          <p:nvPr/>
        </p:nvSpPr>
        <p:spPr>
          <a:xfrm>
            <a:off x="716071" y="56993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p:txBody>
      </p:sp>
      <p:sp>
        <p:nvSpPr>
          <p:cNvPr id="4" name="TextBox 3">
            <a:extLst>
              <a:ext uri="{FF2B5EF4-FFF2-40B4-BE49-F238E27FC236}">
                <a16:creationId xmlns:a16="http://schemas.microsoft.com/office/drawing/2014/main" id="{369F445B-5AC6-4F08-8F48-CCDE44479AFB}"/>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78539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C1350A06-FB6C-4189-AC5F-1CA7FE4C74E8}"/>
              </a:ext>
            </a:extLst>
          </p:cNvPr>
          <p:cNvSpPr txBox="1"/>
          <p:nvPr/>
        </p:nvSpPr>
        <p:spPr>
          <a:xfrm>
            <a:off x="838200" y="948803"/>
            <a:ext cx="10515600"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u="sng">
                <a:solidFill>
                  <a:schemeClr val="accent2"/>
                </a:solidFill>
              </a:rPr>
              <a:t>MODEL SELECTION:-</a:t>
            </a:r>
          </a:p>
        </p:txBody>
      </p:sp>
      <p:sp>
        <p:nvSpPr>
          <p:cNvPr id="3" name="TextBox 2">
            <a:extLst>
              <a:ext uri="{FF2B5EF4-FFF2-40B4-BE49-F238E27FC236}">
                <a16:creationId xmlns:a16="http://schemas.microsoft.com/office/drawing/2014/main" id="{416B4876-875C-42DC-B240-564DAD68E412}"/>
              </a:ext>
            </a:extLst>
          </p:cNvPr>
          <p:cNvSpPr txBox="1"/>
          <p:nvPr/>
        </p:nvSpPr>
        <p:spPr>
          <a:xfrm>
            <a:off x="834025" y="1656568"/>
            <a:ext cx="693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1">
                <a:cs typeface="Calibri"/>
              </a:rPr>
              <a:t> The model selected for our project is </a:t>
            </a:r>
            <a:r>
              <a:rPr lang="en-US">
                <a:cs typeface="Calibri"/>
              </a:rPr>
              <a:t>"</a:t>
            </a:r>
            <a:r>
              <a:rPr lang="en-US" b="1" u="sng">
                <a:cs typeface="Calibri"/>
              </a:rPr>
              <a:t>INCREMENTAL MODEL</a:t>
            </a:r>
            <a:r>
              <a:rPr lang="en-US">
                <a:cs typeface="Calibri"/>
              </a:rPr>
              <a:t>".</a:t>
            </a:r>
          </a:p>
        </p:txBody>
      </p:sp>
      <p:pic>
        <p:nvPicPr>
          <p:cNvPr id="6" name="Picture 6" descr="Diagram&#10;&#10;Description automatically generated">
            <a:extLst>
              <a:ext uri="{FF2B5EF4-FFF2-40B4-BE49-F238E27FC236}">
                <a16:creationId xmlns:a16="http://schemas.microsoft.com/office/drawing/2014/main" id="{6E253DE2-3911-486E-B342-70DF3CCCFBB5}"/>
              </a:ext>
            </a:extLst>
          </p:cNvPr>
          <p:cNvPicPr>
            <a:picLocks noChangeAspect="1"/>
          </p:cNvPicPr>
          <p:nvPr/>
        </p:nvPicPr>
        <p:blipFill>
          <a:blip r:embed="rId2"/>
          <a:stretch>
            <a:fillRect/>
          </a:stretch>
        </p:blipFill>
        <p:spPr>
          <a:xfrm>
            <a:off x="2597150" y="2141474"/>
            <a:ext cx="6754283" cy="3770968"/>
          </a:xfrm>
          <a:prstGeom prst="rect">
            <a:avLst/>
          </a:prstGeom>
        </p:spPr>
      </p:pic>
      <p:sp>
        <p:nvSpPr>
          <p:cNvPr id="4" name="TextBox 3">
            <a:extLst>
              <a:ext uri="{FF2B5EF4-FFF2-40B4-BE49-F238E27FC236}">
                <a16:creationId xmlns:a16="http://schemas.microsoft.com/office/drawing/2014/main" id="{E44F53D1-516F-46D6-AA88-649B4009466D}"/>
              </a:ext>
            </a:extLst>
          </p:cNvPr>
          <p:cNvSpPr txBox="1"/>
          <p:nvPr/>
        </p:nvSpPr>
        <p:spPr>
          <a:xfrm>
            <a:off x="14354175" y="3505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5807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DF635E73-D01F-4425-9463-BE44440EB8DC}"/>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pPr>
            <a:r>
              <a:rPr lang="en-US"/>
              <a:t>The incremental model is a method in software development where the model is designed, tested and implemented incrementally until the product is finished which includes both development and maintenance. This model follows the iterative method used in prototyping. </a:t>
            </a:r>
          </a:p>
          <a:p>
            <a:pPr>
              <a:lnSpc>
                <a:spcPct val="90000"/>
              </a:lnSpc>
            </a:pPr>
            <a:endParaRPr lang="en-US" dirty="0"/>
          </a:p>
          <a:p>
            <a:pPr>
              <a:lnSpc>
                <a:spcPct val="90000"/>
              </a:lnSpc>
            </a:pPr>
            <a:r>
              <a:rPr lang="en-US"/>
              <a:t>The various phases of incremental model are: </a:t>
            </a:r>
            <a:endParaRPr lang="en-US">
              <a:cs typeface="Calibri" panose="020F0502020204030204"/>
            </a:endParaRPr>
          </a:p>
          <a:p>
            <a:pPr>
              <a:lnSpc>
                <a:spcPct val="90000"/>
              </a:lnSpc>
            </a:pPr>
            <a:r>
              <a:rPr lang="en-US" b="1" u="sng"/>
              <a:t>Requirement Analysis</a:t>
            </a:r>
            <a:r>
              <a:rPr lang="en-US" b="1"/>
              <a:t>:</a:t>
            </a:r>
            <a:endParaRPr lang="en-US">
              <a:cs typeface="Calibri" panose="020F0502020204030204"/>
            </a:endParaRPr>
          </a:p>
          <a:p>
            <a:pPr indent="-228600">
              <a:lnSpc>
                <a:spcPct val="90000"/>
              </a:lnSpc>
              <a:buFont typeface="Arial" panose="020B0604020202020204" pitchFamily="34" charset="0"/>
              <a:buChar char="•"/>
            </a:pPr>
            <a:r>
              <a:rPr lang="en-US"/>
              <a:t>The product analysis expertise identifies the requirements. And the system functional requirements are understood by the requirement analysis team. </a:t>
            </a:r>
          </a:p>
          <a:p>
            <a:pPr>
              <a:lnSpc>
                <a:spcPct val="90000"/>
              </a:lnSpc>
            </a:pPr>
            <a:r>
              <a:rPr lang="en-US" b="1" u="sng"/>
              <a:t>Design and Development</a:t>
            </a:r>
            <a:r>
              <a:rPr lang="en-US" b="1"/>
              <a:t>:</a:t>
            </a:r>
            <a:endParaRPr lang="en-US">
              <a:cs typeface="Calibri" panose="020F0502020204030204"/>
            </a:endParaRPr>
          </a:p>
          <a:p>
            <a:pPr indent="-228600">
              <a:lnSpc>
                <a:spcPct val="90000"/>
              </a:lnSpc>
              <a:buFont typeface="Arial" panose="020B0604020202020204" pitchFamily="34" charset="0"/>
              <a:buChar char="•"/>
            </a:pPr>
            <a:r>
              <a:rPr lang="en-US"/>
              <a:t>In this phase the design of the system functionality and the development method are finished with success. </a:t>
            </a:r>
          </a:p>
          <a:p>
            <a:pPr>
              <a:lnSpc>
                <a:spcPct val="90000"/>
              </a:lnSpc>
            </a:pPr>
            <a:r>
              <a:rPr lang="en-US" b="1" u="sng"/>
              <a:t>Testing</a:t>
            </a:r>
            <a:r>
              <a:rPr lang="en-US" b="1"/>
              <a:t>:</a:t>
            </a:r>
            <a:endParaRPr lang="en-US">
              <a:cs typeface="Calibri" panose="020F0502020204030204"/>
            </a:endParaRPr>
          </a:p>
          <a:p>
            <a:pPr indent="-228600">
              <a:lnSpc>
                <a:spcPct val="90000"/>
              </a:lnSpc>
              <a:buFont typeface="Arial" panose="020B0604020202020204" pitchFamily="34" charset="0"/>
              <a:buChar char="•"/>
            </a:pPr>
            <a:r>
              <a:rPr lang="en-US"/>
              <a:t>In the incremental model, the testing phase checks the performance of each existing function as well as additional functionality. In this phase, various methods are used to test the behaviour of each task. </a:t>
            </a:r>
          </a:p>
          <a:p>
            <a:pPr>
              <a:lnSpc>
                <a:spcPct val="90000"/>
              </a:lnSpc>
            </a:pPr>
            <a:r>
              <a:rPr lang="en-US" b="1" u="sng"/>
              <a:t>Implementation</a:t>
            </a:r>
            <a:r>
              <a:rPr lang="en-US" b="1"/>
              <a:t>:</a:t>
            </a:r>
            <a:endParaRPr lang="en-US">
              <a:cs typeface="Calibri" panose="020F0502020204030204"/>
            </a:endParaRPr>
          </a:p>
          <a:p>
            <a:pPr indent="-228600">
              <a:lnSpc>
                <a:spcPct val="90000"/>
              </a:lnSpc>
              <a:spcAft>
                <a:spcPts val="600"/>
              </a:spcAft>
              <a:buFont typeface="Arial" panose="020B0604020202020204" pitchFamily="34" charset="0"/>
              <a:buChar char="•"/>
            </a:pPr>
            <a:r>
              <a:rPr lang="en-US"/>
              <a:t>Implementation phase enables the coding phase of the development system. It involves the final coding that design in the designing and development phase and tests the functionality in the testing phase. </a:t>
            </a:r>
          </a:p>
        </p:txBody>
      </p:sp>
      <p:sp>
        <p:nvSpPr>
          <p:cNvPr id="3" name="TextBox 2">
            <a:extLst>
              <a:ext uri="{FF2B5EF4-FFF2-40B4-BE49-F238E27FC236}">
                <a16:creationId xmlns:a16="http://schemas.microsoft.com/office/drawing/2014/main" id="{D0383DEE-6C38-487F-9031-9FF402DF65D6}"/>
              </a:ext>
            </a:extLst>
          </p:cNvPr>
          <p:cNvSpPr txBox="1"/>
          <p:nvPr/>
        </p:nvSpPr>
        <p:spPr>
          <a:xfrm>
            <a:off x="644525" y="2581275"/>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bg1"/>
                </a:solidFill>
                <a:cs typeface="Calibri"/>
              </a:rPr>
              <a:t>INCREMENTAL </a:t>
            </a:r>
            <a:r>
              <a:rPr lang="en-US" sz="2800" b="1">
                <a:solidFill>
                  <a:schemeClr val="bg1"/>
                </a:solidFill>
                <a:cs typeface="Calibri"/>
              </a:rPr>
              <a:t>MODEL</a:t>
            </a:r>
            <a:endParaRPr lang="en-US" sz="2800" b="1" dirty="0">
              <a:solidFill>
                <a:schemeClr val="bg1"/>
              </a:solidFill>
              <a:cs typeface="Calibri"/>
            </a:endParaRPr>
          </a:p>
        </p:txBody>
      </p:sp>
    </p:spTree>
    <p:extLst>
      <p:ext uri="{BB962C8B-B14F-4D97-AF65-F5344CB8AC3E}">
        <p14:creationId xmlns:p14="http://schemas.microsoft.com/office/powerpoint/2010/main" val="514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B63FA97-7003-44F0-8AAC-B149E183E2C3}"/>
              </a:ext>
            </a:extLst>
          </p:cNvPr>
          <p:cNvSpPr txBox="1"/>
          <p:nvPr/>
        </p:nvSpPr>
        <p:spPr>
          <a:xfrm>
            <a:off x="266700" y="1031874"/>
            <a:ext cx="5558489"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u="sng">
                <a:solidFill>
                  <a:schemeClr val="accent2"/>
                </a:solidFill>
              </a:rPr>
              <a:t>WHY WE CHOOSE INCREMENTAL MODEL:-</a:t>
            </a:r>
            <a:endParaRPr lang="en-US" sz="2400" b="1" u="sng">
              <a:solidFill>
                <a:schemeClr val="accent2"/>
              </a:solidFill>
              <a:cs typeface="Calibri"/>
            </a:endParaRPr>
          </a:p>
        </p:txBody>
      </p:sp>
      <p:sp>
        <p:nvSpPr>
          <p:cNvPr id="11" name="Oval 1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E6D4C5-E9FB-494D-8711-041F672699B3}"/>
              </a:ext>
            </a:extLst>
          </p:cNvPr>
          <p:cNvSpPr txBox="1"/>
          <p:nvPr/>
        </p:nvSpPr>
        <p:spPr>
          <a:xfrm>
            <a:off x="648758" y="921808"/>
            <a:ext cx="28490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endParaRPr lang="en-US">
              <a:ea typeface="+mn-lt"/>
              <a:cs typeface="+mn-lt"/>
            </a:endParaRPr>
          </a:p>
          <a:p>
            <a:pPr marL="285750" indent="-285750">
              <a:buFont typeface="Arial"/>
              <a:buChar char="•"/>
            </a:pPr>
            <a:r>
              <a:rPr lang="en-US" sz="2000">
                <a:ea typeface="+mn-lt"/>
                <a:cs typeface="+mn-lt"/>
              </a:rPr>
              <a:t>The requirements of our project are already prioritized.</a:t>
            </a:r>
          </a:p>
          <a:p>
            <a:pPr marL="285750" indent="-285750">
              <a:buFont typeface="Arial"/>
              <a:buChar char="•"/>
            </a:pPr>
            <a:endParaRPr lang="en-US" sz="2000" dirty="0">
              <a:ea typeface="+mn-lt"/>
              <a:cs typeface="+mn-lt"/>
            </a:endParaRPr>
          </a:p>
          <a:p>
            <a:pPr marL="342900" indent="-342900">
              <a:buFont typeface="Arial"/>
              <a:buChar char="•"/>
            </a:pPr>
            <a:r>
              <a:rPr lang="en-US" sz="2000">
                <a:ea typeface="+mn-lt"/>
                <a:cs typeface="+mn-lt"/>
              </a:rPr>
              <a:t>Partial systems are successively built to produce a final total system and customer can respond to each built.</a:t>
            </a:r>
          </a:p>
          <a:p>
            <a:pPr marL="285750" indent="-285750">
              <a:buFont typeface="Arial"/>
              <a:buChar char="•"/>
            </a:pPr>
            <a:endParaRPr lang="en-US" sz="2000" dirty="0">
              <a:ea typeface="+mn-lt"/>
              <a:cs typeface="+mn-lt"/>
            </a:endParaRPr>
          </a:p>
          <a:p>
            <a:pPr marL="285750" indent="-285750">
              <a:buFont typeface="Arial"/>
              <a:buChar char="•"/>
            </a:pPr>
            <a:r>
              <a:rPr lang="en-US" sz="2000">
                <a:ea typeface="+mn-lt"/>
                <a:cs typeface="+mn-lt"/>
              </a:rPr>
              <a:t>The project is regarding web development and incremental model is    best suited for our project.</a:t>
            </a:r>
          </a:p>
          <a:p>
            <a:pPr algn="l"/>
            <a:endParaRPr lang="en-US" sz="2000" dirty="0">
              <a:cs typeface="Calibri"/>
            </a:endParaRPr>
          </a:p>
        </p:txBody>
      </p:sp>
    </p:spTree>
    <p:extLst>
      <p:ext uri="{BB962C8B-B14F-4D97-AF65-F5344CB8AC3E}">
        <p14:creationId xmlns:p14="http://schemas.microsoft.com/office/powerpoint/2010/main" val="203002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DDD10EA-160D-41FE-B821-A7410688ACDA}"/>
              </a:ext>
            </a:extLst>
          </p:cNvPr>
          <p:cNvSpPr txBox="1"/>
          <p:nvPr/>
        </p:nvSpPr>
        <p:spPr>
          <a:xfrm>
            <a:off x="180813" y="735022"/>
            <a:ext cx="4230100"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dirty="0">
                <a:solidFill>
                  <a:srgbClr val="FFFFFF"/>
                </a:solidFill>
                <a:latin typeface="+mj-lt"/>
                <a:ea typeface="+mj-ea"/>
                <a:cs typeface="+mj-cs"/>
              </a:rPr>
              <a:t>ADVANTAGES</a:t>
            </a:r>
            <a:r>
              <a:rPr lang="en-US" sz="4000" kern="1200" dirty="0">
                <a:solidFill>
                  <a:srgbClr val="FFFFFF"/>
                </a:solidFill>
                <a:latin typeface="+mj-lt"/>
                <a:ea typeface="+mj-ea"/>
                <a:cs typeface="+mj-cs"/>
              </a:rPr>
              <a:t> OF INCREMENTAL </a:t>
            </a:r>
            <a:r>
              <a:rPr lang="en-US" sz="4000" kern="1200">
                <a:solidFill>
                  <a:srgbClr val="FFFFFF"/>
                </a:solidFill>
                <a:latin typeface="+mj-lt"/>
                <a:ea typeface="+mj-ea"/>
                <a:cs typeface="+mj-cs"/>
              </a:rPr>
              <a:t>MODEL</a:t>
            </a:r>
          </a:p>
        </p:txBody>
      </p:sp>
      <p:graphicFrame>
        <p:nvGraphicFramePr>
          <p:cNvPr id="20" name="TextBox 2">
            <a:extLst>
              <a:ext uri="{FF2B5EF4-FFF2-40B4-BE49-F238E27FC236}">
                <a16:creationId xmlns:a16="http://schemas.microsoft.com/office/drawing/2014/main" id="{CCCD19F4-309C-4185-A4DF-B40983D5DA43}"/>
              </a:ext>
            </a:extLst>
          </p:cNvPr>
          <p:cNvGraphicFramePr/>
          <p:nvPr/>
        </p:nvGraphicFramePr>
        <p:xfrm>
          <a:off x="6503158" y="649480"/>
          <a:ext cx="48624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62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C96D2CA0-5308-4F96-81BF-282E2E698954}"/>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WHY OTHER MODELS ARE NOT CHOOSEN?</a:t>
            </a:r>
          </a:p>
        </p:txBody>
      </p:sp>
      <p:graphicFrame>
        <p:nvGraphicFramePr>
          <p:cNvPr id="3" name="Table 3">
            <a:extLst>
              <a:ext uri="{FF2B5EF4-FFF2-40B4-BE49-F238E27FC236}">
                <a16:creationId xmlns:a16="http://schemas.microsoft.com/office/drawing/2014/main" id="{AE056337-1441-4B31-BCF7-4A1B12FA9611}"/>
              </a:ext>
            </a:extLst>
          </p:cNvPr>
          <p:cNvGraphicFramePr>
            <a:graphicFrameLocks noGrp="1"/>
          </p:cNvGraphicFramePr>
          <p:nvPr>
            <p:extLst>
              <p:ext uri="{D42A27DB-BD31-4B8C-83A1-F6EECF244321}">
                <p14:modId xmlns:p14="http://schemas.microsoft.com/office/powerpoint/2010/main" val="1527066671"/>
              </p:ext>
            </p:extLst>
          </p:nvPr>
        </p:nvGraphicFramePr>
        <p:xfrm>
          <a:off x="4488492" y="1523999"/>
          <a:ext cx="6905896" cy="4204343"/>
        </p:xfrm>
        <a:graphic>
          <a:graphicData uri="http://schemas.openxmlformats.org/drawingml/2006/table">
            <a:tbl>
              <a:tblPr firstRow="1" bandRow="1">
                <a:tableStyleId>{69012ECD-51FC-41F1-AA8D-1B2483CD663E}</a:tableStyleId>
              </a:tblPr>
              <a:tblGrid>
                <a:gridCol w="1291746">
                  <a:extLst>
                    <a:ext uri="{9D8B030D-6E8A-4147-A177-3AD203B41FA5}">
                      <a16:colId xmlns:a16="http://schemas.microsoft.com/office/drawing/2014/main" val="1939068774"/>
                    </a:ext>
                  </a:extLst>
                </a:gridCol>
                <a:gridCol w="1427728">
                  <a:extLst>
                    <a:ext uri="{9D8B030D-6E8A-4147-A177-3AD203B41FA5}">
                      <a16:colId xmlns:a16="http://schemas.microsoft.com/office/drawing/2014/main" val="883737714"/>
                    </a:ext>
                  </a:extLst>
                </a:gridCol>
                <a:gridCol w="1308296">
                  <a:extLst>
                    <a:ext uri="{9D8B030D-6E8A-4147-A177-3AD203B41FA5}">
                      <a16:colId xmlns:a16="http://schemas.microsoft.com/office/drawing/2014/main" val="1662594738"/>
                    </a:ext>
                  </a:extLst>
                </a:gridCol>
                <a:gridCol w="1528944">
                  <a:extLst>
                    <a:ext uri="{9D8B030D-6E8A-4147-A177-3AD203B41FA5}">
                      <a16:colId xmlns:a16="http://schemas.microsoft.com/office/drawing/2014/main" val="2582412402"/>
                    </a:ext>
                  </a:extLst>
                </a:gridCol>
                <a:gridCol w="1349182">
                  <a:extLst>
                    <a:ext uri="{9D8B030D-6E8A-4147-A177-3AD203B41FA5}">
                      <a16:colId xmlns:a16="http://schemas.microsoft.com/office/drawing/2014/main" val="1338909493"/>
                    </a:ext>
                  </a:extLst>
                </a:gridCol>
              </a:tblGrid>
              <a:tr h="1750407">
                <a:tc>
                  <a:txBody>
                    <a:bodyPr/>
                    <a:lstStyle/>
                    <a:p>
                      <a:r>
                        <a:rPr lang="en-US" sz="1600"/>
                        <a:t>WATERFALL        MODEL</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n-US" sz="1600" b="1" u="none" strike="noStrike" noProof="0"/>
                        <a:t>    V-MODEL</a:t>
                      </a:r>
                    </a:p>
                    <a:p>
                      <a:pPr lvl="0">
                        <a:buNone/>
                      </a:pPr>
                      <a:endParaRPr lang="en-US" sz="1600" dirty="0"/>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600" b="0" u="none" strike="noStrike" noProof="0" dirty="0"/>
                        <a:t> </a:t>
                      </a:r>
                      <a:r>
                        <a:rPr lang="en-US" sz="1600" b="1" u="none" strike="noStrike" noProof="0"/>
                        <a:t>     SPIRAL        </a:t>
                      </a:r>
                      <a:r>
                        <a:rPr lang="en-US" sz="1600" b="1" u="none" strike="noStrike" noProof="0" dirty="0"/>
                        <a:t>     MODEL</a:t>
                      </a:r>
                      <a:endParaRPr lang="en-US" sz="1600" b="1" dirty="0"/>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600" dirty="0"/>
                        <a:t>   </a:t>
                      </a:r>
                      <a:r>
                        <a:rPr lang="en-US" sz="1400"/>
                        <a:t>EVOLUTIONARY</a:t>
                      </a:r>
                    </a:p>
                    <a:p>
                      <a:pPr lvl="0">
                        <a:buNone/>
                      </a:pPr>
                      <a:r>
                        <a:rPr lang="en-US" sz="1400"/>
                        <a:t>     PROTOTYPING            MODEL</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600" b="1" u="none" strike="noStrike" noProof="0" dirty="0"/>
                        <a:t>        AGILE          </a:t>
                      </a:r>
                      <a:r>
                        <a:rPr lang="en-US" sz="1600" b="1" u="none" strike="noStrike" noProof="0"/>
                        <a:t>       MODEL</a:t>
                      </a:r>
                      <a:endParaRPr lang="en-US" sz="1600" b="1"/>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76025988"/>
                  </a:ext>
                </a:extLst>
              </a:tr>
              <a:tr h="808972">
                <a:tc>
                  <a:txBody>
                    <a:bodyPr/>
                    <a:lstStyle/>
                    <a:p>
                      <a:r>
                        <a:rPr lang="en-US" sz="1200"/>
                        <a:t>1.)NOT VERY ADAPTIVE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1.)RELATIVELY </a:t>
                      </a:r>
                      <a:endParaRPr lang="en-US"/>
                    </a:p>
                    <a:p>
                      <a:pPr lvl="0">
                        <a:buNone/>
                      </a:pPr>
                      <a:r>
                        <a:rPr lang="en-US" sz="1200"/>
                        <a:t>    INFLEXIBLE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1.)TIME INTENSIVE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1.)UNCONTROLLED PROTOTYPING CONFUSES TESTS WITH REAL PRODUCTS</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60000"/>
                        <a:lumOff val="40000"/>
                      </a:schemeClr>
                    </a:solidFill>
                  </a:tcPr>
                </a:tc>
                <a:tc>
                  <a:txBody>
                    <a:bodyPr/>
                    <a:lstStyle/>
                    <a:p>
                      <a:r>
                        <a:rPr lang="en-US" sz="1200"/>
                        <a:t>1.)DIFFICULT TO SCALE</a:t>
                      </a:r>
                    </a:p>
                  </a:txBody>
                  <a:tcPr marL="27658" marR="27658" marT="13829" marB="13829">
                    <a:lnL w="12700">
                      <a:solidFill>
                        <a:schemeClr val="tx1"/>
                      </a:solidFill>
                    </a:lnL>
                    <a:lnT w="12700">
                      <a:solidFill>
                        <a:schemeClr val="tx1"/>
                      </a:solidFill>
                    </a:lnT>
                    <a:solidFill>
                      <a:schemeClr val="accent5">
                        <a:lumMod val="60000"/>
                        <a:lumOff val="40000"/>
                      </a:schemeClr>
                    </a:solidFill>
                  </a:tcPr>
                </a:tc>
                <a:extLst>
                  <a:ext uri="{0D108BD9-81ED-4DB2-BD59-A6C34878D82A}">
                    <a16:rowId xmlns:a16="http://schemas.microsoft.com/office/drawing/2014/main" val="799160522"/>
                  </a:ext>
                </a:extLst>
              </a:tr>
              <a:tr h="822482">
                <a:tc>
                  <a:txBody>
                    <a:bodyPr/>
                    <a:lstStyle/>
                    <a:p>
                      <a:pPr lvl="0">
                        <a:buNone/>
                      </a:pPr>
                      <a:r>
                        <a:rPr lang="en-US" sz="1200"/>
                        <a:t>2.)CANNOT REVISIT EARLY STAGES</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2.)NO PROTOTYPES  BEFORE IMPLEMENTING</a:t>
                      </a:r>
                      <a:endParaRPr lang="en-US"/>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2.)HIGHER SKILLS REQUIRED</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2.)TIME INTENSIVE</a:t>
                      </a:r>
                    </a:p>
                  </a:txBody>
                  <a:tcPr marL="27658" marR="27658" marT="13829" marB="13829">
                    <a:lnL w="12700">
                      <a:solidFill>
                        <a:schemeClr val="tx1"/>
                      </a:solidFill>
                    </a:lnL>
                    <a:lnR w="12700">
                      <a:solidFill>
                        <a:schemeClr val="tx1"/>
                      </a:solidFill>
                    </a:lnR>
                    <a:lnT w="12700">
                      <a:solidFill>
                        <a:schemeClr val="tx1"/>
                      </a:solidFill>
                    </a:lnT>
                    <a:lnB w="12700">
                      <a:solidFill>
                        <a:schemeClr val="tx1"/>
                      </a:solidFill>
                    </a:lnB>
                    <a:solidFill>
                      <a:schemeClr val="accent5">
                        <a:lumMod val="40000"/>
                        <a:lumOff val="60000"/>
                      </a:schemeClr>
                    </a:solidFill>
                  </a:tcPr>
                </a:tc>
                <a:tc>
                  <a:txBody>
                    <a:bodyPr/>
                    <a:lstStyle/>
                    <a:p>
                      <a:pPr lvl="0">
                        <a:buNone/>
                      </a:pPr>
                      <a:r>
                        <a:rPr lang="en-US" sz="1200"/>
                        <a:t>2.)PROJECT DOCUMENTATION DELAYED TO VERY END</a:t>
                      </a:r>
                    </a:p>
                  </a:txBody>
                  <a:tcPr marL="27658" marR="27658" marT="13829" marB="13829">
                    <a:lnL w="12700">
                      <a:solidFill>
                        <a:schemeClr val="tx1"/>
                      </a:solidFill>
                    </a:lnL>
                    <a:solidFill>
                      <a:schemeClr val="accent5">
                        <a:lumMod val="40000"/>
                        <a:lumOff val="60000"/>
                      </a:schemeClr>
                    </a:solidFill>
                  </a:tcPr>
                </a:tc>
                <a:extLst>
                  <a:ext uri="{0D108BD9-81ED-4DB2-BD59-A6C34878D82A}">
                    <a16:rowId xmlns:a16="http://schemas.microsoft.com/office/drawing/2014/main" val="1309798602"/>
                  </a:ext>
                </a:extLst>
              </a:tr>
              <a:tr h="822482">
                <a:tc>
                  <a:txBody>
                    <a:bodyPr/>
                    <a:lstStyle/>
                    <a:p>
                      <a:pPr lvl="0">
                        <a:buNone/>
                      </a:pPr>
                      <a:r>
                        <a:rPr lang="en-US" sz="1200"/>
                        <a:t>3.)MORE TIME AND RESOURCE REQUIREMENTS</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3.)PROBLEMS ARE LEFT HANGING</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dirty="0"/>
                        <a:t>3.)UNIQUENESS </a:t>
                      </a:r>
                      <a:r>
                        <a:rPr lang="en-US" sz="1200"/>
                        <a:t>PROHIBITS RE-USE LATER</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3.)PROTOTYPES CAN BE EXPENSIVE</a:t>
                      </a:r>
                      <a:endParaRPr lang="en-US" sz="1200" dirty="0"/>
                    </a:p>
                  </a:txBody>
                  <a:tcPr marL="27657" marR="27657" marT="13828" marB="13828">
                    <a:lnL w="12700">
                      <a:solidFill>
                        <a:schemeClr val="tx1"/>
                      </a:solidFill>
                    </a:lnL>
                    <a:lnR w="12700">
                      <a:solidFill>
                        <a:schemeClr val="tx1"/>
                      </a:solidFill>
                    </a:lnR>
                    <a:lnT w="12700">
                      <a:solidFill>
                        <a:schemeClr val="tx1"/>
                      </a:solidFill>
                    </a:lnT>
                    <a:lnB w="12700">
                      <a:solidFill>
                        <a:schemeClr val="tx1"/>
                      </a:solidFill>
                    </a:lnB>
                    <a:solidFill>
                      <a:schemeClr val="accent5">
                        <a:lumMod val="20000"/>
                        <a:lumOff val="80000"/>
                      </a:schemeClr>
                    </a:solidFill>
                  </a:tcPr>
                </a:tc>
                <a:tc>
                  <a:txBody>
                    <a:bodyPr/>
                    <a:lstStyle/>
                    <a:p>
                      <a:pPr lvl="0">
                        <a:buNone/>
                      </a:pPr>
                      <a:r>
                        <a:rPr lang="en-US" sz="1200"/>
                        <a:t>3.)DIFFICULT TO RE-USE</a:t>
                      </a:r>
                      <a:endParaRPr lang="en-US" sz="1200" dirty="0"/>
                    </a:p>
                  </a:txBody>
                  <a:tcPr marL="27657" marR="27657" marT="13828" marB="13828">
                    <a:lnL w="12700">
                      <a:solidFill>
                        <a:schemeClr val="tx1"/>
                      </a:solidFill>
                    </a:lnL>
                    <a:solidFill>
                      <a:schemeClr val="accent5">
                        <a:lumMod val="20000"/>
                        <a:lumOff val="80000"/>
                      </a:schemeClr>
                    </a:solidFill>
                  </a:tcPr>
                </a:tc>
                <a:extLst>
                  <a:ext uri="{0D108BD9-81ED-4DB2-BD59-A6C34878D82A}">
                    <a16:rowId xmlns:a16="http://schemas.microsoft.com/office/drawing/2014/main" val="4128089975"/>
                  </a:ext>
                </a:extLst>
              </a:tr>
            </a:tbl>
          </a:graphicData>
        </a:graphic>
      </p:graphicFrame>
      <p:sp>
        <p:nvSpPr>
          <p:cNvPr id="4" name="TextBox 3">
            <a:extLst>
              <a:ext uri="{FF2B5EF4-FFF2-40B4-BE49-F238E27FC236}">
                <a16:creationId xmlns:a16="http://schemas.microsoft.com/office/drawing/2014/main" id="{82EE57C1-0570-4540-A7C5-2597AAB57F67}"/>
              </a:ext>
            </a:extLst>
          </p:cNvPr>
          <p:cNvSpPr txBox="1"/>
          <p:nvPr/>
        </p:nvSpPr>
        <p:spPr>
          <a:xfrm>
            <a:off x="5037551" y="718785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4093157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3">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c 3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263A76A-9EE0-4A38-9478-A776B4ACC1AD}"/>
              </a:ext>
            </a:extLst>
          </p:cNvPr>
          <p:cNvSpPr txBox="1"/>
          <p:nvPr/>
        </p:nvSpPr>
        <p:spPr>
          <a:xfrm>
            <a:off x="7080738" y="647593"/>
            <a:ext cx="4467792" cy="30605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rgbClr val="FFFFFF"/>
                </a:solidFill>
                <a:latin typeface="+mj-lt"/>
                <a:ea typeface="+mj-ea"/>
                <a:cs typeface="+mj-cs"/>
              </a:rPr>
              <a:t>THANK YOU</a:t>
            </a:r>
          </a:p>
        </p:txBody>
      </p:sp>
      <p:sp>
        <p:nvSpPr>
          <p:cNvPr id="39" name="Oval 37">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CD849BD2-8356-4B31-BC4C-B8B559CB1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1673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BBE7C9-4C51-4932-A9DF-7A6CC3E64EC7}"/>
              </a:ext>
            </a:extLst>
          </p:cNvPr>
          <p:cNvSpPr txBox="1"/>
          <p:nvPr/>
        </p:nvSpPr>
        <p:spPr>
          <a:xfrm>
            <a:off x="987689" y="3071183"/>
            <a:ext cx="9910296" cy="25900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6800" b="1" kern="1200">
                <a:solidFill>
                  <a:schemeClr val="tx1"/>
                </a:solidFill>
                <a:latin typeface="+mj-lt"/>
                <a:ea typeface="+mj-ea"/>
                <a:cs typeface="+mj-cs"/>
              </a:rPr>
              <a:t>ML BASED MOVIE RECOMMEDATION SYSTEM</a:t>
            </a:r>
          </a:p>
        </p:txBody>
      </p:sp>
      <p:sp>
        <p:nvSpPr>
          <p:cNvPr id="76" name="Rectangle 7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67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1" name="Freeform: Shape 80">
            <a:extLst>
              <a:ext uri="{FF2B5EF4-FFF2-40B4-BE49-F238E27FC236}">
                <a16:creationId xmlns:a16="http://schemas.microsoft.com/office/drawing/2014/main" id="{1D9F7BF7-0470-4643-98A4-6BC35B3D4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157694" cy="4950634"/>
          </a:xfrm>
          <a:custGeom>
            <a:avLst/>
            <a:gdLst>
              <a:gd name="connsiteX0" fmla="*/ 5157694 w 5157694"/>
              <a:gd name="connsiteY0" fmla="*/ 0 h 4950634"/>
              <a:gd name="connsiteX1" fmla="*/ 263400 w 5157694"/>
              <a:gd name="connsiteY1" fmla="*/ 0 h 4950634"/>
              <a:gd name="connsiteX2" fmla="*/ 161950 w 5157694"/>
              <a:gd name="connsiteY2" fmla="*/ 277179 h 4950634"/>
              <a:gd name="connsiteX3" fmla="*/ 0 w 5157694"/>
              <a:gd name="connsiteY3" fmla="*/ 1348379 h 4950634"/>
              <a:gd name="connsiteX4" fmla="*/ 3602256 w 5157694"/>
              <a:gd name="connsiteY4" fmla="*/ 4950634 h 4950634"/>
              <a:gd name="connsiteX5" fmla="*/ 4984183 w 5157694"/>
              <a:gd name="connsiteY5" fmla="*/ 4676036 h 4950634"/>
              <a:gd name="connsiteX6" fmla="*/ 5157694 w 5157694"/>
              <a:gd name="connsiteY6" fmla="*/ 4598233 h 495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7694" h="4950634">
                <a:moveTo>
                  <a:pt x="5157694" y="0"/>
                </a:moveTo>
                <a:lnTo>
                  <a:pt x="263400" y="0"/>
                </a:lnTo>
                <a:lnTo>
                  <a:pt x="161950" y="277179"/>
                </a:lnTo>
                <a:cubicBezTo>
                  <a:pt x="56700" y="615571"/>
                  <a:pt x="0" y="975354"/>
                  <a:pt x="0" y="1348379"/>
                </a:cubicBezTo>
                <a:cubicBezTo>
                  <a:pt x="0" y="3337849"/>
                  <a:pt x="1612786" y="4950634"/>
                  <a:pt x="3602256" y="4950634"/>
                </a:cubicBezTo>
                <a:cubicBezTo>
                  <a:pt x="4091852" y="4950634"/>
                  <a:pt x="4558635" y="4852960"/>
                  <a:pt x="4984183" y="4676036"/>
                </a:cubicBezTo>
                <a:lnTo>
                  <a:pt x="5157694" y="459823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644AD5F1-5EFA-450C-8A99-3B23B033F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4931983" cy="4724929"/>
          </a:xfrm>
          <a:custGeom>
            <a:avLst/>
            <a:gdLst>
              <a:gd name="connsiteX0" fmla="*/ 4931983 w 4931983"/>
              <a:gd name="connsiteY0" fmla="*/ 0 h 4724929"/>
              <a:gd name="connsiteX1" fmla="*/ 281761 w 4931983"/>
              <a:gd name="connsiteY1" fmla="*/ 0 h 4724929"/>
              <a:gd name="connsiteX2" fmla="*/ 265347 w 4931983"/>
              <a:gd name="connsiteY2" fmla="*/ 34074 h 4724929"/>
              <a:gd name="connsiteX3" fmla="*/ 0 w 4931983"/>
              <a:gd name="connsiteY3" fmla="*/ 1348380 h 4724929"/>
              <a:gd name="connsiteX4" fmla="*/ 3376549 w 4931983"/>
              <a:gd name="connsiteY4" fmla="*/ 4724929 h 4724929"/>
              <a:gd name="connsiteX5" fmla="*/ 4840423 w 4931983"/>
              <a:gd name="connsiteY5" fmla="*/ 4391965 h 4724929"/>
              <a:gd name="connsiteX6" fmla="*/ 4931983 w 4931983"/>
              <a:gd name="connsiteY6" fmla="*/ 4341519 h 472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1983" h="4724929">
                <a:moveTo>
                  <a:pt x="4931983" y="0"/>
                </a:moveTo>
                <a:lnTo>
                  <a:pt x="281761" y="0"/>
                </a:lnTo>
                <a:lnTo>
                  <a:pt x="265347" y="34074"/>
                </a:lnTo>
                <a:cubicBezTo>
                  <a:pt x="94485" y="438040"/>
                  <a:pt x="0" y="882177"/>
                  <a:pt x="0" y="1348380"/>
                </a:cubicBezTo>
                <a:cubicBezTo>
                  <a:pt x="0" y="3213197"/>
                  <a:pt x="1511732" y="4724929"/>
                  <a:pt x="3376549" y="4724929"/>
                </a:cubicBezTo>
                <a:cubicBezTo>
                  <a:pt x="3901029" y="4724929"/>
                  <a:pt x="4397579" y="4605349"/>
                  <a:pt x="4840423" y="4391965"/>
                </a:cubicBezTo>
                <a:lnTo>
                  <a:pt x="4931983" y="43415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59B2924-DD40-4C93-98F4-9FF183470DF8}"/>
              </a:ext>
            </a:extLst>
          </p:cNvPr>
          <p:cNvSpPr txBox="1"/>
          <p:nvPr/>
        </p:nvSpPr>
        <p:spPr>
          <a:xfrm>
            <a:off x="801098" y="603504"/>
            <a:ext cx="3221067" cy="30361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bg1">
                    <a:lumMod val="85000"/>
                    <a:lumOff val="15000"/>
                  </a:schemeClr>
                </a:solidFill>
                <a:latin typeface="+mj-lt"/>
                <a:ea typeface="+mj-ea"/>
                <a:cs typeface="+mj-cs"/>
              </a:rPr>
              <a:t>TEAM MEMBERS AND THEIR ROLES:-</a:t>
            </a:r>
          </a:p>
        </p:txBody>
      </p:sp>
      <p:graphicFrame>
        <p:nvGraphicFramePr>
          <p:cNvPr id="15" name="TextBox 2">
            <a:extLst>
              <a:ext uri="{FF2B5EF4-FFF2-40B4-BE49-F238E27FC236}">
                <a16:creationId xmlns:a16="http://schemas.microsoft.com/office/drawing/2014/main" id="{183F0A42-620D-4A00-8607-AB53811B7251}"/>
              </a:ext>
            </a:extLst>
          </p:cNvPr>
          <p:cNvGraphicFramePr/>
          <p:nvPr>
            <p:extLst>
              <p:ext uri="{D42A27DB-BD31-4B8C-83A1-F6EECF244321}">
                <p14:modId xmlns:p14="http://schemas.microsoft.com/office/powerpoint/2010/main" val="3237321104"/>
              </p:ext>
            </p:extLst>
          </p:nvPr>
        </p:nvGraphicFramePr>
        <p:xfrm>
          <a:off x="5683624" y="1409700"/>
          <a:ext cx="6111297" cy="4572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20109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F2C413-DEC8-4D85-B1E1-AC5B1EA88930}"/>
              </a:ext>
            </a:extLst>
          </p:cNvPr>
          <p:cNvSpPr txBox="1"/>
          <p:nvPr/>
        </p:nvSpPr>
        <p:spPr>
          <a:xfrm>
            <a:off x="808638" y="386930"/>
            <a:ext cx="9236700" cy="11889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PROBLEM STATEMENT:-</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BB9F98-35E2-4EED-81C9-CEC37487BFAE}"/>
              </a:ext>
            </a:extLst>
          </p:cNvPr>
          <p:cNvSpPr txBox="1"/>
          <p:nvPr/>
        </p:nvSpPr>
        <p:spPr>
          <a:xfrm>
            <a:off x="539747" y="2951021"/>
            <a:ext cx="10143668" cy="343553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nSpc>
                <a:spcPct val="90000"/>
              </a:lnSpc>
              <a:spcAft>
                <a:spcPts val="600"/>
              </a:spcAft>
            </a:pPr>
            <a:r>
              <a:rPr lang="en-US" sz="2400" dirty="0">
                <a:ea typeface="+mn-lt"/>
                <a:cs typeface="+mn-lt"/>
              </a:rPr>
              <a:t>For building a recommender system from scratch, we face several different problems. Currently there are a lot of recommender systems based on the user information, so what should we do if the website does not have well setup user database. After that, we will solve the representation of a movie, which is how a system can understand a movie. That is the precondition for comparing similarity between two movies.. Movie features such as genre, reviews and director is a way that can categorize movies. But for each feature of the movie, there </a:t>
            </a:r>
            <a:r>
              <a:rPr lang="en-US" sz="2400">
                <a:ea typeface="+mn-lt"/>
                <a:cs typeface="+mn-lt"/>
              </a:rPr>
              <a:t>should be different priority for them and each of them plays a different role for recommendation.</a:t>
            </a:r>
            <a:endParaRPr lang="en-US"/>
          </a:p>
          <a:p>
            <a:pPr>
              <a:lnSpc>
                <a:spcPct val="90000"/>
              </a:lnSpc>
              <a:spcAft>
                <a:spcPts val="600"/>
              </a:spcAft>
            </a:pPr>
            <a:endParaRPr lang="en-US" sz="2400" b="1" dirty="0">
              <a:ea typeface="+mn-lt"/>
              <a:cs typeface="+mn-lt"/>
            </a:endParaRPr>
          </a:p>
          <a:p>
            <a:pPr>
              <a:lnSpc>
                <a:spcPct val="90000"/>
              </a:lnSpc>
              <a:spcAft>
                <a:spcPts val="600"/>
              </a:spcAft>
            </a:pPr>
            <a:r>
              <a:rPr lang="en-US" sz="2400" b="1">
                <a:ea typeface="+mn-lt"/>
                <a:cs typeface="+mn-lt"/>
              </a:rPr>
              <a:t>So we get these questions:</a:t>
            </a:r>
            <a:endParaRPr lang="en-US" b="1">
              <a:cs typeface="Calibri"/>
            </a:endParaRPr>
          </a:p>
          <a:p>
            <a:pPr>
              <a:lnSpc>
                <a:spcPct val="90000"/>
              </a:lnSpc>
              <a:spcAft>
                <a:spcPts val="600"/>
              </a:spcAft>
            </a:pPr>
            <a:r>
              <a:rPr lang="en-US" sz="2400" b="1" dirty="0">
                <a:cs typeface="Calibri" panose="020F0502020204030204"/>
              </a:rPr>
              <a:t>1.)</a:t>
            </a:r>
            <a:r>
              <a:rPr lang="en-US" sz="2400" b="1">
                <a:ea typeface="+mn-lt"/>
                <a:cs typeface="+mn-lt"/>
              </a:rPr>
              <a:t>How to calculate the similarity between two movies?</a:t>
            </a:r>
            <a:endParaRPr lang="en-US" sz="2400" b="1">
              <a:cs typeface="Calibri" panose="020F0502020204030204"/>
            </a:endParaRPr>
          </a:p>
          <a:p>
            <a:pPr>
              <a:lnSpc>
                <a:spcPct val="90000"/>
              </a:lnSpc>
              <a:spcAft>
                <a:spcPts val="600"/>
              </a:spcAft>
            </a:pPr>
            <a:r>
              <a:rPr lang="en-US" sz="2400" b="1">
                <a:cs typeface="Calibri" panose="020F0502020204030204"/>
              </a:rPr>
              <a:t>2.)</a:t>
            </a:r>
            <a:r>
              <a:rPr lang="en-US" sz="2400" b="1">
                <a:ea typeface="+mn-lt"/>
                <a:cs typeface="+mn-lt"/>
              </a:rPr>
              <a:t>What kind of movie features can be used for the recommender system?</a:t>
            </a:r>
            <a:endParaRPr lang="en-US" sz="2400" b="1" dirty="0">
              <a:cs typeface="Calibri" panose="020F0502020204030204"/>
            </a:endParaRPr>
          </a:p>
          <a:p>
            <a:pPr>
              <a:lnSpc>
                <a:spcPct val="90000"/>
              </a:lnSpc>
              <a:spcAft>
                <a:spcPts val="600"/>
              </a:spcAft>
            </a:pPr>
            <a:endParaRPr lang="en-US" sz="2400" dirty="0">
              <a:cs typeface="Calibri" panose="020F0502020204030204"/>
            </a:endParaRPr>
          </a:p>
          <a:p>
            <a:pPr>
              <a:lnSpc>
                <a:spcPct val="90000"/>
              </a:lnSpc>
              <a:spcAft>
                <a:spcPts val="600"/>
              </a:spcAft>
            </a:pPr>
            <a:endParaRPr lang="en-US" sz="2400" b="1" dirty="0"/>
          </a:p>
          <a:p>
            <a:pPr>
              <a:lnSpc>
                <a:spcPct val="90000"/>
              </a:lnSpc>
              <a:spcAft>
                <a:spcPts val="600"/>
              </a:spcAft>
            </a:pPr>
            <a:endParaRPr lang="en-US" sz="2400" b="1" dirty="0"/>
          </a:p>
          <a:p>
            <a:pPr>
              <a:lnSpc>
                <a:spcPct val="90000"/>
              </a:lnSpc>
              <a:spcAft>
                <a:spcPts val="600"/>
              </a:spcAft>
            </a:pPr>
            <a:endParaRPr lang="en-US" sz="2400" b="1">
              <a:cs typeface="Calibri"/>
            </a:endParaRPr>
          </a:p>
        </p:txBody>
      </p:sp>
    </p:spTree>
    <p:extLst>
      <p:ext uri="{BB962C8B-B14F-4D97-AF65-F5344CB8AC3E}">
        <p14:creationId xmlns:p14="http://schemas.microsoft.com/office/powerpoint/2010/main" val="350370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EE2DA5-A0F2-407C-BA58-947FF23F113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B414AC0-DB96-4180-8BF8-A3836C9DB2AA}"/>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a:t>Recommender System</a:t>
            </a:r>
            <a:r>
              <a:rPr lang="en-US"/>
              <a:t> is a system that seeks to predict or filter preferences according to the user’s choices. Recommender systems are utilized in a variety of areas including movies, music, news, books, research articles, search queries, social tags, and products in general.  </a:t>
            </a:r>
          </a:p>
          <a:p>
            <a:pPr>
              <a:lnSpc>
                <a:spcPct val="90000"/>
              </a:lnSpc>
              <a:spcAft>
                <a:spcPts val="600"/>
              </a:spcAft>
            </a:pPr>
            <a:r>
              <a:rPr lang="en-US"/>
              <a:t>Recommender systems produce a list of recommendations in any of the two ways –</a:t>
            </a:r>
            <a:endParaRPr lang="en-US">
              <a:cs typeface="Calibri" panose="020F0502020204030204"/>
            </a:endParaRP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a:t>1.)Collaborative filtering</a:t>
            </a:r>
            <a:endParaRPr lang="en-US">
              <a:cs typeface="Calibri" panose="020F0502020204030204"/>
            </a:endParaRPr>
          </a:p>
          <a:p>
            <a:pPr>
              <a:lnSpc>
                <a:spcPct val="90000"/>
              </a:lnSpc>
              <a:spcAft>
                <a:spcPts val="600"/>
              </a:spcAft>
            </a:pPr>
            <a:r>
              <a:rPr lang="en-US"/>
              <a:t>2.)Content-based filtering </a:t>
            </a:r>
            <a:endParaRPr lang="en-US" b="1">
              <a:cs typeface="Calibri" panose="020F0502020204030204"/>
            </a:endParaRPr>
          </a:p>
          <a:p>
            <a:pPr>
              <a:lnSpc>
                <a:spcPct val="90000"/>
              </a:lnSpc>
              <a:spcAft>
                <a:spcPts val="600"/>
              </a:spcAft>
            </a:pPr>
            <a:r>
              <a:rPr lang="en-US" dirty="0"/>
              <a:t>In our project,we are using </a:t>
            </a:r>
            <a:r>
              <a:rPr lang="en-US" b="1"/>
              <a:t>Content-based filtering,</a:t>
            </a:r>
            <a:r>
              <a:rPr lang="en-US"/>
              <a:t>that</a:t>
            </a:r>
            <a:r>
              <a:rPr lang="en-US" b="1"/>
              <a:t> </a:t>
            </a:r>
            <a:r>
              <a:rPr lang="en-US" dirty="0"/>
              <a:t>uses a series of discrete characteristics of an item in order to recommend additional items with similar properties. Content-based filtering methods are totally based on a description of the item and a profile of the user’s preferences. It recommends items based on the user’s past preferences. </a:t>
            </a:r>
            <a:endParaRPr lang="en-US">
              <a:cs typeface="Calibri" panose="020F0502020204030204"/>
            </a:endParaRPr>
          </a:p>
        </p:txBody>
      </p:sp>
    </p:spTree>
    <p:extLst>
      <p:ext uri="{BB962C8B-B14F-4D97-AF65-F5344CB8AC3E}">
        <p14:creationId xmlns:p14="http://schemas.microsoft.com/office/powerpoint/2010/main" val="386213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7774CE-1510-494E-A686-BFCD0A9ABBC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EA158913-75E9-40C3-85E0-B06BC8BE0357}"/>
              </a:ext>
            </a:extLst>
          </p:cNvPr>
          <p:cNvSpPr txBox="1"/>
          <p:nvPr/>
        </p:nvSpPr>
        <p:spPr>
          <a:xfrm>
            <a:off x="4593445" y="476522"/>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r>
              <a:rPr lang="en-US" sz="1700" b="1">
                <a:ea typeface="+mn-lt"/>
                <a:cs typeface="+mn-lt"/>
              </a:rPr>
              <a:t>Movie Recommendation Systems</a:t>
            </a:r>
            <a:r>
              <a:rPr lang="en-US" sz="1700">
                <a:ea typeface="+mn-lt"/>
                <a:cs typeface="+mn-lt"/>
              </a:rPr>
              <a:t> usually predict what movies a user will like based on the attributes present in previously liked/watched movies. Such recommendation systems are beneficial for organizations that collect data from large amounts of customers, and wish to effectively provide the best suggestions possible. A lot of factors can be considered while designing a movie recommendation system like the genre of the movie, actors present in it or even the director of the movie. The systems can recommend movies based on one or a combination of two or more attributes. In this project, the recommendation system has been built on the type of film that the user might prefer to watch. The approach adopted to do so is content-based filtering using </a:t>
            </a:r>
            <a:r>
              <a:rPr lang="en-US" sz="1700" b="1">
                <a:ea typeface="+mn-lt"/>
                <a:cs typeface="+mn-lt"/>
              </a:rPr>
              <a:t>cosine similarity</a:t>
            </a:r>
            <a:r>
              <a:rPr lang="en-US" sz="1700">
                <a:ea typeface="+mn-lt"/>
                <a:cs typeface="+mn-lt"/>
              </a:rPr>
              <a:t>. </a:t>
            </a:r>
          </a:p>
          <a:p>
            <a:endParaRPr lang="en-US" sz="1700" dirty="0">
              <a:ea typeface="+mn-lt"/>
              <a:cs typeface="+mn-lt"/>
            </a:endParaRPr>
          </a:p>
          <a:p>
            <a:r>
              <a:rPr lang="en-US" sz="1700" dirty="0">
                <a:ea typeface="+mn-lt"/>
                <a:cs typeface="+mn-lt"/>
              </a:rPr>
              <a:t>The Language used for data analysis is python and recommendation is used </a:t>
            </a:r>
            <a:r>
              <a:rPr lang="en-US" sz="1700">
                <a:ea typeface="+mn-lt"/>
                <a:cs typeface="+mn-lt"/>
              </a:rPr>
              <a:t>as a tool.</a:t>
            </a:r>
            <a:endParaRPr lang="en-US" sz="1700">
              <a:cs typeface="Calibri"/>
            </a:endParaRPr>
          </a:p>
          <a:p>
            <a:pPr>
              <a:lnSpc>
                <a:spcPct val="90000"/>
              </a:lnSpc>
              <a:spcAft>
                <a:spcPts val="600"/>
              </a:spcAft>
            </a:pPr>
            <a:r>
              <a:rPr lang="en-US" sz="1700" dirty="0">
                <a:ea typeface="+mn-lt"/>
                <a:cs typeface="+mn-lt"/>
              </a:rPr>
              <a:t>  </a:t>
            </a:r>
            <a:endParaRPr lang="en-US"/>
          </a:p>
        </p:txBody>
      </p:sp>
    </p:spTree>
    <p:extLst>
      <p:ext uri="{BB962C8B-B14F-4D97-AF65-F5344CB8AC3E}">
        <p14:creationId xmlns:p14="http://schemas.microsoft.com/office/powerpoint/2010/main" val="267994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13FBFB-CD4D-4031-988A-2C75EBCEE3FB}"/>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PROJECT </a:t>
            </a:r>
            <a:r>
              <a:rPr lang="en-US" sz="4400" kern="120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599F3F97-6961-4790-979D-892ABDB870E2}"/>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Frontend </a:t>
            </a:r>
            <a:r>
              <a:rPr lang="en-US" b="1"/>
              <a:t>: - </a:t>
            </a:r>
            <a:endParaRPr lang="en-US">
              <a:cs typeface="Calibri" panose="020F0502020204030204"/>
            </a:endParaRPr>
          </a:p>
          <a:p>
            <a:pPr marL="285750" indent="-228600">
              <a:lnSpc>
                <a:spcPct val="90000"/>
              </a:lnSpc>
              <a:spcAft>
                <a:spcPts val="600"/>
              </a:spcAft>
              <a:buFont typeface="Arial" panose="020B0604020202020204" pitchFamily="34" charset="0"/>
              <a:buChar char="•"/>
            </a:pPr>
            <a:r>
              <a:rPr lang="en-US"/>
              <a:t>Hyper Text Markup Language</a:t>
            </a:r>
            <a:r>
              <a:rPr lang="en-US" b="1" dirty="0"/>
              <a:t> </a:t>
            </a:r>
            <a:r>
              <a:rPr lang="en-US"/>
              <a:t>(HTML) </a:t>
            </a:r>
          </a:p>
          <a:p>
            <a:pPr marL="285750" indent="-228600">
              <a:lnSpc>
                <a:spcPct val="90000"/>
              </a:lnSpc>
              <a:spcAft>
                <a:spcPts val="600"/>
              </a:spcAft>
              <a:buFont typeface="Arial" panose="020B0604020202020204" pitchFamily="34" charset="0"/>
              <a:buChar char="•"/>
            </a:pPr>
            <a:r>
              <a:rPr lang="en-US"/>
              <a:t>Cascading Style Sheet (CSS) </a:t>
            </a:r>
          </a:p>
          <a:p>
            <a:pPr marL="57150">
              <a:lnSpc>
                <a:spcPct val="90000"/>
              </a:lnSpc>
              <a:spcAft>
                <a:spcPts val="600"/>
              </a:spcAft>
            </a:pPr>
            <a:r>
              <a:rPr lang="en-US" b="1" u="sng"/>
              <a:t>Why we used HTML for frontend ?</a:t>
            </a:r>
            <a:r>
              <a:rPr lang="en-US" u="sng" dirty="0"/>
              <a:t> </a:t>
            </a:r>
            <a:endParaRPr lang="en-US" u="sng">
              <a:cs typeface="Calibri" panose="020F0502020204030204"/>
            </a:endParaRPr>
          </a:p>
          <a:p>
            <a:pPr indent="-228600">
              <a:lnSpc>
                <a:spcPct val="90000"/>
              </a:lnSpc>
              <a:spcAft>
                <a:spcPts val="600"/>
              </a:spcAft>
              <a:buFont typeface="Arial" panose="020B0604020202020204" pitchFamily="34" charset="0"/>
              <a:buChar char="•"/>
            </a:pPr>
            <a:r>
              <a:rPr lang="en-US"/>
              <a:t>HTML, is a programming language used to describe the structure of information on a webpage.  HTML provides the bones of a webpage. </a:t>
            </a:r>
          </a:p>
          <a:p>
            <a:pPr indent="-228600">
              <a:lnSpc>
                <a:spcPct val="90000"/>
              </a:lnSpc>
              <a:spcAft>
                <a:spcPts val="600"/>
              </a:spcAft>
              <a:buFont typeface="Arial" panose="020B0604020202020204" pitchFamily="34" charset="0"/>
              <a:buChar char="•"/>
            </a:pPr>
            <a:r>
              <a:rPr lang="en-US"/>
              <a:t>HTML is the first layer of any website and creates the code version of a wireframe on a webpage. These wireframes exist for the styles in CSS and all the bells and whistles in JavaScript.  </a:t>
            </a:r>
          </a:p>
          <a:p>
            <a:pPr indent="-228600">
              <a:lnSpc>
                <a:spcPct val="90000"/>
              </a:lnSpc>
              <a:spcAft>
                <a:spcPts val="600"/>
              </a:spcAft>
              <a:buFont typeface="Arial" panose="020B0604020202020204" pitchFamily="34" charset="0"/>
              <a:buChar char="•"/>
            </a:pPr>
            <a:r>
              <a:rPr lang="en-US"/>
              <a:t>A webpage can contain headings, paragraphs, images, videos, and many other types of data hence HTML is used to specify what kind of information each item on a webpage contains — for instance, the “p” HTML element indicates a paragraph.</a:t>
            </a:r>
          </a:p>
        </p:txBody>
      </p:sp>
    </p:spTree>
    <p:extLst>
      <p:ext uri="{BB962C8B-B14F-4D97-AF65-F5344CB8AC3E}">
        <p14:creationId xmlns:p14="http://schemas.microsoft.com/office/powerpoint/2010/main" val="40465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0CC40D-11F5-4542-9DB5-8C9406920622}"/>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rgbClr val="FFFFFF"/>
                </a:solidFill>
                <a:latin typeface="+mj-lt"/>
                <a:ea typeface="+mj-ea"/>
                <a:cs typeface="+mj-cs"/>
              </a:rPr>
              <a:t>PROJECT</a:t>
            </a:r>
            <a:r>
              <a:rPr lang="en-US" sz="4400">
                <a:solidFill>
                  <a:srgbClr val="FFFFFF"/>
                </a:solidFill>
                <a:latin typeface="+mj-lt"/>
                <a:ea typeface="+mj-ea"/>
                <a:cs typeface="+mj-cs"/>
              </a:rPr>
              <a:t> </a:t>
            </a:r>
            <a:r>
              <a:rPr lang="en-US" sz="4400" kern="1200" dirty="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214A50E-9FDB-469F-B239-A7C1635B0233}"/>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Why we used CSS for frontend ?</a:t>
            </a:r>
            <a:r>
              <a:rPr lang="en-US" dirty="0"/>
              <a:t> </a:t>
            </a:r>
          </a:p>
          <a:p>
            <a:pPr indent="-228600">
              <a:lnSpc>
                <a:spcPct val="90000"/>
              </a:lnSpc>
              <a:spcAft>
                <a:spcPts val="600"/>
              </a:spcAft>
              <a:buFont typeface="Arial" panose="020B0604020202020204" pitchFamily="34" charset="0"/>
              <a:buChar char="•"/>
            </a:pPr>
            <a:r>
              <a:rPr lang="en-US"/>
              <a:t>Cascading Style Sheets, or CSS, is what gives our HTML visual appeal and draws in the user. To put it simply, style sheets dictate the presentation of HTML elements on a page. </a:t>
            </a:r>
          </a:p>
          <a:p>
            <a:pPr indent="-228600">
              <a:lnSpc>
                <a:spcPct val="90000"/>
              </a:lnSpc>
              <a:spcAft>
                <a:spcPts val="600"/>
              </a:spcAft>
              <a:buFont typeface="Arial" panose="020B0604020202020204" pitchFamily="34" charset="0"/>
              <a:buChar char="•"/>
            </a:pPr>
            <a:r>
              <a:rPr lang="en-US"/>
              <a:t>CSS is what makes everything not look like a white background with a bunch of Times New Roman texts and blue hyperlinks. If you ever tried to load Amazon on a bad day and see nothing but a white page with a huge list of black texts, some blue links and nothing else? That’s Amazon loading without styles. Styles are what transition beautiful designs onto a site.  </a:t>
            </a:r>
          </a:p>
          <a:p>
            <a:pPr indent="-228600">
              <a:lnSpc>
                <a:spcPct val="90000"/>
              </a:lnSpc>
              <a:spcAft>
                <a:spcPts val="600"/>
              </a:spcAft>
              <a:buFont typeface="Arial" panose="020B0604020202020204" pitchFamily="34" charset="0"/>
              <a:buChar char="•"/>
            </a:pPr>
            <a:r>
              <a:rPr lang="en-US"/>
              <a:t>CSS pre-processors consolidate styling through “usability” and scale easily for use with large websites. Most front-end engineers of all levels have experience with pre-processors due to their power and flexibility to suit all scenarios, from building small single-page websites to enterprise applications such as Groupon or NBCUniversal. </a:t>
            </a:r>
          </a:p>
        </p:txBody>
      </p:sp>
    </p:spTree>
    <p:extLst>
      <p:ext uri="{BB962C8B-B14F-4D97-AF65-F5344CB8AC3E}">
        <p14:creationId xmlns:p14="http://schemas.microsoft.com/office/powerpoint/2010/main" val="201737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505B60-AB6B-42FA-9560-D917273A4684}"/>
              </a:ext>
            </a:extLst>
          </p:cNvPr>
          <p:cNvSpPr txBox="1"/>
          <p:nvPr/>
        </p:nvSpPr>
        <p:spPr>
          <a:xfrm>
            <a:off x="686834" y="1153572"/>
            <a:ext cx="3200400" cy="44611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rgbClr val="FFFFFF"/>
                </a:solidFill>
                <a:latin typeface="+mj-lt"/>
                <a:ea typeface="+mj-ea"/>
                <a:cs typeface="+mj-cs"/>
              </a:rPr>
              <a:t>PROJECT </a:t>
            </a:r>
            <a:r>
              <a:rPr lang="en-US" sz="4400" kern="1200">
                <a:solidFill>
                  <a:srgbClr val="FFFFFF"/>
                </a:solidFill>
                <a:latin typeface="+mj-lt"/>
                <a:ea typeface="+mj-ea"/>
                <a:cs typeface="+mj-cs"/>
              </a:rPr>
              <a:t>DESCRIPTION</a:t>
            </a:r>
            <a:endParaRPr lang="en-US" sz="4400" kern="1200" dirty="0">
              <a:solidFill>
                <a:srgbClr val="FFFFFF"/>
              </a:solidFill>
              <a:latin typeface="+mj-lt"/>
              <a:ea typeface="+mj-ea"/>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2DDC5A9D-49B8-4933-8F0F-EADD83BFBD84}"/>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b="1" u="sng"/>
              <a:t>Backend </a:t>
            </a:r>
            <a:r>
              <a:rPr lang="en-US" b="1"/>
              <a:t>: - </a:t>
            </a:r>
            <a:endParaRPr lang="en-US">
              <a:cs typeface="Calibri" panose="020F0502020204030204"/>
            </a:endParaRPr>
          </a:p>
          <a:p>
            <a:pPr marL="285750" indent="-228600">
              <a:lnSpc>
                <a:spcPct val="90000"/>
              </a:lnSpc>
              <a:spcAft>
                <a:spcPts val="600"/>
              </a:spcAft>
              <a:buFont typeface="Arial" panose="020B0604020202020204" pitchFamily="34" charset="0"/>
              <a:buChar char="•"/>
            </a:pPr>
            <a:r>
              <a:rPr lang="en-US"/>
              <a:t>JavaScript (Node.Js)</a:t>
            </a:r>
            <a:endParaRPr lang="en-US" dirty="0">
              <a:cs typeface="Calibri"/>
            </a:endParaRPr>
          </a:p>
          <a:p>
            <a:pPr marL="285750" indent="-228600">
              <a:lnSpc>
                <a:spcPct val="90000"/>
              </a:lnSpc>
              <a:spcAft>
                <a:spcPts val="600"/>
              </a:spcAft>
              <a:buFont typeface="Arial" panose="020B0604020202020204" pitchFamily="34" charset="0"/>
              <a:buChar char="•"/>
            </a:pPr>
            <a:r>
              <a:rPr lang="en-US"/>
              <a:t>Python based Machine Learning</a:t>
            </a:r>
            <a:endParaRPr lang="en-US" dirty="0">
              <a:cs typeface="Calibri"/>
            </a:endParaRPr>
          </a:p>
          <a:p>
            <a:pPr>
              <a:lnSpc>
                <a:spcPct val="90000"/>
              </a:lnSpc>
              <a:spcAft>
                <a:spcPts val="600"/>
              </a:spcAft>
            </a:pPr>
            <a:r>
              <a:rPr lang="en-US" b="1" u="sng"/>
              <a:t>Why we used JavaScript for Backend ?</a:t>
            </a:r>
            <a:r>
              <a:rPr lang="en-US" u="sng" dirty="0"/>
              <a:t> </a:t>
            </a:r>
            <a:endParaRPr lang="en-US" u="sng">
              <a:cs typeface="Calibri" panose="020F0502020204030204"/>
            </a:endParaRPr>
          </a:p>
          <a:p>
            <a:pPr indent="-228600">
              <a:lnSpc>
                <a:spcPct val="90000"/>
              </a:lnSpc>
              <a:spcAft>
                <a:spcPts val="600"/>
              </a:spcAft>
              <a:buFont typeface="Arial" panose="020B0604020202020204" pitchFamily="34" charset="0"/>
              <a:buChar char="•"/>
            </a:pPr>
            <a:r>
              <a:rPr lang="en-US"/>
              <a:t>JavaScript is a runtime language for web browsers. This means that when you open a web page, the page will load both the foundational JavaScript that is standard with the page and any new JavaScript added to a page. The new JavaScript will load in parallel with it and can perform actions and make decisions. </a:t>
            </a:r>
          </a:p>
          <a:p>
            <a:pPr indent="-228600">
              <a:lnSpc>
                <a:spcPct val="90000"/>
              </a:lnSpc>
              <a:spcAft>
                <a:spcPts val="600"/>
              </a:spcAft>
              <a:buFont typeface="Arial" panose="020B0604020202020204" pitchFamily="34" charset="0"/>
              <a:buChar char="•"/>
            </a:pPr>
            <a:r>
              <a:rPr lang="en-US"/>
              <a:t>It’s the true programming language of front-end engineering and the underlying language that ties everything together. </a:t>
            </a:r>
          </a:p>
          <a:p>
            <a:pPr indent="-228600">
              <a:lnSpc>
                <a:spcPct val="90000"/>
              </a:lnSpc>
              <a:spcAft>
                <a:spcPts val="600"/>
              </a:spcAft>
              <a:buFont typeface="Arial" panose="020B0604020202020204" pitchFamily="34" charset="0"/>
              <a:buChar char="•"/>
            </a:pPr>
            <a:r>
              <a:rPr lang="en-US"/>
              <a:t>Without JavaScript, the Internet would be filled with web pages that just sit there displaying text. Backend developers use a type of JavaScript called </a:t>
            </a:r>
            <a:r>
              <a:rPr lang="en-US" b="1"/>
              <a:t>Node.js</a:t>
            </a:r>
            <a:r>
              <a:rPr lang="en-US"/>
              <a:t> for backend work. The Node.js framework allows a developer to handle data updates from the front end and build scalable network applications able to process many simultaneous user requests, amongst other things.  </a:t>
            </a:r>
          </a:p>
        </p:txBody>
      </p:sp>
    </p:spTree>
    <p:extLst>
      <p:ext uri="{BB962C8B-B14F-4D97-AF65-F5344CB8AC3E}">
        <p14:creationId xmlns:p14="http://schemas.microsoft.com/office/powerpoint/2010/main" val="1154751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788</cp:revision>
  <dcterms:created xsi:type="dcterms:W3CDTF">2021-11-08T12:42:51Z</dcterms:created>
  <dcterms:modified xsi:type="dcterms:W3CDTF">2021-11-17T16:47:04Z</dcterms:modified>
</cp:coreProperties>
</file>