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pen Sans SemiBold"/>
      <p:regular r:id="rId20"/>
      <p:bold r:id="rId21"/>
      <p:italic r:id="rId22"/>
      <p:boldItalic r:id="rId23"/>
    </p:embeddedFont>
    <p:embeddedFont>
      <p:font typeface="Old Standard TT"/>
      <p:regular r:id="rId24"/>
      <p:bold r:id="rId25"/>
      <p:italic r:id="rId26"/>
    </p:embeddedFont>
    <p:embeddedFont>
      <p:font typeface="Open Sans ExtraBold"/>
      <p:bold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OldStandardTT-regular.fntdata"/><Relationship Id="rId23" Type="http://schemas.openxmlformats.org/officeDocument/2006/relationships/font" Target="fonts/OpenSans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28" Type="http://schemas.openxmlformats.org/officeDocument/2006/relationships/font" Target="fonts/OpenSansExtraBold-boldItalic.fntdata"/><Relationship Id="rId27" Type="http://schemas.openxmlformats.org/officeDocument/2006/relationships/font" Target="fonts/OpenSa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40fc249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40fc249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038892c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038892c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038892cf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4038892cf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4038892cf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4038892cf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4038892cf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4038892cf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40fc249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40fc249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fbbd6c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3fbbd6c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Injection of CNG (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lift gas</a:t>
            </a: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into the production tubing of an oil well.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 of the column of fluid is reduced thus increasing the pressure gradient between the reservoir and well fluid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fluid gets pushed to the surface. 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fluid (oil, gas, and water) is treated to separate water. 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oil is sold, the leftover gas is either sold or recycled for use in another gas lifting operation.</a:t>
            </a:r>
            <a:endParaRPr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fbbd6c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fbbd6c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fbbd6c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fbbd6c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fbbd6c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fbbd6c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4038892cf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4038892cf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fbbd6c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3fbbd6c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fbbd6c8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3fbbd6c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bd6c8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bd6c8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zxDLDkNZ7HT8-yA4UbpBObHB7YjAZP9w/view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87275" y="174175"/>
            <a:ext cx="4443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0E0E"/>
                </a:solidFill>
                <a:latin typeface="Open Sans"/>
                <a:ea typeface="Open Sans"/>
                <a:cs typeface="Open Sans"/>
                <a:sym typeface="Open Sans"/>
              </a:rPr>
              <a:t>Global Optimization of Gas Lifting Operations</a:t>
            </a:r>
            <a:endParaRPr sz="3600">
              <a:solidFill>
                <a:srgbClr val="CB0E0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1450" y="2112750"/>
            <a:ext cx="436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 </a:t>
            </a:r>
            <a:r>
              <a:rPr lang="en" sz="1700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Comparative</a:t>
            </a:r>
            <a:r>
              <a:rPr lang="en" sz="1700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Study of Piecewise Linear Functions</a:t>
            </a:r>
            <a:endParaRPr sz="1700"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 flipH="1">
            <a:off x="670900" y="3020225"/>
            <a:ext cx="3536100" cy="14100"/>
          </a:xfrm>
          <a:prstGeom prst="straightConnector1">
            <a:avLst/>
          </a:prstGeom>
          <a:noFill/>
          <a:ln cap="flat" cmpd="sng" w="9525">
            <a:solidFill>
              <a:srgbClr val="B4090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251575" y="3299900"/>
            <a:ext cx="46929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"/>
                <a:ea typeface="Open Sans"/>
                <a:cs typeface="Open Sans"/>
                <a:sym typeface="Open Sans"/>
              </a:rPr>
              <a:t>Original Work: </a:t>
            </a:r>
            <a:endParaRPr>
              <a:solidFill>
                <a:srgbClr val="B4090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40909"/>
                </a:solidFill>
                <a:latin typeface="Open Sans"/>
                <a:ea typeface="Open Sans"/>
                <a:cs typeface="Open Sans"/>
                <a:sym typeface="Open Sans"/>
              </a:rPr>
              <a:t>Ruth Misener, Chrysanthos E. Gounaris and Christodoulos Floudas</a:t>
            </a:r>
            <a:endParaRPr b="1" sz="2200">
              <a:solidFill>
                <a:srgbClr val="B4090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51575" y="4061900"/>
            <a:ext cx="4514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"/>
                <a:ea typeface="Open Sans"/>
                <a:cs typeface="Open Sans"/>
                <a:sym typeface="Open Sans"/>
              </a:rPr>
              <a:t>Replicated By:</a:t>
            </a:r>
            <a:endParaRPr>
              <a:solidFill>
                <a:srgbClr val="B4090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Aastha Jhunjhunwala &amp; Yash Gokhale</a:t>
            </a:r>
            <a:endParaRPr sz="2400"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450" y="712375"/>
            <a:ext cx="3536100" cy="35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Addition of a lower bound to Injection limit</a:t>
            </a:r>
            <a:endParaRPr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99175" y="972075"/>
            <a:ext cx="42594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Problem is generalized through the addition of a lower bound on the oil injected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The effect of rate of injection on the objective value was analysed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Results were in accordance to literature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Absolute difference in the objective value was insignificant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Ensures a more inclusive model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200" y="4182150"/>
            <a:ext cx="4520399" cy="593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200" y="982025"/>
            <a:ext cx="4361100" cy="297153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Analysis of Proposed Models</a:t>
            </a:r>
            <a:endParaRPr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866800"/>
            <a:ext cx="85206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Classic Model forms the basis for the other 3 higher models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LSM is a robust Big-M formulation with higher computation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CHM ensures equivalence with the convex hull of the original constraint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SSM is computationally fastest as it uses SOS2 variable, eliminating the use of binary variables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SOS2: If there are 2 positive variables, it should be consecutive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GAMS, CPLEX has built in implementation of SOS2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Relative Comparison of Methods</a:t>
            </a:r>
            <a:endParaRPr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800" y="863900"/>
            <a:ext cx="5466325" cy="393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4"/>
          <p:cNvCxnSpPr/>
          <p:nvPr/>
        </p:nvCxnSpPr>
        <p:spPr>
          <a:xfrm rot="10800000">
            <a:off x="6526875" y="1453675"/>
            <a:ext cx="1399800" cy="6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4"/>
          <p:cNvSpPr txBox="1"/>
          <p:nvPr/>
        </p:nvSpPr>
        <p:spPr>
          <a:xfrm>
            <a:off x="7184125" y="2027850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Robust but Slower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81" name="Google Shape;181;p24"/>
          <p:cNvCxnSpPr/>
          <p:nvPr/>
        </p:nvCxnSpPr>
        <p:spPr>
          <a:xfrm rot="10800000">
            <a:off x="6927800" y="3857575"/>
            <a:ext cx="53640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4"/>
          <p:cNvSpPr txBox="1"/>
          <p:nvPr/>
        </p:nvSpPr>
        <p:spPr>
          <a:xfrm>
            <a:off x="7403100" y="3857575"/>
            <a:ext cx="1740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Computationally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Similar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83" name="Google Shape;183;p24"/>
          <p:cNvCxnSpPr/>
          <p:nvPr/>
        </p:nvCxnSpPr>
        <p:spPr>
          <a:xfrm flipH="1">
            <a:off x="6853400" y="4053475"/>
            <a:ext cx="6108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4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Higher Order Models</a:t>
            </a:r>
            <a:endParaRPr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865225" y="766750"/>
            <a:ext cx="79671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Newton Reduction Method and Lagrangian Multiplier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Using KKT conditions of Optimality (Karush-Kuhn-Tucker)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SLP: Sequential Linear Programming through a Taylor Series Approximation of the Lift Gas Curve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SQP: Sequential Quadratic Programming through Hessian Update Procedure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Tabu Search Method for complicated curves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Neural Network based Production Simulation Method</a:t>
            </a:r>
            <a:br>
              <a:rPr lang="en"/>
            </a:b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25" y="1961425"/>
            <a:ext cx="3505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525" y="1940775"/>
            <a:ext cx="1971679" cy="49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5"/>
          <p:cNvCxnSpPr>
            <a:stCxn id="192" idx="3"/>
            <a:endCxn id="193" idx="1"/>
          </p:cNvCxnSpPr>
          <p:nvPr/>
        </p:nvCxnSpPr>
        <p:spPr>
          <a:xfrm>
            <a:off x="4370425" y="2190025"/>
            <a:ext cx="14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5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07500" y="405325"/>
            <a:ext cx="85539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090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YOU!</a:t>
            </a:r>
            <a:endParaRPr sz="6000">
              <a:solidFill>
                <a:srgbClr val="B4090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090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&amp;</a:t>
            </a:r>
            <a:endParaRPr sz="6000">
              <a:solidFill>
                <a:srgbClr val="B4090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090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QUESTIONS?</a:t>
            </a:r>
            <a:endParaRPr sz="6000">
              <a:solidFill>
                <a:srgbClr val="B4090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240400" y="54900"/>
            <a:ext cx="85206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is gas lifting?</a:t>
            </a:r>
            <a:endParaRPr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120" y="853038"/>
            <a:ext cx="3761955" cy="39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17325" y="771950"/>
            <a:ext cx="5113200" cy="4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 title="Gas Lift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25" y="771950"/>
            <a:ext cx="3913474" cy="40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0" y="424700"/>
            <a:ext cx="9144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Piecewise</a:t>
            </a: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linear functions</a:t>
            </a:r>
            <a:endParaRPr>
              <a:solidFill>
                <a:srgbClr val="B4090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18000" y="1110600"/>
            <a:ext cx="4704600" cy="3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 piecewise linear function is composed of a number of linear segments defined over an equal number of intervals, usually of equal size, eg: Absolute Function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4 Methods of formulation using Piecewise Linear Functions: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Classic Method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Linear Segmentation Method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Convex Hull Method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Special Structure Method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These methods use different combinations of weights for activation of the linear segments.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925" y="1340475"/>
            <a:ext cx="2869150" cy="28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2515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Overview</a:t>
            </a:r>
            <a:endParaRPr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873150"/>
            <a:ext cx="85206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Sets: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 : No of wells (In this case 6 wells, 56 wells and 200 wells case)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 No of vertices (v1-v12)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Objective Function: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Where, 𝛌 is the weight vector and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OIL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the rate of oil production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corresponding to each well and each vertex.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Gas injection limit: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145" y="2312775"/>
            <a:ext cx="4125800" cy="5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126" y="4168208"/>
            <a:ext cx="4125800" cy="47091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Data Set</a:t>
            </a:r>
            <a:endParaRPr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450" y="1737377"/>
            <a:ext cx="6946750" cy="11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1865900" y="1616875"/>
            <a:ext cx="6400800" cy="23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169050" y="1892325"/>
            <a:ext cx="30600" cy="100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586525" y="1267450"/>
            <a:ext cx="2857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Vertices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 rot="-5400000">
            <a:off x="615325" y="2022800"/>
            <a:ext cx="814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Wells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888075" y="2994125"/>
            <a:ext cx="3666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Gas Injection Rate (q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GAS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) (6 well case)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Necessity of a MILP Formulation</a:t>
            </a:r>
            <a:endParaRPr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209350" y="829625"/>
            <a:ext cx="4362900" cy="4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Although the problem is perfectly linear, introduction of additional binary variables is necessary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Specific Case is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Highlighted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Well 6 does not start producing oil as soon as lift gas is injected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lag leads to non-convexity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pathological wells like well 6 are absent, an LP formulation can be used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850" y="1247800"/>
            <a:ext cx="4184450" cy="290819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183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Classic Method</a:t>
            </a:r>
            <a:endParaRPr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25" y="3283000"/>
            <a:ext cx="4917700" cy="15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5454725" y="3442575"/>
            <a:ext cx="285300" cy="22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055250" y="4165325"/>
            <a:ext cx="285300" cy="22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851200" y="4541825"/>
            <a:ext cx="285300" cy="22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6694625" y="3808100"/>
            <a:ext cx="285300" cy="22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74050" y="931100"/>
            <a:ext cx="85959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model forms the basis for the other 3 models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Separate constraint for the 3 kinds of vertices: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Intermediate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Terminal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Equations (2-4) limit the positive variables lambda to be less than the binary variable representing that line segment. This ensures that there is only a single entry and exit vertex is activated for every well.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585025" y="3371275"/>
            <a:ext cx="5910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(1)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(2)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(3)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(4)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Linear Segmentation Method</a:t>
            </a:r>
            <a:endParaRPr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19900" y="1254750"/>
            <a:ext cx="7623600" cy="15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 update to the classic method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striking difference between CM and LSM is the inclusion of the slope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𝛽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intercept term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𝛼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the objective function.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Parameters 𝛼 and 𝛽 are evaluated for every well and vertex as: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25" y="3039474"/>
            <a:ext cx="6901375" cy="8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7506550" y="3039475"/>
            <a:ext cx="244800" cy="26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312675" y="3491475"/>
            <a:ext cx="295800" cy="26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4427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Convex Hull Method</a:t>
            </a:r>
            <a:endParaRPr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97401"/>
            <a:ext cx="4427699" cy="40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type="title"/>
          </p:nvPr>
        </p:nvSpPr>
        <p:spPr>
          <a:xfrm>
            <a:off x="4851250" y="190900"/>
            <a:ext cx="4238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4090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Special Structure Method</a:t>
            </a:r>
            <a:endParaRPr>
              <a:solidFill>
                <a:srgbClr val="B4090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228000" y="1446300"/>
            <a:ext cx="43440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 this formulation, the combination weight is split into two parts, left and right.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λ</a:t>
            </a:r>
            <a:r>
              <a:rPr baseline="30000" lang="en" sz="1600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∈ [0, 1]</a:t>
            </a:r>
            <a:r>
              <a:rPr baseline="30000" lang="en" sz="16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aseline="-25000" lang="en" sz="1600">
                <a:latin typeface="Open Sans"/>
                <a:ea typeface="Open Sans"/>
                <a:cs typeface="Open Sans"/>
                <a:sym typeface="Open Sans"/>
              </a:rPr>
              <a:t>WELL</a:t>
            </a:r>
            <a:r>
              <a:rPr baseline="30000" lang="en" sz="16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aseline="-25000" lang="en" sz="1600">
                <a:latin typeface="Open Sans"/>
                <a:ea typeface="Open Sans"/>
                <a:cs typeface="Open Sans"/>
                <a:sym typeface="Open Sans"/>
              </a:rPr>
              <a:t>VERTICES-1</a:t>
            </a:r>
            <a:r>
              <a:rPr baseline="30000"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and λ</a:t>
            </a:r>
            <a:r>
              <a:rPr baseline="30000" lang="en" sz="16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∈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[0, 1]</a:t>
            </a:r>
            <a:r>
              <a:rPr baseline="30000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aseline="-25000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WELL</a:t>
            </a:r>
            <a:r>
              <a:rPr baseline="30000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aseline="-25000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VERTICES-1</a:t>
            </a:r>
            <a:r>
              <a:rPr baseline="30000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are continuous variables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739400" y="1226627"/>
            <a:ext cx="4238700" cy="3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SSM implements the fact that any two λ</a:t>
            </a:r>
            <a:r>
              <a:rPr baseline="-25000" lang="en" sz="1600">
                <a:latin typeface="Open Sans"/>
                <a:ea typeface="Open Sans"/>
                <a:cs typeface="Open Sans"/>
                <a:sym typeface="Open Sans"/>
              </a:rPr>
              <a:t>i,k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values should be adjacent without the introduction of a binary variable.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 GAMS this can be implemented by declaring the variable as an SOS2 variable.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No extraneous Branch and Cut implementation is required.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Simple and most efficient of all the other models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386" y="4596075"/>
            <a:ext cx="739425" cy="3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5850" y="5003075"/>
            <a:ext cx="9144000" cy="175500"/>
          </a:xfrm>
          <a:prstGeom prst="rect">
            <a:avLst/>
          </a:prstGeom>
          <a:solidFill>
            <a:srgbClr val="B40909"/>
          </a:solidFill>
          <a:ln cap="flat" cmpd="sng" w="9525">
            <a:solidFill>
              <a:srgbClr val="B409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