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gY+Ri38aY3wonUHUXumYNXsxZJa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2" name="Rajesh Bisan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495328-9382-4EF5-AD95-38BBF5031213}">
  <a:tblStyle styleId="{BA495328-9382-4EF5-AD95-38BBF50312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BC5A902-55D4-46A2-A2B7-EC3B06FE551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E206F53-6E87-4C07-B7FF-3FA10AE54150}"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EA22D6B-6C24-4ED1-B99B-25772A8B0A09}" styleName="Table_3">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3-03T15:27:51.921">
    <p:pos x="6000" y="0"/>
    <p:text>Do the mention correction and meet me at 11.00 am tomorrow</p:text>
    <p:extLst>
      <p:ext uri="{C676402C-5697-4E1C-873F-D02D1690AC5C}">
        <p15:threadingInfo timeZoneBias="0"/>
      </p:ext>
      <p:ext uri="http://customooxmlschemas.google.com/">
        <go:slidesCustomData xmlns:go="http://customooxmlschemas.google.com/" commentPostId="AAABfIxoXrA"/>
      </p:ext>
    </p:extLs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5-03-03T15:26:46.094">
    <p:pos x="528" y="1249"/>
    <p:text>Add some more references upto 20-25</p:text>
    <p:extLst>
      <p:ext uri="{C676402C-5697-4E1C-873F-D02D1690AC5C}">
        <p15:threadingInfo timeZoneBias="0"/>
      </p:ext>
      <p:ext uri="http://customooxmlschemas.google.com/">
        <go:slidesCustomData xmlns:go="http://customooxmlschemas.google.com/" commentPostId="AAABfIczzOc"/>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3-03T15:10:08.474">
    <p:pos x="303" y="708"/>
    <p:text>check the font size and formatting of lines</p:text>
    <p:extLst>
      <p:ext uri="{C676402C-5697-4E1C-873F-D02D1690AC5C}">
        <p15:threadingInfo timeZoneBias="0"/>
      </p:ext>
      <p:ext uri="http://customooxmlschemas.google.com/">
        <go:slidesCustomData xmlns:go="http://customooxmlschemas.google.com/" commentPostId="AAABfHWdiRw"/>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3-03T15:10:48.941">
    <p:pos x="257" y="1056"/>
    <p:text>check font size it must be readable</p:text>
    <p:extLst>
      <p:ext uri="{C676402C-5697-4E1C-873F-D02D1690AC5C}">
        <p15:threadingInfo timeZoneBias="0"/>
      </p:ext>
      <p:ext uri="http://customooxmlschemas.google.com/">
        <go:slidesCustomData xmlns:go="http://customooxmlschemas.google.com/" commentPostId="AAABfHWdiR8"/>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3-03T15:13:30.654">
    <p:pos x="232" y="590"/>
    <p:text>maintained same font type and size throughout the ppt</p:text>
    <p:extLst>
      <p:ext uri="{C676402C-5697-4E1C-873F-D02D1690AC5C}">
        <p15:threadingInfo timeZoneBias="0"/>
      </p:ext>
      <p:ext uri="http://customooxmlschemas.google.com/">
        <go:slidesCustomData xmlns:go="http://customooxmlschemas.google.com/" commentPostId="AAABfHWdiSE"/>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5-03-03T15:16:00.363">
    <p:pos x="5088" y="714"/>
    <p:text>make picture clear and understandable if required separate one</p:text>
    <p:extLst>
      <p:ext uri="{C676402C-5697-4E1C-873F-D02D1690AC5C}">
        <p15:threadingInfo timeZoneBias="0"/>
      </p:ext>
      <p:ext uri="http://customooxmlschemas.google.com/">
        <go:slidesCustomData xmlns:go="http://customooxmlschemas.google.com/" commentPostId="AAABfHWdiSI"/>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5-03-03T15:18:29.391">
    <p:pos x="389" y="713"/>
    <p:text>Also may ask for criteria on selection/use of components/ design calculations etc.</p:text>
    <p:extLst>
      <p:ext uri="{C676402C-5697-4E1C-873F-D02D1690AC5C}">
        <p15:threadingInfo timeZoneBias="0"/>
      </p:ext>
      <p:ext uri="http://customooxmlschemas.google.com/">
        <go:slidesCustomData xmlns:go="http://customooxmlschemas.google.com/" commentPostId="AAABfIczzNY"/>
      </p:ext>
    </p:extLst>
  </p:cm>
  <p:cm authorId="0" idx="7" dt="2025-03-03T15:17:42.016">
    <p:pos x="389" y="813"/>
    <p:text>Common question will be: why you have used these components in your project: why not other; justify</p:text>
    <p:extLst>
      <p:ext uri="{C676402C-5697-4E1C-873F-D02D1690AC5C}">
        <p15:threadingInfo timeZoneBias="0"/>
      </p:ext>
      <p:ext uri="http://customooxmlschemas.google.com/">
        <go:slidesCustomData xmlns:go="http://customooxmlschemas.google.com/" commentPostId="AAABfIczzNM"/>
      </p:ext>
    </p:extLst>
  </p:cm>
  <p:cm authorId="0" idx="8" dt="2025-03-03T15:19:22.880">
    <p:pos x="389" y="913"/>
    <p:text>Mention Specification of each component used in project</p:text>
    <p:extLst>
      <p:ext uri="{C676402C-5697-4E1C-873F-D02D1690AC5C}">
        <p15:threadingInfo timeZoneBias="0"/>
      </p:ext>
      <p:ext uri="http://customooxmlschemas.google.com/">
        <go:slidesCustomData xmlns:go="http://customooxmlschemas.google.com/" commentPostId="AAABfIczzNc"/>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5-03-03T15:19:45.062">
    <p:pos x="349" y="0"/>
    <p:text>Mention reason and specification of each component</p:text>
    <p:extLst>
      <p:ext uri="{C676402C-5697-4E1C-873F-D02D1690AC5C}">
        <p15:threadingInfo timeZoneBias="0"/>
      </p:ext>
      <p:ext uri="http://customooxmlschemas.google.com/">
        <go:slidesCustomData xmlns:go="http://customooxmlschemas.google.com/" commentPostId="AAABfIczzNg"/>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5-03-03T15:20:27.273">
    <p:pos x="483" y="920"/>
    <p:text>mention how integrate the sensors</p:text>
    <p:extLst>
      <p:ext uri="{C676402C-5697-4E1C-873F-D02D1690AC5C}">
        <p15:threadingInfo timeZoneBias="0"/>
      </p:ext>
      <p:ext uri="http://customooxmlschemas.google.com/">
        <go:slidesCustomData xmlns:go="http://customooxmlschemas.google.com/" commentPostId="AAABfIczzNo"/>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5-03-03T15:25:48.809">
    <p:pos x="87" y="771"/>
    <p:text>Add one slide of conclusion</p:text>
    <p:extLst>
      <p:ext uri="{C676402C-5697-4E1C-873F-D02D1690AC5C}">
        <p15:threadingInfo timeZoneBias="0"/>
      </p:ext>
      <p:ext uri="http://customooxmlschemas.google.com/">
        <go:slidesCustomData xmlns:go="http://customooxmlschemas.google.com/" commentPostId="AAABfIczzO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bb2718e4d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ebb2718e4d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bb2718e4d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ebb2718e4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bbe049df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bbe049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be20f1fbc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be20f1fb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3be20f1fbc_1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be20f1fbc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3be20f1fbc_1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3be20f1fbc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3be20f1fbc_1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3be20f1fbc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3be20f1fbc_1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3be20f1fbc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3bbe049df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3bbe049d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d0edaff7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d0edaff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3be20f1fbc_1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be20f1fbc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334ac84a2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334ac84a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334ac84a2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334ac84a2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3bbe049dfc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bbe049d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467879e095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467879e0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467879e095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467879e09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467879e095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467879e09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467879e095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467879e09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467879e095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467879e09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bb2718e4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2ebb2718e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467879e095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467879e09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467879e095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467879e09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467879e095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467879e09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467879e095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467879e09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467879e095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467879e09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467879e095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467879e09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467879e095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467879e09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467879e095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467879e09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467879e095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467879e09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ebb2718e4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2ebb2718e4d_0_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02706716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02706716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ebb2718e4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2ebb2718e4d_0_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2ec909238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2ec90923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49108da7d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49108da7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3e545062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3e545062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478055afc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478055af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3e5450621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3e545062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3e54506212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3e5450621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3e54506212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3e5450621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3be20f1fbc_1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33be20f1fbc_1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be20f1fbc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be20f1fb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3be20f1fbc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33be20f1fbc_1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3be20f1fbc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33be20f1fbc_1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3be20f1fbc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33be20f1fbc_1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b0425d5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32b0425d54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b0425d5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32b0425d54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bb2718e4d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ebb2718e4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b090efea7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b090efea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4.xml"/><Relationship Id="rId4" Type="http://schemas.openxmlformats.org/officeDocument/2006/relationships/image" Target="../media/image2.png"/><Relationship Id="rId5"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5.xml"/><Relationship Id="rId4" Type="http://schemas.openxmlformats.org/officeDocument/2006/relationships/image" Target="../media/image36.jpg"/><Relationship Id="rId5" Type="http://schemas.openxmlformats.org/officeDocument/2006/relationships/image" Target="../media/image34.jp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8.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jp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9.jp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thingspeak.com/" TargetMode="External"/><Relationship Id="rId4" Type="http://schemas.openxmlformats.org/officeDocument/2006/relationships/hyperlink" Target="https://thingspeak.com/" TargetMode="External"/><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25.png"/><Relationship Id="rId5"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omments" Target="../comments/comment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20.jpg"/><Relationship Id="rId5" Type="http://schemas.openxmlformats.org/officeDocument/2006/relationships/image" Target="../media/image2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3.png"/><Relationship Id="rId5"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comments" Target="../comments/comment10.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2902625" y="505198"/>
            <a:ext cx="6040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mbria"/>
                <a:ea typeface="Cambria"/>
                <a:cs typeface="Cambria"/>
                <a:sym typeface="Cambria"/>
              </a:rPr>
              <a:t>Synopsis Presentation</a:t>
            </a:r>
            <a:endParaRPr b="1" i="0" sz="2800" u="none" cap="none" strike="noStrike">
              <a:solidFill>
                <a:schemeClr val="dk1"/>
              </a:solidFill>
              <a:latin typeface="Cambria"/>
              <a:ea typeface="Cambria"/>
              <a:cs typeface="Cambria"/>
              <a:sym typeface="Cambria"/>
            </a:endParaRPr>
          </a:p>
        </p:txBody>
      </p:sp>
      <p:sp>
        <p:nvSpPr>
          <p:cNvPr id="85" name="Google Shape;85;p1"/>
          <p:cNvSpPr txBox="1"/>
          <p:nvPr/>
        </p:nvSpPr>
        <p:spPr>
          <a:xfrm>
            <a:off x="2722424" y="1028410"/>
            <a:ext cx="6747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mbria"/>
                <a:ea typeface="Cambria"/>
                <a:cs typeface="Cambria"/>
                <a:sym typeface="Cambria"/>
              </a:rPr>
              <a:t>For Project Based Learning</a:t>
            </a:r>
            <a:endParaRPr b="0" i="1" sz="1800" u="none" cap="none" strike="noStrike">
              <a:solidFill>
                <a:schemeClr val="dk1"/>
              </a:solidFill>
              <a:latin typeface="Cambria"/>
              <a:ea typeface="Cambria"/>
              <a:cs typeface="Cambria"/>
              <a:sym typeface="Cambria"/>
            </a:endParaRPr>
          </a:p>
        </p:txBody>
      </p:sp>
      <p:sp>
        <p:nvSpPr>
          <p:cNvPr id="86" name="Google Shape;86;p1"/>
          <p:cNvSpPr txBox="1"/>
          <p:nvPr/>
        </p:nvSpPr>
        <p:spPr>
          <a:xfrm>
            <a:off x="3911101" y="1297024"/>
            <a:ext cx="43698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mbria"/>
                <a:ea typeface="Cambria"/>
                <a:cs typeface="Cambria"/>
                <a:sym typeface="Cambria"/>
              </a:rPr>
              <a:t>Robotics and Automation</a:t>
            </a:r>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mbria"/>
                <a:ea typeface="Cambria"/>
                <a:cs typeface="Cambria"/>
                <a:sym typeface="Cambria"/>
              </a:rPr>
              <a:t>Batch 2022-26</a:t>
            </a:r>
            <a:endParaRPr b="1" i="0" sz="2400" u="none" cap="none" strike="noStrike">
              <a:solidFill>
                <a:schemeClr val="dk1"/>
              </a:solidFill>
              <a:latin typeface="Cambria"/>
              <a:ea typeface="Cambria"/>
              <a:cs typeface="Cambria"/>
              <a:sym typeface="Cambria"/>
            </a:endParaRPr>
          </a:p>
        </p:txBody>
      </p:sp>
      <p:sp>
        <p:nvSpPr>
          <p:cNvPr id="87" name="Google Shape;87;p1"/>
          <p:cNvSpPr txBox="1"/>
          <p:nvPr/>
        </p:nvSpPr>
        <p:spPr>
          <a:xfrm>
            <a:off x="2339351" y="2247526"/>
            <a:ext cx="77529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800"/>
              <a:buFont typeface="Arial"/>
              <a:buNone/>
            </a:pPr>
            <a:r>
              <a:rPr b="1" lang="en-US" sz="2800">
                <a:solidFill>
                  <a:schemeClr val="dk1"/>
                </a:solidFill>
                <a:latin typeface="Cambria"/>
                <a:ea typeface="Cambria"/>
                <a:cs typeface="Cambria"/>
                <a:sym typeface="Cambria"/>
              </a:rPr>
              <a:t>Intelligent Smart Precision Agriculture with IoT &amp; Machine Learning</a:t>
            </a:r>
            <a:endParaRPr b="1" sz="2800">
              <a:solidFill>
                <a:schemeClr val="dk1"/>
              </a:solidFill>
              <a:latin typeface="Cambria"/>
              <a:ea typeface="Cambria"/>
              <a:cs typeface="Cambria"/>
              <a:sym typeface="Cambria"/>
            </a:endParaRPr>
          </a:p>
        </p:txBody>
      </p:sp>
      <p:pic>
        <p:nvPicPr>
          <p:cNvPr id="88" name="Google Shape;88;p1"/>
          <p:cNvPicPr preferRelativeResize="0"/>
          <p:nvPr/>
        </p:nvPicPr>
        <p:blipFill rotWithShape="1">
          <a:blip r:embed="rId4">
            <a:alphaModFix/>
          </a:blip>
          <a:srcRect b="0" l="0" r="0" t="0"/>
          <a:stretch/>
        </p:blipFill>
        <p:spPr>
          <a:xfrm>
            <a:off x="5189941" y="3477837"/>
            <a:ext cx="1812125" cy="1850550"/>
          </a:xfrm>
          <a:prstGeom prst="rect">
            <a:avLst/>
          </a:prstGeom>
          <a:noFill/>
          <a:ln>
            <a:noFill/>
          </a:ln>
        </p:spPr>
      </p:pic>
      <p:sp>
        <p:nvSpPr>
          <p:cNvPr id="89" name="Google Shape;89;p1"/>
          <p:cNvSpPr txBox="1"/>
          <p:nvPr/>
        </p:nvSpPr>
        <p:spPr>
          <a:xfrm>
            <a:off x="7873750" y="4123638"/>
            <a:ext cx="4196700" cy="1554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000" u="none" cap="none" strike="noStrike">
                <a:solidFill>
                  <a:schemeClr val="dk1"/>
                </a:solidFill>
                <a:latin typeface="Cambria"/>
                <a:ea typeface="Cambria"/>
                <a:cs typeface="Cambria"/>
                <a:sym typeface="Cambria"/>
              </a:rPr>
              <a:t>Guide Name:</a:t>
            </a:r>
            <a:endParaRPr sz="2000"/>
          </a:p>
          <a:p>
            <a:pPr indent="0" lvl="0" marL="0" marR="0" rtl="0" algn="ctr">
              <a:lnSpc>
                <a:spcPct val="100000"/>
              </a:lnSpc>
              <a:spcBef>
                <a:spcPts val="0"/>
              </a:spcBef>
              <a:spcAft>
                <a:spcPts val="0"/>
              </a:spcAft>
              <a:buClr>
                <a:srgbClr val="000000"/>
              </a:buClr>
              <a:buSzPts val="2400"/>
              <a:buFont typeface="Arial"/>
              <a:buNone/>
            </a:pPr>
            <a:r>
              <a:rPr b="1" i="0" lang="en-US" sz="2000" u="none" cap="none" strike="noStrike">
                <a:solidFill>
                  <a:schemeClr val="dk1"/>
                </a:solidFill>
                <a:latin typeface="Cambria"/>
                <a:ea typeface="Cambria"/>
                <a:cs typeface="Cambria"/>
                <a:sym typeface="Cambria"/>
              </a:rPr>
              <a:t>Dr. Rajesh Bisane</a:t>
            </a:r>
            <a:endParaRPr b="1" i="0" sz="20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400"/>
              <a:buFont typeface="Arial"/>
              <a:buNone/>
            </a:pPr>
            <a:r>
              <a:rPr lang="en-US" sz="1800">
                <a:solidFill>
                  <a:schemeClr val="dk1"/>
                </a:solidFill>
                <a:latin typeface="Cambria"/>
                <a:ea typeface="Cambria"/>
                <a:cs typeface="Cambria"/>
                <a:sym typeface="Cambria"/>
              </a:rPr>
              <a:t>Assistant </a:t>
            </a:r>
            <a:r>
              <a:rPr lang="en-US" sz="1800">
                <a:solidFill>
                  <a:schemeClr val="dk1"/>
                </a:solidFill>
                <a:latin typeface="Cambria"/>
                <a:ea typeface="Cambria"/>
                <a:cs typeface="Cambria"/>
                <a:sym typeface="Cambria"/>
              </a:rPr>
              <a:t>Professor</a:t>
            </a:r>
            <a:endParaRPr sz="18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400"/>
              <a:buFont typeface="Arial"/>
              <a:buNone/>
            </a:pPr>
            <a:r>
              <a:rPr lang="en-US" sz="1300">
                <a:solidFill>
                  <a:schemeClr val="dk1"/>
                </a:solidFill>
                <a:latin typeface="Cambria"/>
                <a:ea typeface="Cambria"/>
                <a:cs typeface="Cambria"/>
                <a:sym typeface="Cambria"/>
              </a:rPr>
              <a:t>                  Department of Robotics and Automation</a:t>
            </a:r>
            <a:r>
              <a:rPr lang="en-US" sz="1300">
                <a:solidFill>
                  <a:schemeClr val="dk1"/>
                </a:solidFill>
                <a:latin typeface="Cambria"/>
                <a:ea typeface="Cambria"/>
                <a:cs typeface="Cambria"/>
                <a:sym typeface="Cambria"/>
              </a:rPr>
              <a:t> </a:t>
            </a:r>
            <a:endParaRPr sz="1300">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Cambria"/>
              <a:ea typeface="Cambria"/>
              <a:cs typeface="Cambria"/>
              <a:sym typeface="Cambria"/>
            </a:endParaRPr>
          </a:p>
        </p:txBody>
      </p:sp>
      <p:sp>
        <p:nvSpPr>
          <p:cNvPr id="90" name="Google Shape;90;p1"/>
          <p:cNvSpPr txBox="1"/>
          <p:nvPr/>
        </p:nvSpPr>
        <p:spPr>
          <a:xfrm>
            <a:off x="2154427" y="5928603"/>
            <a:ext cx="7536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1800" u="none" cap="none" strike="noStrike">
                <a:solidFill>
                  <a:schemeClr val="dk1"/>
                </a:solidFill>
                <a:latin typeface="Cambria"/>
                <a:ea typeface="Cambria"/>
                <a:cs typeface="Cambria"/>
                <a:sym typeface="Cambria"/>
              </a:rPr>
              <a:t>Symbiosis Institute of Technology, Pune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1800" u="none" cap="none" strike="noStrike">
                <a:solidFill>
                  <a:schemeClr val="dk1"/>
                </a:solidFill>
                <a:latin typeface="Cambria"/>
                <a:ea typeface="Cambria"/>
                <a:cs typeface="Cambria"/>
                <a:sym typeface="Cambria"/>
              </a:rPr>
              <a:t>2024-25</a:t>
            </a:r>
            <a:endParaRPr b="1" i="0" sz="1800" u="none" cap="none" strike="noStrike">
              <a:solidFill>
                <a:schemeClr val="dk1"/>
              </a:solidFill>
              <a:latin typeface="Cambria"/>
              <a:ea typeface="Cambria"/>
              <a:cs typeface="Cambria"/>
              <a:sym typeface="Cambria"/>
            </a:endParaRPr>
          </a:p>
        </p:txBody>
      </p:sp>
      <p:sp>
        <p:nvSpPr>
          <p:cNvPr id="91" name="Google Shape;91;p1"/>
          <p:cNvSpPr txBox="1"/>
          <p:nvPr/>
        </p:nvSpPr>
        <p:spPr>
          <a:xfrm>
            <a:off x="237575" y="4123638"/>
            <a:ext cx="41967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US" sz="2000">
                <a:solidFill>
                  <a:schemeClr val="dk1"/>
                </a:solidFill>
                <a:latin typeface="Cambria"/>
                <a:ea typeface="Cambria"/>
                <a:cs typeface="Cambria"/>
                <a:sym typeface="Cambria"/>
              </a:rPr>
              <a:t>Presented By:</a:t>
            </a:r>
            <a:endParaRPr b="1" sz="2000">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400"/>
              <a:buFont typeface="Arial"/>
              <a:buNone/>
            </a:pPr>
            <a:r>
              <a:rPr lang="en-US" sz="2000">
                <a:solidFill>
                  <a:schemeClr val="dk1"/>
                </a:solidFill>
                <a:latin typeface="Cambria"/>
                <a:ea typeface="Cambria"/>
                <a:cs typeface="Cambria"/>
                <a:sym typeface="Cambria"/>
              </a:rPr>
              <a:t>Akshat Singh </a:t>
            </a:r>
            <a:r>
              <a:rPr lang="en-US" sz="2000">
                <a:solidFill>
                  <a:schemeClr val="dk1"/>
                </a:solidFill>
                <a:latin typeface="Cambria"/>
                <a:ea typeface="Cambria"/>
                <a:cs typeface="Cambria"/>
                <a:sym typeface="Cambria"/>
              </a:rPr>
              <a:t>(22070127009)</a:t>
            </a:r>
            <a:endParaRPr sz="2000">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400"/>
              <a:buFont typeface="Arial"/>
              <a:buNone/>
            </a:pPr>
            <a:r>
              <a:rPr lang="en-US" sz="2000">
                <a:solidFill>
                  <a:schemeClr val="dk1"/>
                </a:solidFill>
                <a:latin typeface="Cambria"/>
                <a:ea typeface="Cambria"/>
                <a:cs typeface="Cambria"/>
                <a:sym typeface="Cambria"/>
              </a:rPr>
              <a:t>Bibi Mehnoor </a:t>
            </a:r>
            <a:r>
              <a:rPr lang="en-US" sz="2000">
                <a:solidFill>
                  <a:schemeClr val="dk1"/>
                </a:solidFill>
                <a:latin typeface="Cambria"/>
                <a:ea typeface="Cambria"/>
                <a:cs typeface="Cambria"/>
                <a:sym typeface="Cambria"/>
              </a:rPr>
              <a:t>(22070127015)</a:t>
            </a:r>
            <a:endParaRPr sz="2000">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400"/>
              <a:buFont typeface="Arial"/>
              <a:buNone/>
            </a:pPr>
            <a:r>
              <a:rPr lang="en-US" sz="2000">
                <a:solidFill>
                  <a:schemeClr val="dk1"/>
                </a:solidFill>
                <a:latin typeface="Cambria"/>
                <a:ea typeface="Cambria"/>
                <a:cs typeface="Cambria"/>
                <a:sym typeface="Cambria"/>
              </a:rPr>
              <a:t>Himonish Gupta </a:t>
            </a:r>
            <a:r>
              <a:rPr lang="en-US" sz="2000">
                <a:solidFill>
                  <a:schemeClr val="dk1"/>
                </a:solidFill>
                <a:latin typeface="Cambria"/>
                <a:ea typeface="Cambria"/>
                <a:cs typeface="Cambria"/>
                <a:sym typeface="Cambria"/>
              </a:rPr>
              <a:t>(22070127025)</a:t>
            </a:r>
            <a:endParaRPr sz="2000">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400"/>
              <a:buFont typeface="Arial"/>
              <a:buNone/>
            </a:pPr>
            <a:r>
              <a:rPr lang="en-US" sz="2000">
                <a:solidFill>
                  <a:schemeClr val="dk1"/>
                </a:solidFill>
                <a:latin typeface="Cambria"/>
                <a:ea typeface="Cambria"/>
                <a:cs typeface="Cambria"/>
                <a:sym typeface="Cambria"/>
              </a:rPr>
              <a:t>Yash Golani (22070127072)</a:t>
            </a:r>
            <a:endParaRPr sz="2000">
              <a:solidFill>
                <a:schemeClr val="dk1"/>
              </a:solidFill>
              <a:latin typeface="Cambria"/>
              <a:ea typeface="Cambria"/>
              <a:cs typeface="Cambria"/>
              <a:sym typeface="Cambria"/>
            </a:endParaRPr>
          </a:p>
        </p:txBody>
      </p:sp>
      <p:sp>
        <p:nvSpPr>
          <p:cNvPr id="92" name="Google Shape;92;p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ebb2718e4d_0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Cambria"/>
                <a:ea typeface="Cambria"/>
                <a:cs typeface="Cambria"/>
                <a:sym typeface="Cambria"/>
              </a:rPr>
              <a:t>Objectives</a:t>
            </a:r>
            <a:endParaRPr b="1">
              <a:latin typeface="Cambria"/>
              <a:ea typeface="Cambria"/>
              <a:cs typeface="Cambria"/>
              <a:sym typeface="Cambria"/>
            </a:endParaRPr>
          </a:p>
        </p:txBody>
      </p:sp>
      <p:sp>
        <p:nvSpPr>
          <p:cNvPr id="170" name="Google Shape;170;g2ebb2718e4d_0_22"/>
          <p:cNvSpPr txBox="1"/>
          <p:nvPr>
            <p:ph idx="1" type="body"/>
          </p:nvPr>
        </p:nvSpPr>
        <p:spPr>
          <a:xfrm>
            <a:off x="971100" y="1690825"/>
            <a:ext cx="10515600" cy="1994700"/>
          </a:xfrm>
          <a:prstGeom prst="rect">
            <a:avLst/>
          </a:prstGeom>
          <a:noFill/>
          <a:ln>
            <a:noFill/>
          </a:ln>
        </p:spPr>
        <p:txBody>
          <a:bodyPr anchorCtr="0" anchor="t" bIns="45700" lIns="91425" spcFirstLastPara="1" rIns="91425" wrap="square" tIns="45700">
            <a:noAutofit/>
          </a:bodyPr>
          <a:lstStyle/>
          <a:p>
            <a:pPr indent="-381000" lvl="0" marL="457200" rtl="0" algn="just">
              <a:lnSpc>
                <a:spcPct val="200000"/>
              </a:lnSpc>
              <a:spcBef>
                <a:spcPts val="1400"/>
              </a:spcBef>
              <a:spcAft>
                <a:spcPts val="0"/>
              </a:spcAft>
              <a:buSzPts val="2400"/>
              <a:buFont typeface="Cambria"/>
              <a:buChar char="•"/>
            </a:pPr>
            <a:r>
              <a:rPr lang="en-US" sz="2400">
                <a:latin typeface="Cambria"/>
                <a:ea typeface="Cambria"/>
                <a:cs typeface="Cambria"/>
                <a:sym typeface="Cambria"/>
              </a:rPr>
              <a:t>To develop an IoT-based smart agriculture system.</a:t>
            </a:r>
            <a:endParaRPr sz="2400">
              <a:latin typeface="Cambria"/>
              <a:ea typeface="Cambria"/>
              <a:cs typeface="Cambria"/>
              <a:sym typeface="Cambria"/>
            </a:endParaRPr>
          </a:p>
          <a:p>
            <a:pPr indent="-381000" lvl="0" marL="457200" rtl="0" algn="just">
              <a:lnSpc>
                <a:spcPct val="200000"/>
              </a:lnSpc>
              <a:spcBef>
                <a:spcPts val="0"/>
              </a:spcBef>
              <a:spcAft>
                <a:spcPts val="0"/>
              </a:spcAft>
              <a:buSzPts val="2400"/>
              <a:buFont typeface="Cambria"/>
              <a:buChar char="•"/>
            </a:pPr>
            <a:r>
              <a:rPr lang="en-US" sz="2400">
                <a:latin typeface="Cambria"/>
                <a:ea typeface="Cambria"/>
                <a:cs typeface="Cambria"/>
                <a:sym typeface="Cambria"/>
              </a:rPr>
              <a:t>To conduct predictive analysis using machine learning algorithms.</a:t>
            </a:r>
            <a:endParaRPr sz="2400">
              <a:latin typeface="Cambria"/>
              <a:ea typeface="Cambria"/>
              <a:cs typeface="Cambria"/>
              <a:sym typeface="Cambria"/>
            </a:endParaRPr>
          </a:p>
          <a:p>
            <a:pPr indent="-381000" lvl="0" marL="457200" rtl="0" algn="just">
              <a:lnSpc>
                <a:spcPct val="200000"/>
              </a:lnSpc>
              <a:spcBef>
                <a:spcPts val="0"/>
              </a:spcBef>
              <a:spcAft>
                <a:spcPts val="0"/>
              </a:spcAft>
              <a:buSzPts val="2400"/>
              <a:buFont typeface="Cambria"/>
              <a:buChar char="•"/>
            </a:pPr>
            <a:r>
              <a:rPr lang="en-US" sz="2400">
                <a:latin typeface="Cambria"/>
                <a:ea typeface="Cambria"/>
                <a:cs typeface="Cambria"/>
                <a:sym typeface="Cambria"/>
              </a:rPr>
              <a:t>To evaluate the system’s performance in improving crop yield. </a:t>
            </a:r>
            <a:endParaRPr sz="2400">
              <a:latin typeface="Cambria"/>
              <a:ea typeface="Cambria"/>
              <a:cs typeface="Cambria"/>
              <a:sym typeface="Cambria"/>
            </a:endParaRPr>
          </a:p>
        </p:txBody>
      </p:sp>
      <p:sp>
        <p:nvSpPr>
          <p:cNvPr id="171" name="Google Shape;171;g2ebb2718e4d_0_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72" name="Google Shape;172;g2ebb2718e4d_0_22"/>
          <p:cNvPicPr preferRelativeResize="0"/>
          <p:nvPr/>
        </p:nvPicPr>
        <p:blipFill rotWithShape="1">
          <a:blip r:embed="rId3">
            <a:alphaModFix/>
          </a:blip>
          <a:srcRect b="0" l="0" r="0" t="0"/>
          <a:stretch/>
        </p:blipFill>
        <p:spPr>
          <a:xfrm>
            <a:off x="10942795" y="89075"/>
            <a:ext cx="1165281" cy="1387525"/>
          </a:xfrm>
          <a:prstGeom prst="rect">
            <a:avLst/>
          </a:prstGeom>
          <a:noFill/>
          <a:ln>
            <a:noFill/>
          </a:ln>
        </p:spPr>
      </p:pic>
      <p:sp>
        <p:nvSpPr>
          <p:cNvPr id="173" name="Google Shape;173;g2ebb2718e4d_0_22"/>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ebb2718e4d_0_27"/>
          <p:cNvSpPr txBox="1"/>
          <p:nvPr>
            <p:ph type="title"/>
          </p:nvPr>
        </p:nvSpPr>
        <p:spPr>
          <a:xfrm>
            <a:off x="769275" y="176125"/>
            <a:ext cx="10165800" cy="1119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Cambria"/>
                <a:ea typeface="Cambria"/>
                <a:cs typeface="Cambria"/>
                <a:sym typeface="Cambria"/>
              </a:rPr>
              <a:t>Methodology</a:t>
            </a:r>
            <a:endParaRPr b="1">
              <a:latin typeface="Cambria"/>
              <a:ea typeface="Cambria"/>
              <a:cs typeface="Cambria"/>
              <a:sym typeface="Cambria"/>
            </a:endParaRPr>
          </a:p>
        </p:txBody>
      </p:sp>
      <p:sp>
        <p:nvSpPr>
          <p:cNvPr id="179" name="Google Shape;179;g2ebb2718e4d_0_27"/>
          <p:cNvSpPr/>
          <p:nvPr/>
        </p:nvSpPr>
        <p:spPr>
          <a:xfrm>
            <a:off x="1768400" y="3373300"/>
            <a:ext cx="1859700" cy="8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mbria"/>
                <a:ea typeface="Cambria"/>
                <a:cs typeface="Cambria"/>
                <a:sym typeface="Cambria"/>
              </a:rPr>
              <a:t>Component Selection</a:t>
            </a:r>
            <a:endParaRPr sz="1800">
              <a:latin typeface="Cambria"/>
              <a:ea typeface="Cambria"/>
              <a:cs typeface="Cambria"/>
              <a:sym typeface="Cambria"/>
            </a:endParaRPr>
          </a:p>
        </p:txBody>
      </p:sp>
      <p:sp>
        <p:nvSpPr>
          <p:cNvPr id="180" name="Google Shape;180;g2ebb2718e4d_0_27"/>
          <p:cNvSpPr/>
          <p:nvPr/>
        </p:nvSpPr>
        <p:spPr>
          <a:xfrm>
            <a:off x="1768400" y="5012800"/>
            <a:ext cx="1859700" cy="8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ambria"/>
                <a:ea typeface="Cambria"/>
                <a:cs typeface="Cambria"/>
                <a:sym typeface="Cambria"/>
              </a:rPr>
              <a:t>Hardware Integration</a:t>
            </a:r>
            <a:endParaRPr sz="1800">
              <a:latin typeface="Cambria"/>
              <a:ea typeface="Cambria"/>
              <a:cs typeface="Cambria"/>
              <a:sym typeface="Cambria"/>
            </a:endParaRPr>
          </a:p>
        </p:txBody>
      </p:sp>
      <p:sp>
        <p:nvSpPr>
          <p:cNvPr id="181" name="Google Shape;181;g2ebb2718e4d_0_27"/>
          <p:cNvSpPr/>
          <p:nvPr/>
        </p:nvSpPr>
        <p:spPr>
          <a:xfrm>
            <a:off x="8443025" y="5012800"/>
            <a:ext cx="2149500" cy="8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mbria"/>
                <a:ea typeface="Cambria"/>
                <a:cs typeface="Cambria"/>
                <a:sym typeface="Cambria"/>
              </a:rPr>
              <a:t>Result &amp; </a:t>
            </a:r>
            <a:r>
              <a:rPr lang="en-US" sz="1800">
                <a:latin typeface="Cambria"/>
                <a:ea typeface="Cambria"/>
                <a:cs typeface="Cambria"/>
                <a:sym typeface="Cambria"/>
              </a:rPr>
              <a:t>Discussion</a:t>
            </a:r>
            <a:endParaRPr sz="1800">
              <a:latin typeface="Cambria"/>
              <a:ea typeface="Cambria"/>
              <a:cs typeface="Cambria"/>
              <a:sym typeface="Cambria"/>
            </a:endParaRPr>
          </a:p>
        </p:txBody>
      </p:sp>
      <p:sp>
        <p:nvSpPr>
          <p:cNvPr id="182" name="Google Shape;182;g2ebb2718e4d_0_27"/>
          <p:cNvSpPr/>
          <p:nvPr/>
        </p:nvSpPr>
        <p:spPr>
          <a:xfrm>
            <a:off x="2558300" y="2670175"/>
            <a:ext cx="279900" cy="6966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mbria"/>
              <a:ea typeface="Cambria"/>
              <a:cs typeface="Cambria"/>
              <a:sym typeface="Cambria"/>
            </a:endParaRPr>
          </a:p>
        </p:txBody>
      </p:sp>
      <p:sp>
        <p:nvSpPr>
          <p:cNvPr id="183" name="Google Shape;183;g2ebb2718e4d_0_27"/>
          <p:cNvSpPr/>
          <p:nvPr/>
        </p:nvSpPr>
        <p:spPr>
          <a:xfrm>
            <a:off x="2558300" y="4254325"/>
            <a:ext cx="279900" cy="7812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mbria"/>
              <a:ea typeface="Cambria"/>
              <a:cs typeface="Cambria"/>
              <a:sym typeface="Cambria"/>
            </a:endParaRPr>
          </a:p>
        </p:txBody>
      </p:sp>
      <p:sp>
        <p:nvSpPr>
          <p:cNvPr id="184" name="Google Shape;184;g2ebb2718e4d_0_27"/>
          <p:cNvSpPr/>
          <p:nvPr/>
        </p:nvSpPr>
        <p:spPr>
          <a:xfrm rot="-5400000">
            <a:off x="7633325" y="1445850"/>
            <a:ext cx="279900" cy="13146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mbria"/>
              <a:ea typeface="Cambria"/>
              <a:cs typeface="Cambria"/>
              <a:sym typeface="Cambria"/>
            </a:endParaRPr>
          </a:p>
        </p:txBody>
      </p:sp>
      <p:sp>
        <p:nvSpPr>
          <p:cNvPr id="185" name="Google Shape;185;g2ebb2718e4d_0_27"/>
          <p:cNvSpPr/>
          <p:nvPr/>
        </p:nvSpPr>
        <p:spPr>
          <a:xfrm rot="-5400000">
            <a:off x="4125875" y="4880500"/>
            <a:ext cx="279900" cy="12753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mbria"/>
              <a:ea typeface="Cambria"/>
              <a:cs typeface="Cambria"/>
              <a:sym typeface="Cambria"/>
            </a:endParaRPr>
          </a:p>
        </p:txBody>
      </p:sp>
      <p:sp>
        <p:nvSpPr>
          <p:cNvPr id="186" name="Google Shape;186;g2ebb2718e4d_0_27"/>
          <p:cNvSpPr/>
          <p:nvPr/>
        </p:nvSpPr>
        <p:spPr>
          <a:xfrm>
            <a:off x="9422675" y="2608500"/>
            <a:ext cx="279900" cy="6966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mbria"/>
              <a:ea typeface="Cambria"/>
              <a:cs typeface="Cambria"/>
              <a:sym typeface="Cambria"/>
            </a:endParaRPr>
          </a:p>
        </p:txBody>
      </p:sp>
      <p:sp>
        <p:nvSpPr>
          <p:cNvPr id="187" name="Google Shape;187;g2ebb2718e4d_0_27"/>
          <p:cNvSpPr/>
          <p:nvPr/>
        </p:nvSpPr>
        <p:spPr>
          <a:xfrm>
            <a:off x="9422675" y="4192400"/>
            <a:ext cx="279900" cy="8202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mbria"/>
              <a:ea typeface="Cambria"/>
              <a:cs typeface="Cambria"/>
              <a:sym typeface="Cambria"/>
            </a:endParaRPr>
          </a:p>
        </p:txBody>
      </p:sp>
      <p:sp>
        <p:nvSpPr>
          <p:cNvPr id="188" name="Google Shape;188;g2ebb2718e4d_0_27"/>
          <p:cNvSpPr/>
          <p:nvPr/>
        </p:nvSpPr>
        <p:spPr>
          <a:xfrm rot="10800000">
            <a:off x="5895650" y="2608375"/>
            <a:ext cx="279900" cy="8202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mbria"/>
              <a:ea typeface="Cambria"/>
              <a:cs typeface="Cambria"/>
              <a:sym typeface="Cambria"/>
            </a:endParaRPr>
          </a:p>
        </p:txBody>
      </p:sp>
      <p:sp>
        <p:nvSpPr>
          <p:cNvPr id="189" name="Google Shape;189;g2ebb2718e4d_0_27"/>
          <p:cNvSpPr/>
          <p:nvPr/>
        </p:nvSpPr>
        <p:spPr>
          <a:xfrm rot="10800000">
            <a:off x="5895650" y="4316025"/>
            <a:ext cx="279900" cy="8745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mbria"/>
              <a:ea typeface="Cambria"/>
              <a:cs typeface="Cambria"/>
              <a:sym typeface="Cambria"/>
            </a:endParaRPr>
          </a:p>
        </p:txBody>
      </p:sp>
      <p:sp>
        <p:nvSpPr>
          <p:cNvPr id="190" name="Google Shape;190;g2ebb2718e4d_0_27"/>
          <p:cNvSpPr/>
          <p:nvPr/>
        </p:nvSpPr>
        <p:spPr>
          <a:xfrm>
            <a:off x="8487875" y="3317700"/>
            <a:ext cx="2149500" cy="8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mbria"/>
                <a:ea typeface="Cambria"/>
                <a:cs typeface="Cambria"/>
                <a:sym typeface="Cambria"/>
              </a:rPr>
              <a:t>Final Evaluation</a:t>
            </a:r>
            <a:endParaRPr sz="1800">
              <a:latin typeface="Cambria"/>
              <a:ea typeface="Cambria"/>
              <a:cs typeface="Cambria"/>
              <a:sym typeface="Cambria"/>
            </a:endParaRPr>
          </a:p>
        </p:txBody>
      </p:sp>
      <p:sp>
        <p:nvSpPr>
          <p:cNvPr id="191" name="Google Shape;191;g2ebb2718e4d_0_27"/>
          <p:cNvSpPr/>
          <p:nvPr/>
        </p:nvSpPr>
        <p:spPr>
          <a:xfrm>
            <a:off x="8443025" y="1827300"/>
            <a:ext cx="2149500" cy="78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mbria"/>
                <a:ea typeface="Cambria"/>
                <a:cs typeface="Cambria"/>
                <a:sym typeface="Cambria"/>
              </a:rPr>
              <a:t>Optimization</a:t>
            </a:r>
            <a:endParaRPr sz="1800">
              <a:latin typeface="Cambria"/>
              <a:ea typeface="Cambria"/>
              <a:cs typeface="Cambria"/>
              <a:sym typeface="Cambria"/>
            </a:endParaRPr>
          </a:p>
        </p:txBody>
      </p:sp>
      <p:sp>
        <p:nvSpPr>
          <p:cNvPr id="192" name="Google Shape;192;g2ebb2718e4d_0_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93" name="Google Shape;193;g2ebb2718e4d_0_27"/>
          <p:cNvSpPr/>
          <p:nvPr/>
        </p:nvSpPr>
        <p:spPr>
          <a:xfrm>
            <a:off x="4909750" y="3441500"/>
            <a:ext cx="2239200" cy="8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mbria"/>
                <a:ea typeface="Cambria"/>
                <a:cs typeface="Cambria"/>
                <a:sym typeface="Cambria"/>
              </a:rPr>
              <a:t>Machine Learning Model Development</a:t>
            </a:r>
            <a:endParaRPr sz="1800">
              <a:latin typeface="Cambria"/>
              <a:ea typeface="Cambria"/>
              <a:cs typeface="Cambria"/>
              <a:sym typeface="Cambria"/>
            </a:endParaRPr>
          </a:p>
        </p:txBody>
      </p:sp>
      <p:sp>
        <p:nvSpPr>
          <p:cNvPr id="194" name="Google Shape;194;g2ebb2718e4d_0_27"/>
          <p:cNvSpPr/>
          <p:nvPr/>
        </p:nvSpPr>
        <p:spPr>
          <a:xfrm>
            <a:off x="4916000" y="5106100"/>
            <a:ext cx="2239200" cy="78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mbria"/>
                <a:ea typeface="Cambria"/>
                <a:cs typeface="Cambria"/>
                <a:sym typeface="Cambria"/>
              </a:rPr>
              <a:t>Data Acquisition</a:t>
            </a:r>
            <a:endParaRPr sz="1800">
              <a:latin typeface="Cambria"/>
              <a:ea typeface="Cambria"/>
              <a:cs typeface="Cambria"/>
              <a:sym typeface="Cambria"/>
            </a:endParaRPr>
          </a:p>
        </p:txBody>
      </p:sp>
      <p:sp>
        <p:nvSpPr>
          <p:cNvPr id="195" name="Google Shape;195;g2ebb2718e4d_0_27"/>
          <p:cNvSpPr/>
          <p:nvPr/>
        </p:nvSpPr>
        <p:spPr>
          <a:xfrm>
            <a:off x="4884925" y="1734000"/>
            <a:ext cx="2239200" cy="8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mbria"/>
                <a:ea typeface="Cambria"/>
                <a:cs typeface="Cambria"/>
                <a:sym typeface="Cambria"/>
              </a:rPr>
              <a:t>System Testing</a:t>
            </a:r>
            <a:endParaRPr sz="1800">
              <a:latin typeface="Cambria"/>
              <a:ea typeface="Cambria"/>
              <a:cs typeface="Cambria"/>
              <a:sym typeface="Cambria"/>
            </a:endParaRPr>
          </a:p>
        </p:txBody>
      </p:sp>
      <p:sp>
        <p:nvSpPr>
          <p:cNvPr id="196" name="Google Shape;196;g2ebb2718e4d_0_27"/>
          <p:cNvSpPr/>
          <p:nvPr/>
        </p:nvSpPr>
        <p:spPr>
          <a:xfrm>
            <a:off x="1768400" y="1665900"/>
            <a:ext cx="1859700" cy="101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Cambria"/>
                <a:ea typeface="Cambria"/>
                <a:cs typeface="Cambria"/>
                <a:sym typeface="Cambria"/>
              </a:rPr>
              <a:t>Research Study and Analysis</a:t>
            </a:r>
            <a:endParaRPr sz="1800">
              <a:latin typeface="Cambria"/>
              <a:ea typeface="Cambria"/>
              <a:cs typeface="Cambria"/>
              <a:sym typeface="Cambria"/>
            </a:endParaRPr>
          </a:p>
        </p:txBody>
      </p:sp>
      <p:pic>
        <p:nvPicPr>
          <p:cNvPr id="197" name="Google Shape;197;g2ebb2718e4d_0_27"/>
          <p:cNvPicPr preferRelativeResize="0"/>
          <p:nvPr/>
        </p:nvPicPr>
        <p:blipFill rotWithShape="1">
          <a:blip r:embed="rId3">
            <a:alphaModFix/>
          </a:blip>
          <a:srcRect b="0" l="0" r="0" t="0"/>
          <a:stretch/>
        </p:blipFill>
        <p:spPr>
          <a:xfrm>
            <a:off x="10935000" y="89075"/>
            <a:ext cx="1078575" cy="1206925"/>
          </a:xfrm>
          <a:prstGeom prst="rect">
            <a:avLst/>
          </a:prstGeom>
          <a:noFill/>
          <a:ln>
            <a:noFill/>
          </a:ln>
        </p:spPr>
      </p:pic>
      <p:sp>
        <p:nvSpPr>
          <p:cNvPr id="198" name="Google Shape;198;g2ebb2718e4d_0_27"/>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4" name="Google Shape;204;p16"/>
          <p:cNvSpPr txBox="1"/>
          <p:nvPr/>
        </p:nvSpPr>
        <p:spPr>
          <a:xfrm>
            <a:off x="1920300" y="498775"/>
            <a:ext cx="8351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400">
                <a:solidFill>
                  <a:schemeClr val="dk1"/>
                </a:solidFill>
                <a:latin typeface="Cambria"/>
                <a:ea typeface="Cambria"/>
                <a:cs typeface="Cambria"/>
                <a:sym typeface="Cambria"/>
              </a:rPr>
              <a:t>Block Diagram</a:t>
            </a:r>
            <a:endParaRPr b="1" sz="4400">
              <a:solidFill>
                <a:schemeClr val="dk1"/>
              </a:solidFill>
              <a:latin typeface="Cambria"/>
              <a:ea typeface="Cambria"/>
              <a:cs typeface="Cambria"/>
              <a:sym typeface="Cambria"/>
            </a:endParaRPr>
          </a:p>
        </p:txBody>
      </p:sp>
      <p:pic>
        <p:nvPicPr>
          <p:cNvPr id="205" name="Google Shape;205;p16"/>
          <p:cNvPicPr preferRelativeResize="0"/>
          <p:nvPr/>
        </p:nvPicPr>
        <p:blipFill rotWithShape="1">
          <a:blip r:embed="rId3">
            <a:alphaModFix/>
          </a:blip>
          <a:srcRect b="0" l="0" r="0" t="0"/>
          <a:stretch/>
        </p:blipFill>
        <p:spPr>
          <a:xfrm>
            <a:off x="10942795" y="89075"/>
            <a:ext cx="1165281" cy="1387525"/>
          </a:xfrm>
          <a:prstGeom prst="rect">
            <a:avLst/>
          </a:prstGeom>
          <a:noFill/>
          <a:ln>
            <a:noFill/>
          </a:ln>
        </p:spPr>
      </p:pic>
      <p:sp>
        <p:nvSpPr>
          <p:cNvPr id="206" name="Google Shape;206;p16"/>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207" name="Google Shape;207;p16" title="AGRI.jpg"/>
          <p:cNvPicPr preferRelativeResize="0"/>
          <p:nvPr/>
        </p:nvPicPr>
        <p:blipFill>
          <a:blip r:embed="rId4">
            <a:alphaModFix/>
          </a:blip>
          <a:stretch>
            <a:fillRect/>
          </a:stretch>
        </p:blipFill>
        <p:spPr>
          <a:xfrm>
            <a:off x="3716563" y="1576925"/>
            <a:ext cx="4758874" cy="46809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3bbe049dfc_0_0"/>
          <p:cNvSpPr txBox="1"/>
          <p:nvPr>
            <p:ph type="title"/>
          </p:nvPr>
        </p:nvSpPr>
        <p:spPr>
          <a:xfrm>
            <a:off x="423450" y="89063"/>
            <a:ext cx="11345100" cy="7878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990"/>
              <a:buFont typeface="Arial"/>
              <a:buNone/>
            </a:pPr>
            <a:r>
              <a:rPr b="1" lang="en-US">
                <a:latin typeface="Cambria"/>
                <a:ea typeface="Cambria"/>
                <a:cs typeface="Cambria"/>
                <a:sym typeface="Cambria"/>
              </a:rPr>
              <a:t>System Structure Overview</a:t>
            </a:r>
            <a:endParaRPr b="1">
              <a:latin typeface="Cambria"/>
              <a:ea typeface="Cambria"/>
              <a:cs typeface="Cambria"/>
              <a:sym typeface="Cambria"/>
            </a:endParaRPr>
          </a:p>
        </p:txBody>
      </p:sp>
      <p:sp>
        <p:nvSpPr>
          <p:cNvPr id="213" name="Google Shape;213;g33bbe049dfc_0_0"/>
          <p:cNvSpPr txBox="1"/>
          <p:nvPr>
            <p:ph idx="1" type="body"/>
          </p:nvPr>
        </p:nvSpPr>
        <p:spPr>
          <a:xfrm>
            <a:off x="369350" y="936950"/>
            <a:ext cx="10710900" cy="1426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1200"/>
              </a:spcAft>
              <a:buClr>
                <a:schemeClr val="dk1"/>
              </a:buClr>
              <a:buSzPts val="1100"/>
              <a:buFont typeface="Arial"/>
              <a:buNone/>
            </a:pPr>
            <a:r>
              <a:rPr lang="en-US" sz="1800">
                <a:latin typeface="Cambria"/>
                <a:ea typeface="Cambria"/>
                <a:cs typeface="Cambria"/>
                <a:sym typeface="Cambria"/>
              </a:rPr>
              <a:t>The Intelligent Smart Precision Agriculture uses sensors, controllers, and actuators to automate farming efficiently. Water circulates through plant pipes, ensuring continuous nutrient flow. </a:t>
            </a:r>
            <a:r>
              <a:rPr b="1" lang="en-US" sz="1800">
                <a:latin typeface="Cambria"/>
                <a:ea typeface="Cambria"/>
                <a:cs typeface="Cambria"/>
                <a:sym typeface="Cambria"/>
              </a:rPr>
              <a:t>Aglaonema</a:t>
            </a:r>
            <a:r>
              <a:rPr lang="en-US" sz="1800">
                <a:latin typeface="Cambria"/>
                <a:ea typeface="Cambria"/>
                <a:cs typeface="Cambria"/>
                <a:sym typeface="Cambria"/>
              </a:rPr>
              <a:t>, an air-purifying plant, thrives in controlled conditions with optimal moisture, light, and pH levels. Automated irrigation and lighting maintain healthy growth while minimizing resource wastage.</a:t>
            </a:r>
            <a:endParaRPr sz="1800">
              <a:latin typeface="Cambria"/>
              <a:ea typeface="Cambria"/>
              <a:cs typeface="Cambria"/>
              <a:sym typeface="Cambria"/>
            </a:endParaRPr>
          </a:p>
        </p:txBody>
      </p:sp>
      <p:sp>
        <p:nvSpPr>
          <p:cNvPr id="214" name="Google Shape;214;g33bbe049dfc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15" name="Google Shape;215;g33bbe049dfc_0_0"/>
          <p:cNvSpPr txBox="1"/>
          <p:nvPr/>
        </p:nvSpPr>
        <p:spPr>
          <a:xfrm>
            <a:off x="7898632" y="5100048"/>
            <a:ext cx="3087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pic>
        <p:nvPicPr>
          <p:cNvPr id="216" name="Google Shape;216;g33bbe049dfc_0_0"/>
          <p:cNvPicPr preferRelativeResize="0"/>
          <p:nvPr/>
        </p:nvPicPr>
        <p:blipFill rotWithShape="1">
          <a:blip r:embed="rId4">
            <a:alphaModFix/>
          </a:blip>
          <a:srcRect b="0" l="0" r="0" t="0"/>
          <a:stretch/>
        </p:blipFill>
        <p:spPr>
          <a:xfrm>
            <a:off x="11230100" y="89075"/>
            <a:ext cx="877975" cy="1045425"/>
          </a:xfrm>
          <a:prstGeom prst="rect">
            <a:avLst/>
          </a:prstGeom>
          <a:noFill/>
          <a:ln>
            <a:noFill/>
          </a:ln>
        </p:spPr>
      </p:pic>
      <p:sp>
        <p:nvSpPr>
          <p:cNvPr id="217" name="Google Shape;217;g33bbe049dfc_0_0"/>
          <p:cNvSpPr txBox="1"/>
          <p:nvPr/>
        </p:nvSpPr>
        <p:spPr>
          <a:xfrm>
            <a:off x="423450" y="2253675"/>
            <a:ext cx="6643800" cy="42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700">
                <a:solidFill>
                  <a:schemeClr val="dk1"/>
                </a:solidFill>
                <a:latin typeface="Cambria"/>
                <a:ea typeface="Cambria"/>
                <a:cs typeface="Cambria"/>
                <a:sym typeface="Cambria"/>
              </a:rPr>
              <a:t>Frame Support:</a:t>
            </a:r>
            <a:endParaRPr b="1" sz="1700">
              <a:solidFill>
                <a:schemeClr val="dk1"/>
              </a:solidFill>
              <a:latin typeface="Cambria"/>
              <a:ea typeface="Cambria"/>
              <a:cs typeface="Cambria"/>
              <a:sym typeface="Cambria"/>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Cambria"/>
                <a:ea typeface="Cambria"/>
                <a:cs typeface="Cambria"/>
                <a:sym typeface="Cambria"/>
              </a:rPr>
              <a:t>Vertical:</a:t>
            </a:r>
            <a:r>
              <a:rPr lang="en-US" sz="1700">
                <a:solidFill>
                  <a:schemeClr val="dk1"/>
                </a:solidFill>
                <a:latin typeface="Cambria"/>
                <a:ea typeface="Cambria"/>
                <a:cs typeface="Cambria"/>
                <a:sym typeface="Cambria"/>
              </a:rPr>
              <a:t> 6 pipes (18” x 2.5”)</a:t>
            </a:r>
            <a:endParaRPr sz="1700">
              <a:solidFill>
                <a:schemeClr val="dk1"/>
              </a:solidFill>
              <a:latin typeface="Cambria"/>
              <a:ea typeface="Cambria"/>
              <a:cs typeface="Cambria"/>
              <a:sym typeface="Cambria"/>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Cambria"/>
                <a:ea typeface="Cambria"/>
                <a:cs typeface="Cambria"/>
                <a:sym typeface="Cambria"/>
              </a:rPr>
              <a:t>Horizontal:</a:t>
            </a:r>
            <a:r>
              <a:rPr lang="en-US" sz="1700">
                <a:solidFill>
                  <a:schemeClr val="dk1"/>
                </a:solidFill>
                <a:latin typeface="Cambria"/>
                <a:ea typeface="Cambria"/>
                <a:cs typeface="Cambria"/>
                <a:sym typeface="Cambria"/>
              </a:rPr>
              <a:t> 1 pipe (26” x 2.5”)</a:t>
            </a:r>
            <a:endParaRPr sz="1700">
              <a:solidFill>
                <a:schemeClr val="dk1"/>
              </a:solidFill>
              <a:latin typeface="Cambria"/>
              <a:ea typeface="Cambria"/>
              <a:cs typeface="Cambria"/>
              <a:sym typeface="Cambria"/>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Cambria"/>
                <a:ea typeface="Cambria"/>
                <a:cs typeface="Cambria"/>
                <a:sym typeface="Cambria"/>
              </a:rPr>
              <a:t>Joints:</a:t>
            </a:r>
            <a:r>
              <a:rPr lang="en-US" sz="1700">
                <a:solidFill>
                  <a:schemeClr val="dk1"/>
                </a:solidFill>
                <a:latin typeface="Cambria"/>
                <a:ea typeface="Cambria"/>
                <a:cs typeface="Cambria"/>
                <a:sym typeface="Cambria"/>
              </a:rPr>
              <a:t> 2 T-joints (2.5”), 4 elbow joints (2.5”)</a:t>
            </a:r>
            <a:endParaRPr sz="17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b="1" lang="en-US" sz="1700">
                <a:solidFill>
                  <a:schemeClr val="dk1"/>
                </a:solidFill>
                <a:latin typeface="Cambria"/>
                <a:ea typeface="Cambria"/>
                <a:cs typeface="Cambria"/>
                <a:sym typeface="Cambria"/>
              </a:rPr>
              <a:t>Plant Holding &amp; Water Circulation:</a:t>
            </a:r>
            <a:endParaRPr b="1" sz="1700">
              <a:solidFill>
                <a:schemeClr val="dk1"/>
              </a:solidFill>
              <a:latin typeface="Cambria"/>
              <a:ea typeface="Cambria"/>
              <a:cs typeface="Cambria"/>
              <a:sym typeface="Cambria"/>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Cambria"/>
                <a:ea typeface="Cambria"/>
                <a:cs typeface="Cambria"/>
                <a:sym typeface="Cambria"/>
              </a:rPr>
              <a:t>Plant Pipes:</a:t>
            </a:r>
            <a:r>
              <a:rPr lang="en-US" sz="1700">
                <a:solidFill>
                  <a:schemeClr val="dk1"/>
                </a:solidFill>
                <a:latin typeface="Cambria"/>
                <a:ea typeface="Cambria"/>
                <a:cs typeface="Cambria"/>
                <a:sym typeface="Cambria"/>
              </a:rPr>
              <a:t> 3 pipes (30” x 2.5”) with net basket openings</a:t>
            </a:r>
            <a:endParaRPr sz="1700">
              <a:solidFill>
                <a:schemeClr val="dk1"/>
              </a:solidFill>
              <a:latin typeface="Cambria"/>
              <a:ea typeface="Cambria"/>
              <a:cs typeface="Cambria"/>
              <a:sym typeface="Cambria"/>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Cambria"/>
                <a:ea typeface="Cambria"/>
                <a:cs typeface="Cambria"/>
                <a:sym typeface="Cambria"/>
              </a:rPr>
              <a:t>Water Flow:</a:t>
            </a:r>
            <a:r>
              <a:rPr lang="en-US" sz="1700">
                <a:solidFill>
                  <a:schemeClr val="dk1"/>
                </a:solidFill>
                <a:latin typeface="Cambria"/>
                <a:ea typeface="Cambria"/>
                <a:cs typeface="Cambria"/>
                <a:sym typeface="Cambria"/>
              </a:rPr>
              <a:t> 3 pipes (5” x 1”), 1 tube (15”) for pump connection</a:t>
            </a:r>
            <a:endParaRPr sz="1700">
              <a:solidFill>
                <a:schemeClr val="dk1"/>
              </a:solidFill>
              <a:latin typeface="Cambria"/>
              <a:ea typeface="Cambria"/>
              <a:cs typeface="Cambria"/>
              <a:sym typeface="Cambria"/>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Cambria"/>
                <a:ea typeface="Cambria"/>
                <a:cs typeface="Cambria"/>
                <a:sym typeface="Cambria"/>
              </a:rPr>
              <a:t>End Caps:</a:t>
            </a:r>
            <a:r>
              <a:rPr lang="en-US" sz="1700">
                <a:solidFill>
                  <a:schemeClr val="dk1"/>
                </a:solidFill>
                <a:latin typeface="Cambria"/>
                <a:ea typeface="Cambria"/>
                <a:cs typeface="Cambria"/>
                <a:sym typeface="Cambria"/>
              </a:rPr>
              <a:t> 6 (3” x 2.5”) to prevent leaks</a:t>
            </a:r>
            <a:endParaRPr sz="17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b="1" lang="en-US" sz="1700">
                <a:solidFill>
                  <a:schemeClr val="dk1"/>
                </a:solidFill>
                <a:latin typeface="Cambria"/>
                <a:ea typeface="Cambria"/>
                <a:cs typeface="Cambria"/>
                <a:sym typeface="Cambria"/>
              </a:rPr>
              <a:t>Support &amp; Fastening:</a:t>
            </a:r>
            <a:endParaRPr b="1" sz="1700">
              <a:solidFill>
                <a:schemeClr val="dk1"/>
              </a:solidFill>
              <a:latin typeface="Cambria"/>
              <a:ea typeface="Cambria"/>
              <a:cs typeface="Cambria"/>
              <a:sym typeface="Cambria"/>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Cambria"/>
                <a:ea typeface="Cambria"/>
                <a:cs typeface="Cambria"/>
                <a:sym typeface="Cambria"/>
              </a:rPr>
              <a:t>Net Baskets:</a:t>
            </a:r>
            <a:r>
              <a:rPr lang="en-US" sz="1700">
                <a:solidFill>
                  <a:schemeClr val="dk1"/>
                </a:solidFill>
                <a:latin typeface="Cambria"/>
                <a:ea typeface="Cambria"/>
                <a:cs typeface="Cambria"/>
                <a:sym typeface="Cambria"/>
              </a:rPr>
              <a:t> 9 (2” diameter) for plant roots</a:t>
            </a:r>
            <a:endParaRPr sz="1700">
              <a:solidFill>
                <a:schemeClr val="dk1"/>
              </a:solidFill>
              <a:latin typeface="Cambria"/>
              <a:ea typeface="Cambria"/>
              <a:cs typeface="Cambria"/>
              <a:sym typeface="Cambria"/>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Cambria"/>
                <a:ea typeface="Cambria"/>
                <a:cs typeface="Cambria"/>
                <a:sym typeface="Cambria"/>
              </a:rPr>
              <a:t>Zip Ties:</a:t>
            </a:r>
            <a:r>
              <a:rPr lang="en-US" sz="1700">
                <a:solidFill>
                  <a:schemeClr val="dk1"/>
                </a:solidFill>
                <a:latin typeface="Cambria"/>
                <a:ea typeface="Cambria"/>
                <a:cs typeface="Cambria"/>
                <a:sym typeface="Cambria"/>
              </a:rPr>
              <a:t> Secure pipes to frame</a:t>
            </a:r>
            <a:endParaRPr sz="1700">
              <a:solidFill>
                <a:schemeClr val="dk1"/>
              </a:solidFill>
              <a:latin typeface="Cambria"/>
              <a:ea typeface="Cambria"/>
              <a:cs typeface="Cambria"/>
              <a:sym typeface="Cambria"/>
            </a:endParaRPr>
          </a:p>
        </p:txBody>
      </p:sp>
      <p:pic>
        <p:nvPicPr>
          <p:cNvPr id="218" name="Google Shape;218;g33bbe049dfc_0_0"/>
          <p:cNvPicPr preferRelativeResize="0"/>
          <p:nvPr/>
        </p:nvPicPr>
        <p:blipFill>
          <a:blip r:embed="rId5">
            <a:alphaModFix/>
          </a:blip>
          <a:stretch>
            <a:fillRect/>
          </a:stretch>
        </p:blipFill>
        <p:spPr>
          <a:xfrm>
            <a:off x="7898625" y="2363150"/>
            <a:ext cx="3087300" cy="3993200"/>
          </a:xfrm>
          <a:prstGeom prst="rect">
            <a:avLst/>
          </a:prstGeom>
          <a:noFill/>
          <a:ln>
            <a:noFill/>
          </a:ln>
        </p:spPr>
      </p:pic>
      <p:sp>
        <p:nvSpPr>
          <p:cNvPr id="219" name="Google Shape;219;g33bbe049dfc_0_0"/>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3be20f1fbc_3_12"/>
          <p:cNvSpPr txBox="1"/>
          <p:nvPr>
            <p:ph type="title"/>
          </p:nvPr>
        </p:nvSpPr>
        <p:spPr>
          <a:xfrm>
            <a:off x="423450" y="89063"/>
            <a:ext cx="11345100" cy="7878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990"/>
              <a:buFont typeface="Arial"/>
              <a:buNone/>
            </a:pPr>
            <a:r>
              <a:rPr b="1" lang="en-US">
                <a:latin typeface="Cambria"/>
                <a:ea typeface="Cambria"/>
                <a:cs typeface="Cambria"/>
                <a:sym typeface="Cambria"/>
              </a:rPr>
              <a:t>System Structure Overview</a:t>
            </a:r>
            <a:endParaRPr b="1">
              <a:latin typeface="Cambria"/>
              <a:ea typeface="Cambria"/>
              <a:cs typeface="Cambria"/>
              <a:sym typeface="Cambria"/>
            </a:endParaRPr>
          </a:p>
        </p:txBody>
      </p:sp>
      <p:sp>
        <p:nvSpPr>
          <p:cNvPr id="225" name="Google Shape;225;g33be20f1fbc_3_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26" name="Google Shape;226;g33be20f1fbc_3_12"/>
          <p:cNvPicPr preferRelativeResize="0"/>
          <p:nvPr/>
        </p:nvPicPr>
        <p:blipFill>
          <a:blip r:embed="rId4">
            <a:alphaModFix/>
          </a:blip>
          <a:stretch>
            <a:fillRect/>
          </a:stretch>
        </p:blipFill>
        <p:spPr>
          <a:xfrm>
            <a:off x="2195380" y="1134500"/>
            <a:ext cx="5889444" cy="5084426"/>
          </a:xfrm>
          <a:prstGeom prst="rect">
            <a:avLst/>
          </a:prstGeom>
          <a:noFill/>
          <a:ln>
            <a:noFill/>
          </a:ln>
        </p:spPr>
      </p:pic>
      <p:pic>
        <p:nvPicPr>
          <p:cNvPr id="227" name="Google Shape;227;g33be20f1fbc_3_12"/>
          <p:cNvPicPr preferRelativeResize="0"/>
          <p:nvPr/>
        </p:nvPicPr>
        <p:blipFill rotWithShape="1">
          <a:blip r:embed="rId5">
            <a:alphaModFix/>
          </a:blip>
          <a:srcRect b="0" l="0" r="49972" t="0"/>
          <a:stretch/>
        </p:blipFill>
        <p:spPr>
          <a:xfrm>
            <a:off x="8078144" y="1134500"/>
            <a:ext cx="1918474" cy="5102751"/>
          </a:xfrm>
          <a:prstGeom prst="rect">
            <a:avLst/>
          </a:prstGeom>
          <a:noFill/>
          <a:ln>
            <a:noFill/>
          </a:ln>
        </p:spPr>
      </p:pic>
      <p:sp>
        <p:nvSpPr>
          <p:cNvPr id="228" name="Google Shape;228;g33be20f1fbc_3_12"/>
          <p:cNvSpPr txBox="1"/>
          <p:nvPr/>
        </p:nvSpPr>
        <p:spPr>
          <a:xfrm>
            <a:off x="7535269" y="5100048"/>
            <a:ext cx="3087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pic>
        <p:nvPicPr>
          <p:cNvPr id="229" name="Google Shape;229;g33be20f1fbc_3_12"/>
          <p:cNvPicPr preferRelativeResize="0"/>
          <p:nvPr/>
        </p:nvPicPr>
        <p:blipFill rotWithShape="1">
          <a:blip r:embed="rId6">
            <a:alphaModFix/>
          </a:blip>
          <a:srcRect b="0" l="0" r="0" t="0"/>
          <a:stretch/>
        </p:blipFill>
        <p:spPr>
          <a:xfrm>
            <a:off x="11230100" y="89075"/>
            <a:ext cx="877975" cy="1045425"/>
          </a:xfrm>
          <a:prstGeom prst="rect">
            <a:avLst/>
          </a:prstGeom>
          <a:noFill/>
          <a:ln>
            <a:noFill/>
          </a:ln>
        </p:spPr>
      </p:pic>
      <p:sp>
        <p:nvSpPr>
          <p:cNvPr id="230" name="Google Shape;230;g33be20f1fbc_3_12"/>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3be20f1fbc_1_85"/>
          <p:cNvSpPr txBox="1"/>
          <p:nvPr>
            <p:ph type="title"/>
          </p:nvPr>
        </p:nvSpPr>
        <p:spPr>
          <a:xfrm>
            <a:off x="618275" y="0"/>
            <a:ext cx="10584900" cy="9684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990"/>
              <a:buFont typeface="Arial"/>
              <a:buNone/>
            </a:pPr>
            <a:r>
              <a:rPr b="1" lang="en-US">
                <a:latin typeface="Cambria"/>
                <a:ea typeface="Cambria"/>
                <a:cs typeface="Cambria"/>
                <a:sym typeface="Cambria"/>
              </a:rPr>
              <a:t>Sensor </a:t>
            </a:r>
            <a:r>
              <a:rPr b="1" lang="en-US">
                <a:latin typeface="Cambria"/>
                <a:ea typeface="Cambria"/>
                <a:cs typeface="Cambria"/>
                <a:sym typeface="Cambria"/>
              </a:rPr>
              <a:t>Integration</a:t>
            </a:r>
            <a:endParaRPr b="1">
              <a:latin typeface="Cambria"/>
              <a:ea typeface="Cambria"/>
              <a:cs typeface="Cambria"/>
              <a:sym typeface="Cambria"/>
            </a:endParaRPr>
          </a:p>
        </p:txBody>
      </p:sp>
      <p:sp>
        <p:nvSpPr>
          <p:cNvPr id="236" name="Google Shape;236;g33be20f1fbc_1_8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37" name="Google Shape;237;g33be20f1fbc_1_85"/>
          <p:cNvPicPr preferRelativeResize="0"/>
          <p:nvPr/>
        </p:nvPicPr>
        <p:blipFill rotWithShape="1">
          <a:blip r:embed="rId4">
            <a:alphaModFix/>
          </a:blip>
          <a:srcRect b="0" l="0" r="0" t="0"/>
          <a:stretch/>
        </p:blipFill>
        <p:spPr>
          <a:xfrm>
            <a:off x="11230100" y="89075"/>
            <a:ext cx="877975" cy="1045425"/>
          </a:xfrm>
          <a:prstGeom prst="rect">
            <a:avLst/>
          </a:prstGeom>
          <a:noFill/>
          <a:ln>
            <a:noFill/>
          </a:ln>
        </p:spPr>
      </p:pic>
      <p:sp>
        <p:nvSpPr>
          <p:cNvPr id="238" name="Google Shape;238;g33be20f1fbc_1_85"/>
          <p:cNvSpPr txBox="1"/>
          <p:nvPr/>
        </p:nvSpPr>
        <p:spPr>
          <a:xfrm>
            <a:off x="618275" y="1132650"/>
            <a:ext cx="11085600" cy="512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1800">
                <a:solidFill>
                  <a:schemeClr val="dk1"/>
                </a:solidFill>
                <a:latin typeface="Cambria"/>
                <a:ea typeface="Cambria"/>
                <a:cs typeface="Cambria"/>
                <a:sym typeface="Cambria"/>
              </a:rPr>
              <a:t>1. ESP32 (Wi-Fi &amp; Bluetooth Enabled Microcontroller)</a:t>
            </a:r>
            <a:endParaRPr b="1" sz="18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A low-power, high-performance microcontroller with built-in Wi-Fi and Bluetooth connectivity.</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Supports IoT applications by integrating with Firebase, ThingSpeak &amp; cloud-based ML models.</a:t>
            </a:r>
            <a:endParaRPr sz="1800">
              <a:solidFill>
                <a:schemeClr val="dk1"/>
              </a:solidFill>
              <a:latin typeface="Cambria"/>
              <a:ea typeface="Cambria"/>
              <a:cs typeface="Cambria"/>
              <a:sym typeface="Cambria"/>
            </a:endParaRPr>
          </a:p>
          <a:p>
            <a:pPr indent="0" lvl="0" marL="0" rtl="0" algn="l">
              <a:lnSpc>
                <a:spcPct val="115000"/>
              </a:lnSpc>
              <a:spcBef>
                <a:spcPts val="1400"/>
              </a:spcBef>
              <a:spcAft>
                <a:spcPts val="0"/>
              </a:spcAft>
              <a:buClr>
                <a:schemeClr val="dk1"/>
              </a:buClr>
              <a:buSzPts val="1100"/>
              <a:buFont typeface="Arial"/>
              <a:buNone/>
            </a:pPr>
            <a:r>
              <a:rPr b="1" lang="en-US" sz="1800">
                <a:solidFill>
                  <a:schemeClr val="dk1"/>
                </a:solidFill>
                <a:latin typeface="Cambria"/>
                <a:ea typeface="Cambria"/>
                <a:cs typeface="Cambria"/>
                <a:sym typeface="Cambria"/>
              </a:rPr>
              <a:t>2. DHT11 Sensor (Temperature &amp; Humidity)</a:t>
            </a:r>
            <a:endParaRPr b="1" sz="18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Measures environmental conditions affecting plant growth.</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Helps in climate control by activating fans, heaters, or misting systems.</a:t>
            </a:r>
            <a:endParaRPr sz="1800">
              <a:solidFill>
                <a:schemeClr val="dk1"/>
              </a:solidFill>
              <a:latin typeface="Cambria"/>
              <a:ea typeface="Cambria"/>
              <a:cs typeface="Cambria"/>
              <a:sym typeface="Cambria"/>
            </a:endParaRPr>
          </a:p>
          <a:p>
            <a:pPr indent="0" lvl="0" marL="0" rtl="0" algn="l">
              <a:lnSpc>
                <a:spcPct val="115000"/>
              </a:lnSpc>
              <a:spcBef>
                <a:spcPts val="1400"/>
              </a:spcBef>
              <a:spcAft>
                <a:spcPts val="0"/>
              </a:spcAft>
              <a:buClr>
                <a:schemeClr val="dk1"/>
              </a:buClr>
              <a:buSzPts val="1100"/>
              <a:buFont typeface="Arial"/>
              <a:buNone/>
            </a:pPr>
            <a:r>
              <a:rPr b="1" lang="en-US" sz="1800">
                <a:solidFill>
                  <a:schemeClr val="dk1"/>
                </a:solidFill>
                <a:latin typeface="Cambria"/>
                <a:ea typeface="Cambria"/>
                <a:cs typeface="Cambria"/>
                <a:sym typeface="Cambria"/>
              </a:rPr>
              <a:t>3. LDR Sensor (Light Dependent Resistor)</a:t>
            </a:r>
            <a:endParaRPr b="1" sz="18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Monitors light intensity for optimal plant growth.</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Can automate grow lights based on natural sunlight availability.</a:t>
            </a:r>
            <a:endParaRPr sz="1800">
              <a:solidFill>
                <a:schemeClr val="dk1"/>
              </a:solidFill>
              <a:latin typeface="Cambria"/>
              <a:ea typeface="Cambria"/>
              <a:cs typeface="Cambria"/>
              <a:sym typeface="Cambria"/>
            </a:endParaRPr>
          </a:p>
          <a:p>
            <a:pPr indent="0" lvl="0" marL="0" rtl="0" algn="l">
              <a:lnSpc>
                <a:spcPct val="115000"/>
              </a:lnSpc>
              <a:spcBef>
                <a:spcPts val="1400"/>
              </a:spcBef>
              <a:spcAft>
                <a:spcPts val="0"/>
              </a:spcAft>
              <a:buClr>
                <a:schemeClr val="dk1"/>
              </a:buClr>
              <a:buSzPts val="1100"/>
              <a:buFont typeface="Arial"/>
              <a:buNone/>
            </a:pPr>
            <a:r>
              <a:rPr b="1" lang="en-US" sz="1800">
                <a:solidFill>
                  <a:schemeClr val="dk1"/>
                </a:solidFill>
                <a:latin typeface="Cambria"/>
                <a:ea typeface="Cambria"/>
                <a:cs typeface="Cambria"/>
                <a:sym typeface="Cambria"/>
              </a:rPr>
              <a:t>4.  Single-Channel Relay Module (5V, 10A)</a:t>
            </a:r>
            <a:endParaRPr b="1" sz="18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Controls electrical components like water pumps, fans, or grow lights.</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Ensures automation of irrigation and lighting based on sensor feedback.</a:t>
            </a:r>
            <a:endParaRPr sz="1800">
              <a:solidFill>
                <a:schemeClr val="dk1"/>
              </a:solidFill>
              <a:latin typeface="Cambria"/>
              <a:ea typeface="Cambria"/>
              <a:cs typeface="Cambria"/>
              <a:sym typeface="Cambria"/>
            </a:endParaRPr>
          </a:p>
        </p:txBody>
      </p:sp>
      <p:sp>
        <p:nvSpPr>
          <p:cNvPr id="239" name="Google Shape;239;g33be20f1fbc_1_85"/>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3be20f1fbc_1_10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45" name="Google Shape;245;g33be20f1fbc_1_105"/>
          <p:cNvPicPr preferRelativeResize="0"/>
          <p:nvPr/>
        </p:nvPicPr>
        <p:blipFill rotWithShape="1">
          <a:blip r:embed="rId4">
            <a:alphaModFix/>
          </a:blip>
          <a:srcRect b="0" l="0" r="0" t="0"/>
          <a:stretch/>
        </p:blipFill>
        <p:spPr>
          <a:xfrm>
            <a:off x="11230100" y="89075"/>
            <a:ext cx="877975" cy="1045425"/>
          </a:xfrm>
          <a:prstGeom prst="rect">
            <a:avLst/>
          </a:prstGeom>
          <a:noFill/>
          <a:ln>
            <a:noFill/>
          </a:ln>
        </p:spPr>
      </p:pic>
      <p:sp>
        <p:nvSpPr>
          <p:cNvPr id="246" name="Google Shape;246;g33be20f1fbc_1_105"/>
          <p:cNvSpPr txBox="1"/>
          <p:nvPr/>
        </p:nvSpPr>
        <p:spPr>
          <a:xfrm>
            <a:off x="554175" y="0"/>
            <a:ext cx="10049100" cy="641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800">
                <a:solidFill>
                  <a:schemeClr val="dk1"/>
                </a:solidFill>
                <a:latin typeface="Cambria"/>
                <a:ea typeface="Cambria"/>
                <a:cs typeface="Cambria"/>
                <a:sym typeface="Cambria"/>
              </a:rPr>
              <a:t>6. Soil Moisture Sensor (Smart Elex Sensor)</a:t>
            </a:r>
            <a:endParaRPr b="1" sz="18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Detects soil hydration levels to optimize irrigation schedules.</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Prevents water wastage and ensures plants receive the right amount of moisture.</a:t>
            </a:r>
            <a:endParaRPr sz="1800">
              <a:solidFill>
                <a:schemeClr val="dk1"/>
              </a:solidFill>
              <a:latin typeface="Cambria"/>
              <a:ea typeface="Cambria"/>
              <a:cs typeface="Cambria"/>
              <a:sym typeface="Cambria"/>
            </a:endParaRPr>
          </a:p>
          <a:p>
            <a:pPr indent="0" lvl="0" marL="0" rtl="0" algn="l">
              <a:lnSpc>
                <a:spcPct val="115000"/>
              </a:lnSpc>
              <a:spcBef>
                <a:spcPts val="1400"/>
              </a:spcBef>
              <a:spcAft>
                <a:spcPts val="0"/>
              </a:spcAft>
              <a:buNone/>
            </a:pPr>
            <a:r>
              <a:rPr b="1" lang="en-US" sz="1800">
                <a:solidFill>
                  <a:schemeClr val="dk1"/>
                </a:solidFill>
                <a:latin typeface="Cambria"/>
                <a:ea typeface="Cambria"/>
                <a:cs typeface="Cambria"/>
                <a:sym typeface="Cambria"/>
              </a:rPr>
              <a:t>7. pH Sensor (Electrode Probe for Liquid pH Value)</a:t>
            </a:r>
            <a:endParaRPr b="1" sz="18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Monitors soil or hydroponic nutrient solution pH levels.</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Helps maintain optimal pH for plant growth, preventing nutrient deficiencies.</a:t>
            </a:r>
            <a:endParaRPr sz="1800">
              <a:solidFill>
                <a:schemeClr val="dk1"/>
              </a:solidFill>
              <a:latin typeface="Cambria"/>
              <a:ea typeface="Cambria"/>
              <a:cs typeface="Cambria"/>
              <a:sym typeface="Cambria"/>
            </a:endParaRPr>
          </a:p>
          <a:p>
            <a:pPr indent="0" lvl="0" marL="0" rtl="0" algn="l">
              <a:lnSpc>
                <a:spcPct val="115000"/>
              </a:lnSpc>
              <a:spcBef>
                <a:spcPts val="1400"/>
              </a:spcBef>
              <a:spcAft>
                <a:spcPts val="0"/>
              </a:spcAft>
              <a:buNone/>
            </a:pPr>
            <a:r>
              <a:rPr b="1" lang="en-US" sz="1800">
                <a:solidFill>
                  <a:schemeClr val="dk1"/>
                </a:solidFill>
                <a:latin typeface="Cambria"/>
                <a:ea typeface="Cambria"/>
                <a:cs typeface="Cambria"/>
                <a:sym typeface="Cambria"/>
              </a:rPr>
              <a:t>8. DC-DC Buck Converter (LM2596S)</a:t>
            </a:r>
            <a:endParaRPr b="1" sz="18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Regulates power supply to sensors and other components.</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Ensures stable voltage for Raspberry Pi and peripherals.</a:t>
            </a:r>
            <a:endParaRPr sz="1800">
              <a:solidFill>
                <a:schemeClr val="dk1"/>
              </a:solidFill>
              <a:latin typeface="Cambria"/>
              <a:ea typeface="Cambria"/>
              <a:cs typeface="Cambria"/>
              <a:sym typeface="Cambria"/>
            </a:endParaRPr>
          </a:p>
          <a:p>
            <a:pPr indent="0" lvl="0" marL="0" rtl="0" algn="l">
              <a:lnSpc>
                <a:spcPct val="115000"/>
              </a:lnSpc>
              <a:spcBef>
                <a:spcPts val="1400"/>
              </a:spcBef>
              <a:spcAft>
                <a:spcPts val="0"/>
              </a:spcAft>
              <a:buNone/>
            </a:pPr>
            <a:r>
              <a:rPr b="1" lang="en-US" sz="1800">
                <a:solidFill>
                  <a:schemeClr val="dk1"/>
                </a:solidFill>
                <a:latin typeface="Cambria"/>
                <a:ea typeface="Cambria"/>
                <a:cs typeface="Cambria"/>
                <a:sym typeface="Cambria"/>
              </a:rPr>
              <a:t>9. Power Supply (AC-DC Power Module, 24V 4A)</a:t>
            </a:r>
            <a:endParaRPr b="1" sz="18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Provides necessary power for Raspberry Pi and other components.</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Ensures uninterrupted operation of the smart farming system.</a:t>
            </a:r>
            <a:endParaRPr sz="1800">
              <a:solidFill>
                <a:schemeClr val="dk1"/>
              </a:solidFill>
              <a:latin typeface="Cambria"/>
              <a:ea typeface="Cambria"/>
              <a:cs typeface="Cambria"/>
              <a:sym typeface="Cambria"/>
            </a:endParaRPr>
          </a:p>
          <a:p>
            <a:pPr indent="0" lvl="0" marL="0" rtl="0" algn="l">
              <a:lnSpc>
                <a:spcPct val="115000"/>
              </a:lnSpc>
              <a:spcBef>
                <a:spcPts val="1400"/>
              </a:spcBef>
              <a:spcAft>
                <a:spcPts val="0"/>
              </a:spcAft>
              <a:buNone/>
            </a:pPr>
            <a:r>
              <a:rPr b="1" lang="en-US" sz="1800">
                <a:solidFill>
                  <a:schemeClr val="dk1"/>
                </a:solidFill>
                <a:latin typeface="Cambria"/>
                <a:ea typeface="Cambria"/>
                <a:cs typeface="Cambria"/>
                <a:sym typeface="Cambria"/>
              </a:rPr>
              <a:t>10. LCD Display (16x2, Green Backlight)</a:t>
            </a:r>
            <a:endParaRPr b="1" sz="18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Displays real-time sensor data like temperature, moisture levels, and pH.</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Helps farmers monitor conditions without needing a separate computer.</a:t>
            </a:r>
            <a:endParaRPr b="1" sz="1800">
              <a:solidFill>
                <a:schemeClr val="dk1"/>
              </a:solidFill>
              <a:latin typeface="Cambria"/>
              <a:ea typeface="Cambria"/>
              <a:cs typeface="Cambria"/>
              <a:sym typeface="Cambria"/>
            </a:endParaRPr>
          </a:p>
        </p:txBody>
      </p:sp>
      <p:sp>
        <p:nvSpPr>
          <p:cNvPr id="247" name="Google Shape;247;g33be20f1fbc_1_105"/>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3be20f1fbc_1_95"/>
          <p:cNvSpPr txBox="1"/>
          <p:nvPr>
            <p:ph type="title"/>
          </p:nvPr>
        </p:nvSpPr>
        <p:spPr>
          <a:xfrm>
            <a:off x="767825" y="89175"/>
            <a:ext cx="10586100" cy="10455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990"/>
              <a:buFont typeface="Arial"/>
              <a:buNone/>
            </a:pPr>
            <a:r>
              <a:rPr b="1" lang="en-US">
                <a:latin typeface="Cambria"/>
                <a:ea typeface="Cambria"/>
                <a:cs typeface="Cambria"/>
                <a:sym typeface="Cambria"/>
              </a:rPr>
              <a:t>Sensor </a:t>
            </a:r>
            <a:r>
              <a:rPr b="1" lang="en-US">
                <a:latin typeface="Cambria"/>
                <a:ea typeface="Cambria"/>
                <a:cs typeface="Cambria"/>
                <a:sym typeface="Cambria"/>
              </a:rPr>
              <a:t>Integration</a:t>
            </a:r>
            <a:endParaRPr b="1">
              <a:latin typeface="Cambria"/>
              <a:ea typeface="Cambria"/>
              <a:cs typeface="Cambria"/>
              <a:sym typeface="Cambria"/>
            </a:endParaRPr>
          </a:p>
        </p:txBody>
      </p:sp>
      <p:sp>
        <p:nvSpPr>
          <p:cNvPr id="253" name="Google Shape;253;g33be20f1fbc_1_9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4" name="Google Shape;254;g33be20f1fbc_1_95"/>
          <p:cNvPicPr preferRelativeResize="0"/>
          <p:nvPr/>
        </p:nvPicPr>
        <p:blipFill rotWithShape="1">
          <a:blip r:embed="rId4">
            <a:alphaModFix/>
          </a:blip>
          <a:srcRect b="0" l="0" r="0" t="0"/>
          <a:stretch/>
        </p:blipFill>
        <p:spPr>
          <a:xfrm>
            <a:off x="11230100" y="89075"/>
            <a:ext cx="877975" cy="1045425"/>
          </a:xfrm>
          <a:prstGeom prst="rect">
            <a:avLst/>
          </a:prstGeom>
          <a:noFill/>
          <a:ln>
            <a:noFill/>
          </a:ln>
        </p:spPr>
      </p:pic>
      <p:graphicFrame>
        <p:nvGraphicFramePr>
          <p:cNvPr id="255" name="Google Shape;255;g33be20f1fbc_1_95"/>
          <p:cNvGraphicFramePr/>
          <p:nvPr/>
        </p:nvGraphicFramePr>
        <p:xfrm>
          <a:off x="767813" y="1461425"/>
          <a:ext cx="3000000" cy="3000000"/>
        </p:xfrm>
        <a:graphic>
          <a:graphicData uri="http://schemas.openxmlformats.org/drawingml/2006/table">
            <a:tbl>
              <a:tblPr>
                <a:noFill/>
                <a:tableStyleId>{BA495328-9382-4EF5-AD95-38BBF5031213}</a:tableStyleId>
              </a:tblPr>
              <a:tblGrid>
                <a:gridCol w="1969800"/>
                <a:gridCol w="8616175"/>
              </a:tblGrid>
              <a:tr h="966225">
                <a:tc>
                  <a:txBody>
                    <a:bodyPr/>
                    <a:lstStyle/>
                    <a:p>
                      <a:pPr indent="0" lvl="0" marL="0" rtl="0" algn="ctr">
                        <a:lnSpc>
                          <a:spcPct val="115000"/>
                        </a:lnSpc>
                        <a:spcBef>
                          <a:spcPts val="1200"/>
                        </a:spcBef>
                        <a:spcAft>
                          <a:spcPts val="0"/>
                        </a:spcAft>
                        <a:buClr>
                          <a:schemeClr val="dk1"/>
                        </a:buClr>
                        <a:buSzPts val="1100"/>
                        <a:buFont typeface="Arial"/>
                        <a:buNone/>
                      </a:pPr>
                      <a:r>
                        <a:rPr b="1" lang="en-US" sz="1800">
                          <a:solidFill>
                            <a:schemeClr val="dk1"/>
                          </a:solidFill>
                          <a:latin typeface="Cambria"/>
                          <a:ea typeface="Cambria"/>
                          <a:cs typeface="Cambria"/>
                          <a:sym typeface="Cambria"/>
                        </a:rPr>
                        <a:t>Power Supply</a:t>
                      </a:r>
                      <a:endParaRPr b="1" sz="1800">
                        <a:solidFill>
                          <a:schemeClr val="dk1"/>
                        </a:solidFill>
                        <a:latin typeface="Cambria"/>
                        <a:ea typeface="Cambria"/>
                        <a:cs typeface="Cambria"/>
                        <a:sym typeface="Cambria"/>
                      </a:endParaRPr>
                    </a:p>
                    <a:p>
                      <a:pPr indent="0" lvl="0" marL="0" rtl="0" algn="ctr">
                        <a:spcBef>
                          <a:spcPts val="1200"/>
                        </a:spcBef>
                        <a:spcAft>
                          <a:spcPts val="0"/>
                        </a:spcAft>
                        <a:buNone/>
                      </a:pPr>
                      <a:r>
                        <a:t/>
                      </a:r>
                      <a:endParaRPr sz="1800">
                        <a:latin typeface="Cambria"/>
                        <a:ea typeface="Cambria"/>
                        <a:cs typeface="Cambria"/>
                        <a:sym typeface="Cambria"/>
                      </a:endParaRPr>
                    </a:p>
                  </a:txBody>
                  <a:tcPr marT="91425" marB="91425" marR="91425" marL="91425"/>
                </a:tc>
                <a:tc>
                  <a:txBody>
                    <a:bodyPr/>
                    <a:lstStyle/>
                    <a:p>
                      <a:pPr indent="0" lvl="0" marL="0" rtl="0" algn="ctr">
                        <a:lnSpc>
                          <a:spcPct val="115000"/>
                        </a:lnSpc>
                        <a:spcBef>
                          <a:spcPts val="1200"/>
                        </a:spcBef>
                        <a:spcAft>
                          <a:spcPts val="1200"/>
                        </a:spcAft>
                        <a:buNone/>
                      </a:pPr>
                      <a:r>
                        <a:rPr lang="en-US" sz="1800">
                          <a:latin typeface="Cambria"/>
                          <a:ea typeface="Cambria"/>
                          <a:cs typeface="Cambria"/>
                          <a:sym typeface="Cambria"/>
                        </a:rPr>
                        <a:t>Converts AC to DC using an SMPS and a Buck Converter to ensure stable power.</a:t>
                      </a:r>
                      <a:endParaRPr sz="1800">
                        <a:latin typeface="Cambria"/>
                        <a:ea typeface="Cambria"/>
                        <a:cs typeface="Cambria"/>
                        <a:sym typeface="Cambria"/>
                      </a:endParaRPr>
                    </a:p>
                  </a:txBody>
                  <a:tcPr marT="91425" marB="91425" marR="91425" marL="91425"/>
                </a:tc>
              </a:tr>
              <a:tr h="966225">
                <a:tc>
                  <a:txBody>
                    <a:bodyPr/>
                    <a:lstStyle/>
                    <a:p>
                      <a:pPr indent="0" lvl="0" marL="0" rtl="0" algn="ctr">
                        <a:lnSpc>
                          <a:spcPct val="115000"/>
                        </a:lnSpc>
                        <a:spcBef>
                          <a:spcPts val="1200"/>
                        </a:spcBef>
                        <a:spcAft>
                          <a:spcPts val="0"/>
                        </a:spcAft>
                        <a:buClr>
                          <a:schemeClr val="dk1"/>
                        </a:buClr>
                        <a:buSzPts val="1100"/>
                        <a:buFont typeface="Arial"/>
                        <a:buNone/>
                      </a:pPr>
                      <a:r>
                        <a:rPr b="1" lang="en-US" sz="1800">
                          <a:solidFill>
                            <a:schemeClr val="dk1"/>
                          </a:solidFill>
                          <a:latin typeface="Cambria"/>
                          <a:ea typeface="Cambria"/>
                          <a:cs typeface="Cambria"/>
                          <a:sym typeface="Cambria"/>
                        </a:rPr>
                        <a:t>ESP32</a:t>
                      </a:r>
                      <a:endParaRPr b="1" sz="1800">
                        <a:solidFill>
                          <a:schemeClr val="dk1"/>
                        </a:solidFill>
                        <a:latin typeface="Cambria"/>
                        <a:ea typeface="Cambria"/>
                        <a:cs typeface="Cambria"/>
                        <a:sym typeface="Cambria"/>
                      </a:endParaRPr>
                    </a:p>
                    <a:p>
                      <a:pPr indent="0" lvl="0" marL="0" rtl="0" algn="ctr">
                        <a:spcBef>
                          <a:spcPts val="1200"/>
                        </a:spcBef>
                        <a:spcAft>
                          <a:spcPts val="0"/>
                        </a:spcAft>
                        <a:buNone/>
                      </a:pPr>
                      <a:r>
                        <a:t/>
                      </a:r>
                      <a:endParaRPr sz="1800">
                        <a:latin typeface="Cambria"/>
                        <a:ea typeface="Cambria"/>
                        <a:cs typeface="Cambria"/>
                        <a:sym typeface="Cambria"/>
                      </a:endParaRPr>
                    </a:p>
                  </a:txBody>
                  <a:tcPr marT="91425" marB="91425" marR="91425" marL="91425"/>
                </a:tc>
                <a:tc>
                  <a:txBody>
                    <a:bodyPr/>
                    <a:lstStyle/>
                    <a:p>
                      <a:pPr indent="0" lvl="0" marL="0" rtl="0" algn="ctr">
                        <a:lnSpc>
                          <a:spcPct val="115000"/>
                        </a:lnSpc>
                        <a:spcBef>
                          <a:spcPts val="1200"/>
                        </a:spcBef>
                        <a:spcAft>
                          <a:spcPts val="1200"/>
                        </a:spcAft>
                        <a:buNone/>
                      </a:pPr>
                      <a:r>
                        <a:rPr lang="en-US" sz="1800">
                          <a:latin typeface="Cambria"/>
                          <a:ea typeface="Cambria"/>
                          <a:cs typeface="Cambria"/>
                          <a:sym typeface="Cambria"/>
                        </a:rPr>
                        <a:t>Serves as the central unit for collecting, processing, and transmitting sensor data.</a:t>
                      </a:r>
                      <a:endParaRPr sz="1800">
                        <a:latin typeface="Cambria"/>
                        <a:ea typeface="Cambria"/>
                        <a:cs typeface="Cambria"/>
                        <a:sym typeface="Cambria"/>
                      </a:endParaRPr>
                    </a:p>
                  </a:txBody>
                  <a:tcPr marT="91425" marB="91425" marR="91425" marL="91425"/>
                </a:tc>
              </a:tr>
              <a:tr h="861875">
                <a:tc>
                  <a:txBody>
                    <a:bodyPr/>
                    <a:lstStyle/>
                    <a:p>
                      <a:pPr indent="0" lvl="0" marL="0" rtl="0" algn="ctr">
                        <a:lnSpc>
                          <a:spcPct val="115000"/>
                        </a:lnSpc>
                        <a:spcBef>
                          <a:spcPts val="1200"/>
                        </a:spcBef>
                        <a:spcAft>
                          <a:spcPts val="1200"/>
                        </a:spcAft>
                        <a:buNone/>
                      </a:pPr>
                      <a:r>
                        <a:rPr b="1" lang="en-US" sz="1800">
                          <a:solidFill>
                            <a:schemeClr val="dk1"/>
                          </a:solidFill>
                          <a:latin typeface="Cambria"/>
                          <a:ea typeface="Cambria"/>
                          <a:cs typeface="Cambria"/>
                          <a:sym typeface="Cambria"/>
                        </a:rPr>
                        <a:t>Sensors</a:t>
                      </a:r>
                      <a:endParaRPr sz="1800">
                        <a:latin typeface="Cambria"/>
                        <a:ea typeface="Cambria"/>
                        <a:cs typeface="Cambria"/>
                        <a:sym typeface="Cambria"/>
                      </a:endParaRPr>
                    </a:p>
                  </a:txBody>
                  <a:tcPr marT="91425" marB="91425" marR="91425" marL="91425"/>
                </a:tc>
                <a:tc>
                  <a:txBody>
                    <a:bodyPr/>
                    <a:lstStyle/>
                    <a:p>
                      <a:pPr indent="0" lvl="0" marL="0" rtl="0" algn="ctr">
                        <a:lnSpc>
                          <a:spcPct val="115000"/>
                        </a:lnSpc>
                        <a:spcBef>
                          <a:spcPts val="1200"/>
                        </a:spcBef>
                        <a:spcAft>
                          <a:spcPts val="1200"/>
                        </a:spcAft>
                        <a:buNone/>
                      </a:pPr>
                      <a:r>
                        <a:rPr lang="en-US" sz="1800">
                          <a:latin typeface="Cambria"/>
                          <a:ea typeface="Cambria"/>
                          <a:cs typeface="Cambria"/>
                          <a:sym typeface="Cambria"/>
                        </a:rPr>
                        <a:t>Monitors essential factors like temperature, humidity, soil moisture, pH, and light levels.</a:t>
                      </a:r>
                      <a:endParaRPr sz="1800">
                        <a:latin typeface="Cambria"/>
                        <a:ea typeface="Cambria"/>
                        <a:cs typeface="Cambria"/>
                        <a:sym typeface="Cambria"/>
                      </a:endParaRPr>
                    </a:p>
                  </a:txBody>
                  <a:tcPr marT="91425" marB="91425" marR="91425" marL="91425"/>
                </a:tc>
              </a:tr>
              <a:tr h="981550">
                <a:tc>
                  <a:txBody>
                    <a:bodyPr/>
                    <a:lstStyle/>
                    <a:p>
                      <a:pPr indent="0" lvl="0" marL="0" rtl="0" algn="ctr">
                        <a:lnSpc>
                          <a:spcPct val="115000"/>
                        </a:lnSpc>
                        <a:spcBef>
                          <a:spcPts val="1200"/>
                        </a:spcBef>
                        <a:spcAft>
                          <a:spcPts val="0"/>
                        </a:spcAft>
                        <a:buClr>
                          <a:schemeClr val="dk1"/>
                        </a:buClr>
                        <a:buSzPts val="1100"/>
                        <a:buFont typeface="Arial"/>
                        <a:buNone/>
                      </a:pPr>
                      <a:r>
                        <a:rPr b="1" lang="en-US" sz="1800">
                          <a:solidFill>
                            <a:schemeClr val="dk1"/>
                          </a:solidFill>
                          <a:latin typeface="Cambria"/>
                          <a:ea typeface="Cambria"/>
                          <a:cs typeface="Cambria"/>
                          <a:sym typeface="Cambria"/>
                        </a:rPr>
                        <a:t>Relay Module</a:t>
                      </a:r>
                      <a:endParaRPr b="1" sz="1800">
                        <a:solidFill>
                          <a:schemeClr val="dk1"/>
                        </a:solidFill>
                        <a:latin typeface="Cambria"/>
                        <a:ea typeface="Cambria"/>
                        <a:cs typeface="Cambria"/>
                        <a:sym typeface="Cambria"/>
                      </a:endParaRPr>
                    </a:p>
                    <a:p>
                      <a:pPr indent="0" lvl="0" marL="0" rtl="0" algn="ctr">
                        <a:spcBef>
                          <a:spcPts val="1200"/>
                        </a:spcBef>
                        <a:spcAft>
                          <a:spcPts val="0"/>
                        </a:spcAft>
                        <a:buNone/>
                      </a:pPr>
                      <a:r>
                        <a:t/>
                      </a:r>
                      <a:endParaRPr sz="1800">
                        <a:latin typeface="Cambria"/>
                        <a:ea typeface="Cambria"/>
                        <a:cs typeface="Cambria"/>
                        <a:sym typeface="Cambria"/>
                      </a:endParaRPr>
                    </a:p>
                  </a:txBody>
                  <a:tcPr marT="91425" marB="91425" marR="91425" marL="91425"/>
                </a:tc>
                <a:tc>
                  <a:txBody>
                    <a:bodyPr/>
                    <a:lstStyle/>
                    <a:p>
                      <a:pPr indent="0" lvl="0" marL="0" rtl="0" algn="ctr">
                        <a:lnSpc>
                          <a:spcPct val="115000"/>
                        </a:lnSpc>
                        <a:spcBef>
                          <a:spcPts val="1200"/>
                        </a:spcBef>
                        <a:spcAft>
                          <a:spcPts val="1200"/>
                        </a:spcAft>
                        <a:buNone/>
                      </a:pPr>
                      <a:r>
                        <a:rPr lang="en-US" sz="1800">
                          <a:latin typeface="Cambria"/>
                          <a:ea typeface="Cambria"/>
                          <a:cs typeface="Cambria"/>
                          <a:sym typeface="Cambria"/>
                        </a:rPr>
                        <a:t>Controls devices like the water pump, making automation seamless.</a:t>
                      </a:r>
                      <a:endParaRPr sz="1800">
                        <a:latin typeface="Cambria"/>
                        <a:ea typeface="Cambria"/>
                        <a:cs typeface="Cambria"/>
                        <a:sym typeface="Cambria"/>
                      </a:endParaRPr>
                    </a:p>
                  </a:txBody>
                  <a:tcPr marT="91425" marB="91425" marR="91425" marL="91425"/>
                </a:tc>
              </a:tr>
              <a:tr h="1119050">
                <a:tc>
                  <a:txBody>
                    <a:bodyPr/>
                    <a:lstStyle/>
                    <a:p>
                      <a:pPr indent="0" lvl="0" marL="0" rtl="0" algn="ctr">
                        <a:lnSpc>
                          <a:spcPct val="115000"/>
                        </a:lnSpc>
                        <a:spcBef>
                          <a:spcPts val="1200"/>
                        </a:spcBef>
                        <a:spcAft>
                          <a:spcPts val="0"/>
                        </a:spcAft>
                        <a:buClr>
                          <a:schemeClr val="dk1"/>
                        </a:buClr>
                        <a:buSzPts val="1100"/>
                        <a:buFont typeface="Arial"/>
                        <a:buNone/>
                      </a:pPr>
                      <a:r>
                        <a:rPr b="1" lang="en-US" sz="1800">
                          <a:solidFill>
                            <a:schemeClr val="dk1"/>
                          </a:solidFill>
                          <a:latin typeface="Cambria"/>
                          <a:ea typeface="Cambria"/>
                          <a:cs typeface="Cambria"/>
                          <a:sym typeface="Cambria"/>
                        </a:rPr>
                        <a:t>LCD Display</a:t>
                      </a:r>
                      <a:endParaRPr b="1" sz="1800">
                        <a:solidFill>
                          <a:schemeClr val="dk1"/>
                        </a:solidFill>
                        <a:latin typeface="Cambria"/>
                        <a:ea typeface="Cambria"/>
                        <a:cs typeface="Cambria"/>
                        <a:sym typeface="Cambria"/>
                      </a:endParaRPr>
                    </a:p>
                    <a:p>
                      <a:pPr indent="0" lvl="0" marL="0" rtl="0" algn="ctr">
                        <a:spcBef>
                          <a:spcPts val="1200"/>
                        </a:spcBef>
                        <a:spcAft>
                          <a:spcPts val="0"/>
                        </a:spcAft>
                        <a:buNone/>
                      </a:pPr>
                      <a:r>
                        <a:t/>
                      </a:r>
                      <a:endParaRPr sz="1800">
                        <a:latin typeface="Cambria"/>
                        <a:ea typeface="Cambria"/>
                        <a:cs typeface="Cambria"/>
                        <a:sym typeface="Cambria"/>
                      </a:endParaRPr>
                    </a:p>
                  </a:txBody>
                  <a:tcPr marT="91425" marB="91425" marR="91425" marL="91425"/>
                </a:tc>
                <a:tc>
                  <a:txBody>
                    <a:bodyPr/>
                    <a:lstStyle/>
                    <a:p>
                      <a:pPr indent="0" lvl="0" marL="0" rtl="0" algn="ctr">
                        <a:lnSpc>
                          <a:spcPct val="115000"/>
                        </a:lnSpc>
                        <a:spcBef>
                          <a:spcPts val="1200"/>
                        </a:spcBef>
                        <a:spcAft>
                          <a:spcPts val="1200"/>
                        </a:spcAft>
                        <a:buNone/>
                      </a:pPr>
                      <a:r>
                        <a:rPr lang="en-US" sz="1800">
                          <a:latin typeface="Cambria"/>
                          <a:ea typeface="Cambria"/>
                          <a:cs typeface="Cambria"/>
                          <a:sym typeface="Cambria"/>
                        </a:rPr>
                        <a:t>Provides real-time updates, keeping users informed about system status.</a:t>
                      </a:r>
                      <a:endParaRPr sz="1800">
                        <a:latin typeface="Cambria"/>
                        <a:ea typeface="Cambria"/>
                        <a:cs typeface="Cambria"/>
                        <a:sym typeface="Cambria"/>
                      </a:endParaRPr>
                    </a:p>
                  </a:txBody>
                  <a:tcPr marT="91425" marB="91425" marR="91425" marL="91425"/>
                </a:tc>
              </a:tr>
            </a:tbl>
          </a:graphicData>
        </a:graphic>
      </p:graphicFrame>
      <p:sp>
        <p:nvSpPr>
          <p:cNvPr id="256" name="Google Shape;256;g33be20f1fbc_1_95"/>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3be20f1fbc_1_183"/>
          <p:cNvSpPr txBox="1"/>
          <p:nvPr>
            <p:ph type="title"/>
          </p:nvPr>
        </p:nvSpPr>
        <p:spPr>
          <a:xfrm>
            <a:off x="767825" y="89175"/>
            <a:ext cx="10586100" cy="10455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990"/>
              <a:buFont typeface="Arial"/>
              <a:buNone/>
            </a:pPr>
            <a:r>
              <a:rPr b="1" lang="en-US">
                <a:latin typeface="Cambria"/>
                <a:ea typeface="Cambria"/>
                <a:cs typeface="Cambria"/>
                <a:sym typeface="Cambria"/>
              </a:rPr>
              <a:t>Sensor Integration</a:t>
            </a:r>
            <a:endParaRPr b="1">
              <a:latin typeface="Cambria"/>
              <a:ea typeface="Cambria"/>
              <a:cs typeface="Cambria"/>
              <a:sym typeface="Cambria"/>
            </a:endParaRPr>
          </a:p>
        </p:txBody>
      </p:sp>
      <p:sp>
        <p:nvSpPr>
          <p:cNvPr id="262" name="Google Shape;262;g33be20f1fbc_1_18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63" name="Google Shape;263;g33be20f1fbc_1_183"/>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264" name="Google Shape;264;g33be20f1fbc_1_183"/>
          <p:cNvSpPr txBox="1"/>
          <p:nvPr/>
        </p:nvSpPr>
        <p:spPr>
          <a:xfrm>
            <a:off x="514800" y="1134500"/>
            <a:ext cx="11162400" cy="531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800">
                <a:solidFill>
                  <a:schemeClr val="dk1"/>
                </a:solidFill>
                <a:latin typeface="Cambria"/>
                <a:ea typeface="Cambria"/>
                <a:cs typeface="Cambria"/>
                <a:sym typeface="Cambria"/>
              </a:rPr>
              <a:t>1. 	</a:t>
            </a:r>
            <a:r>
              <a:rPr b="1" lang="en-US" sz="1800">
                <a:solidFill>
                  <a:schemeClr val="dk1"/>
                </a:solidFill>
                <a:latin typeface="Cambria"/>
                <a:ea typeface="Cambria"/>
                <a:cs typeface="Cambria"/>
                <a:sym typeface="Cambria"/>
              </a:rPr>
              <a:t>DHT11 Sensor (Temperature &amp; Humidity)</a:t>
            </a:r>
            <a:endParaRPr b="1" sz="1800">
              <a:solidFill>
                <a:schemeClr val="dk1"/>
              </a:solidFill>
              <a:latin typeface="Cambria"/>
              <a:ea typeface="Cambria"/>
              <a:cs typeface="Cambria"/>
              <a:sym typeface="Cambria"/>
            </a:endParaRPr>
          </a:p>
          <a:p>
            <a:pPr indent="-342900" lvl="0" marL="457200" rtl="0" algn="just">
              <a:lnSpc>
                <a:spcPct val="115000"/>
              </a:lnSpc>
              <a:spcBef>
                <a:spcPts val="1200"/>
              </a:spcBef>
              <a:spcAft>
                <a:spcPts val="0"/>
              </a:spcAft>
              <a:buClr>
                <a:schemeClr val="dk1"/>
              </a:buClr>
              <a:buSzPts val="1800"/>
              <a:buChar char="●"/>
            </a:pPr>
            <a:r>
              <a:rPr lang="en-US" sz="1800">
                <a:solidFill>
                  <a:schemeClr val="dk1"/>
                </a:solidFill>
                <a:latin typeface="Cambria"/>
                <a:ea typeface="Cambria"/>
                <a:cs typeface="Cambria"/>
                <a:sym typeface="Cambria"/>
              </a:rPr>
              <a:t>Connected to </a:t>
            </a:r>
            <a:r>
              <a:rPr b="1" lang="en-US" sz="1800">
                <a:solidFill>
                  <a:schemeClr val="dk1"/>
                </a:solidFill>
                <a:latin typeface="Cambria"/>
                <a:ea typeface="Cambria"/>
                <a:cs typeface="Cambria"/>
                <a:sym typeface="Cambria"/>
              </a:rPr>
              <a:t>GPIO 16</a:t>
            </a:r>
            <a:r>
              <a:rPr lang="en-US" sz="1800">
                <a:solidFill>
                  <a:schemeClr val="dk1"/>
                </a:solidFill>
                <a:latin typeface="Cambria"/>
                <a:ea typeface="Cambria"/>
                <a:cs typeface="Cambria"/>
                <a:sym typeface="Cambria"/>
              </a:rPr>
              <a:t>. Monitors temperature and humidity for </a:t>
            </a:r>
            <a:r>
              <a:rPr b="1" lang="en-US" sz="1800">
                <a:solidFill>
                  <a:schemeClr val="dk1"/>
                </a:solidFill>
                <a:latin typeface="Cambria"/>
                <a:ea typeface="Cambria"/>
                <a:cs typeface="Cambria"/>
                <a:sym typeface="Cambria"/>
              </a:rPr>
              <a:t>Aglaonema</a:t>
            </a:r>
            <a:r>
              <a:rPr lang="en-US" sz="1800">
                <a:solidFill>
                  <a:schemeClr val="dk1"/>
                </a:solidFill>
                <a:latin typeface="Cambria"/>
                <a:ea typeface="Cambria"/>
                <a:cs typeface="Cambria"/>
                <a:sym typeface="Cambria"/>
              </a:rPr>
              <a:t> growth.</a:t>
            </a:r>
            <a:endParaRPr sz="1800">
              <a:solidFill>
                <a:schemeClr val="dk1"/>
              </a:solidFill>
              <a:latin typeface="Cambria"/>
              <a:ea typeface="Cambria"/>
              <a:cs typeface="Cambria"/>
              <a:sym typeface="Cambria"/>
            </a:endParaRPr>
          </a:p>
          <a:p>
            <a:pPr indent="0" lvl="0" marL="0" rtl="0" algn="just">
              <a:lnSpc>
                <a:spcPct val="115000"/>
              </a:lnSpc>
              <a:spcBef>
                <a:spcPts val="1200"/>
              </a:spcBef>
              <a:spcAft>
                <a:spcPts val="0"/>
              </a:spcAft>
              <a:buNone/>
            </a:pPr>
            <a:r>
              <a:rPr b="1" lang="en-US" sz="1800">
                <a:solidFill>
                  <a:schemeClr val="dk1"/>
                </a:solidFill>
                <a:latin typeface="Cambria"/>
                <a:ea typeface="Cambria"/>
                <a:cs typeface="Cambria"/>
                <a:sym typeface="Cambria"/>
              </a:rPr>
              <a:t>2.	</a:t>
            </a:r>
            <a:r>
              <a:rPr b="1" lang="en-US" sz="1800">
                <a:solidFill>
                  <a:schemeClr val="dk1"/>
                </a:solidFill>
                <a:latin typeface="Cambria"/>
                <a:ea typeface="Cambria"/>
                <a:cs typeface="Cambria"/>
                <a:sym typeface="Cambria"/>
              </a:rPr>
              <a:t>Soil Moisture Sensor</a:t>
            </a:r>
            <a:endParaRPr b="1" sz="1800">
              <a:solidFill>
                <a:schemeClr val="dk1"/>
              </a:solidFill>
              <a:latin typeface="Cambria"/>
              <a:ea typeface="Cambria"/>
              <a:cs typeface="Cambria"/>
              <a:sym typeface="Cambria"/>
            </a:endParaRPr>
          </a:p>
          <a:p>
            <a:pPr indent="-342900" lvl="0" marL="457200" rtl="0" algn="just">
              <a:lnSpc>
                <a:spcPct val="115000"/>
              </a:lnSpc>
              <a:spcBef>
                <a:spcPts val="1200"/>
              </a:spcBef>
              <a:spcAft>
                <a:spcPts val="0"/>
              </a:spcAft>
              <a:buClr>
                <a:schemeClr val="dk1"/>
              </a:buClr>
              <a:buSzPts val="1800"/>
              <a:buChar char="●"/>
            </a:pPr>
            <a:r>
              <a:rPr lang="en-US" sz="1800">
                <a:solidFill>
                  <a:schemeClr val="dk1"/>
                </a:solidFill>
                <a:latin typeface="Cambria"/>
                <a:ea typeface="Cambria"/>
                <a:cs typeface="Cambria"/>
                <a:sym typeface="Cambria"/>
              </a:rPr>
              <a:t>Connected to </a:t>
            </a:r>
            <a:r>
              <a:rPr b="1" lang="en-US" sz="1800">
                <a:solidFill>
                  <a:schemeClr val="dk1"/>
                </a:solidFill>
                <a:latin typeface="Cambria"/>
                <a:ea typeface="Cambria"/>
                <a:cs typeface="Cambria"/>
                <a:sym typeface="Cambria"/>
              </a:rPr>
              <a:t>GPIO 32</a:t>
            </a:r>
            <a:r>
              <a:rPr lang="en-US" sz="1800">
                <a:solidFill>
                  <a:schemeClr val="dk1"/>
                </a:solidFill>
                <a:latin typeface="Cambria"/>
                <a:ea typeface="Cambria"/>
                <a:cs typeface="Cambria"/>
                <a:sym typeface="Cambria"/>
              </a:rPr>
              <a:t> (Analog Input).</a:t>
            </a:r>
            <a:endParaRPr sz="1800">
              <a:solidFill>
                <a:schemeClr val="dk1"/>
              </a:solidFill>
              <a:latin typeface="Cambria"/>
              <a:ea typeface="Cambria"/>
              <a:cs typeface="Cambria"/>
              <a:sym typeface="Cambria"/>
            </a:endParaRPr>
          </a:p>
          <a:p>
            <a:pPr indent="-342900" lvl="0" marL="457200" rtl="0" algn="just">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Detects soil moisture levels to trigger irrigation.</a:t>
            </a:r>
            <a:endParaRPr sz="1800">
              <a:solidFill>
                <a:schemeClr val="dk1"/>
              </a:solidFill>
              <a:latin typeface="Cambria"/>
              <a:ea typeface="Cambria"/>
              <a:cs typeface="Cambria"/>
              <a:sym typeface="Cambria"/>
            </a:endParaRPr>
          </a:p>
          <a:p>
            <a:pPr indent="0" lvl="0" marL="0" rtl="0" algn="just">
              <a:lnSpc>
                <a:spcPct val="115000"/>
              </a:lnSpc>
              <a:spcBef>
                <a:spcPts val="1200"/>
              </a:spcBef>
              <a:spcAft>
                <a:spcPts val="0"/>
              </a:spcAft>
              <a:buNone/>
            </a:pPr>
            <a:r>
              <a:rPr b="1" lang="en-US" sz="1800">
                <a:solidFill>
                  <a:schemeClr val="dk1"/>
                </a:solidFill>
                <a:latin typeface="Cambria"/>
                <a:ea typeface="Cambria"/>
                <a:cs typeface="Cambria"/>
                <a:sym typeface="Cambria"/>
              </a:rPr>
              <a:t>3.	</a:t>
            </a:r>
            <a:r>
              <a:rPr b="1" lang="en-US" sz="1800">
                <a:solidFill>
                  <a:schemeClr val="dk1"/>
                </a:solidFill>
                <a:latin typeface="Cambria"/>
                <a:ea typeface="Cambria"/>
                <a:cs typeface="Cambria"/>
                <a:sym typeface="Cambria"/>
              </a:rPr>
              <a:t>pH Sensor</a:t>
            </a:r>
            <a:endParaRPr b="1" sz="1800">
              <a:solidFill>
                <a:schemeClr val="dk1"/>
              </a:solidFill>
              <a:latin typeface="Cambria"/>
              <a:ea typeface="Cambria"/>
              <a:cs typeface="Cambria"/>
              <a:sym typeface="Cambria"/>
            </a:endParaRPr>
          </a:p>
          <a:p>
            <a:pPr indent="-342900" lvl="0" marL="457200" rtl="0" algn="just">
              <a:lnSpc>
                <a:spcPct val="115000"/>
              </a:lnSpc>
              <a:spcBef>
                <a:spcPts val="1200"/>
              </a:spcBef>
              <a:spcAft>
                <a:spcPts val="0"/>
              </a:spcAft>
              <a:buClr>
                <a:schemeClr val="dk1"/>
              </a:buClr>
              <a:buSzPts val="1800"/>
              <a:buChar char="●"/>
            </a:pPr>
            <a:r>
              <a:rPr lang="en-US" sz="1800">
                <a:solidFill>
                  <a:schemeClr val="dk1"/>
                </a:solidFill>
                <a:latin typeface="Cambria"/>
                <a:ea typeface="Cambria"/>
                <a:cs typeface="Cambria"/>
                <a:sym typeface="Cambria"/>
              </a:rPr>
              <a:t>Connected to </a:t>
            </a:r>
            <a:r>
              <a:rPr b="1" lang="en-US" sz="1800">
                <a:solidFill>
                  <a:schemeClr val="dk1"/>
                </a:solidFill>
                <a:latin typeface="Cambria"/>
                <a:ea typeface="Cambria"/>
                <a:cs typeface="Cambria"/>
                <a:sym typeface="Cambria"/>
              </a:rPr>
              <a:t>GPIO 13</a:t>
            </a:r>
            <a:r>
              <a:rPr lang="en-US" sz="1800">
                <a:solidFill>
                  <a:schemeClr val="dk1"/>
                </a:solidFill>
                <a:latin typeface="Cambria"/>
                <a:ea typeface="Cambria"/>
                <a:cs typeface="Cambria"/>
                <a:sym typeface="Cambria"/>
              </a:rPr>
              <a:t> (Analog Input)</a:t>
            </a:r>
            <a:r>
              <a:rPr lang="en-US" sz="1800">
                <a:solidFill>
                  <a:schemeClr val="dk1"/>
                </a:solidFill>
                <a:latin typeface="Cambria"/>
                <a:ea typeface="Cambria"/>
                <a:cs typeface="Cambria"/>
                <a:sym typeface="Cambria"/>
              </a:rPr>
              <a:t>. Maintains correct soil pH for plant health.</a:t>
            </a:r>
            <a:endParaRPr sz="1800">
              <a:solidFill>
                <a:schemeClr val="dk1"/>
              </a:solidFill>
              <a:latin typeface="Cambria"/>
              <a:ea typeface="Cambria"/>
              <a:cs typeface="Cambria"/>
              <a:sym typeface="Cambria"/>
            </a:endParaRPr>
          </a:p>
          <a:p>
            <a:pPr indent="0" lvl="0" marL="0" rtl="0" algn="just">
              <a:lnSpc>
                <a:spcPct val="115000"/>
              </a:lnSpc>
              <a:spcBef>
                <a:spcPts val="1200"/>
              </a:spcBef>
              <a:spcAft>
                <a:spcPts val="0"/>
              </a:spcAft>
              <a:buNone/>
            </a:pPr>
            <a:r>
              <a:rPr b="1" lang="en-US" sz="1800">
                <a:solidFill>
                  <a:schemeClr val="dk1"/>
                </a:solidFill>
                <a:latin typeface="Cambria"/>
                <a:ea typeface="Cambria"/>
                <a:cs typeface="Cambria"/>
                <a:sym typeface="Cambria"/>
              </a:rPr>
              <a:t>4.	</a:t>
            </a:r>
            <a:r>
              <a:rPr b="1" lang="en-US" sz="1800">
                <a:solidFill>
                  <a:schemeClr val="dk1"/>
                </a:solidFill>
                <a:latin typeface="Cambria"/>
                <a:ea typeface="Cambria"/>
                <a:cs typeface="Cambria"/>
                <a:sym typeface="Cambria"/>
              </a:rPr>
              <a:t>LDR Sensor (Light Sensor)</a:t>
            </a:r>
            <a:endParaRPr b="1" sz="1800">
              <a:solidFill>
                <a:schemeClr val="dk1"/>
              </a:solidFill>
              <a:latin typeface="Cambria"/>
              <a:ea typeface="Cambria"/>
              <a:cs typeface="Cambria"/>
              <a:sym typeface="Cambria"/>
            </a:endParaRPr>
          </a:p>
          <a:p>
            <a:pPr indent="-342900" lvl="0" marL="457200" rtl="0" algn="just">
              <a:lnSpc>
                <a:spcPct val="115000"/>
              </a:lnSpc>
              <a:spcBef>
                <a:spcPts val="1200"/>
              </a:spcBef>
              <a:spcAft>
                <a:spcPts val="0"/>
              </a:spcAft>
              <a:buClr>
                <a:schemeClr val="dk1"/>
              </a:buClr>
              <a:buSzPts val="1800"/>
              <a:buChar char="●"/>
            </a:pPr>
            <a:r>
              <a:rPr lang="en-US" sz="1800">
                <a:solidFill>
                  <a:schemeClr val="dk1"/>
                </a:solidFill>
                <a:latin typeface="Cambria"/>
                <a:ea typeface="Cambria"/>
                <a:cs typeface="Cambria"/>
                <a:sym typeface="Cambria"/>
              </a:rPr>
              <a:t>Connected to </a:t>
            </a:r>
            <a:r>
              <a:rPr b="1" lang="en-US" sz="1800">
                <a:solidFill>
                  <a:schemeClr val="dk1"/>
                </a:solidFill>
                <a:latin typeface="Cambria"/>
                <a:ea typeface="Cambria"/>
                <a:cs typeface="Cambria"/>
                <a:sym typeface="Cambria"/>
              </a:rPr>
              <a:t>GPIO 5</a:t>
            </a:r>
            <a:r>
              <a:rPr lang="en-US" sz="1800">
                <a:solidFill>
                  <a:schemeClr val="dk1"/>
                </a:solidFill>
                <a:latin typeface="Cambria"/>
                <a:ea typeface="Cambria"/>
                <a:cs typeface="Cambria"/>
                <a:sym typeface="Cambria"/>
              </a:rPr>
              <a:t> (Analog Input) with a </a:t>
            </a:r>
            <a:r>
              <a:rPr b="1" lang="en-US" sz="1800">
                <a:solidFill>
                  <a:schemeClr val="dk1"/>
                </a:solidFill>
                <a:latin typeface="Cambria"/>
                <a:ea typeface="Cambria"/>
                <a:cs typeface="Cambria"/>
                <a:sym typeface="Cambria"/>
              </a:rPr>
              <a:t>10kΩ pull-up resistor</a:t>
            </a:r>
            <a:r>
              <a:rPr lang="en-US" sz="1800">
                <a:solidFill>
                  <a:schemeClr val="dk1"/>
                </a:solidFill>
                <a:latin typeface="Cambria"/>
                <a:ea typeface="Cambria"/>
                <a:cs typeface="Cambria"/>
                <a:sym typeface="Cambria"/>
              </a:rPr>
              <a:t>.</a:t>
            </a:r>
            <a:endParaRPr sz="1800">
              <a:solidFill>
                <a:schemeClr val="dk1"/>
              </a:solidFill>
              <a:latin typeface="Cambria"/>
              <a:ea typeface="Cambria"/>
              <a:cs typeface="Cambria"/>
              <a:sym typeface="Cambria"/>
            </a:endParaRPr>
          </a:p>
          <a:p>
            <a:pPr indent="-342900" lvl="0" marL="457200" rtl="0" algn="just">
              <a:lnSpc>
                <a:spcPct val="115000"/>
              </a:lnSpc>
              <a:spcBef>
                <a:spcPts val="0"/>
              </a:spcBef>
              <a:spcAft>
                <a:spcPts val="0"/>
              </a:spcAft>
              <a:buClr>
                <a:schemeClr val="dk1"/>
              </a:buClr>
              <a:buSzPts val="1800"/>
              <a:buFont typeface="Cambria"/>
              <a:buChar char="●"/>
            </a:pPr>
            <a:r>
              <a:rPr lang="en-US" sz="1800">
                <a:solidFill>
                  <a:schemeClr val="dk1"/>
                </a:solidFill>
                <a:latin typeface="Cambria"/>
                <a:ea typeface="Cambria"/>
                <a:cs typeface="Cambria"/>
                <a:sym typeface="Cambria"/>
              </a:rPr>
              <a:t>Detects ambient light to control grow lights.</a:t>
            </a:r>
            <a:endParaRPr sz="1800">
              <a:solidFill>
                <a:schemeClr val="dk1"/>
              </a:solidFill>
              <a:latin typeface="Cambria"/>
              <a:ea typeface="Cambria"/>
              <a:cs typeface="Cambria"/>
              <a:sym typeface="Cambria"/>
            </a:endParaRPr>
          </a:p>
          <a:p>
            <a:pPr indent="0" lvl="0" marL="0" rtl="0" algn="just">
              <a:lnSpc>
                <a:spcPct val="115000"/>
              </a:lnSpc>
              <a:spcBef>
                <a:spcPts val="1200"/>
              </a:spcBef>
              <a:spcAft>
                <a:spcPts val="0"/>
              </a:spcAft>
              <a:buNone/>
            </a:pPr>
            <a:r>
              <a:rPr b="1" lang="en-US" sz="1800">
                <a:solidFill>
                  <a:schemeClr val="dk1"/>
                </a:solidFill>
                <a:latin typeface="Cambria"/>
                <a:ea typeface="Cambria"/>
                <a:cs typeface="Cambria"/>
                <a:sym typeface="Cambria"/>
              </a:rPr>
              <a:t>5.	</a:t>
            </a:r>
            <a:r>
              <a:rPr b="1" lang="en-US" sz="1800">
                <a:solidFill>
                  <a:schemeClr val="dk1"/>
                </a:solidFill>
                <a:latin typeface="Cambria"/>
                <a:ea typeface="Cambria"/>
                <a:cs typeface="Cambria"/>
                <a:sym typeface="Cambria"/>
              </a:rPr>
              <a:t>Water Pump &amp; Relay Module</a:t>
            </a:r>
            <a:endParaRPr b="1" sz="1800">
              <a:solidFill>
                <a:schemeClr val="dk1"/>
              </a:solidFill>
              <a:latin typeface="Cambria"/>
              <a:ea typeface="Cambria"/>
              <a:cs typeface="Cambria"/>
              <a:sym typeface="Cambria"/>
            </a:endParaRPr>
          </a:p>
          <a:p>
            <a:pPr indent="-342900" lvl="0" marL="457200" rtl="0" algn="just">
              <a:lnSpc>
                <a:spcPct val="115000"/>
              </a:lnSpc>
              <a:spcBef>
                <a:spcPts val="1200"/>
              </a:spcBef>
              <a:spcAft>
                <a:spcPts val="0"/>
              </a:spcAft>
              <a:buClr>
                <a:schemeClr val="dk1"/>
              </a:buClr>
              <a:buSzPts val="1800"/>
              <a:buChar char="●"/>
            </a:pPr>
            <a:r>
              <a:rPr lang="en-US" sz="1800">
                <a:solidFill>
                  <a:schemeClr val="dk1"/>
                </a:solidFill>
                <a:latin typeface="Cambria"/>
                <a:ea typeface="Cambria"/>
                <a:cs typeface="Cambria"/>
                <a:sym typeface="Cambria"/>
              </a:rPr>
              <a:t>Relay module connected to </a:t>
            </a:r>
            <a:r>
              <a:rPr b="1" lang="en-US" sz="1800">
                <a:solidFill>
                  <a:schemeClr val="dk1"/>
                </a:solidFill>
                <a:latin typeface="Cambria"/>
                <a:ea typeface="Cambria"/>
                <a:cs typeface="Cambria"/>
                <a:sym typeface="Cambria"/>
              </a:rPr>
              <a:t>GPIO 14</a:t>
            </a:r>
            <a:r>
              <a:rPr lang="en-US" sz="1800">
                <a:solidFill>
                  <a:schemeClr val="dk1"/>
                </a:solidFill>
                <a:latin typeface="Cambria"/>
                <a:ea typeface="Cambria"/>
                <a:cs typeface="Cambria"/>
                <a:sym typeface="Cambria"/>
              </a:rPr>
              <a:t>.</a:t>
            </a:r>
            <a:r>
              <a:rPr lang="en-US" sz="1800">
                <a:solidFill>
                  <a:schemeClr val="dk1"/>
                </a:solidFill>
                <a:latin typeface="Cambria"/>
                <a:ea typeface="Cambria"/>
                <a:cs typeface="Cambria"/>
                <a:sym typeface="Cambria"/>
              </a:rPr>
              <a:t> Automates irrigation based on soil moisture.</a:t>
            </a:r>
            <a:endParaRPr sz="1800">
              <a:solidFill>
                <a:schemeClr val="dk1"/>
              </a:solidFill>
              <a:latin typeface="Cambria"/>
              <a:ea typeface="Cambria"/>
              <a:cs typeface="Cambria"/>
              <a:sym typeface="Cambria"/>
            </a:endParaRPr>
          </a:p>
        </p:txBody>
      </p:sp>
      <p:sp>
        <p:nvSpPr>
          <p:cNvPr id="265" name="Google Shape;265;g33be20f1fbc_1_183"/>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3bbe049dfc_0_8"/>
          <p:cNvSpPr txBox="1"/>
          <p:nvPr>
            <p:ph type="title"/>
          </p:nvPr>
        </p:nvSpPr>
        <p:spPr>
          <a:xfrm>
            <a:off x="767825" y="89175"/>
            <a:ext cx="10586100" cy="10455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990"/>
              <a:buFont typeface="Arial"/>
              <a:buNone/>
            </a:pPr>
            <a:r>
              <a:rPr b="1" lang="en-US">
                <a:latin typeface="Cambria"/>
                <a:ea typeface="Cambria"/>
                <a:cs typeface="Cambria"/>
                <a:sym typeface="Cambria"/>
              </a:rPr>
              <a:t>Sensor Integration</a:t>
            </a:r>
            <a:endParaRPr b="1">
              <a:latin typeface="Cambria"/>
              <a:ea typeface="Cambria"/>
              <a:cs typeface="Cambria"/>
              <a:sym typeface="Cambria"/>
            </a:endParaRPr>
          </a:p>
        </p:txBody>
      </p:sp>
      <p:sp>
        <p:nvSpPr>
          <p:cNvPr id="271" name="Google Shape;271;g33bbe049dfc_0_8"/>
          <p:cNvSpPr txBox="1"/>
          <p:nvPr>
            <p:ph idx="1" type="body"/>
          </p:nvPr>
        </p:nvSpPr>
        <p:spPr>
          <a:xfrm>
            <a:off x="500550" y="3267775"/>
            <a:ext cx="10461900" cy="5289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b="1" lang="en-US" sz="2400">
                <a:latin typeface="Cambria"/>
                <a:ea typeface="Cambria"/>
                <a:cs typeface="Cambria"/>
                <a:sym typeface="Cambria"/>
              </a:rPr>
              <a:t>Key Benefits of IoT in Agriculture</a:t>
            </a:r>
            <a:endParaRPr b="1" sz="2400">
              <a:latin typeface="Cambria"/>
              <a:ea typeface="Cambria"/>
              <a:cs typeface="Cambria"/>
              <a:sym typeface="Cambria"/>
            </a:endParaRPr>
          </a:p>
        </p:txBody>
      </p:sp>
      <p:sp>
        <p:nvSpPr>
          <p:cNvPr id="272" name="Google Shape;272;g33bbe049dfc_0_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73" name="Google Shape;273;g33bbe049dfc_0_8"/>
          <p:cNvGraphicFramePr/>
          <p:nvPr/>
        </p:nvGraphicFramePr>
        <p:xfrm>
          <a:off x="767825" y="3796663"/>
          <a:ext cx="3000000" cy="3000000"/>
        </p:xfrm>
        <a:graphic>
          <a:graphicData uri="http://schemas.openxmlformats.org/drawingml/2006/table">
            <a:tbl>
              <a:tblPr>
                <a:noFill/>
                <a:tableStyleId>{BA495328-9382-4EF5-AD95-38BBF5031213}</a:tableStyleId>
              </a:tblPr>
              <a:tblGrid>
                <a:gridCol w="3600175"/>
                <a:gridCol w="6985925"/>
              </a:tblGrid>
              <a:tr h="888075">
                <a:tc>
                  <a:txBody>
                    <a:bodyPr/>
                    <a:lstStyle/>
                    <a:p>
                      <a:pPr indent="0" lvl="0" marL="0" rtl="0" algn="l">
                        <a:lnSpc>
                          <a:spcPct val="115000"/>
                        </a:lnSpc>
                        <a:spcBef>
                          <a:spcPts val="1200"/>
                        </a:spcBef>
                        <a:spcAft>
                          <a:spcPts val="1200"/>
                        </a:spcAft>
                        <a:buNone/>
                      </a:pPr>
                      <a:r>
                        <a:rPr b="1" lang="en-US" sz="1600">
                          <a:solidFill>
                            <a:schemeClr val="dk1"/>
                          </a:solidFill>
                          <a:latin typeface="Cambria"/>
                          <a:ea typeface="Cambria"/>
                          <a:cs typeface="Cambria"/>
                          <a:sym typeface="Cambria"/>
                        </a:rPr>
                        <a:t>Real-time Monitoring &amp; Control</a:t>
                      </a:r>
                      <a:endParaRPr sz="1900">
                        <a:latin typeface="Cambria"/>
                        <a:ea typeface="Cambria"/>
                        <a:cs typeface="Cambria"/>
                        <a:sym typeface="Cambria"/>
                      </a:endParaRPr>
                    </a:p>
                  </a:txBody>
                  <a:tcPr marT="91425" marB="91425" marR="91425" marL="91425"/>
                </a:tc>
                <a:tc>
                  <a:txBody>
                    <a:bodyPr/>
                    <a:lstStyle/>
                    <a:p>
                      <a:pPr indent="0" lvl="0" marL="0" rtl="0" algn="just">
                        <a:lnSpc>
                          <a:spcPct val="115000"/>
                        </a:lnSpc>
                        <a:spcBef>
                          <a:spcPts val="1200"/>
                        </a:spcBef>
                        <a:spcAft>
                          <a:spcPts val="1200"/>
                        </a:spcAft>
                        <a:buNone/>
                      </a:pPr>
                      <a:r>
                        <a:rPr lang="en-US" sz="1600">
                          <a:latin typeface="Cambria"/>
                          <a:ea typeface="Cambria"/>
                          <a:cs typeface="Cambria"/>
                          <a:sym typeface="Cambria"/>
                        </a:rPr>
                        <a:t>S</a:t>
                      </a:r>
                      <a:r>
                        <a:rPr lang="en-US" sz="1600">
                          <a:latin typeface="Cambria"/>
                          <a:ea typeface="Cambria"/>
                          <a:cs typeface="Cambria"/>
                          <a:sym typeface="Cambria"/>
                        </a:rPr>
                        <a:t>ensors continuously track environmental conditions such as temperature, humidity, soil moisture, and light levels.</a:t>
                      </a:r>
                      <a:endParaRPr sz="1600">
                        <a:latin typeface="Cambria"/>
                        <a:ea typeface="Cambria"/>
                        <a:cs typeface="Cambria"/>
                        <a:sym typeface="Cambria"/>
                      </a:endParaRPr>
                    </a:p>
                  </a:txBody>
                  <a:tcPr marT="91425" marB="91425" marR="91425" marL="91425"/>
                </a:tc>
              </a:tr>
              <a:tr h="888075">
                <a:tc>
                  <a:txBody>
                    <a:bodyPr/>
                    <a:lstStyle/>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latin typeface="Cambria"/>
                          <a:ea typeface="Cambria"/>
                          <a:cs typeface="Cambria"/>
                          <a:sym typeface="Cambria"/>
                        </a:rPr>
                        <a:t>Dashboard Access</a:t>
                      </a:r>
                      <a:endParaRPr b="1" sz="1600">
                        <a:solidFill>
                          <a:schemeClr val="dk1"/>
                        </a:solidFill>
                        <a:latin typeface="Cambria"/>
                        <a:ea typeface="Cambria"/>
                        <a:cs typeface="Cambria"/>
                        <a:sym typeface="Cambria"/>
                      </a:endParaRPr>
                    </a:p>
                    <a:p>
                      <a:pPr indent="0" lvl="0" marL="0" rtl="0" algn="l">
                        <a:spcBef>
                          <a:spcPts val="1200"/>
                        </a:spcBef>
                        <a:spcAft>
                          <a:spcPts val="0"/>
                        </a:spcAft>
                        <a:buNone/>
                      </a:pPr>
                      <a:r>
                        <a:t/>
                      </a:r>
                      <a:endParaRPr sz="1600">
                        <a:latin typeface="Cambria"/>
                        <a:ea typeface="Cambria"/>
                        <a:cs typeface="Cambria"/>
                        <a:sym typeface="Cambria"/>
                      </a:endParaRPr>
                    </a:p>
                  </a:txBody>
                  <a:tcPr marT="91425" marB="91425" marR="91425" marL="91425"/>
                </a:tc>
                <a:tc>
                  <a:txBody>
                    <a:bodyPr/>
                    <a:lstStyle/>
                    <a:p>
                      <a:pPr indent="0" lvl="0" marL="0" rtl="0" algn="just">
                        <a:lnSpc>
                          <a:spcPct val="115000"/>
                        </a:lnSpc>
                        <a:spcBef>
                          <a:spcPts val="1200"/>
                        </a:spcBef>
                        <a:spcAft>
                          <a:spcPts val="1200"/>
                        </a:spcAft>
                        <a:buNone/>
                      </a:pPr>
                      <a:r>
                        <a:rPr lang="en-US" sz="1600">
                          <a:latin typeface="Cambria"/>
                          <a:ea typeface="Cambria"/>
                          <a:cs typeface="Cambria"/>
                          <a:sym typeface="Cambria"/>
                        </a:rPr>
                        <a:t>Farmers can monitor irrigation systems, greenhouse conditions, or adjust settings using web dashboards or mobile apps</a:t>
                      </a:r>
                      <a:endParaRPr sz="1600">
                        <a:latin typeface="Cambria"/>
                        <a:ea typeface="Cambria"/>
                        <a:cs typeface="Cambria"/>
                        <a:sym typeface="Cambria"/>
                      </a:endParaRPr>
                    </a:p>
                  </a:txBody>
                  <a:tcPr marT="91425" marB="91425" marR="91425" marL="91425"/>
                </a:tc>
              </a:tr>
              <a:tr h="691675">
                <a:tc>
                  <a:txBody>
                    <a:bodyPr/>
                    <a:lstStyle/>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latin typeface="Cambria"/>
                          <a:ea typeface="Cambria"/>
                          <a:cs typeface="Cambria"/>
                          <a:sym typeface="Cambria"/>
                        </a:rPr>
                        <a:t>Data Storage &amp; Analysis</a:t>
                      </a:r>
                      <a:endParaRPr b="1" sz="1600">
                        <a:solidFill>
                          <a:schemeClr val="dk1"/>
                        </a:solidFill>
                        <a:latin typeface="Cambria"/>
                        <a:ea typeface="Cambria"/>
                        <a:cs typeface="Cambria"/>
                        <a:sym typeface="Cambria"/>
                      </a:endParaRPr>
                    </a:p>
                    <a:p>
                      <a:pPr indent="0" lvl="0" marL="0" rtl="0" algn="l">
                        <a:spcBef>
                          <a:spcPts val="1200"/>
                        </a:spcBef>
                        <a:spcAft>
                          <a:spcPts val="0"/>
                        </a:spcAft>
                        <a:buNone/>
                      </a:pPr>
                      <a:r>
                        <a:t/>
                      </a:r>
                      <a:endParaRPr sz="1600">
                        <a:latin typeface="Cambria"/>
                        <a:ea typeface="Cambria"/>
                        <a:cs typeface="Cambria"/>
                        <a:sym typeface="Cambria"/>
                      </a:endParaRPr>
                    </a:p>
                  </a:txBody>
                  <a:tcPr marT="91425" marB="91425" marR="91425" marL="91425"/>
                </a:tc>
                <a:tc>
                  <a:txBody>
                    <a:bodyPr/>
                    <a:lstStyle/>
                    <a:p>
                      <a:pPr indent="0" lvl="0" marL="0" rtl="0" algn="just">
                        <a:lnSpc>
                          <a:spcPct val="115000"/>
                        </a:lnSpc>
                        <a:spcBef>
                          <a:spcPts val="1200"/>
                        </a:spcBef>
                        <a:spcAft>
                          <a:spcPts val="1200"/>
                        </a:spcAft>
                        <a:buNone/>
                      </a:pPr>
                      <a:r>
                        <a:rPr lang="en-US" sz="1600">
                          <a:latin typeface="Cambria"/>
                          <a:ea typeface="Cambria"/>
                          <a:cs typeface="Cambria"/>
                          <a:sym typeface="Cambria"/>
                        </a:rPr>
                        <a:t>Collected sensor data is stored in the cloud, allowing predictive analytics and optimized decision-making.</a:t>
                      </a:r>
                      <a:endParaRPr sz="1600">
                        <a:latin typeface="Cambria"/>
                        <a:ea typeface="Cambria"/>
                        <a:cs typeface="Cambria"/>
                        <a:sym typeface="Cambria"/>
                      </a:endParaRPr>
                    </a:p>
                  </a:txBody>
                  <a:tcPr marT="91425" marB="91425" marR="91425" marL="91425"/>
                </a:tc>
              </a:tr>
            </a:tbl>
          </a:graphicData>
        </a:graphic>
      </p:graphicFrame>
      <p:pic>
        <p:nvPicPr>
          <p:cNvPr id="274" name="Google Shape;274;g33bbe049dfc_0_8"/>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275" name="Google Shape;275;g33bbe049dfc_0_8"/>
          <p:cNvSpPr txBox="1"/>
          <p:nvPr/>
        </p:nvSpPr>
        <p:spPr>
          <a:xfrm>
            <a:off x="500550" y="1069675"/>
            <a:ext cx="11190900" cy="2198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800">
                <a:solidFill>
                  <a:schemeClr val="dk1"/>
                </a:solidFill>
                <a:latin typeface="Cambria"/>
                <a:ea typeface="Cambria"/>
                <a:cs typeface="Cambria"/>
                <a:sym typeface="Cambria"/>
              </a:rPr>
              <a:t>6.	</a:t>
            </a:r>
            <a:r>
              <a:rPr b="1" lang="en-US" sz="1800">
                <a:solidFill>
                  <a:schemeClr val="dk1"/>
                </a:solidFill>
                <a:latin typeface="Cambria"/>
                <a:ea typeface="Cambria"/>
                <a:cs typeface="Cambria"/>
                <a:sym typeface="Cambria"/>
              </a:rPr>
              <a:t>LCD Display (16x2, Green Backlight)</a:t>
            </a:r>
            <a:endParaRPr b="1" sz="1800">
              <a:solidFill>
                <a:schemeClr val="dk1"/>
              </a:solidFill>
              <a:latin typeface="Cambria"/>
              <a:ea typeface="Cambria"/>
              <a:cs typeface="Cambria"/>
              <a:sym typeface="Cambria"/>
            </a:endParaRPr>
          </a:p>
          <a:p>
            <a:pPr indent="-342900" lvl="0" marL="457200" rtl="0" algn="just">
              <a:lnSpc>
                <a:spcPct val="115000"/>
              </a:lnSpc>
              <a:spcBef>
                <a:spcPts val="1200"/>
              </a:spcBef>
              <a:spcAft>
                <a:spcPts val="0"/>
              </a:spcAft>
              <a:buClr>
                <a:schemeClr val="dk1"/>
              </a:buClr>
              <a:buSzPts val="1800"/>
              <a:buChar char="●"/>
            </a:pPr>
            <a:r>
              <a:rPr lang="en-US" sz="1800">
                <a:solidFill>
                  <a:schemeClr val="dk1"/>
                </a:solidFill>
                <a:latin typeface="Cambria"/>
                <a:ea typeface="Cambria"/>
                <a:cs typeface="Cambria"/>
                <a:sym typeface="Cambria"/>
              </a:rPr>
              <a:t>Connected via </a:t>
            </a:r>
            <a:r>
              <a:rPr b="1" lang="en-US" sz="1800">
                <a:solidFill>
                  <a:schemeClr val="dk1"/>
                </a:solidFill>
                <a:latin typeface="Cambria"/>
                <a:ea typeface="Cambria"/>
                <a:cs typeface="Cambria"/>
                <a:sym typeface="Cambria"/>
              </a:rPr>
              <a:t>I2C (SDA: GPIO 34, SCL: GPIO 35)</a:t>
            </a:r>
            <a:r>
              <a:rPr lang="en-US" sz="1800">
                <a:solidFill>
                  <a:schemeClr val="dk1"/>
                </a:solidFill>
                <a:latin typeface="Cambria"/>
                <a:ea typeface="Cambria"/>
                <a:cs typeface="Cambria"/>
                <a:sym typeface="Cambria"/>
              </a:rPr>
              <a:t>.</a:t>
            </a:r>
            <a:r>
              <a:rPr lang="en-US" sz="1800">
                <a:solidFill>
                  <a:schemeClr val="dk1"/>
                </a:solidFill>
                <a:latin typeface="Cambria"/>
                <a:ea typeface="Cambria"/>
                <a:cs typeface="Cambria"/>
                <a:sym typeface="Cambria"/>
              </a:rPr>
              <a:t> Displays real-time sensor data.</a:t>
            </a:r>
            <a:endParaRPr sz="1800">
              <a:solidFill>
                <a:schemeClr val="dk1"/>
              </a:solidFill>
              <a:latin typeface="Cambria"/>
              <a:ea typeface="Cambria"/>
              <a:cs typeface="Cambria"/>
              <a:sym typeface="Cambria"/>
            </a:endParaRPr>
          </a:p>
          <a:p>
            <a:pPr indent="0" lvl="0" marL="0" rtl="0" algn="just">
              <a:lnSpc>
                <a:spcPct val="115000"/>
              </a:lnSpc>
              <a:spcBef>
                <a:spcPts val="1200"/>
              </a:spcBef>
              <a:spcAft>
                <a:spcPts val="0"/>
              </a:spcAft>
              <a:buNone/>
            </a:pPr>
            <a:r>
              <a:rPr b="1" lang="en-US" sz="1800">
                <a:solidFill>
                  <a:schemeClr val="dk1"/>
                </a:solidFill>
                <a:latin typeface="Cambria"/>
                <a:ea typeface="Cambria"/>
                <a:cs typeface="Cambria"/>
                <a:sym typeface="Cambria"/>
              </a:rPr>
              <a:t>7.	</a:t>
            </a:r>
            <a:r>
              <a:rPr b="1" lang="en-US" sz="1800">
                <a:solidFill>
                  <a:schemeClr val="dk1"/>
                </a:solidFill>
                <a:latin typeface="Cambria"/>
                <a:ea typeface="Cambria"/>
                <a:cs typeface="Cambria"/>
                <a:sym typeface="Cambria"/>
              </a:rPr>
              <a:t>DC-DC Buck Converter &amp; Power Supply</a:t>
            </a:r>
            <a:endParaRPr b="1" sz="1800">
              <a:solidFill>
                <a:schemeClr val="dk1"/>
              </a:solidFill>
              <a:latin typeface="Cambria"/>
              <a:ea typeface="Cambria"/>
              <a:cs typeface="Cambria"/>
              <a:sym typeface="Cambria"/>
            </a:endParaRPr>
          </a:p>
          <a:p>
            <a:pPr indent="-342900" lvl="0" marL="457200" rtl="0" algn="just">
              <a:lnSpc>
                <a:spcPct val="115000"/>
              </a:lnSpc>
              <a:spcBef>
                <a:spcPts val="1200"/>
              </a:spcBef>
              <a:spcAft>
                <a:spcPts val="0"/>
              </a:spcAft>
              <a:buClr>
                <a:schemeClr val="dk1"/>
              </a:buClr>
              <a:buSzPts val="1800"/>
              <a:buChar char="●"/>
            </a:pPr>
            <a:r>
              <a:rPr lang="en-US" sz="1800">
                <a:solidFill>
                  <a:schemeClr val="dk1"/>
                </a:solidFill>
                <a:latin typeface="Cambria"/>
                <a:ea typeface="Cambria"/>
                <a:cs typeface="Cambria"/>
                <a:sym typeface="Cambria"/>
              </a:rPr>
              <a:t>Converts </a:t>
            </a:r>
            <a:r>
              <a:rPr b="1" lang="en-US" sz="1800">
                <a:solidFill>
                  <a:schemeClr val="dk1"/>
                </a:solidFill>
                <a:latin typeface="Cambria"/>
                <a:ea typeface="Cambria"/>
                <a:cs typeface="Cambria"/>
                <a:sym typeface="Cambria"/>
              </a:rPr>
              <a:t>24V to 5V</a:t>
            </a:r>
            <a:r>
              <a:rPr lang="en-US" sz="1800">
                <a:solidFill>
                  <a:schemeClr val="dk1"/>
                </a:solidFill>
                <a:latin typeface="Cambria"/>
                <a:ea typeface="Cambria"/>
                <a:cs typeface="Cambria"/>
                <a:sym typeface="Cambria"/>
              </a:rPr>
              <a:t> for a stable power supply to ESP32 and other connected components.</a:t>
            </a:r>
            <a:r>
              <a:rPr lang="en-US" sz="1800">
                <a:solidFill>
                  <a:schemeClr val="dk1"/>
                </a:solidFill>
                <a:latin typeface="Cambria"/>
                <a:ea typeface="Cambria"/>
                <a:cs typeface="Cambria"/>
                <a:sym typeface="Cambria"/>
              </a:rPr>
              <a:t>. Ensures proper voltage regulation.</a:t>
            </a:r>
            <a:endParaRPr sz="1800">
              <a:latin typeface="Cambria"/>
              <a:ea typeface="Cambria"/>
              <a:cs typeface="Cambria"/>
              <a:sym typeface="Cambria"/>
            </a:endParaRPr>
          </a:p>
        </p:txBody>
      </p:sp>
      <p:sp>
        <p:nvSpPr>
          <p:cNvPr id="276" name="Google Shape;276;g33bbe049dfc_0_8"/>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807800" y="338086"/>
            <a:ext cx="7203600" cy="889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3800">
                <a:latin typeface="Cambria"/>
                <a:ea typeface="Cambria"/>
                <a:cs typeface="Cambria"/>
                <a:sym typeface="Cambria"/>
              </a:rPr>
              <a:t>Outlines</a:t>
            </a:r>
            <a:r>
              <a:rPr b="1" lang="en-US" sz="3800">
                <a:latin typeface="Cambria"/>
                <a:ea typeface="Cambria"/>
                <a:cs typeface="Cambria"/>
                <a:sym typeface="Cambria"/>
              </a:rPr>
              <a:t> of Presentation	</a:t>
            </a:r>
            <a:endParaRPr sz="3800"/>
          </a:p>
        </p:txBody>
      </p:sp>
      <p:sp>
        <p:nvSpPr>
          <p:cNvPr id="98" name="Google Shape;9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15"/>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100" name="Google Shape;100;p15"/>
          <p:cNvPicPr preferRelativeResize="0"/>
          <p:nvPr/>
        </p:nvPicPr>
        <p:blipFill rotWithShape="1">
          <a:blip r:embed="rId3">
            <a:alphaModFix/>
          </a:blip>
          <a:srcRect b="0" l="0" r="0" t="0"/>
          <a:stretch/>
        </p:blipFill>
        <p:spPr>
          <a:xfrm>
            <a:off x="10942795" y="89075"/>
            <a:ext cx="1165281" cy="1387525"/>
          </a:xfrm>
          <a:prstGeom prst="rect">
            <a:avLst/>
          </a:prstGeom>
          <a:noFill/>
          <a:ln>
            <a:noFill/>
          </a:ln>
        </p:spPr>
      </p:pic>
      <p:graphicFrame>
        <p:nvGraphicFramePr>
          <p:cNvPr id="101" name="Google Shape;101;p15"/>
          <p:cNvGraphicFramePr/>
          <p:nvPr/>
        </p:nvGraphicFramePr>
        <p:xfrm>
          <a:off x="1296313" y="1620950"/>
          <a:ext cx="3000000" cy="3000000"/>
        </p:xfrm>
        <a:graphic>
          <a:graphicData uri="http://schemas.openxmlformats.org/drawingml/2006/table">
            <a:tbl>
              <a:tblPr>
                <a:noFill/>
                <a:tableStyleId>{BA495328-9382-4EF5-AD95-38BBF5031213}</a:tableStyleId>
              </a:tblPr>
              <a:tblGrid>
                <a:gridCol w="9766300"/>
              </a:tblGrid>
              <a:tr h="526200">
                <a:tc>
                  <a:txBody>
                    <a:bodyPr/>
                    <a:lstStyle/>
                    <a:p>
                      <a:pPr indent="-381000" lvl="0" marL="457200" rtl="0" algn="l">
                        <a:lnSpc>
                          <a:spcPct val="90000"/>
                        </a:lnSpc>
                        <a:spcBef>
                          <a:spcPts val="100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Introduction</a:t>
                      </a:r>
                      <a:endParaRPr/>
                    </a:p>
                  </a:txBody>
                  <a:tcPr marT="91425" marB="91425" marR="91425" marL="91425"/>
                </a:tc>
              </a:tr>
              <a:tr h="526200">
                <a:tc>
                  <a:txBody>
                    <a:bodyPr/>
                    <a:lstStyle/>
                    <a:p>
                      <a:pPr indent="-381000" lvl="0" marL="457200" rtl="0" algn="l">
                        <a:lnSpc>
                          <a:spcPct val="90000"/>
                        </a:lnSpc>
                        <a:spcBef>
                          <a:spcPts val="100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Literature Review</a:t>
                      </a:r>
                      <a:endParaRPr/>
                    </a:p>
                  </a:txBody>
                  <a:tcPr marT="91425" marB="91425" marR="91425" marL="91425"/>
                </a:tc>
              </a:tr>
              <a:tr h="526200">
                <a:tc>
                  <a:txBody>
                    <a:bodyPr/>
                    <a:lstStyle/>
                    <a:p>
                      <a:pPr indent="-381000" lvl="0" marL="457200" rtl="0" algn="l">
                        <a:lnSpc>
                          <a:spcPct val="90000"/>
                        </a:lnSpc>
                        <a:spcBef>
                          <a:spcPts val="100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Statement of Problem</a:t>
                      </a:r>
                      <a:endParaRPr/>
                    </a:p>
                  </a:txBody>
                  <a:tcPr marT="91425" marB="91425" marR="91425" marL="91425"/>
                </a:tc>
              </a:tr>
              <a:tr h="526200">
                <a:tc>
                  <a:txBody>
                    <a:bodyPr/>
                    <a:lstStyle/>
                    <a:p>
                      <a:pPr indent="-381000" lvl="0" marL="457200" rtl="0" algn="l">
                        <a:lnSpc>
                          <a:spcPct val="90000"/>
                        </a:lnSpc>
                        <a:spcBef>
                          <a:spcPts val="100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Objectives</a:t>
                      </a:r>
                      <a:endParaRPr/>
                    </a:p>
                  </a:txBody>
                  <a:tcPr marT="91425" marB="91425" marR="91425" marL="91425"/>
                </a:tc>
              </a:tr>
              <a:tr h="526200">
                <a:tc>
                  <a:txBody>
                    <a:bodyPr/>
                    <a:lstStyle/>
                    <a:p>
                      <a:pPr indent="-381000" lvl="0" marL="457200" rtl="0" algn="l">
                        <a:lnSpc>
                          <a:spcPct val="90000"/>
                        </a:lnSpc>
                        <a:spcBef>
                          <a:spcPts val="100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Methodology</a:t>
                      </a:r>
                      <a:endParaRPr/>
                    </a:p>
                  </a:txBody>
                  <a:tcPr marT="91425" marB="91425" marR="91425" marL="91425"/>
                </a:tc>
              </a:tr>
              <a:tr h="526200">
                <a:tc>
                  <a:txBody>
                    <a:bodyPr/>
                    <a:lstStyle/>
                    <a:p>
                      <a:pPr indent="-381000" lvl="0" marL="457200" rtl="0" algn="l">
                        <a:lnSpc>
                          <a:spcPct val="90000"/>
                        </a:lnSpc>
                        <a:spcBef>
                          <a:spcPts val="100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Tentative Budget Details</a:t>
                      </a:r>
                      <a:endParaRPr/>
                    </a:p>
                  </a:txBody>
                  <a:tcPr marT="91425" marB="91425" marR="91425" marL="91425"/>
                </a:tc>
              </a:tr>
              <a:tr h="526200">
                <a:tc>
                  <a:txBody>
                    <a:bodyPr/>
                    <a:lstStyle/>
                    <a:p>
                      <a:pPr indent="-381000" lvl="0" marL="457200" rtl="0" algn="l">
                        <a:lnSpc>
                          <a:spcPct val="90000"/>
                        </a:lnSpc>
                        <a:spcBef>
                          <a:spcPts val="100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Tentative Work Plan</a:t>
                      </a:r>
                      <a:endParaRPr/>
                    </a:p>
                  </a:txBody>
                  <a:tcPr marT="91425" marB="91425" marR="91425" marL="91425"/>
                </a:tc>
              </a:tr>
              <a:tr h="526200">
                <a:tc>
                  <a:txBody>
                    <a:bodyPr/>
                    <a:lstStyle/>
                    <a:p>
                      <a:pPr indent="-381000" lvl="0" marL="457200" rtl="0" algn="l">
                        <a:lnSpc>
                          <a:spcPct val="90000"/>
                        </a:lnSpc>
                        <a:spcBef>
                          <a:spcPts val="100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Expected Outcomes</a:t>
                      </a:r>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dd0edaff7b_0_0"/>
          <p:cNvSpPr txBox="1"/>
          <p:nvPr>
            <p:ph type="title"/>
          </p:nvPr>
        </p:nvSpPr>
        <p:spPr>
          <a:xfrm>
            <a:off x="767825" y="89175"/>
            <a:ext cx="10285800" cy="6804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990"/>
              <a:buFont typeface="Arial"/>
              <a:buNone/>
            </a:pPr>
            <a:r>
              <a:rPr b="1" lang="en-US">
                <a:latin typeface="Cambria"/>
                <a:ea typeface="Cambria"/>
                <a:cs typeface="Cambria"/>
                <a:sym typeface="Cambria"/>
              </a:rPr>
              <a:t>Sensor Integration</a:t>
            </a:r>
            <a:endParaRPr b="1">
              <a:latin typeface="Cambria"/>
              <a:ea typeface="Cambria"/>
              <a:cs typeface="Cambria"/>
              <a:sym typeface="Cambria"/>
            </a:endParaRPr>
          </a:p>
        </p:txBody>
      </p:sp>
      <p:sp>
        <p:nvSpPr>
          <p:cNvPr id="282" name="Google Shape;282;g2dd0edaff7b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83" name="Google Shape;283;g2dd0edaff7b_0_0"/>
          <p:cNvPicPr preferRelativeResize="0"/>
          <p:nvPr/>
        </p:nvPicPr>
        <p:blipFill>
          <a:blip r:embed="rId3">
            <a:alphaModFix/>
          </a:blip>
          <a:stretch>
            <a:fillRect/>
          </a:stretch>
        </p:blipFill>
        <p:spPr>
          <a:xfrm>
            <a:off x="3051000" y="769575"/>
            <a:ext cx="5751002" cy="5562650"/>
          </a:xfrm>
          <a:prstGeom prst="rect">
            <a:avLst/>
          </a:prstGeom>
          <a:noFill/>
          <a:ln>
            <a:noFill/>
          </a:ln>
        </p:spPr>
      </p:pic>
      <p:pic>
        <p:nvPicPr>
          <p:cNvPr id="284" name="Google Shape;284;g2dd0edaff7b_0_0"/>
          <p:cNvPicPr preferRelativeResize="0"/>
          <p:nvPr/>
        </p:nvPicPr>
        <p:blipFill rotWithShape="1">
          <a:blip r:embed="rId4">
            <a:alphaModFix/>
          </a:blip>
          <a:srcRect b="0" l="0" r="0" t="0"/>
          <a:stretch/>
        </p:blipFill>
        <p:spPr>
          <a:xfrm>
            <a:off x="11230100" y="89075"/>
            <a:ext cx="877975" cy="1045425"/>
          </a:xfrm>
          <a:prstGeom prst="rect">
            <a:avLst/>
          </a:prstGeom>
          <a:noFill/>
          <a:ln>
            <a:noFill/>
          </a:ln>
        </p:spPr>
      </p:pic>
      <p:sp>
        <p:nvSpPr>
          <p:cNvPr id="285" name="Google Shape;285;g2dd0edaff7b_0_0"/>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3be20f1fbc_1_170"/>
          <p:cNvSpPr txBox="1"/>
          <p:nvPr>
            <p:ph type="title"/>
          </p:nvPr>
        </p:nvSpPr>
        <p:spPr>
          <a:xfrm>
            <a:off x="767825" y="89175"/>
            <a:ext cx="10285800" cy="10455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990"/>
              <a:buFont typeface="Arial"/>
              <a:buNone/>
            </a:pPr>
            <a:r>
              <a:rPr b="1" lang="en-US">
                <a:latin typeface="Cambria"/>
                <a:ea typeface="Cambria"/>
                <a:cs typeface="Cambria"/>
                <a:sym typeface="Cambria"/>
              </a:rPr>
              <a:t>Sensor Integration</a:t>
            </a:r>
            <a:endParaRPr b="1">
              <a:latin typeface="Cambria"/>
              <a:ea typeface="Cambria"/>
              <a:cs typeface="Cambria"/>
              <a:sym typeface="Cambria"/>
            </a:endParaRPr>
          </a:p>
        </p:txBody>
      </p:sp>
      <p:sp>
        <p:nvSpPr>
          <p:cNvPr id="291" name="Google Shape;291;g33be20f1fbc_1_17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92" name="Google Shape;292;g33be20f1fbc_1_170"/>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pic>
        <p:nvPicPr>
          <p:cNvPr id="293" name="Google Shape;293;g33be20f1fbc_1_170"/>
          <p:cNvPicPr preferRelativeResize="0"/>
          <p:nvPr/>
        </p:nvPicPr>
        <p:blipFill rotWithShape="1">
          <a:blip r:embed="rId4">
            <a:alphaModFix/>
          </a:blip>
          <a:srcRect b="15966" l="0" r="0" t="0"/>
          <a:stretch/>
        </p:blipFill>
        <p:spPr>
          <a:xfrm>
            <a:off x="6758300" y="1215950"/>
            <a:ext cx="4295335" cy="4812762"/>
          </a:xfrm>
          <a:prstGeom prst="rect">
            <a:avLst/>
          </a:prstGeom>
          <a:noFill/>
          <a:ln>
            <a:noFill/>
          </a:ln>
        </p:spPr>
      </p:pic>
      <p:pic>
        <p:nvPicPr>
          <p:cNvPr id="294" name="Google Shape;294;g33be20f1fbc_1_170"/>
          <p:cNvPicPr preferRelativeResize="0"/>
          <p:nvPr/>
        </p:nvPicPr>
        <p:blipFill>
          <a:blip r:embed="rId5">
            <a:alphaModFix/>
          </a:blip>
          <a:stretch>
            <a:fillRect/>
          </a:stretch>
        </p:blipFill>
        <p:spPr>
          <a:xfrm>
            <a:off x="1009075" y="1292827"/>
            <a:ext cx="3715924" cy="4659000"/>
          </a:xfrm>
          <a:prstGeom prst="rect">
            <a:avLst/>
          </a:prstGeom>
          <a:noFill/>
          <a:ln>
            <a:noFill/>
          </a:ln>
        </p:spPr>
      </p:pic>
      <p:sp>
        <p:nvSpPr>
          <p:cNvPr id="295" name="Google Shape;295;g33be20f1fbc_1_170"/>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3334ac84a2e_0_0"/>
          <p:cNvSpPr txBox="1"/>
          <p:nvPr>
            <p:ph type="title"/>
          </p:nvPr>
        </p:nvSpPr>
        <p:spPr>
          <a:xfrm>
            <a:off x="802950" y="89025"/>
            <a:ext cx="10586100" cy="10455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990"/>
              <a:buFont typeface="Arial"/>
              <a:buNone/>
            </a:pPr>
            <a:r>
              <a:rPr b="1" lang="en-US">
                <a:latin typeface="Cambria"/>
                <a:ea typeface="Cambria"/>
                <a:cs typeface="Cambria"/>
                <a:sym typeface="Cambria"/>
              </a:rPr>
              <a:t>Comparison</a:t>
            </a:r>
            <a:endParaRPr b="1">
              <a:latin typeface="Cambria"/>
              <a:ea typeface="Cambria"/>
              <a:cs typeface="Cambria"/>
              <a:sym typeface="Cambria"/>
            </a:endParaRPr>
          </a:p>
        </p:txBody>
      </p:sp>
      <p:sp>
        <p:nvSpPr>
          <p:cNvPr id="301" name="Google Shape;301;g3334ac84a2e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02" name="Google Shape;302;g3334ac84a2e_0_0"/>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303" name="Google Shape;303;g3334ac84a2e_0_0"/>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graphicFrame>
        <p:nvGraphicFramePr>
          <p:cNvPr id="304" name="Google Shape;304;g3334ac84a2e_0_0"/>
          <p:cNvGraphicFramePr/>
          <p:nvPr/>
        </p:nvGraphicFramePr>
        <p:xfrm>
          <a:off x="350175" y="1134513"/>
          <a:ext cx="3000000" cy="3000000"/>
        </p:xfrm>
        <a:graphic>
          <a:graphicData uri="http://schemas.openxmlformats.org/drawingml/2006/table">
            <a:tbl>
              <a:tblPr>
                <a:noFill/>
                <a:tableStyleId>{AE206F53-6E87-4C07-B7FF-3FA10AE54150}</a:tableStyleId>
              </a:tblPr>
              <a:tblGrid>
                <a:gridCol w="2361625"/>
                <a:gridCol w="4326850"/>
                <a:gridCol w="4861225"/>
              </a:tblGrid>
              <a:tr h="346225">
                <a:tc>
                  <a:txBody>
                    <a:bodyPr/>
                    <a:lstStyle/>
                    <a:p>
                      <a:pPr indent="0" lvl="0" marL="0" rtl="0" algn="ctr">
                        <a:lnSpc>
                          <a:spcPct val="115000"/>
                        </a:lnSpc>
                        <a:spcBef>
                          <a:spcPts val="0"/>
                        </a:spcBef>
                        <a:spcAft>
                          <a:spcPts val="0"/>
                        </a:spcAft>
                        <a:buNone/>
                      </a:pPr>
                      <a:r>
                        <a:rPr b="1" lang="en-US" sz="1800">
                          <a:latin typeface="Cambria"/>
                          <a:ea typeface="Cambria"/>
                          <a:cs typeface="Cambria"/>
                          <a:sym typeface="Cambria"/>
                        </a:rPr>
                        <a:t>Feature</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Cambria"/>
                          <a:ea typeface="Cambria"/>
                          <a:cs typeface="Cambria"/>
                          <a:sym typeface="Cambria"/>
                        </a:rPr>
                        <a:t>Traditional Hydroponic Systems</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Cambria"/>
                          <a:ea typeface="Cambria"/>
                          <a:cs typeface="Cambria"/>
                          <a:sym typeface="Cambria"/>
                        </a:rPr>
                        <a:t>Proposed Esp32-based System</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2075">
                <a:tc>
                  <a:txBody>
                    <a:bodyPr/>
                    <a:lstStyle/>
                    <a:p>
                      <a:pPr indent="0" lvl="0" marL="0" rtl="0" algn="l">
                        <a:spcBef>
                          <a:spcPts val="0"/>
                        </a:spcBef>
                        <a:spcAft>
                          <a:spcPts val="0"/>
                        </a:spcAft>
                        <a:buNone/>
                      </a:pPr>
                      <a:r>
                        <a:rPr b="1" lang="en-US" sz="1800">
                          <a:latin typeface="Cambria"/>
                          <a:ea typeface="Cambria"/>
                          <a:cs typeface="Cambria"/>
                          <a:sym typeface="Cambria"/>
                        </a:rPr>
                        <a:t>Automation Level</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Manual or semi-automated with timers</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Fully automated using IoT and ML</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19700">
                <a:tc>
                  <a:txBody>
                    <a:bodyPr/>
                    <a:lstStyle/>
                    <a:p>
                      <a:pPr indent="0" lvl="0" marL="0" rtl="0" algn="l">
                        <a:spcBef>
                          <a:spcPts val="0"/>
                        </a:spcBef>
                        <a:spcAft>
                          <a:spcPts val="0"/>
                        </a:spcAft>
                        <a:buNone/>
                      </a:pPr>
                      <a:r>
                        <a:rPr b="1" lang="en-US" sz="1800">
                          <a:latin typeface="Cambria"/>
                          <a:ea typeface="Cambria"/>
                          <a:cs typeface="Cambria"/>
                          <a:sym typeface="Cambria"/>
                        </a:rPr>
                        <a:t>Data Collection</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Limited sensor integration</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Real-time data from multiple sensors</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19700">
                <a:tc>
                  <a:txBody>
                    <a:bodyPr/>
                    <a:lstStyle/>
                    <a:p>
                      <a:pPr indent="0" lvl="0" marL="0" rtl="0" algn="l">
                        <a:spcBef>
                          <a:spcPts val="0"/>
                        </a:spcBef>
                        <a:spcAft>
                          <a:spcPts val="0"/>
                        </a:spcAft>
                        <a:buNone/>
                      </a:pPr>
                      <a:r>
                        <a:rPr b="1" lang="en-US" sz="1800">
                          <a:latin typeface="Cambria"/>
                          <a:ea typeface="Cambria"/>
                          <a:cs typeface="Cambria"/>
                          <a:sym typeface="Cambria"/>
                        </a:rPr>
                        <a:t>Decision Making</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Requires human intervention</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ML</a:t>
                      </a:r>
                      <a:r>
                        <a:rPr lang="en-US" sz="1800">
                          <a:latin typeface="Cambria"/>
                          <a:ea typeface="Cambria"/>
                          <a:cs typeface="Cambria"/>
                          <a:sym typeface="Cambria"/>
                        </a:rPr>
                        <a:t>-based decision making</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2075">
                <a:tc>
                  <a:txBody>
                    <a:bodyPr/>
                    <a:lstStyle/>
                    <a:p>
                      <a:pPr indent="0" lvl="0" marL="0" rtl="0" algn="l">
                        <a:spcBef>
                          <a:spcPts val="0"/>
                        </a:spcBef>
                        <a:spcAft>
                          <a:spcPts val="0"/>
                        </a:spcAft>
                        <a:buNone/>
                      </a:pPr>
                      <a:r>
                        <a:rPr b="1" lang="en-US" sz="1800">
                          <a:latin typeface="Cambria"/>
                          <a:ea typeface="Cambria"/>
                          <a:cs typeface="Cambria"/>
                          <a:sym typeface="Cambria"/>
                        </a:rPr>
                        <a:t>Remote Monitoring</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Often unavailable or expensive</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Cloud-based remote access</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2075">
                <a:tc>
                  <a:txBody>
                    <a:bodyPr/>
                    <a:lstStyle/>
                    <a:p>
                      <a:pPr indent="0" lvl="0" marL="0" rtl="0" algn="l">
                        <a:spcBef>
                          <a:spcPts val="0"/>
                        </a:spcBef>
                        <a:spcAft>
                          <a:spcPts val="0"/>
                        </a:spcAft>
                        <a:buNone/>
                      </a:pPr>
                      <a:r>
                        <a:rPr b="1" lang="en-US" sz="1800">
                          <a:latin typeface="Cambria"/>
                          <a:ea typeface="Cambria"/>
                          <a:cs typeface="Cambria"/>
                          <a:sym typeface="Cambria"/>
                        </a:rPr>
                        <a:t>Energy Efficiency</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High energy consumption</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Optimized power usage with smart controls</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19700">
                <a:tc>
                  <a:txBody>
                    <a:bodyPr/>
                    <a:lstStyle/>
                    <a:p>
                      <a:pPr indent="0" lvl="0" marL="0" rtl="0" algn="l">
                        <a:spcBef>
                          <a:spcPts val="0"/>
                        </a:spcBef>
                        <a:spcAft>
                          <a:spcPts val="0"/>
                        </a:spcAft>
                        <a:buNone/>
                      </a:pPr>
                      <a:r>
                        <a:rPr b="1" lang="en-US" sz="1800">
                          <a:latin typeface="Cambria"/>
                          <a:ea typeface="Cambria"/>
                          <a:cs typeface="Cambria"/>
                          <a:sym typeface="Cambria"/>
                        </a:rPr>
                        <a:t>Scalability</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Hard to expand</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Easily scalable with additional sensors</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05" name="Google Shape;305;g3334ac84a2e_0_0"/>
          <p:cNvSpPr txBox="1"/>
          <p:nvPr/>
        </p:nvSpPr>
        <p:spPr>
          <a:xfrm>
            <a:off x="350175" y="4545175"/>
            <a:ext cx="11549700" cy="18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800">
                <a:solidFill>
                  <a:schemeClr val="dk1"/>
                </a:solidFill>
                <a:latin typeface="Cambria"/>
                <a:ea typeface="Cambria"/>
                <a:cs typeface="Cambria"/>
                <a:sym typeface="Cambria"/>
              </a:rPr>
              <a:t>Why ESP32 for Cloud &amp; IoT-Based Hydroponics?</a:t>
            </a:r>
            <a:endParaRPr b="1" sz="18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latin typeface="Cambria"/>
                <a:ea typeface="Cambria"/>
                <a:cs typeface="Cambria"/>
                <a:sym typeface="Cambria"/>
              </a:rPr>
              <a:t>Cloud Integration</a:t>
            </a:r>
            <a:r>
              <a:rPr lang="en-US" sz="1800">
                <a:solidFill>
                  <a:schemeClr val="dk1"/>
                </a:solidFill>
                <a:latin typeface="Cambria"/>
                <a:ea typeface="Cambria"/>
                <a:cs typeface="Cambria"/>
                <a:sym typeface="Cambria"/>
              </a:rPr>
              <a:t> – Sends real-time sensor data to </a:t>
            </a:r>
            <a:r>
              <a:rPr b="1" lang="en-US" sz="1800">
                <a:solidFill>
                  <a:schemeClr val="dk1"/>
                </a:solidFill>
                <a:latin typeface="Cambria"/>
                <a:ea typeface="Cambria"/>
                <a:cs typeface="Cambria"/>
                <a:sym typeface="Cambria"/>
              </a:rPr>
              <a:t>Firebase</a:t>
            </a:r>
            <a:r>
              <a:rPr lang="en-US" sz="1800">
                <a:solidFill>
                  <a:schemeClr val="dk1"/>
                </a:solidFill>
                <a:latin typeface="Cambria"/>
                <a:ea typeface="Cambria"/>
                <a:cs typeface="Cambria"/>
                <a:sym typeface="Cambria"/>
              </a:rPr>
              <a:t> and </a:t>
            </a:r>
            <a:r>
              <a:rPr b="1" lang="en-US" sz="1800">
                <a:solidFill>
                  <a:schemeClr val="dk1"/>
                </a:solidFill>
                <a:latin typeface="Cambria"/>
                <a:ea typeface="Cambria"/>
                <a:cs typeface="Cambria"/>
                <a:sym typeface="Cambria"/>
              </a:rPr>
              <a:t>ThingSpeak</a:t>
            </a:r>
            <a:r>
              <a:rPr lang="en-US" sz="1800">
                <a:solidFill>
                  <a:schemeClr val="dk1"/>
                </a:solidFill>
                <a:latin typeface="Cambria"/>
                <a:ea typeface="Cambria"/>
                <a:cs typeface="Cambria"/>
                <a:sym typeface="Cambria"/>
              </a:rPr>
              <a:t> for remote monitoring.</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Cambria"/>
                <a:ea typeface="Cambria"/>
                <a:cs typeface="Cambria"/>
                <a:sym typeface="Cambria"/>
              </a:rPr>
              <a:t>IoT Gateway</a:t>
            </a:r>
            <a:r>
              <a:rPr lang="en-US" sz="1800">
                <a:solidFill>
                  <a:schemeClr val="dk1"/>
                </a:solidFill>
                <a:latin typeface="Cambria"/>
                <a:ea typeface="Cambria"/>
                <a:cs typeface="Cambria"/>
                <a:sym typeface="Cambria"/>
              </a:rPr>
              <a:t> – Connects multiple sensors via Wi-Fi, ensuring reliable data transmission.</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Cambria"/>
                <a:ea typeface="Cambria"/>
                <a:cs typeface="Cambria"/>
                <a:sym typeface="Cambria"/>
              </a:rPr>
              <a:t>Edge Computing</a:t>
            </a:r>
            <a:r>
              <a:rPr lang="en-US" sz="1800">
                <a:solidFill>
                  <a:schemeClr val="dk1"/>
                </a:solidFill>
                <a:latin typeface="Cambria"/>
                <a:ea typeface="Cambria"/>
                <a:cs typeface="Cambria"/>
                <a:sym typeface="Cambria"/>
              </a:rPr>
              <a:t> – Processes data locally, reducing cloud dependency.</a:t>
            </a:r>
            <a:endParaRPr sz="18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Cambria"/>
                <a:ea typeface="Cambria"/>
                <a:cs typeface="Cambria"/>
                <a:sym typeface="Cambria"/>
              </a:rPr>
              <a:t>AI &amp; ML</a:t>
            </a:r>
            <a:r>
              <a:rPr lang="en-US" sz="1800">
                <a:solidFill>
                  <a:schemeClr val="dk1"/>
                </a:solidFill>
                <a:latin typeface="Cambria"/>
                <a:ea typeface="Cambria"/>
                <a:cs typeface="Cambria"/>
                <a:sym typeface="Cambria"/>
              </a:rPr>
              <a:t> – Runs </a:t>
            </a:r>
            <a:r>
              <a:rPr b="1" lang="en-US" sz="1800">
                <a:solidFill>
                  <a:schemeClr val="dk1"/>
                </a:solidFill>
                <a:latin typeface="Cambria"/>
                <a:ea typeface="Cambria"/>
                <a:cs typeface="Cambria"/>
                <a:sym typeface="Cambria"/>
              </a:rPr>
              <a:t>TensorFlow Lite</a:t>
            </a:r>
            <a:r>
              <a:rPr lang="en-US" sz="1800">
                <a:solidFill>
                  <a:schemeClr val="dk1"/>
                </a:solidFill>
                <a:latin typeface="Cambria"/>
                <a:ea typeface="Cambria"/>
                <a:cs typeface="Cambria"/>
                <a:sym typeface="Cambria"/>
              </a:rPr>
              <a:t> models for automated irrigation and lighting control.</a:t>
            </a:r>
            <a:endParaRPr b="1" sz="1800">
              <a:solidFill>
                <a:schemeClr val="dk1"/>
              </a:solidFill>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3334ac84a2e_0_22"/>
          <p:cNvSpPr txBox="1"/>
          <p:nvPr>
            <p:ph type="title"/>
          </p:nvPr>
        </p:nvSpPr>
        <p:spPr>
          <a:xfrm>
            <a:off x="802950" y="89038"/>
            <a:ext cx="10586100" cy="10455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990"/>
              <a:buFont typeface="Arial"/>
              <a:buNone/>
            </a:pPr>
            <a:r>
              <a:rPr b="1" lang="en-US">
                <a:latin typeface="Cambria"/>
                <a:ea typeface="Cambria"/>
                <a:cs typeface="Cambria"/>
                <a:sym typeface="Cambria"/>
              </a:rPr>
              <a:t>Comparison</a:t>
            </a:r>
            <a:endParaRPr b="1">
              <a:latin typeface="Cambria"/>
              <a:ea typeface="Cambria"/>
              <a:cs typeface="Cambria"/>
              <a:sym typeface="Cambria"/>
            </a:endParaRPr>
          </a:p>
        </p:txBody>
      </p:sp>
      <p:sp>
        <p:nvSpPr>
          <p:cNvPr id="311" name="Google Shape;311;g3334ac84a2e_0_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12" name="Google Shape;312;g3334ac84a2e_0_22"/>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313" name="Google Shape;313;g3334ac84a2e_0_22"/>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graphicFrame>
        <p:nvGraphicFramePr>
          <p:cNvPr id="314" name="Google Shape;314;g3334ac84a2e_0_22"/>
          <p:cNvGraphicFramePr/>
          <p:nvPr/>
        </p:nvGraphicFramePr>
        <p:xfrm>
          <a:off x="419100" y="1154063"/>
          <a:ext cx="3000000" cy="3000000"/>
        </p:xfrm>
        <a:graphic>
          <a:graphicData uri="http://schemas.openxmlformats.org/drawingml/2006/table">
            <a:tbl>
              <a:tblPr>
                <a:noFill/>
                <a:tableStyleId>{AE206F53-6E87-4C07-B7FF-3FA10AE54150}</a:tableStyleId>
              </a:tblPr>
              <a:tblGrid>
                <a:gridCol w="1848450"/>
                <a:gridCol w="2778900"/>
                <a:gridCol w="3363225"/>
                <a:gridCol w="3363225"/>
              </a:tblGrid>
              <a:tr h="468775">
                <a:tc>
                  <a:txBody>
                    <a:bodyPr/>
                    <a:lstStyle/>
                    <a:p>
                      <a:pPr indent="0" lvl="0" marL="0" rtl="0" algn="ctr">
                        <a:lnSpc>
                          <a:spcPct val="115000"/>
                        </a:lnSpc>
                        <a:spcBef>
                          <a:spcPts val="0"/>
                        </a:spcBef>
                        <a:spcAft>
                          <a:spcPts val="0"/>
                        </a:spcAft>
                        <a:buNone/>
                      </a:pPr>
                      <a:r>
                        <a:rPr b="1" lang="en-US" sz="1800">
                          <a:latin typeface="Cambria"/>
                          <a:ea typeface="Cambria"/>
                          <a:cs typeface="Cambria"/>
                          <a:sym typeface="Cambria"/>
                        </a:rPr>
                        <a:t>Feature</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Cambria"/>
                          <a:ea typeface="Cambria"/>
                          <a:cs typeface="Cambria"/>
                          <a:sym typeface="Cambria"/>
                        </a:rPr>
                        <a:t>ESP32</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Cambria"/>
                          <a:ea typeface="Cambria"/>
                          <a:cs typeface="Cambria"/>
                          <a:sym typeface="Cambria"/>
                        </a:rPr>
                        <a:t>Arduino</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Cambria"/>
                          <a:ea typeface="Cambria"/>
                          <a:cs typeface="Cambria"/>
                          <a:sym typeface="Cambria"/>
                        </a:rPr>
                        <a:t>Raspberry Pi 4B</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93325">
                <a:tc>
                  <a:txBody>
                    <a:bodyPr/>
                    <a:lstStyle/>
                    <a:p>
                      <a:pPr indent="0" lvl="0" marL="0" rtl="0" algn="l">
                        <a:spcBef>
                          <a:spcPts val="0"/>
                        </a:spcBef>
                        <a:spcAft>
                          <a:spcPts val="0"/>
                        </a:spcAft>
                        <a:buNone/>
                      </a:pPr>
                      <a:r>
                        <a:rPr b="1" lang="en-US" sz="1800">
                          <a:latin typeface="Cambria"/>
                          <a:ea typeface="Cambria"/>
                          <a:cs typeface="Cambria"/>
                          <a:sym typeface="Cambria"/>
                        </a:rPr>
                        <a:t>Processing Power</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Medium (Dual-core 240MHz)</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Very low (Single-core 16MHz)</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High (Quad-core 1.5GHz)</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2850">
                <a:tc>
                  <a:txBody>
                    <a:bodyPr/>
                    <a:lstStyle/>
                    <a:p>
                      <a:pPr indent="0" lvl="0" marL="0" rtl="0" algn="l">
                        <a:spcBef>
                          <a:spcPts val="0"/>
                        </a:spcBef>
                        <a:spcAft>
                          <a:spcPts val="0"/>
                        </a:spcAft>
                        <a:buNone/>
                      </a:pPr>
                      <a:r>
                        <a:rPr b="1" lang="en-US" sz="1800">
                          <a:latin typeface="Cambria"/>
                          <a:ea typeface="Cambria"/>
                          <a:cs typeface="Cambria"/>
                          <a:sym typeface="Cambria"/>
                        </a:rPr>
                        <a:t>Multitasking</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Yes (FreeRTOS support)</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No multitasking</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Full multitasking (Linux OS)</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93325">
                <a:tc>
                  <a:txBody>
                    <a:bodyPr/>
                    <a:lstStyle/>
                    <a:p>
                      <a:pPr indent="0" lvl="0" marL="0" rtl="0" algn="l">
                        <a:spcBef>
                          <a:spcPts val="0"/>
                        </a:spcBef>
                        <a:spcAft>
                          <a:spcPts val="0"/>
                        </a:spcAft>
                        <a:buNone/>
                      </a:pPr>
                      <a:r>
                        <a:rPr b="1" lang="en-US" sz="1800">
                          <a:latin typeface="Cambria"/>
                          <a:ea typeface="Cambria"/>
                          <a:cs typeface="Cambria"/>
                          <a:sym typeface="Cambria"/>
                        </a:rPr>
                        <a:t>Cloud Integration</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Yes (via Wi-Fi)</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Needs external modules</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Advanced cloud integration</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93325">
                <a:tc>
                  <a:txBody>
                    <a:bodyPr/>
                    <a:lstStyle/>
                    <a:p>
                      <a:pPr indent="0" lvl="0" marL="0" rtl="0" algn="l">
                        <a:spcBef>
                          <a:spcPts val="0"/>
                        </a:spcBef>
                        <a:spcAft>
                          <a:spcPts val="0"/>
                        </a:spcAft>
                        <a:buNone/>
                      </a:pPr>
                      <a:r>
                        <a:rPr b="1" lang="en-US" sz="1800">
                          <a:latin typeface="Cambria"/>
                          <a:ea typeface="Cambria"/>
                          <a:cs typeface="Cambria"/>
                          <a:sym typeface="Cambria"/>
                        </a:rPr>
                        <a:t>Machine Learning</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Limited (TensorFlow Lite)</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Not supported</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Supports TensorFlow &amp; OpenCV</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93325">
                <a:tc>
                  <a:txBody>
                    <a:bodyPr/>
                    <a:lstStyle/>
                    <a:p>
                      <a:pPr indent="0" lvl="0" marL="0" rtl="0" algn="l">
                        <a:spcBef>
                          <a:spcPts val="0"/>
                        </a:spcBef>
                        <a:spcAft>
                          <a:spcPts val="0"/>
                        </a:spcAft>
                        <a:buNone/>
                      </a:pPr>
                      <a:r>
                        <a:rPr b="1" lang="en-US" sz="1800">
                          <a:latin typeface="Cambria"/>
                          <a:ea typeface="Cambria"/>
                          <a:cs typeface="Cambria"/>
                          <a:sym typeface="Cambria"/>
                        </a:rPr>
                        <a:t>Peripheral Support</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High (Multiple ADC, I2C, SPI, PWM, UART)</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Very limited GPIO</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Multiple USB, HDMI, and GPIO</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0075">
                <a:tc>
                  <a:txBody>
                    <a:bodyPr/>
                    <a:lstStyle/>
                    <a:p>
                      <a:pPr indent="0" lvl="0" marL="0" rtl="0" algn="l">
                        <a:spcBef>
                          <a:spcPts val="0"/>
                        </a:spcBef>
                        <a:spcAft>
                          <a:spcPts val="0"/>
                        </a:spcAft>
                        <a:buNone/>
                      </a:pPr>
                      <a:r>
                        <a:rPr b="1" lang="en-US" sz="1800">
                          <a:latin typeface="Cambria"/>
                          <a:ea typeface="Cambria"/>
                          <a:cs typeface="Cambria"/>
                          <a:sym typeface="Cambria"/>
                        </a:rPr>
                        <a:t>Storage </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Limited Flash memory</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Limited EEPROM</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Expandable microSD &amp; USB</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93325">
                <a:tc>
                  <a:txBody>
                    <a:bodyPr/>
                    <a:lstStyle/>
                    <a:p>
                      <a:pPr indent="0" lvl="0" marL="0" rtl="0" algn="l">
                        <a:spcBef>
                          <a:spcPts val="0"/>
                        </a:spcBef>
                        <a:spcAft>
                          <a:spcPts val="0"/>
                        </a:spcAft>
                        <a:buNone/>
                      </a:pPr>
                      <a:r>
                        <a:rPr b="1" lang="en-US" sz="1800">
                          <a:latin typeface="Cambria"/>
                          <a:ea typeface="Cambria"/>
                          <a:cs typeface="Cambria"/>
                          <a:sym typeface="Cambria"/>
                        </a:rPr>
                        <a:t>Power Consumption</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Low</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Very Low</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Cambria"/>
                          <a:ea typeface="Cambria"/>
                          <a:cs typeface="Cambria"/>
                          <a:sym typeface="Cambria"/>
                        </a:rPr>
                        <a:t>Moderate, but supports high-performance tasks</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33bbe049dfc_0_14"/>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SzPts val="990"/>
              <a:buNone/>
            </a:pPr>
            <a:r>
              <a:rPr lang="en-US" sz="1820">
                <a:latin typeface="Cambria"/>
                <a:ea typeface="Cambria"/>
                <a:cs typeface="Cambria"/>
                <a:sym typeface="Cambria"/>
              </a:rPr>
              <a:t>Firebase is a cloud-based platform by Google that provides real-time database storage, cloud functions, and authentication services. It enables seamless integration with IoT devices like ESP32, allowing sensor data to be stored, accessed, and analyzed remotely. In this project, Firebase is used to collect temperature, humidity, soil moisture, pH, and light intensity data for monitoring and automation.</a:t>
            </a:r>
            <a:endParaRPr sz="182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b="1" lang="en-US" sz="1800">
                <a:latin typeface="Cambria"/>
                <a:ea typeface="Cambria"/>
                <a:cs typeface="Cambria"/>
                <a:sym typeface="Cambria"/>
              </a:rPr>
              <a:t>Setting Up Firebase for ESP32</a:t>
            </a:r>
            <a:endParaRPr b="1" sz="1800">
              <a:latin typeface="Cambria"/>
              <a:ea typeface="Cambria"/>
              <a:cs typeface="Cambria"/>
              <a:sym typeface="Cambria"/>
            </a:endParaRPr>
          </a:p>
          <a:p>
            <a:pPr indent="-342900" lvl="0" marL="457200" rtl="0" algn="just">
              <a:lnSpc>
                <a:spcPct val="115000"/>
              </a:lnSpc>
              <a:spcBef>
                <a:spcPts val="1200"/>
              </a:spcBef>
              <a:spcAft>
                <a:spcPts val="0"/>
              </a:spcAft>
              <a:buSzPts val="1800"/>
              <a:buFont typeface="Cambria"/>
              <a:buChar char="●"/>
            </a:pPr>
            <a:r>
              <a:rPr b="1" lang="en-US" sz="1800">
                <a:latin typeface="Cambria"/>
                <a:ea typeface="Cambria"/>
                <a:cs typeface="Cambria"/>
                <a:sym typeface="Cambria"/>
              </a:rPr>
              <a:t>Create a Firebase Project</a:t>
            </a:r>
            <a:r>
              <a:rPr lang="en-US" sz="1800">
                <a:latin typeface="Cambria"/>
                <a:ea typeface="Cambria"/>
                <a:cs typeface="Cambria"/>
                <a:sym typeface="Cambria"/>
              </a:rPr>
              <a:t> – Go to the Console, create a new project, and enable Realtime Database.</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b="1" lang="en-US" sz="1800">
                <a:latin typeface="Cambria"/>
                <a:ea typeface="Cambria"/>
                <a:cs typeface="Cambria"/>
                <a:sym typeface="Cambria"/>
              </a:rPr>
              <a:t>Enable Realtime Database</a:t>
            </a:r>
            <a:r>
              <a:rPr lang="en-US" sz="1800">
                <a:latin typeface="Cambria"/>
                <a:ea typeface="Cambria"/>
                <a:cs typeface="Cambria"/>
                <a:sym typeface="Cambria"/>
              </a:rPr>
              <a:t> – Set database rules to test mode for easy read/write access.</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b="1" lang="en-US" sz="1800">
                <a:latin typeface="Cambria"/>
                <a:ea typeface="Cambria"/>
                <a:cs typeface="Cambria"/>
                <a:sym typeface="Cambria"/>
              </a:rPr>
              <a:t>Obtain API Credentials</a:t>
            </a:r>
            <a:r>
              <a:rPr lang="en-US" sz="1800">
                <a:latin typeface="Cambria"/>
                <a:ea typeface="Cambria"/>
                <a:cs typeface="Cambria"/>
                <a:sym typeface="Cambria"/>
              </a:rPr>
              <a:t> – Copy the Database URL and Secret Key for ESP32 integration.</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b="1" lang="en-US" sz="1800">
                <a:latin typeface="Cambria"/>
                <a:ea typeface="Cambria"/>
                <a:cs typeface="Cambria"/>
                <a:sym typeface="Cambria"/>
              </a:rPr>
              <a:t>Install Firebase Libraries</a:t>
            </a:r>
            <a:r>
              <a:rPr lang="en-US" sz="1800">
                <a:latin typeface="Cambria"/>
                <a:ea typeface="Cambria"/>
                <a:cs typeface="Cambria"/>
                <a:sym typeface="Cambria"/>
              </a:rPr>
              <a:t> – Use FirebaseESP32.h in Arduino IDE for communication.</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b="1" lang="en-US" sz="1800">
                <a:latin typeface="Cambria"/>
                <a:ea typeface="Cambria"/>
                <a:cs typeface="Cambria"/>
                <a:sym typeface="Cambria"/>
              </a:rPr>
              <a:t>Write Sensor Data to Firebase</a:t>
            </a:r>
            <a:r>
              <a:rPr lang="en-US" sz="1800">
                <a:latin typeface="Cambria"/>
                <a:ea typeface="Cambria"/>
                <a:cs typeface="Cambria"/>
                <a:sym typeface="Cambria"/>
              </a:rPr>
              <a:t> – ESP32 collects data and uploads it in real time.</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b="1" lang="en-US" sz="1800">
                <a:latin typeface="Cambria"/>
                <a:ea typeface="Cambria"/>
                <a:cs typeface="Cambria"/>
                <a:sym typeface="Cambria"/>
              </a:rPr>
              <a:t>Visualize &amp; Analyze Data</a:t>
            </a:r>
            <a:r>
              <a:rPr lang="en-US" sz="1800">
                <a:latin typeface="Cambria"/>
                <a:ea typeface="Cambria"/>
                <a:cs typeface="Cambria"/>
                <a:sym typeface="Cambria"/>
              </a:rPr>
              <a:t> – Firebase allows access through a dashboard or integration with analytics tools.</a:t>
            </a:r>
            <a:endParaRPr sz="1800">
              <a:latin typeface="Cambria"/>
              <a:ea typeface="Cambria"/>
              <a:cs typeface="Cambria"/>
              <a:sym typeface="Cambria"/>
            </a:endParaRPr>
          </a:p>
          <a:p>
            <a:pPr indent="0" lvl="0" marL="0" rtl="0" algn="just">
              <a:lnSpc>
                <a:spcPct val="115000"/>
              </a:lnSpc>
              <a:spcBef>
                <a:spcPts val="1200"/>
              </a:spcBef>
              <a:spcAft>
                <a:spcPts val="1200"/>
              </a:spcAft>
              <a:buSzPts val="1100"/>
              <a:buNone/>
            </a:pPr>
            <a:r>
              <a:rPr lang="en-US" sz="1800">
                <a:latin typeface="Cambria"/>
                <a:ea typeface="Cambria"/>
                <a:cs typeface="Cambria"/>
                <a:sym typeface="Cambria"/>
              </a:rPr>
              <a:t>Firebase helps us to achieve real-time monitoring, cloud storage, and automated decision-making for intelligent smart precision agriculture.</a:t>
            </a:r>
            <a:endParaRPr sz="1800">
              <a:latin typeface="Cambria"/>
              <a:ea typeface="Cambria"/>
              <a:cs typeface="Cambria"/>
              <a:sym typeface="Cambria"/>
            </a:endParaRPr>
          </a:p>
        </p:txBody>
      </p:sp>
      <p:sp>
        <p:nvSpPr>
          <p:cNvPr id="320" name="Google Shape;320;g33bbe049dfc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21" name="Google Shape;321;g33bbe049dfc_0_14"/>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322" name="Google Shape;322;g33bbe049dfc_0_14"/>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Firebase Setup</a:t>
            </a:r>
            <a:endParaRPr sz="4400"/>
          </a:p>
        </p:txBody>
      </p:sp>
      <p:sp>
        <p:nvSpPr>
          <p:cNvPr id="323" name="Google Shape;323;g33bbe049dfc_0_14"/>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3467879e095_0_33"/>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SzPts val="990"/>
              <a:buNone/>
            </a:pPr>
            <a:r>
              <a:rPr lang="en-US" sz="1820">
                <a:latin typeface="Cambria"/>
                <a:ea typeface="Cambria"/>
                <a:cs typeface="Cambria"/>
                <a:sym typeface="Cambria"/>
              </a:rPr>
              <a:t>ThingSpeak is an IoT analytics platform that enables real-time data visualization and cloud storage. It allows ESP32 to send sensor data (temperature, humidity, soil moisture, pH, and light intensity) and view trends through interactive graphs. With ThingSpeak, we can monitor hydroponic conditions remotely and automate responses based on analytics.</a:t>
            </a:r>
            <a:endParaRPr sz="1820">
              <a:latin typeface="Cambria"/>
              <a:ea typeface="Cambria"/>
              <a:cs typeface="Cambria"/>
              <a:sym typeface="Cambria"/>
            </a:endParaRPr>
          </a:p>
          <a:p>
            <a:pPr indent="0" lvl="0" marL="0" rtl="0" algn="just">
              <a:lnSpc>
                <a:spcPct val="115000"/>
              </a:lnSpc>
              <a:spcBef>
                <a:spcPts val="1200"/>
              </a:spcBef>
              <a:spcAft>
                <a:spcPts val="0"/>
              </a:spcAft>
              <a:buSzPts val="1100"/>
              <a:buNone/>
            </a:pPr>
            <a:r>
              <a:rPr b="1" lang="en-US" sz="1800">
                <a:latin typeface="Cambria"/>
                <a:ea typeface="Cambria"/>
                <a:cs typeface="Cambria"/>
                <a:sym typeface="Cambria"/>
              </a:rPr>
              <a:t>Setting Up Firebase for ESP32</a:t>
            </a:r>
            <a:endParaRPr b="1" sz="1800">
              <a:latin typeface="Cambria"/>
              <a:ea typeface="Cambria"/>
              <a:cs typeface="Cambria"/>
              <a:sym typeface="Cambria"/>
            </a:endParaRPr>
          </a:p>
          <a:p>
            <a:pPr indent="-342900" lvl="0" marL="457200" rtl="0" algn="just">
              <a:lnSpc>
                <a:spcPct val="115000"/>
              </a:lnSpc>
              <a:spcBef>
                <a:spcPts val="1200"/>
              </a:spcBef>
              <a:spcAft>
                <a:spcPts val="0"/>
              </a:spcAft>
              <a:buSzPts val="1800"/>
              <a:buFont typeface="Cambria"/>
              <a:buChar char="●"/>
            </a:pPr>
            <a:r>
              <a:rPr b="1" lang="en-US" sz="1800">
                <a:latin typeface="Cambria"/>
                <a:ea typeface="Cambria"/>
                <a:cs typeface="Cambria"/>
                <a:sym typeface="Cambria"/>
              </a:rPr>
              <a:t>Create a ThingSpeak Account</a:t>
            </a:r>
            <a:r>
              <a:rPr lang="en-US" sz="1800">
                <a:latin typeface="Cambria"/>
                <a:ea typeface="Cambria"/>
                <a:cs typeface="Cambria"/>
                <a:sym typeface="Cambria"/>
              </a:rPr>
              <a:t> – Sign up at</a:t>
            </a:r>
            <a:r>
              <a:rPr lang="en-US" sz="1800">
                <a:uFill>
                  <a:noFill/>
                </a:uFill>
                <a:latin typeface="Cambria"/>
                <a:ea typeface="Cambria"/>
                <a:cs typeface="Cambria"/>
                <a:sym typeface="Cambria"/>
                <a:hlinkClick r:id="rId3"/>
              </a:rPr>
              <a:t> </a:t>
            </a:r>
            <a:r>
              <a:rPr lang="en-US" sz="1800" u="sng">
                <a:solidFill>
                  <a:schemeClr val="hlink"/>
                </a:solidFill>
                <a:latin typeface="Cambria"/>
                <a:ea typeface="Cambria"/>
                <a:cs typeface="Cambria"/>
                <a:sym typeface="Cambria"/>
                <a:hlinkClick r:id="rId4"/>
              </a:rPr>
              <a:t>ThingSpeak.com</a:t>
            </a:r>
            <a:r>
              <a:rPr lang="en-US" sz="1800">
                <a:latin typeface="Cambria"/>
                <a:ea typeface="Cambria"/>
                <a:cs typeface="Cambria"/>
                <a:sym typeface="Cambria"/>
              </a:rPr>
              <a:t> and create a new channel.</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b="1" lang="en-US" sz="1800">
                <a:latin typeface="Cambria"/>
                <a:ea typeface="Cambria"/>
                <a:cs typeface="Cambria"/>
                <a:sym typeface="Cambria"/>
              </a:rPr>
              <a:t>Configure Fields</a:t>
            </a:r>
            <a:r>
              <a:rPr lang="en-US" sz="1800">
                <a:latin typeface="Cambria"/>
                <a:ea typeface="Cambria"/>
                <a:cs typeface="Cambria"/>
                <a:sym typeface="Cambria"/>
              </a:rPr>
              <a:t> – Add fields for temperature, humidity, soil moisture, pH, and light.</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b="1" lang="en-US" sz="1800">
                <a:latin typeface="Cambria"/>
                <a:ea typeface="Cambria"/>
                <a:cs typeface="Cambria"/>
                <a:sym typeface="Cambria"/>
              </a:rPr>
              <a:t>Obtain API Key</a:t>
            </a:r>
            <a:r>
              <a:rPr lang="en-US" sz="1800">
                <a:latin typeface="Cambria"/>
                <a:ea typeface="Cambria"/>
                <a:cs typeface="Cambria"/>
                <a:sym typeface="Cambria"/>
              </a:rPr>
              <a:t> – Copy the </a:t>
            </a:r>
            <a:r>
              <a:rPr b="1" lang="en-US" sz="1800">
                <a:latin typeface="Cambria"/>
                <a:ea typeface="Cambria"/>
                <a:cs typeface="Cambria"/>
                <a:sym typeface="Cambria"/>
              </a:rPr>
              <a:t>Write API Key</a:t>
            </a:r>
            <a:r>
              <a:rPr lang="en-US" sz="1800">
                <a:latin typeface="Cambria"/>
                <a:ea typeface="Cambria"/>
                <a:cs typeface="Cambria"/>
                <a:sym typeface="Cambria"/>
              </a:rPr>
              <a:t> for sending data from ESP32.</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b="1" lang="en-US" sz="1800">
                <a:latin typeface="Cambria"/>
                <a:ea typeface="Cambria"/>
                <a:cs typeface="Cambria"/>
                <a:sym typeface="Cambria"/>
              </a:rPr>
              <a:t>Install Required Libraries</a:t>
            </a:r>
            <a:r>
              <a:rPr lang="en-US" sz="1800">
                <a:latin typeface="Cambria"/>
                <a:ea typeface="Cambria"/>
                <a:cs typeface="Cambria"/>
                <a:sym typeface="Cambria"/>
              </a:rPr>
              <a:t> – Use </a:t>
            </a:r>
            <a:r>
              <a:rPr lang="en-US" sz="1800">
                <a:solidFill>
                  <a:srgbClr val="188038"/>
                </a:solidFill>
                <a:latin typeface="Cambria"/>
                <a:ea typeface="Cambria"/>
                <a:cs typeface="Cambria"/>
                <a:sym typeface="Cambria"/>
              </a:rPr>
              <a:t>ThingSpeak.h</a:t>
            </a:r>
            <a:r>
              <a:rPr lang="en-US" sz="1800">
                <a:latin typeface="Cambria"/>
                <a:ea typeface="Cambria"/>
                <a:cs typeface="Cambria"/>
                <a:sym typeface="Cambria"/>
              </a:rPr>
              <a:t> in Arduino IDE for communication.</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b="1" lang="en-US" sz="1800">
                <a:latin typeface="Cambria"/>
                <a:ea typeface="Cambria"/>
                <a:cs typeface="Cambria"/>
                <a:sym typeface="Cambria"/>
              </a:rPr>
              <a:t>Send Sensor Data</a:t>
            </a:r>
            <a:r>
              <a:rPr lang="en-US" sz="1800">
                <a:latin typeface="Cambria"/>
                <a:ea typeface="Cambria"/>
                <a:cs typeface="Cambria"/>
                <a:sym typeface="Cambria"/>
              </a:rPr>
              <a:t> – ESP32 reads values and updates ThingSpeak every few seconds.</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b="1" lang="en-US" sz="1800">
                <a:latin typeface="Cambria"/>
                <a:ea typeface="Cambria"/>
                <a:cs typeface="Cambria"/>
                <a:sym typeface="Cambria"/>
              </a:rPr>
              <a:t>Visualize &amp; Analyze Data</a:t>
            </a:r>
            <a:r>
              <a:rPr lang="en-US" sz="1800">
                <a:latin typeface="Cambria"/>
                <a:ea typeface="Cambria"/>
                <a:cs typeface="Cambria"/>
                <a:sym typeface="Cambria"/>
              </a:rPr>
              <a:t> – View live graphs and set alerts for threshold values.</a:t>
            </a:r>
            <a:endParaRPr sz="1800">
              <a:latin typeface="Cambria"/>
              <a:ea typeface="Cambria"/>
              <a:cs typeface="Cambria"/>
              <a:sym typeface="Cambria"/>
            </a:endParaRPr>
          </a:p>
          <a:p>
            <a:pPr indent="0" lvl="0" marL="0" rtl="0" algn="just">
              <a:lnSpc>
                <a:spcPct val="115000"/>
              </a:lnSpc>
              <a:spcBef>
                <a:spcPts val="1200"/>
              </a:spcBef>
              <a:spcAft>
                <a:spcPts val="1200"/>
              </a:spcAft>
              <a:buSzPts val="1100"/>
              <a:buNone/>
            </a:pPr>
            <a:r>
              <a:rPr lang="en-US" sz="1800">
                <a:latin typeface="Cambria"/>
                <a:ea typeface="Cambria"/>
                <a:cs typeface="Cambria"/>
                <a:sym typeface="Cambria"/>
              </a:rPr>
              <a:t>ThingSpeak </a:t>
            </a:r>
            <a:r>
              <a:rPr lang="en-US" sz="1800">
                <a:latin typeface="Cambria"/>
                <a:ea typeface="Cambria"/>
                <a:cs typeface="Cambria"/>
                <a:sym typeface="Cambria"/>
              </a:rPr>
              <a:t>helps us to achieve real-time monitoring and cloud analytics for intelligent smart precision agriculture.</a:t>
            </a:r>
            <a:endParaRPr sz="1800">
              <a:latin typeface="Cambria"/>
              <a:ea typeface="Cambria"/>
              <a:cs typeface="Cambria"/>
              <a:sym typeface="Cambria"/>
            </a:endParaRPr>
          </a:p>
        </p:txBody>
      </p:sp>
      <p:sp>
        <p:nvSpPr>
          <p:cNvPr id="329" name="Google Shape;329;g3467879e095_0_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30" name="Google Shape;330;g3467879e095_0_33"/>
          <p:cNvPicPr preferRelativeResize="0"/>
          <p:nvPr/>
        </p:nvPicPr>
        <p:blipFill rotWithShape="1">
          <a:blip r:embed="rId5">
            <a:alphaModFix/>
          </a:blip>
          <a:srcRect b="0" l="0" r="0" t="0"/>
          <a:stretch/>
        </p:blipFill>
        <p:spPr>
          <a:xfrm>
            <a:off x="11230100" y="89075"/>
            <a:ext cx="877975" cy="1045425"/>
          </a:xfrm>
          <a:prstGeom prst="rect">
            <a:avLst/>
          </a:prstGeom>
          <a:noFill/>
          <a:ln>
            <a:noFill/>
          </a:ln>
        </p:spPr>
      </p:pic>
      <p:sp>
        <p:nvSpPr>
          <p:cNvPr id="331" name="Google Shape;331;g3467879e095_0_33"/>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ThingSpeak </a:t>
            </a:r>
            <a:r>
              <a:rPr b="1" lang="en-US" sz="4400">
                <a:solidFill>
                  <a:schemeClr val="dk1"/>
                </a:solidFill>
                <a:latin typeface="Times New Roman"/>
                <a:ea typeface="Times New Roman"/>
                <a:cs typeface="Times New Roman"/>
                <a:sym typeface="Times New Roman"/>
              </a:rPr>
              <a:t>Setup</a:t>
            </a:r>
            <a:endParaRPr sz="4400"/>
          </a:p>
        </p:txBody>
      </p:sp>
      <p:sp>
        <p:nvSpPr>
          <p:cNvPr id="332" name="Google Shape;332;g3467879e095_0_33"/>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3467879e095_0_49"/>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SzPts val="990"/>
              <a:buNone/>
            </a:pPr>
            <a:r>
              <a:rPr b="1" lang="en-US" sz="2020">
                <a:latin typeface="Cambria"/>
                <a:ea typeface="Cambria"/>
                <a:cs typeface="Cambria"/>
                <a:sym typeface="Cambria"/>
              </a:rPr>
              <a:t>Why Google Colab ? </a:t>
            </a:r>
            <a:endParaRPr b="1" sz="2020">
              <a:latin typeface="Cambria"/>
              <a:ea typeface="Cambria"/>
              <a:cs typeface="Cambria"/>
              <a:sym typeface="Cambria"/>
            </a:endParaRPr>
          </a:p>
          <a:p>
            <a:pPr indent="0" lvl="0" marL="0" rtl="0" algn="just">
              <a:lnSpc>
                <a:spcPct val="115000"/>
              </a:lnSpc>
              <a:spcBef>
                <a:spcPts val="1200"/>
              </a:spcBef>
              <a:spcAft>
                <a:spcPts val="0"/>
              </a:spcAft>
              <a:buSzPts val="990"/>
              <a:buNone/>
            </a:pPr>
            <a:r>
              <a:rPr lang="en-US" sz="1820">
                <a:latin typeface="Cambria"/>
                <a:ea typeface="Cambria"/>
                <a:cs typeface="Cambria"/>
                <a:sym typeface="Cambria"/>
              </a:rPr>
              <a:t>Google Colab provides a cloud-based environment for running Python code, making it ideal for developing and training machine learning models for hydroponics. It supports TensorFlow, data visualization, and seamless integration with Firebase and ThingSpeak.</a:t>
            </a:r>
            <a:endParaRPr sz="1820">
              <a:latin typeface="Cambria"/>
              <a:ea typeface="Cambria"/>
              <a:cs typeface="Cambria"/>
              <a:sym typeface="Cambria"/>
            </a:endParaRPr>
          </a:p>
          <a:p>
            <a:pPr indent="0" lvl="0" marL="0" rtl="0" algn="just">
              <a:lnSpc>
                <a:spcPct val="115000"/>
              </a:lnSpc>
              <a:spcBef>
                <a:spcPts val="1200"/>
              </a:spcBef>
              <a:spcAft>
                <a:spcPts val="0"/>
              </a:spcAft>
              <a:buSzPts val="1100"/>
              <a:buNone/>
            </a:pPr>
            <a:r>
              <a:rPr b="1" lang="en-US" sz="1800">
                <a:latin typeface="Cambria"/>
                <a:ea typeface="Cambria"/>
                <a:cs typeface="Cambria"/>
                <a:sym typeface="Cambria"/>
              </a:rPr>
              <a:t>Code Implementation</a:t>
            </a:r>
            <a:endParaRPr b="1" sz="1800">
              <a:latin typeface="Cambria"/>
              <a:ea typeface="Cambria"/>
              <a:cs typeface="Cambria"/>
              <a:sym typeface="Cambria"/>
            </a:endParaRPr>
          </a:p>
          <a:p>
            <a:pPr indent="-342900" lvl="0" marL="457200" rtl="0" algn="just">
              <a:lnSpc>
                <a:spcPct val="115000"/>
              </a:lnSpc>
              <a:spcBef>
                <a:spcPts val="1200"/>
              </a:spcBef>
              <a:spcAft>
                <a:spcPts val="0"/>
              </a:spcAft>
              <a:buSzPts val="1800"/>
              <a:buFont typeface="Cambria"/>
              <a:buAutoNum type="arabicPeriod"/>
            </a:pPr>
            <a:r>
              <a:rPr b="1" lang="en-US" sz="1800">
                <a:latin typeface="Cambria"/>
                <a:ea typeface="Cambria"/>
                <a:cs typeface="Cambria"/>
                <a:sym typeface="Cambria"/>
              </a:rPr>
              <a:t>Set Up Environment</a:t>
            </a:r>
            <a:r>
              <a:rPr lang="en-US" sz="1800">
                <a:latin typeface="Cambria"/>
                <a:ea typeface="Cambria"/>
                <a:cs typeface="Cambria"/>
                <a:sym typeface="Cambria"/>
              </a:rPr>
              <a:t> – Import required libraries like TensorFlow, NumPy, Pandas.</a:t>
            </a:r>
            <a:endParaRPr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1200"/>
              </a:spcAft>
              <a:buNone/>
            </a:pPr>
            <a:r>
              <a:t/>
            </a:r>
            <a:endParaRPr sz="1800">
              <a:latin typeface="Cambria"/>
              <a:ea typeface="Cambria"/>
              <a:cs typeface="Cambria"/>
              <a:sym typeface="Cambria"/>
            </a:endParaRPr>
          </a:p>
        </p:txBody>
      </p:sp>
      <p:sp>
        <p:nvSpPr>
          <p:cNvPr id="338" name="Google Shape;338;g3467879e095_0_4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39" name="Google Shape;339;g3467879e095_0_49"/>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340" name="Google Shape;340;g3467879e095_0_49"/>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ML Model Development</a:t>
            </a:r>
            <a:endParaRPr sz="4400"/>
          </a:p>
        </p:txBody>
      </p:sp>
      <p:sp>
        <p:nvSpPr>
          <p:cNvPr id="341" name="Google Shape;341;g3467879e095_0_49"/>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342" name="Google Shape;342;g3467879e095_0_49" title="Screenshot 2025-03-31 195025.png"/>
          <p:cNvPicPr preferRelativeResize="0"/>
          <p:nvPr/>
        </p:nvPicPr>
        <p:blipFill>
          <a:blip r:embed="rId4">
            <a:alphaModFix/>
          </a:blip>
          <a:stretch>
            <a:fillRect/>
          </a:stretch>
        </p:blipFill>
        <p:spPr>
          <a:xfrm>
            <a:off x="1382450" y="3634625"/>
            <a:ext cx="8798550" cy="665075"/>
          </a:xfrm>
          <a:prstGeom prst="rect">
            <a:avLst/>
          </a:prstGeom>
          <a:noFill/>
          <a:ln>
            <a:noFill/>
          </a:ln>
        </p:spPr>
      </p:pic>
      <p:pic>
        <p:nvPicPr>
          <p:cNvPr id="343" name="Google Shape;343;g3467879e095_0_49" title="Screenshot 2025-03-31 195429.png"/>
          <p:cNvPicPr preferRelativeResize="0"/>
          <p:nvPr/>
        </p:nvPicPr>
        <p:blipFill rotWithShape="1">
          <a:blip r:embed="rId5">
            <a:alphaModFix/>
          </a:blip>
          <a:srcRect b="73505" l="0" r="60070" t="0"/>
          <a:stretch/>
        </p:blipFill>
        <p:spPr>
          <a:xfrm>
            <a:off x="3050050" y="4531938"/>
            <a:ext cx="5803300" cy="15822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3467879e095_0_77"/>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None/>
            </a:pPr>
            <a:r>
              <a:rPr lang="en-US" sz="1800">
                <a:latin typeface="Cambria"/>
                <a:ea typeface="Cambria"/>
                <a:cs typeface="Cambria"/>
                <a:sym typeface="Cambria"/>
              </a:rPr>
              <a:t>2</a:t>
            </a:r>
            <a:r>
              <a:rPr lang="en-US" sz="1800">
                <a:latin typeface="Cambria"/>
                <a:ea typeface="Cambria"/>
                <a:cs typeface="Cambria"/>
                <a:sym typeface="Cambria"/>
              </a:rPr>
              <a:t>. </a:t>
            </a:r>
            <a:r>
              <a:rPr b="1" lang="en-US" sz="1800">
                <a:latin typeface="Cambria"/>
                <a:ea typeface="Cambria"/>
                <a:cs typeface="Cambria"/>
                <a:sym typeface="Cambria"/>
              </a:rPr>
              <a:t>Connect firebase</a:t>
            </a:r>
            <a:r>
              <a:rPr lang="en-US" sz="1800">
                <a:latin typeface="Cambria"/>
                <a:ea typeface="Cambria"/>
                <a:cs typeface="Cambria"/>
                <a:sym typeface="Cambria"/>
              </a:rPr>
              <a:t> – Provide the authentication for firebase.</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457200" rtl="0" algn="just">
              <a:lnSpc>
                <a:spcPct val="115000"/>
              </a:lnSpc>
              <a:spcBef>
                <a:spcPts val="1200"/>
              </a:spcBef>
              <a:spcAft>
                <a:spcPts val="1200"/>
              </a:spcAft>
              <a:buNone/>
            </a:pPr>
            <a:r>
              <a:t/>
            </a:r>
            <a:endParaRPr b="1" sz="1800">
              <a:latin typeface="Cambria"/>
              <a:ea typeface="Cambria"/>
              <a:cs typeface="Cambria"/>
              <a:sym typeface="Cambria"/>
            </a:endParaRPr>
          </a:p>
        </p:txBody>
      </p:sp>
      <p:sp>
        <p:nvSpPr>
          <p:cNvPr id="349" name="Google Shape;349;g3467879e095_0_7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50" name="Google Shape;350;g3467879e095_0_77"/>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351" name="Google Shape;351;g3467879e095_0_77"/>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ML Model Development</a:t>
            </a:r>
            <a:endParaRPr sz="4400"/>
          </a:p>
        </p:txBody>
      </p:sp>
      <p:sp>
        <p:nvSpPr>
          <p:cNvPr id="352" name="Google Shape;352;g3467879e095_0_77"/>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353" name="Google Shape;353;g3467879e095_0_77" title="Screenshot 2025-03-31 195747.png"/>
          <p:cNvPicPr preferRelativeResize="0"/>
          <p:nvPr/>
        </p:nvPicPr>
        <p:blipFill rotWithShape="1">
          <a:blip r:embed="rId4">
            <a:alphaModFix/>
          </a:blip>
          <a:srcRect b="39889" l="0" r="0" t="0"/>
          <a:stretch/>
        </p:blipFill>
        <p:spPr>
          <a:xfrm>
            <a:off x="727325" y="2298500"/>
            <a:ext cx="10737351" cy="1359100"/>
          </a:xfrm>
          <a:prstGeom prst="rect">
            <a:avLst/>
          </a:prstGeom>
          <a:noFill/>
          <a:ln>
            <a:noFill/>
          </a:ln>
        </p:spPr>
      </p:pic>
      <p:pic>
        <p:nvPicPr>
          <p:cNvPr id="354" name="Google Shape;354;g3467879e095_0_77" title="Screenshot 2025-03-31 195747.png"/>
          <p:cNvPicPr preferRelativeResize="0"/>
          <p:nvPr/>
        </p:nvPicPr>
        <p:blipFill rotWithShape="1">
          <a:blip r:embed="rId4">
            <a:alphaModFix/>
          </a:blip>
          <a:srcRect b="0" l="0" r="69327" t="60827"/>
          <a:stretch/>
        </p:blipFill>
        <p:spPr>
          <a:xfrm>
            <a:off x="2811674" y="4012075"/>
            <a:ext cx="6280051" cy="168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3467879e095_0_65"/>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SzPts val="1100"/>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rPr lang="en-US" sz="1800">
                <a:latin typeface="Cambria"/>
                <a:ea typeface="Cambria"/>
                <a:cs typeface="Cambria"/>
                <a:sym typeface="Cambria"/>
              </a:rPr>
              <a:t>3</a:t>
            </a:r>
            <a:r>
              <a:rPr lang="en-US" sz="1800">
                <a:latin typeface="Cambria"/>
                <a:ea typeface="Cambria"/>
                <a:cs typeface="Cambria"/>
                <a:sym typeface="Cambria"/>
              </a:rPr>
              <a:t>. </a:t>
            </a:r>
            <a:r>
              <a:rPr b="1" lang="en-US" sz="1800">
                <a:latin typeface="Cambria"/>
                <a:ea typeface="Cambria"/>
                <a:cs typeface="Cambria"/>
                <a:sym typeface="Cambria"/>
              </a:rPr>
              <a:t>Load Sensor Data</a:t>
            </a:r>
            <a:r>
              <a:rPr lang="en-US" sz="1800">
                <a:latin typeface="Cambria"/>
                <a:ea typeface="Cambria"/>
                <a:cs typeface="Cambria"/>
                <a:sym typeface="Cambria"/>
              </a:rPr>
              <a:t> – Upload CSV files or fetch real-time data from Firebase.</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rPr lang="en-US" sz="1800">
                <a:latin typeface="Cambria"/>
                <a:ea typeface="Cambria"/>
                <a:cs typeface="Cambria"/>
                <a:sym typeface="Cambria"/>
              </a:rPr>
              <a:t>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457200" rtl="0" algn="just">
              <a:lnSpc>
                <a:spcPct val="115000"/>
              </a:lnSpc>
              <a:spcBef>
                <a:spcPts val="1200"/>
              </a:spcBef>
              <a:spcAft>
                <a:spcPts val="1200"/>
              </a:spcAft>
              <a:buNone/>
            </a:pPr>
            <a:r>
              <a:t/>
            </a:r>
            <a:endParaRPr b="1" sz="1800">
              <a:latin typeface="Cambria"/>
              <a:ea typeface="Cambria"/>
              <a:cs typeface="Cambria"/>
              <a:sym typeface="Cambria"/>
            </a:endParaRPr>
          </a:p>
        </p:txBody>
      </p:sp>
      <p:sp>
        <p:nvSpPr>
          <p:cNvPr id="360" name="Google Shape;360;g3467879e095_0_6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61" name="Google Shape;361;g3467879e095_0_65"/>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362" name="Google Shape;362;g3467879e095_0_65"/>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ML Model Development</a:t>
            </a:r>
            <a:endParaRPr sz="4400"/>
          </a:p>
        </p:txBody>
      </p:sp>
      <p:sp>
        <p:nvSpPr>
          <p:cNvPr id="363" name="Google Shape;363;g3467879e095_0_65"/>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364" name="Google Shape;364;g3467879e095_0_65" title="Screenshot 2025-03-31 195635.png"/>
          <p:cNvPicPr preferRelativeResize="0"/>
          <p:nvPr/>
        </p:nvPicPr>
        <p:blipFill>
          <a:blip r:embed="rId4">
            <a:alphaModFix/>
          </a:blip>
          <a:stretch>
            <a:fillRect/>
          </a:stretch>
        </p:blipFill>
        <p:spPr>
          <a:xfrm>
            <a:off x="1245338" y="1760125"/>
            <a:ext cx="9412725" cy="1439675"/>
          </a:xfrm>
          <a:prstGeom prst="rect">
            <a:avLst/>
          </a:prstGeom>
          <a:noFill/>
          <a:ln>
            <a:noFill/>
          </a:ln>
        </p:spPr>
      </p:pic>
      <p:pic>
        <p:nvPicPr>
          <p:cNvPr id="365" name="Google Shape;365;g3467879e095_0_65" title="Screenshot 2025-03-31 200753.png"/>
          <p:cNvPicPr preferRelativeResize="0"/>
          <p:nvPr/>
        </p:nvPicPr>
        <p:blipFill>
          <a:blip r:embed="rId5">
            <a:alphaModFix/>
          </a:blip>
          <a:stretch>
            <a:fillRect/>
          </a:stretch>
        </p:blipFill>
        <p:spPr>
          <a:xfrm>
            <a:off x="1245350" y="3507244"/>
            <a:ext cx="9412700" cy="237253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3467879e095_0_88"/>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lang="en-US" sz="1800">
                <a:latin typeface="Cambria"/>
                <a:ea typeface="Cambria"/>
                <a:cs typeface="Cambria"/>
                <a:sym typeface="Cambria"/>
              </a:rPr>
              <a:t>4.</a:t>
            </a:r>
            <a:r>
              <a:rPr b="1" lang="en-US" sz="1800">
                <a:latin typeface="Cambria"/>
                <a:ea typeface="Cambria"/>
                <a:cs typeface="Cambria"/>
                <a:sym typeface="Cambria"/>
              </a:rPr>
              <a:t> Preprocess Data</a:t>
            </a:r>
            <a:r>
              <a:rPr lang="en-US" sz="1800">
                <a:latin typeface="Cambria"/>
                <a:ea typeface="Cambria"/>
                <a:cs typeface="Cambria"/>
                <a:sym typeface="Cambria"/>
              </a:rPr>
              <a:t> – Normalize, clean, and split the dataset for training.</a:t>
            </a:r>
            <a:endParaRPr sz="1800">
              <a:latin typeface="Cambria"/>
              <a:ea typeface="Cambria"/>
              <a:cs typeface="Cambria"/>
              <a:sym typeface="Cambria"/>
            </a:endParaRPr>
          </a:p>
          <a:p>
            <a:pPr indent="0" lvl="0" marL="0" rtl="0" algn="just">
              <a:lnSpc>
                <a:spcPct val="115000"/>
              </a:lnSpc>
              <a:spcBef>
                <a:spcPts val="1200"/>
              </a:spcBef>
              <a:spcAft>
                <a:spcPts val="0"/>
              </a:spcAft>
              <a:buNone/>
            </a:pPr>
            <a:r>
              <a:rPr lang="en-US" sz="1800">
                <a:latin typeface="Cambria"/>
                <a:ea typeface="Cambria"/>
                <a:cs typeface="Cambria"/>
                <a:sym typeface="Cambria"/>
              </a:rPr>
              <a:t>5. </a:t>
            </a:r>
            <a:r>
              <a:rPr b="1" lang="en-US" sz="1800">
                <a:latin typeface="Cambria"/>
                <a:ea typeface="Cambria"/>
                <a:cs typeface="Cambria"/>
                <a:sym typeface="Cambria"/>
              </a:rPr>
              <a:t>Train Machine Learning Model</a:t>
            </a:r>
            <a:r>
              <a:rPr lang="en-US" sz="1800">
                <a:latin typeface="Cambria"/>
                <a:ea typeface="Cambria"/>
                <a:cs typeface="Cambria"/>
                <a:sym typeface="Cambria"/>
              </a:rPr>
              <a:t> – Use Decision Trees to predict plant needs.</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457200" rtl="0" algn="just">
              <a:lnSpc>
                <a:spcPct val="115000"/>
              </a:lnSpc>
              <a:spcBef>
                <a:spcPts val="1200"/>
              </a:spcBef>
              <a:spcAft>
                <a:spcPts val="1200"/>
              </a:spcAft>
              <a:buNone/>
            </a:pPr>
            <a:r>
              <a:t/>
            </a:r>
            <a:endParaRPr b="1" sz="1800">
              <a:latin typeface="Cambria"/>
              <a:ea typeface="Cambria"/>
              <a:cs typeface="Cambria"/>
              <a:sym typeface="Cambria"/>
            </a:endParaRPr>
          </a:p>
        </p:txBody>
      </p:sp>
      <p:sp>
        <p:nvSpPr>
          <p:cNvPr id="371" name="Google Shape;371;g3467879e095_0_8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72" name="Google Shape;372;g3467879e095_0_88"/>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373" name="Google Shape;373;g3467879e095_0_88"/>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ML Model Development</a:t>
            </a:r>
            <a:endParaRPr sz="4400"/>
          </a:p>
        </p:txBody>
      </p:sp>
      <p:sp>
        <p:nvSpPr>
          <p:cNvPr id="374" name="Google Shape;374;g3467879e095_0_88"/>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375" name="Google Shape;375;g3467879e095_0_88" title="Screenshot 2025-03-31 200940.png"/>
          <p:cNvPicPr preferRelativeResize="0"/>
          <p:nvPr/>
        </p:nvPicPr>
        <p:blipFill>
          <a:blip r:embed="rId4">
            <a:alphaModFix/>
          </a:blip>
          <a:stretch>
            <a:fillRect/>
          </a:stretch>
        </p:blipFill>
        <p:spPr>
          <a:xfrm>
            <a:off x="2035300" y="2133275"/>
            <a:ext cx="8121375" cy="421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ebb2718e4d_0_0"/>
          <p:cNvSpPr txBox="1"/>
          <p:nvPr>
            <p:ph type="title"/>
          </p:nvPr>
        </p:nvSpPr>
        <p:spPr>
          <a:xfrm>
            <a:off x="688525" y="89175"/>
            <a:ext cx="10515600" cy="89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Cambria"/>
                <a:ea typeface="Cambria"/>
                <a:cs typeface="Cambria"/>
                <a:sym typeface="Cambria"/>
              </a:rPr>
              <a:t>Introduction</a:t>
            </a:r>
            <a:endParaRPr b="1">
              <a:latin typeface="Cambria"/>
              <a:ea typeface="Cambria"/>
              <a:cs typeface="Cambria"/>
              <a:sym typeface="Cambria"/>
            </a:endParaRPr>
          </a:p>
        </p:txBody>
      </p:sp>
      <p:sp>
        <p:nvSpPr>
          <p:cNvPr id="107" name="Google Shape;107;g2ebb2718e4d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08" name="Google Shape;108;g2ebb2718e4d_0_0"/>
          <p:cNvSpPr txBox="1"/>
          <p:nvPr/>
        </p:nvSpPr>
        <p:spPr>
          <a:xfrm>
            <a:off x="481500" y="1124425"/>
            <a:ext cx="11229000" cy="5518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US" sz="1900">
                <a:solidFill>
                  <a:schemeClr val="dk1"/>
                </a:solidFill>
                <a:latin typeface="Cambria"/>
                <a:ea typeface="Cambria"/>
                <a:cs typeface="Cambria"/>
                <a:sym typeface="Cambria"/>
              </a:rPr>
              <a:t>Agriculture is the backbone of many economy, and with increasing global food demands, </a:t>
            </a:r>
            <a:r>
              <a:rPr lang="en-US" sz="1900">
                <a:solidFill>
                  <a:schemeClr val="dk1"/>
                </a:solidFill>
                <a:latin typeface="Cambria"/>
                <a:ea typeface="Cambria"/>
                <a:cs typeface="Cambria"/>
                <a:sym typeface="Cambria"/>
              </a:rPr>
              <a:t>integrating</a:t>
            </a:r>
            <a:r>
              <a:rPr lang="en-US" sz="1900">
                <a:solidFill>
                  <a:schemeClr val="dk1"/>
                </a:solidFill>
                <a:latin typeface="Cambria"/>
                <a:ea typeface="Cambria"/>
                <a:cs typeface="Cambria"/>
                <a:sym typeface="Cambria"/>
              </a:rPr>
              <a:t> smart technologies into farming practices has become essential. Intelligent precision </a:t>
            </a:r>
            <a:r>
              <a:rPr lang="en-US" sz="1900">
                <a:solidFill>
                  <a:schemeClr val="dk1"/>
                </a:solidFill>
                <a:latin typeface="Cambria"/>
                <a:ea typeface="Cambria"/>
                <a:cs typeface="Cambria"/>
                <a:sym typeface="Cambria"/>
              </a:rPr>
              <a:t>agriculture</a:t>
            </a:r>
            <a:r>
              <a:rPr lang="en-US" sz="1900">
                <a:solidFill>
                  <a:schemeClr val="dk1"/>
                </a:solidFill>
                <a:latin typeface="Cambria"/>
                <a:ea typeface="Cambria"/>
                <a:cs typeface="Cambria"/>
                <a:sym typeface="Cambria"/>
              </a:rPr>
              <a:t> leverages IOT, machine learning, and embedded systems to enhance productivity, optimise resource </a:t>
            </a:r>
            <a:r>
              <a:rPr lang="en-US" sz="1900">
                <a:solidFill>
                  <a:schemeClr val="dk1"/>
                </a:solidFill>
                <a:latin typeface="Cambria"/>
                <a:ea typeface="Cambria"/>
                <a:cs typeface="Cambria"/>
                <a:sym typeface="Cambria"/>
              </a:rPr>
              <a:t>usage, and reduce manual effort.</a:t>
            </a:r>
            <a:endParaRPr sz="1900">
              <a:solidFill>
                <a:schemeClr val="dk1"/>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b="1" lang="en-US" sz="1900">
                <a:solidFill>
                  <a:schemeClr val="dk1"/>
                </a:solidFill>
                <a:latin typeface="Cambria"/>
                <a:ea typeface="Cambria"/>
                <a:cs typeface="Cambria"/>
                <a:sym typeface="Cambria"/>
              </a:rPr>
              <a:t>Hydroponics: A Soilless Plant Cultivation Method</a:t>
            </a:r>
            <a:endParaRPr b="1" sz="1900">
              <a:solidFill>
                <a:schemeClr val="dk1"/>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latin typeface="Cambria"/>
                <a:ea typeface="Cambria"/>
                <a:cs typeface="Cambria"/>
                <a:sym typeface="Cambria"/>
              </a:rPr>
              <a:t>	•	Hydroponics is a method of growing plants without soil, using a water-based nutrient solution.</a:t>
            </a:r>
            <a:endParaRPr sz="1900">
              <a:solidFill>
                <a:schemeClr val="dk1"/>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latin typeface="Cambria"/>
                <a:ea typeface="Cambria"/>
                <a:cs typeface="Cambria"/>
                <a:sym typeface="Cambria"/>
              </a:rPr>
              <a:t>	•	It is a subset of CEA , allowing precise control over growth conditions.</a:t>
            </a:r>
            <a:endParaRPr sz="1900">
              <a:solidFill>
                <a:schemeClr val="dk1"/>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latin typeface="Cambria"/>
                <a:ea typeface="Cambria"/>
                <a:cs typeface="Cambria"/>
                <a:sym typeface="Cambria"/>
              </a:rPr>
              <a:t>	•	Ideal for urban farming and areas with limited land availability.</a:t>
            </a:r>
            <a:endParaRPr sz="1900">
              <a:solidFill>
                <a:schemeClr val="dk1"/>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latin typeface="Cambria"/>
                <a:ea typeface="Cambria"/>
                <a:cs typeface="Cambria"/>
                <a:sym typeface="Cambria"/>
              </a:rPr>
              <a:t>	•	Beneficial for regions with poor or contaminated soil.</a:t>
            </a:r>
            <a:endParaRPr sz="1900">
              <a:solidFill>
                <a:schemeClr val="dk1"/>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latin typeface="Cambria"/>
                <a:ea typeface="Cambria"/>
                <a:cs typeface="Cambria"/>
                <a:sym typeface="Cambria"/>
              </a:rPr>
              <a:t>	•	Uses significantly less water compared to traditional farming, addressing water scarcity concerns.</a:t>
            </a:r>
            <a:endParaRPr sz="1900">
              <a:solidFill>
                <a:schemeClr val="dk1"/>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latin typeface="Cambria"/>
                <a:ea typeface="Cambria"/>
                <a:cs typeface="Cambria"/>
                <a:sym typeface="Cambria"/>
              </a:rPr>
              <a:t>	•	Promotes faster plant growth and higher productivity due to optimized nutrient delivery.</a:t>
            </a:r>
            <a:endParaRPr sz="1900">
              <a:solidFill>
                <a:schemeClr val="dk1"/>
              </a:solidFill>
              <a:latin typeface="Cambria"/>
              <a:ea typeface="Cambria"/>
              <a:cs typeface="Cambria"/>
              <a:sym typeface="Cambria"/>
            </a:endParaRPr>
          </a:p>
          <a:p>
            <a:pPr indent="0" lvl="0" marL="0" rtl="0" algn="l">
              <a:spcBef>
                <a:spcPts val="1200"/>
              </a:spcBef>
              <a:spcAft>
                <a:spcPts val="0"/>
              </a:spcAft>
              <a:buNone/>
            </a:pPr>
            <a:r>
              <a:t/>
            </a:r>
            <a:endParaRPr sz="2200">
              <a:solidFill>
                <a:srgbClr val="0E0E0E"/>
              </a:solidFill>
              <a:latin typeface="Cambria"/>
              <a:ea typeface="Cambria"/>
              <a:cs typeface="Cambria"/>
              <a:sym typeface="Cambria"/>
            </a:endParaRPr>
          </a:p>
        </p:txBody>
      </p:sp>
      <p:pic>
        <p:nvPicPr>
          <p:cNvPr id="109" name="Google Shape;109;g2ebb2718e4d_0_0"/>
          <p:cNvPicPr preferRelativeResize="0"/>
          <p:nvPr/>
        </p:nvPicPr>
        <p:blipFill rotWithShape="1">
          <a:blip r:embed="rId4">
            <a:alphaModFix/>
          </a:blip>
          <a:srcRect b="0" l="0" r="0" t="0"/>
          <a:stretch/>
        </p:blipFill>
        <p:spPr>
          <a:xfrm>
            <a:off x="11137075" y="89075"/>
            <a:ext cx="971000" cy="1035350"/>
          </a:xfrm>
          <a:prstGeom prst="rect">
            <a:avLst/>
          </a:prstGeom>
          <a:noFill/>
          <a:ln>
            <a:noFill/>
          </a:ln>
        </p:spPr>
      </p:pic>
      <p:sp>
        <p:nvSpPr>
          <p:cNvPr id="110" name="Google Shape;110;g2ebb2718e4d_0_0"/>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3467879e095_0_98"/>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rPr lang="en-US" sz="1800">
                <a:latin typeface="Cambria"/>
                <a:ea typeface="Cambria"/>
                <a:cs typeface="Cambria"/>
                <a:sym typeface="Cambria"/>
              </a:rPr>
              <a:t>4.</a:t>
            </a:r>
            <a:r>
              <a:rPr b="1" lang="en-US" sz="1800">
                <a:latin typeface="Cambria"/>
                <a:ea typeface="Cambria"/>
                <a:cs typeface="Cambria"/>
                <a:sym typeface="Cambria"/>
              </a:rPr>
              <a:t> Preprocess Data</a:t>
            </a:r>
            <a:r>
              <a:rPr lang="en-US" sz="1800">
                <a:latin typeface="Cambria"/>
                <a:ea typeface="Cambria"/>
                <a:cs typeface="Cambria"/>
                <a:sym typeface="Cambria"/>
              </a:rPr>
              <a:t> – Normalize, clean, and split the dataset for training.</a:t>
            </a:r>
            <a:endParaRPr sz="1800">
              <a:latin typeface="Cambria"/>
              <a:ea typeface="Cambria"/>
              <a:cs typeface="Cambria"/>
              <a:sym typeface="Cambria"/>
            </a:endParaRPr>
          </a:p>
          <a:p>
            <a:pPr indent="0" lvl="0" marL="0" rtl="0" algn="just">
              <a:lnSpc>
                <a:spcPct val="115000"/>
              </a:lnSpc>
              <a:spcBef>
                <a:spcPts val="1200"/>
              </a:spcBef>
              <a:spcAft>
                <a:spcPts val="0"/>
              </a:spcAft>
              <a:buNone/>
            </a:pPr>
            <a:r>
              <a:rPr lang="en-US" sz="1800">
                <a:latin typeface="Cambria"/>
                <a:ea typeface="Cambria"/>
                <a:cs typeface="Cambria"/>
                <a:sym typeface="Cambria"/>
              </a:rPr>
              <a:t>5. </a:t>
            </a:r>
            <a:r>
              <a:rPr b="1" lang="en-US" sz="1800">
                <a:latin typeface="Cambria"/>
                <a:ea typeface="Cambria"/>
                <a:cs typeface="Cambria"/>
                <a:sym typeface="Cambria"/>
              </a:rPr>
              <a:t>Train Machine Learning Model</a:t>
            </a:r>
            <a:r>
              <a:rPr lang="en-US" sz="1800">
                <a:latin typeface="Cambria"/>
                <a:ea typeface="Cambria"/>
                <a:cs typeface="Cambria"/>
                <a:sym typeface="Cambria"/>
              </a:rPr>
              <a:t> – Use LSTM for time series analysis.</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457200" rtl="0" algn="just">
              <a:lnSpc>
                <a:spcPct val="115000"/>
              </a:lnSpc>
              <a:spcBef>
                <a:spcPts val="1200"/>
              </a:spcBef>
              <a:spcAft>
                <a:spcPts val="1200"/>
              </a:spcAft>
              <a:buNone/>
            </a:pPr>
            <a:r>
              <a:t/>
            </a:r>
            <a:endParaRPr b="1" sz="1800">
              <a:latin typeface="Cambria"/>
              <a:ea typeface="Cambria"/>
              <a:cs typeface="Cambria"/>
              <a:sym typeface="Cambria"/>
            </a:endParaRPr>
          </a:p>
        </p:txBody>
      </p:sp>
      <p:sp>
        <p:nvSpPr>
          <p:cNvPr id="381" name="Google Shape;381;g3467879e095_0_9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82" name="Google Shape;382;g3467879e095_0_98"/>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383" name="Google Shape;383;g3467879e095_0_98"/>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ML Model Development</a:t>
            </a:r>
            <a:endParaRPr sz="4400"/>
          </a:p>
        </p:txBody>
      </p:sp>
      <p:sp>
        <p:nvSpPr>
          <p:cNvPr id="384" name="Google Shape;384;g3467879e095_0_98"/>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385" name="Google Shape;385;g3467879e095_0_98" title="Screenshot 2025-03-31 201153.png"/>
          <p:cNvPicPr preferRelativeResize="0"/>
          <p:nvPr/>
        </p:nvPicPr>
        <p:blipFill>
          <a:blip r:embed="rId4">
            <a:alphaModFix/>
          </a:blip>
          <a:stretch>
            <a:fillRect/>
          </a:stretch>
        </p:blipFill>
        <p:spPr>
          <a:xfrm>
            <a:off x="1119263" y="2778775"/>
            <a:ext cx="9953474" cy="2704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3467879e095_0_10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91" name="Google Shape;391;g3467879e095_0_107"/>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392" name="Google Shape;392;g3467879e095_0_107"/>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ML Model Development</a:t>
            </a:r>
            <a:endParaRPr sz="4400"/>
          </a:p>
        </p:txBody>
      </p:sp>
      <p:sp>
        <p:nvSpPr>
          <p:cNvPr id="393" name="Google Shape;393;g3467879e095_0_107"/>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394" name="Google Shape;394;g3467879e095_0_107" title="Screenshot 2025-03-31 201540.png"/>
          <p:cNvPicPr preferRelativeResize="0"/>
          <p:nvPr/>
        </p:nvPicPr>
        <p:blipFill>
          <a:blip r:embed="rId4">
            <a:alphaModFix/>
          </a:blip>
          <a:stretch>
            <a:fillRect/>
          </a:stretch>
        </p:blipFill>
        <p:spPr>
          <a:xfrm>
            <a:off x="642925" y="1404925"/>
            <a:ext cx="10906125" cy="4048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3467879e095_0_116"/>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rPr lang="en-US" sz="1800">
                <a:latin typeface="Cambria"/>
                <a:ea typeface="Cambria"/>
                <a:cs typeface="Cambria"/>
                <a:sym typeface="Cambria"/>
              </a:rPr>
              <a:t>6.</a:t>
            </a:r>
            <a:r>
              <a:rPr b="1" lang="en-US" sz="1800">
                <a:latin typeface="Cambria"/>
                <a:ea typeface="Cambria"/>
                <a:cs typeface="Cambria"/>
                <a:sym typeface="Cambria"/>
              </a:rPr>
              <a:t> Convert &amp; Export Model</a:t>
            </a:r>
            <a:r>
              <a:rPr lang="en-US" sz="1800">
                <a:latin typeface="Cambria"/>
                <a:ea typeface="Cambria"/>
                <a:cs typeface="Cambria"/>
                <a:sym typeface="Cambria"/>
              </a:rPr>
              <a:t> – Convert the trained model to TensorFlow Lite (</a:t>
            </a:r>
            <a:r>
              <a:rPr lang="en-US" sz="1800">
                <a:solidFill>
                  <a:srgbClr val="188038"/>
                </a:solidFill>
                <a:latin typeface="Cambria"/>
                <a:ea typeface="Cambria"/>
                <a:cs typeface="Cambria"/>
                <a:sym typeface="Cambria"/>
              </a:rPr>
              <a:t>.tflite</a:t>
            </a:r>
            <a:r>
              <a:rPr lang="en-US" sz="1800">
                <a:latin typeface="Cambria"/>
                <a:ea typeface="Cambria"/>
                <a:cs typeface="Cambria"/>
                <a:sym typeface="Cambria"/>
              </a:rPr>
              <a:t>) format for deployment on ESP32.</a:t>
            </a:r>
            <a:endParaRPr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1200"/>
              </a:spcAft>
              <a:buNone/>
            </a:pPr>
            <a:r>
              <a:t/>
            </a:r>
            <a:endParaRPr b="1" sz="1800">
              <a:latin typeface="Cambria"/>
              <a:ea typeface="Cambria"/>
              <a:cs typeface="Cambria"/>
              <a:sym typeface="Cambria"/>
            </a:endParaRPr>
          </a:p>
        </p:txBody>
      </p:sp>
      <p:sp>
        <p:nvSpPr>
          <p:cNvPr id="400" name="Google Shape;400;g3467879e095_0_1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01" name="Google Shape;401;g3467879e095_0_116"/>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402" name="Google Shape;402;g3467879e095_0_116"/>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ML Model Development</a:t>
            </a:r>
            <a:endParaRPr sz="4400"/>
          </a:p>
        </p:txBody>
      </p:sp>
      <p:sp>
        <p:nvSpPr>
          <p:cNvPr id="403" name="Google Shape;403;g3467879e095_0_116"/>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404" name="Google Shape;404;g3467879e095_0_116" title="Screenshot 2025-03-31 201640.png"/>
          <p:cNvPicPr preferRelativeResize="0"/>
          <p:nvPr/>
        </p:nvPicPr>
        <p:blipFill>
          <a:blip r:embed="rId4">
            <a:alphaModFix/>
          </a:blip>
          <a:stretch>
            <a:fillRect/>
          </a:stretch>
        </p:blipFill>
        <p:spPr>
          <a:xfrm>
            <a:off x="1809750" y="1988275"/>
            <a:ext cx="8572500" cy="4286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3467879e095_0_126"/>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None/>
            </a:pPr>
            <a:r>
              <a:rPr lang="en-US" sz="1800">
                <a:latin typeface="Cambria"/>
                <a:ea typeface="Cambria"/>
                <a:cs typeface="Cambria"/>
                <a:sym typeface="Cambria"/>
              </a:rPr>
              <a:t>7.</a:t>
            </a:r>
            <a:r>
              <a:rPr b="1" lang="en-US" sz="1800">
                <a:latin typeface="Cambria"/>
                <a:ea typeface="Cambria"/>
                <a:cs typeface="Cambria"/>
                <a:sym typeface="Cambria"/>
              </a:rPr>
              <a:t> Upload Model to Firebase ML</a:t>
            </a:r>
            <a:r>
              <a:rPr lang="en-US" sz="1800">
                <a:latin typeface="Cambria"/>
                <a:ea typeface="Cambria"/>
                <a:cs typeface="Cambria"/>
                <a:sym typeface="Cambria"/>
              </a:rPr>
              <a:t> – Deploy the </a:t>
            </a:r>
            <a:r>
              <a:rPr lang="en-US" sz="1800">
                <a:solidFill>
                  <a:srgbClr val="188038"/>
                </a:solidFill>
                <a:latin typeface="Cambria"/>
                <a:ea typeface="Cambria"/>
                <a:cs typeface="Cambria"/>
                <a:sym typeface="Cambria"/>
              </a:rPr>
              <a:t>.tflite</a:t>
            </a:r>
            <a:r>
              <a:rPr lang="en-US" sz="1800">
                <a:latin typeface="Cambria"/>
                <a:ea typeface="Cambria"/>
                <a:cs typeface="Cambria"/>
                <a:sym typeface="Cambria"/>
              </a:rPr>
              <a:t> file for real-time predictions via ESP32.</a:t>
            </a:r>
            <a:endParaRPr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0"/>
              </a:spcAft>
              <a:buNone/>
            </a:pPr>
            <a:r>
              <a:t/>
            </a:r>
            <a:endParaRPr b="1" sz="1800">
              <a:latin typeface="Cambria"/>
              <a:ea typeface="Cambria"/>
              <a:cs typeface="Cambria"/>
              <a:sym typeface="Cambria"/>
            </a:endParaRPr>
          </a:p>
          <a:p>
            <a:pPr indent="0" lvl="0" marL="457200" rtl="0" algn="just">
              <a:lnSpc>
                <a:spcPct val="115000"/>
              </a:lnSpc>
              <a:spcBef>
                <a:spcPts val="1200"/>
              </a:spcBef>
              <a:spcAft>
                <a:spcPts val="1200"/>
              </a:spcAft>
              <a:buNone/>
            </a:pPr>
            <a:r>
              <a:t/>
            </a:r>
            <a:endParaRPr b="1" sz="1800">
              <a:latin typeface="Cambria"/>
              <a:ea typeface="Cambria"/>
              <a:cs typeface="Cambria"/>
              <a:sym typeface="Cambria"/>
            </a:endParaRPr>
          </a:p>
        </p:txBody>
      </p:sp>
      <p:sp>
        <p:nvSpPr>
          <p:cNvPr id="410" name="Google Shape;410;g3467879e095_0_1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11" name="Google Shape;411;g3467879e095_0_126"/>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412" name="Google Shape;412;g3467879e095_0_126"/>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ML Model Development</a:t>
            </a:r>
            <a:endParaRPr sz="4400"/>
          </a:p>
        </p:txBody>
      </p:sp>
      <p:sp>
        <p:nvSpPr>
          <p:cNvPr id="413" name="Google Shape;413;g3467879e095_0_126"/>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414" name="Google Shape;414;g3467879e095_0_126" title="Screenshot 2025-03-31 202357.png"/>
          <p:cNvPicPr preferRelativeResize="0"/>
          <p:nvPr/>
        </p:nvPicPr>
        <p:blipFill>
          <a:blip r:embed="rId4">
            <a:alphaModFix/>
          </a:blip>
          <a:stretch>
            <a:fillRect/>
          </a:stretch>
        </p:blipFill>
        <p:spPr>
          <a:xfrm>
            <a:off x="1429950" y="1667550"/>
            <a:ext cx="9635251" cy="4678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3467879e095_0_136"/>
          <p:cNvSpPr txBox="1"/>
          <p:nvPr>
            <p:ph type="title"/>
          </p:nvPr>
        </p:nvSpPr>
        <p:spPr>
          <a:xfrm>
            <a:off x="900000" y="1134500"/>
            <a:ext cx="10392000" cy="36393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None/>
            </a:pPr>
            <a:r>
              <a:rPr b="1" lang="en-US" sz="1800">
                <a:latin typeface="Cambria"/>
                <a:ea typeface="Cambria"/>
                <a:cs typeface="Cambria"/>
                <a:sym typeface="Cambria"/>
              </a:rPr>
              <a:t>1.Include Required Libraries</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1200"/>
              </a:spcAft>
              <a:buNone/>
            </a:pPr>
            <a:r>
              <a:rPr b="1" lang="en-US" sz="1800">
                <a:latin typeface="Cambria"/>
                <a:ea typeface="Cambria"/>
                <a:cs typeface="Cambria"/>
                <a:sym typeface="Cambria"/>
              </a:rPr>
              <a:t>2. Define WiFi.</a:t>
            </a:r>
            <a:endParaRPr b="1" sz="1800">
              <a:latin typeface="Cambria"/>
              <a:ea typeface="Cambria"/>
              <a:cs typeface="Cambria"/>
              <a:sym typeface="Cambria"/>
            </a:endParaRPr>
          </a:p>
        </p:txBody>
      </p:sp>
      <p:sp>
        <p:nvSpPr>
          <p:cNvPr id="420" name="Google Shape;420;g3467879e095_0_1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21" name="Google Shape;421;g3467879e095_0_136"/>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422" name="Google Shape;422;g3467879e095_0_136"/>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ESP32 Code </a:t>
            </a:r>
            <a:endParaRPr sz="4400"/>
          </a:p>
        </p:txBody>
      </p:sp>
      <p:sp>
        <p:nvSpPr>
          <p:cNvPr id="423" name="Google Shape;423;g3467879e095_0_136"/>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424" name="Google Shape;424;g3467879e095_0_136" title="Screenshot 2025-03-31 203952.png"/>
          <p:cNvPicPr preferRelativeResize="0"/>
          <p:nvPr/>
        </p:nvPicPr>
        <p:blipFill rotWithShape="1">
          <a:blip r:embed="rId4">
            <a:alphaModFix/>
          </a:blip>
          <a:srcRect b="0" l="0" r="0" t="0"/>
          <a:stretch/>
        </p:blipFill>
        <p:spPr>
          <a:xfrm>
            <a:off x="3905924" y="1718462"/>
            <a:ext cx="4380150" cy="2471226"/>
          </a:xfrm>
          <a:prstGeom prst="rect">
            <a:avLst/>
          </a:prstGeom>
          <a:noFill/>
          <a:ln>
            <a:noFill/>
          </a:ln>
        </p:spPr>
      </p:pic>
      <p:pic>
        <p:nvPicPr>
          <p:cNvPr id="425" name="Google Shape;425;g3467879e095_0_136" title="Screenshot 2025-03-31 204302.png"/>
          <p:cNvPicPr preferRelativeResize="0"/>
          <p:nvPr/>
        </p:nvPicPr>
        <p:blipFill>
          <a:blip r:embed="rId5">
            <a:alphaModFix/>
          </a:blip>
          <a:stretch>
            <a:fillRect/>
          </a:stretch>
        </p:blipFill>
        <p:spPr>
          <a:xfrm>
            <a:off x="3905925" y="4773650"/>
            <a:ext cx="4380148" cy="1045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3467879e095_0_151"/>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rPr b="1" lang="en-US" sz="1800">
                <a:latin typeface="Cambria"/>
                <a:ea typeface="Cambria"/>
                <a:cs typeface="Cambria"/>
                <a:sym typeface="Cambria"/>
              </a:rPr>
              <a:t>2. Define Firebase and ThingSpeak Credentials</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b="1" lang="en-US" sz="1800">
                <a:latin typeface="Cambria"/>
                <a:ea typeface="Cambria"/>
                <a:cs typeface="Cambria"/>
                <a:sym typeface="Cambria"/>
              </a:rPr>
              <a:t>3. Sensor &amp; Actuator Pin Configuration</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1200"/>
              </a:spcAft>
              <a:buNone/>
            </a:pPr>
            <a:r>
              <a:t/>
            </a:r>
            <a:endParaRPr b="1" sz="1800">
              <a:latin typeface="Cambria"/>
              <a:ea typeface="Cambria"/>
              <a:cs typeface="Cambria"/>
              <a:sym typeface="Cambria"/>
            </a:endParaRPr>
          </a:p>
        </p:txBody>
      </p:sp>
      <p:sp>
        <p:nvSpPr>
          <p:cNvPr id="431" name="Google Shape;431;g3467879e095_0_15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32" name="Google Shape;432;g3467879e095_0_151"/>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433" name="Google Shape;433;g3467879e095_0_151"/>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ESP32 Code </a:t>
            </a:r>
            <a:endParaRPr sz="4400"/>
          </a:p>
        </p:txBody>
      </p:sp>
      <p:sp>
        <p:nvSpPr>
          <p:cNvPr id="434" name="Google Shape;434;g3467879e095_0_151"/>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435" name="Google Shape;435;g3467879e095_0_151" title="Screenshot 2025-03-31 204506.png"/>
          <p:cNvPicPr preferRelativeResize="0"/>
          <p:nvPr/>
        </p:nvPicPr>
        <p:blipFill>
          <a:blip r:embed="rId4">
            <a:alphaModFix/>
          </a:blip>
          <a:stretch>
            <a:fillRect/>
          </a:stretch>
        </p:blipFill>
        <p:spPr>
          <a:xfrm>
            <a:off x="885825" y="1770000"/>
            <a:ext cx="10420351" cy="2162896"/>
          </a:xfrm>
          <a:prstGeom prst="rect">
            <a:avLst/>
          </a:prstGeom>
          <a:noFill/>
          <a:ln>
            <a:noFill/>
          </a:ln>
        </p:spPr>
      </p:pic>
      <p:pic>
        <p:nvPicPr>
          <p:cNvPr id="436" name="Google Shape;436;g3467879e095_0_151" title="Screenshot 2025-04-02 003257.png"/>
          <p:cNvPicPr preferRelativeResize="0"/>
          <p:nvPr/>
        </p:nvPicPr>
        <p:blipFill>
          <a:blip r:embed="rId5">
            <a:alphaModFix/>
          </a:blip>
          <a:stretch>
            <a:fillRect/>
          </a:stretch>
        </p:blipFill>
        <p:spPr>
          <a:xfrm>
            <a:off x="4580100" y="4453476"/>
            <a:ext cx="2743200" cy="167579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3467879e095_0_161"/>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None/>
            </a:pPr>
            <a:r>
              <a:t/>
            </a:r>
            <a:endParaRPr sz="1800">
              <a:latin typeface="Cambria"/>
              <a:ea typeface="Cambria"/>
              <a:cs typeface="Cambria"/>
              <a:sym typeface="Cambria"/>
            </a:endParaRPr>
          </a:p>
          <a:p>
            <a:pPr indent="0" lvl="0" marL="0" rtl="0" algn="just">
              <a:lnSpc>
                <a:spcPct val="115000"/>
              </a:lnSpc>
              <a:spcBef>
                <a:spcPts val="1200"/>
              </a:spcBef>
              <a:spcAft>
                <a:spcPts val="0"/>
              </a:spcAft>
              <a:buNone/>
            </a:pPr>
            <a:r>
              <a:rPr b="1" lang="en-US" sz="1800">
                <a:latin typeface="Cambria"/>
                <a:ea typeface="Cambria"/>
                <a:cs typeface="Cambria"/>
                <a:sym typeface="Cambria"/>
              </a:rPr>
              <a:t>4. Setup Function: Initialize Connections</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1200"/>
              </a:spcAft>
              <a:buNone/>
            </a:pPr>
            <a:r>
              <a:t/>
            </a:r>
            <a:endParaRPr b="1" sz="1800">
              <a:latin typeface="Cambria"/>
              <a:ea typeface="Cambria"/>
              <a:cs typeface="Cambria"/>
              <a:sym typeface="Cambria"/>
            </a:endParaRPr>
          </a:p>
        </p:txBody>
      </p:sp>
      <p:sp>
        <p:nvSpPr>
          <p:cNvPr id="442" name="Google Shape;442;g3467879e095_0_16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43" name="Google Shape;443;g3467879e095_0_161"/>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444" name="Google Shape;444;g3467879e095_0_161"/>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ESP32 Code </a:t>
            </a:r>
            <a:endParaRPr sz="4400"/>
          </a:p>
        </p:txBody>
      </p:sp>
      <p:sp>
        <p:nvSpPr>
          <p:cNvPr id="445" name="Google Shape;445;g3467879e095_0_161"/>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446" name="Google Shape;446;g3467879e095_0_161" title="Screenshot 2025-03-31 204914.png"/>
          <p:cNvPicPr preferRelativeResize="0"/>
          <p:nvPr/>
        </p:nvPicPr>
        <p:blipFill>
          <a:blip r:embed="rId4">
            <a:alphaModFix/>
          </a:blip>
          <a:stretch>
            <a:fillRect/>
          </a:stretch>
        </p:blipFill>
        <p:spPr>
          <a:xfrm>
            <a:off x="3681400" y="1702988"/>
            <a:ext cx="4829175" cy="4448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3467879e095_0_171"/>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rPr b="1" lang="en-US" sz="1800">
                <a:latin typeface="Cambria"/>
                <a:ea typeface="Cambria"/>
                <a:cs typeface="Cambria"/>
                <a:sym typeface="Cambria"/>
              </a:rPr>
              <a:t>5. Read Sensor Data in Loop and send to Firebase and ThingSpeak</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1200"/>
              </a:spcAft>
              <a:buNone/>
            </a:pPr>
            <a:r>
              <a:t/>
            </a:r>
            <a:endParaRPr b="1" sz="1800">
              <a:latin typeface="Cambria"/>
              <a:ea typeface="Cambria"/>
              <a:cs typeface="Cambria"/>
              <a:sym typeface="Cambria"/>
            </a:endParaRPr>
          </a:p>
        </p:txBody>
      </p:sp>
      <p:sp>
        <p:nvSpPr>
          <p:cNvPr id="452" name="Google Shape;452;g3467879e095_0_17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53" name="Google Shape;453;g3467879e095_0_171"/>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454" name="Google Shape;454;g3467879e095_0_171"/>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ESP32 Code </a:t>
            </a:r>
            <a:endParaRPr sz="4400"/>
          </a:p>
        </p:txBody>
      </p:sp>
      <p:sp>
        <p:nvSpPr>
          <p:cNvPr id="455" name="Google Shape;455;g3467879e095_0_171"/>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456" name="Google Shape;456;g3467879e095_0_171" title="Screenshot 2025-03-31 205050.png"/>
          <p:cNvPicPr preferRelativeResize="0"/>
          <p:nvPr/>
        </p:nvPicPr>
        <p:blipFill>
          <a:blip r:embed="rId4">
            <a:alphaModFix/>
          </a:blip>
          <a:stretch>
            <a:fillRect/>
          </a:stretch>
        </p:blipFill>
        <p:spPr>
          <a:xfrm>
            <a:off x="2887825" y="1587375"/>
            <a:ext cx="6416349" cy="4627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3467879e095_0_181"/>
          <p:cNvSpPr txBox="1"/>
          <p:nvPr>
            <p:ph type="title"/>
          </p:nvPr>
        </p:nvSpPr>
        <p:spPr>
          <a:xfrm>
            <a:off x="900000" y="1134500"/>
            <a:ext cx="10392000" cy="5211900"/>
          </a:xfrm>
          <a:prstGeom prst="rect">
            <a:avLst/>
          </a:prstGeom>
        </p:spPr>
        <p:txBody>
          <a:bodyPr anchorCtr="0" anchor="ctr" bIns="45700" lIns="91425" spcFirstLastPara="1" rIns="91425" wrap="square" tIns="45700">
            <a:noAutofit/>
          </a:bodyPr>
          <a:lstStyle/>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rPr b="1" lang="en-US" sz="1800">
                <a:latin typeface="Cambria"/>
                <a:ea typeface="Cambria"/>
                <a:cs typeface="Cambria"/>
                <a:sym typeface="Cambria"/>
              </a:rPr>
              <a:t>6. </a:t>
            </a:r>
            <a:r>
              <a:rPr b="1" lang="en-US" sz="1800">
                <a:latin typeface="Cambria"/>
                <a:ea typeface="Cambria"/>
                <a:cs typeface="Cambria"/>
                <a:sym typeface="Cambria"/>
              </a:rPr>
              <a:t>Controlling the Water Pump with ML Predictions and displaying values on lcd</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0"/>
              </a:spcAft>
              <a:buNone/>
            </a:pPr>
            <a:r>
              <a:t/>
            </a:r>
            <a:endParaRPr b="1" sz="1800">
              <a:latin typeface="Cambria"/>
              <a:ea typeface="Cambria"/>
              <a:cs typeface="Cambria"/>
              <a:sym typeface="Cambria"/>
            </a:endParaRPr>
          </a:p>
          <a:p>
            <a:pPr indent="0" lvl="0" marL="0" rtl="0" algn="just">
              <a:lnSpc>
                <a:spcPct val="115000"/>
              </a:lnSpc>
              <a:spcBef>
                <a:spcPts val="1200"/>
              </a:spcBef>
              <a:spcAft>
                <a:spcPts val="1200"/>
              </a:spcAft>
              <a:buNone/>
            </a:pPr>
            <a:r>
              <a:t/>
            </a:r>
            <a:endParaRPr b="1" sz="1800">
              <a:latin typeface="Cambria"/>
              <a:ea typeface="Cambria"/>
              <a:cs typeface="Cambria"/>
              <a:sym typeface="Cambria"/>
            </a:endParaRPr>
          </a:p>
        </p:txBody>
      </p:sp>
      <p:sp>
        <p:nvSpPr>
          <p:cNvPr id="462" name="Google Shape;462;g3467879e095_0_18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63" name="Google Shape;463;g3467879e095_0_181"/>
          <p:cNvPicPr preferRelativeResize="0"/>
          <p:nvPr/>
        </p:nvPicPr>
        <p:blipFill rotWithShape="1">
          <a:blip r:embed="rId3">
            <a:alphaModFix/>
          </a:blip>
          <a:srcRect b="0" l="0" r="0" t="0"/>
          <a:stretch/>
        </p:blipFill>
        <p:spPr>
          <a:xfrm>
            <a:off x="11230100" y="89075"/>
            <a:ext cx="877975" cy="1045425"/>
          </a:xfrm>
          <a:prstGeom prst="rect">
            <a:avLst/>
          </a:prstGeom>
          <a:noFill/>
          <a:ln>
            <a:noFill/>
          </a:ln>
        </p:spPr>
      </p:pic>
      <p:sp>
        <p:nvSpPr>
          <p:cNvPr id="464" name="Google Shape;464;g3467879e095_0_181"/>
          <p:cNvSpPr txBox="1"/>
          <p:nvPr/>
        </p:nvSpPr>
        <p:spPr>
          <a:xfrm>
            <a:off x="838200" y="272600"/>
            <a:ext cx="102270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Times New Roman"/>
                <a:ea typeface="Times New Roman"/>
                <a:cs typeface="Times New Roman"/>
                <a:sym typeface="Times New Roman"/>
              </a:rPr>
              <a:t>ESP32 Code </a:t>
            </a:r>
            <a:endParaRPr sz="4400"/>
          </a:p>
        </p:txBody>
      </p:sp>
      <p:sp>
        <p:nvSpPr>
          <p:cNvPr id="465" name="Google Shape;465;g3467879e095_0_181"/>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466" name="Google Shape;466;g3467879e095_0_181" title="Screenshot 2025-03-31 205746.png"/>
          <p:cNvPicPr preferRelativeResize="0"/>
          <p:nvPr/>
        </p:nvPicPr>
        <p:blipFill>
          <a:blip r:embed="rId4">
            <a:alphaModFix/>
          </a:blip>
          <a:stretch>
            <a:fillRect/>
          </a:stretch>
        </p:blipFill>
        <p:spPr>
          <a:xfrm>
            <a:off x="3043238" y="1716825"/>
            <a:ext cx="6105525" cy="4552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2ebb2718e4d_0_37"/>
          <p:cNvSpPr txBox="1"/>
          <p:nvPr>
            <p:ph type="title"/>
          </p:nvPr>
        </p:nvSpPr>
        <p:spPr>
          <a:xfrm>
            <a:off x="838200" y="149125"/>
            <a:ext cx="10515600" cy="9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Cambria"/>
                <a:ea typeface="Cambria"/>
                <a:cs typeface="Cambria"/>
                <a:sym typeface="Cambria"/>
              </a:rPr>
              <a:t>B</a:t>
            </a:r>
            <a:r>
              <a:rPr b="1" lang="en-US">
                <a:latin typeface="Cambria"/>
                <a:ea typeface="Cambria"/>
                <a:cs typeface="Cambria"/>
                <a:sym typeface="Cambria"/>
              </a:rPr>
              <a:t>udget Details </a:t>
            </a:r>
            <a:endParaRPr/>
          </a:p>
        </p:txBody>
      </p:sp>
      <p:sp>
        <p:nvSpPr>
          <p:cNvPr id="472" name="Google Shape;472;g2ebb2718e4d_0_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473" name="Google Shape;473;g2ebb2718e4d_0_37"/>
          <p:cNvGraphicFramePr/>
          <p:nvPr/>
        </p:nvGraphicFramePr>
        <p:xfrm>
          <a:off x="138800" y="1225392"/>
          <a:ext cx="3000000" cy="3000000"/>
        </p:xfrm>
        <a:graphic>
          <a:graphicData uri="http://schemas.openxmlformats.org/drawingml/2006/table">
            <a:tbl>
              <a:tblPr bandRow="1" firstRow="1">
                <a:noFill/>
                <a:tableStyleId>{FEA22D6B-6C24-4ED1-B99B-25772A8B0A09}</a:tableStyleId>
              </a:tblPr>
              <a:tblGrid>
                <a:gridCol w="1412600"/>
                <a:gridCol w="5340300"/>
                <a:gridCol w="2182875"/>
                <a:gridCol w="2978600"/>
              </a:tblGrid>
              <a:tr h="325000">
                <a:tc>
                  <a:txBody>
                    <a:bodyPr/>
                    <a:lstStyle/>
                    <a:p>
                      <a:pPr indent="0" lvl="0" marL="0" marR="0" rtl="0" algn="ctr">
                        <a:lnSpc>
                          <a:spcPct val="100000"/>
                        </a:lnSpc>
                        <a:spcBef>
                          <a:spcPts val="0"/>
                        </a:spcBef>
                        <a:spcAft>
                          <a:spcPts val="0"/>
                        </a:spcAft>
                        <a:buNone/>
                      </a:pPr>
                      <a:r>
                        <a:rPr lang="en-US" u="none" cap="none" strike="noStrike">
                          <a:latin typeface="Cambria"/>
                          <a:ea typeface="Cambria"/>
                          <a:cs typeface="Cambria"/>
                          <a:sym typeface="Cambria"/>
                        </a:rPr>
                        <a:t>SERIAL NO</a:t>
                      </a:r>
                      <a:endParaRPr>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u="none" cap="none" strike="noStrike">
                          <a:latin typeface="Cambria"/>
                          <a:ea typeface="Cambria"/>
                          <a:cs typeface="Cambria"/>
                          <a:sym typeface="Cambria"/>
                        </a:rPr>
                        <a:t>Component</a:t>
                      </a:r>
                      <a:endParaRPr>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u="none" cap="none" strike="noStrike">
                          <a:latin typeface="Cambria"/>
                          <a:ea typeface="Cambria"/>
                          <a:cs typeface="Cambria"/>
                          <a:sym typeface="Cambria"/>
                        </a:rPr>
                        <a:t>Quantity</a:t>
                      </a:r>
                      <a:endParaRPr>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u="none" cap="none" strike="noStrike">
                          <a:latin typeface="Cambria"/>
                          <a:ea typeface="Cambria"/>
                          <a:cs typeface="Cambria"/>
                          <a:sym typeface="Cambria"/>
                        </a:rPr>
                        <a:t>Tentative Cost (₹)</a:t>
                      </a:r>
                      <a:endParaRPr>
                        <a:latin typeface="Cambria"/>
                        <a:ea typeface="Cambria"/>
                        <a:cs typeface="Cambria"/>
                        <a:sym typeface="Cambria"/>
                      </a:endParaRPr>
                    </a:p>
                  </a:txBody>
                  <a:tcPr marT="45725" marB="45725" marR="91450" marL="91450"/>
                </a:tc>
              </a:tr>
              <a:tr h="379400">
                <a:tc>
                  <a:txBody>
                    <a:bodyPr/>
                    <a:lstStyle/>
                    <a:p>
                      <a:pPr indent="0" lvl="0" marL="0" marR="0" rtl="0" algn="ctr">
                        <a:lnSpc>
                          <a:spcPct val="100000"/>
                        </a:lnSpc>
                        <a:spcBef>
                          <a:spcPts val="0"/>
                        </a:spcBef>
                        <a:spcAft>
                          <a:spcPts val="0"/>
                        </a:spcAft>
                        <a:buNone/>
                      </a:pPr>
                      <a:r>
                        <a:rPr lang="en-US" sz="1500" u="none" cap="none" strike="noStrike">
                          <a:latin typeface="Cambria"/>
                          <a:ea typeface="Cambria"/>
                          <a:cs typeface="Cambria"/>
                          <a:sym typeface="Cambria"/>
                        </a:rPr>
                        <a:t>1.</a:t>
                      </a:r>
                      <a:endParaRPr sz="1500">
                        <a:latin typeface="Cambria"/>
                        <a:ea typeface="Cambria"/>
                        <a:cs typeface="Cambria"/>
                        <a:sym typeface="Cambria"/>
                      </a:endParaRPr>
                    </a:p>
                  </a:txBody>
                  <a:tcPr marT="45725" marB="45725" marR="91450" marL="91450"/>
                </a:tc>
                <a:tc>
                  <a:txBody>
                    <a:bodyPr/>
                    <a:lstStyle/>
                    <a:p>
                      <a:pPr indent="0" lvl="0" marL="0" rtl="0" algn="ctr">
                        <a:lnSpc>
                          <a:spcPct val="115000"/>
                        </a:lnSpc>
                        <a:spcBef>
                          <a:spcPts val="1200"/>
                        </a:spcBef>
                        <a:spcAft>
                          <a:spcPts val="1200"/>
                        </a:spcAft>
                        <a:buSzPts val="1100"/>
                        <a:buNone/>
                      </a:pPr>
                      <a:r>
                        <a:rPr b="1" lang="en-US" sz="1600">
                          <a:latin typeface="Cambria"/>
                          <a:ea typeface="Cambria"/>
                          <a:cs typeface="Cambria"/>
                          <a:sym typeface="Cambria"/>
                        </a:rPr>
                        <a:t>Esp32</a:t>
                      </a:r>
                      <a:r>
                        <a:rPr b="1" lang="en-US" sz="1600">
                          <a:latin typeface="Cambria"/>
                          <a:ea typeface="Cambria"/>
                          <a:cs typeface="Cambria"/>
                          <a:sym typeface="Cambria"/>
                        </a:rPr>
                        <a:t> : </a:t>
                      </a:r>
                      <a:r>
                        <a:rPr lang="en-US" sz="1600">
                          <a:latin typeface="Cambria"/>
                          <a:ea typeface="Cambria"/>
                          <a:cs typeface="Cambria"/>
                          <a:sym typeface="Cambria"/>
                        </a:rPr>
                        <a:t>(ESP32 Development Board)</a:t>
                      </a:r>
                      <a:endParaRPr sz="16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549/-</a:t>
                      </a:r>
                      <a:endParaRPr sz="1500">
                        <a:latin typeface="Cambria"/>
                        <a:ea typeface="Cambria"/>
                        <a:cs typeface="Cambria"/>
                        <a:sym typeface="Cambria"/>
                      </a:endParaRPr>
                    </a:p>
                  </a:txBody>
                  <a:tcPr marT="45725" marB="45725" marR="91450" marL="91450"/>
                </a:tc>
              </a:tr>
              <a:tr h="411325">
                <a:tc>
                  <a:txBody>
                    <a:bodyPr/>
                    <a:lstStyle/>
                    <a:p>
                      <a:pPr indent="0" lvl="0" marL="0" marR="0" rtl="0" algn="ctr">
                        <a:lnSpc>
                          <a:spcPct val="100000"/>
                        </a:lnSpc>
                        <a:spcBef>
                          <a:spcPts val="0"/>
                        </a:spcBef>
                        <a:spcAft>
                          <a:spcPts val="0"/>
                        </a:spcAft>
                        <a:buNone/>
                      </a:pPr>
                      <a:r>
                        <a:rPr lang="en-US" sz="1500" u="none" cap="none" strike="noStrike">
                          <a:latin typeface="Cambria"/>
                          <a:ea typeface="Cambria"/>
                          <a:cs typeface="Cambria"/>
                          <a:sym typeface="Cambria"/>
                        </a:rPr>
                        <a:t>2.</a:t>
                      </a:r>
                      <a:endParaRPr sz="1500">
                        <a:latin typeface="Cambria"/>
                        <a:ea typeface="Cambria"/>
                        <a:cs typeface="Cambria"/>
                        <a:sym typeface="Cambria"/>
                      </a:endParaRPr>
                    </a:p>
                  </a:txBody>
                  <a:tcPr marT="45725" marB="45725" marR="91450" marL="91450"/>
                </a:tc>
                <a:tc>
                  <a:txBody>
                    <a:bodyPr/>
                    <a:lstStyle/>
                    <a:p>
                      <a:pPr indent="0" lvl="0" marL="0" rtl="0" algn="ctr">
                        <a:lnSpc>
                          <a:spcPct val="115000"/>
                        </a:lnSpc>
                        <a:spcBef>
                          <a:spcPts val="1200"/>
                        </a:spcBef>
                        <a:spcAft>
                          <a:spcPts val="1200"/>
                        </a:spcAft>
                        <a:buSzPts val="1100"/>
                        <a:buNone/>
                      </a:pPr>
                      <a:r>
                        <a:rPr b="1" lang="en-US" sz="1600">
                          <a:latin typeface="Cambria"/>
                          <a:ea typeface="Cambria"/>
                          <a:cs typeface="Cambria"/>
                          <a:sym typeface="Cambria"/>
                        </a:rPr>
                        <a:t>DHT11 Sensor : </a:t>
                      </a:r>
                      <a:r>
                        <a:rPr lang="en-US" sz="1600">
                          <a:latin typeface="Cambria"/>
                          <a:ea typeface="Cambria"/>
                          <a:cs typeface="Cambria"/>
                          <a:sym typeface="Cambria"/>
                        </a:rPr>
                        <a:t>(DHT11 Sensor Module)</a:t>
                      </a:r>
                      <a:endParaRPr sz="16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u="none" cap="none" strike="noStrike">
                          <a:latin typeface="Cambria"/>
                          <a:ea typeface="Cambria"/>
                          <a:cs typeface="Cambria"/>
                          <a:sym typeface="Cambria"/>
                        </a:rPr>
                        <a:t>1</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51/-</a:t>
                      </a:r>
                      <a:endParaRPr sz="1500">
                        <a:latin typeface="Cambria"/>
                        <a:ea typeface="Cambria"/>
                        <a:cs typeface="Cambria"/>
                        <a:sym typeface="Cambria"/>
                      </a:endParaRPr>
                    </a:p>
                  </a:txBody>
                  <a:tcPr marT="45725" marB="45725" marR="91450" marL="91450"/>
                </a:tc>
              </a:tr>
              <a:tr h="319650">
                <a:tc>
                  <a:txBody>
                    <a:bodyPr/>
                    <a:lstStyle/>
                    <a:p>
                      <a:pPr indent="0" lvl="0" marL="0" marR="0" rtl="0" algn="ctr">
                        <a:lnSpc>
                          <a:spcPct val="100000"/>
                        </a:lnSpc>
                        <a:spcBef>
                          <a:spcPts val="0"/>
                        </a:spcBef>
                        <a:spcAft>
                          <a:spcPts val="0"/>
                        </a:spcAft>
                        <a:buNone/>
                      </a:pPr>
                      <a:r>
                        <a:rPr lang="en-US" sz="1500" u="none" cap="none" strike="noStrike">
                          <a:latin typeface="Cambria"/>
                          <a:ea typeface="Cambria"/>
                          <a:cs typeface="Cambria"/>
                          <a:sym typeface="Cambria"/>
                        </a:rPr>
                        <a:t>3.</a:t>
                      </a:r>
                      <a:endParaRPr sz="1500">
                        <a:latin typeface="Cambria"/>
                        <a:ea typeface="Cambria"/>
                        <a:cs typeface="Cambria"/>
                        <a:sym typeface="Cambria"/>
                      </a:endParaRPr>
                    </a:p>
                  </a:txBody>
                  <a:tcPr marT="45725" marB="45725" marR="91450" marL="91450"/>
                </a:tc>
                <a:tc>
                  <a:txBody>
                    <a:bodyPr/>
                    <a:lstStyle/>
                    <a:p>
                      <a:pPr indent="0" lvl="0" marL="0" rtl="0" algn="ctr">
                        <a:lnSpc>
                          <a:spcPct val="115000"/>
                        </a:lnSpc>
                        <a:spcBef>
                          <a:spcPts val="1200"/>
                        </a:spcBef>
                        <a:spcAft>
                          <a:spcPts val="1200"/>
                        </a:spcAft>
                        <a:buSzPts val="1100"/>
                        <a:buNone/>
                      </a:pPr>
                      <a:r>
                        <a:rPr b="1" lang="en-US" sz="1600">
                          <a:latin typeface="Cambria"/>
                          <a:ea typeface="Cambria"/>
                          <a:cs typeface="Cambria"/>
                          <a:sym typeface="Cambria"/>
                        </a:rPr>
                        <a:t>LDR Sensor : </a:t>
                      </a:r>
                      <a:r>
                        <a:rPr lang="en-US" sz="1600">
                          <a:latin typeface="Cambria"/>
                          <a:ea typeface="Cambria"/>
                          <a:cs typeface="Cambria"/>
                          <a:sym typeface="Cambria"/>
                        </a:rPr>
                        <a:t>(4mm Photoresistor Photo Cell)</a:t>
                      </a:r>
                      <a:endParaRPr sz="16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u="none" cap="none" strike="noStrike">
                          <a:latin typeface="Cambria"/>
                          <a:ea typeface="Cambria"/>
                          <a:cs typeface="Cambria"/>
                          <a:sym typeface="Cambria"/>
                        </a:rPr>
                        <a:t>1</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10/-</a:t>
                      </a:r>
                      <a:endParaRPr sz="1500">
                        <a:latin typeface="Cambria"/>
                        <a:ea typeface="Cambria"/>
                        <a:cs typeface="Cambria"/>
                        <a:sym typeface="Cambria"/>
                      </a:endParaRPr>
                    </a:p>
                  </a:txBody>
                  <a:tcPr marT="45725" marB="45725" marR="91450" marL="91450"/>
                </a:tc>
              </a:tr>
              <a:tr h="345325">
                <a:tc>
                  <a:txBody>
                    <a:bodyPr/>
                    <a:lstStyle/>
                    <a:p>
                      <a:pPr indent="0" lvl="0" marL="0" marR="0" rtl="0" algn="ctr">
                        <a:lnSpc>
                          <a:spcPct val="100000"/>
                        </a:lnSpc>
                        <a:spcBef>
                          <a:spcPts val="0"/>
                        </a:spcBef>
                        <a:spcAft>
                          <a:spcPts val="0"/>
                        </a:spcAft>
                        <a:buNone/>
                      </a:pPr>
                      <a:r>
                        <a:rPr lang="en-US" sz="1500" u="none" cap="none" strike="noStrike">
                          <a:latin typeface="Cambria"/>
                          <a:ea typeface="Cambria"/>
                          <a:cs typeface="Cambria"/>
                          <a:sym typeface="Cambria"/>
                        </a:rPr>
                        <a:t>4.</a:t>
                      </a:r>
                      <a:endParaRPr sz="1500">
                        <a:latin typeface="Cambria"/>
                        <a:ea typeface="Cambria"/>
                        <a:cs typeface="Cambria"/>
                        <a:sym typeface="Cambria"/>
                      </a:endParaRPr>
                    </a:p>
                  </a:txBody>
                  <a:tcPr marT="45725" marB="45725" marR="91450" marL="91450"/>
                </a:tc>
                <a:tc>
                  <a:txBody>
                    <a:bodyPr/>
                    <a:lstStyle/>
                    <a:p>
                      <a:pPr indent="0" lvl="0" marL="0" rtl="0" algn="ctr">
                        <a:lnSpc>
                          <a:spcPct val="115000"/>
                        </a:lnSpc>
                        <a:spcBef>
                          <a:spcPts val="1200"/>
                        </a:spcBef>
                        <a:spcAft>
                          <a:spcPts val="1200"/>
                        </a:spcAft>
                        <a:buSzPts val="1100"/>
                        <a:buNone/>
                      </a:pPr>
                      <a:r>
                        <a:rPr b="1" lang="en-US" sz="1600">
                          <a:latin typeface="Cambria"/>
                          <a:ea typeface="Cambria"/>
                          <a:cs typeface="Cambria"/>
                          <a:sym typeface="Cambria"/>
                        </a:rPr>
                        <a:t>Relays : </a:t>
                      </a:r>
                      <a:r>
                        <a:rPr lang="en-US" sz="1600">
                          <a:latin typeface="Cambria"/>
                          <a:ea typeface="Cambria"/>
                          <a:cs typeface="Cambria"/>
                          <a:sym typeface="Cambria"/>
                        </a:rPr>
                        <a:t>(Single Channel 5v 10A module)</a:t>
                      </a:r>
                      <a:endParaRPr sz="16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u="none" cap="none" strike="noStrike">
                          <a:latin typeface="Cambria"/>
                          <a:ea typeface="Cambria"/>
                          <a:cs typeface="Cambria"/>
                          <a:sym typeface="Cambria"/>
                        </a:rPr>
                        <a:t>1 </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100</a:t>
                      </a:r>
                      <a:r>
                        <a:rPr lang="en-US" sz="1500">
                          <a:latin typeface="Cambria"/>
                          <a:ea typeface="Cambria"/>
                          <a:cs typeface="Cambria"/>
                          <a:sym typeface="Cambria"/>
                        </a:rPr>
                        <a:t>/-</a:t>
                      </a:r>
                      <a:endParaRPr sz="1500">
                        <a:latin typeface="Cambria"/>
                        <a:ea typeface="Cambria"/>
                        <a:cs typeface="Cambria"/>
                        <a:sym typeface="Cambria"/>
                      </a:endParaRPr>
                    </a:p>
                  </a:txBody>
                  <a:tcPr marT="45725" marB="45725" marR="91450" marL="91450"/>
                </a:tc>
              </a:tr>
              <a:tr h="586975">
                <a:tc>
                  <a:txBody>
                    <a:bodyPr/>
                    <a:lstStyle/>
                    <a:p>
                      <a:pPr indent="0" lvl="0" marL="0" marR="0" rtl="0" algn="ctr">
                        <a:lnSpc>
                          <a:spcPct val="100000"/>
                        </a:lnSpc>
                        <a:spcBef>
                          <a:spcPts val="0"/>
                        </a:spcBef>
                        <a:spcAft>
                          <a:spcPts val="0"/>
                        </a:spcAft>
                        <a:buNone/>
                      </a:pPr>
                      <a:r>
                        <a:rPr lang="en-US" sz="1500" u="none" cap="none" strike="noStrike">
                          <a:latin typeface="Cambria"/>
                          <a:ea typeface="Cambria"/>
                          <a:cs typeface="Cambria"/>
                          <a:sym typeface="Cambria"/>
                        </a:rPr>
                        <a:t>5.</a:t>
                      </a:r>
                      <a:endParaRPr sz="1500">
                        <a:latin typeface="Cambria"/>
                        <a:ea typeface="Cambria"/>
                        <a:cs typeface="Cambria"/>
                        <a:sym typeface="Cambria"/>
                      </a:endParaRPr>
                    </a:p>
                  </a:txBody>
                  <a:tcPr marT="45725" marB="45725" marR="91450" marL="91450"/>
                </a:tc>
                <a:tc>
                  <a:txBody>
                    <a:bodyPr/>
                    <a:lstStyle/>
                    <a:p>
                      <a:pPr indent="0" lvl="0" marL="0" rtl="0" algn="ctr">
                        <a:lnSpc>
                          <a:spcPct val="115000"/>
                        </a:lnSpc>
                        <a:spcBef>
                          <a:spcPts val="1200"/>
                        </a:spcBef>
                        <a:spcAft>
                          <a:spcPts val="1200"/>
                        </a:spcAft>
                        <a:buSzPts val="1100"/>
                        <a:buNone/>
                      </a:pPr>
                      <a:r>
                        <a:rPr b="1" lang="en-US" sz="1600">
                          <a:latin typeface="Cambria"/>
                          <a:ea typeface="Cambria"/>
                          <a:cs typeface="Cambria"/>
                          <a:sym typeface="Cambria"/>
                        </a:rPr>
                        <a:t>Water Pump : </a:t>
                      </a:r>
                      <a:r>
                        <a:rPr lang="en-US" sz="1600">
                          <a:latin typeface="Cambria"/>
                          <a:ea typeface="Cambria"/>
                          <a:cs typeface="Cambria"/>
                          <a:sym typeface="Cambria"/>
                        </a:rPr>
                        <a:t>(DC6-12V MINI Aquarium water Pump R385)</a:t>
                      </a:r>
                      <a:endParaRPr sz="16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u="none" cap="none" strike="noStrike">
                          <a:latin typeface="Cambria"/>
                          <a:ea typeface="Cambria"/>
                          <a:cs typeface="Cambria"/>
                          <a:sym typeface="Cambria"/>
                        </a:rPr>
                        <a:t>1</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199/-</a:t>
                      </a:r>
                      <a:endParaRPr sz="1500">
                        <a:latin typeface="Cambria"/>
                        <a:ea typeface="Cambria"/>
                        <a:cs typeface="Cambria"/>
                        <a:sym typeface="Cambria"/>
                      </a:endParaRPr>
                    </a:p>
                  </a:txBody>
                  <a:tcPr marT="45725" marB="45725" marR="91450" marL="91450"/>
                </a:tc>
              </a:tr>
              <a:tr h="363900">
                <a:tc>
                  <a:txBody>
                    <a:bodyPr/>
                    <a:lstStyle/>
                    <a:p>
                      <a:pPr indent="0" lvl="0" marL="0" marR="0" rtl="0" algn="ctr">
                        <a:lnSpc>
                          <a:spcPct val="100000"/>
                        </a:lnSpc>
                        <a:spcBef>
                          <a:spcPts val="0"/>
                        </a:spcBef>
                        <a:spcAft>
                          <a:spcPts val="0"/>
                        </a:spcAft>
                        <a:buNone/>
                      </a:pPr>
                      <a:r>
                        <a:rPr lang="en-US" sz="1500" u="none" cap="none" strike="noStrike">
                          <a:latin typeface="Cambria"/>
                          <a:ea typeface="Cambria"/>
                          <a:cs typeface="Cambria"/>
                          <a:sym typeface="Cambria"/>
                        </a:rPr>
                        <a:t>6.</a:t>
                      </a:r>
                      <a:endParaRPr sz="1500">
                        <a:latin typeface="Cambria"/>
                        <a:ea typeface="Cambria"/>
                        <a:cs typeface="Cambria"/>
                        <a:sym typeface="Cambria"/>
                      </a:endParaRPr>
                    </a:p>
                  </a:txBody>
                  <a:tcPr marT="45725" marB="45725" marR="91450" marL="91450"/>
                </a:tc>
                <a:tc>
                  <a:txBody>
                    <a:bodyPr/>
                    <a:lstStyle/>
                    <a:p>
                      <a:pPr indent="0" lvl="0" marL="0" rtl="0" algn="ctr">
                        <a:lnSpc>
                          <a:spcPct val="115000"/>
                        </a:lnSpc>
                        <a:spcBef>
                          <a:spcPts val="1200"/>
                        </a:spcBef>
                        <a:spcAft>
                          <a:spcPts val="1200"/>
                        </a:spcAft>
                        <a:buSzPts val="1100"/>
                        <a:buNone/>
                      </a:pPr>
                      <a:r>
                        <a:rPr b="1" lang="en-US" sz="1600">
                          <a:latin typeface="Cambria"/>
                          <a:ea typeface="Cambria"/>
                          <a:cs typeface="Cambria"/>
                          <a:sym typeface="Cambria"/>
                        </a:rPr>
                        <a:t>Soil Moisture Sensor  :  </a:t>
                      </a:r>
                      <a:r>
                        <a:rPr lang="en-US" sz="1600">
                          <a:latin typeface="Cambria"/>
                          <a:ea typeface="Cambria"/>
                          <a:cs typeface="Cambria"/>
                          <a:sym typeface="Cambria"/>
                        </a:rPr>
                        <a:t>(Smart Elex Sensor)</a:t>
                      </a:r>
                      <a:endParaRPr sz="16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124/-</a:t>
                      </a:r>
                      <a:endParaRPr sz="1500">
                        <a:latin typeface="Cambria"/>
                        <a:ea typeface="Cambria"/>
                        <a:cs typeface="Cambria"/>
                        <a:sym typeface="Cambria"/>
                      </a:endParaRPr>
                    </a:p>
                  </a:txBody>
                  <a:tcPr marT="45725" marB="45725" marR="91450" marL="91450"/>
                </a:tc>
              </a:tr>
              <a:tr h="363900">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7.</a:t>
                      </a:r>
                      <a:endParaRPr sz="1500" u="none" cap="none" strike="noStrike">
                        <a:latin typeface="Cambria"/>
                        <a:ea typeface="Cambria"/>
                        <a:cs typeface="Cambria"/>
                        <a:sym typeface="Cambria"/>
                      </a:endParaRPr>
                    </a:p>
                  </a:txBody>
                  <a:tcPr marT="45725" marB="45725" marR="91450" marL="91450"/>
                </a:tc>
                <a:tc>
                  <a:txBody>
                    <a:bodyPr/>
                    <a:lstStyle/>
                    <a:p>
                      <a:pPr indent="0" lvl="0" marL="0" rtl="0" algn="ctr">
                        <a:lnSpc>
                          <a:spcPct val="115000"/>
                        </a:lnSpc>
                        <a:spcBef>
                          <a:spcPts val="1200"/>
                        </a:spcBef>
                        <a:spcAft>
                          <a:spcPts val="1200"/>
                        </a:spcAft>
                        <a:buNone/>
                      </a:pPr>
                      <a:r>
                        <a:rPr b="1" lang="en-US" sz="1600">
                          <a:latin typeface="Cambria"/>
                          <a:ea typeface="Cambria"/>
                          <a:cs typeface="Cambria"/>
                          <a:sym typeface="Cambria"/>
                        </a:rPr>
                        <a:t>DC-DC Buck Converter : </a:t>
                      </a:r>
                      <a:r>
                        <a:rPr lang="en-US" sz="1600">
                          <a:latin typeface="Cambria"/>
                          <a:ea typeface="Cambria"/>
                          <a:cs typeface="Cambria"/>
                          <a:sym typeface="Cambria"/>
                        </a:rPr>
                        <a:t>(LM2596S)</a:t>
                      </a:r>
                      <a:endParaRPr sz="16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2</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100/-</a:t>
                      </a:r>
                      <a:endParaRPr sz="1500">
                        <a:latin typeface="Cambria"/>
                        <a:ea typeface="Cambria"/>
                        <a:cs typeface="Cambria"/>
                        <a:sym typeface="Cambria"/>
                      </a:endParaRPr>
                    </a:p>
                  </a:txBody>
                  <a:tcPr marT="45725" marB="45725" marR="91450" marL="91450"/>
                </a:tc>
              </a:tr>
              <a:tr h="337975">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8</a:t>
                      </a:r>
                      <a:r>
                        <a:rPr lang="en-US" sz="1500" u="none" cap="none" strike="noStrike">
                          <a:latin typeface="Cambria"/>
                          <a:ea typeface="Cambria"/>
                          <a:cs typeface="Cambria"/>
                          <a:sym typeface="Cambria"/>
                        </a:rPr>
                        <a:t>.</a:t>
                      </a:r>
                      <a:endParaRPr sz="1500">
                        <a:latin typeface="Cambria"/>
                        <a:ea typeface="Cambria"/>
                        <a:cs typeface="Cambria"/>
                        <a:sym typeface="Cambria"/>
                      </a:endParaRPr>
                    </a:p>
                  </a:txBody>
                  <a:tcPr marT="45725" marB="45725" marR="91450" marL="91450"/>
                </a:tc>
                <a:tc>
                  <a:txBody>
                    <a:bodyPr/>
                    <a:lstStyle/>
                    <a:p>
                      <a:pPr indent="0" lvl="0" marL="0" rtl="0" algn="ctr">
                        <a:lnSpc>
                          <a:spcPct val="115000"/>
                        </a:lnSpc>
                        <a:spcBef>
                          <a:spcPts val="1200"/>
                        </a:spcBef>
                        <a:spcAft>
                          <a:spcPts val="1200"/>
                        </a:spcAft>
                        <a:buSzPts val="1100"/>
                        <a:buNone/>
                      </a:pPr>
                      <a:r>
                        <a:rPr b="1" lang="en-US" sz="1600">
                          <a:latin typeface="Cambria"/>
                          <a:ea typeface="Cambria"/>
                          <a:cs typeface="Cambria"/>
                          <a:sym typeface="Cambria"/>
                        </a:rPr>
                        <a:t>Power Supply : </a:t>
                      </a:r>
                      <a:r>
                        <a:rPr lang="en-US" sz="1600">
                          <a:latin typeface="Cambria"/>
                          <a:ea typeface="Cambria"/>
                          <a:cs typeface="Cambria"/>
                          <a:sym typeface="Cambria"/>
                        </a:rPr>
                        <a:t>(AC-DC Power Module 24V 4A)</a:t>
                      </a:r>
                      <a:endParaRPr sz="1600">
                        <a:latin typeface="Cambria"/>
                        <a:ea typeface="Cambria"/>
                        <a:cs typeface="Cambria"/>
                        <a:sym typeface="Cambria"/>
                      </a:endParaRPr>
                    </a:p>
                  </a:txBody>
                  <a:tcPr marT="45725" marB="45725" marR="91450" marL="91450">
                    <a:lnB cap="flat" cmpd="sng" w="76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8</a:t>
                      </a:r>
                      <a:r>
                        <a:rPr lang="en-US" sz="1500">
                          <a:latin typeface="Cambria"/>
                          <a:ea typeface="Cambria"/>
                          <a:cs typeface="Cambria"/>
                          <a:sym typeface="Cambria"/>
                        </a:rPr>
                        <a:t>35/-</a:t>
                      </a:r>
                      <a:endParaRPr sz="1500">
                        <a:latin typeface="Cambria"/>
                        <a:ea typeface="Cambria"/>
                        <a:cs typeface="Cambria"/>
                        <a:sym typeface="Cambria"/>
                      </a:endParaRPr>
                    </a:p>
                  </a:txBody>
                  <a:tcPr marT="45725" marB="45725" marR="91450" marL="91450"/>
                </a:tc>
              </a:tr>
              <a:tr h="319650">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9.</a:t>
                      </a:r>
                      <a:endParaRPr sz="1500" u="none" cap="none" strike="noStrike">
                        <a:latin typeface="Cambria"/>
                        <a:ea typeface="Cambria"/>
                        <a:cs typeface="Cambria"/>
                        <a:sym typeface="Cambria"/>
                      </a:endParaRPr>
                    </a:p>
                  </a:txBody>
                  <a:tcPr marT="45725" marB="45725" marR="91450" marL="91450"/>
                </a:tc>
                <a:tc>
                  <a:txBody>
                    <a:bodyPr/>
                    <a:lstStyle/>
                    <a:p>
                      <a:pPr indent="0" lvl="0" marL="0" rtl="0" algn="ctr">
                        <a:lnSpc>
                          <a:spcPct val="115000"/>
                        </a:lnSpc>
                        <a:spcBef>
                          <a:spcPts val="1200"/>
                        </a:spcBef>
                        <a:spcAft>
                          <a:spcPts val="1200"/>
                        </a:spcAft>
                        <a:buNone/>
                      </a:pPr>
                      <a:r>
                        <a:rPr b="1" lang="en-US" sz="1600">
                          <a:latin typeface="Times New Roman"/>
                          <a:ea typeface="Times New Roman"/>
                          <a:cs typeface="Times New Roman"/>
                          <a:sym typeface="Times New Roman"/>
                        </a:rPr>
                        <a:t>LCD Display: </a:t>
                      </a:r>
                      <a:r>
                        <a:rPr lang="en-US" sz="1600">
                          <a:latin typeface="Times New Roman"/>
                          <a:ea typeface="Times New Roman"/>
                          <a:cs typeface="Times New Roman"/>
                          <a:sym typeface="Times New Roman"/>
                        </a:rPr>
                        <a:t>16x2 LCD (Green Backlight)</a:t>
                      </a:r>
                      <a:endParaRPr b="1" sz="1600">
                        <a:latin typeface="Cambria"/>
                        <a:ea typeface="Cambria"/>
                        <a:cs typeface="Cambria"/>
                        <a:sym typeface="Cambria"/>
                      </a:endParaRPr>
                    </a:p>
                  </a:txBody>
                  <a:tcPr marT="45725" marB="45725" marR="91450" marL="91450">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198/-</a:t>
                      </a:r>
                      <a:endParaRPr sz="1500">
                        <a:latin typeface="Cambria"/>
                        <a:ea typeface="Cambria"/>
                        <a:cs typeface="Cambria"/>
                        <a:sym typeface="Cambria"/>
                      </a:endParaRPr>
                    </a:p>
                  </a:txBody>
                  <a:tcPr marT="45725" marB="45725" marR="91450" marL="91450"/>
                </a:tc>
              </a:tr>
              <a:tr h="319650">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10.</a:t>
                      </a:r>
                      <a:endParaRPr sz="1500" u="none" cap="none" strike="noStrike">
                        <a:latin typeface="Cambria"/>
                        <a:ea typeface="Cambria"/>
                        <a:cs typeface="Cambria"/>
                        <a:sym typeface="Cambria"/>
                      </a:endParaRPr>
                    </a:p>
                  </a:txBody>
                  <a:tcPr marT="45725" marB="45725" marR="91450" marL="91450"/>
                </a:tc>
                <a:tc>
                  <a:txBody>
                    <a:bodyPr/>
                    <a:lstStyle/>
                    <a:p>
                      <a:pPr indent="0" lvl="0" marL="457200" rtl="0" algn="just">
                        <a:lnSpc>
                          <a:spcPct val="115000"/>
                        </a:lnSpc>
                        <a:spcBef>
                          <a:spcPts val="0"/>
                        </a:spcBef>
                        <a:spcAft>
                          <a:spcPts val="0"/>
                        </a:spcAft>
                        <a:buNone/>
                      </a:pPr>
                      <a:r>
                        <a:rPr b="1" lang="en-US" sz="1600">
                          <a:latin typeface="Times New Roman"/>
                          <a:ea typeface="Times New Roman"/>
                          <a:cs typeface="Times New Roman"/>
                          <a:sym typeface="Times New Roman"/>
                        </a:rPr>
                        <a:t>pH Sensor: </a:t>
                      </a:r>
                      <a:r>
                        <a:rPr lang="en-US" sz="1600">
                          <a:latin typeface="Times New Roman"/>
                          <a:ea typeface="Times New Roman"/>
                          <a:cs typeface="Times New Roman"/>
                          <a:sym typeface="Times New Roman"/>
                        </a:rPr>
                        <a:t>Electrode Probe for Liquid pH Value</a:t>
                      </a:r>
                      <a:endParaRPr sz="1600">
                        <a:latin typeface="Cambria"/>
                        <a:ea typeface="Cambria"/>
                        <a:cs typeface="Cambria"/>
                        <a:sym typeface="Cambria"/>
                      </a:endParaRPr>
                    </a:p>
                  </a:txBody>
                  <a:tcPr marT="45725" marB="45725" marR="91450" marL="91450">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a:t>
                      </a:r>
                      <a:endParaRPr sz="1500" u="none" cap="none" strike="noStrike">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1134</a:t>
                      </a:r>
                      <a:r>
                        <a:rPr lang="en-US" sz="1500">
                          <a:latin typeface="Cambria"/>
                          <a:ea typeface="Cambria"/>
                          <a:cs typeface="Cambria"/>
                          <a:sym typeface="Cambria"/>
                        </a:rPr>
                        <a:t>/-</a:t>
                      </a:r>
                      <a:endParaRPr sz="1500" u="none" cap="none" strike="noStrike">
                        <a:latin typeface="Cambria"/>
                        <a:ea typeface="Cambria"/>
                        <a:cs typeface="Cambria"/>
                        <a:sym typeface="Cambria"/>
                      </a:endParaRPr>
                    </a:p>
                  </a:txBody>
                  <a:tcPr marT="45725" marB="45725" marR="91450" marL="91450"/>
                </a:tc>
              </a:tr>
              <a:tr h="319650">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11.</a:t>
                      </a:r>
                      <a:endParaRPr sz="1500">
                        <a:latin typeface="Cambria"/>
                        <a:ea typeface="Cambria"/>
                        <a:cs typeface="Cambria"/>
                        <a:sym typeface="Cambria"/>
                      </a:endParaRPr>
                    </a:p>
                  </a:txBody>
                  <a:tcPr marT="45725" marB="45725" marR="91450" marL="91450"/>
                </a:tc>
                <a:tc>
                  <a:txBody>
                    <a:bodyPr/>
                    <a:lstStyle/>
                    <a:p>
                      <a:pPr indent="0" lvl="0" marL="457200" rtl="0" algn="just">
                        <a:lnSpc>
                          <a:spcPct val="115000"/>
                        </a:lnSpc>
                        <a:spcBef>
                          <a:spcPts val="0"/>
                        </a:spcBef>
                        <a:spcAft>
                          <a:spcPts val="0"/>
                        </a:spcAft>
                        <a:buNone/>
                      </a:pPr>
                      <a:r>
                        <a:rPr b="1" lang="en-US" sz="1600">
                          <a:latin typeface="Times New Roman"/>
                          <a:ea typeface="Times New Roman"/>
                          <a:cs typeface="Times New Roman"/>
                          <a:sym typeface="Times New Roman"/>
                        </a:rPr>
                        <a:t>Light:</a:t>
                      </a:r>
                      <a:r>
                        <a:rPr lang="en-US" sz="1600">
                          <a:latin typeface="Times New Roman"/>
                          <a:ea typeface="Times New Roman"/>
                          <a:cs typeface="Times New Roman"/>
                          <a:sym typeface="Times New Roman"/>
                        </a:rPr>
                        <a:t> LBW 48 LEDs Grow light for indoor plant</a:t>
                      </a:r>
                      <a:endParaRPr sz="1600">
                        <a:latin typeface="Cambria"/>
                        <a:ea typeface="Cambria"/>
                        <a:cs typeface="Cambria"/>
                        <a:sym typeface="Cambria"/>
                      </a:endParaRPr>
                    </a:p>
                  </a:txBody>
                  <a:tcPr marT="45725" marB="45725" marR="91450" marL="91450">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1200/-</a:t>
                      </a:r>
                      <a:endParaRPr sz="1500">
                        <a:latin typeface="Cambria"/>
                        <a:ea typeface="Cambria"/>
                        <a:cs typeface="Cambria"/>
                        <a:sym typeface="Cambria"/>
                      </a:endParaRPr>
                    </a:p>
                  </a:txBody>
                  <a:tcPr marT="45725" marB="45725" marR="91450" marL="91450"/>
                </a:tc>
              </a:tr>
              <a:tr h="319650">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12.</a:t>
                      </a:r>
                      <a:endParaRPr sz="1500">
                        <a:latin typeface="Cambria"/>
                        <a:ea typeface="Cambria"/>
                        <a:cs typeface="Cambria"/>
                        <a:sym typeface="Cambria"/>
                      </a:endParaRPr>
                    </a:p>
                  </a:txBody>
                  <a:tcPr marT="45725" marB="45725" marR="91450" marL="91450"/>
                </a:tc>
                <a:tc>
                  <a:txBody>
                    <a:bodyPr/>
                    <a:lstStyle/>
                    <a:p>
                      <a:pPr indent="0" lvl="0" marL="457200" rtl="0" algn="ctr">
                        <a:lnSpc>
                          <a:spcPct val="115000"/>
                        </a:lnSpc>
                        <a:spcBef>
                          <a:spcPts val="0"/>
                        </a:spcBef>
                        <a:spcAft>
                          <a:spcPts val="0"/>
                        </a:spcAft>
                        <a:buNone/>
                      </a:pPr>
                      <a:r>
                        <a:rPr b="1" lang="en-US" sz="1600">
                          <a:latin typeface="Times New Roman"/>
                          <a:ea typeface="Times New Roman"/>
                          <a:cs typeface="Times New Roman"/>
                          <a:sym typeface="Times New Roman"/>
                        </a:rPr>
                        <a:t>Others</a:t>
                      </a:r>
                      <a:endParaRPr b="1" sz="1600">
                        <a:latin typeface="Times New Roman"/>
                        <a:ea typeface="Times New Roman"/>
                        <a:cs typeface="Times New Roman"/>
                        <a:sym typeface="Times New Roman"/>
                      </a:endParaRPr>
                    </a:p>
                  </a:txBody>
                  <a:tcPr marT="45725" marB="45725" marR="91450" marL="91450">
                    <a:lnT cap="flat" cmpd="sng" w="7625">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lang="en-US" sz="1500">
                          <a:latin typeface="Cambria"/>
                          <a:ea typeface="Cambria"/>
                          <a:cs typeface="Cambria"/>
                          <a:sym typeface="Cambria"/>
                        </a:rPr>
                        <a:t>15</a:t>
                      </a:r>
                      <a:r>
                        <a:rPr lang="en-US" sz="1500">
                          <a:latin typeface="Cambria"/>
                          <a:ea typeface="Cambria"/>
                          <a:cs typeface="Cambria"/>
                          <a:sym typeface="Cambria"/>
                        </a:rPr>
                        <a:t>00/-</a:t>
                      </a:r>
                      <a:endParaRPr sz="1500">
                        <a:latin typeface="Cambria"/>
                        <a:ea typeface="Cambria"/>
                        <a:cs typeface="Cambria"/>
                        <a:sym typeface="Cambria"/>
                      </a:endParaRPr>
                    </a:p>
                  </a:txBody>
                  <a:tcPr marT="45725" marB="45725" marR="91450" marL="91450"/>
                </a:tc>
              </a:tr>
              <a:tr h="292500">
                <a:tc>
                  <a:txBody>
                    <a:bodyPr/>
                    <a:lstStyle/>
                    <a:p>
                      <a:pPr indent="0" lvl="0" marL="0" marR="0" rtl="0" algn="ctr">
                        <a:lnSpc>
                          <a:spcPct val="100000"/>
                        </a:lnSpc>
                        <a:spcBef>
                          <a:spcPts val="0"/>
                        </a:spcBef>
                        <a:spcAft>
                          <a:spcPts val="0"/>
                        </a:spcAft>
                        <a:buNone/>
                      </a:pPr>
                      <a:r>
                        <a:t/>
                      </a:r>
                      <a:endParaRPr sz="1200" u="none" cap="none" strike="noStrike">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t/>
                      </a:r>
                      <a:endParaRPr sz="1200" u="none" cap="none" strike="noStrike">
                        <a:latin typeface="Cambria"/>
                        <a:ea typeface="Cambria"/>
                        <a:cs typeface="Cambria"/>
                        <a:sym typeface="Cambria"/>
                      </a:endParaRPr>
                    </a:p>
                  </a:txBody>
                  <a:tcPr marT="45725" marB="45725" marR="91450" marL="91450">
                    <a:lnT cap="flat" cmpd="sng" w="7625">
                      <a:solidFill>
                        <a:schemeClr val="lt1"/>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b="1" lang="en-US" sz="1500" u="none" cap="none" strike="noStrike">
                          <a:latin typeface="Cambria"/>
                          <a:ea typeface="Cambria"/>
                          <a:cs typeface="Cambria"/>
                          <a:sym typeface="Cambria"/>
                        </a:rPr>
                        <a:t>Total</a:t>
                      </a:r>
                      <a:endParaRPr sz="1500">
                        <a:latin typeface="Cambria"/>
                        <a:ea typeface="Cambria"/>
                        <a:cs typeface="Cambria"/>
                        <a:sym typeface="Cambria"/>
                      </a:endParaRPr>
                    </a:p>
                  </a:txBody>
                  <a:tcPr marT="45725" marB="45725" marR="91450" marL="91450"/>
                </a:tc>
                <a:tc>
                  <a:txBody>
                    <a:bodyPr/>
                    <a:lstStyle/>
                    <a:p>
                      <a:pPr indent="0" lvl="0" marL="0" marR="0" rtl="0" algn="ctr">
                        <a:lnSpc>
                          <a:spcPct val="100000"/>
                        </a:lnSpc>
                        <a:spcBef>
                          <a:spcPts val="0"/>
                        </a:spcBef>
                        <a:spcAft>
                          <a:spcPts val="0"/>
                        </a:spcAft>
                        <a:buNone/>
                      </a:pPr>
                      <a:r>
                        <a:rPr b="1" lang="en-US" sz="1500">
                          <a:latin typeface="Cambria"/>
                          <a:ea typeface="Cambria"/>
                          <a:cs typeface="Cambria"/>
                          <a:sym typeface="Cambria"/>
                        </a:rPr>
                        <a:t>6</a:t>
                      </a:r>
                      <a:r>
                        <a:rPr b="1" lang="en-US" sz="1500">
                          <a:latin typeface="Cambria"/>
                          <a:ea typeface="Cambria"/>
                          <a:cs typeface="Cambria"/>
                          <a:sym typeface="Cambria"/>
                        </a:rPr>
                        <a:t>,000</a:t>
                      </a:r>
                      <a:endParaRPr sz="1500">
                        <a:latin typeface="Cambria"/>
                        <a:ea typeface="Cambria"/>
                        <a:cs typeface="Cambria"/>
                        <a:sym typeface="Cambria"/>
                      </a:endParaRPr>
                    </a:p>
                  </a:txBody>
                  <a:tcPr marT="45725" marB="45725" marR="91450" marL="91450"/>
                </a:tc>
              </a:tr>
            </a:tbl>
          </a:graphicData>
        </a:graphic>
      </p:graphicFrame>
      <p:pic>
        <p:nvPicPr>
          <p:cNvPr id="474" name="Google Shape;474;g2ebb2718e4d_0_37"/>
          <p:cNvPicPr preferRelativeResize="0"/>
          <p:nvPr/>
        </p:nvPicPr>
        <p:blipFill rotWithShape="1">
          <a:blip r:embed="rId4">
            <a:alphaModFix/>
          </a:blip>
          <a:srcRect b="0" l="0" r="0" t="0"/>
          <a:stretch/>
        </p:blipFill>
        <p:spPr>
          <a:xfrm>
            <a:off x="11151000" y="89075"/>
            <a:ext cx="957075" cy="1031450"/>
          </a:xfrm>
          <a:prstGeom prst="rect">
            <a:avLst/>
          </a:prstGeom>
          <a:noFill/>
          <a:ln>
            <a:noFill/>
          </a:ln>
        </p:spPr>
      </p:pic>
      <p:sp>
        <p:nvSpPr>
          <p:cNvPr id="475" name="Google Shape;475;g2ebb2718e4d_0_37"/>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302706716c_0_2"/>
          <p:cNvSpPr txBox="1"/>
          <p:nvPr>
            <p:ph idx="1" type="body"/>
          </p:nvPr>
        </p:nvSpPr>
        <p:spPr>
          <a:xfrm>
            <a:off x="843675" y="1383788"/>
            <a:ext cx="10655400" cy="4693200"/>
          </a:xfrm>
          <a:prstGeom prst="rect">
            <a:avLst/>
          </a:prstGeom>
        </p:spPr>
        <p:txBody>
          <a:bodyPr anchorCtr="0" anchor="t" bIns="45700" lIns="91425" spcFirstLastPara="1" rIns="91425" wrap="square" tIns="45700">
            <a:noAutofit/>
          </a:bodyPr>
          <a:lstStyle/>
          <a:p>
            <a:pPr indent="0" lvl="0" marL="0" rtl="0" algn="just">
              <a:lnSpc>
                <a:spcPct val="150000"/>
              </a:lnSpc>
              <a:spcBef>
                <a:spcPts val="1200"/>
              </a:spcBef>
              <a:spcAft>
                <a:spcPts val="0"/>
              </a:spcAft>
              <a:buNone/>
            </a:pPr>
            <a:r>
              <a:rPr b="1" lang="en-US" sz="2000">
                <a:latin typeface="Cambria"/>
                <a:ea typeface="Cambria"/>
                <a:cs typeface="Cambria"/>
                <a:sym typeface="Cambria"/>
              </a:rPr>
              <a:t>Rationale of the Study:</a:t>
            </a:r>
            <a:endParaRPr b="1" sz="2000">
              <a:latin typeface="Cambria"/>
              <a:ea typeface="Cambria"/>
              <a:cs typeface="Cambria"/>
              <a:sym typeface="Cambria"/>
            </a:endParaRPr>
          </a:p>
          <a:p>
            <a:pPr indent="0" lvl="0" marL="0" rtl="0" algn="just">
              <a:lnSpc>
                <a:spcPct val="150000"/>
              </a:lnSpc>
              <a:spcBef>
                <a:spcPts val="1200"/>
              </a:spcBef>
              <a:spcAft>
                <a:spcPts val="0"/>
              </a:spcAft>
              <a:buNone/>
            </a:pPr>
            <a:r>
              <a:rPr lang="en-US" sz="1900">
                <a:solidFill>
                  <a:srgbClr val="0E0E0E"/>
                </a:solidFill>
                <a:latin typeface="Cambria"/>
                <a:ea typeface="Cambria"/>
                <a:cs typeface="Cambria"/>
                <a:sym typeface="Cambria"/>
              </a:rPr>
              <a:t>Agriculture plays a crucial role in food security, economic growth, and environmental sustainability. However, traditional farming methods face challenges such as climate change, inefficient resource utilization, labor shortages, and unpredictable crop yields. The integration of smart technologies into agriculture is essential to address these issues and enhance productivity.</a:t>
            </a:r>
            <a:endParaRPr sz="1900">
              <a:solidFill>
                <a:srgbClr val="0E0E0E"/>
              </a:solidFill>
              <a:latin typeface="Cambria"/>
              <a:ea typeface="Cambria"/>
              <a:cs typeface="Cambria"/>
              <a:sym typeface="Cambria"/>
            </a:endParaRPr>
          </a:p>
          <a:p>
            <a:pPr indent="0" lvl="0" marL="0" rtl="0" algn="just">
              <a:lnSpc>
                <a:spcPct val="150000"/>
              </a:lnSpc>
              <a:spcBef>
                <a:spcPts val="1200"/>
              </a:spcBef>
              <a:spcAft>
                <a:spcPts val="0"/>
              </a:spcAft>
              <a:buNone/>
            </a:pPr>
            <a:r>
              <a:rPr b="1" lang="en-US" sz="2000">
                <a:latin typeface="Cambria"/>
                <a:ea typeface="Cambria"/>
                <a:cs typeface="Cambria"/>
                <a:sym typeface="Cambria"/>
              </a:rPr>
              <a:t>Significance of the Study:</a:t>
            </a:r>
            <a:endParaRPr b="1" sz="2000">
              <a:latin typeface="Cambria"/>
              <a:ea typeface="Cambria"/>
              <a:cs typeface="Cambria"/>
              <a:sym typeface="Cambria"/>
            </a:endParaRPr>
          </a:p>
          <a:p>
            <a:pPr indent="0" lvl="0" marL="0" rtl="0" algn="just">
              <a:lnSpc>
                <a:spcPct val="150000"/>
              </a:lnSpc>
              <a:spcBef>
                <a:spcPts val="1200"/>
              </a:spcBef>
              <a:spcAft>
                <a:spcPts val="1200"/>
              </a:spcAft>
              <a:buNone/>
            </a:pPr>
            <a:r>
              <a:rPr lang="en-US" sz="1900">
                <a:solidFill>
                  <a:srgbClr val="0E0E0E"/>
                </a:solidFill>
                <a:latin typeface="Cambria"/>
                <a:ea typeface="Cambria"/>
                <a:cs typeface="Cambria"/>
                <a:sym typeface="Cambria"/>
              </a:rPr>
              <a:t>The integration of ESP32, IoT &amp; Machine Learning in Hydroponic Agriculture presents a groundbreaking shift in modern farming techniques. This study is significant in multiple domains, including agriculture, technology, sustainability, and food security.</a:t>
            </a:r>
            <a:endParaRPr sz="1900">
              <a:latin typeface="Cambria"/>
              <a:ea typeface="Cambria"/>
              <a:cs typeface="Cambria"/>
              <a:sym typeface="Cambria"/>
            </a:endParaRPr>
          </a:p>
        </p:txBody>
      </p:sp>
      <p:sp>
        <p:nvSpPr>
          <p:cNvPr id="116" name="Google Shape;116;g3302706716c_0_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17" name="Google Shape;117;g3302706716c_0_2"/>
          <p:cNvPicPr preferRelativeResize="0"/>
          <p:nvPr/>
        </p:nvPicPr>
        <p:blipFill rotWithShape="1">
          <a:blip r:embed="rId3">
            <a:alphaModFix/>
          </a:blip>
          <a:srcRect b="0" l="0" r="0" t="0"/>
          <a:stretch/>
        </p:blipFill>
        <p:spPr>
          <a:xfrm>
            <a:off x="11076800" y="89075"/>
            <a:ext cx="1031275" cy="1140850"/>
          </a:xfrm>
          <a:prstGeom prst="rect">
            <a:avLst/>
          </a:prstGeom>
          <a:noFill/>
          <a:ln>
            <a:noFill/>
          </a:ln>
        </p:spPr>
      </p:pic>
      <p:sp>
        <p:nvSpPr>
          <p:cNvPr id="118" name="Google Shape;118;g3302706716c_0_2"/>
          <p:cNvSpPr txBox="1"/>
          <p:nvPr/>
        </p:nvSpPr>
        <p:spPr>
          <a:xfrm>
            <a:off x="843675" y="296050"/>
            <a:ext cx="105102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Cambria"/>
                <a:ea typeface="Cambria"/>
                <a:cs typeface="Cambria"/>
                <a:sym typeface="Cambria"/>
              </a:rPr>
              <a:t>Rationale &amp; </a:t>
            </a:r>
            <a:r>
              <a:rPr b="1" lang="en-US" sz="4400">
                <a:solidFill>
                  <a:schemeClr val="dk1"/>
                </a:solidFill>
                <a:latin typeface="Cambria"/>
                <a:ea typeface="Cambria"/>
                <a:cs typeface="Cambria"/>
                <a:sym typeface="Cambria"/>
              </a:rPr>
              <a:t>Significance of the Study</a:t>
            </a:r>
            <a:r>
              <a:rPr b="1" lang="en-US" sz="4400">
                <a:solidFill>
                  <a:schemeClr val="dk1"/>
                </a:solidFill>
                <a:latin typeface="Cambria"/>
                <a:ea typeface="Cambria"/>
                <a:cs typeface="Cambria"/>
                <a:sym typeface="Cambria"/>
              </a:rPr>
              <a:t> </a:t>
            </a:r>
            <a:endParaRPr sz="4400"/>
          </a:p>
        </p:txBody>
      </p:sp>
      <p:sp>
        <p:nvSpPr>
          <p:cNvPr id="119" name="Google Shape;119;g3302706716c_0_2"/>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2ebb2718e4d_0_32"/>
          <p:cNvSpPr txBox="1"/>
          <p:nvPr>
            <p:ph type="title"/>
          </p:nvPr>
        </p:nvSpPr>
        <p:spPr>
          <a:xfrm>
            <a:off x="350175" y="89075"/>
            <a:ext cx="10949700" cy="6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latin typeface="Cambria"/>
                <a:ea typeface="Cambria"/>
                <a:cs typeface="Cambria"/>
                <a:sym typeface="Cambria"/>
              </a:rPr>
              <a:t>Plan of </a:t>
            </a:r>
            <a:r>
              <a:rPr b="1" lang="en-US" sz="2800">
                <a:latin typeface="Cambria"/>
                <a:ea typeface="Cambria"/>
                <a:cs typeface="Cambria"/>
                <a:sym typeface="Cambria"/>
              </a:rPr>
              <a:t>Work </a:t>
            </a:r>
            <a:endParaRPr b="1" sz="2800"/>
          </a:p>
        </p:txBody>
      </p:sp>
      <p:sp>
        <p:nvSpPr>
          <p:cNvPr id="481" name="Google Shape;481;g2ebb2718e4d_0_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482" name="Google Shape;482;g2ebb2718e4d_0_32"/>
          <p:cNvGraphicFramePr/>
          <p:nvPr/>
        </p:nvGraphicFramePr>
        <p:xfrm>
          <a:off x="350175" y="1018188"/>
          <a:ext cx="3000000" cy="3000000"/>
        </p:xfrm>
        <a:graphic>
          <a:graphicData uri="http://schemas.openxmlformats.org/drawingml/2006/table">
            <a:tbl>
              <a:tblPr>
                <a:noFill/>
                <a:tableStyleId>{BA495328-9382-4EF5-AD95-38BBF5031213}</a:tableStyleId>
              </a:tblPr>
              <a:tblGrid>
                <a:gridCol w="799000"/>
                <a:gridCol w="6614525"/>
                <a:gridCol w="1859000"/>
                <a:gridCol w="1842600"/>
              </a:tblGrid>
              <a:tr h="527450">
                <a:tc>
                  <a:txBody>
                    <a:bodyPr/>
                    <a:lstStyle/>
                    <a:p>
                      <a:pPr indent="0" lvl="0" marL="0" rtl="0" algn="ctr">
                        <a:lnSpc>
                          <a:spcPct val="100000"/>
                        </a:lnSpc>
                        <a:spcBef>
                          <a:spcPts val="0"/>
                        </a:spcBef>
                        <a:spcAft>
                          <a:spcPts val="0"/>
                        </a:spcAft>
                        <a:buNone/>
                      </a:pPr>
                      <a:r>
                        <a:rPr b="1" lang="en-US" sz="1700">
                          <a:latin typeface="Cambria"/>
                          <a:ea typeface="Cambria"/>
                          <a:cs typeface="Cambria"/>
                          <a:sym typeface="Cambria"/>
                        </a:rPr>
                        <a:t>Sr. No</a:t>
                      </a:r>
                      <a:endParaRPr b="1" sz="1700">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b="1" lang="en-US" sz="1600">
                          <a:latin typeface="Cambria"/>
                          <a:ea typeface="Cambria"/>
                          <a:cs typeface="Cambria"/>
                          <a:sym typeface="Cambria"/>
                        </a:rPr>
                        <a:t>Activity</a:t>
                      </a:r>
                      <a:endParaRPr b="1" sz="1600">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b="1" lang="en-US" sz="1600">
                          <a:latin typeface="Cambria"/>
                          <a:ea typeface="Cambria"/>
                          <a:cs typeface="Cambria"/>
                          <a:sym typeface="Cambria"/>
                        </a:rPr>
                        <a:t>Tentative Date</a:t>
                      </a:r>
                      <a:endParaRPr b="1" sz="1600">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b="1" lang="en-US" sz="1600">
                          <a:latin typeface="Cambria"/>
                          <a:ea typeface="Cambria"/>
                          <a:cs typeface="Cambria"/>
                          <a:sym typeface="Cambria"/>
                        </a:rPr>
                        <a:t>Remark</a:t>
                      </a:r>
                      <a:endParaRPr b="1" sz="1600">
                        <a:latin typeface="Cambria"/>
                        <a:ea typeface="Cambria"/>
                        <a:cs typeface="Cambria"/>
                        <a:sym typeface="Cambria"/>
                      </a:endParaRPr>
                    </a:p>
                  </a:txBody>
                  <a:tcPr marT="91425" marB="91425" marR="91425" marL="91425"/>
                </a:tc>
              </a:tr>
              <a:tr h="606800">
                <a:tc>
                  <a:txBody>
                    <a:bodyPr/>
                    <a:lstStyle/>
                    <a:p>
                      <a:pPr indent="0" lvl="0" marL="0" rtl="0" algn="ctr">
                        <a:lnSpc>
                          <a:spcPct val="100000"/>
                        </a:lnSpc>
                        <a:spcBef>
                          <a:spcPts val="0"/>
                        </a:spcBef>
                        <a:spcAft>
                          <a:spcPts val="0"/>
                        </a:spcAft>
                        <a:buNone/>
                      </a:pPr>
                      <a:r>
                        <a:rPr lang="en-US" sz="1700">
                          <a:solidFill>
                            <a:schemeClr val="dk1"/>
                          </a:solidFill>
                          <a:highlight>
                            <a:schemeClr val="lt1"/>
                          </a:highlight>
                          <a:latin typeface="Cambria"/>
                          <a:ea typeface="Cambria"/>
                          <a:cs typeface="Cambria"/>
                          <a:sym typeface="Cambria"/>
                        </a:rPr>
                        <a:t>1</a:t>
                      </a:r>
                      <a:endParaRPr sz="17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l">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Finalize architecture, identify components, and procure hardware.</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Week 1</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latin typeface="Cambria"/>
                          <a:ea typeface="Cambria"/>
                          <a:cs typeface="Cambria"/>
                          <a:sym typeface="Cambria"/>
                        </a:rPr>
                        <a:t>Completed</a:t>
                      </a:r>
                      <a:endParaRPr sz="1600">
                        <a:latin typeface="Cambria"/>
                        <a:ea typeface="Cambria"/>
                        <a:cs typeface="Cambria"/>
                        <a:sym typeface="Cambria"/>
                      </a:endParaRPr>
                    </a:p>
                  </a:txBody>
                  <a:tcPr marT="91425" marB="91425" marR="91425" marL="91425"/>
                </a:tc>
              </a:tr>
              <a:tr h="505500">
                <a:tc>
                  <a:txBody>
                    <a:bodyPr/>
                    <a:lstStyle/>
                    <a:p>
                      <a:pPr indent="0" lvl="0" marL="0" rtl="0" algn="ctr">
                        <a:lnSpc>
                          <a:spcPct val="100000"/>
                        </a:lnSpc>
                        <a:spcBef>
                          <a:spcPts val="0"/>
                        </a:spcBef>
                        <a:spcAft>
                          <a:spcPts val="0"/>
                        </a:spcAft>
                        <a:buNone/>
                      </a:pPr>
                      <a:r>
                        <a:rPr lang="en-US" sz="1700">
                          <a:solidFill>
                            <a:schemeClr val="dk1"/>
                          </a:solidFill>
                          <a:highlight>
                            <a:schemeClr val="lt1"/>
                          </a:highlight>
                          <a:latin typeface="Cambria"/>
                          <a:ea typeface="Cambria"/>
                          <a:cs typeface="Cambria"/>
                          <a:sym typeface="Cambria"/>
                        </a:rPr>
                        <a:t>2</a:t>
                      </a:r>
                      <a:endParaRPr sz="17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l">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Design circuits, assess feasibility, and procure remaining components.</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Week 2</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solidFill>
                            <a:schemeClr val="dk1"/>
                          </a:solidFill>
                          <a:latin typeface="Cambria"/>
                          <a:ea typeface="Cambria"/>
                          <a:cs typeface="Cambria"/>
                          <a:sym typeface="Cambria"/>
                        </a:rPr>
                        <a:t>Completed</a:t>
                      </a:r>
                      <a:endParaRPr sz="1600">
                        <a:latin typeface="Cambria"/>
                        <a:ea typeface="Cambria"/>
                        <a:cs typeface="Cambria"/>
                        <a:sym typeface="Cambria"/>
                      </a:endParaRPr>
                    </a:p>
                  </a:txBody>
                  <a:tcPr marT="91425" marB="91425" marR="91425" marL="91425"/>
                </a:tc>
              </a:tr>
              <a:tr h="505500">
                <a:tc>
                  <a:txBody>
                    <a:bodyPr/>
                    <a:lstStyle/>
                    <a:p>
                      <a:pPr indent="0" lvl="0" marL="0" rtl="0" algn="ctr">
                        <a:lnSpc>
                          <a:spcPct val="100000"/>
                        </a:lnSpc>
                        <a:spcBef>
                          <a:spcPts val="0"/>
                        </a:spcBef>
                        <a:spcAft>
                          <a:spcPts val="0"/>
                        </a:spcAft>
                        <a:buNone/>
                      </a:pPr>
                      <a:r>
                        <a:rPr lang="en-US" sz="1700">
                          <a:solidFill>
                            <a:schemeClr val="dk1"/>
                          </a:solidFill>
                          <a:highlight>
                            <a:schemeClr val="lt1"/>
                          </a:highlight>
                          <a:latin typeface="Cambria"/>
                          <a:ea typeface="Cambria"/>
                          <a:cs typeface="Cambria"/>
                          <a:sym typeface="Cambria"/>
                        </a:rPr>
                        <a:t>3</a:t>
                      </a:r>
                      <a:endParaRPr sz="17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l">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Set up ESP32, </a:t>
                      </a:r>
                      <a:r>
                        <a:rPr lang="en-US" sz="1600">
                          <a:solidFill>
                            <a:schemeClr val="dk1"/>
                          </a:solidFill>
                          <a:highlight>
                            <a:schemeClr val="lt1"/>
                          </a:highlight>
                          <a:latin typeface="Cambria"/>
                          <a:ea typeface="Cambria"/>
                          <a:cs typeface="Cambria"/>
                          <a:sym typeface="Cambria"/>
                        </a:rPr>
                        <a:t>calibrate sensors</a:t>
                      </a:r>
                      <a:r>
                        <a:rPr lang="en-US" sz="1600">
                          <a:solidFill>
                            <a:schemeClr val="dk1"/>
                          </a:solidFill>
                          <a:highlight>
                            <a:schemeClr val="lt1"/>
                          </a:highlight>
                          <a:latin typeface="Cambria"/>
                          <a:ea typeface="Cambria"/>
                          <a:cs typeface="Cambria"/>
                          <a:sym typeface="Cambria"/>
                        </a:rPr>
                        <a:t> and develop IoT monitoring.</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Week 3</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solidFill>
                            <a:schemeClr val="dk1"/>
                          </a:solidFill>
                          <a:latin typeface="Cambria"/>
                          <a:ea typeface="Cambria"/>
                          <a:cs typeface="Cambria"/>
                          <a:sym typeface="Cambria"/>
                        </a:rPr>
                        <a:t>Completed</a:t>
                      </a:r>
                      <a:endParaRPr sz="1600">
                        <a:latin typeface="Cambria"/>
                        <a:ea typeface="Cambria"/>
                        <a:cs typeface="Cambria"/>
                        <a:sym typeface="Cambria"/>
                      </a:endParaRPr>
                    </a:p>
                  </a:txBody>
                  <a:tcPr marT="91425" marB="91425" marR="91425" marL="91425"/>
                </a:tc>
              </a:tr>
              <a:tr h="640200">
                <a:tc>
                  <a:txBody>
                    <a:bodyPr/>
                    <a:lstStyle/>
                    <a:p>
                      <a:pPr indent="0" lvl="0" marL="0" rtl="0" algn="ctr">
                        <a:lnSpc>
                          <a:spcPct val="100000"/>
                        </a:lnSpc>
                        <a:spcBef>
                          <a:spcPts val="0"/>
                        </a:spcBef>
                        <a:spcAft>
                          <a:spcPts val="0"/>
                        </a:spcAft>
                        <a:buNone/>
                      </a:pPr>
                      <a:r>
                        <a:rPr lang="en-US" sz="1700">
                          <a:solidFill>
                            <a:schemeClr val="dk1"/>
                          </a:solidFill>
                          <a:highlight>
                            <a:schemeClr val="lt1"/>
                          </a:highlight>
                          <a:latin typeface="Cambria"/>
                          <a:ea typeface="Cambria"/>
                          <a:cs typeface="Cambria"/>
                          <a:sym typeface="Cambria"/>
                        </a:rPr>
                        <a:t>4</a:t>
                      </a:r>
                      <a:endParaRPr sz="17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l">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Build and test prototype,</a:t>
                      </a:r>
                      <a:r>
                        <a:rPr lang="en-US" sz="1600">
                          <a:solidFill>
                            <a:schemeClr val="dk1"/>
                          </a:solidFill>
                          <a:highlight>
                            <a:schemeClr val="lt1"/>
                          </a:highlight>
                          <a:latin typeface="Cambria"/>
                          <a:ea typeface="Cambria"/>
                          <a:cs typeface="Cambria"/>
                          <a:sym typeface="Cambria"/>
                        </a:rPr>
                        <a:t>ensure cloud connectivity</a:t>
                      </a:r>
                      <a:r>
                        <a:rPr lang="en-US" sz="1600">
                          <a:solidFill>
                            <a:schemeClr val="dk1"/>
                          </a:solidFill>
                          <a:highlight>
                            <a:schemeClr val="lt1"/>
                          </a:highlight>
                          <a:latin typeface="Cambria"/>
                          <a:ea typeface="Cambria"/>
                          <a:cs typeface="Cambria"/>
                          <a:sym typeface="Cambria"/>
                        </a:rPr>
                        <a:t> and integrate with ESP32.</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Week 4</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latin typeface="Cambria"/>
                          <a:ea typeface="Cambria"/>
                          <a:cs typeface="Cambria"/>
                          <a:sym typeface="Cambria"/>
                        </a:rPr>
                        <a:t>Completed</a:t>
                      </a:r>
                      <a:endParaRPr sz="1600">
                        <a:latin typeface="Cambria"/>
                        <a:ea typeface="Cambria"/>
                        <a:cs typeface="Cambria"/>
                        <a:sym typeface="Cambria"/>
                      </a:endParaRPr>
                    </a:p>
                  </a:txBody>
                  <a:tcPr marT="91425" marB="91425" marR="91425" marL="91425"/>
                </a:tc>
              </a:tr>
              <a:tr h="640200">
                <a:tc>
                  <a:txBody>
                    <a:bodyPr/>
                    <a:lstStyle/>
                    <a:p>
                      <a:pPr indent="0" lvl="0" marL="0" rtl="0" algn="ctr">
                        <a:lnSpc>
                          <a:spcPct val="100000"/>
                        </a:lnSpc>
                        <a:spcBef>
                          <a:spcPts val="0"/>
                        </a:spcBef>
                        <a:spcAft>
                          <a:spcPts val="0"/>
                        </a:spcAft>
                        <a:buNone/>
                      </a:pPr>
                      <a:r>
                        <a:rPr lang="en-US" sz="1700">
                          <a:solidFill>
                            <a:schemeClr val="dk1"/>
                          </a:solidFill>
                          <a:highlight>
                            <a:schemeClr val="lt1"/>
                          </a:highlight>
                          <a:latin typeface="Cambria"/>
                          <a:ea typeface="Cambria"/>
                          <a:cs typeface="Cambria"/>
                          <a:sym typeface="Cambria"/>
                        </a:rPr>
                        <a:t>5</a:t>
                      </a:r>
                      <a:endParaRPr sz="17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l">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Verify connections, implement ML models, and integrate IoT cloud services.</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Week 5</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Clr>
                          <a:schemeClr val="dk1"/>
                        </a:buClr>
                        <a:buSzPts val="1100"/>
                        <a:buFont typeface="Arial"/>
                        <a:buNone/>
                      </a:pPr>
                      <a:r>
                        <a:rPr lang="en-US" sz="1600">
                          <a:solidFill>
                            <a:schemeClr val="dk1"/>
                          </a:solidFill>
                          <a:latin typeface="Cambria"/>
                          <a:ea typeface="Cambria"/>
                          <a:cs typeface="Cambria"/>
                          <a:sym typeface="Cambria"/>
                        </a:rPr>
                        <a:t>Completed</a:t>
                      </a:r>
                      <a:endParaRPr sz="1600">
                        <a:latin typeface="Cambria"/>
                        <a:ea typeface="Cambria"/>
                        <a:cs typeface="Cambria"/>
                        <a:sym typeface="Cambria"/>
                      </a:endParaRPr>
                    </a:p>
                  </a:txBody>
                  <a:tcPr marT="91425" marB="91425" marR="91425" marL="91425"/>
                </a:tc>
              </a:tr>
              <a:tr h="640200">
                <a:tc>
                  <a:txBody>
                    <a:bodyPr/>
                    <a:lstStyle/>
                    <a:p>
                      <a:pPr indent="0" lvl="0" marL="0" rtl="0" algn="ctr">
                        <a:lnSpc>
                          <a:spcPct val="100000"/>
                        </a:lnSpc>
                        <a:spcBef>
                          <a:spcPts val="0"/>
                        </a:spcBef>
                        <a:spcAft>
                          <a:spcPts val="0"/>
                        </a:spcAft>
                        <a:buNone/>
                      </a:pPr>
                      <a:r>
                        <a:rPr lang="en-US" sz="1700">
                          <a:solidFill>
                            <a:schemeClr val="dk1"/>
                          </a:solidFill>
                          <a:highlight>
                            <a:schemeClr val="lt1"/>
                          </a:highlight>
                          <a:latin typeface="Cambria"/>
                          <a:ea typeface="Cambria"/>
                          <a:cs typeface="Cambria"/>
                          <a:sym typeface="Cambria"/>
                        </a:rPr>
                        <a:t>6</a:t>
                      </a:r>
                      <a:endParaRPr sz="17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l">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Test automation features, conduct real-world testing, and evaluate ML accuracy.</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Week 6</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Clr>
                          <a:schemeClr val="dk1"/>
                        </a:buClr>
                        <a:buSzPts val="1100"/>
                        <a:buFont typeface="Arial"/>
                        <a:buNone/>
                      </a:pPr>
                      <a:r>
                        <a:rPr lang="en-US" sz="1600">
                          <a:solidFill>
                            <a:schemeClr val="dk1"/>
                          </a:solidFill>
                          <a:latin typeface="Cambria"/>
                          <a:ea typeface="Cambria"/>
                          <a:cs typeface="Cambria"/>
                          <a:sym typeface="Cambria"/>
                        </a:rPr>
                        <a:t>Completed</a:t>
                      </a:r>
                      <a:endParaRPr sz="1600">
                        <a:latin typeface="Cambria"/>
                        <a:ea typeface="Cambria"/>
                        <a:cs typeface="Cambria"/>
                        <a:sym typeface="Cambria"/>
                      </a:endParaRPr>
                    </a:p>
                  </a:txBody>
                  <a:tcPr marT="91425" marB="91425" marR="91425" marL="91425"/>
                </a:tc>
              </a:tr>
              <a:tr h="640200">
                <a:tc>
                  <a:txBody>
                    <a:bodyPr/>
                    <a:lstStyle/>
                    <a:p>
                      <a:pPr indent="0" lvl="0" marL="0" rtl="0" algn="ctr">
                        <a:lnSpc>
                          <a:spcPct val="100000"/>
                        </a:lnSpc>
                        <a:spcBef>
                          <a:spcPts val="0"/>
                        </a:spcBef>
                        <a:spcAft>
                          <a:spcPts val="0"/>
                        </a:spcAft>
                        <a:buNone/>
                      </a:pPr>
                      <a:r>
                        <a:rPr lang="en-US" sz="1700">
                          <a:solidFill>
                            <a:schemeClr val="dk1"/>
                          </a:solidFill>
                          <a:highlight>
                            <a:schemeClr val="lt1"/>
                          </a:highlight>
                          <a:latin typeface="Cambria"/>
                          <a:ea typeface="Cambria"/>
                          <a:cs typeface="Cambria"/>
                          <a:sym typeface="Cambria"/>
                        </a:rPr>
                        <a:t>7</a:t>
                      </a:r>
                      <a:endParaRPr sz="1700">
                        <a:solidFill>
                          <a:schemeClr val="dk1"/>
                        </a:solidFill>
                        <a:highlight>
                          <a:schemeClr val="lt1"/>
                        </a:highlight>
                        <a:latin typeface="Cambria"/>
                        <a:ea typeface="Cambria"/>
                        <a:cs typeface="Cambria"/>
                        <a:sym typeface="Cambri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Optimize resource efficiency, document findings, and prepare final presentation.</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Week 7</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Clr>
                          <a:schemeClr val="dk1"/>
                        </a:buClr>
                        <a:buSzPts val="1100"/>
                        <a:buFont typeface="Arial"/>
                        <a:buNone/>
                      </a:pPr>
                      <a:r>
                        <a:rPr lang="en-US" sz="1600">
                          <a:solidFill>
                            <a:schemeClr val="dk1"/>
                          </a:solidFill>
                          <a:latin typeface="Cambria"/>
                          <a:ea typeface="Cambria"/>
                          <a:cs typeface="Cambria"/>
                          <a:sym typeface="Cambria"/>
                        </a:rPr>
                        <a:t>Work in progress</a:t>
                      </a:r>
                      <a:endParaRPr sz="1600">
                        <a:latin typeface="Cambria"/>
                        <a:ea typeface="Cambria"/>
                        <a:cs typeface="Cambria"/>
                        <a:sym typeface="Cambria"/>
                      </a:endParaRPr>
                    </a:p>
                  </a:txBody>
                  <a:tcPr marT="91425" marB="91425" marR="91425" marL="91425">
                    <a:lnB cap="flat" cmpd="sng" w="9525">
                      <a:solidFill>
                        <a:srgbClr val="9E9E9E"/>
                      </a:solidFill>
                      <a:prstDash val="solid"/>
                      <a:round/>
                      <a:headEnd len="sm" w="sm" type="none"/>
                      <a:tailEnd len="sm" w="sm" type="none"/>
                    </a:lnB>
                  </a:tcPr>
                </a:tc>
              </a:tr>
              <a:tr h="421925">
                <a:tc>
                  <a:txBody>
                    <a:bodyPr/>
                    <a:lstStyle/>
                    <a:p>
                      <a:pPr indent="0" lvl="0" marL="0" rtl="0" algn="ctr">
                        <a:lnSpc>
                          <a:spcPct val="100000"/>
                        </a:lnSpc>
                        <a:spcBef>
                          <a:spcPts val="0"/>
                        </a:spcBef>
                        <a:spcAft>
                          <a:spcPts val="0"/>
                        </a:spcAft>
                        <a:buNone/>
                      </a:pPr>
                      <a:r>
                        <a:rPr lang="en-US" sz="1700">
                          <a:solidFill>
                            <a:schemeClr val="dk1"/>
                          </a:solidFill>
                          <a:highlight>
                            <a:schemeClr val="lt1"/>
                          </a:highlight>
                          <a:latin typeface="Cambria"/>
                          <a:ea typeface="Cambria"/>
                          <a:cs typeface="Cambria"/>
                          <a:sym typeface="Cambria"/>
                        </a:rPr>
                        <a:t>8</a:t>
                      </a:r>
                      <a:endParaRPr sz="1700">
                        <a:solidFill>
                          <a:schemeClr val="dk1"/>
                        </a:solidFill>
                        <a:highlight>
                          <a:schemeClr val="lt1"/>
                        </a:highlight>
                        <a:latin typeface="Cambria"/>
                        <a:ea typeface="Cambria"/>
                        <a:cs typeface="Cambria"/>
                        <a:sym typeface="Cambria"/>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Submit deliverables and conduct final project review.</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None/>
                      </a:pPr>
                      <a:r>
                        <a:rPr lang="en-US" sz="1600">
                          <a:solidFill>
                            <a:schemeClr val="dk1"/>
                          </a:solidFill>
                          <a:highlight>
                            <a:schemeClr val="lt1"/>
                          </a:highlight>
                          <a:latin typeface="Cambria"/>
                          <a:ea typeface="Cambria"/>
                          <a:cs typeface="Cambria"/>
                          <a:sym typeface="Cambria"/>
                        </a:rPr>
                        <a:t>Week 8</a:t>
                      </a:r>
                      <a:endParaRPr sz="1600">
                        <a:solidFill>
                          <a:schemeClr val="dk1"/>
                        </a:solidFill>
                        <a:highlight>
                          <a:schemeClr val="lt1"/>
                        </a:highlight>
                        <a:latin typeface="Cambria"/>
                        <a:ea typeface="Cambria"/>
                        <a:cs typeface="Cambria"/>
                        <a:sym typeface="Cambria"/>
                      </a:endParaRPr>
                    </a:p>
                  </a:txBody>
                  <a:tcPr marT="91425" marB="91425" marR="91425" marL="91425"/>
                </a:tc>
                <a:tc>
                  <a:txBody>
                    <a:bodyPr/>
                    <a:lstStyle/>
                    <a:p>
                      <a:pPr indent="0" lvl="0" marL="0" rtl="0" algn="ctr">
                        <a:lnSpc>
                          <a:spcPct val="100000"/>
                        </a:lnSpc>
                        <a:spcBef>
                          <a:spcPts val="0"/>
                        </a:spcBef>
                        <a:spcAft>
                          <a:spcPts val="0"/>
                        </a:spcAft>
                        <a:buClr>
                          <a:schemeClr val="dk1"/>
                        </a:buClr>
                        <a:buSzPts val="1100"/>
                        <a:buFont typeface="Arial"/>
                        <a:buNone/>
                      </a:pPr>
                      <a:r>
                        <a:rPr lang="en-US" sz="1600">
                          <a:solidFill>
                            <a:schemeClr val="dk1"/>
                          </a:solidFill>
                          <a:latin typeface="Cambria"/>
                          <a:ea typeface="Cambria"/>
                          <a:cs typeface="Cambria"/>
                          <a:sym typeface="Cambria"/>
                        </a:rPr>
                        <a:t>Pending</a:t>
                      </a:r>
                      <a:endParaRPr sz="1600">
                        <a:solidFill>
                          <a:schemeClr val="dk1"/>
                        </a:solidFill>
                        <a:highlight>
                          <a:schemeClr val="lt1"/>
                        </a:highlight>
                        <a:latin typeface="Cambria"/>
                        <a:ea typeface="Cambria"/>
                        <a:cs typeface="Cambria"/>
                        <a:sym typeface="Cambria"/>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483" name="Google Shape;483;g2ebb2718e4d_0_32"/>
          <p:cNvPicPr preferRelativeResize="0"/>
          <p:nvPr/>
        </p:nvPicPr>
        <p:blipFill rotWithShape="1">
          <a:blip r:embed="rId3">
            <a:alphaModFix/>
          </a:blip>
          <a:srcRect b="0" l="0" r="0" t="0"/>
          <a:stretch/>
        </p:blipFill>
        <p:spPr>
          <a:xfrm>
            <a:off x="11444075" y="89075"/>
            <a:ext cx="664000" cy="790645"/>
          </a:xfrm>
          <a:prstGeom prst="rect">
            <a:avLst/>
          </a:prstGeom>
          <a:noFill/>
          <a:ln>
            <a:noFill/>
          </a:ln>
        </p:spPr>
      </p:pic>
      <p:sp>
        <p:nvSpPr>
          <p:cNvPr id="484" name="Google Shape;484;g2ebb2718e4d_0_32"/>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32ec909238c_0_24"/>
          <p:cNvSpPr txBox="1"/>
          <p:nvPr>
            <p:ph type="title"/>
          </p:nvPr>
        </p:nvSpPr>
        <p:spPr>
          <a:xfrm>
            <a:off x="838200" y="-12"/>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Cambria"/>
                <a:ea typeface="Cambria"/>
                <a:cs typeface="Cambria"/>
                <a:sym typeface="Cambria"/>
              </a:rPr>
              <a:t>Expected Outcome</a:t>
            </a:r>
            <a:endParaRPr b="1">
              <a:latin typeface="Cambria"/>
              <a:ea typeface="Cambria"/>
              <a:cs typeface="Cambria"/>
              <a:sym typeface="Cambria"/>
            </a:endParaRPr>
          </a:p>
        </p:txBody>
      </p:sp>
      <p:sp>
        <p:nvSpPr>
          <p:cNvPr id="490" name="Google Shape;490;g32ec909238c_0_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91" name="Google Shape;491;g32ec909238c_0_24"/>
          <p:cNvPicPr preferRelativeResize="0"/>
          <p:nvPr/>
        </p:nvPicPr>
        <p:blipFill rotWithShape="1">
          <a:blip r:embed="rId3">
            <a:alphaModFix/>
          </a:blip>
          <a:srcRect b="0" l="0" r="0" t="14675"/>
          <a:stretch/>
        </p:blipFill>
        <p:spPr>
          <a:xfrm>
            <a:off x="2994000" y="1949113"/>
            <a:ext cx="6204000" cy="4148950"/>
          </a:xfrm>
          <a:prstGeom prst="rect">
            <a:avLst/>
          </a:prstGeom>
          <a:noFill/>
          <a:ln>
            <a:noFill/>
          </a:ln>
        </p:spPr>
      </p:pic>
      <p:pic>
        <p:nvPicPr>
          <p:cNvPr id="492" name="Google Shape;492;g32ec909238c_0_24"/>
          <p:cNvPicPr preferRelativeResize="0"/>
          <p:nvPr/>
        </p:nvPicPr>
        <p:blipFill rotWithShape="1">
          <a:blip r:embed="rId4">
            <a:alphaModFix/>
          </a:blip>
          <a:srcRect b="0" l="0" r="0" t="0"/>
          <a:stretch/>
        </p:blipFill>
        <p:spPr>
          <a:xfrm>
            <a:off x="11183006" y="0"/>
            <a:ext cx="911569" cy="1085425"/>
          </a:xfrm>
          <a:prstGeom prst="rect">
            <a:avLst/>
          </a:prstGeom>
          <a:noFill/>
          <a:ln>
            <a:noFill/>
          </a:ln>
        </p:spPr>
      </p:pic>
      <p:sp>
        <p:nvSpPr>
          <p:cNvPr id="493" name="Google Shape;493;g32ec909238c_0_24"/>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349108da7dd_0_1"/>
          <p:cNvSpPr txBox="1"/>
          <p:nvPr>
            <p:ph type="title"/>
          </p:nvPr>
        </p:nvSpPr>
        <p:spPr>
          <a:xfrm>
            <a:off x="838200" y="-12"/>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Cambria"/>
                <a:ea typeface="Cambria"/>
                <a:cs typeface="Cambria"/>
                <a:sym typeface="Cambria"/>
              </a:rPr>
              <a:t>Expected Outcome</a:t>
            </a:r>
            <a:endParaRPr b="1">
              <a:latin typeface="Cambria"/>
              <a:ea typeface="Cambria"/>
              <a:cs typeface="Cambria"/>
              <a:sym typeface="Cambria"/>
            </a:endParaRPr>
          </a:p>
        </p:txBody>
      </p:sp>
      <p:sp>
        <p:nvSpPr>
          <p:cNvPr id="499" name="Google Shape;499;g349108da7dd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500" name="Google Shape;500;g349108da7dd_0_1"/>
          <p:cNvPicPr preferRelativeResize="0"/>
          <p:nvPr/>
        </p:nvPicPr>
        <p:blipFill rotWithShape="1">
          <a:blip r:embed="rId3">
            <a:alphaModFix/>
          </a:blip>
          <a:srcRect b="0" l="0" r="0" t="0"/>
          <a:stretch/>
        </p:blipFill>
        <p:spPr>
          <a:xfrm>
            <a:off x="11183006" y="0"/>
            <a:ext cx="911569" cy="1085425"/>
          </a:xfrm>
          <a:prstGeom prst="rect">
            <a:avLst/>
          </a:prstGeom>
          <a:noFill/>
          <a:ln>
            <a:noFill/>
          </a:ln>
        </p:spPr>
      </p:pic>
      <p:sp>
        <p:nvSpPr>
          <p:cNvPr id="501" name="Google Shape;501;g349108da7dd_0_1"/>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graphicFrame>
        <p:nvGraphicFramePr>
          <p:cNvPr id="502" name="Google Shape;502;g349108da7dd_0_1"/>
          <p:cNvGraphicFramePr/>
          <p:nvPr/>
        </p:nvGraphicFramePr>
        <p:xfrm>
          <a:off x="714813" y="2284063"/>
          <a:ext cx="3000000" cy="3000000"/>
        </p:xfrm>
        <a:graphic>
          <a:graphicData uri="http://schemas.openxmlformats.org/drawingml/2006/table">
            <a:tbl>
              <a:tblPr>
                <a:noFill/>
                <a:tableStyleId>{AE206F53-6E87-4C07-B7FF-3FA10AE54150}</a:tableStyleId>
              </a:tblPr>
              <a:tblGrid>
                <a:gridCol w="2132775"/>
                <a:gridCol w="2789025"/>
                <a:gridCol w="5840575"/>
              </a:tblGrid>
              <a:tr h="508250">
                <a:tc>
                  <a:txBody>
                    <a:bodyPr/>
                    <a:lstStyle/>
                    <a:p>
                      <a:pPr indent="0" lvl="0" marL="0" rtl="0" algn="ctr">
                        <a:lnSpc>
                          <a:spcPct val="115000"/>
                        </a:lnSpc>
                        <a:spcBef>
                          <a:spcPts val="0"/>
                        </a:spcBef>
                        <a:spcAft>
                          <a:spcPts val="0"/>
                        </a:spcAft>
                        <a:buNone/>
                      </a:pPr>
                      <a:r>
                        <a:rPr b="1" lang="en-US" sz="1800">
                          <a:latin typeface="Cambria"/>
                          <a:ea typeface="Cambria"/>
                          <a:cs typeface="Cambria"/>
                          <a:sym typeface="Cambria"/>
                        </a:rPr>
                        <a:t>Sensor</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Cambria"/>
                          <a:ea typeface="Cambria"/>
                          <a:cs typeface="Cambria"/>
                          <a:sym typeface="Cambria"/>
                        </a:rPr>
                        <a:t>Optimal Value Range</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Cambria"/>
                          <a:ea typeface="Cambria"/>
                          <a:cs typeface="Cambria"/>
                          <a:sym typeface="Cambria"/>
                        </a:rPr>
                        <a:t>Remarks</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4175">
                <a:tc>
                  <a:txBody>
                    <a:bodyPr/>
                    <a:lstStyle/>
                    <a:p>
                      <a:pPr indent="0" lvl="0" marL="0" rtl="0" algn="ctr">
                        <a:spcBef>
                          <a:spcPts val="0"/>
                        </a:spcBef>
                        <a:spcAft>
                          <a:spcPts val="0"/>
                        </a:spcAft>
                        <a:buNone/>
                      </a:pPr>
                      <a:r>
                        <a:rPr b="1" lang="en-US" sz="1800">
                          <a:latin typeface="Cambria"/>
                          <a:ea typeface="Cambria"/>
                          <a:cs typeface="Cambria"/>
                          <a:sym typeface="Cambria"/>
                        </a:rPr>
                        <a:t>T</a:t>
                      </a:r>
                      <a:r>
                        <a:rPr b="1" lang="en-US" sz="1800">
                          <a:latin typeface="Cambria"/>
                          <a:ea typeface="Cambria"/>
                          <a:cs typeface="Cambria"/>
                          <a:sym typeface="Cambria"/>
                        </a:rPr>
                        <a:t>emperature</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ambria"/>
                          <a:ea typeface="Cambria"/>
                          <a:cs typeface="Cambria"/>
                          <a:sym typeface="Cambria"/>
                        </a:rPr>
                        <a:t>18°C - 30°C</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ambria"/>
                          <a:ea typeface="Cambria"/>
                          <a:cs typeface="Cambria"/>
                          <a:sym typeface="Cambria"/>
                        </a:rPr>
                        <a:t>Ideal for healthy growth. Avoid extreme heat/cold.</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4175">
                <a:tc>
                  <a:txBody>
                    <a:bodyPr/>
                    <a:lstStyle/>
                    <a:p>
                      <a:pPr indent="0" lvl="0" marL="0" rtl="0" algn="ctr">
                        <a:spcBef>
                          <a:spcPts val="0"/>
                        </a:spcBef>
                        <a:spcAft>
                          <a:spcPts val="0"/>
                        </a:spcAft>
                        <a:buNone/>
                      </a:pPr>
                      <a:r>
                        <a:rPr b="1" lang="en-US" sz="1800">
                          <a:latin typeface="Cambria"/>
                          <a:ea typeface="Cambria"/>
                          <a:cs typeface="Cambria"/>
                          <a:sym typeface="Cambria"/>
                        </a:rPr>
                        <a:t>Humidity</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ambria"/>
                          <a:ea typeface="Cambria"/>
                          <a:cs typeface="Cambria"/>
                          <a:sym typeface="Cambria"/>
                        </a:rPr>
                        <a:t>60% - 80%</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ambria"/>
                          <a:ea typeface="Cambria"/>
                          <a:cs typeface="Cambria"/>
                          <a:sym typeface="Cambria"/>
                        </a:rPr>
                        <a:t>High humidity supports better growth.</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4175">
                <a:tc>
                  <a:txBody>
                    <a:bodyPr/>
                    <a:lstStyle/>
                    <a:p>
                      <a:pPr indent="0" lvl="0" marL="0" rtl="0" algn="ctr">
                        <a:spcBef>
                          <a:spcPts val="0"/>
                        </a:spcBef>
                        <a:spcAft>
                          <a:spcPts val="0"/>
                        </a:spcAft>
                        <a:buNone/>
                      </a:pPr>
                      <a:r>
                        <a:rPr b="1" lang="en-US" sz="1800">
                          <a:latin typeface="Cambria"/>
                          <a:ea typeface="Cambria"/>
                          <a:cs typeface="Cambria"/>
                          <a:sym typeface="Cambria"/>
                        </a:rPr>
                        <a:t>Soil Moisture</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ambria"/>
                          <a:ea typeface="Cambria"/>
                          <a:cs typeface="Cambria"/>
                          <a:sym typeface="Cambria"/>
                        </a:rPr>
                        <a:t>60% - 80% </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ambria"/>
                          <a:ea typeface="Cambria"/>
                          <a:cs typeface="Cambria"/>
                          <a:sym typeface="Cambria"/>
                        </a:rPr>
                        <a:t>Keep the nutrient solution at optimal moisture.</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8000">
                <a:tc>
                  <a:txBody>
                    <a:bodyPr/>
                    <a:lstStyle/>
                    <a:p>
                      <a:pPr indent="0" lvl="0" marL="0" rtl="0" algn="ctr">
                        <a:spcBef>
                          <a:spcPts val="0"/>
                        </a:spcBef>
                        <a:spcAft>
                          <a:spcPts val="0"/>
                        </a:spcAft>
                        <a:buNone/>
                      </a:pPr>
                      <a:r>
                        <a:rPr b="1" lang="en-US" sz="1800">
                          <a:latin typeface="Cambria"/>
                          <a:ea typeface="Cambria"/>
                          <a:cs typeface="Cambria"/>
                          <a:sym typeface="Cambria"/>
                        </a:rPr>
                        <a:t>Light Intensity</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ambria"/>
                          <a:ea typeface="Cambria"/>
                          <a:cs typeface="Cambria"/>
                          <a:sym typeface="Cambria"/>
                        </a:rPr>
                        <a:t>1000 - 2500 Lux</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ambria"/>
                          <a:ea typeface="Cambria"/>
                          <a:cs typeface="Cambria"/>
                          <a:sym typeface="Cambria"/>
                        </a:rPr>
                        <a:t>Aglaonema prefers indirect light. Avoid direct sunlight.</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4175">
                <a:tc>
                  <a:txBody>
                    <a:bodyPr/>
                    <a:lstStyle/>
                    <a:p>
                      <a:pPr indent="0" lvl="0" marL="0" rtl="0" algn="ctr">
                        <a:spcBef>
                          <a:spcPts val="0"/>
                        </a:spcBef>
                        <a:spcAft>
                          <a:spcPts val="0"/>
                        </a:spcAft>
                        <a:buNone/>
                      </a:pPr>
                      <a:r>
                        <a:rPr b="1" lang="en-US" sz="1800">
                          <a:latin typeface="Cambria"/>
                          <a:ea typeface="Cambria"/>
                          <a:cs typeface="Cambria"/>
                          <a:sym typeface="Cambria"/>
                        </a:rPr>
                        <a:t>pH Level</a:t>
                      </a:r>
                      <a:endParaRPr b="1"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ambria"/>
                          <a:ea typeface="Cambria"/>
                          <a:cs typeface="Cambria"/>
                          <a:sym typeface="Cambria"/>
                        </a:rPr>
                        <a:t>5.5 - 6.5</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Cambria"/>
                          <a:ea typeface="Cambria"/>
                          <a:cs typeface="Cambria"/>
                          <a:sym typeface="Cambria"/>
                        </a:rPr>
                        <a:t>Best for nutrient absorption in hydroponics.</a:t>
                      </a:r>
                      <a:endParaRPr sz="1800">
                        <a:latin typeface="Cambria"/>
                        <a:ea typeface="Cambria"/>
                        <a:cs typeface="Cambria"/>
                        <a:sym typeface="Cambri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03" name="Google Shape;503;g349108da7dd_0_1"/>
          <p:cNvSpPr txBox="1"/>
          <p:nvPr/>
        </p:nvSpPr>
        <p:spPr>
          <a:xfrm>
            <a:off x="838200" y="1466200"/>
            <a:ext cx="910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mbria"/>
                <a:ea typeface="Cambria"/>
                <a:cs typeface="Cambria"/>
                <a:sym typeface="Cambria"/>
              </a:rPr>
              <a:t>Expected </a:t>
            </a:r>
            <a:r>
              <a:rPr lang="en-US" sz="1800">
                <a:latin typeface="Cambria"/>
                <a:ea typeface="Cambria"/>
                <a:cs typeface="Cambria"/>
                <a:sym typeface="Cambria"/>
              </a:rPr>
              <a:t>Sensor Values for Aglaonema Growth:</a:t>
            </a:r>
            <a:endParaRPr sz="1800">
              <a:latin typeface="Cambria"/>
              <a:ea typeface="Cambria"/>
              <a:cs typeface="Cambria"/>
              <a:sym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33e54506212_0_0"/>
          <p:cNvSpPr txBox="1"/>
          <p:nvPr>
            <p:ph type="title"/>
          </p:nvPr>
        </p:nvSpPr>
        <p:spPr>
          <a:xfrm>
            <a:off x="838200" y="-120137"/>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Cambria"/>
                <a:ea typeface="Cambria"/>
                <a:cs typeface="Cambria"/>
                <a:sym typeface="Cambria"/>
              </a:rPr>
              <a:t>Results</a:t>
            </a:r>
            <a:endParaRPr b="1">
              <a:latin typeface="Cambria"/>
              <a:ea typeface="Cambria"/>
              <a:cs typeface="Cambria"/>
              <a:sym typeface="Cambria"/>
            </a:endParaRPr>
          </a:p>
        </p:txBody>
      </p:sp>
      <p:sp>
        <p:nvSpPr>
          <p:cNvPr id="509" name="Google Shape;509;g33e54506212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510" name="Google Shape;510;g33e54506212_0_0"/>
          <p:cNvPicPr preferRelativeResize="0"/>
          <p:nvPr/>
        </p:nvPicPr>
        <p:blipFill rotWithShape="1">
          <a:blip r:embed="rId3">
            <a:alphaModFix/>
          </a:blip>
          <a:srcRect b="0" l="0" r="0" t="0"/>
          <a:stretch/>
        </p:blipFill>
        <p:spPr>
          <a:xfrm>
            <a:off x="11183006" y="0"/>
            <a:ext cx="911569" cy="1085425"/>
          </a:xfrm>
          <a:prstGeom prst="rect">
            <a:avLst/>
          </a:prstGeom>
          <a:noFill/>
          <a:ln>
            <a:noFill/>
          </a:ln>
        </p:spPr>
      </p:pic>
      <p:sp>
        <p:nvSpPr>
          <p:cNvPr id="511" name="Google Shape;511;g33e54506212_0_0"/>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
        <p:nvSpPr>
          <p:cNvPr id="512" name="Google Shape;512;g33e54506212_0_0"/>
          <p:cNvSpPr txBox="1"/>
          <p:nvPr/>
        </p:nvSpPr>
        <p:spPr>
          <a:xfrm>
            <a:off x="838200" y="1205575"/>
            <a:ext cx="103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mbria"/>
                <a:ea typeface="Cambria"/>
                <a:cs typeface="Cambria"/>
                <a:sym typeface="Cambria"/>
              </a:rPr>
              <a:t>Structure:</a:t>
            </a:r>
            <a:endParaRPr b="1" sz="1800">
              <a:solidFill>
                <a:schemeClr val="dk1"/>
              </a:solidFill>
              <a:latin typeface="Cambria"/>
              <a:ea typeface="Cambria"/>
              <a:cs typeface="Cambria"/>
              <a:sym typeface="Cambria"/>
            </a:endParaRPr>
          </a:p>
        </p:txBody>
      </p:sp>
      <p:pic>
        <p:nvPicPr>
          <p:cNvPr id="513" name="Google Shape;513;g33e54506212_0_0"/>
          <p:cNvPicPr preferRelativeResize="0"/>
          <p:nvPr/>
        </p:nvPicPr>
        <p:blipFill>
          <a:blip r:embed="rId4">
            <a:alphaModFix/>
          </a:blip>
          <a:stretch>
            <a:fillRect/>
          </a:stretch>
        </p:blipFill>
        <p:spPr>
          <a:xfrm>
            <a:off x="2502275" y="1588825"/>
            <a:ext cx="3280791" cy="4374388"/>
          </a:xfrm>
          <a:prstGeom prst="rect">
            <a:avLst/>
          </a:prstGeom>
          <a:noFill/>
          <a:ln>
            <a:noFill/>
          </a:ln>
        </p:spPr>
      </p:pic>
      <p:pic>
        <p:nvPicPr>
          <p:cNvPr id="514" name="Google Shape;514;g33e54506212_0_0"/>
          <p:cNvPicPr preferRelativeResize="0"/>
          <p:nvPr/>
        </p:nvPicPr>
        <p:blipFill>
          <a:blip r:embed="rId5">
            <a:alphaModFix/>
          </a:blip>
          <a:stretch>
            <a:fillRect/>
          </a:stretch>
        </p:blipFill>
        <p:spPr>
          <a:xfrm>
            <a:off x="6165316" y="1588825"/>
            <a:ext cx="3280791" cy="437438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3478055afc0_0_0"/>
          <p:cNvSpPr txBox="1"/>
          <p:nvPr>
            <p:ph type="title"/>
          </p:nvPr>
        </p:nvSpPr>
        <p:spPr>
          <a:xfrm>
            <a:off x="838200" y="-120137"/>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Cambria"/>
                <a:ea typeface="Cambria"/>
                <a:cs typeface="Cambria"/>
                <a:sym typeface="Cambria"/>
              </a:rPr>
              <a:t>Results</a:t>
            </a:r>
            <a:endParaRPr b="1">
              <a:latin typeface="Cambria"/>
              <a:ea typeface="Cambria"/>
              <a:cs typeface="Cambria"/>
              <a:sym typeface="Cambria"/>
            </a:endParaRPr>
          </a:p>
        </p:txBody>
      </p:sp>
      <p:sp>
        <p:nvSpPr>
          <p:cNvPr id="520" name="Google Shape;520;g3478055afc0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521" name="Google Shape;521;g3478055afc0_0_0"/>
          <p:cNvPicPr preferRelativeResize="0"/>
          <p:nvPr/>
        </p:nvPicPr>
        <p:blipFill rotWithShape="1">
          <a:blip r:embed="rId3">
            <a:alphaModFix/>
          </a:blip>
          <a:srcRect b="0" l="0" r="0" t="0"/>
          <a:stretch/>
        </p:blipFill>
        <p:spPr>
          <a:xfrm>
            <a:off x="11183006" y="0"/>
            <a:ext cx="911569" cy="1085425"/>
          </a:xfrm>
          <a:prstGeom prst="rect">
            <a:avLst/>
          </a:prstGeom>
          <a:noFill/>
          <a:ln>
            <a:noFill/>
          </a:ln>
        </p:spPr>
      </p:pic>
      <p:sp>
        <p:nvSpPr>
          <p:cNvPr id="522" name="Google Shape;522;g3478055afc0_0_0"/>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
        <p:nvSpPr>
          <p:cNvPr id="523" name="Google Shape;523;g3478055afc0_0_0"/>
          <p:cNvSpPr txBox="1"/>
          <p:nvPr/>
        </p:nvSpPr>
        <p:spPr>
          <a:xfrm>
            <a:off x="838200" y="1205575"/>
            <a:ext cx="103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mbria"/>
                <a:ea typeface="Cambria"/>
                <a:cs typeface="Cambria"/>
                <a:sym typeface="Cambria"/>
              </a:rPr>
              <a:t>Firebase :</a:t>
            </a:r>
            <a:endParaRPr b="1" sz="1800">
              <a:solidFill>
                <a:schemeClr val="dk1"/>
              </a:solidFill>
              <a:latin typeface="Cambria"/>
              <a:ea typeface="Cambria"/>
              <a:cs typeface="Cambria"/>
              <a:sym typeface="Cambria"/>
            </a:endParaRPr>
          </a:p>
        </p:txBody>
      </p:sp>
      <p:pic>
        <p:nvPicPr>
          <p:cNvPr id="524" name="Google Shape;524;g3478055afc0_0_0" title="Screenshot 2025-04-01 182744.png"/>
          <p:cNvPicPr preferRelativeResize="0"/>
          <p:nvPr/>
        </p:nvPicPr>
        <p:blipFill>
          <a:blip r:embed="rId4">
            <a:alphaModFix/>
          </a:blip>
          <a:stretch>
            <a:fillRect/>
          </a:stretch>
        </p:blipFill>
        <p:spPr>
          <a:xfrm>
            <a:off x="1747838" y="1857975"/>
            <a:ext cx="8696325" cy="3609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33e54506212_0_17"/>
          <p:cNvSpPr txBox="1"/>
          <p:nvPr>
            <p:ph type="title"/>
          </p:nvPr>
        </p:nvSpPr>
        <p:spPr>
          <a:xfrm>
            <a:off x="838200" y="-120137"/>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Cambria"/>
                <a:ea typeface="Cambria"/>
                <a:cs typeface="Cambria"/>
                <a:sym typeface="Cambria"/>
              </a:rPr>
              <a:t>Results</a:t>
            </a:r>
            <a:endParaRPr b="1">
              <a:latin typeface="Cambria"/>
              <a:ea typeface="Cambria"/>
              <a:cs typeface="Cambria"/>
              <a:sym typeface="Cambria"/>
            </a:endParaRPr>
          </a:p>
        </p:txBody>
      </p:sp>
      <p:sp>
        <p:nvSpPr>
          <p:cNvPr id="530" name="Google Shape;530;g33e54506212_0_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531" name="Google Shape;531;g33e54506212_0_17"/>
          <p:cNvPicPr preferRelativeResize="0"/>
          <p:nvPr/>
        </p:nvPicPr>
        <p:blipFill rotWithShape="1">
          <a:blip r:embed="rId3">
            <a:alphaModFix/>
          </a:blip>
          <a:srcRect b="0" l="0" r="0" t="0"/>
          <a:stretch/>
        </p:blipFill>
        <p:spPr>
          <a:xfrm>
            <a:off x="11183006" y="0"/>
            <a:ext cx="911569" cy="1085425"/>
          </a:xfrm>
          <a:prstGeom prst="rect">
            <a:avLst/>
          </a:prstGeom>
          <a:noFill/>
          <a:ln>
            <a:noFill/>
          </a:ln>
        </p:spPr>
      </p:pic>
      <p:sp>
        <p:nvSpPr>
          <p:cNvPr id="532" name="Google Shape;532;g33e54506212_0_17"/>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
        <p:nvSpPr>
          <p:cNvPr id="533" name="Google Shape;533;g33e54506212_0_17"/>
          <p:cNvSpPr txBox="1"/>
          <p:nvPr/>
        </p:nvSpPr>
        <p:spPr>
          <a:xfrm>
            <a:off x="350175" y="743875"/>
            <a:ext cx="103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mbria"/>
                <a:ea typeface="Cambria"/>
                <a:cs typeface="Cambria"/>
                <a:sym typeface="Cambria"/>
              </a:rPr>
              <a:t>ThingSpeak</a:t>
            </a:r>
            <a:r>
              <a:rPr b="1" lang="en-US" sz="1800">
                <a:solidFill>
                  <a:schemeClr val="dk1"/>
                </a:solidFill>
                <a:latin typeface="Cambria"/>
                <a:ea typeface="Cambria"/>
                <a:cs typeface="Cambria"/>
                <a:sym typeface="Cambria"/>
              </a:rPr>
              <a:t>:</a:t>
            </a:r>
            <a:endParaRPr b="1" sz="1800">
              <a:solidFill>
                <a:schemeClr val="dk1"/>
              </a:solidFill>
              <a:latin typeface="Cambria"/>
              <a:ea typeface="Cambria"/>
              <a:cs typeface="Cambria"/>
              <a:sym typeface="Cambria"/>
            </a:endParaRPr>
          </a:p>
        </p:txBody>
      </p:sp>
      <p:pic>
        <p:nvPicPr>
          <p:cNvPr id="534" name="Google Shape;534;g33e54506212_0_17" title="Screenshot 2025-04-02 001805.png"/>
          <p:cNvPicPr preferRelativeResize="0"/>
          <p:nvPr/>
        </p:nvPicPr>
        <p:blipFill>
          <a:blip r:embed="rId4">
            <a:alphaModFix/>
          </a:blip>
          <a:stretch>
            <a:fillRect/>
          </a:stretch>
        </p:blipFill>
        <p:spPr>
          <a:xfrm>
            <a:off x="313800" y="1397432"/>
            <a:ext cx="7449299" cy="4886043"/>
          </a:xfrm>
          <a:prstGeom prst="rect">
            <a:avLst/>
          </a:prstGeom>
          <a:noFill/>
          <a:ln>
            <a:noFill/>
          </a:ln>
        </p:spPr>
      </p:pic>
      <p:pic>
        <p:nvPicPr>
          <p:cNvPr id="535" name="Google Shape;535;g33e54506212_0_17" title="Screenshot 2025-04-02 001820.png"/>
          <p:cNvPicPr preferRelativeResize="0"/>
          <p:nvPr/>
        </p:nvPicPr>
        <p:blipFill>
          <a:blip r:embed="rId5">
            <a:alphaModFix/>
          </a:blip>
          <a:stretch>
            <a:fillRect/>
          </a:stretch>
        </p:blipFill>
        <p:spPr>
          <a:xfrm>
            <a:off x="7878025" y="2391263"/>
            <a:ext cx="4094124" cy="289837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33e54506212_0_26"/>
          <p:cNvSpPr txBox="1"/>
          <p:nvPr>
            <p:ph type="title"/>
          </p:nvPr>
        </p:nvSpPr>
        <p:spPr>
          <a:xfrm>
            <a:off x="838200" y="-120137"/>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Cambria"/>
                <a:ea typeface="Cambria"/>
                <a:cs typeface="Cambria"/>
                <a:sym typeface="Cambria"/>
              </a:rPr>
              <a:t>Results</a:t>
            </a:r>
            <a:endParaRPr b="1">
              <a:latin typeface="Cambria"/>
              <a:ea typeface="Cambria"/>
              <a:cs typeface="Cambria"/>
              <a:sym typeface="Cambria"/>
            </a:endParaRPr>
          </a:p>
        </p:txBody>
      </p:sp>
      <p:sp>
        <p:nvSpPr>
          <p:cNvPr id="541" name="Google Shape;541;g33e54506212_0_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542" name="Google Shape;542;g33e54506212_0_26"/>
          <p:cNvPicPr preferRelativeResize="0"/>
          <p:nvPr/>
        </p:nvPicPr>
        <p:blipFill rotWithShape="1">
          <a:blip r:embed="rId3">
            <a:alphaModFix/>
          </a:blip>
          <a:srcRect b="0" l="0" r="0" t="0"/>
          <a:stretch/>
        </p:blipFill>
        <p:spPr>
          <a:xfrm>
            <a:off x="11183006" y="0"/>
            <a:ext cx="911569" cy="1085425"/>
          </a:xfrm>
          <a:prstGeom prst="rect">
            <a:avLst/>
          </a:prstGeom>
          <a:noFill/>
          <a:ln>
            <a:noFill/>
          </a:ln>
        </p:spPr>
      </p:pic>
      <p:sp>
        <p:nvSpPr>
          <p:cNvPr id="543" name="Google Shape;543;g33e54506212_0_26"/>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
        <p:nvSpPr>
          <p:cNvPr id="544" name="Google Shape;544;g33e54506212_0_26"/>
          <p:cNvSpPr txBox="1"/>
          <p:nvPr/>
        </p:nvSpPr>
        <p:spPr>
          <a:xfrm>
            <a:off x="838200" y="1205575"/>
            <a:ext cx="103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mbria"/>
                <a:ea typeface="Cambria"/>
                <a:cs typeface="Cambria"/>
                <a:sym typeface="Cambria"/>
              </a:rPr>
              <a:t>DT Model</a:t>
            </a:r>
            <a:r>
              <a:rPr b="1" lang="en-US" sz="1800">
                <a:solidFill>
                  <a:schemeClr val="dk1"/>
                </a:solidFill>
                <a:latin typeface="Cambria"/>
                <a:ea typeface="Cambria"/>
                <a:cs typeface="Cambria"/>
                <a:sym typeface="Cambria"/>
              </a:rPr>
              <a:t>:					Synthetic Data							Sensor Data 	</a:t>
            </a:r>
            <a:endParaRPr b="1" sz="1800">
              <a:solidFill>
                <a:schemeClr val="dk1"/>
              </a:solidFill>
              <a:latin typeface="Cambria"/>
              <a:ea typeface="Cambria"/>
              <a:cs typeface="Cambria"/>
              <a:sym typeface="Cambria"/>
            </a:endParaRPr>
          </a:p>
        </p:txBody>
      </p:sp>
      <p:pic>
        <p:nvPicPr>
          <p:cNvPr id="545" name="Google Shape;545;g33e54506212_0_26" title="Screenshot 2025-04-01 184748.png"/>
          <p:cNvPicPr preferRelativeResize="0"/>
          <p:nvPr/>
        </p:nvPicPr>
        <p:blipFill>
          <a:blip r:embed="rId4">
            <a:alphaModFix/>
          </a:blip>
          <a:stretch>
            <a:fillRect/>
          </a:stretch>
        </p:blipFill>
        <p:spPr>
          <a:xfrm>
            <a:off x="2343750" y="1667275"/>
            <a:ext cx="4391955" cy="4374387"/>
          </a:xfrm>
          <a:prstGeom prst="rect">
            <a:avLst/>
          </a:prstGeom>
          <a:noFill/>
          <a:ln>
            <a:noFill/>
          </a:ln>
        </p:spPr>
      </p:pic>
      <p:pic>
        <p:nvPicPr>
          <p:cNvPr id="546" name="Google Shape;546;g33e54506212_0_26" title="Screenshot 2025-04-01 191824.png"/>
          <p:cNvPicPr preferRelativeResize="0"/>
          <p:nvPr/>
        </p:nvPicPr>
        <p:blipFill>
          <a:blip r:embed="rId5">
            <a:alphaModFix/>
          </a:blip>
          <a:stretch>
            <a:fillRect/>
          </a:stretch>
        </p:blipFill>
        <p:spPr>
          <a:xfrm>
            <a:off x="7002705" y="1667275"/>
            <a:ext cx="4351088" cy="437438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33e54506212_0_42"/>
          <p:cNvSpPr txBox="1"/>
          <p:nvPr>
            <p:ph type="title"/>
          </p:nvPr>
        </p:nvSpPr>
        <p:spPr>
          <a:xfrm>
            <a:off x="838200" y="-120137"/>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Cambria"/>
                <a:ea typeface="Cambria"/>
                <a:cs typeface="Cambria"/>
                <a:sym typeface="Cambria"/>
              </a:rPr>
              <a:t>Results</a:t>
            </a:r>
            <a:endParaRPr b="1">
              <a:latin typeface="Cambria"/>
              <a:ea typeface="Cambria"/>
              <a:cs typeface="Cambria"/>
              <a:sym typeface="Cambria"/>
            </a:endParaRPr>
          </a:p>
        </p:txBody>
      </p:sp>
      <p:sp>
        <p:nvSpPr>
          <p:cNvPr id="552" name="Google Shape;552;g33e54506212_0_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553" name="Google Shape;553;g33e54506212_0_42"/>
          <p:cNvPicPr preferRelativeResize="0"/>
          <p:nvPr/>
        </p:nvPicPr>
        <p:blipFill rotWithShape="1">
          <a:blip r:embed="rId3">
            <a:alphaModFix/>
          </a:blip>
          <a:srcRect b="0" l="0" r="0" t="0"/>
          <a:stretch/>
        </p:blipFill>
        <p:spPr>
          <a:xfrm>
            <a:off x="11183006" y="0"/>
            <a:ext cx="911569" cy="1085425"/>
          </a:xfrm>
          <a:prstGeom prst="rect">
            <a:avLst/>
          </a:prstGeom>
          <a:noFill/>
          <a:ln>
            <a:noFill/>
          </a:ln>
        </p:spPr>
      </p:pic>
      <p:sp>
        <p:nvSpPr>
          <p:cNvPr id="554" name="Google Shape;554;g33e54506212_0_42"/>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
        <p:nvSpPr>
          <p:cNvPr id="555" name="Google Shape;555;g33e54506212_0_42"/>
          <p:cNvSpPr txBox="1"/>
          <p:nvPr/>
        </p:nvSpPr>
        <p:spPr>
          <a:xfrm>
            <a:off x="838200" y="1205575"/>
            <a:ext cx="103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mbria"/>
                <a:ea typeface="Cambria"/>
                <a:cs typeface="Cambria"/>
                <a:sym typeface="Cambria"/>
              </a:rPr>
              <a:t>LSTM </a:t>
            </a:r>
            <a:r>
              <a:rPr b="1" lang="en-US" sz="1800">
                <a:solidFill>
                  <a:schemeClr val="dk1"/>
                </a:solidFill>
                <a:latin typeface="Cambria"/>
                <a:ea typeface="Cambria"/>
                <a:cs typeface="Cambria"/>
                <a:sym typeface="Cambria"/>
              </a:rPr>
              <a:t>Model:					</a:t>
            </a:r>
            <a:endParaRPr b="1" sz="1800">
              <a:solidFill>
                <a:schemeClr val="dk1"/>
              </a:solidFill>
              <a:latin typeface="Cambria"/>
              <a:ea typeface="Cambria"/>
              <a:cs typeface="Cambria"/>
              <a:sym typeface="Cambria"/>
            </a:endParaRPr>
          </a:p>
        </p:txBody>
      </p:sp>
      <p:pic>
        <p:nvPicPr>
          <p:cNvPr id="556" name="Google Shape;556;g33e54506212_0_42" title="Screenshot 2025-04-01 190522.png"/>
          <p:cNvPicPr preferRelativeResize="0"/>
          <p:nvPr/>
        </p:nvPicPr>
        <p:blipFill>
          <a:blip r:embed="rId4">
            <a:alphaModFix/>
          </a:blip>
          <a:stretch>
            <a:fillRect/>
          </a:stretch>
        </p:blipFill>
        <p:spPr>
          <a:xfrm>
            <a:off x="4768725" y="1608625"/>
            <a:ext cx="5686425" cy="2181225"/>
          </a:xfrm>
          <a:prstGeom prst="rect">
            <a:avLst/>
          </a:prstGeom>
          <a:noFill/>
          <a:ln>
            <a:noFill/>
          </a:ln>
        </p:spPr>
      </p:pic>
      <p:sp>
        <p:nvSpPr>
          <p:cNvPr id="557" name="Google Shape;557;g33e54506212_0_42"/>
          <p:cNvSpPr txBox="1"/>
          <p:nvPr/>
        </p:nvSpPr>
        <p:spPr>
          <a:xfrm>
            <a:off x="1816025" y="2468388"/>
            <a:ext cx="274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mbria"/>
                <a:ea typeface="Cambria"/>
                <a:cs typeface="Cambria"/>
                <a:sym typeface="Cambria"/>
              </a:rPr>
              <a:t>Synthetic Data</a:t>
            </a:r>
            <a:endParaRPr b="1" sz="1800">
              <a:solidFill>
                <a:schemeClr val="dk1"/>
              </a:solidFill>
              <a:latin typeface="Cambria"/>
              <a:ea typeface="Cambria"/>
              <a:cs typeface="Cambria"/>
              <a:sym typeface="Cambria"/>
            </a:endParaRPr>
          </a:p>
        </p:txBody>
      </p:sp>
      <p:sp>
        <p:nvSpPr>
          <p:cNvPr id="558" name="Google Shape;558;g33e54506212_0_42"/>
          <p:cNvSpPr txBox="1"/>
          <p:nvPr/>
        </p:nvSpPr>
        <p:spPr>
          <a:xfrm>
            <a:off x="1816025" y="4550925"/>
            <a:ext cx="274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mbria"/>
                <a:ea typeface="Cambria"/>
                <a:cs typeface="Cambria"/>
                <a:sym typeface="Cambria"/>
              </a:rPr>
              <a:t>Sensor </a:t>
            </a:r>
            <a:r>
              <a:rPr b="1" lang="en-US" sz="1800">
                <a:solidFill>
                  <a:schemeClr val="dk1"/>
                </a:solidFill>
                <a:latin typeface="Cambria"/>
                <a:ea typeface="Cambria"/>
                <a:cs typeface="Cambria"/>
                <a:sym typeface="Cambria"/>
              </a:rPr>
              <a:t>Data</a:t>
            </a:r>
            <a:endParaRPr b="1" sz="1800">
              <a:solidFill>
                <a:schemeClr val="dk1"/>
              </a:solidFill>
              <a:latin typeface="Cambria"/>
              <a:ea typeface="Cambria"/>
              <a:cs typeface="Cambria"/>
              <a:sym typeface="Cambria"/>
            </a:endParaRPr>
          </a:p>
        </p:txBody>
      </p:sp>
      <p:pic>
        <p:nvPicPr>
          <p:cNvPr id="559" name="Google Shape;559;g33e54506212_0_42" title="Screenshot 2025-04-06 145716.png"/>
          <p:cNvPicPr preferRelativeResize="0"/>
          <p:nvPr/>
        </p:nvPicPr>
        <p:blipFill>
          <a:blip r:embed="rId5">
            <a:alphaModFix/>
          </a:blip>
          <a:stretch>
            <a:fillRect/>
          </a:stretch>
        </p:blipFill>
        <p:spPr>
          <a:xfrm>
            <a:off x="4768725" y="3967800"/>
            <a:ext cx="5686425" cy="201567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33be20f1fbc_1_196"/>
          <p:cNvSpPr txBox="1"/>
          <p:nvPr>
            <p:ph type="title"/>
          </p:nvPr>
        </p:nvSpPr>
        <p:spPr>
          <a:xfrm>
            <a:off x="688525" y="156900"/>
            <a:ext cx="10515600" cy="89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Cambria"/>
                <a:ea typeface="Cambria"/>
                <a:cs typeface="Cambria"/>
                <a:sym typeface="Cambria"/>
              </a:rPr>
              <a:t>Conclusion</a:t>
            </a:r>
            <a:endParaRPr b="1">
              <a:latin typeface="Cambria"/>
              <a:ea typeface="Cambria"/>
              <a:cs typeface="Cambria"/>
              <a:sym typeface="Cambria"/>
            </a:endParaRPr>
          </a:p>
        </p:txBody>
      </p:sp>
      <p:sp>
        <p:nvSpPr>
          <p:cNvPr id="565" name="Google Shape;565;g33be20f1fbc_1_19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66" name="Google Shape;566;g33be20f1fbc_1_196"/>
          <p:cNvSpPr txBox="1"/>
          <p:nvPr/>
        </p:nvSpPr>
        <p:spPr>
          <a:xfrm>
            <a:off x="481500" y="1189713"/>
            <a:ext cx="11229000" cy="474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US" sz="1800">
                <a:solidFill>
                  <a:schemeClr val="dk1"/>
                </a:solidFill>
                <a:latin typeface="Cambria"/>
                <a:ea typeface="Cambria"/>
                <a:cs typeface="Cambria"/>
                <a:sym typeface="Cambria"/>
              </a:rPr>
              <a:t>The Smart IoT-Based Hydroponic System integrates ESP32, cloud platforms like Firebase and ThingSpeak, and Machine Learning to automate and optimize plant growth. The system collects real-time data from DHT11, soil moisture, pH, and LDR sensors, processes it using ESP32, and sends it to the cloud for analysis. A trained DT &amp; LSTM model predicts plant needs, enabling automated irrigation and light control.</a:t>
            </a:r>
            <a:endParaRPr sz="1800">
              <a:solidFill>
                <a:schemeClr val="dk1"/>
              </a:solidFill>
              <a:latin typeface="Cambria"/>
              <a:ea typeface="Cambria"/>
              <a:cs typeface="Cambria"/>
              <a:sym typeface="Cambria"/>
            </a:endParaRPr>
          </a:p>
          <a:p>
            <a:pPr indent="0" lvl="0" marL="0" rtl="0" algn="just">
              <a:lnSpc>
                <a:spcPct val="115000"/>
              </a:lnSpc>
              <a:spcBef>
                <a:spcPts val="1400"/>
              </a:spcBef>
              <a:spcAft>
                <a:spcPts val="0"/>
              </a:spcAft>
              <a:buNone/>
            </a:pPr>
            <a:r>
              <a:rPr b="1" lang="en-US" sz="1800">
                <a:solidFill>
                  <a:schemeClr val="dk1"/>
                </a:solidFill>
                <a:latin typeface="Cambria"/>
                <a:ea typeface="Cambria"/>
                <a:cs typeface="Cambria"/>
                <a:sym typeface="Cambria"/>
              </a:rPr>
              <a:t>Key Takeaways:</a:t>
            </a:r>
            <a:endParaRPr b="1" sz="1800">
              <a:solidFill>
                <a:schemeClr val="dk1"/>
              </a:solidFill>
              <a:latin typeface="Cambria"/>
              <a:ea typeface="Cambria"/>
              <a:cs typeface="Cambria"/>
              <a:sym typeface="Cambria"/>
            </a:endParaRPr>
          </a:p>
          <a:p>
            <a:pPr indent="-342900" lvl="0" marL="457200" rtl="0" algn="just">
              <a:lnSpc>
                <a:spcPct val="115000"/>
              </a:lnSpc>
              <a:spcBef>
                <a:spcPts val="1400"/>
              </a:spcBef>
              <a:spcAft>
                <a:spcPts val="0"/>
              </a:spcAft>
              <a:buClr>
                <a:schemeClr val="dk1"/>
              </a:buClr>
              <a:buSzPts val="1800"/>
              <a:buFont typeface="Cambria"/>
              <a:buChar char="●"/>
            </a:pPr>
            <a:r>
              <a:rPr b="1" lang="en-US" sz="1800">
                <a:solidFill>
                  <a:schemeClr val="dk1"/>
                </a:solidFill>
                <a:latin typeface="Cambria"/>
                <a:ea typeface="Cambria"/>
                <a:cs typeface="Cambria"/>
                <a:sym typeface="Cambria"/>
              </a:rPr>
              <a:t>Real-time Monitoring</a:t>
            </a:r>
            <a:r>
              <a:rPr lang="en-US" sz="1800">
                <a:solidFill>
                  <a:schemeClr val="dk1"/>
                </a:solidFill>
                <a:latin typeface="Cambria"/>
                <a:ea typeface="Cambria"/>
                <a:cs typeface="Cambria"/>
                <a:sym typeface="Cambria"/>
              </a:rPr>
              <a:t> – Sensor data is uploaded to Firebase and visualized on ThingSpeak.</a:t>
            </a:r>
            <a:endParaRPr sz="1800">
              <a:solidFill>
                <a:schemeClr val="dk1"/>
              </a:solidFill>
              <a:latin typeface="Cambria"/>
              <a:ea typeface="Cambria"/>
              <a:cs typeface="Cambria"/>
              <a:sym typeface="Cambria"/>
            </a:endParaRPr>
          </a:p>
          <a:p>
            <a:pPr indent="-342900" lvl="0" marL="457200" rtl="0" algn="just">
              <a:lnSpc>
                <a:spcPct val="115000"/>
              </a:lnSpc>
              <a:spcBef>
                <a:spcPts val="0"/>
              </a:spcBef>
              <a:spcAft>
                <a:spcPts val="0"/>
              </a:spcAft>
              <a:buClr>
                <a:schemeClr val="dk1"/>
              </a:buClr>
              <a:buSzPts val="1800"/>
              <a:buFont typeface="Cambria"/>
              <a:buChar char="●"/>
            </a:pPr>
            <a:r>
              <a:rPr b="1" lang="en-US" sz="1800">
                <a:solidFill>
                  <a:schemeClr val="dk1"/>
                </a:solidFill>
                <a:latin typeface="Cambria"/>
                <a:ea typeface="Cambria"/>
                <a:cs typeface="Cambria"/>
                <a:sym typeface="Cambria"/>
              </a:rPr>
              <a:t>Automated Control</a:t>
            </a:r>
            <a:r>
              <a:rPr lang="en-US" sz="1800">
                <a:solidFill>
                  <a:schemeClr val="dk1"/>
                </a:solidFill>
                <a:latin typeface="Cambria"/>
                <a:ea typeface="Cambria"/>
                <a:cs typeface="Cambria"/>
                <a:sym typeface="Cambria"/>
              </a:rPr>
              <a:t> – Water pump operate based on sensor feedback and ML predictions.</a:t>
            </a:r>
            <a:endParaRPr sz="1800">
              <a:solidFill>
                <a:schemeClr val="dk1"/>
              </a:solidFill>
              <a:latin typeface="Cambria"/>
              <a:ea typeface="Cambria"/>
              <a:cs typeface="Cambria"/>
              <a:sym typeface="Cambria"/>
            </a:endParaRPr>
          </a:p>
          <a:p>
            <a:pPr indent="-342900" lvl="0" marL="457200" rtl="0" algn="just">
              <a:lnSpc>
                <a:spcPct val="115000"/>
              </a:lnSpc>
              <a:spcBef>
                <a:spcPts val="0"/>
              </a:spcBef>
              <a:spcAft>
                <a:spcPts val="0"/>
              </a:spcAft>
              <a:buClr>
                <a:schemeClr val="dk1"/>
              </a:buClr>
              <a:buSzPts val="1800"/>
              <a:buFont typeface="Cambria"/>
              <a:buChar char="●"/>
            </a:pPr>
            <a:r>
              <a:rPr b="1" lang="en-US" sz="1800">
                <a:solidFill>
                  <a:schemeClr val="dk1"/>
                </a:solidFill>
                <a:latin typeface="Cambria"/>
                <a:ea typeface="Cambria"/>
                <a:cs typeface="Cambria"/>
                <a:sym typeface="Cambria"/>
              </a:rPr>
              <a:t>Cloud &amp; IoT Integration</a:t>
            </a:r>
            <a:r>
              <a:rPr lang="en-US" sz="1800">
                <a:solidFill>
                  <a:schemeClr val="dk1"/>
                </a:solidFill>
                <a:latin typeface="Cambria"/>
                <a:ea typeface="Cambria"/>
                <a:cs typeface="Cambria"/>
                <a:sym typeface="Cambria"/>
              </a:rPr>
              <a:t> – Firebase stores sensor data, while ThingSpeak provides real-time graphs.</a:t>
            </a:r>
            <a:endParaRPr sz="1800">
              <a:solidFill>
                <a:schemeClr val="dk1"/>
              </a:solidFill>
              <a:latin typeface="Cambria"/>
              <a:ea typeface="Cambria"/>
              <a:cs typeface="Cambria"/>
              <a:sym typeface="Cambria"/>
            </a:endParaRPr>
          </a:p>
          <a:p>
            <a:pPr indent="-342900" lvl="0" marL="457200" rtl="0" algn="just">
              <a:lnSpc>
                <a:spcPct val="115000"/>
              </a:lnSpc>
              <a:spcBef>
                <a:spcPts val="0"/>
              </a:spcBef>
              <a:spcAft>
                <a:spcPts val="0"/>
              </a:spcAft>
              <a:buClr>
                <a:schemeClr val="dk1"/>
              </a:buClr>
              <a:buSzPts val="1800"/>
              <a:buFont typeface="Cambria"/>
              <a:buChar char="●"/>
            </a:pPr>
            <a:r>
              <a:rPr b="1" lang="en-US" sz="1800">
                <a:solidFill>
                  <a:schemeClr val="dk1"/>
                </a:solidFill>
                <a:latin typeface="Cambria"/>
                <a:ea typeface="Cambria"/>
                <a:cs typeface="Cambria"/>
                <a:sym typeface="Cambria"/>
              </a:rPr>
              <a:t>Machine Learning Optimization</a:t>
            </a:r>
            <a:r>
              <a:rPr lang="en-US" sz="1800">
                <a:solidFill>
                  <a:schemeClr val="dk1"/>
                </a:solidFill>
                <a:latin typeface="Cambria"/>
                <a:ea typeface="Cambria"/>
                <a:cs typeface="Cambria"/>
                <a:sym typeface="Cambria"/>
              </a:rPr>
              <a:t> – The LSTM &amp; DT model predict environmental needs for optimal growth.</a:t>
            </a:r>
            <a:endParaRPr sz="1800">
              <a:solidFill>
                <a:schemeClr val="dk1"/>
              </a:solidFill>
              <a:latin typeface="Cambria"/>
              <a:ea typeface="Cambria"/>
              <a:cs typeface="Cambria"/>
              <a:sym typeface="Cambria"/>
            </a:endParaRPr>
          </a:p>
          <a:p>
            <a:pPr indent="-342900" lvl="0" marL="457200" rtl="0" algn="just">
              <a:lnSpc>
                <a:spcPct val="115000"/>
              </a:lnSpc>
              <a:spcBef>
                <a:spcPts val="0"/>
              </a:spcBef>
              <a:spcAft>
                <a:spcPts val="0"/>
              </a:spcAft>
              <a:buClr>
                <a:schemeClr val="dk1"/>
              </a:buClr>
              <a:buSzPts val="1800"/>
              <a:buFont typeface="Cambria"/>
              <a:buChar char="●"/>
            </a:pPr>
            <a:r>
              <a:rPr b="1" lang="en-US" sz="1800">
                <a:solidFill>
                  <a:schemeClr val="dk1"/>
                </a:solidFill>
                <a:latin typeface="Cambria"/>
                <a:ea typeface="Cambria"/>
                <a:cs typeface="Cambria"/>
                <a:sym typeface="Cambria"/>
              </a:rPr>
              <a:t>Scalability &amp; Energy Efficiency</a:t>
            </a:r>
            <a:r>
              <a:rPr lang="en-US" sz="1800">
                <a:solidFill>
                  <a:schemeClr val="dk1"/>
                </a:solidFill>
                <a:latin typeface="Cambria"/>
                <a:ea typeface="Cambria"/>
                <a:cs typeface="Cambria"/>
                <a:sym typeface="Cambria"/>
              </a:rPr>
              <a:t> – The system can be expanded with more sensors and solar-powered options.</a:t>
            </a:r>
            <a:endParaRPr sz="1800">
              <a:solidFill>
                <a:schemeClr val="dk1"/>
              </a:solidFill>
              <a:latin typeface="Cambria"/>
              <a:ea typeface="Cambria"/>
              <a:cs typeface="Cambria"/>
              <a:sym typeface="Cambria"/>
            </a:endParaRPr>
          </a:p>
          <a:p>
            <a:pPr indent="0" lvl="0" marL="0" rtl="0" algn="just">
              <a:lnSpc>
                <a:spcPct val="115000"/>
              </a:lnSpc>
              <a:spcBef>
                <a:spcPts val="1200"/>
              </a:spcBef>
              <a:spcAft>
                <a:spcPts val="0"/>
              </a:spcAft>
              <a:buNone/>
            </a:pPr>
            <a:r>
              <a:rPr lang="en-US" sz="1800">
                <a:solidFill>
                  <a:schemeClr val="dk1"/>
                </a:solidFill>
                <a:latin typeface="Cambria"/>
                <a:ea typeface="Cambria"/>
                <a:cs typeface="Cambria"/>
                <a:sym typeface="Cambria"/>
              </a:rPr>
              <a:t>This project demonstrates how IoT and ML can revolutionize modern farming, making it more efficient, data-driven, and sustainable. </a:t>
            </a:r>
            <a:endParaRPr sz="1800">
              <a:solidFill>
                <a:schemeClr val="dk1"/>
              </a:solidFill>
              <a:latin typeface="Cambria"/>
              <a:ea typeface="Cambria"/>
              <a:cs typeface="Cambria"/>
              <a:sym typeface="Cambria"/>
            </a:endParaRPr>
          </a:p>
          <a:p>
            <a:pPr indent="0" lvl="0" marL="914400" rtl="0" algn="just">
              <a:lnSpc>
                <a:spcPct val="115000"/>
              </a:lnSpc>
              <a:spcBef>
                <a:spcPts val="1200"/>
              </a:spcBef>
              <a:spcAft>
                <a:spcPts val="1200"/>
              </a:spcAft>
              <a:buNone/>
            </a:pPr>
            <a:r>
              <a:t/>
            </a:r>
            <a:endParaRPr sz="1800">
              <a:solidFill>
                <a:schemeClr val="dk1"/>
              </a:solidFill>
              <a:latin typeface="Cambria"/>
              <a:ea typeface="Cambria"/>
              <a:cs typeface="Cambria"/>
              <a:sym typeface="Cambria"/>
            </a:endParaRPr>
          </a:p>
        </p:txBody>
      </p:sp>
      <p:pic>
        <p:nvPicPr>
          <p:cNvPr id="567" name="Google Shape;567;g33be20f1fbc_1_196"/>
          <p:cNvPicPr preferRelativeResize="0"/>
          <p:nvPr/>
        </p:nvPicPr>
        <p:blipFill rotWithShape="1">
          <a:blip r:embed="rId3">
            <a:alphaModFix/>
          </a:blip>
          <a:srcRect b="0" l="0" r="0" t="0"/>
          <a:stretch/>
        </p:blipFill>
        <p:spPr>
          <a:xfrm>
            <a:off x="11286000" y="89075"/>
            <a:ext cx="822075" cy="842425"/>
          </a:xfrm>
          <a:prstGeom prst="rect">
            <a:avLst/>
          </a:prstGeom>
          <a:noFill/>
          <a:ln>
            <a:noFill/>
          </a:ln>
        </p:spPr>
      </p:pic>
      <p:sp>
        <p:nvSpPr>
          <p:cNvPr id="568" name="Google Shape;568;g33be20f1fbc_1_196"/>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latin typeface="Cambria"/>
                <a:ea typeface="Cambria"/>
                <a:cs typeface="Cambria"/>
                <a:sym typeface="Cambria"/>
              </a:rPr>
              <a:t>References</a:t>
            </a:r>
            <a:endParaRPr/>
          </a:p>
        </p:txBody>
      </p:sp>
      <p:sp>
        <p:nvSpPr>
          <p:cNvPr id="574" name="Google Shape;574;p20"/>
          <p:cNvSpPr txBox="1"/>
          <p:nvPr>
            <p:ph idx="1" type="body"/>
          </p:nvPr>
        </p:nvSpPr>
        <p:spPr>
          <a:xfrm>
            <a:off x="838200" y="1982988"/>
            <a:ext cx="10515600" cy="4081200"/>
          </a:xfrm>
          <a:prstGeom prst="rect">
            <a:avLst/>
          </a:prstGeom>
          <a:noFill/>
          <a:ln>
            <a:noFill/>
          </a:ln>
        </p:spPr>
        <p:txBody>
          <a:bodyPr anchorCtr="0" anchor="t" bIns="45700" lIns="91425" spcFirstLastPara="1" rIns="91425" wrap="square" tIns="45700">
            <a:noAutofit/>
          </a:bodyPr>
          <a:lstStyle/>
          <a:p>
            <a:pPr indent="-228600" lvl="0" marL="457200" rtl="0" algn="just">
              <a:lnSpc>
                <a:spcPct val="90000"/>
              </a:lnSpc>
              <a:spcBef>
                <a:spcPts val="2200"/>
              </a:spcBef>
              <a:spcAft>
                <a:spcPts val="0"/>
              </a:spcAft>
              <a:buSzPts val="1800"/>
              <a:buFont typeface="Arial"/>
              <a:buNone/>
            </a:pPr>
            <a:r>
              <a:rPr lang="en-US" sz="1400">
                <a:latin typeface="Arial"/>
                <a:ea typeface="Arial"/>
                <a:cs typeface="Arial"/>
                <a:sym typeface="Arial"/>
              </a:rPr>
              <a:t>[</a:t>
            </a:r>
            <a:r>
              <a:rPr lang="en-US" sz="1400">
                <a:latin typeface="Times New Roman"/>
                <a:ea typeface="Times New Roman"/>
                <a:cs typeface="Times New Roman"/>
                <a:sym typeface="Times New Roman"/>
              </a:rPr>
              <a:t>1] K.Lakshmisudha, Swathi Hegde, Neha Kale, Shruti Iyer, </a:t>
            </a:r>
            <a:r>
              <a:rPr b="1" lang="en-US" sz="1400">
                <a:latin typeface="Times New Roman"/>
                <a:ea typeface="Times New Roman"/>
                <a:cs typeface="Times New Roman"/>
                <a:sym typeface="Times New Roman"/>
              </a:rPr>
              <a:t>“ Smart Precision Based Agriculture Using Sensors”</a:t>
            </a:r>
            <a:r>
              <a:rPr lang="en-US" sz="1400">
                <a:latin typeface="Times New Roman"/>
                <a:ea typeface="Times New Roman"/>
                <a:cs typeface="Times New Roman"/>
                <a:sym typeface="Times New Roman"/>
              </a:rPr>
              <a:t>, International Journal of Computer Applications (0975- 8887), Volume 146-No.11, July 2011 </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0"/>
              </a:spcAft>
              <a:buSzPts val="1800"/>
              <a:buFont typeface="Arial"/>
              <a:buNone/>
            </a:pPr>
            <a:r>
              <a:rPr lang="en-US" sz="1400">
                <a:latin typeface="Times New Roman"/>
                <a:ea typeface="Times New Roman"/>
                <a:cs typeface="Times New Roman"/>
                <a:sym typeface="Times New Roman"/>
              </a:rPr>
              <a:t>[2] Nikesh Gondchawar, Dr. R.S.Kawitkar, </a:t>
            </a:r>
            <a:r>
              <a:rPr b="1" lang="en-US" sz="1400">
                <a:latin typeface="Times New Roman"/>
                <a:ea typeface="Times New Roman"/>
                <a:cs typeface="Times New Roman"/>
                <a:sym typeface="Times New Roman"/>
              </a:rPr>
              <a:t>“IoT Based Smart Agriculture”</a:t>
            </a:r>
            <a:r>
              <a:rPr lang="en-US" sz="1400">
                <a:latin typeface="Times New Roman"/>
                <a:ea typeface="Times New Roman"/>
                <a:cs typeface="Times New Roman"/>
                <a:sym typeface="Times New Roman"/>
              </a:rPr>
              <a:t>, International Journal of Advanced Research in Computer and Communication Engineering (IJARCCE), Vol.5, Issue 6, June 2016. </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0"/>
              </a:spcAft>
              <a:buSzPts val="1800"/>
              <a:buFont typeface="Arial"/>
              <a:buNone/>
            </a:pPr>
            <a:r>
              <a:rPr lang="en-US" sz="1400">
                <a:latin typeface="Times New Roman"/>
                <a:ea typeface="Times New Roman"/>
                <a:cs typeface="Times New Roman"/>
                <a:sym typeface="Times New Roman"/>
              </a:rPr>
              <a:t>[3] M.K.Gayatri, J.Jayasakthi, Dr.G.S.Anandhamala, </a:t>
            </a:r>
            <a:r>
              <a:rPr b="1" lang="en-US" sz="1400">
                <a:latin typeface="Times New Roman"/>
                <a:ea typeface="Times New Roman"/>
                <a:cs typeface="Times New Roman"/>
                <a:sym typeface="Times New Roman"/>
              </a:rPr>
              <a:t>“Providing Smart Agriculture Solutions to Farmers for Better Yielding Using IoT”</a:t>
            </a:r>
            <a:r>
              <a:rPr lang="en-US" sz="1400">
                <a:latin typeface="Times New Roman"/>
                <a:ea typeface="Times New Roman"/>
                <a:cs typeface="Times New Roman"/>
                <a:sym typeface="Times New Roman"/>
              </a:rPr>
              <a:t>, IEEE International Conference on Technological Innovations in ICT for Agriculture and Rural Development (TIAR 2015).</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0"/>
              </a:spcAft>
              <a:buSzPts val="1800"/>
              <a:buFont typeface="Arial"/>
              <a:buNone/>
            </a:pPr>
            <a:r>
              <a:rPr lang="en-US" sz="1400">
                <a:latin typeface="Times New Roman"/>
                <a:ea typeface="Times New Roman"/>
                <a:cs typeface="Times New Roman"/>
                <a:sym typeface="Times New Roman"/>
              </a:rPr>
              <a:t>[4] Chetan Dwarkani M, Ganesh Ram R, Jagannathan S, R. Priyatharshini, </a:t>
            </a:r>
            <a:r>
              <a:rPr b="1" lang="en-US" sz="1400">
                <a:latin typeface="Times New Roman"/>
                <a:ea typeface="Times New Roman"/>
                <a:cs typeface="Times New Roman"/>
                <a:sym typeface="Times New Roman"/>
              </a:rPr>
              <a:t>“Smart Farming System Using Sensors for Agricultural Task Automation”</a:t>
            </a:r>
            <a:r>
              <a:rPr lang="en-US" sz="1400">
                <a:latin typeface="Times New Roman"/>
                <a:ea typeface="Times New Roman"/>
                <a:cs typeface="Times New Roman"/>
                <a:sym typeface="Times New Roman"/>
              </a:rPr>
              <a:t>, IEEE International Conference on Technological Innovations in ICT for Agriculture and Rural Development (TIAR 2015). </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0"/>
              </a:spcAft>
              <a:buSzPts val="1800"/>
              <a:buFont typeface="Arial"/>
              <a:buNone/>
            </a:pPr>
            <a:r>
              <a:rPr lang="en-US" sz="1400">
                <a:latin typeface="Times New Roman"/>
                <a:ea typeface="Times New Roman"/>
                <a:cs typeface="Times New Roman"/>
                <a:sym typeface="Times New Roman"/>
              </a:rPr>
              <a:t>[5] S. R. Nandurkar, V. R. Thool, R. C. Thool, </a:t>
            </a:r>
            <a:r>
              <a:rPr b="1" lang="en-US" sz="1400">
                <a:latin typeface="Times New Roman"/>
                <a:ea typeface="Times New Roman"/>
                <a:cs typeface="Times New Roman"/>
                <a:sym typeface="Times New Roman"/>
              </a:rPr>
              <a:t>“Design and Development of Precision Agriculture System Using Wireless Sensor Network”</a:t>
            </a:r>
            <a:r>
              <a:rPr lang="en-US" sz="1400">
                <a:latin typeface="Times New Roman"/>
                <a:ea typeface="Times New Roman"/>
                <a:cs typeface="Times New Roman"/>
                <a:sym typeface="Times New Roman"/>
              </a:rPr>
              <a:t>, IEEE International Conference on Automation, Control, Energy and Systems (ACES), 2014. </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1200"/>
              </a:spcAft>
              <a:buSzPts val="1800"/>
              <a:buFont typeface="Arial"/>
              <a:buNone/>
            </a:pPr>
            <a:r>
              <a:rPr lang="en-US" sz="1400">
                <a:latin typeface="Times New Roman"/>
                <a:ea typeface="Times New Roman"/>
                <a:cs typeface="Times New Roman"/>
                <a:sym typeface="Times New Roman"/>
              </a:rPr>
              <a:t>[6] Joaquín Gutiérrez, Juan Francisco Villa-Medina, Alejandra Nieto-Garibay, and Miguel Ángel PortaGándara, </a:t>
            </a:r>
            <a:r>
              <a:rPr b="1" lang="en-US" sz="1400">
                <a:latin typeface="Times New Roman"/>
                <a:ea typeface="Times New Roman"/>
                <a:cs typeface="Times New Roman"/>
                <a:sym typeface="Times New Roman"/>
              </a:rPr>
              <a:t>“Automated Irrigation System Using a Wireless Sensor Network and GPRS Module”</a:t>
            </a:r>
            <a:r>
              <a:rPr lang="en-US" sz="1400">
                <a:latin typeface="Times New Roman"/>
                <a:ea typeface="Times New Roman"/>
                <a:cs typeface="Times New Roman"/>
                <a:sym typeface="Times New Roman"/>
              </a:rPr>
              <a:t>, IEEE Transactions on Instrumentation and </a:t>
            </a:r>
            <a:r>
              <a:rPr lang="en-US" sz="1400">
                <a:latin typeface="Arial"/>
                <a:ea typeface="Arial"/>
                <a:cs typeface="Arial"/>
                <a:sym typeface="Arial"/>
              </a:rPr>
              <a:t>Measurements, 0018-9456,2013</a:t>
            </a:r>
            <a:endParaRPr sz="1400">
              <a:latin typeface="Arial"/>
              <a:ea typeface="Arial"/>
              <a:cs typeface="Arial"/>
              <a:sym typeface="Arial"/>
            </a:endParaRPr>
          </a:p>
        </p:txBody>
      </p:sp>
      <p:sp>
        <p:nvSpPr>
          <p:cNvPr id="575" name="Google Shape;57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76" name="Google Shape;576;p20"/>
          <p:cNvPicPr preferRelativeResize="0"/>
          <p:nvPr/>
        </p:nvPicPr>
        <p:blipFill rotWithShape="1">
          <a:blip r:embed="rId4">
            <a:alphaModFix/>
          </a:blip>
          <a:srcRect b="0" l="0" r="0" t="0"/>
          <a:stretch/>
        </p:blipFill>
        <p:spPr>
          <a:xfrm>
            <a:off x="10942795" y="89075"/>
            <a:ext cx="1165281" cy="1387525"/>
          </a:xfrm>
          <a:prstGeom prst="rect">
            <a:avLst/>
          </a:prstGeom>
          <a:noFill/>
          <a:ln>
            <a:noFill/>
          </a:ln>
        </p:spPr>
      </p:pic>
      <p:sp>
        <p:nvSpPr>
          <p:cNvPr id="577" name="Google Shape;577;p20"/>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3be20f1fbc_3_0"/>
          <p:cNvSpPr txBox="1"/>
          <p:nvPr>
            <p:ph idx="1" type="body"/>
          </p:nvPr>
        </p:nvSpPr>
        <p:spPr>
          <a:xfrm>
            <a:off x="768300" y="1729150"/>
            <a:ext cx="10655400" cy="39246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1200"/>
              </a:spcBef>
              <a:spcAft>
                <a:spcPts val="0"/>
              </a:spcAft>
              <a:buClr>
                <a:srgbClr val="0E0E0E"/>
              </a:buClr>
              <a:buSzPts val="2200"/>
              <a:buFont typeface="Cambria"/>
              <a:buChar char="•"/>
            </a:pPr>
            <a:r>
              <a:rPr lang="en-US" sz="2200">
                <a:solidFill>
                  <a:srgbClr val="0E0E0E"/>
                </a:solidFill>
                <a:latin typeface="Cambria"/>
                <a:ea typeface="Cambria"/>
                <a:cs typeface="Cambria"/>
                <a:sym typeface="Cambria"/>
              </a:rPr>
              <a:t>Smart hydroponics integrates ML, IoT, and automation to enhance precision farming. Machine learning predicts plant growth, </a:t>
            </a:r>
            <a:r>
              <a:rPr lang="en-US" sz="2200">
                <a:solidFill>
                  <a:srgbClr val="0E0E0E"/>
                </a:solidFill>
                <a:latin typeface="Cambria"/>
                <a:ea typeface="Cambria"/>
                <a:cs typeface="Cambria"/>
                <a:sym typeface="Cambria"/>
              </a:rPr>
              <a:t>d</a:t>
            </a:r>
            <a:r>
              <a:rPr lang="en-US" sz="2200">
                <a:solidFill>
                  <a:srgbClr val="0E0E0E"/>
                </a:solidFill>
                <a:latin typeface="Cambria"/>
                <a:ea typeface="Cambria"/>
                <a:cs typeface="Cambria"/>
                <a:sym typeface="Cambria"/>
              </a:rPr>
              <a:t>etects diseases, and optimizes nutrient delivery. </a:t>
            </a:r>
            <a:endParaRPr sz="2200">
              <a:solidFill>
                <a:srgbClr val="0E0E0E"/>
              </a:solidFill>
              <a:latin typeface="Cambria"/>
              <a:ea typeface="Cambria"/>
              <a:cs typeface="Cambria"/>
              <a:sym typeface="Cambria"/>
            </a:endParaRPr>
          </a:p>
          <a:p>
            <a:pPr indent="-368300" lvl="0" marL="457200" rtl="0" algn="just">
              <a:lnSpc>
                <a:spcPct val="115000"/>
              </a:lnSpc>
              <a:spcBef>
                <a:spcPts val="0"/>
              </a:spcBef>
              <a:spcAft>
                <a:spcPts val="0"/>
              </a:spcAft>
              <a:buClr>
                <a:srgbClr val="0E0E0E"/>
              </a:buClr>
              <a:buSzPts val="2200"/>
              <a:buFont typeface="Cambria"/>
              <a:buChar char="•"/>
            </a:pPr>
            <a:r>
              <a:rPr lang="en-US" sz="2200">
                <a:solidFill>
                  <a:srgbClr val="0E0E0E"/>
                </a:solidFill>
                <a:latin typeface="Cambria"/>
                <a:ea typeface="Cambria"/>
                <a:cs typeface="Cambria"/>
                <a:sym typeface="Cambria"/>
              </a:rPr>
              <a:t>IoT sensors monitor environmental conditions, while ESP32 automates irrigation and climate control. </a:t>
            </a:r>
            <a:endParaRPr sz="2200">
              <a:solidFill>
                <a:srgbClr val="0E0E0E"/>
              </a:solidFill>
              <a:latin typeface="Cambria"/>
              <a:ea typeface="Cambria"/>
              <a:cs typeface="Cambria"/>
              <a:sym typeface="Cambria"/>
            </a:endParaRPr>
          </a:p>
          <a:p>
            <a:pPr indent="-368300" lvl="0" marL="457200" rtl="0" algn="just">
              <a:lnSpc>
                <a:spcPct val="115000"/>
              </a:lnSpc>
              <a:spcBef>
                <a:spcPts val="0"/>
              </a:spcBef>
              <a:spcAft>
                <a:spcPts val="0"/>
              </a:spcAft>
              <a:buClr>
                <a:srgbClr val="0E0E0E"/>
              </a:buClr>
              <a:buSzPts val="2200"/>
              <a:buFont typeface="Cambria"/>
              <a:buChar char="•"/>
            </a:pPr>
            <a:r>
              <a:rPr lang="en-US" sz="2200">
                <a:solidFill>
                  <a:srgbClr val="0E0E0E"/>
                </a:solidFill>
                <a:latin typeface="Cambria"/>
                <a:ea typeface="Cambria"/>
                <a:cs typeface="Cambria"/>
                <a:sym typeface="Cambria"/>
              </a:rPr>
              <a:t>Vertical farming is expanding with blockchain for traceability and cloud computing for remote monitoring. </a:t>
            </a:r>
            <a:endParaRPr sz="2200">
              <a:solidFill>
                <a:srgbClr val="0E0E0E"/>
              </a:solidFill>
              <a:latin typeface="Cambria"/>
              <a:ea typeface="Cambria"/>
              <a:cs typeface="Cambria"/>
              <a:sym typeface="Cambria"/>
            </a:endParaRPr>
          </a:p>
          <a:p>
            <a:pPr indent="-368300" lvl="0" marL="457200" rtl="0" algn="just">
              <a:lnSpc>
                <a:spcPct val="115000"/>
              </a:lnSpc>
              <a:spcBef>
                <a:spcPts val="0"/>
              </a:spcBef>
              <a:spcAft>
                <a:spcPts val="0"/>
              </a:spcAft>
              <a:buClr>
                <a:srgbClr val="0E0E0E"/>
              </a:buClr>
              <a:buSzPts val="2200"/>
              <a:buFont typeface="Cambria"/>
              <a:buChar char="•"/>
            </a:pPr>
            <a:r>
              <a:rPr lang="en-US" sz="2200">
                <a:solidFill>
                  <a:srgbClr val="0E0E0E"/>
                </a:solidFill>
                <a:latin typeface="Cambria"/>
                <a:ea typeface="Cambria"/>
                <a:cs typeface="Cambria"/>
                <a:sym typeface="Cambria"/>
              </a:rPr>
              <a:t>Robotics assist in automated harvesting, and hydroponics is being explored for space missions and extreme climates, making it a sustainable, high-yield solution for modern agriculture.</a:t>
            </a:r>
            <a:endParaRPr sz="2200">
              <a:latin typeface="Cambria"/>
              <a:ea typeface="Cambria"/>
              <a:cs typeface="Cambria"/>
              <a:sym typeface="Cambria"/>
            </a:endParaRPr>
          </a:p>
        </p:txBody>
      </p:sp>
      <p:sp>
        <p:nvSpPr>
          <p:cNvPr id="125" name="Google Shape;125;g33be20f1fbc_3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26" name="Google Shape;126;g33be20f1fbc_3_0"/>
          <p:cNvPicPr preferRelativeResize="0"/>
          <p:nvPr/>
        </p:nvPicPr>
        <p:blipFill rotWithShape="1">
          <a:blip r:embed="rId3">
            <a:alphaModFix/>
          </a:blip>
          <a:srcRect b="0" l="0" r="0" t="0"/>
          <a:stretch/>
        </p:blipFill>
        <p:spPr>
          <a:xfrm>
            <a:off x="11099317" y="89075"/>
            <a:ext cx="1008758" cy="1201150"/>
          </a:xfrm>
          <a:prstGeom prst="rect">
            <a:avLst/>
          </a:prstGeom>
          <a:noFill/>
          <a:ln>
            <a:noFill/>
          </a:ln>
        </p:spPr>
      </p:pic>
      <p:sp>
        <p:nvSpPr>
          <p:cNvPr id="127" name="Google Shape;127;g33be20f1fbc_3_0"/>
          <p:cNvSpPr txBox="1"/>
          <p:nvPr/>
        </p:nvSpPr>
        <p:spPr>
          <a:xfrm>
            <a:off x="768300" y="659025"/>
            <a:ext cx="10585500" cy="86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4400">
                <a:solidFill>
                  <a:schemeClr val="dk1"/>
                </a:solidFill>
                <a:latin typeface="Cambria"/>
                <a:ea typeface="Cambria"/>
                <a:cs typeface="Cambria"/>
                <a:sym typeface="Cambria"/>
              </a:rPr>
              <a:t>Current Trends of Study</a:t>
            </a:r>
            <a:endParaRPr sz="4400"/>
          </a:p>
        </p:txBody>
      </p:sp>
      <p:sp>
        <p:nvSpPr>
          <p:cNvPr id="128" name="Google Shape;128;g33be20f1fbc_3_0"/>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33be20f1fbc_1_1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latin typeface="Cambria"/>
                <a:ea typeface="Cambria"/>
                <a:cs typeface="Cambria"/>
                <a:sym typeface="Cambria"/>
              </a:rPr>
              <a:t>References</a:t>
            </a:r>
            <a:endParaRPr/>
          </a:p>
        </p:txBody>
      </p:sp>
      <p:sp>
        <p:nvSpPr>
          <p:cNvPr id="583" name="Google Shape;583;g33be20f1fbc_1_115"/>
          <p:cNvSpPr txBox="1"/>
          <p:nvPr>
            <p:ph idx="1" type="body"/>
          </p:nvPr>
        </p:nvSpPr>
        <p:spPr>
          <a:xfrm>
            <a:off x="838200" y="1982988"/>
            <a:ext cx="10515600" cy="4081200"/>
          </a:xfrm>
          <a:prstGeom prst="rect">
            <a:avLst/>
          </a:prstGeom>
          <a:noFill/>
          <a:ln>
            <a:noFill/>
          </a:ln>
        </p:spPr>
        <p:txBody>
          <a:bodyPr anchorCtr="0" anchor="t" bIns="45700" lIns="91425" spcFirstLastPara="1" rIns="91425" wrap="square" tIns="45700">
            <a:noAutofit/>
          </a:bodyPr>
          <a:lstStyle/>
          <a:p>
            <a:pPr indent="-228600" lvl="0" marL="457200" rtl="0" algn="just">
              <a:lnSpc>
                <a:spcPct val="90000"/>
              </a:lnSpc>
              <a:spcBef>
                <a:spcPts val="2200"/>
              </a:spcBef>
              <a:spcAft>
                <a:spcPts val="0"/>
              </a:spcAft>
              <a:buSzPts val="1800"/>
              <a:buFont typeface="Arial"/>
              <a:buNone/>
            </a:pPr>
            <a:r>
              <a:rPr lang="en-US" sz="1400">
                <a:latin typeface="Times New Roman"/>
                <a:ea typeface="Times New Roman"/>
                <a:cs typeface="Times New Roman"/>
                <a:sym typeface="Times New Roman"/>
              </a:rPr>
              <a:t>[7] Dr. V .Vidya Devi,G. Meena Kumari, </a:t>
            </a:r>
            <a:r>
              <a:rPr b="1" lang="en-US" sz="1400">
                <a:latin typeface="Times New Roman"/>
                <a:ea typeface="Times New Roman"/>
                <a:cs typeface="Times New Roman"/>
                <a:sym typeface="Times New Roman"/>
              </a:rPr>
              <a:t>“Real- Time Automation and Monitoring System for Modernized Agriculture” </a:t>
            </a:r>
            <a:r>
              <a:rPr lang="en-US" sz="1400">
                <a:latin typeface="Times New Roman"/>
                <a:ea typeface="Times New Roman"/>
                <a:cs typeface="Times New Roman"/>
                <a:sym typeface="Times New Roman"/>
              </a:rPr>
              <a:t>,International Journal of Review and Research in Applied Sciences and Engineering (IJRRASE) Vol3 No.1. PP 7-12, 2013. </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0"/>
              </a:spcAft>
              <a:buSzPts val="1800"/>
              <a:buFont typeface="Arial"/>
              <a:buNone/>
            </a:pPr>
            <a:r>
              <a:rPr lang="en-US" sz="1400">
                <a:latin typeface="Times New Roman"/>
                <a:ea typeface="Times New Roman"/>
                <a:cs typeface="Times New Roman"/>
                <a:sym typeface="Times New Roman"/>
              </a:rPr>
              <a:t>[8] Meonghun Lee, Jeonghwan Hwang, Hyun Yoe, </a:t>
            </a:r>
            <a:r>
              <a:rPr b="1" lang="en-US" sz="1400">
                <a:latin typeface="Times New Roman"/>
                <a:ea typeface="Times New Roman"/>
                <a:cs typeface="Times New Roman"/>
                <a:sym typeface="Times New Roman"/>
              </a:rPr>
              <a:t>“Agricultural Protection System Based on IoT”</a:t>
            </a:r>
            <a:r>
              <a:rPr lang="en-US" sz="1400">
                <a:latin typeface="Times New Roman"/>
                <a:ea typeface="Times New Roman"/>
                <a:cs typeface="Times New Roman"/>
                <a:sym typeface="Times New Roman"/>
              </a:rPr>
              <a:t>, IEEE 16th International Conference on Computational Science and Engineering, 2013. </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0"/>
              </a:spcAft>
              <a:buSzPts val="1800"/>
              <a:buFont typeface="Arial"/>
              <a:buNone/>
            </a:pPr>
            <a:r>
              <a:rPr lang="en-US" sz="1400">
                <a:latin typeface="Times New Roman"/>
                <a:ea typeface="Times New Roman"/>
                <a:cs typeface="Times New Roman"/>
                <a:sym typeface="Times New Roman"/>
              </a:rPr>
              <a:t>[9] Monika Jhuria, Ashwani Kumar, Rushikesh Borse, </a:t>
            </a:r>
            <a:r>
              <a:rPr b="1" lang="en-US" sz="1400">
                <a:latin typeface="Times New Roman"/>
                <a:ea typeface="Times New Roman"/>
                <a:cs typeface="Times New Roman"/>
                <a:sym typeface="Times New Roman"/>
              </a:rPr>
              <a:t>“Image Processing for Smart Farming: Detection of Disease and Fruit Grading”</a:t>
            </a:r>
            <a:r>
              <a:rPr lang="en-US" sz="1400">
                <a:latin typeface="Times New Roman"/>
                <a:ea typeface="Times New Roman"/>
                <a:cs typeface="Times New Roman"/>
                <a:sym typeface="Times New Roman"/>
              </a:rPr>
              <a:t>, IEEE Second International Conference on Image Information Processing (ICIIP), 2013. </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0"/>
              </a:spcAft>
              <a:buSzPts val="1800"/>
              <a:buFont typeface="Arial"/>
              <a:buNone/>
            </a:pPr>
            <a:r>
              <a:rPr lang="en-US" sz="1400">
                <a:latin typeface="Times New Roman"/>
                <a:ea typeface="Times New Roman"/>
                <a:cs typeface="Times New Roman"/>
                <a:sym typeface="Times New Roman"/>
              </a:rPr>
              <a:t>[10] Orazio Mirabella and Michele Brischetto, </a:t>
            </a:r>
            <a:r>
              <a:rPr b="1" lang="en-US" sz="1400">
                <a:latin typeface="Times New Roman"/>
                <a:ea typeface="Times New Roman"/>
                <a:cs typeface="Times New Roman"/>
                <a:sym typeface="Times New Roman"/>
              </a:rPr>
              <a:t>“A Hybrid Wired/Wireless Networking Infrastructure for Greenhouse Management”</a:t>
            </a:r>
            <a:r>
              <a:rPr lang="en-US" sz="1400">
                <a:latin typeface="Times New Roman"/>
                <a:ea typeface="Times New Roman"/>
                <a:cs typeface="Times New Roman"/>
                <a:sym typeface="Times New Roman"/>
              </a:rPr>
              <a:t>, IEEE Transactions on Instrumentation and Measurement, vol. 60, no. 2, pp 398- 407, 2011. </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0"/>
              </a:spcAft>
              <a:buSzPts val="1800"/>
              <a:buFont typeface="Arial"/>
              <a:buNone/>
            </a:pPr>
            <a:r>
              <a:rPr lang="en-US" sz="1400">
                <a:latin typeface="Times New Roman"/>
                <a:ea typeface="Times New Roman"/>
                <a:cs typeface="Times New Roman"/>
                <a:sym typeface="Times New Roman"/>
              </a:rPr>
              <a:t>[11] C. Liu, W. Ren, B. Zhang, and C. Lv, </a:t>
            </a:r>
            <a:r>
              <a:rPr b="1" lang="en-US" sz="1400">
                <a:latin typeface="Times New Roman"/>
                <a:ea typeface="Times New Roman"/>
                <a:cs typeface="Times New Roman"/>
                <a:sym typeface="Times New Roman"/>
              </a:rPr>
              <a:t>“The application of soil temperature measurement by lm35 temperature sensors”</a:t>
            </a:r>
            <a:r>
              <a:rPr lang="en-US" sz="1400">
                <a:latin typeface="Times New Roman"/>
                <a:ea typeface="Times New Roman"/>
                <a:cs typeface="Times New Roman"/>
                <a:sym typeface="Times New Roman"/>
              </a:rPr>
              <a:t>, International Conference on Electronic and Mechanical Engineering and Information Technology, vol. 88, no. 1, pp. 1825–1828, 2011. </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1200"/>
              </a:spcAft>
              <a:buSzPts val="1800"/>
              <a:buFont typeface="Arial"/>
              <a:buNone/>
            </a:pPr>
            <a:r>
              <a:rPr lang="en-US" sz="1400">
                <a:latin typeface="Times New Roman"/>
                <a:ea typeface="Times New Roman"/>
                <a:cs typeface="Times New Roman"/>
                <a:sym typeface="Times New Roman"/>
              </a:rPr>
              <a:t>[12] D.D.Chaudhary1, S.P.Nayse2, L.M.Waghmare, </a:t>
            </a:r>
            <a:r>
              <a:rPr b="1" lang="en-US" sz="1400">
                <a:latin typeface="Times New Roman"/>
                <a:ea typeface="Times New Roman"/>
                <a:cs typeface="Times New Roman"/>
                <a:sym typeface="Times New Roman"/>
              </a:rPr>
              <a:t>“Application of wireless sensor networks for greenhouse parameter control in precision agriculture”</a:t>
            </a:r>
            <a:r>
              <a:rPr lang="en-US" sz="1400">
                <a:latin typeface="Times New Roman"/>
                <a:ea typeface="Times New Roman"/>
                <a:cs typeface="Times New Roman"/>
                <a:sym typeface="Times New Roman"/>
              </a:rPr>
              <a:t>, International Journal of Wireless &amp; Mob</a:t>
            </a:r>
            <a:endParaRPr sz="1400">
              <a:latin typeface="Times New Roman"/>
              <a:ea typeface="Times New Roman"/>
              <a:cs typeface="Times New Roman"/>
              <a:sym typeface="Times New Roman"/>
            </a:endParaRPr>
          </a:p>
        </p:txBody>
      </p:sp>
      <p:sp>
        <p:nvSpPr>
          <p:cNvPr id="584" name="Google Shape;584;g33be20f1fbc_1_1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85" name="Google Shape;585;g33be20f1fbc_1_115"/>
          <p:cNvPicPr preferRelativeResize="0"/>
          <p:nvPr/>
        </p:nvPicPr>
        <p:blipFill rotWithShape="1">
          <a:blip r:embed="rId3">
            <a:alphaModFix/>
          </a:blip>
          <a:srcRect b="0" l="0" r="0" t="0"/>
          <a:stretch/>
        </p:blipFill>
        <p:spPr>
          <a:xfrm>
            <a:off x="10942795" y="89075"/>
            <a:ext cx="1165281" cy="1387525"/>
          </a:xfrm>
          <a:prstGeom prst="rect">
            <a:avLst/>
          </a:prstGeom>
          <a:noFill/>
          <a:ln>
            <a:noFill/>
          </a:ln>
        </p:spPr>
      </p:pic>
      <p:sp>
        <p:nvSpPr>
          <p:cNvPr id="586" name="Google Shape;586;g33be20f1fbc_1_115"/>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33be20f1fbc_1_1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latin typeface="Cambria"/>
                <a:ea typeface="Cambria"/>
                <a:cs typeface="Cambria"/>
                <a:sym typeface="Cambria"/>
              </a:rPr>
              <a:t>References</a:t>
            </a:r>
            <a:endParaRPr/>
          </a:p>
        </p:txBody>
      </p:sp>
      <p:sp>
        <p:nvSpPr>
          <p:cNvPr id="592" name="Google Shape;592;g33be20f1fbc_1_123"/>
          <p:cNvSpPr txBox="1"/>
          <p:nvPr>
            <p:ph idx="1" type="body"/>
          </p:nvPr>
        </p:nvSpPr>
        <p:spPr>
          <a:xfrm>
            <a:off x="838200" y="1982988"/>
            <a:ext cx="10515600" cy="408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[13] Patel, K., Patel, S., &amp; Patel, P. (2017). </a:t>
            </a:r>
            <a:r>
              <a:rPr b="1" lang="en-US" sz="1400">
                <a:latin typeface="Times New Roman"/>
                <a:ea typeface="Times New Roman"/>
                <a:cs typeface="Times New Roman"/>
                <a:sym typeface="Times New Roman"/>
              </a:rPr>
              <a:t>"IoT-Based Hydroponic System for Smart Farming."</a:t>
            </a:r>
            <a:r>
              <a:rPr lang="en-US" sz="1400">
                <a:latin typeface="Times New Roman"/>
                <a:ea typeface="Times New Roman"/>
                <a:cs typeface="Times New Roman"/>
                <a:sym typeface="Times New Roman"/>
              </a:rPr>
              <a:t> International Conference on Computing, Communication and Automation (ICCCA).</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[14] Kim, Y., Evans, R. G., &amp; Iversen, W. M. (2008). </a:t>
            </a:r>
            <a:r>
              <a:rPr b="1" lang="en-US" sz="1400">
                <a:latin typeface="Times New Roman"/>
                <a:ea typeface="Times New Roman"/>
                <a:cs typeface="Times New Roman"/>
                <a:sym typeface="Times New Roman"/>
              </a:rPr>
              <a:t>"Remote Sensing and Control of an Irrigation System Using a Distributed Wireless Sensor Network."</a:t>
            </a:r>
            <a:r>
              <a:rPr lang="en-US" sz="1400">
                <a:latin typeface="Times New Roman"/>
                <a:ea typeface="Times New Roman"/>
                <a:cs typeface="Times New Roman"/>
                <a:sym typeface="Times New Roman"/>
              </a:rPr>
              <a:t> IEEE Transactions on Instrumentation and Measurement.</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[15] Prathibha, S. R., Hongal, A., &amp; Jyothi, M. P. (2017). </a:t>
            </a:r>
            <a:r>
              <a:rPr b="1" lang="en-US" sz="1400">
                <a:latin typeface="Times New Roman"/>
                <a:ea typeface="Times New Roman"/>
                <a:cs typeface="Times New Roman"/>
                <a:sym typeface="Times New Roman"/>
              </a:rPr>
              <a:t>"IoT-Based Monitoring System in Smart Agriculture."</a:t>
            </a:r>
            <a:r>
              <a:rPr lang="en-US" sz="1400">
                <a:latin typeface="Times New Roman"/>
                <a:ea typeface="Times New Roman"/>
                <a:cs typeface="Times New Roman"/>
                <a:sym typeface="Times New Roman"/>
              </a:rPr>
              <a:t> International Conference on Recent Advances in Electronics and Communication Technology (ICRAECT).</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[16] Ramesh, V., &amp; Kavithamani, M. (2018). </a:t>
            </a:r>
            <a:r>
              <a:rPr b="1" lang="en-US" sz="1400">
                <a:latin typeface="Times New Roman"/>
                <a:ea typeface="Times New Roman"/>
                <a:cs typeface="Times New Roman"/>
                <a:sym typeface="Times New Roman"/>
              </a:rPr>
              <a:t>"Machine Learning-Based Smart Irrigation System for Efficient Water Management."</a:t>
            </a:r>
            <a:r>
              <a:rPr lang="en-US" sz="1400">
                <a:latin typeface="Times New Roman"/>
                <a:ea typeface="Times New Roman"/>
                <a:cs typeface="Times New Roman"/>
                <a:sym typeface="Times New Roman"/>
              </a:rPr>
              <a:t> IEEE International Conference on Intelligent Techniques in Control, Optimization, and Signal Processing (INCOS).</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[17] Mukherjee, A., &amp; Maity, R. (2019). </a:t>
            </a:r>
            <a:r>
              <a:rPr b="1" lang="en-US" sz="1400">
                <a:latin typeface="Times New Roman"/>
                <a:ea typeface="Times New Roman"/>
                <a:cs typeface="Times New Roman"/>
                <a:sym typeface="Times New Roman"/>
              </a:rPr>
              <a:t>"Smart Irrigation Using Machine Learning: A Review."</a:t>
            </a:r>
            <a:r>
              <a:rPr lang="en-US" sz="1400">
                <a:latin typeface="Times New Roman"/>
                <a:ea typeface="Times New Roman"/>
                <a:cs typeface="Times New Roman"/>
                <a:sym typeface="Times New Roman"/>
              </a:rPr>
              <a:t> IEEE Access, 7, 9043-9057.</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[18] Abdullahi, B., &amp; Mahieddine, M. (2020). </a:t>
            </a:r>
            <a:r>
              <a:rPr b="1" lang="en-US" sz="1400">
                <a:latin typeface="Times New Roman"/>
                <a:ea typeface="Times New Roman"/>
                <a:cs typeface="Times New Roman"/>
                <a:sym typeface="Times New Roman"/>
              </a:rPr>
              <a:t>"IoT-Based Smart Agriculture: A Review on Architecture, Applications, and Challenges."</a:t>
            </a:r>
            <a:r>
              <a:rPr lang="en-US" sz="1400">
                <a:latin typeface="Times New Roman"/>
                <a:ea typeface="Times New Roman"/>
                <a:cs typeface="Times New Roman"/>
                <a:sym typeface="Times New Roman"/>
              </a:rPr>
              <a:t> IEEE International Conference on Computer and Communications.</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1200"/>
              </a:spcAft>
              <a:buSzPts val="1800"/>
              <a:buFont typeface="Arial"/>
              <a:buNone/>
            </a:pPr>
            <a:r>
              <a:t/>
            </a:r>
            <a:endParaRPr sz="1400">
              <a:latin typeface="Times New Roman"/>
              <a:ea typeface="Times New Roman"/>
              <a:cs typeface="Times New Roman"/>
              <a:sym typeface="Times New Roman"/>
            </a:endParaRPr>
          </a:p>
        </p:txBody>
      </p:sp>
      <p:sp>
        <p:nvSpPr>
          <p:cNvPr id="593" name="Google Shape;593;g33be20f1fbc_1_1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94" name="Google Shape;594;g33be20f1fbc_1_123"/>
          <p:cNvPicPr preferRelativeResize="0"/>
          <p:nvPr/>
        </p:nvPicPr>
        <p:blipFill rotWithShape="1">
          <a:blip r:embed="rId3">
            <a:alphaModFix/>
          </a:blip>
          <a:srcRect b="0" l="0" r="0" t="0"/>
          <a:stretch/>
        </p:blipFill>
        <p:spPr>
          <a:xfrm>
            <a:off x="10942795" y="89075"/>
            <a:ext cx="1165281" cy="1387525"/>
          </a:xfrm>
          <a:prstGeom prst="rect">
            <a:avLst/>
          </a:prstGeom>
          <a:noFill/>
          <a:ln>
            <a:noFill/>
          </a:ln>
        </p:spPr>
      </p:pic>
      <p:sp>
        <p:nvSpPr>
          <p:cNvPr id="595" name="Google Shape;595;g33be20f1fbc_1_123"/>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33be20f1fbc_1_1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latin typeface="Cambria"/>
                <a:ea typeface="Cambria"/>
                <a:cs typeface="Cambria"/>
                <a:sym typeface="Cambria"/>
              </a:rPr>
              <a:t>References</a:t>
            </a:r>
            <a:endParaRPr/>
          </a:p>
        </p:txBody>
      </p:sp>
      <p:sp>
        <p:nvSpPr>
          <p:cNvPr id="601" name="Google Shape;601;g33be20f1fbc_1_131"/>
          <p:cNvSpPr txBox="1"/>
          <p:nvPr>
            <p:ph idx="1" type="body"/>
          </p:nvPr>
        </p:nvSpPr>
        <p:spPr>
          <a:xfrm>
            <a:off x="838200" y="1982988"/>
            <a:ext cx="10515600" cy="408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[19] Kumar, R., &amp; Rajasekaran, M. P. (2016). </a:t>
            </a:r>
            <a:r>
              <a:rPr b="1" lang="en-US" sz="1400">
                <a:latin typeface="Times New Roman"/>
                <a:ea typeface="Times New Roman"/>
                <a:cs typeface="Times New Roman"/>
                <a:sym typeface="Times New Roman"/>
              </a:rPr>
              <a:t>"An IoT-Based Smart Agriculture System Using Machine Learning."</a:t>
            </a:r>
            <a:r>
              <a:rPr lang="en-US" sz="1400">
                <a:latin typeface="Times New Roman"/>
                <a:ea typeface="Times New Roman"/>
                <a:cs typeface="Times New Roman"/>
                <a:sym typeface="Times New Roman"/>
              </a:rPr>
              <a:t> International Conference on Wireless Communications, Signal Processing, and Networking (WiSPNET).</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[20] Sharma, A., &amp; Tripathi, R. (2019). </a:t>
            </a:r>
            <a:r>
              <a:rPr b="1" lang="en-US" sz="1400">
                <a:latin typeface="Times New Roman"/>
                <a:ea typeface="Times New Roman"/>
                <a:cs typeface="Times New Roman"/>
                <a:sym typeface="Times New Roman"/>
              </a:rPr>
              <a:t>"AI and IoT in Agriculture: A Review on Automation and Precision Farming." </a:t>
            </a:r>
            <a:r>
              <a:rPr lang="en-US" sz="1400">
                <a:latin typeface="Times New Roman"/>
                <a:ea typeface="Times New Roman"/>
                <a:cs typeface="Times New Roman"/>
                <a:sym typeface="Times New Roman"/>
              </a:rPr>
              <a:t>IEEE International Conference on Emerging Trends in Engineering.</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[21] Maheswari, S., &amp; Selvakumar, S. (2018). </a:t>
            </a:r>
            <a:r>
              <a:rPr b="1" lang="en-US" sz="1400">
                <a:latin typeface="Times New Roman"/>
                <a:ea typeface="Times New Roman"/>
                <a:cs typeface="Times New Roman"/>
                <a:sym typeface="Times New Roman"/>
              </a:rPr>
              <a:t>"A Cloud-Based IoT Smart Irrigation System Using Machine Learning." </a:t>
            </a:r>
            <a:r>
              <a:rPr lang="en-US" sz="1400">
                <a:latin typeface="Times New Roman"/>
                <a:ea typeface="Times New Roman"/>
                <a:cs typeface="Times New Roman"/>
                <a:sym typeface="Times New Roman"/>
              </a:rPr>
              <a:t>International Journal of Applied Engineering Research.</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[22] Pandey, R., &amp; Chaudhari, M. (2020). </a:t>
            </a:r>
            <a:r>
              <a:rPr b="1" lang="en-US" sz="1400">
                <a:latin typeface="Times New Roman"/>
                <a:ea typeface="Times New Roman"/>
                <a:cs typeface="Times New Roman"/>
                <a:sym typeface="Times New Roman"/>
              </a:rPr>
              <a:t>"Deep Learning for Plant Disease Detection in Precision Agriculture."</a:t>
            </a:r>
            <a:r>
              <a:rPr lang="en-US" sz="1400">
                <a:latin typeface="Times New Roman"/>
                <a:ea typeface="Times New Roman"/>
                <a:cs typeface="Times New Roman"/>
                <a:sym typeface="Times New Roman"/>
              </a:rPr>
              <a:t> IEEE International Conference on Advances in Computing, Communication, and Control (ICACCC).</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[23] Silva, D. C., &amp; Souza, F. J. (2021).</a:t>
            </a:r>
            <a:r>
              <a:rPr b="1" lang="en-US" sz="1400">
                <a:latin typeface="Times New Roman"/>
                <a:ea typeface="Times New Roman"/>
                <a:cs typeface="Times New Roman"/>
                <a:sym typeface="Times New Roman"/>
              </a:rPr>
              <a:t> "A Predictive Smart Farming Model Using IoT and Big Data Analytics." </a:t>
            </a:r>
            <a:r>
              <a:rPr lang="en-US" sz="1400">
                <a:latin typeface="Times New Roman"/>
                <a:ea typeface="Times New Roman"/>
                <a:cs typeface="Times New Roman"/>
                <a:sym typeface="Times New Roman"/>
              </a:rPr>
              <a:t>IEEE Latin America Transactions.</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[24] Zhang, X., &amp; Sun, Y. (2022). </a:t>
            </a:r>
            <a:r>
              <a:rPr b="1" lang="en-US" sz="1400">
                <a:latin typeface="Times New Roman"/>
                <a:ea typeface="Times New Roman"/>
                <a:cs typeface="Times New Roman"/>
                <a:sym typeface="Times New Roman"/>
              </a:rPr>
              <a:t>"Enhancing Smart Agriculture With Edge Computing and AI: A Survey."</a:t>
            </a:r>
            <a:r>
              <a:rPr lang="en-US" sz="1400">
                <a:latin typeface="Times New Roman"/>
                <a:ea typeface="Times New Roman"/>
                <a:cs typeface="Times New Roman"/>
                <a:sym typeface="Times New Roman"/>
              </a:rPr>
              <a:t> IEEE Internet of Things Journal.</a:t>
            </a:r>
            <a:endParaRPr sz="1400">
              <a:latin typeface="Times New Roman"/>
              <a:ea typeface="Times New Roman"/>
              <a:cs typeface="Times New Roman"/>
              <a:sym typeface="Times New Roman"/>
            </a:endParaRPr>
          </a:p>
          <a:p>
            <a:pPr indent="-228600" lvl="0" marL="457200" rtl="0" algn="just">
              <a:lnSpc>
                <a:spcPct val="90000"/>
              </a:lnSpc>
              <a:spcBef>
                <a:spcPts val="2200"/>
              </a:spcBef>
              <a:spcAft>
                <a:spcPts val="1200"/>
              </a:spcAft>
              <a:buSzPts val="1800"/>
              <a:buFont typeface="Arial"/>
              <a:buNone/>
            </a:pPr>
            <a:r>
              <a:t/>
            </a:r>
            <a:endParaRPr sz="1400">
              <a:latin typeface="Times New Roman"/>
              <a:ea typeface="Times New Roman"/>
              <a:cs typeface="Times New Roman"/>
              <a:sym typeface="Times New Roman"/>
            </a:endParaRPr>
          </a:p>
        </p:txBody>
      </p:sp>
      <p:sp>
        <p:nvSpPr>
          <p:cNvPr id="602" name="Google Shape;602;g33be20f1fbc_1_1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03" name="Google Shape;603;g33be20f1fbc_1_131"/>
          <p:cNvPicPr preferRelativeResize="0"/>
          <p:nvPr/>
        </p:nvPicPr>
        <p:blipFill rotWithShape="1">
          <a:blip r:embed="rId3">
            <a:alphaModFix/>
          </a:blip>
          <a:srcRect b="0" l="0" r="0" t="0"/>
          <a:stretch/>
        </p:blipFill>
        <p:spPr>
          <a:xfrm>
            <a:off x="10942795" y="89075"/>
            <a:ext cx="1165281" cy="1387525"/>
          </a:xfrm>
          <a:prstGeom prst="rect">
            <a:avLst/>
          </a:prstGeom>
          <a:noFill/>
          <a:ln>
            <a:noFill/>
          </a:ln>
        </p:spPr>
      </p:pic>
      <p:sp>
        <p:nvSpPr>
          <p:cNvPr id="604" name="Google Shape;604;g33be20f1fbc_1_131"/>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2b0425d547_0_0"/>
          <p:cNvSpPr/>
          <p:nvPr/>
        </p:nvSpPr>
        <p:spPr>
          <a:xfrm>
            <a:off x="-13" y="370038"/>
            <a:ext cx="121080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000000"/>
                </a:solidFill>
                <a:latin typeface="Cambria"/>
                <a:ea typeface="Cambria"/>
                <a:cs typeface="Cambria"/>
                <a:sym typeface="Cambria"/>
              </a:rPr>
              <a:t>LITERATURE REVIEW</a:t>
            </a:r>
            <a:endParaRPr sz="4400"/>
          </a:p>
        </p:txBody>
      </p:sp>
      <p:graphicFrame>
        <p:nvGraphicFramePr>
          <p:cNvPr id="134" name="Google Shape;134;g32b0425d547_0_0"/>
          <p:cNvGraphicFramePr/>
          <p:nvPr/>
        </p:nvGraphicFramePr>
        <p:xfrm>
          <a:off x="408608" y="1677578"/>
          <a:ext cx="3000000" cy="3000000"/>
        </p:xfrm>
        <a:graphic>
          <a:graphicData uri="http://schemas.openxmlformats.org/drawingml/2006/table">
            <a:tbl>
              <a:tblPr bandRow="1" firstRow="1">
                <a:noFill/>
                <a:tableStyleId>{6BC5A902-55D4-46A2-A2B7-EC3B06FE5516}</a:tableStyleId>
              </a:tblPr>
              <a:tblGrid>
                <a:gridCol w="872100"/>
                <a:gridCol w="2044375"/>
                <a:gridCol w="1836725"/>
                <a:gridCol w="916625"/>
                <a:gridCol w="2844400"/>
                <a:gridCol w="2985375"/>
              </a:tblGrid>
              <a:tr h="442100">
                <a:tc>
                  <a:txBody>
                    <a:bodyPr/>
                    <a:lstStyle/>
                    <a:p>
                      <a:pPr indent="0" lvl="0" marL="0" marR="0" rtl="0" algn="ctr">
                        <a:lnSpc>
                          <a:spcPct val="100000"/>
                        </a:lnSpc>
                        <a:spcBef>
                          <a:spcPts val="0"/>
                        </a:spcBef>
                        <a:spcAft>
                          <a:spcPts val="0"/>
                        </a:spcAft>
                        <a:buNone/>
                      </a:pPr>
                      <a:r>
                        <a:rPr b="1" lang="en-US" sz="1500">
                          <a:latin typeface="Times New Roman"/>
                          <a:ea typeface="Times New Roman"/>
                          <a:cs typeface="Times New Roman"/>
                          <a:sym typeface="Times New Roman"/>
                        </a:rPr>
                        <a:t>S.no</a:t>
                      </a:r>
                      <a:endParaRPr b="1" i="0" sz="1500" u="none" cap="none" strike="noStrike">
                        <a:solidFill>
                          <a:srgbClr val="000000"/>
                        </a:solidFill>
                        <a:latin typeface="Times New Roman"/>
                        <a:ea typeface="Times New Roman"/>
                        <a:cs typeface="Times New Roman"/>
                        <a:sym typeface="Times New Roman"/>
                      </a:endParaRPr>
                    </a:p>
                  </a:txBody>
                  <a:tcPr marT="76200" marB="76200" marR="76200" marL="76200"/>
                </a:tc>
                <a:tc>
                  <a:txBody>
                    <a:bodyPr/>
                    <a:lstStyle/>
                    <a:p>
                      <a:pPr indent="0" lvl="0" marL="0" marR="0" rtl="0" algn="ctr">
                        <a:lnSpc>
                          <a:spcPct val="100000"/>
                        </a:lnSpc>
                        <a:spcBef>
                          <a:spcPts val="0"/>
                        </a:spcBef>
                        <a:spcAft>
                          <a:spcPts val="0"/>
                        </a:spcAft>
                        <a:buNone/>
                      </a:pPr>
                      <a:r>
                        <a:rPr b="1" i="0" lang="en-US" sz="1500" u="none" cap="none" strike="noStrike">
                          <a:solidFill>
                            <a:srgbClr val="000000"/>
                          </a:solidFill>
                          <a:latin typeface="Times New Roman"/>
                          <a:ea typeface="Times New Roman"/>
                          <a:cs typeface="Times New Roman"/>
                          <a:sym typeface="Times New Roman"/>
                        </a:rPr>
                        <a:t>Author(s)</a:t>
                      </a:r>
                      <a:endParaRPr b="1" sz="1500" u="none" cap="none" strike="noStrike">
                        <a:latin typeface="Times New Roman"/>
                        <a:ea typeface="Times New Roman"/>
                        <a:cs typeface="Times New Roman"/>
                        <a:sym typeface="Times New Roman"/>
                      </a:endParaRPr>
                    </a:p>
                  </a:txBody>
                  <a:tcPr marT="76200" marB="76200" marR="76200" marL="76200"/>
                </a:tc>
                <a:tc>
                  <a:txBody>
                    <a:bodyPr/>
                    <a:lstStyle/>
                    <a:p>
                      <a:pPr indent="0" lvl="0" marL="0" marR="0" rtl="0" algn="ctr">
                        <a:lnSpc>
                          <a:spcPct val="100000"/>
                        </a:lnSpc>
                        <a:spcBef>
                          <a:spcPts val="0"/>
                        </a:spcBef>
                        <a:spcAft>
                          <a:spcPts val="0"/>
                        </a:spcAft>
                        <a:buNone/>
                      </a:pPr>
                      <a:r>
                        <a:rPr b="1" i="0" lang="en-US" sz="1500" u="none" cap="none" strike="noStrike">
                          <a:solidFill>
                            <a:srgbClr val="000000"/>
                          </a:solidFill>
                          <a:latin typeface="Times New Roman"/>
                          <a:ea typeface="Times New Roman"/>
                          <a:cs typeface="Times New Roman"/>
                          <a:sym typeface="Times New Roman"/>
                        </a:rPr>
                        <a:t>Paper Title</a:t>
                      </a:r>
                      <a:endParaRPr b="1" sz="1500" u="none" cap="none" strike="noStrike">
                        <a:latin typeface="Times New Roman"/>
                        <a:ea typeface="Times New Roman"/>
                        <a:cs typeface="Times New Roman"/>
                        <a:sym typeface="Times New Roman"/>
                      </a:endParaRPr>
                    </a:p>
                  </a:txBody>
                  <a:tcPr marT="76200" marB="76200" marR="76200" marL="76200">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b="1" lang="en-US" sz="1500">
                          <a:latin typeface="Times New Roman"/>
                          <a:ea typeface="Times New Roman"/>
                          <a:cs typeface="Times New Roman"/>
                          <a:sym typeface="Times New Roman"/>
                        </a:rPr>
                        <a:t>Year</a:t>
                      </a:r>
                      <a:endParaRPr b="1" sz="1500" u="none" cap="none" strike="noStrike">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500">
                          <a:latin typeface="Times New Roman"/>
                          <a:ea typeface="Times New Roman"/>
                          <a:cs typeface="Times New Roman"/>
                          <a:sym typeface="Times New Roman"/>
                        </a:rPr>
                        <a:t>Methodology</a:t>
                      </a:r>
                      <a:endParaRPr b="1" sz="1500" u="none" cap="none" strike="noStrike">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b="1" lang="en-US" sz="1500">
                          <a:latin typeface="Times New Roman"/>
                          <a:ea typeface="Times New Roman"/>
                          <a:cs typeface="Times New Roman"/>
                          <a:sym typeface="Times New Roman"/>
                        </a:rPr>
                        <a:t>Research Gap</a:t>
                      </a:r>
                      <a:endParaRPr b="1" sz="1500">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tcPr>
                </a:tc>
              </a:tr>
              <a:tr h="1233025">
                <a:tc>
                  <a:txBody>
                    <a:bodyPr/>
                    <a:lstStyle/>
                    <a:p>
                      <a:pPr indent="0" lvl="0" marL="0" marR="0" rtl="0" algn="ctr">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76200" marB="76200" marR="76200" marL="76200">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i="0" lang="en-US" sz="1500" u="none" cap="none" strike="noStrike">
                          <a:solidFill>
                            <a:srgbClr val="000000"/>
                          </a:solidFill>
                          <a:latin typeface="Times New Roman"/>
                          <a:ea typeface="Times New Roman"/>
                          <a:cs typeface="Times New Roman"/>
                          <a:sym typeface="Times New Roman"/>
                        </a:rPr>
                        <a:t> </a:t>
                      </a:r>
                      <a:endParaRPr sz="15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Singh &amp; Verma</a:t>
                      </a:r>
                      <a:endParaRPr sz="1500" u="none" cap="none" strike="noStrike">
                        <a:latin typeface="Times New Roman"/>
                        <a:ea typeface="Times New Roman"/>
                        <a:cs typeface="Times New Roman"/>
                        <a:sym typeface="Times New Roman"/>
                      </a:endParaRPr>
                    </a:p>
                  </a:txBody>
                  <a:tcPr marT="76200" marB="76200" marR="76200" marL="76200">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500">
                        <a:solidFill>
                          <a:srgbClr val="00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solidFill>
                            <a:srgbClr val="0000FF"/>
                          </a:solidFill>
                          <a:latin typeface="Times New Roman"/>
                          <a:ea typeface="Times New Roman"/>
                          <a:cs typeface="Times New Roman"/>
                          <a:sym typeface="Times New Roman"/>
                        </a:rPr>
                        <a:t>Hydroponic Farming using AI and IoT</a:t>
                      </a:r>
                      <a:endParaRPr sz="1500" u="none" cap="none" strike="noStrike">
                        <a:latin typeface="Times New Roman"/>
                        <a:ea typeface="Times New Roman"/>
                        <a:cs typeface="Times New Roman"/>
                        <a:sym typeface="Times New Roman"/>
                      </a:endParaRPr>
                    </a:p>
                  </a:txBody>
                  <a:tcPr marT="76200" marB="76200" marR="76200" marL="76200">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br>
                        <a:rPr lang="en-US" sz="1500" u="none" cap="none" strike="noStrike">
                          <a:latin typeface="Times New Roman"/>
                          <a:ea typeface="Times New Roman"/>
                          <a:cs typeface="Times New Roman"/>
                          <a:sym typeface="Times New Roman"/>
                        </a:rPr>
                      </a:br>
                      <a:r>
                        <a:rPr lang="en-US" sz="1500">
                          <a:solidFill>
                            <a:schemeClr val="dk1"/>
                          </a:solidFill>
                          <a:latin typeface="Times New Roman"/>
                          <a:ea typeface="Times New Roman"/>
                          <a:cs typeface="Times New Roman"/>
                          <a:sym typeface="Times New Roman"/>
                        </a:rPr>
                        <a:t>2022</a:t>
                      </a:r>
                      <a:endParaRPr sz="1500" u="none" cap="none" strike="noStrike">
                        <a:solidFill>
                          <a:srgbClr val="0000FF"/>
                        </a:solidFill>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Used ESP32 to collect sensor data. Sent data to Firebase for real-time monitoring. Applied CNN for plant health classification.</a:t>
                      </a:r>
                      <a:endParaRPr sz="1500" u="none" cap="none" strike="noStrike">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Limited exploration of deep learning models for enhancing crop prediction accuracy and real-time decision-making.</a:t>
                      </a:r>
                      <a:endParaRPr sz="1500">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1346525">
                <a:tc>
                  <a:txBody>
                    <a:bodyPr/>
                    <a:lstStyle/>
                    <a:p>
                      <a:pPr indent="0" lvl="0" marL="0" marR="0" rtl="0" algn="ctr">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t/>
                      </a:r>
                      <a:endParaRPr sz="1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1500">
                          <a:solidFill>
                            <a:schemeClr val="dk1"/>
                          </a:solidFill>
                          <a:latin typeface="Times New Roman"/>
                          <a:ea typeface="Times New Roman"/>
                          <a:cs typeface="Times New Roman"/>
                          <a:sym typeface="Times New Roman"/>
                        </a:rPr>
                        <a:t>Ahmad et al.</a:t>
                      </a:r>
                      <a:endParaRPr sz="1500">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t/>
                      </a:r>
                      <a:endParaRPr sz="1500">
                        <a:solidFill>
                          <a:srgbClr val="0000FF"/>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1500">
                          <a:solidFill>
                            <a:srgbClr val="0000FF"/>
                          </a:solidFill>
                          <a:latin typeface="Times New Roman"/>
                          <a:ea typeface="Times New Roman"/>
                          <a:cs typeface="Times New Roman"/>
                          <a:sym typeface="Times New Roman"/>
                        </a:rPr>
                        <a:t>Smart Irrigation System using ESP32 and IoT</a:t>
                      </a:r>
                      <a:endParaRPr sz="1500">
                        <a:solidFill>
                          <a:srgbClr val="0000FF"/>
                        </a:solidFill>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t/>
                      </a:r>
                      <a:endParaRPr sz="1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t/>
                      </a:r>
                      <a:endParaRPr sz="1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1500">
                          <a:solidFill>
                            <a:schemeClr val="dk1"/>
                          </a:solidFill>
                          <a:latin typeface="Times New Roman"/>
                          <a:ea typeface="Times New Roman"/>
                          <a:cs typeface="Times New Roman"/>
                          <a:sym typeface="Times New Roman"/>
                        </a:rPr>
                        <a:t>2021</a:t>
                      </a:r>
                      <a:endParaRPr sz="1500" u="none" cap="none" strike="noStrike">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500">
                          <a:solidFill>
                            <a:schemeClr val="dk1"/>
                          </a:solidFill>
                          <a:latin typeface="Times New Roman"/>
                          <a:ea typeface="Times New Roman"/>
                          <a:cs typeface="Times New Roman"/>
                          <a:sym typeface="Times New Roman"/>
                        </a:rPr>
                        <a:t>Developed an IoT-based system with ESP32, DHT11, and soil moisture sensors. Used ThingSpeak for visualization and threshold-based irrigation control.</a:t>
                      </a:r>
                      <a:endParaRPr sz="1900">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No machine learning was applied for predicting plant health or automating decisions.</a:t>
                      </a:r>
                      <a:endParaRPr sz="1900">
                        <a:solidFill>
                          <a:schemeClr val="dk1"/>
                        </a:solidFill>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07400">
                <a:tc>
                  <a:txBody>
                    <a:bodyPr/>
                    <a:lstStyle/>
                    <a:p>
                      <a:pPr indent="0" lvl="0" marL="0" marR="0" rtl="0" algn="ctr">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txBody>
                  <a:tcPr marT="76200" marB="76200" marR="76200" marL="76200">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latin typeface="Times New Roman"/>
                          <a:ea typeface="Times New Roman"/>
                          <a:cs typeface="Times New Roman"/>
                          <a:sym typeface="Times New Roman"/>
                        </a:rPr>
                        <a:t>Sharma &amp; Gupta</a:t>
                      </a:r>
                      <a:endParaRPr sz="1500" u="none" cap="none" strike="noStrike">
                        <a:latin typeface="Times New Roman"/>
                        <a:ea typeface="Times New Roman"/>
                        <a:cs typeface="Times New Roman"/>
                        <a:sym typeface="Times New Roman"/>
                      </a:endParaRPr>
                    </a:p>
                  </a:txBody>
                  <a:tcPr marT="76200" marB="76200" marR="76200" marL="76200">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t/>
                      </a:r>
                      <a:endParaRPr sz="1500">
                        <a:solidFill>
                          <a:srgbClr val="00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solidFill>
                            <a:srgbClr val="0000FF"/>
                          </a:solidFill>
                          <a:latin typeface="Times New Roman"/>
                          <a:ea typeface="Times New Roman"/>
                          <a:cs typeface="Times New Roman"/>
                          <a:sym typeface="Times New Roman"/>
                        </a:rPr>
                        <a:t>AI-driven Precision Agriculture with ESP32</a:t>
                      </a:r>
                      <a:endParaRPr sz="1500" u="none" cap="none" strike="noStrike">
                        <a:latin typeface="Times New Roman"/>
                        <a:ea typeface="Times New Roman"/>
                        <a:cs typeface="Times New Roman"/>
                        <a:sym typeface="Times New Roman"/>
                      </a:endParaRPr>
                    </a:p>
                  </a:txBody>
                  <a:tcPr marT="76200" marB="76200" marR="76200" marL="76200">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br>
                        <a:rPr lang="en-US" sz="1500" u="none" cap="none" strike="noStrike">
                          <a:latin typeface="Times New Roman"/>
                          <a:ea typeface="Times New Roman"/>
                          <a:cs typeface="Times New Roman"/>
                          <a:sym typeface="Times New Roman"/>
                        </a:rPr>
                      </a:br>
                      <a:br>
                        <a:rPr lang="en-US" sz="1500" u="none" cap="none" strike="noStrike">
                          <a:latin typeface="Times New Roman"/>
                          <a:ea typeface="Times New Roman"/>
                          <a:cs typeface="Times New Roman"/>
                          <a:sym typeface="Times New Roman"/>
                        </a:rPr>
                      </a:br>
                      <a:r>
                        <a:rPr lang="en-US" sz="1500">
                          <a:latin typeface="Times New Roman"/>
                          <a:ea typeface="Times New Roman"/>
                          <a:cs typeface="Times New Roman"/>
                          <a:sym typeface="Times New Roman"/>
                        </a:rPr>
                        <a:t>2023</a:t>
                      </a:r>
                      <a:endParaRPr sz="1500" u="none" cap="none" strike="noStrike">
                        <a:solidFill>
                          <a:srgbClr val="0000FF"/>
                        </a:solidFill>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Implemented an ESP32-based smart farming system.Used Firebase for remote monitoring. Applied basic rule-based automation for water pumps.</a:t>
                      </a:r>
                      <a:endParaRPr sz="1500" u="none" cap="none" strike="noStrike">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Did not integrate advanced predictive models like LSTM for optimizing plant growth.</a:t>
                      </a:r>
                      <a:endParaRPr sz="1500">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sp>
        <p:nvSpPr>
          <p:cNvPr id="135" name="Google Shape;135;g32b0425d547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36" name="Google Shape;136;g32b0425d547_0_0"/>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pic>
        <p:nvPicPr>
          <p:cNvPr id="137" name="Google Shape;137;g32b0425d547_0_0"/>
          <p:cNvPicPr preferRelativeResize="0"/>
          <p:nvPr/>
        </p:nvPicPr>
        <p:blipFill rotWithShape="1">
          <a:blip r:embed="rId4">
            <a:alphaModFix/>
          </a:blip>
          <a:srcRect b="0" l="0" r="0" t="0"/>
          <a:stretch/>
        </p:blipFill>
        <p:spPr>
          <a:xfrm>
            <a:off x="10940600" y="89075"/>
            <a:ext cx="1167475" cy="139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2b0425d547_0_5"/>
          <p:cNvSpPr/>
          <p:nvPr/>
        </p:nvSpPr>
        <p:spPr>
          <a:xfrm>
            <a:off x="0" y="375325"/>
            <a:ext cx="12192000" cy="714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4400" u="none" cap="none" strike="noStrike">
                <a:solidFill>
                  <a:srgbClr val="000000"/>
                </a:solidFill>
                <a:latin typeface="Cambria"/>
                <a:ea typeface="Cambria"/>
                <a:cs typeface="Cambria"/>
                <a:sym typeface="Cambria"/>
              </a:rPr>
              <a:t>LITERATURE REVIEW</a:t>
            </a:r>
            <a:endParaRPr sz="4400"/>
          </a:p>
        </p:txBody>
      </p:sp>
      <p:graphicFrame>
        <p:nvGraphicFramePr>
          <p:cNvPr id="143" name="Google Shape;143;g32b0425d547_0_5"/>
          <p:cNvGraphicFramePr/>
          <p:nvPr/>
        </p:nvGraphicFramePr>
        <p:xfrm>
          <a:off x="301983" y="1686303"/>
          <a:ext cx="3000000" cy="3000000"/>
        </p:xfrm>
        <a:graphic>
          <a:graphicData uri="http://schemas.openxmlformats.org/drawingml/2006/table">
            <a:tbl>
              <a:tblPr bandRow="1" firstRow="1">
                <a:noFill/>
                <a:tableStyleId>{6BC5A902-55D4-46A2-A2B7-EC3B06FE5516}</a:tableStyleId>
              </a:tblPr>
              <a:tblGrid>
                <a:gridCol w="1237450"/>
                <a:gridCol w="1019425"/>
                <a:gridCol w="2645500"/>
                <a:gridCol w="878200"/>
                <a:gridCol w="2504025"/>
                <a:gridCol w="3303450"/>
              </a:tblGrid>
              <a:tr h="330075">
                <a:tc>
                  <a:txBody>
                    <a:bodyPr/>
                    <a:lstStyle/>
                    <a:p>
                      <a:pPr indent="0" lvl="0" marL="0" marR="0" rtl="0" algn="ctr">
                        <a:lnSpc>
                          <a:spcPct val="100000"/>
                        </a:lnSpc>
                        <a:spcBef>
                          <a:spcPts val="0"/>
                        </a:spcBef>
                        <a:spcAft>
                          <a:spcPts val="0"/>
                        </a:spcAft>
                        <a:buNone/>
                      </a:pPr>
                      <a:r>
                        <a:rPr b="1" lang="en-US" sz="1500">
                          <a:latin typeface="Times New Roman"/>
                          <a:ea typeface="Times New Roman"/>
                          <a:cs typeface="Times New Roman"/>
                          <a:sym typeface="Times New Roman"/>
                        </a:rPr>
                        <a:t>S.no</a:t>
                      </a:r>
                      <a:endParaRPr b="1" i="0" sz="1500" u="none" cap="none" strike="noStrike">
                        <a:solidFill>
                          <a:srgbClr val="000000"/>
                        </a:solidFill>
                        <a:latin typeface="Times New Roman"/>
                        <a:ea typeface="Times New Roman"/>
                        <a:cs typeface="Times New Roman"/>
                        <a:sym typeface="Times New Roman"/>
                      </a:endParaRPr>
                    </a:p>
                  </a:txBody>
                  <a:tcPr marT="76200" marB="76200" marR="76200" marL="76200"/>
                </a:tc>
                <a:tc>
                  <a:txBody>
                    <a:bodyPr/>
                    <a:lstStyle/>
                    <a:p>
                      <a:pPr indent="0" lvl="0" marL="0" marR="0" rtl="0" algn="ctr">
                        <a:lnSpc>
                          <a:spcPct val="100000"/>
                        </a:lnSpc>
                        <a:spcBef>
                          <a:spcPts val="0"/>
                        </a:spcBef>
                        <a:spcAft>
                          <a:spcPts val="0"/>
                        </a:spcAft>
                        <a:buNone/>
                      </a:pPr>
                      <a:r>
                        <a:rPr b="1" i="0" lang="en-US" sz="1500" u="none" cap="none" strike="noStrike">
                          <a:solidFill>
                            <a:srgbClr val="000000"/>
                          </a:solidFill>
                          <a:latin typeface="Times New Roman"/>
                          <a:ea typeface="Times New Roman"/>
                          <a:cs typeface="Times New Roman"/>
                          <a:sym typeface="Times New Roman"/>
                        </a:rPr>
                        <a:t>Author(s)</a:t>
                      </a:r>
                      <a:endParaRPr b="1" sz="1500" u="none" cap="none" strike="noStrike">
                        <a:latin typeface="Times New Roman"/>
                        <a:ea typeface="Times New Roman"/>
                        <a:cs typeface="Times New Roman"/>
                        <a:sym typeface="Times New Roman"/>
                      </a:endParaRPr>
                    </a:p>
                  </a:txBody>
                  <a:tcPr marT="76200" marB="76200" marR="76200" marL="76200">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500" u="none" cap="none" strike="noStrike">
                          <a:solidFill>
                            <a:srgbClr val="000000"/>
                          </a:solidFill>
                          <a:latin typeface="Times New Roman"/>
                          <a:ea typeface="Times New Roman"/>
                          <a:cs typeface="Times New Roman"/>
                          <a:sym typeface="Times New Roman"/>
                        </a:rPr>
                        <a:t>Paper Title</a:t>
                      </a:r>
                      <a:endParaRPr b="1" sz="1500" u="none" cap="none" strike="noStrike">
                        <a:latin typeface="Times New Roman"/>
                        <a:ea typeface="Times New Roman"/>
                        <a:cs typeface="Times New Roman"/>
                        <a:sym typeface="Times New Roman"/>
                      </a:endParaRPr>
                    </a:p>
                  </a:txBody>
                  <a:tcPr marT="76200" marB="76200" marR="76200" marL="76200">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500">
                          <a:latin typeface="Times New Roman"/>
                          <a:ea typeface="Times New Roman"/>
                          <a:cs typeface="Times New Roman"/>
                          <a:sym typeface="Times New Roman"/>
                        </a:rPr>
                        <a:t>Year</a:t>
                      </a:r>
                      <a:endParaRPr b="1" sz="1500" u="none" cap="none" strike="noStrike">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500">
                          <a:latin typeface="Times New Roman"/>
                          <a:ea typeface="Times New Roman"/>
                          <a:cs typeface="Times New Roman"/>
                          <a:sym typeface="Times New Roman"/>
                        </a:rPr>
                        <a:t>Methodology</a:t>
                      </a:r>
                      <a:endParaRPr b="1" sz="1500" u="none" cap="none" strike="noStrike">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b="1" lang="en-US" sz="1500">
                          <a:latin typeface="Times New Roman"/>
                          <a:ea typeface="Times New Roman"/>
                          <a:cs typeface="Times New Roman"/>
                          <a:sym typeface="Times New Roman"/>
                        </a:rPr>
                        <a:t>Research Gap</a:t>
                      </a:r>
                      <a:endParaRPr b="1" sz="1500">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tcPr>
                </a:tc>
              </a:tr>
              <a:tr h="1519950">
                <a:tc>
                  <a:txBody>
                    <a:bodyPr/>
                    <a:lstStyle/>
                    <a:p>
                      <a:pPr indent="0" lvl="0" marL="0" marR="0" rtl="0" algn="ctr">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T="76200" marB="76200" marR="76200" marL="76200">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L. T. Pereira, A. T. Silva</a:t>
                      </a:r>
                      <a:endParaRPr sz="1500" u="none" cap="none" strike="noStrike">
                        <a:solidFill>
                          <a:schemeClr val="dk1"/>
                        </a:solidFill>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3913"/>
                        </a:lnSpc>
                        <a:spcBef>
                          <a:spcPts val="0"/>
                        </a:spcBef>
                        <a:spcAft>
                          <a:spcPts val="0"/>
                        </a:spcAft>
                        <a:buSzPts val="1100"/>
                        <a:buNone/>
                      </a:pPr>
                      <a:r>
                        <a:rPr lang="en-US" sz="1500">
                          <a:solidFill>
                            <a:srgbClr val="0000FF"/>
                          </a:solidFill>
                          <a:highlight>
                            <a:srgbClr val="FFFFFF"/>
                          </a:highlight>
                          <a:latin typeface="Times New Roman"/>
                          <a:ea typeface="Times New Roman"/>
                          <a:cs typeface="Times New Roman"/>
                          <a:sym typeface="Times New Roman"/>
                        </a:rPr>
                        <a:t>Precision Agriculture System using Raspberry Pi and AI for Sustainable Farming</a:t>
                      </a:r>
                      <a:endParaRPr sz="1500">
                        <a:solidFill>
                          <a:srgbClr val="0000FF"/>
                        </a:solidFill>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br>
                        <a:rPr lang="en-US" sz="1500" u="none" cap="none" strike="noStrike">
                          <a:latin typeface="Times New Roman"/>
                          <a:ea typeface="Times New Roman"/>
                          <a:cs typeface="Times New Roman"/>
                          <a:sym typeface="Times New Roman"/>
                        </a:rPr>
                      </a:br>
                      <a:r>
                        <a:rPr lang="en-US" sz="1500">
                          <a:solidFill>
                            <a:schemeClr val="dk1"/>
                          </a:solidFill>
                          <a:latin typeface="Times New Roman"/>
                          <a:ea typeface="Times New Roman"/>
                          <a:cs typeface="Times New Roman"/>
                          <a:sym typeface="Times New Roman"/>
                        </a:rPr>
                        <a:t>2023</a:t>
                      </a:r>
                      <a:endParaRPr sz="1500" u="none" cap="none" strike="noStrike">
                        <a:solidFill>
                          <a:srgbClr val="0000FF"/>
                        </a:solidFill>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1500">
                          <a:solidFill>
                            <a:schemeClr val="dk1"/>
                          </a:solidFill>
                          <a:latin typeface="Times New Roman"/>
                          <a:ea typeface="Times New Roman"/>
                          <a:cs typeface="Times New Roman"/>
                          <a:sym typeface="Times New Roman"/>
                        </a:rPr>
                        <a:t>Raspberry Pi, Machine Learning (Artificial Neural Networks, K-Nearest Neighbors), Computer Vision, IoT Sensors</a:t>
                      </a:r>
                      <a:endParaRPr sz="1500">
                        <a:solidFill>
                          <a:schemeClr val="dk1"/>
                        </a:solidFill>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Limited application of computer vision techniques for real-time crop health assessment and automated anomaly detection</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tcPr>
                </a:tc>
              </a:tr>
              <a:tr h="1677975">
                <a:tc>
                  <a:txBody>
                    <a:bodyPr/>
                    <a:lstStyle/>
                    <a:p>
                      <a:pPr indent="0" lvl="0" marL="0" marR="0" rtl="0" algn="ctr">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txBody>
                  <a:tcPr marT="76200" marB="76200" marR="76200" marL="76200"/>
                </a:tc>
                <a:tc>
                  <a:txBody>
                    <a:bodyPr/>
                    <a:lstStyle/>
                    <a:p>
                      <a:pPr indent="0" lvl="0" marL="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1500">
                          <a:solidFill>
                            <a:schemeClr val="dk1"/>
                          </a:solidFill>
                          <a:latin typeface="Times New Roman"/>
                          <a:ea typeface="Times New Roman"/>
                          <a:cs typeface="Times New Roman"/>
                          <a:sym typeface="Times New Roman"/>
                        </a:rPr>
                        <a:t> J. K. Sharma, S. K. Singh</a:t>
                      </a:r>
                      <a:endParaRPr sz="1500" u="none" cap="none" strike="noStrike">
                        <a:latin typeface="Times New Roman"/>
                        <a:ea typeface="Times New Roman"/>
                        <a:cs typeface="Times New Roman"/>
                        <a:sym typeface="Times New Roman"/>
                      </a:endParaRPr>
                    </a:p>
                  </a:txBody>
                  <a:tcPr marT="76200" marB="76200" marR="76200" marL="76200">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Clr>
                          <a:schemeClr val="dk1"/>
                        </a:buClr>
                        <a:buFont typeface="Arial"/>
                        <a:buNone/>
                      </a:pPr>
                      <a:r>
                        <a:rPr lang="en-US" sz="1500">
                          <a:solidFill>
                            <a:srgbClr val="0000FF"/>
                          </a:solidFill>
                          <a:latin typeface="Times New Roman"/>
                          <a:ea typeface="Times New Roman"/>
                          <a:cs typeface="Times New Roman"/>
                          <a:sym typeface="Times New Roman"/>
                        </a:rPr>
                        <a:t>Automated Smart Agriculture using Raspberry Pi and IoT with Machine Learning</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500">
                        <a:solidFill>
                          <a:srgbClr val="0000FF"/>
                        </a:solidFill>
                        <a:latin typeface="Times New Roman"/>
                        <a:ea typeface="Times New Roman"/>
                        <a:cs typeface="Times New Roman"/>
                        <a:sym typeface="Times New Roman"/>
                      </a:endParaRPr>
                    </a:p>
                  </a:txBody>
                  <a:tcPr marT="76200" marB="76200" marR="76200" marL="76200">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br>
                        <a:rPr lang="en-US" sz="1500" u="none" cap="none" strike="noStrike">
                          <a:latin typeface="Times New Roman"/>
                          <a:ea typeface="Times New Roman"/>
                          <a:cs typeface="Times New Roman"/>
                          <a:sym typeface="Times New Roman"/>
                        </a:rPr>
                      </a:br>
                      <a:br>
                        <a:rPr lang="en-US" sz="1500" u="none" cap="none" strike="noStrike">
                          <a:latin typeface="Times New Roman"/>
                          <a:ea typeface="Times New Roman"/>
                          <a:cs typeface="Times New Roman"/>
                          <a:sym typeface="Times New Roman"/>
                        </a:rPr>
                      </a:br>
                      <a:r>
                        <a:rPr lang="en-US" sz="1500">
                          <a:latin typeface="Times New Roman"/>
                          <a:ea typeface="Times New Roman"/>
                          <a:cs typeface="Times New Roman"/>
                          <a:sym typeface="Times New Roman"/>
                        </a:rPr>
                        <a:t>2022</a:t>
                      </a:r>
                      <a:endParaRPr sz="1500" u="none" cap="none" strike="noStrike">
                        <a:solidFill>
                          <a:srgbClr val="0000FF"/>
                        </a:solidFill>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500">
                          <a:solidFill>
                            <a:schemeClr val="dk1"/>
                          </a:solidFill>
                          <a:latin typeface="Times New Roman"/>
                          <a:ea typeface="Times New Roman"/>
                          <a:cs typeface="Times New Roman"/>
                          <a:sym typeface="Times New Roman"/>
                        </a:rPr>
                        <a:t>Raspberry Pi, IoT Sensors, Machine Learning (Logistic Regression, SVM), Automation (Irrigation Control), Remote Monitoring</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500">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Absence of real-time adaptive machine learning models that dynamically adjust irrigation and fertilization based on changing environmental conditions.</a:t>
                      </a:r>
                      <a:endParaRPr sz="1500">
                        <a:latin typeface="Times New Roman"/>
                        <a:ea typeface="Times New Roman"/>
                        <a:cs typeface="Times New Roman"/>
                        <a:sym typeface="Times New Roman"/>
                      </a:endParaRPr>
                    </a:p>
                  </a:txBody>
                  <a:tcPr marT="76200" marB="76200" marR="76200" marL="76200">
                    <a:lnL cap="flat" cmpd="sng" w="9525">
                      <a:solidFill>
                        <a:srgbClr val="9E9E9E"/>
                      </a:solidFill>
                      <a:prstDash val="solid"/>
                      <a:round/>
                      <a:headEnd len="sm" w="sm" type="none"/>
                      <a:tailEnd len="sm" w="sm" type="none"/>
                    </a:lnL>
                  </a:tcPr>
                </a:tc>
              </a:tr>
            </a:tbl>
          </a:graphicData>
        </a:graphic>
      </p:graphicFrame>
      <p:pic>
        <p:nvPicPr>
          <p:cNvPr id="144" name="Google Shape;144;g32b0425d547_0_5"/>
          <p:cNvPicPr preferRelativeResize="0"/>
          <p:nvPr/>
        </p:nvPicPr>
        <p:blipFill rotWithShape="1">
          <a:blip r:embed="rId3">
            <a:alphaModFix/>
          </a:blip>
          <a:srcRect b="0" l="0" r="0" t="0"/>
          <a:stretch/>
        </p:blipFill>
        <p:spPr>
          <a:xfrm>
            <a:off x="10940600" y="89075"/>
            <a:ext cx="1167475" cy="1390125"/>
          </a:xfrm>
          <a:prstGeom prst="rect">
            <a:avLst/>
          </a:prstGeom>
          <a:noFill/>
          <a:ln>
            <a:noFill/>
          </a:ln>
        </p:spPr>
      </p:pic>
      <p:sp>
        <p:nvSpPr>
          <p:cNvPr id="145" name="Google Shape;145;g32b0425d547_0_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6" name="Google Shape;146;g32b0425d547_0_5"/>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ebb2718e4d_0_17"/>
          <p:cNvSpPr txBox="1"/>
          <p:nvPr>
            <p:ph type="title"/>
          </p:nvPr>
        </p:nvSpPr>
        <p:spPr>
          <a:xfrm>
            <a:off x="769275" y="8907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Cambria"/>
                <a:ea typeface="Cambria"/>
                <a:cs typeface="Cambria"/>
                <a:sym typeface="Cambria"/>
              </a:rPr>
              <a:t>Statement of the Problem</a:t>
            </a:r>
            <a:endParaRPr b="1">
              <a:latin typeface="Cambria"/>
              <a:ea typeface="Cambria"/>
              <a:cs typeface="Cambria"/>
              <a:sym typeface="Cambria"/>
            </a:endParaRPr>
          </a:p>
        </p:txBody>
      </p:sp>
      <p:sp>
        <p:nvSpPr>
          <p:cNvPr id="152" name="Google Shape;152;g2ebb2718e4d_0_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53" name="Google Shape;153;g2ebb2718e4d_0_17"/>
          <p:cNvSpPr txBox="1"/>
          <p:nvPr>
            <p:ph idx="1" type="body"/>
          </p:nvPr>
        </p:nvSpPr>
        <p:spPr>
          <a:xfrm>
            <a:off x="771750" y="1472825"/>
            <a:ext cx="10582200" cy="4565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Calibri"/>
              <a:buNone/>
            </a:pPr>
            <a:r>
              <a:t/>
            </a:r>
            <a:endParaRPr i="0" sz="1900" u="none" cap="none" strike="noStrike">
              <a:solidFill>
                <a:schemeClr val="dk1"/>
              </a:solidFill>
              <a:latin typeface="Cambria"/>
              <a:ea typeface="Cambria"/>
              <a:cs typeface="Cambria"/>
              <a:sym typeface="Cambria"/>
            </a:endParaRPr>
          </a:p>
          <a:p>
            <a:pPr indent="0" lvl="0" marL="0" rtl="0" algn="just">
              <a:lnSpc>
                <a:spcPct val="150000"/>
              </a:lnSpc>
              <a:spcBef>
                <a:spcPts val="1200"/>
              </a:spcBef>
              <a:spcAft>
                <a:spcPts val="0"/>
              </a:spcAft>
              <a:buClr>
                <a:schemeClr val="dk1"/>
              </a:buClr>
              <a:buSzPts val="1100"/>
              <a:buNone/>
            </a:pPr>
            <a:r>
              <a:rPr lang="en-US" sz="1900">
                <a:latin typeface="Cambria"/>
                <a:ea typeface="Cambria"/>
                <a:cs typeface="Cambria"/>
                <a:sym typeface="Cambria"/>
              </a:rPr>
              <a:t>Traditional farming methods result in inefficient water usage, poor crop yield, and reduced productivity. This project proposes an IoT-based system to monitor soil conditions, optimize irrigation, and use ML for crop yield. </a:t>
            </a:r>
            <a:endParaRPr sz="1900">
              <a:latin typeface="Cambria"/>
              <a:ea typeface="Cambria"/>
              <a:cs typeface="Cambria"/>
              <a:sym typeface="Cambria"/>
            </a:endParaRPr>
          </a:p>
          <a:p>
            <a:pPr indent="0" lvl="0" marL="0" rtl="0" algn="just">
              <a:lnSpc>
                <a:spcPct val="150000"/>
              </a:lnSpc>
              <a:spcBef>
                <a:spcPts val="1200"/>
              </a:spcBef>
              <a:spcAft>
                <a:spcPts val="0"/>
              </a:spcAft>
              <a:buClr>
                <a:schemeClr val="dk1"/>
              </a:buClr>
              <a:buSzPts val="1100"/>
              <a:buNone/>
            </a:pPr>
            <a:r>
              <a:rPr lang="en-US" sz="1900">
                <a:latin typeface="Cambria"/>
                <a:ea typeface="Cambria"/>
                <a:cs typeface="Cambria"/>
                <a:sym typeface="Cambria"/>
              </a:rPr>
              <a:t>Following are the </a:t>
            </a:r>
            <a:r>
              <a:rPr b="1" lang="en-US" sz="1900">
                <a:latin typeface="Cambria"/>
                <a:ea typeface="Cambria"/>
                <a:cs typeface="Cambria"/>
                <a:sym typeface="Cambria"/>
              </a:rPr>
              <a:t>problems</a:t>
            </a:r>
            <a:r>
              <a:rPr lang="en-US" sz="1900">
                <a:latin typeface="Cambria"/>
                <a:ea typeface="Cambria"/>
                <a:cs typeface="Cambria"/>
                <a:sym typeface="Cambria"/>
              </a:rPr>
              <a:t> which are currently being faced:</a:t>
            </a:r>
            <a:endParaRPr sz="1900">
              <a:latin typeface="Cambria"/>
              <a:ea typeface="Cambria"/>
              <a:cs typeface="Cambria"/>
              <a:sym typeface="Cambria"/>
            </a:endParaRPr>
          </a:p>
          <a:p>
            <a:pPr indent="-349250" lvl="0" marL="457200" rtl="0" algn="just">
              <a:lnSpc>
                <a:spcPct val="150000"/>
              </a:lnSpc>
              <a:spcBef>
                <a:spcPts val="1200"/>
              </a:spcBef>
              <a:spcAft>
                <a:spcPts val="0"/>
              </a:spcAft>
              <a:buSzPts val="1900"/>
              <a:buFont typeface="Cambria"/>
              <a:buChar char="•"/>
            </a:pPr>
            <a:r>
              <a:rPr lang="en-US" sz="1900">
                <a:latin typeface="Cambria"/>
                <a:ea typeface="Cambria"/>
                <a:cs typeface="Cambria"/>
                <a:sym typeface="Cambria"/>
              </a:rPr>
              <a:t>Inefficient resource usage due to lack of real-time monitoring.</a:t>
            </a:r>
            <a:endParaRPr sz="1900">
              <a:latin typeface="Cambria"/>
              <a:ea typeface="Cambria"/>
              <a:cs typeface="Cambria"/>
              <a:sym typeface="Cambria"/>
            </a:endParaRPr>
          </a:p>
          <a:p>
            <a:pPr indent="-349250" lvl="0" marL="457200" rtl="0" algn="just">
              <a:lnSpc>
                <a:spcPct val="150000"/>
              </a:lnSpc>
              <a:spcBef>
                <a:spcPts val="0"/>
              </a:spcBef>
              <a:spcAft>
                <a:spcPts val="0"/>
              </a:spcAft>
              <a:buSzPts val="1900"/>
              <a:buFont typeface="Cambria"/>
              <a:buChar char="•"/>
            </a:pPr>
            <a:r>
              <a:rPr lang="en-US" sz="1900">
                <a:latin typeface="Cambria"/>
                <a:ea typeface="Cambria"/>
                <a:cs typeface="Cambria"/>
                <a:sym typeface="Cambria"/>
              </a:rPr>
              <a:t>Excessive water wastage from unoptimized irrigation.</a:t>
            </a:r>
            <a:endParaRPr sz="1900">
              <a:latin typeface="Cambria"/>
              <a:ea typeface="Cambria"/>
              <a:cs typeface="Cambria"/>
              <a:sym typeface="Cambria"/>
            </a:endParaRPr>
          </a:p>
          <a:p>
            <a:pPr indent="-349250" lvl="0" marL="457200" rtl="0" algn="just">
              <a:lnSpc>
                <a:spcPct val="150000"/>
              </a:lnSpc>
              <a:spcBef>
                <a:spcPts val="0"/>
              </a:spcBef>
              <a:spcAft>
                <a:spcPts val="0"/>
              </a:spcAft>
              <a:buSzPts val="1900"/>
              <a:buFont typeface="Cambria"/>
              <a:buChar char="•"/>
            </a:pPr>
            <a:r>
              <a:rPr lang="en-US" sz="1900">
                <a:latin typeface="Cambria"/>
                <a:ea typeface="Cambria"/>
                <a:cs typeface="Cambria"/>
                <a:sym typeface="Cambria"/>
              </a:rPr>
              <a:t>Limited technological adoption in farming.</a:t>
            </a:r>
            <a:endParaRPr sz="1900">
              <a:latin typeface="Cambria"/>
              <a:ea typeface="Cambria"/>
              <a:cs typeface="Cambria"/>
              <a:sym typeface="Cambria"/>
            </a:endParaRPr>
          </a:p>
          <a:p>
            <a:pPr indent="0" lvl="0" marL="457200" rtl="0" algn="just">
              <a:lnSpc>
                <a:spcPct val="115000"/>
              </a:lnSpc>
              <a:spcBef>
                <a:spcPts val="1200"/>
              </a:spcBef>
              <a:spcAft>
                <a:spcPts val="0"/>
              </a:spcAft>
              <a:buNone/>
            </a:pPr>
            <a:r>
              <a:t/>
            </a:r>
            <a:endParaRPr sz="1900">
              <a:latin typeface="Cambria"/>
              <a:ea typeface="Cambria"/>
              <a:cs typeface="Cambria"/>
              <a:sym typeface="Cambria"/>
            </a:endParaRPr>
          </a:p>
          <a:p>
            <a:pPr indent="0" lvl="0" marL="457200" rtl="0" algn="just">
              <a:lnSpc>
                <a:spcPct val="115000"/>
              </a:lnSpc>
              <a:spcBef>
                <a:spcPts val="1200"/>
              </a:spcBef>
              <a:spcAft>
                <a:spcPts val="0"/>
              </a:spcAft>
              <a:buNone/>
            </a:pPr>
            <a:r>
              <a:t/>
            </a:r>
            <a:endParaRPr sz="1900">
              <a:latin typeface="Cambria"/>
              <a:ea typeface="Cambria"/>
              <a:cs typeface="Cambria"/>
              <a:sym typeface="Cambria"/>
            </a:endParaRPr>
          </a:p>
          <a:p>
            <a:pPr indent="0" lvl="0" marL="0" marR="0" rtl="0" algn="just">
              <a:lnSpc>
                <a:spcPct val="100000"/>
              </a:lnSpc>
              <a:spcBef>
                <a:spcPts val="1200"/>
              </a:spcBef>
              <a:spcAft>
                <a:spcPts val="0"/>
              </a:spcAft>
              <a:buClr>
                <a:schemeClr val="dk1"/>
              </a:buClr>
              <a:buSzPts val="1800"/>
              <a:buFont typeface="Calibri"/>
              <a:buNone/>
            </a:pPr>
            <a:r>
              <a:t/>
            </a:r>
            <a:endParaRPr i="0" sz="1900" u="none" cap="none" strike="noStrike">
              <a:solidFill>
                <a:schemeClr val="dk1"/>
              </a:solidFill>
              <a:latin typeface="Cambria"/>
              <a:ea typeface="Cambria"/>
              <a:cs typeface="Cambria"/>
              <a:sym typeface="Cambria"/>
            </a:endParaRPr>
          </a:p>
          <a:p>
            <a:pPr indent="-228600" lvl="0" marL="457200" rtl="0" algn="just">
              <a:lnSpc>
                <a:spcPct val="90000"/>
              </a:lnSpc>
              <a:spcBef>
                <a:spcPts val="1000"/>
              </a:spcBef>
              <a:spcAft>
                <a:spcPts val="0"/>
              </a:spcAft>
              <a:buClr>
                <a:schemeClr val="dk1"/>
              </a:buClr>
              <a:buSzPts val="1800"/>
              <a:buNone/>
            </a:pPr>
            <a:r>
              <a:t/>
            </a:r>
            <a:endParaRPr sz="1900">
              <a:latin typeface="Cambria"/>
              <a:ea typeface="Cambria"/>
              <a:cs typeface="Cambria"/>
              <a:sym typeface="Cambria"/>
            </a:endParaRPr>
          </a:p>
        </p:txBody>
      </p:sp>
      <p:pic>
        <p:nvPicPr>
          <p:cNvPr id="154" name="Google Shape;154;g2ebb2718e4d_0_17"/>
          <p:cNvPicPr preferRelativeResize="0"/>
          <p:nvPr/>
        </p:nvPicPr>
        <p:blipFill rotWithShape="1">
          <a:blip r:embed="rId3">
            <a:alphaModFix/>
          </a:blip>
          <a:srcRect b="0" l="0" r="0" t="0"/>
          <a:stretch/>
        </p:blipFill>
        <p:spPr>
          <a:xfrm>
            <a:off x="11097000" y="89075"/>
            <a:ext cx="1011075" cy="1075500"/>
          </a:xfrm>
          <a:prstGeom prst="rect">
            <a:avLst/>
          </a:prstGeom>
          <a:noFill/>
          <a:ln>
            <a:noFill/>
          </a:ln>
        </p:spPr>
      </p:pic>
      <p:sp>
        <p:nvSpPr>
          <p:cNvPr id="155" name="Google Shape;155;g2ebb2718e4d_0_17"/>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2b090efea7_2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Cambria"/>
                <a:ea typeface="Cambria"/>
                <a:cs typeface="Cambria"/>
                <a:sym typeface="Cambria"/>
              </a:rPr>
              <a:t>Scope</a:t>
            </a:r>
            <a:endParaRPr b="1">
              <a:latin typeface="Cambria"/>
              <a:ea typeface="Cambria"/>
              <a:cs typeface="Cambria"/>
              <a:sym typeface="Cambria"/>
            </a:endParaRPr>
          </a:p>
        </p:txBody>
      </p:sp>
      <p:sp>
        <p:nvSpPr>
          <p:cNvPr id="161" name="Google Shape;161;g32b090efea7_2_8"/>
          <p:cNvSpPr txBox="1"/>
          <p:nvPr>
            <p:ph idx="1" type="body"/>
          </p:nvPr>
        </p:nvSpPr>
        <p:spPr>
          <a:xfrm>
            <a:off x="838200" y="1825625"/>
            <a:ext cx="10515600" cy="3684900"/>
          </a:xfrm>
          <a:prstGeom prst="rect">
            <a:avLst/>
          </a:prstGeom>
        </p:spPr>
        <p:txBody>
          <a:bodyPr anchorCtr="0" anchor="t" bIns="45700" lIns="91425" spcFirstLastPara="1" rIns="91425" wrap="square" tIns="45700">
            <a:normAutofit/>
          </a:bodyPr>
          <a:lstStyle/>
          <a:p>
            <a:pPr indent="-381000" lvl="0" marL="457200" rtl="0" algn="l">
              <a:lnSpc>
                <a:spcPct val="200000"/>
              </a:lnSpc>
              <a:spcBef>
                <a:spcPts val="1200"/>
              </a:spcBef>
              <a:spcAft>
                <a:spcPts val="0"/>
              </a:spcAft>
              <a:buSzPts val="2400"/>
              <a:buFont typeface="Cambria"/>
              <a:buChar char="•"/>
            </a:pPr>
            <a:r>
              <a:rPr lang="en-US" sz="2400">
                <a:latin typeface="Cambria"/>
                <a:ea typeface="Cambria"/>
                <a:cs typeface="Cambria"/>
                <a:sym typeface="Cambria"/>
              </a:rPr>
              <a:t>Develop an IoT-ML-based smart farming system.</a:t>
            </a:r>
            <a:endParaRPr sz="2400">
              <a:latin typeface="Cambria"/>
              <a:ea typeface="Cambria"/>
              <a:cs typeface="Cambria"/>
              <a:sym typeface="Cambria"/>
            </a:endParaRPr>
          </a:p>
          <a:p>
            <a:pPr indent="-381000" lvl="0" marL="457200" rtl="0" algn="l">
              <a:lnSpc>
                <a:spcPct val="200000"/>
              </a:lnSpc>
              <a:spcBef>
                <a:spcPts val="0"/>
              </a:spcBef>
              <a:spcAft>
                <a:spcPts val="0"/>
              </a:spcAft>
              <a:buSzPts val="2400"/>
              <a:buFont typeface="Cambria"/>
              <a:buChar char="•"/>
            </a:pPr>
            <a:r>
              <a:rPr lang="en-US" sz="2400">
                <a:latin typeface="Cambria"/>
                <a:ea typeface="Cambria"/>
                <a:cs typeface="Cambria"/>
                <a:sym typeface="Cambria"/>
              </a:rPr>
              <a:t>Optimize irrigation with real-time monitoring.</a:t>
            </a:r>
            <a:endParaRPr sz="2400">
              <a:latin typeface="Cambria"/>
              <a:ea typeface="Cambria"/>
              <a:cs typeface="Cambria"/>
              <a:sym typeface="Cambria"/>
            </a:endParaRPr>
          </a:p>
          <a:p>
            <a:pPr indent="-381000" lvl="0" marL="457200" rtl="0" algn="l">
              <a:lnSpc>
                <a:spcPct val="200000"/>
              </a:lnSpc>
              <a:spcBef>
                <a:spcPts val="0"/>
              </a:spcBef>
              <a:spcAft>
                <a:spcPts val="0"/>
              </a:spcAft>
              <a:buSzPts val="2400"/>
              <a:buFont typeface="Cambria"/>
              <a:buChar char="•"/>
            </a:pPr>
            <a:r>
              <a:rPr lang="en-US" sz="2400">
                <a:latin typeface="Cambria"/>
                <a:ea typeface="Cambria"/>
                <a:cs typeface="Cambria"/>
                <a:sym typeface="Cambria"/>
              </a:rPr>
              <a:t>Improve crop health with ML-based detection.</a:t>
            </a:r>
            <a:endParaRPr sz="2400">
              <a:latin typeface="Cambria"/>
              <a:ea typeface="Cambria"/>
              <a:cs typeface="Cambria"/>
              <a:sym typeface="Cambria"/>
            </a:endParaRPr>
          </a:p>
          <a:p>
            <a:pPr indent="-381000" lvl="0" marL="457200" rtl="0" algn="l">
              <a:lnSpc>
                <a:spcPct val="200000"/>
              </a:lnSpc>
              <a:spcBef>
                <a:spcPts val="0"/>
              </a:spcBef>
              <a:spcAft>
                <a:spcPts val="0"/>
              </a:spcAft>
              <a:buSzPts val="2400"/>
              <a:buFont typeface="Cambria"/>
              <a:buChar char="•"/>
            </a:pPr>
            <a:r>
              <a:rPr lang="en-US" sz="2400">
                <a:latin typeface="Cambria"/>
                <a:ea typeface="Cambria"/>
                <a:cs typeface="Cambria"/>
                <a:sym typeface="Cambria"/>
              </a:rPr>
              <a:t>Create a cost-effective, energy-efficient solution.</a:t>
            </a:r>
            <a:endParaRPr sz="2400">
              <a:latin typeface="Cambria"/>
              <a:ea typeface="Cambria"/>
              <a:cs typeface="Cambria"/>
              <a:sym typeface="Cambria"/>
            </a:endParaRPr>
          </a:p>
        </p:txBody>
      </p:sp>
      <p:sp>
        <p:nvSpPr>
          <p:cNvPr id="162" name="Google Shape;162;g32b090efea7_2_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63" name="Google Shape;163;g32b090efea7_2_8"/>
          <p:cNvPicPr preferRelativeResize="0"/>
          <p:nvPr/>
        </p:nvPicPr>
        <p:blipFill rotWithShape="1">
          <a:blip r:embed="rId3">
            <a:alphaModFix/>
          </a:blip>
          <a:srcRect b="0" l="0" r="0" t="0"/>
          <a:stretch/>
        </p:blipFill>
        <p:spPr>
          <a:xfrm>
            <a:off x="10942795" y="89075"/>
            <a:ext cx="1165281" cy="1387525"/>
          </a:xfrm>
          <a:prstGeom prst="rect">
            <a:avLst/>
          </a:prstGeom>
          <a:noFill/>
          <a:ln>
            <a:noFill/>
          </a:ln>
        </p:spPr>
      </p:pic>
      <p:sp>
        <p:nvSpPr>
          <p:cNvPr id="164" name="Google Shape;164;g32b090efea7_2_8"/>
          <p:cNvSpPr txBox="1"/>
          <p:nvPr/>
        </p:nvSpPr>
        <p:spPr>
          <a:xfrm>
            <a:off x="350175" y="6346463"/>
            <a:ext cx="11353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Department of Robotics and Automation Engineering                                                                                                                   Third Year (B.Tech.)</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2024-07-12T05:12:35Z</dcterms:created>
  <dc:creator>Administrator</dc:creator>
</cp:coreProperties>
</file>