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6" r:id="rId6"/>
    <p:sldId id="267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1D4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0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2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3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5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2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813"/>
          </a:xfrm>
          <a:solidFill>
            <a:schemeClr val="accent2">
              <a:lumMod val="40000"/>
              <a:lumOff val="60000"/>
              <a:alpha val="15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Bringing Public Transport at your Fingertips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4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3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B08D-8601-41A3-B91E-8512BA77A3C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4DBC2-07EF-4742-87CC-7D83D9A82A6E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Goa IT Professionals</a:t>
            </a:r>
          </a:p>
          <a:p>
            <a:endParaRPr lang="en-US" dirty="0"/>
          </a:p>
          <a:p>
            <a:r>
              <a:rPr lang="en-US" b="1" dirty="0" smtClean="0"/>
              <a:t>Mission:</a:t>
            </a:r>
            <a:endParaRPr lang="en-US" b="1" dirty="0"/>
          </a:p>
          <a:p>
            <a:r>
              <a:rPr lang="en-US" b="1" i="1" u="sng" dirty="0"/>
              <a:t>Make it convenient for every citizen to use Public Transport, </a:t>
            </a:r>
            <a:r>
              <a:rPr lang="en-US" b="1" i="1" u="sng" dirty="0" smtClean="0"/>
              <a:t>saving </a:t>
            </a:r>
            <a:r>
              <a:rPr lang="en-US" b="1" i="1" u="sng" dirty="0"/>
              <a:t>fuel and protecting the environment.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Cover all transit agencies in Goa in year 2016-17.</a:t>
            </a:r>
          </a:p>
          <a:p>
            <a:pPr lvl="0"/>
            <a:r>
              <a:rPr lang="en-US" dirty="0" smtClean="0"/>
              <a:t>Cover major transit agencies in Maharashtra and Karnataka in year 2017-18.</a:t>
            </a:r>
          </a:p>
          <a:p>
            <a:pPr lvl="0"/>
            <a:r>
              <a:rPr lang="en-US" dirty="0" smtClean="0"/>
              <a:t>Provide a Pan-India service for road, rail and water based fleets in year 2018-19.</a:t>
            </a:r>
          </a:p>
          <a:p>
            <a:pPr lvl="0"/>
            <a:r>
              <a:rPr lang="en-US" dirty="0" smtClean="0"/>
              <a:t>Become a key player in the country’s Digital India Mission.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Assistance needed</a:t>
            </a:r>
            <a:endParaRPr lang="en-US" dirty="0"/>
          </a:p>
          <a:p>
            <a:pPr lvl="1"/>
            <a:r>
              <a:rPr lang="en-US" dirty="0"/>
              <a:t>Support from </a:t>
            </a:r>
            <a:r>
              <a:rPr lang="en-US" dirty="0" err="1"/>
              <a:t>Govt</a:t>
            </a:r>
            <a:r>
              <a:rPr lang="en-US" dirty="0"/>
              <a:t> of Goa in playing the role of an enabler in on-boarding data from fleets operating in Goa.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5076825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Rampant rise in personal vehicles</a:t>
            </a:r>
          </a:p>
          <a:p>
            <a:r>
              <a:rPr lang="en-US" dirty="0" smtClean="0"/>
              <a:t>Major toll on the state's infrastructure, peacefulness and environment</a:t>
            </a:r>
          </a:p>
          <a:p>
            <a:r>
              <a:rPr lang="en-US" dirty="0" smtClean="0"/>
              <a:t>Lack </a:t>
            </a:r>
            <a:r>
              <a:rPr lang="en-US" dirty="0"/>
              <a:t>of awareness of public transport </a:t>
            </a:r>
            <a:r>
              <a:rPr lang="en-US" dirty="0" smtClean="0"/>
              <a:t>options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86" y="1325562"/>
            <a:ext cx="5576169" cy="41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4389120" cy="45180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 public transport timetables and boarding points to citizens</a:t>
            </a:r>
          </a:p>
          <a:p>
            <a:r>
              <a:rPr lang="en-US" dirty="0" smtClean="0"/>
              <a:t>Upload time-tables and boarding points to Google</a:t>
            </a:r>
          </a:p>
          <a:p>
            <a:r>
              <a:rPr lang="en-US" dirty="0" smtClean="0"/>
              <a:t>Google displays public transport options on map</a:t>
            </a:r>
          </a:p>
          <a:p>
            <a:r>
              <a:rPr lang="en-US" dirty="0" smtClean="0"/>
              <a:t>People will be able to plan their commute in advance</a:t>
            </a:r>
          </a:p>
          <a:p>
            <a:r>
              <a:rPr lang="en-US" dirty="0" smtClean="0"/>
              <a:t>Gradual decrease in use of personal vehicles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0" y="1325563"/>
            <a:ext cx="6663585" cy="34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– The TARA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5705475" cy="48514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Transit Agency Route Administrator (TARA)</a:t>
            </a:r>
          </a:p>
          <a:p>
            <a:pPr lvl="1"/>
            <a:r>
              <a:rPr lang="en-US" sz="2000" dirty="0" smtClean="0"/>
              <a:t>Allows the transit agency to visually define the details of their fleet such as stops, routes, trips and timings.</a:t>
            </a:r>
          </a:p>
          <a:p>
            <a:pPr lvl="1"/>
            <a:r>
              <a:rPr lang="en-US" sz="2000" dirty="0" smtClean="0"/>
              <a:t>Allows the fleet details to be managed on a Google Map using a very intuitive User Interface that greatly simplifies the entire process of uploading the data to Google.</a:t>
            </a:r>
          </a:p>
          <a:p>
            <a:pPr lvl="1"/>
            <a:r>
              <a:rPr lang="en-US" sz="2000" dirty="0" smtClean="0"/>
              <a:t>Is multi-tenant and hence allows employees of multiple fleets to simultaneously work on the same product. </a:t>
            </a: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65306" y="3096644"/>
            <a:ext cx="13525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TARA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55" y="1680326"/>
            <a:ext cx="476250" cy="47625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856" y="2977264"/>
            <a:ext cx="1762125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31" y="4639694"/>
            <a:ext cx="612140" cy="10668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rot="5400000">
            <a:off x="9449376" y="3727199"/>
            <a:ext cx="795020" cy="1028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3"/>
          <p:cNvSpPr txBox="1"/>
          <p:nvPr/>
        </p:nvSpPr>
        <p:spPr>
          <a:xfrm>
            <a:off x="7738221" y="2334009"/>
            <a:ext cx="160972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Provide fleet settings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196" y="4639694"/>
            <a:ext cx="1560195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7" name="Elbow Connector 26"/>
          <p:cNvCxnSpPr/>
          <p:nvPr/>
        </p:nvCxnSpPr>
        <p:spPr>
          <a:xfrm rot="16200000" flipH="1">
            <a:off x="10320279" y="3884361"/>
            <a:ext cx="795020" cy="714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3"/>
          <p:cNvSpPr txBox="1"/>
          <p:nvPr/>
        </p:nvSpPr>
        <p:spPr>
          <a:xfrm>
            <a:off x="8698171" y="3114424"/>
            <a:ext cx="791210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GTFS data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3"/>
          <p:cNvSpPr txBox="1"/>
          <p:nvPr/>
        </p:nvSpPr>
        <p:spPr>
          <a:xfrm>
            <a:off x="9954836" y="4238374"/>
            <a:ext cx="107759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Travel options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3"/>
          <p:cNvSpPr txBox="1"/>
          <p:nvPr/>
        </p:nvSpPr>
        <p:spPr>
          <a:xfrm>
            <a:off x="8821996" y="5752849"/>
            <a:ext cx="1076960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Google Maps on mobile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13"/>
          <p:cNvSpPr txBox="1"/>
          <p:nvPr/>
        </p:nvSpPr>
        <p:spPr>
          <a:xfrm>
            <a:off x="10298371" y="5752849"/>
            <a:ext cx="156273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Google Maps on website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Elbow Connector 31"/>
          <p:cNvCxnSpPr>
            <a:stCxn id="21" idx="2"/>
            <a:endCxn id="20" idx="0"/>
          </p:cNvCxnSpPr>
          <p:nvPr/>
        </p:nvCxnSpPr>
        <p:spPr>
          <a:xfrm rot="16200000" flipH="1">
            <a:off x="7400746" y="2455809"/>
            <a:ext cx="940068" cy="341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1"/>
            <a:endCxn id="22" idx="1"/>
          </p:cNvCxnSpPr>
          <p:nvPr/>
        </p:nvCxnSpPr>
        <p:spPr>
          <a:xfrm rot="10800000" flipH="1" flipV="1">
            <a:off x="8698170" y="3297304"/>
            <a:ext cx="781685" cy="113348"/>
          </a:xfrm>
          <a:prstGeom prst="bentConnector3">
            <a:avLst>
              <a:gd name="adj1" fmla="val -29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26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Passenger Experience on Google Maps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2480"/>
            <a:ext cx="2626995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911" y="1212480"/>
            <a:ext cx="263271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25" y="1212480"/>
            <a:ext cx="265303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221871" y="5657671"/>
            <a:ext cx="2812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Step-by-step </a:t>
            </a:r>
            <a:r>
              <a:rPr lang="en-US" dirty="0"/>
              <a:t>directions including different modes such as Walking, Ferries, and Buses.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228" y="5657671"/>
            <a:ext cx="281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Timings for different trips from source to destination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9870" y="5692312"/>
            <a:ext cx="281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display of chosen trip on a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Chaitanya </a:t>
            </a:r>
            <a:r>
              <a:rPr lang="en-US" dirty="0" err="1" smtClean="0"/>
              <a:t>Bhiwa</a:t>
            </a:r>
            <a:r>
              <a:rPr lang="en-US" dirty="0" smtClean="0"/>
              <a:t> Malik (Software developer)</a:t>
            </a:r>
          </a:p>
          <a:p>
            <a:pPr lvl="1"/>
            <a:r>
              <a:rPr lang="en-US" dirty="0" smtClean="0"/>
              <a:t>B.E. Computer </a:t>
            </a:r>
            <a:r>
              <a:rPr lang="en-US" dirty="0" err="1" smtClean="0"/>
              <a:t>Engg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Agri</a:t>
            </a:r>
            <a:r>
              <a:rPr lang="en-US" dirty="0" smtClean="0"/>
              <a:t> – Entrepreneur</a:t>
            </a:r>
          </a:p>
          <a:p>
            <a:r>
              <a:rPr lang="en-US" dirty="0" smtClean="0"/>
              <a:t>Yash Ganthe (Mentor)</a:t>
            </a:r>
          </a:p>
          <a:p>
            <a:pPr lvl="1"/>
            <a:r>
              <a:rPr lang="en-US" dirty="0" smtClean="0"/>
              <a:t>B.E. Computer </a:t>
            </a:r>
            <a:r>
              <a:rPr lang="en-US" dirty="0" err="1" smtClean="0"/>
              <a:t>Engg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V. P. Goa IT Professionals</a:t>
            </a:r>
          </a:p>
          <a:p>
            <a:endParaRPr lang="en-US" dirty="0"/>
          </a:p>
          <a:p>
            <a:r>
              <a:rPr lang="en-US" dirty="0" smtClean="0"/>
              <a:t>Looking for sales personnel</a:t>
            </a:r>
          </a:p>
          <a:p>
            <a:pPr lvl="1"/>
            <a:r>
              <a:rPr lang="en-US" dirty="0" smtClean="0"/>
              <a:t>Assigned to Transit Agencies as Relationship Managers</a:t>
            </a:r>
          </a:p>
          <a:p>
            <a:pPr lvl="1"/>
            <a:r>
              <a:rPr lang="en-US" dirty="0" smtClean="0"/>
              <a:t>Preference to </a:t>
            </a:r>
            <a:r>
              <a:rPr lang="en-US" dirty="0" err="1" smtClean="0"/>
              <a:t>Goans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6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USP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company in Europe offers similar service at an annual rate of 12 Lakhs.</a:t>
            </a:r>
          </a:p>
          <a:p>
            <a:pPr lvl="0"/>
            <a:r>
              <a:rPr lang="en-US" dirty="0"/>
              <a:t>We are not aware of any other prominent company that provides an equivalent service in India.</a:t>
            </a:r>
          </a:p>
          <a:p>
            <a:r>
              <a:rPr lang="en-US" dirty="0"/>
              <a:t>The TARA application provides a much more simplified user interface for data entry that the competing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Unique features</a:t>
            </a:r>
          </a:p>
          <a:p>
            <a:pPr lvl="1"/>
            <a:r>
              <a:rPr lang="en-US" dirty="0" smtClean="0"/>
              <a:t>Auto-completion of trip timings</a:t>
            </a:r>
          </a:p>
          <a:p>
            <a:pPr lvl="1"/>
            <a:r>
              <a:rPr lang="en-US" dirty="0" smtClean="0"/>
              <a:t>Support for stops across either side of roads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Partnership with </a:t>
            </a:r>
            <a:r>
              <a:rPr lang="en-US" b="1" dirty="0" err="1" smtClean="0"/>
              <a:t>Kadamba</a:t>
            </a:r>
            <a:r>
              <a:rPr lang="en-US" b="1" dirty="0" smtClean="0"/>
              <a:t> and River Navigation</a:t>
            </a:r>
          </a:p>
          <a:p>
            <a:pPr lvl="1"/>
            <a:r>
              <a:rPr lang="en-US" dirty="0" smtClean="0"/>
              <a:t>Got insights into operations of Transit agencies</a:t>
            </a:r>
          </a:p>
          <a:p>
            <a:pPr lvl="1"/>
            <a:r>
              <a:rPr lang="en-US" dirty="0" smtClean="0"/>
              <a:t>Data entry in progress</a:t>
            </a:r>
          </a:p>
          <a:p>
            <a:pPr lvl="1"/>
            <a:r>
              <a:rPr lang="en-US" dirty="0" smtClean="0"/>
              <a:t>Going Live in May 2016</a:t>
            </a:r>
          </a:p>
          <a:p>
            <a:r>
              <a:rPr lang="en-US" b="1" dirty="0" smtClean="0"/>
              <a:t>Future </a:t>
            </a:r>
            <a:r>
              <a:rPr lang="en-US" b="1" dirty="0"/>
              <a:t>enhancements</a:t>
            </a:r>
          </a:p>
          <a:p>
            <a:pPr lvl="1"/>
            <a:r>
              <a:rPr lang="en-US" dirty="0"/>
              <a:t>Further Improve the User Interface.</a:t>
            </a:r>
          </a:p>
          <a:p>
            <a:pPr lvl="1"/>
            <a:r>
              <a:rPr lang="en-US" dirty="0"/>
              <a:t>Once the time-table data is digitized, it can be presented to citizens through multiple additional channels such as SMS, IVR, websites, etc. </a:t>
            </a:r>
          </a:p>
          <a:p>
            <a:pPr lvl="1"/>
            <a:r>
              <a:rPr lang="en-US" dirty="0"/>
              <a:t>Passenger-experience can be further enhanced by providing real-time status updates of every trip provided the transit agencies install GPS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entry operators need training to perform data entry</a:t>
            </a:r>
          </a:p>
          <a:p>
            <a:r>
              <a:rPr lang="en-US" dirty="0" smtClean="0"/>
              <a:t>The best source of precise data is a driver or a conductor</a:t>
            </a:r>
          </a:p>
          <a:p>
            <a:r>
              <a:rPr lang="en-US" dirty="0" smtClean="0"/>
              <a:t>Data entry is done most effectively from a bus depot where drivers or conductors are present</a:t>
            </a:r>
          </a:p>
          <a:p>
            <a:r>
              <a:rPr lang="en-US" dirty="0" smtClean="0"/>
              <a:t>Google performs extensive testing on uploaded data</a:t>
            </a:r>
          </a:p>
          <a:p>
            <a:r>
              <a:rPr lang="en-US" dirty="0" smtClean="0"/>
              <a:t>It takes about 2 months to make the data Live on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543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Custom Design</vt:lpstr>
      <vt:lpstr>TARA</vt:lpstr>
      <vt:lpstr>Problem</vt:lpstr>
      <vt:lpstr>Solution</vt:lpstr>
      <vt:lpstr>Product – The TARA Project</vt:lpstr>
      <vt:lpstr>Passenger Experience on Google Maps</vt:lpstr>
      <vt:lpstr>Team</vt:lpstr>
      <vt:lpstr>Our USP</vt:lpstr>
      <vt:lpstr>Milestones</vt:lpstr>
      <vt:lpstr>Learnings</vt:lpstr>
      <vt:lpstr>Goals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TARA</dc:title>
  <dc:creator>Yash Ganthe</dc:creator>
  <cp:lastModifiedBy>Yash Ganthe</cp:lastModifiedBy>
  <cp:revision>23</cp:revision>
  <dcterms:created xsi:type="dcterms:W3CDTF">2016-04-14T04:09:04Z</dcterms:created>
  <dcterms:modified xsi:type="dcterms:W3CDTF">2016-05-10T04:30:07Z</dcterms:modified>
</cp:coreProperties>
</file>