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0563CD-61FD-4870-AE23-5E2011C3D337}" type="datetimeFigureOut">
              <a:rPr lang="en-US" smtClean="0"/>
              <a:t>3/20/2023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210744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35712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210811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5541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363266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0563CD-61FD-4870-AE23-5E2011C3D33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3709000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0563CD-61FD-4870-AE23-5E2011C3D33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120141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63CD-61FD-4870-AE23-5E2011C3D33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42245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63CD-61FD-4870-AE23-5E2011C3D33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93497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63CD-61FD-4870-AE23-5E2011C3D33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23141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563CD-61FD-4870-AE23-5E2011C3D33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56671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323871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563CD-61FD-4870-AE23-5E2011C3D337}"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64712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563CD-61FD-4870-AE23-5E2011C3D33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271356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563CD-61FD-4870-AE23-5E2011C3D337}"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116656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66348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63CD-61FD-4870-AE23-5E2011C3D33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B79-572F-440F-A8C0-D8A29FA52E29}" type="slidenum">
              <a:rPr lang="en-US" smtClean="0"/>
              <a:t>‹#›</a:t>
            </a:fld>
            <a:endParaRPr lang="en-US"/>
          </a:p>
        </p:txBody>
      </p:sp>
    </p:spTree>
    <p:extLst>
      <p:ext uri="{BB962C8B-B14F-4D97-AF65-F5344CB8AC3E}">
        <p14:creationId xmlns:p14="http://schemas.microsoft.com/office/powerpoint/2010/main" val="214235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0563CD-61FD-4870-AE23-5E2011C3D337}" type="datetimeFigureOut">
              <a:rPr lang="en-US" smtClean="0"/>
              <a:t>3/20/2023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35B79-572F-440F-A8C0-D8A29FA52E29}" type="slidenum">
              <a:rPr lang="en-US" smtClean="0"/>
              <a:t>‹#›</a:t>
            </a:fld>
            <a:endParaRPr lang="en-US"/>
          </a:p>
        </p:txBody>
      </p:sp>
    </p:spTree>
    <p:extLst>
      <p:ext uri="{BB962C8B-B14F-4D97-AF65-F5344CB8AC3E}">
        <p14:creationId xmlns:p14="http://schemas.microsoft.com/office/powerpoint/2010/main" val="34036571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2B80-5298-B6CA-1D65-3846F57D9261}"/>
              </a:ext>
            </a:extLst>
          </p:cNvPr>
          <p:cNvSpPr>
            <a:spLocks noGrp="1"/>
          </p:cNvSpPr>
          <p:nvPr>
            <p:ph type="ctrTitle"/>
          </p:nvPr>
        </p:nvSpPr>
        <p:spPr>
          <a:xfrm>
            <a:off x="1092449" y="564498"/>
            <a:ext cx="9721352" cy="1931377"/>
          </a:xfrm>
        </p:spPr>
        <p:txBody>
          <a:bodyPr/>
          <a:lstStyle/>
          <a:p>
            <a:pPr algn="ctr"/>
            <a:r>
              <a:rPr lang="en-IN" dirty="0"/>
              <a:t>E-Learning Platform</a:t>
            </a:r>
            <a:endParaRPr lang="en-US" dirty="0"/>
          </a:p>
        </p:txBody>
      </p:sp>
      <p:sp>
        <p:nvSpPr>
          <p:cNvPr id="3" name="Subtitle 2">
            <a:extLst>
              <a:ext uri="{FF2B5EF4-FFF2-40B4-BE49-F238E27FC236}">
                <a16:creationId xmlns:a16="http://schemas.microsoft.com/office/drawing/2014/main" id="{AB312559-4104-2723-47E4-135E86BF4B8C}"/>
              </a:ext>
            </a:extLst>
          </p:cNvPr>
          <p:cNvSpPr>
            <a:spLocks noGrp="1"/>
          </p:cNvSpPr>
          <p:nvPr>
            <p:ph type="subTitle" idx="1"/>
          </p:nvPr>
        </p:nvSpPr>
        <p:spPr>
          <a:xfrm>
            <a:off x="3554928" y="4762501"/>
            <a:ext cx="8637072" cy="1527500"/>
          </a:xfrm>
        </p:spPr>
        <p:txBody>
          <a:bodyPr/>
          <a:lstStyle/>
          <a:p>
            <a:pPr algn="r"/>
            <a:r>
              <a:rPr lang="en-IN" dirty="0"/>
              <a:t>Submitted by:</a:t>
            </a:r>
          </a:p>
          <a:p>
            <a:pPr algn="r"/>
            <a:r>
              <a:rPr lang="en-IN" dirty="0"/>
              <a:t>Yash Gulati</a:t>
            </a:r>
          </a:p>
          <a:p>
            <a:pPr algn="r"/>
            <a:r>
              <a:rPr lang="en-IN" dirty="0"/>
              <a:t>B1 Hons. CCVT</a:t>
            </a:r>
          </a:p>
          <a:p>
            <a:endParaRPr lang="en-US" dirty="0"/>
          </a:p>
        </p:txBody>
      </p:sp>
      <p:sp>
        <p:nvSpPr>
          <p:cNvPr id="4" name="TextBox 3">
            <a:extLst>
              <a:ext uri="{FF2B5EF4-FFF2-40B4-BE49-F238E27FC236}">
                <a16:creationId xmlns:a16="http://schemas.microsoft.com/office/drawing/2014/main" id="{DF5771CA-C072-6CC1-6F3D-DE327B4D49FA}"/>
              </a:ext>
            </a:extLst>
          </p:cNvPr>
          <p:cNvSpPr txBox="1"/>
          <p:nvPr/>
        </p:nvSpPr>
        <p:spPr>
          <a:xfrm>
            <a:off x="2628900" y="3067511"/>
            <a:ext cx="6648450" cy="1938992"/>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CONTINUOUS EVALUATION WEEK 1</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SUBMITTED TO </a:t>
            </a:r>
          </a:p>
          <a:p>
            <a:pPr algn="ctr"/>
            <a:r>
              <a:rPr lang="en-IN" sz="2400" dirty="0">
                <a:latin typeface="Times New Roman" panose="02020603050405020304" pitchFamily="18" charset="0"/>
                <a:cs typeface="Times New Roman" panose="02020603050405020304" pitchFamily="18" charset="0"/>
              </a:rPr>
              <a:t>DR. HARVINDER SINGH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33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080D-21D1-A687-1447-311B58FF304E}"/>
              </a:ext>
            </a:extLst>
          </p:cNvPr>
          <p:cNvSpPr>
            <a:spLocks noGrp="1"/>
          </p:cNvSpPr>
          <p:nvPr>
            <p:ph type="title"/>
          </p:nvPr>
        </p:nvSpPr>
        <p:spPr>
          <a:xfrm>
            <a:off x="1451578" y="261647"/>
            <a:ext cx="9603275" cy="1049235"/>
          </a:xfrm>
        </p:spPr>
        <p:txBody>
          <a:bodyPr/>
          <a:lstStyle/>
          <a:p>
            <a:r>
              <a:rPr lang="en-IN" dirty="0"/>
              <a:t>PROJECT PROPOSAL</a:t>
            </a:r>
            <a:endParaRPr lang="en-US" dirty="0"/>
          </a:p>
        </p:txBody>
      </p:sp>
      <p:sp>
        <p:nvSpPr>
          <p:cNvPr id="3" name="Content Placeholder 2">
            <a:extLst>
              <a:ext uri="{FF2B5EF4-FFF2-40B4-BE49-F238E27FC236}">
                <a16:creationId xmlns:a16="http://schemas.microsoft.com/office/drawing/2014/main" id="{C2B43374-3654-4801-E7B5-05CFFE77FF2F}"/>
              </a:ext>
            </a:extLst>
          </p:cNvPr>
          <p:cNvSpPr>
            <a:spLocks noGrp="1"/>
          </p:cNvSpPr>
          <p:nvPr>
            <p:ph idx="1"/>
          </p:nvPr>
        </p:nvSpPr>
        <p:spPr>
          <a:xfrm>
            <a:off x="1451577" y="1177532"/>
            <a:ext cx="9603275" cy="2003818"/>
          </a:xfrm>
        </p:spPr>
        <p:txBody>
          <a:bodyPr>
            <a:normAutofit/>
          </a:bodyPr>
          <a:lstStyle/>
          <a:p>
            <a:pPr marL="0" indent="0">
              <a:buNone/>
            </a:pPr>
            <a:r>
              <a:rPr lang="en-US" sz="1800" b="0" i="0" dirty="0">
                <a:effectLst/>
                <a:latin typeface="Times New Roman" panose="02020603050405020304" pitchFamily="18" charset="0"/>
                <a:cs typeface="Times New Roman" panose="02020603050405020304" pitchFamily="18" charset="0"/>
              </a:rPr>
              <a:t>The purpose of this project is to design and develop a cloud-based e-learning platform that will allow users to access educational content and resources from anywhere, at any time. The platform will be designed to provide a seamless user experience, easy navigation, and interactive learning tools. The target audience for the platform includes students, educators, and lifelong learners who are seeking to improve their skills and knowledge in various domains.</a:t>
            </a: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C4484F-8730-96F1-C176-B0C58C369410}"/>
              </a:ext>
            </a:extLst>
          </p:cNvPr>
          <p:cNvSpPr txBox="1"/>
          <p:nvPr/>
        </p:nvSpPr>
        <p:spPr>
          <a:xfrm>
            <a:off x="1451577" y="3429000"/>
            <a:ext cx="9603275" cy="2893100"/>
          </a:xfrm>
          <a:prstGeom prst="rect">
            <a:avLst/>
          </a:prstGeom>
          <a:noFill/>
        </p:spPr>
        <p:txBody>
          <a:bodyPr wrap="square" rtlCol="0">
            <a:spAutoFit/>
          </a:bodyPr>
          <a:lstStyle/>
          <a:p>
            <a:pPr algn="l"/>
            <a:r>
              <a:rPr lang="en-US" sz="2800" b="0" i="0" dirty="0">
                <a:effectLst/>
                <a:latin typeface="Times New Roman" panose="02020603050405020304" pitchFamily="18" charset="0"/>
                <a:cs typeface="Times New Roman" panose="02020603050405020304" pitchFamily="18" charset="0"/>
              </a:rPr>
              <a:t>OBJECTIVES</a:t>
            </a:r>
          </a:p>
          <a:p>
            <a:pPr algn="l"/>
            <a:endParaRPr lang="en-US" sz="2800"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main objectives of this project are: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design and develop a user-friendly e-learning platform that is accessible from any device with an internet connection.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provide a wide range of educational content and resources that cater to the needs and interests of the users.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create an interactive learning environment that engages the users and promotes active learning.</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incorporate features that enable personalized learning and progress tracking.</a:t>
            </a:r>
          </a:p>
        </p:txBody>
      </p:sp>
    </p:spTree>
    <p:extLst>
      <p:ext uri="{BB962C8B-B14F-4D97-AF65-F5344CB8AC3E}">
        <p14:creationId xmlns:p14="http://schemas.microsoft.com/office/powerpoint/2010/main" val="31821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FEDF-8E0E-5843-22A9-9BA53542D80A}"/>
              </a:ext>
            </a:extLst>
          </p:cNvPr>
          <p:cNvSpPr>
            <a:spLocks noGrp="1"/>
          </p:cNvSpPr>
          <p:nvPr>
            <p:ph type="title"/>
          </p:nvPr>
        </p:nvSpPr>
        <p:spPr>
          <a:xfrm>
            <a:off x="1230314" y="0"/>
            <a:ext cx="9905998" cy="1478570"/>
          </a:xfrm>
        </p:spPr>
        <p:txBody>
          <a:bodyPr/>
          <a:lstStyle/>
          <a:p>
            <a:r>
              <a:rPr lang="en-IN" dirty="0"/>
              <a:t>Functionalities:</a:t>
            </a:r>
            <a:endParaRPr lang="en-US" dirty="0"/>
          </a:p>
        </p:txBody>
      </p:sp>
      <p:sp>
        <p:nvSpPr>
          <p:cNvPr id="3" name="Content Placeholder 2">
            <a:extLst>
              <a:ext uri="{FF2B5EF4-FFF2-40B4-BE49-F238E27FC236}">
                <a16:creationId xmlns:a16="http://schemas.microsoft.com/office/drawing/2014/main" id="{60543924-7F48-A632-4D69-A3C15F3E6175}"/>
              </a:ext>
            </a:extLst>
          </p:cNvPr>
          <p:cNvSpPr>
            <a:spLocks noGrp="1"/>
          </p:cNvSpPr>
          <p:nvPr>
            <p:ph idx="1"/>
          </p:nvPr>
        </p:nvSpPr>
        <p:spPr>
          <a:xfrm>
            <a:off x="1230314" y="1200150"/>
            <a:ext cx="10180635" cy="5305426"/>
          </a:xfrm>
        </p:spPr>
        <p:txBody>
          <a:bodyPr>
            <a:normAutofit/>
          </a:bodyPr>
          <a:lstStyle/>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User Registration and Login: </a:t>
            </a:r>
            <a:r>
              <a:rPr lang="en-US" sz="1800" b="0" i="0" dirty="0">
                <a:effectLst/>
                <a:latin typeface="Times New Roman" panose="02020603050405020304" pitchFamily="18" charset="0"/>
                <a:cs typeface="Times New Roman" panose="02020603050405020304" pitchFamily="18" charset="0"/>
              </a:rPr>
              <a:t>Users should be able to register and create a profile with their personal information. Once they have registered, they should be able to log in with their credentials.</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Course Enrollments: </a:t>
            </a:r>
            <a:r>
              <a:rPr lang="en-US" sz="1800" b="0" i="0" dirty="0">
                <a:effectLst/>
                <a:latin typeface="Times New Roman" panose="02020603050405020304" pitchFamily="18" charset="0"/>
                <a:cs typeface="Times New Roman" panose="02020603050405020304" pitchFamily="18" charset="0"/>
              </a:rPr>
              <a:t>Users should be able to enroll in courses they are interested in. Upon enrolling, they should be provided with access to the course materials.</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Course Content: </a:t>
            </a:r>
            <a:r>
              <a:rPr lang="en-US" sz="1800" b="0" i="0" dirty="0">
                <a:effectLst/>
                <a:latin typeface="Times New Roman" panose="02020603050405020304" pitchFamily="18" charset="0"/>
                <a:cs typeface="Times New Roman" panose="02020603050405020304" pitchFamily="18" charset="0"/>
              </a:rPr>
              <a:t>The platform should provide course materials in various formats, such as videos, quizzes, interactive simulations, and other multimedia. The course content should be presented in a logical and intuitive way, and should be easy to navigate.</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Progress Tracking and Reporting: </a:t>
            </a:r>
            <a:r>
              <a:rPr lang="en-US" sz="1800" b="0" i="0" dirty="0">
                <a:effectLst/>
                <a:latin typeface="Times New Roman" panose="02020603050405020304" pitchFamily="18" charset="0"/>
                <a:cs typeface="Times New Roman" panose="02020603050405020304" pitchFamily="18" charset="0"/>
              </a:rPr>
              <a:t>Users should be able to track their progress through the course materials. The platform should provide reports that show users how much of the course they have completed, and what topics they have mastered.</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Discussion Forums and Messaging: </a:t>
            </a:r>
            <a:r>
              <a:rPr lang="en-US" sz="1800" b="0" i="0" dirty="0">
                <a:effectLst/>
                <a:latin typeface="Times New Roman" panose="02020603050405020304" pitchFamily="18" charset="0"/>
                <a:cs typeface="Times New Roman" panose="02020603050405020304" pitchFamily="18" charset="0"/>
              </a:rPr>
              <a:t>The platform should provide discussion forums where users can ask questions and interact with other learners. Users should also be able to send messages to instructors or other learners.</a:t>
            </a:r>
          </a:p>
        </p:txBody>
      </p:sp>
    </p:spTree>
    <p:extLst>
      <p:ext uri="{BB962C8B-B14F-4D97-AF65-F5344CB8AC3E}">
        <p14:creationId xmlns:p14="http://schemas.microsoft.com/office/powerpoint/2010/main" val="29919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314D-1381-8295-0999-B32F3AB4446C}"/>
              </a:ext>
            </a:extLst>
          </p:cNvPr>
          <p:cNvSpPr>
            <a:spLocks noGrp="1"/>
          </p:cNvSpPr>
          <p:nvPr>
            <p:ph type="title"/>
          </p:nvPr>
        </p:nvSpPr>
        <p:spPr>
          <a:xfrm>
            <a:off x="1236663" y="151793"/>
            <a:ext cx="9905998" cy="1478570"/>
          </a:xfrm>
        </p:spPr>
        <p:txBody>
          <a:bodyPr/>
          <a:lstStyle/>
          <a:p>
            <a:r>
              <a:rPr lang="en-IN" dirty="0"/>
              <a:t>Test cases</a:t>
            </a:r>
            <a:endParaRPr lang="en-US" dirty="0"/>
          </a:p>
        </p:txBody>
      </p:sp>
      <p:sp>
        <p:nvSpPr>
          <p:cNvPr id="3" name="Content Placeholder 2">
            <a:extLst>
              <a:ext uri="{FF2B5EF4-FFF2-40B4-BE49-F238E27FC236}">
                <a16:creationId xmlns:a16="http://schemas.microsoft.com/office/drawing/2014/main" id="{ADE29AA2-81AE-E66F-E9AD-C4683A7EAF72}"/>
              </a:ext>
            </a:extLst>
          </p:cNvPr>
          <p:cNvSpPr>
            <a:spLocks noGrp="1"/>
          </p:cNvSpPr>
          <p:nvPr>
            <p:ph idx="1"/>
          </p:nvPr>
        </p:nvSpPr>
        <p:spPr>
          <a:xfrm>
            <a:off x="1236662" y="1420812"/>
            <a:ext cx="10279063" cy="5208588"/>
          </a:xfrm>
        </p:spPr>
        <p:txBody>
          <a:bodyPr>
            <a:normAutofit/>
          </a:bodyPr>
          <a:lstStyle/>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User registration: </a:t>
            </a:r>
            <a:r>
              <a:rPr lang="en-US" sz="1800" b="0" i="0" dirty="0">
                <a:effectLst/>
                <a:latin typeface="Times New Roman" panose="02020603050405020304" pitchFamily="18" charset="0"/>
                <a:cs typeface="Times New Roman" panose="02020603050405020304" pitchFamily="18" charset="0"/>
              </a:rPr>
              <a:t>Verify that a new user can successfully create an account on the platform with valid credentials, and that duplicate or invalid entries are rejected.</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Login functionality: </a:t>
            </a:r>
            <a:r>
              <a:rPr lang="en-US" sz="1800" b="0" i="0" dirty="0">
                <a:effectLst/>
                <a:latin typeface="Times New Roman" panose="02020603050405020304" pitchFamily="18" charset="0"/>
                <a:cs typeface="Times New Roman" panose="02020603050405020304" pitchFamily="18" charset="0"/>
              </a:rPr>
              <a:t>Verify that a registered user can successfully login to the platform with valid credentials, and that login attempts with invalid credentials are rejected.</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Course creation: </a:t>
            </a:r>
            <a:r>
              <a:rPr lang="en-US" sz="1800" b="0" i="0" dirty="0">
                <a:effectLst/>
                <a:latin typeface="Times New Roman" panose="02020603050405020304" pitchFamily="18" charset="0"/>
                <a:cs typeface="Times New Roman" panose="02020603050405020304" pitchFamily="18" charset="0"/>
              </a:rPr>
              <a:t>Verify that a registered user with appropriate permissions can successfully create a new course on the platform with valid details, and that courses with missing or invalid information are rejected.</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Course enrollment: </a:t>
            </a:r>
            <a:r>
              <a:rPr lang="en-US" sz="1800" b="0" i="0" dirty="0">
                <a:effectLst/>
                <a:latin typeface="Times New Roman" panose="02020603050405020304" pitchFamily="18" charset="0"/>
                <a:cs typeface="Times New Roman" panose="02020603050405020304" pitchFamily="18" charset="0"/>
              </a:rPr>
              <a:t>Verify that a registered user can successfully enroll in a course on the platform, and that attempts to enroll in full or invalid courses are rejected.</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Platform scalability: </a:t>
            </a:r>
            <a:r>
              <a:rPr lang="en-US" sz="1800" b="0" i="0" dirty="0">
                <a:effectLst/>
                <a:latin typeface="Times New Roman" panose="02020603050405020304" pitchFamily="18" charset="0"/>
                <a:cs typeface="Times New Roman" panose="02020603050405020304" pitchFamily="18" charset="0"/>
              </a:rPr>
              <a:t>Verify that the platform can handle a large number of concurrent users and course enrollments without slowing down or crashing.</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Compatibility with different devices: </a:t>
            </a:r>
            <a:r>
              <a:rPr lang="en-US" sz="1800" b="0" i="0" dirty="0">
                <a:effectLst/>
                <a:latin typeface="Times New Roman" panose="02020603050405020304" pitchFamily="18" charset="0"/>
                <a:cs typeface="Times New Roman" panose="02020603050405020304" pitchFamily="18" charset="0"/>
              </a:rPr>
              <a:t>Verify that the platform is compatible with a wide range of devices and screen sizes, and that users can access and interact with course content on different platforms and browsers.</a:t>
            </a:r>
          </a:p>
        </p:txBody>
      </p:sp>
    </p:spTree>
    <p:extLst>
      <p:ext uri="{BB962C8B-B14F-4D97-AF65-F5344CB8AC3E}">
        <p14:creationId xmlns:p14="http://schemas.microsoft.com/office/powerpoint/2010/main" val="409222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220-B4ED-40CB-9BB3-D5082C6F1A0A}"/>
              </a:ext>
            </a:extLst>
          </p:cNvPr>
          <p:cNvSpPr>
            <a:spLocks noGrp="1"/>
          </p:cNvSpPr>
          <p:nvPr>
            <p:ph type="title"/>
          </p:nvPr>
        </p:nvSpPr>
        <p:spPr>
          <a:xfrm>
            <a:off x="1208088" y="260839"/>
            <a:ext cx="9905998" cy="1478570"/>
          </a:xfrm>
        </p:spPr>
        <p:txBody>
          <a:bodyPr/>
          <a:lstStyle/>
          <a:p>
            <a:r>
              <a:rPr lang="en-IN" dirty="0"/>
              <a:t>Technical design requirements</a:t>
            </a:r>
            <a:endParaRPr lang="en-US" dirty="0"/>
          </a:p>
        </p:txBody>
      </p:sp>
      <p:sp>
        <p:nvSpPr>
          <p:cNvPr id="3" name="Content Placeholder 2">
            <a:extLst>
              <a:ext uri="{FF2B5EF4-FFF2-40B4-BE49-F238E27FC236}">
                <a16:creationId xmlns:a16="http://schemas.microsoft.com/office/drawing/2014/main" id="{9185A623-B7E7-4303-801C-E31C5D9AD055}"/>
              </a:ext>
            </a:extLst>
          </p:cNvPr>
          <p:cNvSpPr>
            <a:spLocks noGrp="1"/>
          </p:cNvSpPr>
          <p:nvPr>
            <p:ph idx="1"/>
          </p:nvPr>
        </p:nvSpPr>
        <p:spPr>
          <a:xfrm>
            <a:off x="1208088" y="1406034"/>
            <a:ext cx="10364787" cy="5124452"/>
          </a:xfrm>
        </p:spPr>
        <p:txBody>
          <a:bodyPr>
            <a:noAutofit/>
          </a:bodyPr>
          <a:lstStyle/>
          <a:p>
            <a:pPr marL="0" indent="0" algn="l">
              <a:buNone/>
            </a:pPr>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following are the technical requirements and cloud services that are required for this project:</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Front-end Development: </a:t>
            </a:r>
            <a:r>
              <a:rPr lang="en-US" sz="1800" b="0" i="0" dirty="0">
                <a:effectLst/>
                <a:latin typeface="Times New Roman" panose="02020603050405020304" pitchFamily="18" charset="0"/>
                <a:cs typeface="Times New Roman" panose="02020603050405020304" pitchFamily="18" charset="0"/>
              </a:rPr>
              <a:t>The platform's user interface must be built using a modern front-end development framework such as ReactJS or Angular.</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Back-end Development: </a:t>
            </a:r>
            <a:r>
              <a:rPr lang="en-US" sz="1800" b="0" i="0" dirty="0">
                <a:effectLst/>
                <a:latin typeface="Times New Roman" panose="02020603050405020304" pitchFamily="18" charset="0"/>
                <a:cs typeface="Times New Roman" panose="02020603050405020304" pitchFamily="18" charset="0"/>
              </a:rPr>
              <a:t>The back-end of the platform must be developed using a server-side framework such as NodeJS or Python.</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Database: </a:t>
            </a:r>
            <a:r>
              <a:rPr lang="en-US" sz="1800" b="0" i="0" dirty="0">
                <a:effectLst/>
                <a:latin typeface="Times New Roman" panose="02020603050405020304" pitchFamily="18" charset="0"/>
                <a:cs typeface="Times New Roman" panose="02020603050405020304" pitchFamily="18" charset="0"/>
              </a:rPr>
              <a:t>A scalable and reliable database such as MongoDB or Amazon Aurora should be used to store user data, course content, and other information.</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Content Delivery Network (CDN): </a:t>
            </a:r>
            <a:r>
              <a:rPr lang="en-US" sz="1800" b="0" i="0" dirty="0">
                <a:effectLst/>
                <a:latin typeface="Times New Roman" panose="02020603050405020304" pitchFamily="18" charset="0"/>
                <a:cs typeface="Times New Roman" panose="02020603050405020304" pitchFamily="18" charset="0"/>
              </a:rPr>
              <a:t>A CDN such as Amazon CloudFront or Cloudflare should be used to deliver course content, images, and other assets quickly and efficiently to users.</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Security and Privacy: </a:t>
            </a:r>
            <a:r>
              <a:rPr lang="en-US" sz="1800" b="0" i="0" dirty="0">
                <a:effectLst/>
                <a:latin typeface="Times New Roman" panose="02020603050405020304" pitchFamily="18" charset="0"/>
                <a:cs typeface="Times New Roman" panose="02020603050405020304" pitchFamily="18" charset="0"/>
              </a:rPr>
              <a:t>The platform should implement industry-standard security measures such as SSL/TLS encryption, firewalls, and access controls to protect user data and information.</a:t>
            </a: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Analytics and Reporting: </a:t>
            </a:r>
            <a:r>
              <a:rPr lang="en-US" sz="1800" b="0" i="0" dirty="0">
                <a:effectLst/>
                <a:latin typeface="Times New Roman" panose="02020603050405020304" pitchFamily="18" charset="0"/>
                <a:cs typeface="Times New Roman" panose="02020603050405020304" pitchFamily="18" charset="0"/>
              </a:rPr>
              <a:t>The platform should incorporate analytics and reporting tools to track user engagement, course completion rates, and other important metrics.</a:t>
            </a:r>
          </a:p>
        </p:txBody>
      </p:sp>
    </p:spTree>
    <p:extLst>
      <p:ext uri="{BB962C8B-B14F-4D97-AF65-F5344CB8AC3E}">
        <p14:creationId xmlns:p14="http://schemas.microsoft.com/office/powerpoint/2010/main" val="414928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081E-044F-8AFF-AEEC-BB4F76AB2186}"/>
              </a:ext>
            </a:extLst>
          </p:cNvPr>
          <p:cNvSpPr>
            <a:spLocks noGrp="1"/>
          </p:cNvSpPr>
          <p:nvPr>
            <p:ph type="title"/>
          </p:nvPr>
        </p:nvSpPr>
        <p:spPr>
          <a:xfrm>
            <a:off x="1227138" y="327514"/>
            <a:ext cx="9905998" cy="1478570"/>
          </a:xfrm>
        </p:spPr>
        <p:txBody>
          <a:bodyPr/>
          <a:lstStyle/>
          <a:p>
            <a:r>
              <a:rPr lang="en-IN" dirty="0"/>
              <a:t>Maintenance and support plan</a:t>
            </a:r>
            <a:endParaRPr lang="en-US" dirty="0"/>
          </a:p>
        </p:txBody>
      </p:sp>
      <p:sp>
        <p:nvSpPr>
          <p:cNvPr id="3" name="Content Placeholder 2">
            <a:extLst>
              <a:ext uri="{FF2B5EF4-FFF2-40B4-BE49-F238E27FC236}">
                <a16:creationId xmlns:a16="http://schemas.microsoft.com/office/drawing/2014/main" id="{8A882820-029B-03FE-9AD6-444C9C05A3BD}"/>
              </a:ext>
            </a:extLst>
          </p:cNvPr>
          <p:cNvSpPr>
            <a:spLocks noGrp="1"/>
          </p:cNvSpPr>
          <p:nvPr>
            <p:ph idx="1"/>
          </p:nvPr>
        </p:nvSpPr>
        <p:spPr>
          <a:xfrm>
            <a:off x="1141412" y="1704974"/>
            <a:ext cx="10240963" cy="4825511"/>
          </a:xfrm>
        </p:spPr>
        <p:txBody>
          <a:bodyPr>
            <a:normAutofit fontScale="32500" lnSpcReduction="20000"/>
          </a:bodyPr>
          <a:lstStyle/>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Regular software updates: </a:t>
            </a:r>
            <a:r>
              <a:rPr lang="en-US" sz="5500" b="0" i="0" dirty="0">
                <a:effectLst/>
                <a:latin typeface="Times New Roman" panose="02020603050405020304" pitchFamily="18" charset="0"/>
                <a:cs typeface="Times New Roman" panose="02020603050405020304" pitchFamily="18" charset="0"/>
              </a:rPr>
              <a:t>The platform should be regularly updated to ensure it is running on the latest software version. This includes updating the operating system, web server, and application server.</a:t>
            </a:r>
          </a:p>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Monitoring and logging: </a:t>
            </a:r>
            <a:r>
              <a:rPr lang="en-US" sz="5500" b="0" i="0" dirty="0">
                <a:effectLst/>
                <a:latin typeface="Times New Roman" panose="02020603050405020304" pitchFamily="18" charset="0"/>
                <a:cs typeface="Times New Roman" panose="02020603050405020304" pitchFamily="18" charset="0"/>
              </a:rPr>
              <a:t>The platform should be monitored for performance issues and errors. Logs should be collected and analyzed to identify potential issues and to improve the overall performance of the platform.</a:t>
            </a:r>
          </a:p>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Security updates: </a:t>
            </a:r>
            <a:r>
              <a:rPr lang="en-US" sz="5500" b="0" i="0" dirty="0">
                <a:effectLst/>
                <a:latin typeface="Times New Roman" panose="02020603050405020304" pitchFamily="18" charset="0"/>
                <a:cs typeface="Times New Roman" panose="02020603050405020304" pitchFamily="18" charset="0"/>
              </a:rPr>
              <a:t>Regular security updates should be applied to ensure the platform is protected against potential threats.</a:t>
            </a:r>
          </a:p>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Backups: </a:t>
            </a:r>
            <a:r>
              <a:rPr lang="en-US" sz="5500" b="0" i="0" dirty="0">
                <a:effectLst/>
                <a:latin typeface="Times New Roman" panose="02020603050405020304" pitchFamily="18" charset="0"/>
                <a:cs typeface="Times New Roman" panose="02020603050405020304" pitchFamily="18" charset="0"/>
              </a:rPr>
              <a:t>Regular backups should be taken to ensure that the platform can be restored in case of a failure.</a:t>
            </a:r>
          </a:p>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Technical support: </a:t>
            </a:r>
            <a:r>
              <a:rPr lang="en-US" sz="5500" b="0" i="0" dirty="0">
                <a:effectLst/>
                <a:latin typeface="Times New Roman" panose="02020603050405020304" pitchFamily="18" charset="0"/>
                <a:cs typeface="Times New Roman" panose="02020603050405020304" pitchFamily="18" charset="0"/>
              </a:rPr>
              <a:t>A support team should be available to help users with any technical issues that arise. The team should be trained to troubleshoot and resolve issues quickly.</a:t>
            </a:r>
          </a:p>
          <a:p>
            <a:pPr algn="l">
              <a:buFont typeface="+mj-lt"/>
              <a:buAutoNum type="arabicPeriod"/>
            </a:pPr>
            <a:r>
              <a:rPr lang="en-US" sz="5500" b="1" i="0" dirty="0">
                <a:effectLst/>
                <a:latin typeface="Times New Roman" panose="02020603050405020304" pitchFamily="18" charset="0"/>
                <a:cs typeface="Times New Roman" panose="02020603050405020304" pitchFamily="18" charset="0"/>
              </a:rPr>
              <a:t>Disaster recovery plan: </a:t>
            </a:r>
            <a:r>
              <a:rPr lang="en-US" sz="5500" b="0" i="0" dirty="0">
                <a:effectLst/>
                <a:latin typeface="Times New Roman" panose="02020603050405020304" pitchFamily="18" charset="0"/>
                <a:cs typeface="Times New Roman" panose="02020603050405020304" pitchFamily="18" charset="0"/>
              </a:rPr>
              <a:t>A disaster recovery plan should be in place in case of a catastrophic event such as a natural disaster or cyber attack. This plan should include backup procedures, restoration procedures, and a plan for continuing operations in the event of a disruption.</a:t>
            </a:r>
          </a:p>
        </p:txBody>
      </p:sp>
    </p:spTree>
    <p:extLst>
      <p:ext uri="{BB962C8B-B14F-4D97-AF65-F5344CB8AC3E}">
        <p14:creationId xmlns:p14="http://schemas.microsoft.com/office/powerpoint/2010/main" val="296706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B544-0A61-A0CC-C779-1E61E33E9408}"/>
              </a:ext>
            </a:extLst>
          </p:cNvPr>
          <p:cNvSpPr>
            <a:spLocks noGrp="1"/>
          </p:cNvSpPr>
          <p:nvPr>
            <p:ph type="title"/>
          </p:nvPr>
        </p:nvSpPr>
        <p:spPr>
          <a:xfrm>
            <a:off x="4379913" y="2504468"/>
            <a:ext cx="9905998" cy="1478570"/>
          </a:xfrm>
        </p:spPr>
        <p:txBody>
          <a:bodyPr>
            <a:normAutofit/>
          </a:bodyPr>
          <a:lstStyle/>
          <a:p>
            <a:r>
              <a:rPr lang="en-IN" sz="4000" dirty="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539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930</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Circuit</vt:lpstr>
      <vt:lpstr>E-Learning Platform</vt:lpstr>
      <vt:lpstr>PROJECT PROPOSAL</vt:lpstr>
      <vt:lpstr>Functionalities:</vt:lpstr>
      <vt:lpstr>Test cases</vt:lpstr>
      <vt:lpstr>Technical design requirements</vt:lpstr>
      <vt:lpstr>Maintenance and support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Platform</dc:title>
  <dc:creator>Yash Gulati</dc:creator>
  <cp:lastModifiedBy>Yash Gulati</cp:lastModifiedBy>
  <cp:revision>1</cp:revision>
  <dcterms:created xsi:type="dcterms:W3CDTF">2023-03-20T06:43:23Z</dcterms:created>
  <dcterms:modified xsi:type="dcterms:W3CDTF">2023-03-20T08:00:45Z</dcterms:modified>
</cp:coreProperties>
</file>