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2" r:id="rId4"/>
    <p:sldId id="348" r:id="rId5"/>
    <p:sldId id="311" r:id="rId6"/>
    <p:sldId id="353" r:id="rId7"/>
    <p:sldId id="355" r:id="rId8"/>
    <p:sldId id="356" r:id="rId9"/>
    <p:sldId id="357" r:id="rId10"/>
    <p:sldId id="323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xmlns="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xmlns="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xmlns="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xmlns="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xmlns="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xmlns="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xmlns="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page" TargetMode="External"/><Relationship Id="rId3" Type="http://schemas.openxmlformats.org/officeDocument/2006/relationships/hyperlink" Target="https://en.wikipedia.org/wiki/Web_browser" TargetMode="External"/><Relationship Id="rId7" Type="http://schemas.openxmlformats.org/officeDocument/2006/relationships/hyperlink" Target="https://en.wikipedia.org/wiki/Browser_engine" TargetMode="External"/><Relationship Id="rId2" Type="http://schemas.openxmlformats.org/officeDocument/2006/relationships/hyperlink" Target="https://en.wikipedia.org/wiki/Markup_languag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Web_server" TargetMode="External"/><Relationship Id="rId5" Type="http://schemas.openxmlformats.org/officeDocument/2006/relationships/hyperlink" Target="https://en.wikipedia.org/wiki/JavaScript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Scripting_language" TargetMode="External"/><Relationship Id="rId9" Type="http://schemas.openxmlformats.org/officeDocument/2006/relationships/hyperlink" Target="https://en.wikipedia.org/wiki/Semantic_Web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ient_(computing)" TargetMode="External"/><Relationship Id="rId13" Type="http://schemas.openxmlformats.org/officeDocument/2006/relationships/hyperlink" Target="https://en.wikipedia.org/wiki/Source_code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Website" TargetMode="External"/><Relationship Id="rId12" Type="http://schemas.openxmlformats.org/officeDocument/2006/relationships/hyperlink" Target="https://en.wikipedia.org/wiki/JavaScript_engine" TargetMode="External"/><Relationship Id="rId2" Type="http://schemas.openxmlformats.org/officeDocument/2006/relationships/hyperlink" Target="https://en.wikipedia.org/wiki/JavaScri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SS" TargetMode="External"/><Relationship Id="rId11" Type="http://schemas.openxmlformats.org/officeDocument/2006/relationships/hyperlink" Target="https://en.wikipedia.org/wiki/Web_browser" TargetMode="External"/><Relationship Id="rId5" Type="http://schemas.openxmlformats.org/officeDocument/2006/relationships/hyperlink" Target="https://en.wikipedia.org/wiki/HTML" TargetMode="External"/><Relationship Id="rId15" Type="http://schemas.openxmlformats.org/officeDocument/2006/relationships/image" Target="../media/image16.png"/><Relationship Id="rId10" Type="http://schemas.openxmlformats.org/officeDocument/2006/relationships/hyperlink" Target="https://en.wikipedia.org/wiki/Library_(computing)" TargetMode="External"/><Relationship Id="rId4" Type="http://schemas.openxmlformats.org/officeDocument/2006/relationships/hyperlink" Target="https://en.wikipedia.org/wiki/World_Wide_Web" TargetMode="External"/><Relationship Id="rId9" Type="http://schemas.openxmlformats.org/officeDocument/2006/relationships/hyperlink" Target="https://en.wikipedia.org/wiki/Web_page" TargetMode="External"/><Relationship Id="rId14" Type="http://schemas.openxmlformats.org/officeDocument/2006/relationships/hyperlink" Target="https://en.wikipedia.org/wiki/User_(computing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1E444FA-9FEC-427D-B473-41A9744D58EC}"/>
              </a:ext>
            </a:extLst>
          </p:cNvPr>
          <p:cNvSpPr txBox="1"/>
          <p:nvPr/>
        </p:nvSpPr>
        <p:spPr>
          <a:xfrm>
            <a:off x="2751611" y="674475"/>
            <a:ext cx="6157257" cy="110799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/>
            <a:r>
              <a:rPr lang="en-US" altLang="ko-KR" sz="3600" dirty="0" smtClean="0">
                <a:solidFill>
                  <a:schemeClr val="bg1"/>
                </a:solidFill>
                <a:cs typeface="Arial" pitchFamily="34" charset="0"/>
              </a:rPr>
              <a:t>            </a:t>
            </a:r>
            <a:r>
              <a:rPr lang="en-US" altLang="ko-KR" sz="6600" b="1" dirty="0" smtClean="0">
                <a:solidFill>
                  <a:schemeClr val="bg1">
                    <a:lumMod val="95000"/>
                  </a:schemeClr>
                </a:solidFill>
                <a:latin typeface="Agency FB" pitchFamily="34" charset="0"/>
                <a:cs typeface="Arial" pitchFamily="34" charset="0"/>
              </a:rPr>
              <a:t>WEB DESIGN</a:t>
            </a:r>
            <a:endParaRPr lang="en-US" altLang="ko-KR" sz="6600" b="1" dirty="0">
              <a:solidFill>
                <a:schemeClr val="bg1">
                  <a:lumMod val="95000"/>
                </a:schemeClr>
              </a:solidFill>
              <a:latin typeface="Agency FB" pitchFamily="34" charset="0"/>
              <a:cs typeface="Arial" pitchFamily="34" charset="0"/>
            </a:endParaRPr>
          </a:p>
        </p:txBody>
      </p:sp>
      <p:sp>
        <p:nvSpPr>
          <p:cNvPr id="10242" name="AutoShape 2" descr="JSS Academy of Higher Education &amp; Research | Global Eng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46F0091-4B3B-4353-8B1A-2E77D3AC4EE0}"/>
              </a:ext>
            </a:extLst>
          </p:cNvPr>
          <p:cNvSpPr txBox="1"/>
          <p:nvPr/>
        </p:nvSpPr>
        <p:spPr>
          <a:xfrm>
            <a:off x="797626" y="1902798"/>
            <a:ext cx="10358054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: OTT (Over The Top) Channel for all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OTT is </a:t>
            </a:r>
            <a:r>
              <a:rPr lang="en-US" sz="3200" dirty="0" smtClean="0">
                <a:solidFill>
                  <a:schemeClr val="bg1"/>
                </a:solidFill>
              </a:rPr>
              <a:t>a means of providing television and film content over the internet at the request and to suit the requirements of the individual consumer. The term itself stands for “over-the-top”, which implies that a content provider is going over the top of existing internet services</a:t>
            </a:r>
            <a:r>
              <a:rPr lang="en-US" sz="3600" dirty="0" smtClean="0"/>
              <a:t>.</a:t>
            </a:r>
            <a:endParaRPr lang="en-US" altLang="ko-KR" sz="320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7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62103B-F514-4BE9-B5B2-C13878D2FE7C}"/>
              </a:ext>
            </a:extLst>
          </p:cNvPr>
          <p:cNvSpPr txBox="1"/>
          <p:nvPr/>
        </p:nvSpPr>
        <p:spPr>
          <a:xfrm>
            <a:off x="1958661" y="1400028"/>
            <a:ext cx="497967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1937658" y="636944"/>
            <a:ext cx="497973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1031966" y="789344"/>
            <a:ext cx="10215154" cy="5693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There are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sevral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OTT platforms on the internet .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For examples : Disney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Hotstar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, Netflix , Amazon prime</a:t>
            </a: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" name="Picture 9" descr="netfl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52" y="2050869"/>
            <a:ext cx="2803208" cy="1867988"/>
          </a:xfrm>
          <a:prstGeom prst="rect">
            <a:avLst/>
          </a:prstGeom>
        </p:spPr>
      </p:pic>
      <p:pic>
        <p:nvPicPr>
          <p:cNvPr id="11" name="Picture 10" descr="pr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011680"/>
            <a:ext cx="2857500" cy="1867989"/>
          </a:xfrm>
          <a:prstGeom prst="rect">
            <a:avLst/>
          </a:prstGeom>
        </p:spPr>
      </p:pic>
      <p:pic>
        <p:nvPicPr>
          <p:cNvPr id="12" name="Picture 11" descr="DISNE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341" y="212638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6F0091-4B3B-4353-8B1A-2E77D3AC4EE0}"/>
              </a:ext>
            </a:extLst>
          </p:cNvPr>
          <p:cNvSpPr txBox="1"/>
          <p:nvPr/>
        </p:nvSpPr>
        <p:spPr>
          <a:xfrm>
            <a:off x="901338" y="2191064"/>
            <a:ext cx="10593976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We </a:t>
            </a:r>
            <a:r>
              <a:rPr lang="en-US" sz="3600" dirty="0" smtClean="0">
                <a:solidFill>
                  <a:schemeClr val="bg2"/>
                </a:solidFill>
              </a:rPr>
              <a:t>would like to express </a:t>
            </a:r>
            <a:r>
              <a:rPr lang="en-US" sz="3600" dirty="0" smtClean="0">
                <a:solidFill>
                  <a:schemeClr val="bg2"/>
                </a:solidFill>
              </a:rPr>
              <a:t>our </a:t>
            </a:r>
            <a:r>
              <a:rPr lang="en-US" sz="3600" dirty="0" smtClean="0">
                <a:solidFill>
                  <a:schemeClr val="bg2"/>
                </a:solidFill>
              </a:rPr>
              <a:t>special thanks of gratitude to </a:t>
            </a:r>
            <a:r>
              <a:rPr lang="en-US" sz="3600" dirty="0" smtClean="0">
                <a:solidFill>
                  <a:schemeClr val="bg2"/>
                </a:solidFill>
              </a:rPr>
              <a:t>our teacher </a:t>
            </a:r>
            <a:r>
              <a:rPr lang="en-US" sz="3600" dirty="0" err="1" smtClean="0">
                <a:solidFill>
                  <a:schemeClr val="bg2"/>
                </a:solidFill>
              </a:rPr>
              <a:t>Mrs.Prachi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Chabbra</a:t>
            </a:r>
            <a:r>
              <a:rPr lang="en-US" sz="3600" dirty="0" smtClean="0">
                <a:solidFill>
                  <a:schemeClr val="bg2"/>
                </a:solidFill>
              </a:rPr>
              <a:t> who </a:t>
            </a:r>
            <a:r>
              <a:rPr lang="en-US" sz="3600" dirty="0" smtClean="0">
                <a:solidFill>
                  <a:schemeClr val="bg2"/>
                </a:solidFill>
              </a:rPr>
              <a:t>gave me the golden opportunity to do this wonderful project on the topic </a:t>
            </a:r>
            <a:r>
              <a:rPr lang="en-US" sz="3600" dirty="0" smtClean="0">
                <a:solidFill>
                  <a:schemeClr val="bg2"/>
                </a:solidFill>
              </a:rPr>
              <a:t>(OTT platform), </a:t>
            </a:r>
            <a:r>
              <a:rPr lang="en-US" sz="3600" dirty="0" smtClean="0">
                <a:solidFill>
                  <a:schemeClr val="bg2"/>
                </a:solidFill>
              </a:rPr>
              <a:t>which also helped </a:t>
            </a:r>
            <a:r>
              <a:rPr lang="en-US" sz="3600" dirty="0" smtClean="0">
                <a:solidFill>
                  <a:schemeClr val="bg2"/>
                </a:solidFill>
              </a:rPr>
              <a:t>us </a:t>
            </a:r>
            <a:r>
              <a:rPr lang="en-US" sz="3600" dirty="0" smtClean="0">
                <a:solidFill>
                  <a:schemeClr val="bg2"/>
                </a:solidFill>
              </a:rPr>
              <a:t>in doing a lot of Research and </a:t>
            </a:r>
            <a:r>
              <a:rPr lang="en-US" sz="3600" dirty="0" smtClean="0">
                <a:solidFill>
                  <a:schemeClr val="bg2"/>
                </a:solidFill>
              </a:rPr>
              <a:t>we </a:t>
            </a:r>
            <a:r>
              <a:rPr lang="en-US" sz="3600" dirty="0" smtClean="0">
                <a:solidFill>
                  <a:schemeClr val="bg2"/>
                </a:solidFill>
              </a:rPr>
              <a:t>came to know about so many new things. </a:t>
            </a:r>
            <a:r>
              <a:rPr lang="en-US" sz="3600" dirty="0" smtClean="0">
                <a:solidFill>
                  <a:schemeClr val="bg2"/>
                </a:solidFill>
              </a:rPr>
              <a:t>We are </a:t>
            </a:r>
            <a:r>
              <a:rPr lang="en-US" sz="3600" dirty="0" smtClean="0">
                <a:solidFill>
                  <a:schemeClr val="bg2"/>
                </a:solidFill>
              </a:rPr>
              <a:t>really thankful to </a:t>
            </a:r>
            <a:r>
              <a:rPr lang="en-US" sz="3600" dirty="0" smtClean="0">
                <a:solidFill>
                  <a:schemeClr val="bg2"/>
                </a:solidFill>
              </a:rPr>
              <a:t>her.</a:t>
            </a:r>
            <a:endParaRPr lang="ko-KR" altLang="en-US" sz="3600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039234-1611-4742-8002-7D1349B89C69}"/>
              </a:ext>
            </a:extLst>
          </p:cNvPr>
          <p:cNvSpPr txBox="1"/>
          <p:nvPr/>
        </p:nvSpPr>
        <p:spPr>
          <a:xfrm>
            <a:off x="1026584" y="721910"/>
            <a:ext cx="709851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Acknowledgement</a:t>
            </a:r>
            <a:endParaRPr lang="ko-KR" altLang="en-US" sz="5400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17">
            <a:extLst>
              <a:ext uri="{FF2B5EF4-FFF2-40B4-BE49-F238E27FC236}">
                <a16:creationId xmlns:a16="http://schemas.microsoft.com/office/drawing/2014/main" xmlns="" id="{2FCCDE2C-33DE-451E-88B1-1EAB969EA05B}"/>
              </a:ext>
            </a:extLst>
          </p:cNvPr>
          <p:cNvSpPr/>
          <p:nvPr/>
        </p:nvSpPr>
        <p:spPr>
          <a:xfrm rot="19753916">
            <a:off x="994580" y="150463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xmlns="" id="{6F09083F-7719-4AAF-99DF-C3C698220EF9}"/>
              </a:ext>
            </a:extLst>
          </p:cNvPr>
          <p:cNvSpPr/>
          <p:nvPr/>
        </p:nvSpPr>
        <p:spPr>
          <a:xfrm rot="19753916">
            <a:off x="973641" y="2784791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967FA2-6A76-4AC1-A73B-2521EC66773D}"/>
              </a:ext>
            </a:extLst>
          </p:cNvPr>
          <p:cNvSpPr txBox="1"/>
          <p:nvPr/>
        </p:nvSpPr>
        <p:spPr>
          <a:xfrm>
            <a:off x="1075602" y="290472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xmlns="" id="{A5D4DDA8-8F6D-43D0-ABD8-DD4BDFAE9423}"/>
              </a:ext>
            </a:extLst>
          </p:cNvPr>
          <p:cNvSpPr/>
          <p:nvPr/>
        </p:nvSpPr>
        <p:spPr>
          <a:xfrm rot="19753916">
            <a:off x="942330" y="404445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Diamond 17">
            <a:extLst>
              <a:ext uri="{FF2B5EF4-FFF2-40B4-BE49-F238E27FC236}">
                <a16:creationId xmlns:a16="http://schemas.microsoft.com/office/drawing/2014/main" xmlns="" id="{B4F30CA5-6DDB-452D-9F7E-720156B73F5A}"/>
              </a:ext>
            </a:extLst>
          </p:cNvPr>
          <p:cNvSpPr/>
          <p:nvPr/>
        </p:nvSpPr>
        <p:spPr>
          <a:xfrm rot="19753916">
            <a:off x="960576" y="5259304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40336A7-CE3B-498D-BE5C-E357F778389D}"/>
              </a:ext>
            </a:extLst>
          </p:cNvPr>
          <p:cNvSpPr txBox="1"/>
          <p:nvPr/>
        </p:nvSpPr>
        <p:spPr>
          <a:xfrm>
            <a:off x="1075602" y="536617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0BE9DAF-DA05-4973-8232-49413D8A9F4C}"/>
              </a:ext>
            </a:extLst>
          </p:cNvPr>
          <p:cNvSpPr txBox="1"/>
          <p:nvPr/>
        </p:nvSpPr>
        <p:spPr>
          <a:xfrm>
            <a:off x="564929" y="320353"/>
            <a:ext cx="52480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Group members</a:t>
            </a:r>
            <a:endParaRPr lang="ko-KR" altLang="en-US" sz="4400" b="1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0AACB1-CED6-45DD-BD20-1E352C049262}"/>
              </a:ext>
            </a:extLst>
          </p:cNvPr>
          <p:cNvSpPr txBox="1"/>
          <p:nvPr/>
        </p:nvSpPr>
        <p:spPr>
          <a:xfrm>
            <a:off x="1057355" y="415133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50AACB1-CED6-45DD-BD20-1E352C049262}"/>
              </a:ext>
            </a:extLst>
          </p:cNvPr>
          <p:cNvSpPr txBox="1"/>
          <p:nvPr/>
        </p:nvSpPr>
        <p:spPr>
          <a:xfrm>
            <a:off x="1131377" y="158665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F602D8-164F-4B9D-9CCE-E6C9B0038A1D}"/>
              </a:ext>
            </a:extLst>
          </p:cNvPr>
          <p:cNvSpPr txBox="1"/>
          <p:nvPr/>
        </p:nvSpPr>
        <p:spPr>
          <a:xfrm>
            <a:off x="2080219" y="1589324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MANAV TYAGI</a:t>
            </a:r>
            <a:endParaRPr lang="ko-KR" altLang="en-US" sz="24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F602D8-164F-4B9D-9CCE-E6C9B0038A1D}"/>
              </a:ext>
            </a:extLst>
          </p:cNvPr>
          <p:cNvSpPr txBox="1"/>
          <p:nvPr/>
        </p:nvSpPr>
        <p:spPr>
          <a:xfrm>
            <a:off x="1997488" y="2891255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UDIT UPMANYU</a:t>
            </a:r>
            <a:endParaRPr lang="ko-KR" altLang="en-US" sz="24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0F602D8-164F-4B9D-9CCE-E6C9B0038A1D}"/>
              </a:ext>
            </a:extLst>
          </p:cNvPr>
          <p:cNvSpPr txBox="1"/>
          <p:nvPr/>
        </p:nvSpPr>
        <p:spPr>
          <a:xfrm>
            <a:off x="2036677" y="4184479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YASH GUPTA</a:t>
            </a:r>
            <a:endParaRPr lang="ko-KR" altLang="en-US" sz="24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F602D8-164F-4B9D-9CCE-E6C9B0038A1D}"/>
              </a:ext>
            </a:extLst>
          </p:cNvPr>
          <p:cNvSpPr txBox="1"/>
          <p:nvPr/>
        </p:nvSpPr>
        <p:spPr>
          <a:xfrm>
            <a:off x="2075865" y="5373199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RITIKA</a:t>
            </a:r>
            <a:endParaRPr lang="ko-KR" altLang="en-US" sz="24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58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17">
            <a:extLst>
              <a:ext uri="{FF2B5EF4-FFF2-40B4-BE49-F238E27FC236}">
                <a16:creationId xmlns:a16="http://schemas.microsoft.com/office/drawing/2014/main" xmlns="" id="{2FCCDE2C-33DE-451E-88B1-1EAB969EA05B}"/>
              </a:ext>
            </a:extLst>
          </p:cNvPr>
          <p:cNvSpPr/>
          <p:nvPr/>
        </p:nvSpPr>
        <p:spPr>
          <a:xfrm rot="19753916">
            <a:off x="994580" y="150463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43ED2C-0E0E-4896-9131-33B5293EFDB2}"/>
              </a:ext>
            </a:extLst>
          </p:cNvPr>
          <p:cNvSpPr txBox="1"/>
          <p:nvPr/>
        </p:nvSpPr>
        <p:spPr>
          <a:xfrm>
            <a:off x="845160" y="758022"/>
            <a:ext cx="10323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CSS(Cascading Style Sheets</a:t>
            </a:r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" name="Picture 16" descr="c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425892"/>
            <a:ext cx="2319609" cy="327690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9302" y="1820485"/>
            <a:ext cx="60370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CSS is used to define styles for your web pages, including the design, layout and variations in display for different devices and screen </a:t>
            </a:r>
            <a:r>
              <a:rPr lang="en-US" sz="3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sizes .</a:t>
            </a:r>
            <a:endParaRPr lang="en-US" sz="3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58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17">
            <a:extLst>
              <a:ext uri="{FF2B5EF4-FFF2-40B4-BE49-F238E27FC236}">
                <a16:creationId xmlns:a16="http://schemas.microsoft.com/office/drawing/2014/main" xmlns="" id="{2FCCDE2C-33DE-451E-88B1-1EAB969EA05B}"/>
              </a:ext>
            </a:extLst>
          </p:cNvPr>
          <p:cNvSpPr/>
          <p:nvPr/>
        </p:nvSpPr>
        <p:spPr>
          <a:xfrm rot="19753916">
            <a:off x="994580" y="150463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4536" y="749508"/>
            <a:ext cx="40907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Example ;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body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{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  background-color: 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lightblue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h1 {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  color: white;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  text-align: center;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 {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  font-family: 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verdana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b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  font-size: 20px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6EB2FA-0EDC-4742-9448-01D18C70E4BB}"/>
              </a:ext>
            </a:extLst>
          </p:cNvPr>
          <p:cNvSpPr txBox="1"/>
          <p:nvPr/>
        </p:nvSpPr>
        <p:spPr>
          <a:xfrm>
            <a:off x="467367" y="743346"/>
            <a:ext cx="675639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-&gt;CSS </a:t>
            </a:r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stands for Cascading Style </a:t>
            </a:r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Sheets.</a:t>
            </a:r>
            <a:endParaRPr lang="en-US" sz="3200" dirty="0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-&gt;CSS describes how HTML elements are to be displayed on screen, paper, or in other </a:t>
            </a:r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media.</a:t>
            </a:r>
            <a:endParaRPr lang="en-US" sz="3200" dirty="0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-&gt;CSS saves a lot of work. It can control the layout of multiple web pages all at </a:t>
            </a:r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once.</a:t>
            </a:r>
            <a:endParaRPr lang="en-US" sz="3200" dirty="0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-&gt;External </a:t>
            </a:r>
            <a:r>
              <a:rPr lang="en-US" sz="3200" dirty="0" err="1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stylesheets</a:t>
            </a:r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are stored in CSS </a:t>
            </a:r>
            <a:r>
              <a:rPr lang="en-US" sz="32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flies.</a:t>
            </a:r>
            <a:endParaRPr lang="en-US" sz="3200" dirty="0" smtClean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5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17">
            <a:extLst>
              <a:ext uri="{FF2B5EF4-FFF2-40B4-BE49-F238E27FC236}">
                <a16:creationId xmlns:a16="http://schemas.microsoft.com/office/drawing/2014/main" xmlns="" id="{2FCCDE2C-33DE-451E-88B1-1EAB969EA05B}"/>
              </a:ext>
            </a:extLst>
          </p:cNvPr>
          <p:cNvSpPr/>
          <p:nvPr/>
        </p:nvSpPr>
        <p:spPr>
          <a:xfrm rot="19753916">
            <a:off x="994580" y="150463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43ED2C-0E0E-4896-9131-33B5293EFDB2}"/>
              </a:ext>
            </a:extLst>
          </p:cNvPr>
          <p:cNvSpPr txBox="1"/>
          <p:nvPr/>
        </p:nvSpPr>
        <p:spPr>
          <a:xfrm>
            <a:off x="845160" y="483702"/>
            <a:ext cx="10323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HTML</a:t>
            </a:r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(Hyper Text Marked-UP language</a:t>
            </a:r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366" y="1206531"/>
            <a:ext cx="797037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HTML</a:t>
            </a:r>
            <a:r>
              <a:rPr lang="en-US" sz="2800" dirty="0" smtClean="0">
                <a:solidFill>
                  <a:schemeClr val="bg2"/>
                </a:solidFill>
              </a:rPr>
              <a:t> is the standard </a:t>
            </a:r>
            <a:r>
              <a:rPr lang="en-US" sz="2800" dirty="0" smtClean="0">
                <a:solidFill>
                  <a:schemeClr val="bg2"/>
                </a:solidFill>
                <a:hlinkClick r:id="rId2" tooltip="Markup language"/>
              </a:rPr>
              <a:t>markup language</a:t>
            </a:r>
            <a:r>
              <a:rPr lang="en-US" sz="2800" dirty="0" smtClean="0">
                <a:solidFill>
                  <a:schemeClr val="bg2"/>
                </a:solidFill>
              </a:rPr>
              <a:t> for documents designed to be displayed in a </a:t>
            </a:r>
            <a:r>
              <a:rPr lang="en-US" sz="2800" dirty="0" smtClean="0">
                <a:solidFill>
                  <a:schemeClr val="bg2"/>
                </a:solidFill>
                <a:hlinkClick r:id="rId3" tooltip="Web browser"/>
              </a:rPr>
              <a:t>web browser</a:t>
            </a:r>
            <a:r>
              <a:rPr lang="en-US" sz="2800" dirty="0" smtClean="0">
                <a:solidFill>
                  <a:schemeClr val="bg2"/>
                </a:solidFill>
              </a:rPr>
              <a:t>. It can be assisted by technologies such </a:t>
            </a:r>
            <a:r>
              <a:rPr lang="en-US" sz="2800" dirty="0" smtClean="0">
                <a:solidFill>
                  <a:schemeClr val="bg2"/>
                </a:solidFill>
              </a:rPr>
              <a:t>as</a:t>
            </a:r>
            <a:r>
              <a:rPr lang="en-US" sz="2800" dirty="0" smtClean="0">
                <a:solidFill>
                  <a:schemeClr val="bg2"/>
                </a:solidFill>
              </a:rPr>
              <a:t> </a:t>
            </a:r>
            <a:r>
              <a:rPr lang="en-US" sz="2800" dirty="0" smtClean="0">
                <a:solidFill>
                  <a:schemeClr val="bg2"/>
                </a:solidFill>
              </a:rPr>
              <a:t>CSS </a:t>
            </a:r>
            <a:r>
              <a:rPr lang="en-US" sz="2800" dirty="0" smtClean="0">
                <a:solidFill>
                  <a:schemeClr val="bg2"/>
                </a:solidFill>
              </a:rPr>
              <a:t>and </a:t>
            </a:r>
            <a:r>
              <a:rPr lang="en-US" sz="2800" dirty="0" smtClean="0">
                <a:solidFill>
                  <a:schemeClr val="bg2"/>
                </a:solidFill>
                <a:hlinkClick r:id="rId4" tooltip="Scripting language"/>
              </a:rPr>
              <a:t>scripting </a:t>
            </a:r>
            <a:r>
              <a:rPr lang="en-US" sz="2800" dirty="0" smtClean="0">
                <a:solidFill>
                  <a:schemeClr val="bg2"/>
                </a:solidFill>
                <a:hlinkClick r:id="rId4" tooltip="Scripting language"/>
              </a:rPr>
              <a:t>languages</a:t>
            </a:r>
            <a:r>
              <a:rPr lang="en-US" sz="2800" dirty="0" smtClean="0">
                <a:solidFill>
                  <a:schemeClr val="bg2"/>
                </a:solidFill>
              </a:rPr>
              <a:t> such as </a:t>
            </a:r>
            <a:r>
              <a:rPr lang="en-US" sz="2800" dirty="0" smtClean="0">
                <a:solidFill>
                  <a:schemeClr val="bg2"/>
                </a:solidFill>
                <a:hlinkClick r:id="rId5" tooltip="JavaScript"/>
              </a:rPr>
              <a:t>JavaScript</a:t>
            </a:r>
            <a:r>
              <a:rPr lang="en-US" sz="2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bg2"/>
                </a:solidFill>
                <a:hlinkClick r:id="rId3" tooltip="Web browser"/>
              </a:rPr>
              <a:t>Web browsers</a:t>
            </a:r>
            <a:r>
              <a:rPr lang="en-US" sz="2800" dirty="0" smtClean="0">
                <a:solidFill>
                  <a:schemeClr val="bg2"/>
                </a:solidFill>
              </a:rPr>
              <a:t> receive HTML documents from a </a:t>
            </a:r>
            <a:r>
              <a:rPr lang="en-US" sz="2800" dirty="0" smtClean="0">
                <a:solidFill>
                  <a:schemeClr val="bg2"/>
                </a:solidFill>
                <a:hlinkClick r:id="rId6" tooltip="Web server"/>
              </a:rPr>
              <a:t>web server</a:t>
            </a:r>
            <a:r>
              <a:rPr lang="en-US" sz="2800" dirty="0" smtClean="0">
                <a:solidFill>
                  <a:schemeClr val="bg2"/>
                </a:solidFill>
              </a:rPr>
              <a:t> or from local storage and </a:t>
            </a:r>
            <a:r>
              <a:rPr lang="en-US" sz="2800" dirty="0" smtClean="0">
                <a:solidFill>
                  <a:schemeClr val="bg2"/>
                </a:solidFill>
                <a:hlinkClick r:id="rId7" tooltip="Browser engine"/>
              </a:rPr>
              <a:t>render</a:t>
            </a:r>
            <a:r>
              <a:rPr lang="en-US" sz="2800" dirty="0" smtClean="0">
                <a:solidFill>
                  <a:schemeClr val="bg2"/>
                </a:solidFill>
              </a:rPr>
              <a:t> the documents into multimedia web pages. HTML describes the structure of a </a:t>
            </a:r>
            <a:r>
              <a:rPr lang="en-US" sz="2800" dirty="0" smtClean="0">
                <a:solidFill>
                  <a:schemeClr val="bg2"/>
                </a:solidFill>
                <a:hlinkClick r:id="rId8" tooltip="Web page"/>
              </a:rPr>
              <a:t>web page</a:t>
            </a:r>
            <a:r>
              <a:rPr lang="en-US" sz="2800" dirty="0" smtClean="0">
                <a:solidFill>
                  <a:schemeClr val="bg2"/>
                </a:solidFill>
              </a:rPr>
              <a:t> </a:t>
            </a:r>
            <a:r>
              <a:rPr lang="en-US" sz="2800" dirty="0" smtClean="0">
                <a:solidFill>
                  <a:schemeClr val="bg2"/>
                </a:solidFill>
                <a:hlinkClick r:id="rId9" tooltip="Semantic Web"/>
              </a:rPr>
              <a:t>semantically</a:t>
            </a:r>
            <a:r>
              <a:rPr lang="en-US" sz="2800" dirty="0" smtClean="0">
                <a:solidFill>
                  <a:schemeClr val="bg2"/>
                </a:solidFill>
              </a:rPr>
              <a:t> and originally included cues for the appearance of the document.</a:t>
            </a:r>
          </a:p>
          <a:p>
            <a:endParaRPr lang="en-US" sz="3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HTML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1671" y="1652042"/>
            <a:ext cx="2460580" cy="26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58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59FA99-0D47-4867-9524-DDEC227FBBA1}"/>
              </a:ext>
            </a:extLst>
          </p:cNvPr>
          <p:cNvSpPr txBox="1"/>
          <p:nvPr/>
        </p:nvSpPr>
        <p:spPr>
          <a:xfrm>
            <a:off x="483376" y="459446"/>
            <a:ext cx="57154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JAVASCRIPT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069A82-69A5-4DD9-B23C-CD94A56D172A}"/>
              </a:ext>
            </a:extLst>
          </p:cNvPr>
          <p:cNvSpPr txBox="1"/>
          <p:nvPr/>
        </p:nvSpPr>
        <p:spPr>
          <a:xfrm>
            <a:off x="394166" y="1380369"/>
            <a:ext cx="8318760" cy="38779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</a:rPr>
              <a:t> </a:t>
            </a:r>
            <a:r>
              <a:rPr lang="en-US" sz="2800" baseline="30000" dirty="0" smtClean="0">
                <a:solidFill>
                  <a:schemeClr val="bg1"/>
                </a:solidFill>
                <a:hlinkClick r:id="rId2"/>
              </a:rPr>
              <a:t>]</a:t>
            </a:r>
            <a:r>
              <a:rPr lang="en-US" sz="2800" dirty="0" smtClean="0">
                <a:solidFill>
                  <a:schemeClr val="bg1"/>
                </a:solidFill>
              </a:rPr>
              <a:t> often abbreviated </a:t>
            </a:r>
            <a:r>
              <a:rPr lang="en-US" sz="2800" b="1" dirty="0" smtClean="0">
                <a:solidFill>
                  <a:schemeClr val="bg1"/>
                </a:solidFill>
              </a:rPr>
              <a:t>JS</a:t>
            </a:r>
            <a:r>
              <a:rPr lang="en-US" sz="2800" dirty="0" smtClean="0">
                <a:solidFill>
                  <a:schemeClr val="bg1"/>
                </a:solidFill>
              </a:rPr>
              <a:t>, is a </a:t>
            </a:r>
            <a:r>
              <a:rPr lang="en-US" sz="2800" dirty="0" smtClean="0">
                <a:solidFill>
                  <a:schemeClr val="bg1"/>
                </a:solidFill>
                <a:hlinkClick r:id="rId3" tooltip="Programming language"/>
              </a:rPr>
              <a:t>programming language</a:t>
            </a:r>
            <a:r>
              <a:rPr lang="en-US" sz="2800" dirty="0" smtClean="0">
                <a:solidFill>
                  <a:schemeClr val="bg1"/>
                </a:solidFill>
              </a:rPr>
              <a:t> that is one of the core technologies of the </a:t>
            </a:r>
            <a:r>
              <a:rPr lang="en-US" sz="2800" dirty="0" smtClean="0">
                <a:solidFill>
                  <a:schemeClr val="bg1"/>
                </a:solidFill>
                <a:hlinkClick r:id="rId4" tooltip="World Wide Web"/>
              </a:rPr>
              <a:t>World Wide Web</a:t>
            </a:r>
            <a:r>
              <a:rPr lang="en-US" sz="2800" dirty="0" smtClean="0">
                <a:solidFill>
                  <a:schemeClr val="bg1"/>
                </a:solidFill>
              </a:rPr>
              <a:t>, alongside </a:t>
            </a:r>
            <a:r>
              <a:rPr lang="en-US" sz="2800" dirty="0" smtClean="0">
                <a:solidFill>
                  <a:schemeClr val="bg1"/>
                </a:solidFill>
                <a:hlinkClick r:id="rId5" tooltip="HTML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</a:rPr>
              <a:t> and </a:t>
            </a:r>
            <a:r>
              <a:rPr lang="en-US" sz="2800" dirty="0" smtClean="0">
                <a:solidFill>
                  <a:schemeClr val="bg1"/>
                </a:solidFill>
                <a:hlinkClick r:id="rId6" tooltip="CSS"/>
              </a:rPr>
              <a:t>CSS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 As of 2022, 98% of </a:t>
            </a:r>
            <a:r>
              <a:rPr lang="en-US" sz="2800" dirty="0" smtClean="0">
                <a:solidFill>
                  <a:schemeClr val="bg1"/>
                </a:solidFill>
                <a:hlinkClick r:id="rId7" tooltip="Website"/>
              </a:rPr>
              <a:t>websites</a:t>
            </a:r>
            <a:r>
              <a:rPr lang="en-US" sz="2800" dirty="0" smtClean="0">
                <a:solidFill>
                  <a:schemeClr val="bg1"/>
                </a:solidFill>
              </a:rPr>
              <a:t> use JavaScript on the </a:t>
            </a:r>
            <a:r>
              <a:rPr lang="en-US" sz="2800" dirty="0" smtClean="0">
                <a:solidFill>
                  <a:schemeClr val="bg1"/>
                </a:solidFill>
                <a:hlinkClick r:id="rId8" tooltip="Client (computing)"/>
              </a:rPr>
              <a:t>client</a:t>
            </a:r>
            <a:r>
              <a:rPr lang="en-US" sz="2800" dirty="0" smtClean="0">
                <a:solidFill>
                  <a:schemeClr val="bg1"/>
                </a:solidFill>
              </a:rPr>
              <a:t> side for </a:t>
            </a:r>
            <a:r>
              <a:rPr lang="en-US" sz="2800" dirty="0" smtClean="0">
                <a:solidFill>
                  <a:schemeClr val="bg1"/>
                </a:solidFill>
                <a:hlinkClick r:id="rId9" tooltip="Web page"/>
              </a:rPr>
              <a:t>web page</a:t>
            </a:r>
            <a:r>
              <a:rPr lang="en-US" sz="2800" dirty="0" smtClean="0">
                <a:solidFill>
                  <a:schemeClr val="bg1"/>
                </a:solidFill>
              </a:rPr>
              <a:t> </a:t>
            </a:r>
            <a:r>
              <a:rPr lang="en-US" sz="2800" dirty="0" err="1" smtClean="0">
                <a:solidFill>
                  <a:schemeClr val="bg1"/>
                </a:solidFill>
              </a:rPr>
              <a:t>behavior,often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incorporating third-party </a:t>
            </a:r>
            <a:r>
              <a:rPr lang="en-US" sz="2800" dirty="0" smtClean="0">
                <a:solidFill>
                  <a:schemeClr val="bg1"/>
                </a:solidFill>
                <a:hlinkClick r:id="rId10" tooltip="Library (computing)"/>
              </a:rPr>
              <a:t>libraries</a:t>
            </a:r>
            <a:r>
              <a:rPr lang="en-US" sz="2800" dirty="0" smtClean="0">
                <a:solidFill>
                  <a:schemeClr val="bg1"/>
                </a:solidFill>
              </a:rPr>
              <a:t>. All major </a:t>
            </a:r>
            <a:r>
              <a:rPr lang="en-US" sz="2800" dirty="0" smtClean="0">
                <a:solidFill>
                  <a:schemeClr val="bg1"/>
                </a:solidFill>
                <a:hlinkClick r:id="rId11" tooltip="Web browser"/>
              </a:rPr>
              <a:t>web browsers</a:t>
            </a:r>
            <a:r>
              <a:rPr lang="en-US" sz="2800" dirty="0" smtClean="0">
                <a:solidFill>
                  <a:schemeClr val="bg1"/>
                </a:solidFill>
              </a:rPr>
              <a:t> have a dedicated </a:t>
            </a:r>
            <a:r>
              <a:rPr lang="en-US" sz="2800" dirty="0" smtClean="0">
                <a:solidFill>
                  <a:schemeClr val="bg1"/>
                </a:solidFill>
                <a:hlinkClick r:id="rId12" tooltip="JavaScript engine"/>
              </a:rPr>
              <a:t>JavaScript engine</a:t>
            </a:r>
            <a:r>
              <a:rPr lang="en-US" sz="2800" dirty="0" smtClean="0">
                <a:solidFill>
                  <a:schemeClr val="bg1"/>
                </a:solidFill>
              </a:rPr>
              <a:t> to execute the </a:t>
            </a:r>
            <a:r>
              <a:rPr lang="en-US" sz="2800" dirty="0" smtClean="0">
                <a:solidFill>
                  <a:schemeClr val="bg1"/>
                </a:solidFill>
                <a:hlinkClick r:id="rId13" tooltip="Source code"/>
              </a:rPr>
              <a:t>code</a:t>
            </a:r>
            <a:r>
              <a:rPr lang="en-US" sz="2800" dirty="0" smtClean="0">
                <a:solidFill>
                  <a:schemeClr val="bg1"/>
                </a:solidFill>
              </a:rPr>
              <a:t> on </a:t>
            </a:r>
            <a:r>
              <a:rPr lang="en-US" sz="2800" dirty="0" smtClean="0">
                <a:solidFill>
                  <a:schemeClr val="bg1"/>
                </a:solidFill>
                <a:hlinkClick r:id="rId14" tooltip="User (computing)"/>
              </a:rPr>
              <a:t>users</a:t>
            </a:r>
            <a:r>
              <a:rPr lang="en-US" sz="2800" dirty="0" smtClean="0">
                <a:solidFill>
                  <a:schemeClr val="bg1"/>
                </a:solidFill>
              </a:rPr>
              <a:t>' devices.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3842" y="1168717"/>
            <a:ext cx="2972209" cy="29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268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saksham</cp:lastModifiedBy>
  <cp:revision>75</cp:revision>
  <dcterms:created xsi:type="dcterms:W3CDTF">2020-01-20T05:08:25Z</dcterms:created>
  <dcterms:modified xsi:type="dcterms:W3CDTF">2022-07-03T19:12:49Z</dcterms:modified>
</cp:coreProperties>
</file>