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KB6V4FXbGsinG5mkBqAUO3Plt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7" name="Shape 17"/>
        <p:cNvGrpSpPr/>
        <p:nvPr/>
      </p:nvGrpSpPr>
      <p:grpSpPr>
        <a:xfrm>
          <a:off x="0" y="0"/>
          <a:ext cx="0" cy="0"/>
          <a:chOff x="0" y="0"/>
          <a:chExt cx="0" cy="0"/>
        </a:xfrm>
      </p:grpSpPr>
      <p:sp>
        <p:nvSpPr>
          <p:cNvPr id="18" name="Google Shape;18;p30"/>
          <p:cNvSpPr/>
          <p:nvPr/>
        </p:nvSpPr>
        <p:spPr>
          <a:xfrm>
            <a:off x="7972121"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30"/>
          <p:cNvSpPr/>
          <p:nvPr/>
        </p:nvSpPr>
        <p:spPr>
          <a:xfrm>
            <a:off x="6394450" y="0"/>
            <a:ext cx="153926"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0"/>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0"/>
          <p:cNvSpPr/>
          <p:nvPr>
            <p:ph idx="2" type="pic"/>
          </p:nvPr>
        </p:nvSpPr>
        <p:spPr>
          <a:xfrm>
            <a:off x="0" y="0"/>
            <a:ext cx="6311900" cy="6858000"/>
          </a:xfrm>
          <a:prstGeom prst="rect">
            <a:avLst/>
          </a:prstGeom>
          <a:noFill/>
          <a:ln>
            <a:noFill/>
          </a:ln>
        </p:spPr>
      </p:sp>
      <p:sp>
        <p:nvSpPr>
          <p:cNvPr id="24" name="Google Shape;24;p30"/>
          <p:cNvSpPr txBox="1"/>
          <p:nvPr>
            <p:ph type="ctrTitle"/>
          </p:nvPr>
        </p:nvSpPr>
        <p:spPr>
          <a:xfrm>
            <a:off x="6629400" y="758952"/>
            <a:ext cx="4526280" cy="3227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Calibri"/>
              <a:buNone/>
              <a:defRPr b="1" sz="6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subTitle"/>
          </p:nvPr>
        </p:nvSpPr>
        <p:spPr>
          <a:xfrm>
            <a:off x="6632171" y="4508500"/>
            <a:ext cx="4526280" cy="1279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3F3F3F"/>
              </a:buClr>
              <a:buSzPts val="2400"/>
              <a:buNone/>
              <a:defRPr sz="2400" cap="none">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400"/>
              <a:buNone/>
              <a:defRPr sz="24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90000"/>
              </a:lnSpc>
              <a:spcBef>
                <a:spcPts val="500"/>
              </a:spcBef>
              <a:spcAft>
                <a:spcPts val="0"/>
              </a:spcAft>
              <a:buClr>
                <a:schemeClr val="dk1"/>
              </a:buClr>
              <a:buSzPts val="2000"/>
              <a:buNone/>
              <a:defRPr sz="2000"/>
            </a:lvl6pPr>
            <a:lvl7pPr lvl="6" algn="ctr">
              <a:lnSpc>
                <a:spcPct val="90000"/>
              </a:lnSpc>
              <a:spcBef>
                <a:spcPts val="500"/>
              </a:spcBef>
              <a:spcAft>
                <a:spcPts val="0"/>
              </a:spcAft>
              <a:buClr>
                <a:schemeClr val="dk1"/>
              </a:buClr>
              <a:buSzPts val="2000"/>
              <a:buNone/>
              <a:defRPr sz="2000"/>
            </a:lvl7pPr>
            <a:lvl8pPr lvl="7" algn="ctr">
              <a:lnSpc>
                <a:spcPct val="90000"/>
              </a:lnSpc>
              <a:spcBef>
                <a:spcPts val="500"/>
              </a:spcBef>
              <a:spcAft>
                <a:spcPts val="0"/>
              </a:spcAft>
              <a:buClr>
                <a:schemeClr val="dk1"/>
              </a:buClr>
              <a:buSzPts val="2000"/>
              <a:buNone/>
              <a:defRPr sz="2000"/>
            </a:lvl8pPr>
            <a:lvl9pPr lvl="8" algn="ctr">
              <a:lnSpc>
                <a:spcPct val="90000"/>
              </a:lnSpc>
              <a:spcBef>
                <a:spcPts val="500"/>
              </a:spcBef>
              <a:spcAft>
                <a:spcPts val="0"/>
              </a:spcAft>
              <a:buClr>
                <a:schemeClr val="dk1"/>
              </a:buClr>
              <a:buSzPts val="2000"/>
              <a:buNone/>
              <a:defRPr sz="2000"/>
            </a:lvl9pPr>
          </a:lstStyle>
          <a:p/>
        </p:txBody>
      </p:sp>
      <p:sp>
        <p:nvSpPr>
          <p:cNvPr id="26" name="Google Shape;26;p30"/>
          <p:cNvSpPr/>
          <p:nvPr/>
        </p:nvSpPr>
        <p:spPr>
          <a:xfrm>
            <a:off x="6311900" y="0"/>
            <a:ext cx="15392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2"/>
          <p:cNvSpPr/>
          <p:nvPr>
            <p:ph idx="2" type="pic"/>
          </p:nvPr>
        </p:nvSpPr>
        <p:spPr>
          <a:xfrm>
            <a:off x="5183188" y="987425"/>
            <a:ext cx="6172200" cy="4873625"/>
          </a:xfrm>
          <a:prstGeom prst="rect">
            <a:avLst/>
          </a:prstGeom>
          <a:noFill/>
          <a:ln>
            <a:noFill/>
          </a:ln>
        </p:spPr>
      </p:sp>
      <p:sp>
        <p:nvSpPr>
          <p:cNvPr id="80" name="Google Shape;80;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3"/>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3"/>
          <p:cNvSpPr txBox="1"/>
          <p:nvPr>
            <p:ph idx="1" type="body"/>
          </p:nvPr>
        </p:nvSpPr>
        <p:spPr>
          <a:xfrm rot="5400000">
            <a:off x="4198818" y="-978021"/>
            <a:ext cx="3794365" cy="1051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6" name="Shape 96"/>
        <p:cNvGrpSpPr/>
        <p:nvPr/>
      </p:nvGrpSpPr>
      <p:grpSpPr>
        <a:xfrm>
          <a:off x="0" y="0"/>
          <a:ext cx="0" cy="0"/>
          <a:chOff x="0" y="0"/>
          <a:chExt cx="0" cy="0"/>
        </a:xfrm>
      </p:grpSpPr>
      <p:sp>
        <p:nvSpPr>
          <p:cNvPr id="97" name="Google Shape;97;p45"/>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01" name="Shape 101"/>
        <p:cNvGrpSpPr/>
        <p:nvPr/>
      </p:nvGrpSpPr>
      <p:grpSpPr>
        <a:xfrm>
          <a:off x="0" y="0"/>
          <a:ext cx="0" cy="0"/>
          <a:chOff x="0" y="0"/>
          <a:chExt cx="0" cy="0"/>
        </a:xfrm>
      </p:grpSpPr>
      <p:sp>
        <p:nvSpPr>
          <p:cNvPr id="102" name="Google Shape;102;p46"/>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33"/>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9" name="Google Shape;119;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sp>
        <p:nvSpPr>
          <p:cNvPr id="125" name="Google Shape;125;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7" name="Google Shape;12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4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Google Shape;132;p48"/>
          <p:cNvSpPr txBox="1"/>
          <p:nvPr>
            <p:ph idx="1" type="body"/>
          </p:nvPr>
        </p:nvSpPr>
        <p:spPr>
          <a:xfrm>
            <a:off x="838200" y="2334827"/>
            <a:ext cx="10515600" cy="3842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6" name="Shape 136"/>
        <p:cNvGrpSpPr/>
        <p:nvPr/>
      </p:nvGrpSpPr>
      <p:grpSpPr>
        <a:xfrm>
          <a:off x="0" y="0"/>
          <a:ext cx="0" cy="0"/>
          <a:chOff x="0" y="0"/>
          <a:chExt cx="0" cy="0"/>
        </a:xfrm>
      </p:grpSpPr>
      <p:sp>
        <p:nvSpPr>
          <p:cNvPr id="137" name="Google Shape;137;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Google Shape;138;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9" name="Google Shape;13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p50"/>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Google Shape;144;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5" name="Google Shape;145;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7" name="Google Shape;147;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5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3" name="Google Shape;15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6" name="Shape 156"/>
        <p:cNvGrpSpPr/>
        <p:nvPr/>
      </p:nvGrpSpPr>
      <p:grpSpPr>
        <a:xfrm>
          <a:off x="0" y="0"/>
          <a:ext cx="0" cy="0"/>
          <a:chOff x="0" y="0"/>
          <a:chExt cx="0" cy="0"/>
        </a:xfrm>
      </p:grpSpPr>
      <p:sp>
        <p:nvSpPr>
          <p:cNvPr id="157" name="Google Shape;157;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8" name="Google Shape;158;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9" name="Google Shape;159;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53"/>
          <p:cNvSpPr/>
          <p:nvPr>
            <p:ph idx="2" type="pic"/>
          </p:nvPr>
        </p:nvSpPr>
        <p:spPr>
          <a:xfrm>
            <a:off x="5183188" y="987425"/>
            <a:ext cx="6172200" cy="4873625"/>
          </a:xfrm>
          <a:prstGeom prst="rect">
            <a:avLst/>
          </a:prstGeom>
          <a:noFill/>
          <a:ln>
            <a:noFill/>
          </a:ln>
        </p:spPr>
      </p:sp>
      <p:sp>
        <p:nvSpPr>
          <p:cNvPr id="166" name="Google Shape;166;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7" name="Google Shape;16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0" name="Shape 170"/>
        <p:cNvGrpSpPr/>
        <p:nvPr/>
      </p:nvGrpSpPr>
      <p:grpSpPr>
        <a:xfrm>
          <a:off x="0" y="0"/>
          <a:ext cx="0" cy="0"/>
          <a:chOff x="0" y="0"/>
          <a:chExt cx="0" cy="0"/>
        </a:xfrm>
      </p:grpSpPr>
      <p:sp>
        <p:nvSpPr>
          <p:cNvPr id="171" name="Google Shape;171;p5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2" name="Google Shape;172;p54"/>
          <p:cNvSpPr txBox="1"/>
          <p:nvPr>
            <p:ph idx="1" type="body"/>
          </p:nvPr>
        </p:nvSpPr>
        <p:spPr>
          <a:xfrm rot="5400000">
            <a:off x="4174932" y="-1001905"/>
            <a:ext cx="384213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6" name="Shape 176"/>
        <p:cNvGrpSpPr/>
        <p:nvPr/>
      </p:nvGrpSpPr>
      <p:grpSpPr>
        <a:xfrm>
          <a:off x="0" y="0"/>
          <a:ext cx="0" cy="0"/>
          <a:chOff x="0" y="0"/>
          <a:chExt cx="0" cy="0"/>
        </a:xfrm>
      </p:grpSpPr>
      <p:sp>
        <p:nvSpPr>
          <p:cNvPr id="177" name="Google Shape;177;p55"/>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8" name="Google Shape;178;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5"/>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838200" y="2382597"/>
            <a:ext cx="10515600" cy="37943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9"/>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97858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2382597"/>
            <a:ext cx="10515600" cy="379436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9"/>
          <p:cNvPicPr preferRelativeResize="0"/>
          <p:nvPr/>
        </p:nvPicPr>
        <p:blipFill rotWithShape="1">
          <a:blip r:embed="rId1">
            <a:alphaModFix/>
          </a:blip>
          <a:srcRect b="0" l="0" r="0" t="0"/>
          <a:stretch/>
        </p:blipFill>
        <p:spPr>
          <a:xfrm>
            <a:off x="838200" y="365125"/>
            <a:ext cx="5411679" cy="2017472"/>
          </a:xfrm>
          <a:prstGeom prst="rect">
            <a:avLst/>
          </a:prstGeom>
          <a:noFill/>
          <a:ln>
            <a:noFill/>
          </a:ln>
        </p:spPr>
      </p:pic>
      <p:pic>
        <p:nvPicPr>
          <p:cNvPr id="16" name="Google Shape;16;p29"/>
          <p:cNvPicPr preferRelativeResize="0"/>
          <p:nvPr/>
        </p:nvPicPr>
        <p:blipFill rotWithShape="1">
          <a:blip r:embed="rId2">
            <a:alphaModFix/>
          </a:blip>
          <a:srcRect b="0" l="0" r="0" t="0"/>
          <a:stretch/>
        </p:blipFill>
        <p:spPr>
          <a:xfrm>
            <a:off x="6314243" y="365125"/>
            <a:ext cx="5039557" cy="19785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1"/>
          <p:cNvSpPr txBox="1"/>
          <p:nvPr>
            <p:ph idx="1" type="body"/>
          </p:nvPr>
        </p:nvSpPr>
        <p:spPr>
          <a:xfrm>
            <a:off x="838200" y="2334827"/>
            <a:ext cx="10515600" cy="384213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1" name="Google Shape;111;p31"/>
          <p:cNvPicPr preferRelativeResize="0"/>
          <p:nvPr/>
        </p:nvPicPr>
        <p:blipFill rotWithShape="1">
          <a:blip r:embed="rId1">
            <a:alphaModFix/>
          </a:blip>
          <a:srcRect b="0" l="0" r="0" t="0"/>
          <a:stretch/>
        </p:blipFill>
        <p:spPr>
          <a:xfrm>
            <a:off x="595544" y="0"/>
            <a:ext cx="5500456" cy="2334827"/>
          </a:xfrm>
          <a:prstGeom prst="rect">
            <a:avLst/>
          </a:prstGeom>
          <a:noFill/>
          <a:ln>
            <a:noFill/>
          </a:ln>
        </p:spPr>
      </p:pic>
      <p:pic>
        <p:nvPicPr>
          <p:cNvPr id="112" name="Google Shape;112;p31"/>
          <p:cNvPicPr preferRelativeResize="0"/>
          <p:nvPr/>
        </p:nvPicPr>
        <p:blipFill rotWithShape="1">
          <a:blip r:embed="rId2">
            <a:alphaModFix/>
          </a:blip>
          <a:srcRect b="0" l="0" r="0" t="0"/>
          <a:stretch/>
        </p:blipFill>
        <p:spPr>
          <a:xfrm>
            <a:off x="6096000" y="147227"/>
            <a:ext cx="5178641" cy="2187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
          <p:cNvSpPr txBox="1"/>
          <p:nvPr>
            <p:ph type="ctrTitle"/>
          </p:nvPr>
        </p:nvSpPr>
        <p:spPr>
          <a:xfrm>
            <a:off x="6629399" y="696686"/>
            <a:ext cx="5144589" cy="32897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0000"/>
              </a:buClr>
              <a:buSzPts val="6000"/>
              <a:buFont typeface="Calibri"/>
              <a:buNone/>
            </a:pPr>
            <a:r>
              <a:rPr lang="en-US">
                <a:solidFill>
                  <a:srgbClr val="FF0000"/>
                </a:solidFill>
              </a:rPr>
              <a:t>HTML NOTES</a:t>
            </a:r>
            <a:endParaRPr/>
          </a:p>
        </p:txBody>
      </p:sp>
      <p:sp>
        <p:nvSpPr>
          <p:cNvPr id="188" name="Google Shape;188;p1"/>
          <p:cNvSpPr txBox="1"/>
          <p:nvPr>
            <p:ph idx="1" type="subTitle"/>
          </p:nvPr>
        </p:nvSpPr>
        <p:spPr>
          <a:xfrm>
            <a:off x="6632171" y="4508500"/>
            <a:ext cx="4526280" cy="1279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latin typeface="Calibri"/>
                <a:ea typeface="Calibri"/>
                <a:cs typeface="Calibri"/>
                <a:sym typeface="Calibri"/>
              </a:rPr>
              <a:t>VIGNESH M</a:t>
            </a:r>
            <a:endParaRPr/>
          </a:p>
        </p:txBody>
      </p:sp>
      <p:pic>
        <p:nvPicPr>
          <p:cNvPr id="189" name="Google Shape;189;p1"/>
          <p:cNvPicPr preferRelativeResize="0"/>
          <p:nvPr>
            <p:ph idx="2" type="pic"/>
          </p:nvPr>
        </p:nvPicPr>
        <p:blipFill rotWithShape="1">
          <a:blip r:embed="rId3">
            <a:alphaModFix/>
          </a:blip>
          <a:srcRect b="0" l="3980" r="3981" t="0"/>
          <a:stretch/>
        </p:blipFill>
        <p:spPr>
          <a:xfrm>
            <a:off x="714561" y="696686"/>
            <a:ext cx="4845269" cy="52644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nvSpPr>
        <p:spPr>
          <a:xfrm>
            <a:off x="697702" y="2313513"/>
            <a:ext cx="1049767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Then you can wonder why &lt;b&gt; &lt;strong&gt; looks same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And &lt;i&gt; and &lt;em&gt; also looks same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&lt;b&gt;   - are presentational tag  .It will bold the text that’s it. Its not having any meaning to the text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&lt;strong&gt;- are sematic tags.It will also bold the text . But it will tell to browser the text enclosed in this tags are important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nvSpPr>
        <p:spPr>
          <a:xfrm>
            <a:off x="697702" y="2313513"/>
            <a:ext cx="1049767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What is sematic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a tag </a:t>
            </a:r>
            <a:r>
              <a:rPr b="1" lang="en-US" sz="2400">
                <a:solidFill>
                  <a:schemeClr val="dk1"/>
                </a:solidFill>
                <a:latin typeface="Calibri"/>
                <a:ea typeface="Calibri"/>
                <a:cs typeface="Calibri"/>
                <a:sym typeface="Calibri"/>
              </a:rPr>
              <a:t>convey</a:t>
            </a:r>
            <a:r>
              <a:rPr lang="en-US" sz="2400">
                <a:solidFill>
                  <a:schemeClr val="dk1"/>
                </a:solidFill>
                <a:latin typeface="Calibri"/>
                <a:ea typeface="Calibri"/>
                <a:cs typeface="Calibri"/>
                <a:sym typeface="Calibri"/>
              </a:rPr>
              <a:t> the </a:t>
            </a:r>
            <a:r>
              <a:rPr b="1" lang="en-US" sz="2400">
                <a:solidFill>
                  <a:schemeClr val="dk1"/>
                </a:solidFill>
                <a:latin typeface="Calibri"/>
                <a:ea typeface="Calibri"/>
                <a:cs typeface="Calibri"/>
                <a:sym typeface="Calibri"/>
              </a:rPr>
              <a:t>meaning</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purpose</a:t>
            </a:r>
            <a:r>
              <a:rPr lang="en-US" sz="2400">
                <a:solidFill>
                  <a:schemeClr val="dk1"/>
                </a:solidFill>
                <a:latin typeface="Calibri"/>
                <a:ea typeface="Calibri"/>
                <a:cs typeface="Calibri"/>
                <a:sym typeface="Calibri"/>
              </a:rPr>
              <a:t> rather than presentation those are sematic tags.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It will boost ranking in search engine because search engine will understand the purpose of tags by sematic only</a:t>
            </a:r>
            <a:endParaRPr/>
          </a:p>
          <a:p>
            <a:pPr indent="0" lvl="0" marL="0" marR="0" rtl="0" algn="l">
              <a:spcBef>
                <a:spcPts val="0"/>
              </a:spcBef>
              <a:spcAft>
                <a:spcPts val="0"/>
              </a:spcAft>
              <a:buNone/>
            </a:pPr>
            <a:r>
              <a:rPr b="0" i="0" lang="en-US" sz="2400">
                <a:solidFill>
                  <a:srgbClr val="1F1F1F"/>
                </a:solidFill>
                <a:latin typeface="Calibri"/>
                <a:ea typeface="Calibri"/>
                <a:cs typeface="Calibri"/>
                <a:sym typeface="Calibri"/>
              </a:rPr>
              <a:t>semantic elements is easier to understand and maintain, both for the developer and others who may work on the code in the future.</a:t>
            </a:r>
            <a:endParaRPr/>
          </a:p>
          <a:p>
            <a:pPr indent="0" lvl="0" marL="0" marR="0" rtl="0" algn="l">
              <a:spcBef>
                <a:spcPts val="0"/>
              </a:spcBef>
              <a:spcAft>
                <a:spcPts val="0"/>
              </a:spcAft>
              <a:buNone/>
            </a:pPr>
            <a:r>
              <a:t/>
            </a:r>
            <a:endParaRPr sz="2400">
              <a:solidFill>
                <a:srgbClr val="1F1F1F"/>
              </a:solidFill>
              <a:latin typeface="Calibri"/>
              <a:ea typeface="Calibri"/>
              <a:cs typeface="Calibri"/>
              <a:sym typeface="Calibri"/>
            </a:endParaRPr>
          </a:p>
          <a:p>
            <a:pPr indent="0" lvl="0" marL="0" marR="0" rtl="0" algn="l">
              <a:spcBef>
                <a:spcPts val="0"/>
              </a:spcBef>
              <a:spcAft>
                <a:spcPts val="0"/>
              </a:spcAft>
              <a:buNone/>
            </a:pPr>
            <a:r>
              <a:rPr lang="en-US" sz="2400">
                <a:solidFill>
                  <a:srgbClr val="1F1F1F"/>
                </a:solidFill>
                <a:latin typeface="Calibri"/>
                <a:ea typeface="Calibri"/>
                <a:cs typeface="Calibri"/>
                <a:sym typeface="Calibri"/>
              </a:rPr>
              <a:t>Eg;header ,nav, main,footer,section,article,aside,</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nvSpPr>
        <p:spPr>
          <a:xfrm>
            <a:off x="134471" y="1936377"/>
            <a:ext cx="108507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Paragraph</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P- </a:t>
            </a:r>
            <a:r>
              <a:rPr lang="en-US" sz="2400">
                <a:solidFill>
                  <a:schemeClr val="dk1"/>
                </a:solidFill>
                <a:latin typeface="Calibri"/>
                <a:ea typeface="Calibri"/>
                <a:cs typeface="Calibri"/>
                <a:sym typeface="Calibri"/>
              </a:rPr>
              <a:t>stands for paragraph.here for line break we have to use &lt;br&gt;</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Pre-</a:t>
            </a:r>
            <a:r>
              <a:rPr b="0" i="0" lang="en-US" sz="2400">
                <a:solidFill>
                  <a:srgbClr val="0D0D0D"/>
                </a:solidFill>
                <a:latin typeface="Calibri"/>
                <a:ea typeface="Calibri"/>
                <a:cs typeface="Calibri"/>
                <a:sym typeface="Calibri"/>
              </a:rPr>
              <a:t>preformatted text.here there is no need to use &lt;br&gt; for line break just you can click enter </a:t>
            </a:r>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Empty elements </a:t>
            </a:r>
            <a:r>
              <a:rPr lang="en-US" sz="2400">
                <a:solidFill>
                  <a:srgbClr val="0D0D0D"/>
                </a:solidFill>
                <a:latin typeface="Calibri"/>
                <a:ea typeface="Calibri"/>
                <a:cs typeface="Calibri"/>
                <a:sym typeface="Calibri"/>
              </a:rPr>
              <a:t>- </a:t>
            </a:r>
            <a:r>
              <a:rPr b="0" i="0" lang="en-US" sz="2400">
                <a:solidFill>
                  <a:srgbClr val="0D0D0D"/>
                </a:solidFill>
                <a:latin typeface="Calibri"/>
                <a:ea typeface="Calibri"/>
                <a:cs typeface="Calibri"/>
                <a:sym typeface="Calibri"/>
              </a:rPr>
              <a:t>An empty element typically refers to an HTML element that doesn't have any content e.</a:t>
            </a:r>
            <a:r>
              <a:rPr lang="en-US" sz="2400">
                <a:solidFill>
                  <a:srgbClr val="0D0D0D"/>
                </a:solidFill>
                <a:latin typeface="Calibri"/>
                <a:ea typeface="Calibri"/>
                <a:cs typeface="Calibri"/>
                <a:sym typeface="Calibri"/>
              </a:rPr>
              <a:t>Whether</a:t>
            </a:r>
            <a:r>
              <a:rPr b="0" i="0" lang="en-US" sz="2400">
                <a:solidFill>
                  <a:srgbClr val="0D0D0D"/>
                </a:solidFill>
                <a:latin typeface="Calibri"/>
                <a:ea typeface="Calibri"/>
                <a:cs typeface="Calibri"/>
                <a:sym typeface="Calibri"/>
              </a:rPr>
              <a:t> its not having closing tag or not having content  between its opening and closing tags</a:t>
            </a:r>
            <a:endParaRPr b="0" i="0" sz="24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&lt;h1&gt;&lt;/h1&gt;,&lt;p&gt;&lt;/p&gt;,&lt;br&gt;</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Void elements -</a:t>
            </a:r>
            <a:r>
              <a:rPr b="0" i="0" lang="en-US" sz="2400">
                <a:solidFill>
                  <a:srgbClr val="0D0D0D"/>
                </a:solidFill>
                <a:latin typeface="Calibri"/>
                <a:ea typeface="Calibri"/>
                <a:cs typeface="Calibri"/>
                <a:sym typeface="Calibri"/>
              </a:rPr>
              <a:t>refers to elements that are forbidden from having any content. These elements don't have a closing tag in the traditional sense.&lt;br&gt; &lt;hr&gt; &lt;img&gt;</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Note – </a:t>
            </a:r>
            <a:r>
              <a:rPr lang="en-US" sz="2400">
                <a:solidFill>
                  <a:srgbClr val="0D0D0D"/>
                </a:solidFill>
                <a:latin typeface="Calibri"/>
                <a:ea typeface="Calibri"/>
                <a:cs typeface="Calibri"/>
                <a:sym typeface="Calibri"/>
              </a:rPr>
              <a:t>All void elements are Empty element but </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	All empty elements are not void elements</a:t>
            </a:r>
            <a:endParaRPr sz="2400">
              <a:solidFill>
                <a:srgbClr val="0D0D0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nvSpPr>
        <p:spPr>
          <a:xfrm>
            <a:off x="251320" y="2248133"/>
            <a:ext cx="10680365"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D0D0D"/>
                </a:solidFill>
                <a:latin typeface="Calibri"/>
                <a:ea typeface="Calibri"/>
                <a:cs typeface="Calibri"/>
                <a:sym typeface="Calibri"/>
              </a:rPr>
              <a:t>Hyperlink</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We can create hyperlink by using </a:t>
            </a:r>
            <a:r>
              <a:rPr b="1" lang="en-US" sz="2400">
                <a:solidFill>
                  <a:srgbClr val="0D0D0D"/>
                </a:solidFill>
                <a:latin typeface="Calibri"/>
                <a:ea typeface="Calibri"/>
                <a:cs typeface="Calibri"/>
                <a:sym typeface="Calibri"/>
              </a:rPr>
              <a:t>a</a:t>
            </a:r>
            <a:r>
              <a:rPr lang="en-US" sz="2400">
                <a:solidFill>
                  <a:srgbClr val="0D0D0D"/>
                </a:solidFill>
                <a:latin typeface="Calibri"/>
                <a:ea typeface="Calibri"/>
                <a:cs typeface="Calibri"/>
                <a:sym typeface="Calibri"/>
              </a:rPr>
              <a:t> tag</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syntax-</a:t>
            </a:r>
            <a:r>
              <a:rPr b="1" lang="en-US" sz="2400">
                <a:solidFill>
                  <a:srgbClr val="0D0D0D"/>
                </a:solidFill>
                <a:latin typeface="Calibri"/>
                <a:ea typeface="Calibri"/>
                <a:cs typeface="Calibri"/>
                <a:sym typeface="Calibri"/>
              </a:rPr>
              <a:t>&lt;a href=“website destination “ target=“”&gt;website name&lt;/a&gt;</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a-</a:t>
            </a:r>
            <a:r>
              <a:rPr lang="en-US" sz="2400">
                <a:solidFill>
                  <a:srgbClr val="0D0D0D"/>
                </a:solidFill>
                <a:latin typeface="Calibri"/>
                <a:ea typeface="Calibri"/>
                <a:cs typeface="Calibri"/>
                <a:sym typeface="Calibri"/>
              </a:rPr>
              <a:t>Anchor </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href-HyperText Reference</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Target-</a:t>
            </a:r>
            <a:r>
              <a:rPr b="0" i="0" lang="en-US" sz="2400">
                <a:solidFill>
                  <a:srgbClr val="1F1F1F"/>
                </a:solidFill>
                <a:latin typeface="Calibri"/>
                <a:ea typeface="Calibri"/>
                <a:cs typeface="Calibri"/>
                <a:sym typeface="Calibri"/>
              </a:rPr>
              <a:t>Specifies where the linked resource should open</a:t>
            </a:r>
            <a:endParaRPr/>
          </a:p>
          <a:p>
            <a:pPr indent="0" lvl="0" marL="0" marR="0" rtl="0" algn="l">
              <a:spcBef>
                <a:spcPts val="0"/>
              </a:spcBef>
              <a:spcAft>
                <a:spcPts val="0"/>
              </a:spcAft>
              <a:buNone/>
            </a:pPr>
            <a:r>
              <a:t/>
            </a:r>
            <a:endParaRPr sz="2400">
              <a:solidFill>
                <a:srgbClr val="1F1F1F"/>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 </a:t>
            </a:r>
            <a:endParaRPr/>
          </a:p>
          <a:p>
            <a:pPr indent="0" lvl="0" marL="0" marR="0" rtl="0" algn="l">
              <a:spcBef>
                <a:spcPts val="0"/>
              </a:spcBef>
              <a:spcAft>
                <a:spcPts val="0"/>
              </a:spcAft>
              <a:buNone/>
            </a:pPr>
            <a:r>
              <a:t/>
            </a:r>
            <a:endParaRPr b="1" sz="24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nvSpPr>
        <p:spPr>
          <a:xfrm>
            <a:off x="755817" y="2510892"/>
            <a:ext cx="1068036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D0D0D"/>
                </a:solidFill>
                <a:latin typeface="Calibri"/>
                <a:ea typeface="Calibri"/>
                <a:cs typeface="Calibri"/>
                <a:sym typeface="Calibri"/>
              </a:rPr>
              <a:t>Examples:</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For external links:    &lt;a href="https://www.amazon.in/"&gt;Amazon&lt;/a&gt;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For internal links :   &lt;a href="./biryani.html"&gt;Biryani&lt;/a&gt;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Form mail:                &lt;a href="mailto:yourmail@example.com"&gt;Email Us&lt;/a&gt;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For call:                     &lt;a href="tel:9876543210"&gt;Call Us: 9876543210&lt;/a&gt;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For section:              &lt;a href="#section2"&gt;Go to Section 2&lt;/a&gt;</a:t>
            </a:r>
            <a:endParaRPr/>
          </a:p>
          <a:p>
            <a:pPr indent="0" lvl="0" marL="0" marR="0" rtl="0" algn="l">
              <a:spcBef>
                <a:spcPts val="0"/>
              </a:spcBef>
              <a:spcAft>
                <a:spcPts val="0"/>
              </a:spcAft>
              <a:buNone/>
            </a:pPr>
            <a:r>
              <a:rPr b="0" i="0" lang="en-US" sz="2400">
                <a:solidFill>
                  <a:srgbClr val="FFFFFF"/>
                </a:solidFill>
                <a:latin typeface="Calibri"/>
                <a:ea typeface="Calibri"/>
                <a:cs typeface="Calibri"/>
                <a:sym typeface="Calibri"/>
              </a:rPr>
              <a:t>&lt;a href="https://www.example.com"&gt;Visit Example.com&lt;/a&gt;</a:t>
            </a:r>
            <a:endParaRPr/>
          </a:p>
          <a:p>
            <a:pPr indent="0" lvl="0" marL="0" marR="0" rtl="0" algn="l">
              <a:spcBef>
                <a:spcPts val="0"/>
              </a:spcBef>
              <a:spcAft>
                <a:spcPts val="0"/>
              </a:spcAft>
              <a:buNone/>
            </a:pPr>
            <a:r>
              <a:rPr b="0" i="0" lang="en-US" sz="2400">
                <a:solidFill>
                  <a:srgbClr val="FFFFFF"/>
                </a:solidFill>
                <a:latin typeface="Calibri"/>
                <a:ea typeface="Calibri"/>
                <a:cs typeface="Calibri"/>
                <a:sym typeface="Calibri"/>
              </a:rPr>
              <a:t>&lt;a href="https://www.example.com"&gt;Visit Example.com&lt;/a&gt;</a:t>
            </a:r>
            <a:endParaRPr/>
          </a:p>
          <a:p>
            <a:pPr indent="0" lvl="0" marL="0" marR="0" rtl="0" algn="l">
              <a:spcBef>
                <a:spcPts val="0"/>
              </a:spcBef>
              <a:spcAft>
                <a:spcPts val="0"/>
              </a:spcAft>
              <a:buNone/>
            </a:pPr>
            <a:r>
              <a:rPr b="0" i="0" lang="en-US" sz="2400">
                <a:solidFill>
                  <a:srgbClr val="FFFFFF"/>
                </a:solidFill>
                <a:latin typeface="Calibri"/>
                <a:ea typeface="Calibri"/>
                <a:cs typeface="Calibri"/>
                <a:sym typeface="Calibri"/>
              </a:rPr>
              <a:t>Visit Example.com&lt;/a&gt;</a:t>
            </a:r>
            <a:endParaRPr sz="2400">
              <a:solidFill>
                <a:srgbClr val="0D0D0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nvSpPr>
        <p:spPr>
          <a:xfrm>
            <a:off x="755817" y="2510892"/>
            <a:ext cx="1068036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D0D0D"/>
                </a:solidFill>
                <a:latin typeface="Calibri"/>
                <a:ea typeface="Calibri"/>
                <a:cs typeface="Calibri"/>
                <a:sym typeface="Calibri"/>
              </a:rPr>
              <a:t>Image :</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syntax : &lt;img src=“” alt=“alternateText”&gt;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Img=image</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Src=Source</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Alt=Alternate text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It is also known as void element because its not having closing tag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nvSpPr>
        <p:spPr>
          <a:xfrm>
            <a:off x="755817" y="2510892"/>
            <a:ext cx="1068036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D0D0D"/>
                </a:solidFill>
                <a:latin typeface="Calibri"/>
                <a:ea typeface="Calibri"/>
                <a:cs typeface="Calibri"/>
                <a:sym typeface="Calibri"/>
              </a:rPr>
              <a:t>iframe-Inline Frame</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	it is used to  embed other webpages or documents in current  webpage</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Syntax : &lt;iframe src=“ ” frameborder=“0” allowfullscreen&gt; &lt;/iframe&gt;</a:t>
            </a:r>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If you want to play you tube video . Go to you tube click on share button video you will get embed code </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If you want map go to google maps . Click on share you will et embed code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nvSpPr>
        <p:spPr>
          <a:xfrm>
            <a:off x="755817" y="2510892"/>
            <a:ext cx="1068036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D0D0D"/>
                </a:solidFill>
                <a:latin typeface="Calibri"/>
                <a:ea typeface="Calibri"/>
                <a:cs typeface="Calibri"/>
                <a:sym typeface="Calibri"/>
              </a:rPr>
              <a:t>Multimedia tags </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&lt;audio src=“” controls &gt; &lt;/audio&gt;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&lt;video src=“” controls&gt; &lt;/video&gt;</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controls</a:t>
            </a:r>
            <a:r>
              <a:rPr lang="en-US" sz="2400">
                <a:solidFill>
                  <a:srgbClr val="0D0D0D"/>
                </a:solidFill>
                <a:latin typeface="Calibri"/>
                <a:ea typeface="Calibri"/>
                <a:cs typeface="Calibri"/>
                <a:sym typeface="Calibri"/>
              </a:rPr>
              <a:t>- this attribute will  enable to get all buttons to cotroll the player</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autoplay </a:t>
            </a:r>
            <a:r>
              <a:rPr lang="en-US" sz="2400">
                <a:solidFill>
                  <a:srgbClr val="0D0D0D"/>
                </a:solidFill>
                <a:latin typeface="Calibri"/>
                <a:ea typeface="Calibri"/>
                <a:cs typeface="Calibri"/>
                <a:sym typeface="Calibri"/>
              </a:rPr>
              <a:t>–this attribute will enable to play the video or audio automatically but it should be muted</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muted</a:t>
            </a:r>
            <a:r>
              <a:rPr lang="en-US" sz="2400">
                <a:solidFill>
                  <a:srgbClr val="0D0D0D"/>
                </a:solidFill>
                <a:latin typeface="Calibri"/>
                <a:ea typeface="Calibri"/>
                <a:cs typeface="Calibri"/>
                <a:sym typeface="Calibri"/>
              </a:rPr>
              <a:t>-this attribute will enable the playing video or is muted </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loop</a:t>
            </a:r>
            <a:r>
              <a:rPr lang="en-US" sz="2400">
                <a:solidFill>
                  <a:srgbClr val="0D0D0D"/>
                </a:solidFill>
                <a:latin typeface="Calibri"/>
                <a:ea typeface="Calibri"/>
                <a:cs typeface="Calibri"/>
                <a:sym typeface="Calibri"/>
              </a:rPr>
              <a:t>-this will enable the given element is in loop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nvSpPr>
        <p:spPr>
          <a:xfrm>
            <a:off x="0" y="1901293"/>
            <a:ext cx="1181362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D0D0D"/>
                </a:solidFill>
                <a:latin typeface="Calibri"/>
                <a:ea typeface="Calibri"/>
                <a:cs typeface="Calibri"/>
                <a:sym typeface="Calibri"/>
              </a:rPr>
              <a:t>Lists In HTML</a:t>
            </a:r>
            <a:endParaRPr/>
          </a:p>
          <a:p>
            <a:pPr indent="0" lvl="0" marL="0" marR="0" rtl="0" algn="l">
              <a:spcBef>
                <a:spcPts val="0"/>
              </a:spcBef>
              <a:spcAft>
                <a:spcPts val="0"/>
              </a:spcAft>
              <a:buNone/>
            </a:pPr>
            <a:r>
              <a:rPr b="0" i="0" lang="en-US" sz="2000">
                <a:solidFill>
                  <a:srgbClr val="0D0D0D"/>
                </a:solidFill>
                <a:latin typeface="Calibri"/>
                <a:ea typeface="Calibri"/>
                <a:cs typeface="Calibri"/>
                <a:sym typeface="Calibri"/>
              </a:rPr>
              <a:t>	a list is a structured way to organize and display a group of related items.</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Types of List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Ordered List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Unordered List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Definition List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Nested List </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Ordered List: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It is represented by &lt;ol&gt; &lt;/ol&gt;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Items in this list are numbered in output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Syntax: </a:t>
            </a:r>
            <a:r>
              <a:rPr lang="en-US" sz="2000">
                <a:solidFill>
                  <a:srgbClr val="0D0D0D"/>
                </a:solidFill>
                <a:latin typeface="Calibri"/>
                <a:ea typeface="Calibri"/>
                <a:cs typeface="Calibri"/>
                <a:sym typeface="Calibri"/>
              </a:rPr>
              <a:t>&lt;ol&gt; &lt;li&gt; Ronaldo&lt;/li&gt;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&lt;li&gt;Messi&lt;/li&gt; &lt;/ol&gt;</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ol</a:t>
            </a:r>
            <a:r>
              <a:rPr lang="en-US" sz="2000">
                <a:solidFill>
                  <a:srgbClr val="0D0D0D"/>
                </a:solidFill>
                <a:latin typeface="Calibri"/>
                <a:ea typeface="Calibri"/>
                <a:cs typeface="Calibri"/>
                <a:sym typeface="Calibri"/>
              </a:rPr>
              <a:t>- ordered list </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li</a:t>
            </a:r>
            <a:r>
              <a:rPr lang="en-US" sz="2000">
                <a:solidFill>
                  <a:srgbClr val="0D0D0D"/>
                </a:solidFill>
                <a:latin typeface="Calibri"/>
                <a:ea typeface="Calibri"/>
                <a:cs typeface="Calibri"/>
                <a:sym typeface="Calibri"/>
              </a:rPr>
              <a:t>-list item</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If you want to  change the property instead of number you have to</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Use </a:t>
            </a:r>
            <a:r>
              <a:rPr b="1" lang="en-US" sz="2000">
                <a:solidFill>
                  <a:srgbClr val="0D0D0D"/>
                </a:solidFill>
                <a:latin typeface="Calibri"/>
                <a:ea typeface="Calibri"/>
                <a:cs typeface="Calibri"/>
                <a:sym typeface="Calibri"/>
              </a:rPr>
              <a:t>type</a:t>
            </a:r>
            <a:r>
              <a:rPr lang="en-US" sz="2000">
                <a:solidFill>
                  <a:srgbClr val="0D0D0D"/>
                </a:solidFill>
                <a:latin typeface="Calibri"/>
                <a:ea typeface="Calibri"/>
                <a:cs typeface="Calibri"/>
                <a:sym typeface="Calibri"/>
              </a:rPr>
              <a:t> attribute  in </a:t>
            </a:r>
            <a:r>
              <a:rPr b="1" lang="en-US" sz="2000">
                <a:solidFill>
                  <a:srgbClr val="0D0D0D"/>
                </a:solidFill>
                <a:latin typeface="Calibri"/>
                <a:ea typeface="Calibri"/>
                <a:cs typeface="Calibri"/>
                <a:sym typeface="Calibri"/>
              </a:rPr>
              <a:t>ol </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p:txBody>
      </p:sp>
      <p:pic>
        <p:nvPicPr>
          <p:cNvPr id="277" name="Google Shape;277;p18"/>
          <p:cNvPicPr preferRelativeResize="0"/>
          <p:nvPr/>
        </p:nvPicPr>
        <p:blipFill rotWithShape="1">
          <a:blip r:embed="rId3">
            <a:alphaModFix/>
          </a:blip>
          <a:srcRect b="0" l="0" r="0" t="0"/>
          <a:stretch/>
        </p:blipFill>
        <p:spPr>
          <a:xfrm>
            <a:off x="7466485" y="3878317"/>
            <a:ext cx="2803853" cy="23073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nvSpPr>
        <p:spPr>
          <a:xfrm>
            <a:off x="262759" y="2777433"/>
            <a:ext cx="11813628"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D0D0D"/>
                </a:solidFill>
                <a:latin typeface="Calibri"/>
                <a:ea typeface="Calibri"/>
                <a:cs typeface="Calibri"/>
                <a:sym typeface="Calibri"/>
              </a:rPr>
              <a:t>Unordered List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 It is represented by &lt;ul&gt;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Here it is not assigned by numbers or specific order</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By default it will take bullet points </a:t>
            </a:r>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Syntax</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&lt;ul&gt;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&lt;li&gt; Dhoni&lt;/li&gt;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&lt;li&gt; Virat&lt;/li&gt;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&lt;/ul&gt;</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If you want to change the bullets to other symbols you have to go change by </a:t>
            </a:r>
            <a:r>
              <a:rPr b="1" lang="en-US" sz="2400">
                <a:solidFill>
                  <a:srgbClr val="0D0D0D"/>
                </a:solidFill>
                <a:latin typeface="Calibri"/>
                <a:ea typeface="Calibri"/>
                <a:cs typeface="Calibri"/>
                <a:sym typeface="Calibri"/>
              </a:rPr>
              <a:t>css </a:t>
            </a:r>
            <a:r>
              <a:rPr lang="en-US" sz="2400">
                <a:solidFill>
                  <a:srgbClr val="0D0D0D"/>
                </a:solidFill>
                <a:latin typeface="Calibri"/>
                <a:ea typeface="Calibri"/>
                <a:cs typeface="Calibri"/>
                <a:sym typeface="Calibri"/>
              </a:rPr>
              <a:t>property for </a:t>
            </a:r>
            <a:r>
              <a:rPr b="1" lang="en-US" sz="2400">
                <a:solidFill>
                  <a:srgbClr val="0D0D0D"/>
                </a:solidFill>
                <a:latin typeface="Calibri"/>
                <a:ea typeface="Calibri"/>
                <a:cs typeface="Calibri"/>
                <a:sym typeface="Calibri"/>
              </a:rPr>
              <a:t>ul</a:t>
            </a:r>
            <a:r>
              <a:rPr lang="en-US" sz="2400">
                <a:solidFill>
                  <a:srgbClr val="0D0D0D"/>
                </a:solidFill>
                <a:latin typeface="Calibri"/>
                <a:ea typeface="Calibri"/>
                <a:cs typeface="Calibri"/>
                <a:sym typeface="Calibri"/>
              </a:rPr>
              <a:t> by assingning</a:t>
            </a:r>
            <a:r>
              <a:rPr b="1" lang="en-US" sz="2400">
                <a:solidFill>
                  <a:srgbClr val="0D0D0D"/>
                </a:solidFill>
                <a:latin typeface="Calibri"/>
                <a:ea typeface="Calibri"/>
                <a:cs typeface="Calibri"/>
                <a:sym typeface="Calibri"/>
              </a:rPr>
              <a:t> list-style-type </a:t>
            </a:r>
            <a:r>
              <a:rPr lang="en-US" sz="2400">
                <a:solidFill>
                  <a:srgbClr val="0D0D0D"/>
                </a:solidFill>
                <a:latin typeface="Calibri"/>
                <a:ea typeface="Calibri"/>
                <a:cs typeface="Calibri"/>
                <a:sym typeface="Calibri"/>
              </a:rPr>
              <a:t>property </a:t>
            </a:r>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	</a:t>
            </a:r>
            <a:endParaRPr/>
          </a:p>
        </p:txBody>
      </p:sp>
      <p:pic>
        <p:nvPicPr>
          <p:cNvPr id="283" name="Google Shape;283;p19"/>
          <p:cNvPicPr preferRelativeResize="0"/>
          <p:nvPr/>
        </p:nvPicPr>
        <p:blipFill rotWithShape="1">
          <a:blip r:embed="rId3">
            <a:alphaModFix/>
          </a:blip>
          <a:srcRect b="0" l="0" r="0" t="0"/>
          <a:stretch/>
        </p:blipFill>
        <p:spPr>
          <a:xfrm>
            <a:off x="6703142" y="4167854"/>
            <a:ext cx="3218624" cy="19517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
          <p:cNvSpPr txBox="1"/>
          <p:nvPr/>
        </p:nvSpPr>
        <p:spPr>
          <a:xfrm>
            <a:off x="487495" y="2408106"/>
            <a:ext cx="1049767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What is HTML?</a:t>
            </a:r>
            <a:endParaRPr/>
          </a:p>
          <a:p>
            <a:pPr indent="0" lvl="0" marL="0" marR="0" rtl="0" algn="l">
              <a:spcBef>
                <a:spcPts val="0"/>
              </a:spcBef>
              <a:spcAft>
                <a:spcPts val="0"/>
              </a:spcAft>
              <a:buNone/>
            </a:pPr>
            <a:r>
              <a:rPr b="0" i="0" lang="en-US" sz="2000">
                <a:solidFill>
                  <a:srgbClr val="000000"/>
                </a:solidFill>
                <a:latin typeface="Calibri"/>
                <a:ea typeface="Calibri"/>
                <a:cs typeface="Calibri"/>
                <a:sym typeface="Calibri"/>
              </a:rPr>
              <a:t>1.HTML stands for Hyper Text Markup Language</a:t>
            </a:r>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2</a:t>
            </a:r>
            <a:r>
              <a:rPr b="0" i="0" lang="en-US" sz="2000">
                <a:solidFill>
                  <a:srgbClr val="000000"/>
                </a:solidFill>
                <a:latin typeface="Calibri"/>
                <a:ea typeface="Calibri"/>
                <a:cs typeface="Calibri"/>
                <a:sym typeface="Calibri"/>
              </a:rPr>
              <a:t>.HTML is the standard markup language for creating Web pages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a:t>
            </a:r>
            <a:r>
              <a:rPr b="0" i="0" lang="en-US" sz="2000">
                <a:solidFill>
                  <a:srgbClr val="000000"/>
                </a:solidFill>
                <a:latin typeface="Calibri"/>
                <a:ea typeface="Calibri"/>
                <a:cs typeface="Calibri"/>
                <a:sym typeface="Calibri"/>
              </a:rPr>
              <a:t> HTML describes the structure of a Web page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a:t>
            </a:r>
            <a:r>
              <a:rPr b="0" i="0" lang="en-US" sz="2000">
                <a:solidFill>
                  <a:srgbClr val="000000"/>
                </a:solidFill>
                <a:latin typeface="Calibri"/>
                <a:ea typeface="Calibri"/>
                <a:cs typeface="Calibri"/>
                <a:sym typeface="Calibri"/>
              </a:rPr>
              <a:t> HTML elements tell the browser how to display the content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Lets break down the sentence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Hyper text – if a text having link to navigate to other document or navigate within same document those text are hyper texts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Markup language – is a system of adding additional information to plain text to define its structure.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This information enclosed by tags. These tags will not displayed in final output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nvSpPr>
        <p:spPr>
          <a:xfrm>
            <a:off x="262759" y="2777433"/>
            <a:ext cx="11813628"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D0D0D"/>
                </a:solidFill>
                <a:latin typeface="Calibri"/>
                <a:ea typeface="Calibri"/>
                <a:cs typeface="Calibri"/>
                <a:sym typeface="Calibri"/>
              </a:rPr>
              <a:t>Definition List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It is represented by &lt;dl&gt;</a:t>
            </a:r>
            <a:endParaRPr/>
          </a:p>
          <a:p>
            <a:pPr indent="0" lvl="0" marL="0" marR="0" rtl="0" algn="l">
              <a:spcBef>
                <a:spcPts val="0"/>
              </a:spcBef>
              <a:spcAft>
                <a:spcPts val="0"/>
              </a:spcAft>
              <a:buNone/>
            </a:pPr>
            <a:r>
              <a:rPr b="0" i="0" lang="en-US" sz="2000">
                <a:solidFill>
                  <a:srgbClr val="1F1F1F"/>
                </a:solidFill>
                <a:latin typeface="Calibri"/>
                <a:ea typeface="Calibri"/>
                <a:cs typeface="Calibri"/>
                <a:sym typeface="Calibri"/>
              </a:rPr>
              <a:t>Used to define terms and their associated descriptions</a:t>
            </a:r>
            <a:endParaRPr b="0" i="0" sz="20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Syntax</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&lt;dl&gt;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&lt;dt&gt;HTML&lt;/dt&gt;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&lt;dd&gt;HyperText Markup Language&lt;/dd&gt;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&lt;dt&gt;CSS&lt;/dt&gt;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&lt;dd&gt;Cascading Style Sheets&lt;/dd&gt;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&lt;/dl&gt;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dt-definition term</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dd-definition discription</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endParaRPr/>
          </a:p>
        </p:txBody>
      </p:sp>
      <p:pic>
        <p:nvPicPr>
          <p:cNvPr id="289" name="Google Shape;289;p20"/>
          <p:cNvPicPr preferRelativeResize="0"/>
          <p:nvPr/>
        </p:nvPicPr>
        <p:blipFill rotWithShape="1">
          <a:blip r:embed="rId3">
            <a:alphaModFix/>
          </a:blip>
          <a:srcRect b="0" l="0" r="0" t="0"/>
          <a:stretch/>
        </p:blipFill>
        <p:spPr>
          <a:xfrm>
            <a:off x="5929694" y="4126797"/>
            <a:ext cx="5608806" cy="20728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nvSpPr>
        <p:spPr>
          <a:xfrm>
            <a:off x="189186" y="2764572"/>
            <a:ext cx="11813628"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D0D0D"/>
                </a:solidFill>
                <a:latin typeface="Calibri"/>
                <a:ea typeface="Calibri"/>
                <a:cs typeface="Calibri"/>
                <a:sym typeface="Calibri"/>
              </a:rPr>
              <a:t>Nested List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there is no particular tag for nested list.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If one list nested inside another that is called nested list</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Syntax</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&lt;ul&gt;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&lt;li&gt;Fruits</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&lt;ul&gt;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&lt;li&gt;Apple&lt;/li&gt;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&lt;li&gt;Orange&lt;/li&gt;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&lt;/ul&gt;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&lt;li&gt;Vegetables</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&lt;ul&gt;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&lt;li&gt;Carrot&lt;/li&gt;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&lt;li&gt;Tomato&lt;/li&gt;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&lt;/ul&gt;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  &lt;/li&gt;</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&lt;/ul&gt;	</a:t>
            </a:r>
            <a:endParaRPr/>
          </a:p>
        </p:txBody>
      </p:sp>
      <p:pic>
        <p:nvPicPr>
          <p:cNvPr id="295" name="Google Shape;295;p21"/>
          <p:cNvPicPr preferRelativeResize="0"/>
          <p:nvPr/>
        </p:nvPicPr>
        <p:blipFill rotWithShape="1">
          <a:blip r:embed="rId3">
            <a:alphaModFix/>
          </a:blip>
          <a:srcRect b="0" l="0" r="0" t="0"/>
          <a:stretch/>
        </p:blipFill>
        <p:spPr>
          <a:xfrm>
            <a:off x="6389519" y="3583770"/>
            <a:ext cx="2629128" cy="23319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nvSpPr>
        <p:spPr>
          <a:xfrm>
            <a:off x="189186" y="2764572"/>
            <a:ext cx="11813628"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D0D0D"/>
                </a:solidFill>
                <a:latin typeface="Calibri"/>
                <a:ea typeface="Calibri"/>
                <a:cs typeface="Calibri"/>
                <a:sym typeface="Calibri"/>
              </a:rPr>
              <a:t>Table</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&lt;table&gt;  </a:t>
            </a:r>
            <a:r>
              <a:rPr lang="en-US" sz="1400">
                <a:solidFill>
                  <a:srgbClr val="0D0D0D"/>
                </a:solidFill>
                <a:latin typeface="Calibri"/>
                <a:ea typeface="Calibri"/>
                <a:cs typeface="Calibri"/>
                <a:sym typeface="Calibri"/>
              </a:rPr>
              <a:t>tag is used to create tables</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Inside table important tags are &lt;tr&gt; &lt;td&gt; &lt;th&gt;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tr</a:t>
            </a:r>
            <a:r>
              <a:rPr lang="en-US" sz="1400">
                <a:solidFill>
                  <a:srgbClr val="0D0D0D"/>
                </a:solidFill>
                <a:latin typeface="Calibri"/>
                <a:ea typeface="Calibri"/>
                <a:cs typeface="Calibri"/>
                <a:sym typeface="Calibri"/>
              </a:rPr>
              <a:t> – table row</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td</a:t>
            </a:r>
            <a:r>
              <a:rPr lang="en-US" sz="1400">
                <a:solidFill>
                  <a:srgbClr val="0D0D0D"/>
                </a:solidFill>
                <a:latin typeface="Calibri"/>
                <a:ea typeface="Calibri"/>
                <a:cs typeface="Calibri"/>
                <a:sym typeface="Calibri"/>
              </a:rPr>
              <a:t>-table data</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th</a:t>
            </a:r>
            <a:r>
              <a:rPr lang="en-US" sz="1400">
                <a:solidFill>
                  <a:srgbClr val="0D0D0D"/>
                </a:solidFill>
                <a:latin typeface="Calibri"/>
                <a:ea typeface="Calibri"/>
                <a:cs typeface="Calibri"/>
                <a:sym typeface="Calibri"/>
              </a:rPr>
              <a:t>-table header</a:t>
            </a:r>
            <a:endParaRPr/>
          </a:p>
          <a:p>
            <a:pPr indent="0" lvl="0" marL="0" marR="0" rtl="0" algn="l">
              <a:spcBef>
                <a:spcPts val="0"/>
              </a:spcBef>
              <a:spcAft>
                <a:spcPts val="0"/>
              </a:spcAft>
              <a:buNone/>
            </a:pPr>
            <a:r>
              <a:t/>
            </a:r>
            <a:endParaRPr sz="1400">
              <a:solidFill>
                <a:srgbClr val="0D0D0D"/>
              </a:solidFill>
              <a:latin typeface="Calibri"/>
              <a:ea typeface="Calibri"/>
              <a:cs typeface="Calibri"/>
              <a:sym typeface="Calibri"/>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Apart from this if you want some proper arrangement for table then</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&lt;thead&gt;&lt;tbody&gt;&lt;tfooter&gt; </a:t>
            </a:r>
            <a:r>
              <a:rPr lang="en-US" sz="1400">
                <a:solidFill>
                  <a:srgbClr val="0D0D0D"/>
                </a:solidFill>
                <a:latin typeface="Calibri"/>
                <a:ea typeface="Calibri"/>
                <a:cs typeface="Calibri"/>
                <a:sym typeface="Calibri"/>
              </a:rPr>
              <a:t>tags we are having for heading body and footer </a:t>
            </a:r>
            <a:endParaRPr/>
          </a:p>
          <a:p>
            <a:pPr indent="0" lvl="0" marL="0" marR="0" rtl="0" algn="l">
              <a:spcBef>
                <a:spcPts val="0"/>
              </a:spcBef>
              <a:spcAft>
                <a:spcPts val="0"/>
              </a:spcAft>
              <a:buNone/>
            </a:pPr>
            <a:r>
              <a:rPr lang="en-US" sz="1400">
                <a:solidFill>
                  <a:srgbClr val="0D0D0D"/>
                </a:solidFill>
                <a:latin typeface="Calibri"/>
                <a:ea typeface="Calibri"/>
                <a:cs typeface="Calibri"/>
                <a:sym typeface="Calibri"/>
              </a:rPr>
              <a:t>In table important attributes are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rowspan</a:t>
            </a:r>
            <a:r>
              <a:rPr lang="en-US" sz="1400">
                <a:solidFill>
                  <a:srgbClr val="0D0D0D"/>
                </a:solidFill>
                <a:latin typeface="Calibri"/>
                <a:ea typeface="Calibri"/>
                <a:cs typeface="Calibri"/>
                <a:sym typeface="Calibri"/>
              </a:rPr>
              <a:t> – it is used for mergins rows</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colspan</a:t>
            </a:r>
            <a:r>
              <a:rPr lang="en-US" sz="1400">
                <a:solidFill>
                  <a:srgbClr val="0D0D0D"/>
                </a:solidFill>
                <a:latin typeface="Calibri"/>
                <a:ea typeface="Calibri"/>
                <a:cs typeface="Calibri"/>
                <a:sym typeface="Calibri"/>
              </a:rPr>
              <a:t>- it is user for merging columns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cellpadding</a:t>
            </a:r>
            <a:r>
              <a:rPr lang="en-US" sz="1400">
                <a:solidFill>
                  <a:srgbClr val="0D0D0D"/>
                </a:solidFill>
                <a:latin typeface="Calibri"/>
                <a:ea typeface="Calibri"/>
                <a:cs typeface="Calibri"/>
                <a:sym typeface="Calibri"/>
              </a:rPr>
              <a:t> –for increase size of each cells</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cellspacing</a:t>
            </a:r>
            <a:r>
              <a:rPr lang="en-US" sz="1400">
                <a:solidFill>
                  <a:srgbClr val="0D0D0D"/>
                </a:solidFill>
                <a:latin typeface="Calibri"/>
                <a:ea typeface="Calibri"/>
                <a:cs typeface="Calibri"/>
                <a:sym typeface="Calibri"/>
              </a:rPr>
              <a:t>- for increase distance between each cells</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colgroup</a:t>
            </a:r>
            <a:r>
              <a:rPr lang="en-US" sz="1400">
                <a:solidFill>
                  <a:srgbClr val="0D0D0D"/>
                </a:solidFill>
                <a:latin typeface="Calibri"/>
                <a:ea typeface="Calibri"/>
                <a:cs typeface="Calibri"/>
                <a:sym typeface="Calibri"/>
              </a:rPr>
              <a:t>-it is used for provide css</a:t>
            </a:r>
            <a:endParaRPr sz="1400">
              <a:solidFill>
                <a:srgbClr val="0D0D0D"/>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nvSpPr>
        <p:spPr>
          <a:xfrm>
            <a:off x="189186" y="2764572"/>
            <a:ext cx="11813628"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D0D0D"/>
                </a:solidFill>
                <a:latin typeface="Calibri"/>
                <a:ea typeface="Calibri"/>
                <a:cs typeface="Calibri"/>
                <a:sym typeface="Calibri"/>
              </a:rPr>
              <a:t>&lt;table&gt;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 &lt;tr&gt;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&lt;th&gt;S.No&lt;/th&gt;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&lt;th&gt;Name&lt;/th&gt;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&lt;th&gt;Age&lt;/th&gt;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&lt;/tr&gt;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 &lt;tr&gt;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&lt;td&gt;1&lt;/td&gt;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&lt;td&gt;MS DHONI&lt;/td&gt;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&lt;td&gt;42&lt;/td&gt;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&lt;/tr&gt;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&lt;tr&gt;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&lt;td&gt;2&lt;/td&gt;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 &lt;td&gt;Virat&lt;/td&gt;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&lt;td&gt;35&lt;/td&gt;    </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&lt;/tr&gt;</a:t>
            </a:r>
            <a:endParaRPr/>
          </a:p>
          <a:p>
            <a:pPr indent="0" lvl="0" marL="0" marR="0" rtl="0" algn="l">
              <a:spcBef>
                <a:spcPts val="0"/>
              </a:spcBef>
              <a:spcAft>
                <a:spcPts val="0"/>
              </a:spcAft>
              <a:buNone/>
            </a:pPr>
            <a:r>
              <a:rPr b="1" lang="en-US" sz="1400">
                <a:solidFill>
                  <a:srgbClr val="0D0D0D"/>
                </a:solidFill>
                <a:latin typeface="Calibri"/>
                <a:ea typeface="Calibri"/>
                <a:cs typeface="Calibri"/>
                <a:sym typeface="Calibri"/>
              </a:rPr>
              <a:t>&lt;/table&gt;</a:t>
            </a:r>
            <a:endParaRPr sz="1400">
              <a:solidFill>
                <a:srgbClr val="0D0D0D"/>
              </a:solidFill>
              <a:latin typeface="Calibri"/>
              <a:ea typeface="Calibri"/>
              <a:cs typeface="Calibri"/>
              <a:sym typeface="Calibri"/>
            </a:endParaRPr>
          </a:p>
        </p:txBody>
      </p:sp>
      <p:pic>
        <p:nvPicPr>
          <p:cNvPr id="306" name="Google Shape;306;p23"/>
          <p:cNvPicPr preferRelativeResize="0"/>
          <p:nvPr/>
        </p:nvPicPr>
        <p:blipFill rotWithShape="1">
          <a:blip r:embed="rId3">
            <a:alphaModFix/>
          </a:blip>
          <a:srcRect b="0" l="0" r="0" t="0"/>
          <a:stretch/>
        </p:blipFill>
        <p:spPr>
          <a:xfrm>
            <a:off x="5131039" y="3521826"/>
            <a:ext cx="2560542" cy="13488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nvSpPr>
        <p:spPr>
          <a:xfrm>
            <a:off x="189186" y="2470283"/>
            <a:ext cx="1181362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D0D0D"/>
                </a:solidFill>
                <a:latin typeface="Calibri"/>
                <a:ea typeface="Calibri"/>
                <a:cs typeface="Calibri"/>
                <a:sym typeface="Calibri"/>
              </a:rPr>
              <a:t>For</a:t>
            </a:r>
            <a:r>
              <a:rPr lang="en-US" sz="2000">
                <a:solidFill>
                  <a:srgbClr val="0D0D0D"/>
                </a:solidFill>
                <a:latin typeface="Calibri"/>
                <a:ea typeface="Calibri"/>
                <a:cs typeface="Calibri"/>
                <a:sym typeface="Calibri"/>
              </a:rPr>
              <a:t> the previous code if you had one row at last and it should have two columns means we have to use colspan</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&lt;tr&gt;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&lt;td colspan="2"&gt;Toatl Age &lt;/td&gt;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&lt;td&gt;77&lt;/td&gt;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&lt;/tr&gt;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For previous code if you want to increase size of each cell then</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you have to use cellpadding . If you want to add border add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border attribute to table if you want to increase space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between each cell use cellspacing.</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&lt;table border="1" cellspacing="0" cellpadding="10"&gt;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&lt;/table&gt;</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p:txBody>
      </p:sp>
      <p:pic>
        <p:nvPicPr>
          <p:cNvPr id="312" name="Google Shape;312;p24"/>
          <p:cNvPicPr preferRelativeResize="0"/>
          <p:nvPr/>
        </p:nvPicPr>
        <p:blipFill rotWithShape="1">
          <a:blip r:embed="rId3">
            <a:alphaModFix/>
          </a:blip>
          <a:srcRect b="0" l="0" r="0" t="0"/>
          <a:stretch/>
        </p:blipFill>
        <p:spPr>
          <a:xfrm>
            <a:off x="7556705" y="2965704"/>
            <a:ext cx="2354784" cy="1463167"/>
          </a:xfrm>
          <a:prstGeom prst="rect">
            <a:avLst/>
          </a:prstGeom>
          <a:noFill/>
          <a:ln>
            <a:noFill/>
          </a:ln>
        </p:spPr>
      </p:pic>
      <p:pic>
        <p:nvPicPr>
          <p:cNvPr id="313" name="Google Shape;313;p24"/>
          <p:cNvPicPr preferRelativeResize="0"/>
          <p:nvPr/>
        </p:nvPicPr>
        <p:blipFill rotWithShape="1">
          <a:blip r:embed="rId4">
            <a:alphaModFix/>
          </a:blip>
          <a:srcRect b="0" l="0" r="0" t="0"/>
          <a:stretch/>
        </p:blipFill>
        <p:spPr>
          <a:xfrm>
            <a:off x="7556705" y="4560949"/>
            <a:ext cx="2590917" cy="21078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5"/>
          <p:cNvSpPr txBox="1"/>
          <p:nvPr/>
        </p:nvSpPr>
        <p:spPr>
          <a:xfrm>
            <a:off x="189186" y="2470283"/>
            <a:ext cx="1181362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D0D0D"/>
                </a:solidFill>
                <a:latin typeface="Calibri"/>
                <a:ea typeface="Calibri"/>
                <a:cs typeface="Calibri"/>
                <a:sym typeface="Calibri"/>
              </a:rPr>
              <a:t>For</a:t>
            </a:r>
            <a:r>
              <a:rPr lang="en-US" sz="2000">
                <a:solidFill>
                  <a:srgbClr val="0D0D0D"/>
                </a:solidFill>
                <a:latin typeface="Calibri"/>
                <a:ea typeface="Calibri"/>
                <a:cs typeface="Calibri"/>
                <a:sym typeface="Calibri"/>
              </a:rPr>
              <a:t> the previous code if you had one row at last and it should have two columns means we have to use colspan</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&lt;tr&gt;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&lt;td colspan="2"&gt;Toatl Age &lt;/td&gt;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&lt;td&gt;77&lt;/td&gt;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&lt;/tr&gt;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For previous code if you want to increase size of each cell then</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you have to use cellpadding . If you want to add border add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border attribute to table if you want to increase space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between each cell use cellspacing.</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&lt;table border="1" cellspacing="0" cellpadding="10"&gt;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&lt;/table&gt;</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nvSpPr>
        <p:spPr>
          <a:xfrm>
            <a:off x="0" y="2239055"/>
            <a:ext cx="1181362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D0D0D"/>
                </a:solidFill>
                <a:latin typeface="Calibri"/>
                <a:ea typeface="Calibri"/>
                <a:cs typeface="Calibri"/>
                <a:sym typeface="Calibri"/>
              </a:rPr>
              <a:t>Form:</a:t>
            </a:r>
            <a:endParaRPr/>
          </a:p>
          <a:p>
            <a:pPr indent="0" lvl="0" marL="0" marR="0" rtl="0" algn="l">
              <a:spcBef>
                <a:spcPts val="0"/>
              </a:spcBef>
              <a:spcAft>
                <a:spcPts val="0"/>
              </a:spcAft>
              <a:buNone/>
            </a:pPr>
            <a:r>
              <a:rPr b="1" i="0" lang="en-US" sz="2000">
                <a:solidFill>
                  <a:srgbClr val="0D0D0D"/>
                </a:solidFill>
                <a:latin typeface="Calibri"/>
                <a:ea typeface="Calibri"/>
                <a:cs typeface="Calibri"/>
                <a:sym typeface="Calibri"/>
              </a:rPr>
              <a:t>&lt;form</a:t>
            </a:r>
            <a:r>
              <a:rPr b="0" i="0" lang="en-US" sz="2000">
                <a:solidFill>
                  <a:srgbClr val="0D0D0D"/>
                </a:solidFill>
                <a:latin typeface="Calibri"/>
                <a:ea typeface="Calibri"/>
                <a:cs typeface="Calibri"/>
                <a:sym typeface="Calibri"/>
              </a:rPr>
              <a:t>&gt;-is an element used to create an interactive area on a webpage that allows users to input and submit data.</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Important elements in form</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Label</a:t>
            </a:r>
            <a:r>
              <a:rPr lang="en-US" sz="2000">
                <a:solidFill>
                  <a:srgbClr val="0D0D0D"/>
                </a:solidFill>
                <a:latin typeface="Calibri"/>
                <a:ea typeface="Calibri"/>
                <a:cs typeface="Calibri"/>
                <a:sym typeface="Calibri"/>
              </a:rPr>
              <a:t>-is used for tell the  purpose of the input field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for</a:t>
            </a:r>
            <a:r>
              <a:rPr lang="en-US" sz="2000">
                <a:solidFill>
                  <a:srgbClr val="0D0D0D"/>
                </a:solidFill>
                <a:latin typeface="Calibri"/>
                <a:ea typeface="Calibri"/>
                <a:cs typeface="Calibri"/>
                <a:sym typeface="Calibri"/>
              </a:rPr>
              <a:t> attribute in label should be same as input </a:t>
            </a:r>
            <a:r>
              <a:rPr b="1" lang="en-US" sz="2000">
                <a:solidFill>
                  <a:srgbClr val="0D0D0D"/>
                </a:solidFill>
                <a:latin typeface="Calibri"/>
                <a:ea typeface="Calibri"/>
                <a:cs typeface="Calibri"/>
                <a:sym typeface="Calibri"/>
              </a:rPr>
              <a:t>id</a:t>
            </a:r>
            <a:r>
              <a:rPr lang="en-US" sz="2000">
                <a:solidFill>
                  <a:srgbClr val="0D0D0D"/>
                </a:solidFill>
                <a:latin typeface="Calibri"/>
                <a:ea typeface="Calibri"/>
                <a:cs typeface="Calibri"/>
                <a:sym typeface="Calibri"/>
              </a:rPr>
              <a:t> then if you click label also it will navigate to respective input field</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 Input- </a:t>
            </a:r>
            <a:r>
              <a:rPr b="0" i="0" lang="en-US" sz="2000">
                <a:solidFill>
                  <a:srgbClr val="0D0D0D"/>
                </a:solidFill>
                <a:latin typeface="Calibri"/>
                <a:ea typeface="Calibri"/>
                <a:cs typeface="Calibri"/>
                <a:sym typeface="Calibri"/>
              </a:rPr>
              <a:t>An input field that allows users to enter data</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type</a:t>
            </a:r>
            <a:r>
              <a:rPr lang="en-US" sz="2000">
                <a:solidFill>
                  <a:srgbClr val="0D0D0D"/>
                </a:solidFill>
                <a:latin typeface="Calibri"/>
                <a:ea typeface="Calibri"/>
                <a:cs typeface="Calibri"/>
                <a:sym typeface="Calibri"/>
              </a:rPr>
              <a:t> -attribute will specify the type of input</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eg: </a:t>
            </a:r>
            <a:r>
              <a:rPr b="1" lang="en-US" sz="2000">
                <a:solidFill>
                  <a:srgbClr val="0D0D0D"/>
                </a:solidFill>
                <a:latin typeface="Calibri"/>
                <a:ea typeface="Calibri"/>
                <a:cs typeface="Calibri"/>
                <a:sym typeface="Calibri"/>
              </a:rPr>
              <a:t>text,password,email,number,date,time,file,checkbox,radio,range,color,search,url,submit,reset</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	placeholder-</a:t>
            </a:r>
            <a:r>
              <a:rPr lang="en-US" sz="2000">
                <a:solidFill>
                  <a:srgbClr val="0D0D0D"/>
                </a:solidFill>
                <a:latin typeface="Calibri"/>
                <a:ea typeface="Calibri"/>
                <a:cs typeface="Calibri"/>
                <a:sym typeface="Calibri"/>
              </a:rPr>
              <a:t>attribute </a:t>
            </a:r>
            <a:r>
              <a:rPr b="0" i="0" lang="en-US" sz="2000">
                <a:solidFill>
                  <a:srgbClr val="0D0D0D"/>
                </a:solidFill>
                <a:latin typeface="Calibri"/>
                <a:ea typeface="Calibri"/>
                <a:cs typeface="Calibri"/>
                <a:sym typeface="Calibri"/>
              </a:rPr>
              <a:t>is displayed in the input field before the user enters any text. The placeholder 		       text usually provides additional information or guidance to the user about the type of 		        information they should enter.</a:t>
            </a:r>
            <a:endParaRPr b="1" sz="20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 Note :</a:t>
            </a:r>
            <a:r>
              <a:rPr lang="en-US" sz="2000">
                <a:solidFill>
                  <a:srgbClr val="0D0D0D"/>
                </a:solidFill>
                <a:latin typeface="Calibri"/>
                <a:ea typeface="Calibri"/>
                <a:cs typeface="Calibri"/>
                <a:sym typeface="Calibri"/>
              </a:rPr>
              <a:t>for </a:t>
            </a:r>
            <a:r>
              <a:rPr b="1" lang="en-US" sz="2000">
                <a:solidFill>
                  <a:srgbClr val="0D0D0D"/>
                </a:solidFill>
                <a:latin typeface="Calibri"/>
                <a:ea typeface="Calibri"/>
                <a:cs typeface="Calibri"/>
                <a:sym typeface="Calibri"/>
              </a:rPr>
              <a:t>input type radio </a:t>
            </a:r>
            <a:r>
              <a:rPr lang="en-US" sz="2000">
                <a:solidFill>
                  <a:srgbClr val="0D0D0D"/>
                </a:solidFill>
                <a:latin typeface="Calibri"/>
                <a:ea typeface="Calibri"/>
                <a:cs typeface="Calibri"/>
                <a:sym typeface="Calibri"/>
              </a:rPr>
              <a:t>name attribute  should be same otherwise each input will be consider as individual button</a:t>
            </a:r>
            <a:endParaRPr b="1" sz="2000">
              <a:solidFill>
                <a:srgbClr val="0D0D0D"/>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nvSpPr>
        <p:spPr>
          <a:xfrm>
            <a:off x="0" y="2312627"/>
            <a:ext cx="11813628"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D0D0D"/>
                </a:solidFill>
                <a:latin typeface="Calibri"/>
                <a:ea typeface="Calibri"/>
                <a:cs typeface="Calibri"/>
                <a:sym typeface="Calibri"/>
              </a:rPr>
              <a:t>Button</a:t>
            </a:r>
            <a:r>
              <a:rPr lang="en-US" sz="2000">
                <a:solidFill>
                  <a:srgbClr val="0D0D0D"/>
                </a:solidFill>
                <a:latin typeface="Calibri"/>
                <a:ea typeface="Calibri"/>
                <a:cs typeface="Calibri"/>
                <a:sym typeface="Calibri"/>
              </a:rPr>
              <a:t>- </a:t>
            </a:r>
            <a:r>
              <a:rPr b="0" i="0" lang="en-US" sz="2000">
                <a:solidFill>
                  <a:srgbClr val="0D0D0D"/>
                </a:solidFill>
                <a:latin typeface="Calibri"/>
                <a:ea typeface="Calibri"/>
                <a:cs typeface="Calibri"/>
                <a:sym typeface="Calibri"/>
              </a:rPr>
              <a:t>Buttons can be used for various purposes, such as triggering JavaScript functions, submitting forms, or navigating to different pages.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type</a:t>
            </a:r>
            <a:r>
              <a:rPr lang="en-US" sz="2000">
                <a:solidFill>
                  <a:srgbClr val="0D0D0D"/>
                </a:solidFill>
                <a:latin typeface="Calibri"/>
                <a:ea typeface="Calibri"/>
                <a:cs typeface="Calibri"/>
                <a:sym typeface="Calibri"/>
              </a:rPr>
              <a:t> – attribute  will enable to create different types of button</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eg: </a:t>
            </a:r>
            <a:r>
              <a:rPr b="1" lang="en-US" sz="2000">
                <a:solidFill>
                  <a:srgbClr val="0D0D0D"/>
                </a:solidFill>
                <a:latin typeface="Calibri"/>
                <a:ea typeface="Calibri"/>
                <a:cs typeface="Calibri"/>
                <a:sym typeface="Calibri"/>
              </a:rPr>
              <a:t>submit ,reset,button</a:t>
            </a:r>
            <a:endParaRPr b="1" sz="20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Select-</a:t>
            </a:r>
            <a:r>
              <a:rPr lang="en-US" sz="2000">
                <a:solidFill>
                  <a:srgbClr val="0D0D0D"/>
                </a:solidFill>
                <a:latin typeface="Calibri"/>
                <a:ea typeface="Calibri"/>
                <a:cs typeface="Calibri"/>
                <a:sym typeface="Calibri"/>
              </a:rPr>
              <a:t> element is used of creating dropdown with help of </a:t>
            </a:r>
            <a:r>
              <a:rPr b="1" lang="en-US" sz="2000">
                <a:solidFill>
                  <a:srgbClr val="0D0D0D"/>
                </a:solidFill>
                <a:latin typeface="Calibri"/>
                <a:ea typeface="Calibri"/>
                <a:cs typeface="Calibri"/>
                <a:sym typeface="Calibri"/>
              </a:rPr>
              <a:t>option</a:t>
            </a:r>
            <a:r>
              <a:rPr lang="en-US" sz="2000">
                <a:solidFill>
                  <a:srgbClr val="0D0D0D"/>
                </a:solidFill>
                <a:latin typeface="Calibri"/>
                <a:ea typeface="Calibri"/>
                <a:cs typeface="Calibri"/>
                <a:sym typeface="Calibri"/>
              </a:rPr>
              <a:t> element</a:t>
            </a:r>
            <a:endParaRPr b="1"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hidden</a:t>
            </a:r>
            <a:r>
              <a:rPr lang="en-US" sz="2000">
                <a:solidFill>
                  <a:srgbClr val="0D0D0D"/>
                </a:solidFill>
                <a:latin typeface="Calibri"/>
                <a:ea typeface="Calibri"/>
                <a:cs typeface="Calibri"/>
                <a:sym typeface="Calibri"/>
              </a:rPr>
              <a:t>-attribute used to hide option</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Textarea-</a:t>
            </a:r>
            <a:r>
              <a:rPr lang="en-US" sz="2000">
                <a:solidFill>
                  <a:srgbClr val="0D0D0D"/>
                </a:solidFill>
                <a:latin typeface="Calibri"/>
                <a:ea typeface="Calibri"/>
                <a:cs typeface="Calibri"/>
                <a:sym typeface="Calibri"/>
              </a:rPr>
              <a:t> element useful for create multiline input field in form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r>
              <a:rPr b="1" lang="en-US" sz="2000">
                <a:solidFill>
                  <a:srgbClr val="0D0D0D"/>
                </a:solidFill>
                <a:latin typeface="Calibri"/>
                <a:ea typeface="Calibri"/>
                <a:cs typeface="Calibri"/>
                <a:sym typeface="Calibri"/>
              </a:rPr>
              <a:t>rows,cols </a:t>
            </a:r>
            <a:r>
              <a:rPr lang="en-US" sz="2000">
                <a:solidFill>
                  <a:srgbClr val="0D0D0D"/>
                </a:solidFill>
                <a:latin typeface="Calibri"/>
                <a:ea typeface="Calibri"/>
                <a:cs typeface="Calibri"/>
                <a:sym typeface="Calibri"/>
              </a:rPr>
              <a:t>–attributes will help increase line in rows and columns</a:t>
            </a:r>
            <a:endParaRPr/>
          </a:p>
          <a:p>
            <a:pPr indent="0" lvl="0" marL="0" marR="0" rtl="0" algn="l">
              <a:spcBef>
                <a:spcPts val="0"/>
              </a:spcBef>
              <a:spcAft>
                <a:spcPts val="0"/>
              </a:spcAft>
              <a:buNone/>
            </a:pPr>
            <a:r>
              <a:t/>
            </a:r>
            <a:endParaRPr sz="2000">
              <a:solidFill>
                <a:srgbClr val="0D0D0D"/>
              </a:solidFill>
              <a:latin typeface="Calibri"/>
              <a:ea typeface="Calibri"/>
              <a:cs typeface="Calibri"/>
              <a:sym typeface="Calibri"/>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nvSpPr>
        <p:spPr>
          <a:xfrm>
            <a:off x="189186" y="2470282"/>
            <a:ext cx="1181362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D0D0D"/>
                </a:solidFill>
                <a:latin typeface="Calibri"/>
                <a:ea typeface="Calibri"/>
                <a:cs typeface="Calibri"/>
                <a:sym typeface="Calibri"/>
              </a:rPr>
              <a:t>There are two types of elements in HTML </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Block </a:t>
            </a:r>
            <a:r>
              <a:rPr lang="en-US" sz="2000">
                <a:solidFill>
                  <a:srgbClr val="0D0D0D"/>
                </a:solidFill>
                <a:latin typeface="Calibri"/>
                <a:ea typeface="Calibri"/>
                <a:cs typeface="Calibri"/>
                <a:sym typeface="Calibri"/>
              </a:rPr>
              <a:t> – 	Block level elements will occupy entire parent width .It will not allow other elements in same line but 	       we can provide custom width.eg:</a:t>
            </a:r>
            <a:r>
              <a:rPr b="1" lang="en-US" sz="2000">
                <a:solidFill>
                  <a:srgbClr val="0D0D0D"/>
                </a:solidFill>
                <a:latin typeface="Calibri"/>
                <a:ea typeface="Calibri"/>
                <a:cs typeface="Calibri"/>
                <a:sym typeface="Calibri"/>
              </a:rPr>
              <a:t>div,h1-h6,p,section,header,footer,main,form</a:t>
            </a:r>
            <a:endParaRPr/>
          </a:p>
          <a:p>
            <a:pPr indent="0" lvl="0" marL="0" marR="0" rtl="0" algn="l">
              <a:spcBef>
                <a:spcPts val="0"/>
              </a:spcBef>
              <a:spcAft>
                <a:spcPts val="0"/>
              </a:spcAft>
              <a:buNone/>
            </a:pPr>
            <a:r>
              <a:rPr b="1" lang="en-US" sz="2000">
                <a:solidFill>
                  <a:srgbClr val="0D0D0D"/>
                </a:solidFill>
                <a:latin typeface="Calibri"/>
                <a:ea typeface="Calibri"/>
                <a:cs typeface="Calibri"/>
                <a:sym typeface="Calibri"/>
              </a:rPr>
              <a:t>Inline</a:t>
            </a:r>
            <a:r>
              <a:rPr lang="en-US" sz="2000">
                <a:solidFill>
                  <a:srgbClr val="0D0D0D"/>
                </a:solidFill>
                <a:latin typeface="Calibri"/>
                <a:ea typeface="Calibri"/>
                <a:cs typeface="Calibri"/>
                <a:sym typeface="Calibri"/>
              </a:rPr>
              <a:t> –	Inline elements will occupy only content width .It will allow other elements in same line but </a:t>
            </a:r>
            <a:endParaRPr/>
          </a:p>
          <a:p>
            <a:pPr indent="0" lvl="0" marL="0" marR="0" rtl="0" algn="l">
              <a:spcBef>
                <a:spcPts val="0"/>
              </a:spcBef>
              <a:spcAft>
                <a:spcPts val="0"/>
              </a:spcAft>
              <a:buNone/>
            </a:pPr>
            <a:r>
              <a:rPr lang="en-US" sz="2000">
                <a:solidFill>
                  <a:srgbClr val="0D0D0D"/>
                </a:solidFill>
                <a:latin typeface="Calibri"/>
                <a:ea typeface="Calibri"/>
                <a:cs typeface="Calibri"/>
                <a:sym typeface="Calibri"/>
              </a:rPr>
              <a:t>	we cannot provide custom width.eg:</a:t>
            </a:r>
            <a:r>
              <a:rPr b="1" lang="en-US" sz="2000">
                <a:solidFill>
                  <a:srgbClr val="0D0D0D"/>
                </a:solidFill>
                <a:latin typeface="Calibri"/>
                <a:ea typeface="Calibri"/>
                <a:cs typeface="Calibri"/>
                <a:sym typeface="Calibri"/>
              </a:rPr>
              <a:t>span,a,em,br,b,img,audio,video</a:t>
            </a:r>
            <a:endParaRPr b="1" sz="2000">
              <a:solidFill>
                <a:srgbClr val="0D0D0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nvSpPr>
        <p:spPr>
          <a:xfrm>
            <a:off x="592599" y="2313513"/>
            <a:ext cx="10497670"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D0D0D"/>
              </a:buClr>
              <a:buSzPts val="2000"/>
              <a:buFont typeface="Arial"/>
              <a:buChar char="•"/>
            </a:pPr>
            <a:r>
              <a:rPr b="0" i="0" lang="en-US" sz="2000">
                <a:solidFill>
                  <a:srgbClr val="0D0D0D"/>
                </a:solidFill>
                <a:latin typeface="Calibri"/>
                <a:ea typeface="Calibri"/>
                <a:cs typeface="Calibri"/>
                <a:sym typeface="Calibri"/>
              </a:rPr>
              <a:t>HTML was first introduced by Tim Berners-Lee in 1991.</a:t>
            </a:r>
            <a:endParaRPr/>
          </a:p>
          <a:p>
            <a:pPr indent="-342900" lvl="0" marL="342900" marR="0" rtl="0" algn="l">
              <a:spcBef>
                <a:spcPts val="0"/>
              </a:spcBef>
              <a:spcAft>
                <a:spcPts val="0"/>
              </a:spcAft>
              <a:buClr>
                <a:srgbClr val="0D0D0D"/>
              </a:buClr>
              <a:buSzPts val="2000"/>
              <a:buFont typeface="Arial"/>
              <a:buChar char="•"/>
            </a:pPr>
            <a:r>
              <a:rPr b="0" i="0" lang="en-US" sz="2000">
                <a:solidFill>
                  <a:srgbClr val="0D0D0D"/>
                </a:solidFill>
                <a:latin typeface="Calibri"/>
                <a:ea typeface="Calibri"/>
                <a:cs typeface="Calibri"/>
                <a:sym typeface="Calibri"/>
              </a:rPr>
              <a:t> HTML5, was introduced with a working draft in 2008 and finalized as a W3C(</a:t>
            </a:r>
            <a:r>
              <a:rPr b="0" i="0" lang="en-US" sz="2000">
                <a:solidFill>
                  <a:srgbClr val="4D5156"/>
                </a:solidFill>
                <a:latin typeface="Calibri"/>
                <a:ea typeface="Calibri"/>
                <a:cs typeface="Calibri"/>
                <a:sym typeface="Calibri"/>
              </a:rPr>
              <a:t>World Wide Web Consortium</a:t>
            </a:r>
            <a:r>
              <a:rPr b="0" i="0" lang="en-US" sz="2000">
                <a:solidFill>
                  <a:srgbClr val="0D0D0D"/>
                </a:solidFill>
                <a:latin typeface="Calibri"/>
                <a:ea typeface="Calibri"/>
                <a:cs typeface="Calibri"/>
                <a:sym typeface="Calibri"/>
              </a:rPr>
              <a:t>) Recommendation in 2014</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DOCTYPE- Document Type declaration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&lt;</a:t>
            </a:r>
            <a:r>
              <a:rPr b="0" i="0" lang="en-US" sz="2000">
                <a:solidFill>
                  <a:srgbClr val="1967D2"/>
                </a:solidFill>
                <a:latin typeface="Calibri"/>
                <a:ea typeface="Calibri"/>
                <a:cs typeface="Calibri"/>
                <a:sym typeface="Calibri"/>
              </a:rPr>
              <a:t>&lt;!DOCTYPE </a:t>
            </a:r>
            <a:r>
              <a:rPr b="1" i="0" lang="en-US" sz="2000">
                <a:solidFill>
                  <a:srgbClr val="1967D2"/>
                </a:solidFill>
                <a:latin typeface="Calibri"/>
                <a:ea typeface="Calibri"/>
                <a:cs typeface="Calibri"/>
                <a:sym typeface="Calibri"/>
              </a:rPr>
              <a:t>html</a:t>
            </a:r>
            <a:r>
              <a:rPr b="0" i="0" lang="en-US" sz="2000">
                <a:solidFill>
                  <a:srgbClr val="1967D2"/>
                </a:solidFill>
                <a:latin typeface="Calibri"/>
                <a:ea typeface="Calibri"/>
                <a:cs typeface="Calibri"/>
                <a:sym typeface="Calibri"/>
              </a:rPr>
              <a:t>&gt; this type </a:t>
            </a:r>
            <a:r>
              <a:rPr lang="en-US" sz="2000">
                <a:solidFill>
                  <a:srgbClr val="1967D2"/>
                </a:solidFill>
                <a:latin typeface="Calibri"/>
                <a:ea typeface="Calibri"/>
                <a:cs typeface="Calibri"/>
                <a:sym typeface="Calibri"/>
              </a:rPr>
              <a:t>of declaration denotes you are using html 5</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&lt;html&gt; - is the root element for html document . It will contain entire content of the web page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Primarily html will hold two tags head and body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&lt;head&gt;- head will hold information about the page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&lt;body&gt;- body will display the content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
          <p:cNvSpPr txBox="1"/>
          <p:nvPr/>
        </p:nvSpPr>
        <p:spPr>
          <a:xfrm>
            <a:off x="697702" y="2313513"/>
            <a:ext cx="10497670"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Meta – is information about the web page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Meta – caharset will enable the web page to support multiple languages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Meta - viewport this meta data instruct the browser to  handle web page in different divices</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Width=device width means. </a:t>
            </a:r>
            <a:r>
              <a:rPr b="0" i="0" lang="en-US" sz="2400">
                <a:solidFill>
                  <a:srgbClr val="0D0D0D"/>
                </a:solidFill>
                <a:latin typeface="Calibri"/>
                <a:ea typeface="Calibri"/>
                <a:cs typeface="Calibri"/>
                <a:sym typeface="Calibri"/>
              </a:rPr>
              <a:t>This sets the width of the viewport to the device's width. In other words, it makes sure that the content is not wider than the screen on smaller devices.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initial scale 1.0.</a:t>
            </a:r>
            <a:r>
              <a:rPr b="0" i="0" lang="en-US" sz="2400">
                <a:solidFill>
                  <a:srgbClr val="0D0D0D"/>
                </a:solidFill>
                <a:latin typeface="Calibri"/>
                <a:ea typeface="Calibri"/>
                <a:cs typeface="Calibri"/>
                <a:sym typeface="Calibri"/>
              </a:rPr>
              <a:t>This sets the initial zoom level when the page is first loaded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nvSpPr>
        <p:spPr>
          <a:xfrm>
            <a:off x="203715" y="2250451"/>
            <a:ext cx="1049767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What is element in html?</a:t>
            </a:r>
            <a:endParaRPr/>
          </a:p>
          <a:p>
            <a:pPr indent="0" lvl="0" marL="0" marR="0" rtl="0" algn="l">
              <a:spcBef>
                <a:spcPts val="0"/>
              </a:spcBef>
              <a:spcAft>
                <a:spcPts val="0"/>
              </a:spcAft>
              <a:buNone/>
            </a:pPr>
            <a:r>
              <a:rPr b="0" i="0" lang="en-US" sz="2400">
                <a:solidFill>
                  <a:srgbClr val="0D0D0D"/>
                </a:solidFill>
                <a:latin typeface="Calibri"/>
                <a:ea typeface="Calibri"/>
                <a:cs typeface="Calibri"/>
                <a:sym typeface="Calibri"/>
              </a:rPr>
              <a:t>an element is a fundamental building block that defines the </a:t>
            </a:r>
            <a:r>
              <a:rPr b="1" i="0" lang="en-US" sz="2400">
                <a:solidFill>
                  <a:srgbClr val="0D0D0D"/>
                </a:solidFill>
                <a:latin typeface="Calibri"/>
                <a:ea typeface="Calibri"/>
                <a:cs typeface="Calibri"/>
                <a:sym typeface="Calibri"/>
              </a:rPr>
              <a:t>structure</a:t>
            </a:r>
            <a:r>
              <a:rPr b="0" i="0" lang="en-US" sz="2400">
                <a:solidFill>
                  <a:srgbClr val="0D0D0D"/>
                </a:solidFill>
                <a:latin typeface="Calibri"/>
                <a:ea typeface="Calibri"/>
                <a:cs typeface="Calibri"/>
                <a:sym typeface="Calibri"/>
              </a:rPr>
              <a:t> and </a:t>
            </a:r>
            <a:r>
              <a:rPr b="1" i="0" lang="en-US" sz="2400">
                <a:solidFill>
                  <a:srgbClr val="0D0D0D"/>
                </a:solidFill>
                <a:latin typeface="Calibri"/>
                <a:ea typeface="Calibri"/>
                <a:cs typeface="Calibri"/>
                <a:sym typeface="Calibri"/>
              </a:rPr>
              <a:t>content</a:t>
            </a:r>
            <a:r>
              <a:rPr b="0" i="0" lang="en-US" sz="2400">
                <a:solidFill>
                  <a:srgbClr val="0D0D0D"/>
                </a:solidFill>
                <a:latin typeface="Calibri"/>
                <a:ea typeface="Calibri"/>
                <a:cs typeface="Calibri"/>
                <a:sym typeface="Calibri"/>
              </a:rPr>
              <a:t> of a webpage</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It will consist of opening tag ,content and closing tag</a:t>
            </a:r>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a:p>
            <a:pPr indent="0" lvl="0" marL="0" marR="0" rtl="0" algn="l">
              <a:spcBef>
                <a:spcPts val="0"/>
              </a:spcBef>
              <a:spcAft>
                <a:spcPts val="0"/>
              </a:spcAft>
              <a:buNone/>
            </a:pPr>
            <a:r>
              <a:rPr b="1" lang="en-US" sz="2400">
                <a:solidFill>
                  <a:srgbClr val="0D0D0D"/>
                </a:solidFill>
                <a:latin typeface="Calibri"/>
                <a:ea typeface="Calibri"/>
                <a:cs typeface="Calibri"/>
                <a:sym typeface="Calibri"/>
              </a:rPr>
              <a:t>Opening tag </a:t>
            </a:r>
            <a:r>
              <a:rPr lang="en-US" sz="2400">
                <a:solidFill>
                  <a:srgbClr val="0D0D0D"/>
                </a:solidFill>
                <a:latin typeface="Calibri"/>
                <a:ea typeface="Calibri"/>
                <a:cs typeface="Calibri"/>
                <a:sym typeface="Calibri"/>
              </a:rPr>
              <a:t>-  begins with </a:t>
            </a:r>
            <a:r>
              <a:rPr b="0" i="0" lang="en-US" sz="2400">
                <a:solidFill>
                  <a:srgbClr val="1F1F1F"/>
                </a:solidFill>
                <a:latin typeface="Calibri"/>
                <a:ea typeface="Calibri"/>
                <a:cs typeface="Calibri"/>
                <a:sym typeface="Calibri"/>
              </a:rPr>
              <a:t>angle bracket (&lt;)</a:t>
            </a:r>
            <a:r>
              <a:rPr lang="en-US" sz="2400">
                <a:solidFill>
                  <a:srgbClr val="0D0D0D"/>
                </a:solidFill>
                <a:latin typeface="Calibri"/>
                <a:ea typeface="Calibri"/>
                <a:cs typeface="Calibri"/>
                <a:sym typeface="Calibri"/>
              </a:rPr>
              <a:t> </a:t>
            </a:r>
            <a:r>
              <a:rPr b="0" i="0" lang="en-US" sz="2400">
                <a:solidFill>
                  <a:srgbClr val="1F1F1F"/>
                </a:solidFill>
                <a:latin typeface="Calibri"/>
                <a:ea typeface="Calibri"/>
                <a:cs typeface="Calibri"/>
                <a:sym typeface="Calibri"/>
              </a:rPr>
              <a:t>followed by the element name and any optional attributes enclosed in angle brackets. Like &lt;h1&gt;</a:t>
            </a:r>
            <a:endParaRPr/>
          </a:p>
          <a:p>
            <a:pPr indent="0" lvl="0" marL="0" marR="0" rtl="0" algn="l">
              <a:spcBef>
                <a:spcPts val="0"/>
              </a:spcBef>
              <a:spcAft>
                <a:spcPts val="0"/>
              </a:spcAft>
              <a:buNone/>
            </a:pPr>
            <a:r>
              <a:rPr b="1" i="0" lang="en-US" sz="2400">
                <a:solidFill>
                  <a:srgbClr val="1F1F1F"/>
                </a:solidFill>
                <a:latin typeface="Calibri"/>
                <a:ea typeface="Calibri"/>
                <a:cs typeface="Calibri"/>
                <a:sym typeface="Calibri"/>
              </a:rPr>
              <a:t>Content:</a:t>
            </a:r>
            <a:r>
              <a:rPr b="0" i="0" lang="en-US" sz="2400">
                <a:solidFill>
                  <a:srgbClr val="1F1F1F"/>
                </a:solidFill>
                <a:latin typeface="Calibri"/>
                <a:ea typeface="Calibri"/>
                <a:cs typeface="Calibri"/>
                <a:sym typeface="Calibri"/>
              </a:rPr>
              <a:t> The information or text placed between the opening and closing tags, like the text displayed in a paragraph</a:t>
            </a:r>
            <a:endParaRPr/>
          </a:p>
          <a:p>
            <a:pPr indent="0" lvl="0" marL="0" marR="0" rtl="0" algn="l">
              <a:spcBef>
                <a:spcPts val="0"/>
              </a:spcBef>
              <a:spcAft>
                <a:spcPts val="0"/>
              </a:spcAft>
              <a:buNone/>
            </a:pPr>
            <a:r>
              <a:rPr b="1" i="0" lang="en-US" sz="2400">
                <a:solidFill>
                  <a:srgbClr val="1F1F1F"/>
                </a:solidFill>
                <a:latin typeface="Calibri"/>
                <a:ea typeface="Calibri"/>
                <a:cs typeface="Calibri"/>
                <a:sym typeface="Calibri"/>
              </a:rPr>
              <a:t>Closing tag:</a:t>
            </a:r>
            <a:r>
              <a:rPr b="0" i="0" lang="en-US" sz="2400">
                <a:solidFill>
                  <a:srgbClr val="1F1F1F"/>
                </a:solidFill>
                <a:latin typeface="Calibri"/>
                <a:ea typeface="Calibri"/>
                <a:cs typeface="Calibri"/>
                <a:sym typeface="Calibri"/>
              </a:rPr>
              <a:t> Similar to the opening tag, but with a forward slash before the element name, like &lt;/h1&gt;</a:t>
            </a:r>
            <a:endParaRPr sz="2400">
              <a:solidFill>
                <a:srgbClr val="1F1F1F"/>
              </a:solidFill>
              <a:latin typeface="Calibri"/>
              <a:ea typeface="Calibri"/>
              <a:cs typeface="Calibri"/>
              <a:sym typeface="Calibri"/>
            </a:endParaRPr>
          </a:p>
          <a:p>
            <a:pPr indent="0" lvl="0" marL="0" marR="0" rtl="0" algn="l">
              <a:spcBef>
                <a:spcPts val="0"/>
              </a:spcBef>
              <a:spcAft>
                <a:spcPts val="0"/>
              </a:spcAft>
              <a:buNone/>
            </a:pPr>
            <a:r>
              <a:t/>
            </a:r>
            <a:endParaRPr sz="24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6"/>
          <p:cNvSpPr txBox="1"/>
          <p:nvPr/>
        </p:nvSpPr>
        <p:spPr>
          <a:xfrm>
            <a:off x="424432" y="2471168"/>
            <a:ext cx="1049767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Paired Tags:</a:t>
            </a:r>
            <a:r>
              <a:rPr b="0" i="0" lang="en-US" sz="2400">
                <a:solidFill>
                  <a:srgbClr val="1F1F1F"/>
                </a:solidFill>
                <a:latin typeface="Calibri"/>
                <a:ea typeface="Calibri"/>
                <a:cs typeface="Calibri"/>
                <a:sym typeface="Calibri"/>
              </a:rPr>
              <a:t>Most HTML tags come in pairs, with an opening and closing tag defining the beginning and end of the content they affect. Examples</a:t>
            </a:r>
            <a:endParaRPr/>
          </a:p>
          <a:p>
            <a:pPr indent="0" lvl="0" marL="0" marR="0" rtl="0" algn="l">
              <a:spcBef>
                <a:spcPts val="0"/>
              </a:spcBef>
              <a:spcAft>
                <a:spcPts val="0"/>
              </a:spcAft>
              <a:buNone/>
            </a:pPr>
            <a:r>
              <a:rPr lang="en-US" sz="2400">
                <a:solidFill>
                  <a:srgbClr val="1F1F1F"/>
                </a:solidFill>
                <a:latin typeface="Calibri"/>
                <a:ea typeface="Calibri"/>
                <a:cs typeface="Calibri"/>
                <a:sym typeface="Calibri"/>
              </a:rPr>
              <a:t>&lt;h1&gt;&lt;/h1&gt;,&lt;p&gt;&lt;/p&gt;</a:t>
            </a:r>
            <a:endParaRPr/>
          </a:p>
          <a:p>
            <a:pPr indent="0" lvl="0" marL="0" marR="0" rtl="0" algn="l">
              <a:spcBef>
                <a:spcPts val="0"/>
              </a:spcBef>
              <a:spcAft>
                <a:spcPts val="0"/>
              </a:spcAft>
              <a:buNone/>
            </a:pPr>
            <a:r>
              <a:t/>
            </a:r>
            <a:endParaRPr sz="2400">
              <a:solidFill>
                <a:srgbClr val="1F1F1F"/>
              </a:solidFill>
              <a:latin typeface="Calibri"/>
              <a:ea typeface="Calibri"/>
              <a:cs typeface="Calibri"/>
              <a:sym typeface="Calibri"/>
            </a:endParaRPr>
          </a:p>
          <a:p>
            <a:pPr indent="0" lvl="0" marL="0" marR="0" rtl="0" algn="l">
              <a:spcBef>
                <a:spcPts val="0"/>
              </a:spcBef>
              <a:spcAft>
                <a:spcPts val="0"/>
              </a:spcAft>
              <a:buNone/>
            </a:pPr>
            <a:r>
              <a:rPr b="1" lang="en-US" sz="2400">
                <a:solidFill>
                  <a:srgbClr val="1F1F1F"/>
                </a:solidFill>
                <a:latin typeface="Calibri"/>
                <a:ea typeface="Calibri"/>
                <a:cs typeface="Calibri"/>
                <a:sym typeface="Calibri"/>
              </a:rPr>
              <a:t>Unpaired Tags :</a:t>
            </a:r>
            <a:r>
              <a:rPr b="0" i="0" lang="en-US" sz="2400">
                <a:solidFill>
                  <a:srgbClr val="1F1F1F"/>
                </a:solidFill>
                <a:latin typeface="Calibri"/>
                <a:ea typeface="Calibri"/>
                <a:cs typeface="Calibri"/>
                <a:sym typeface="Calibri"/>
              </a:rPr>
              <a:t>Some tags only require an opening tag and don't need a closing tag. </a:t>
            </a:r>
            <a:r>
              <a:rPr lang="en-US" sz="2400">
                <a:solidFill>
                  <a:srgbClr val="1F1F1F"/>
                </a:solidFill>
                <a:latin typeface="Calibri"/>
                <a:ea typeface="Calibri"/>
                <a:cs typeface="Calibri"/>
                <a:sym typeface="Calibri"/>
              </a:rPr>
              <a:t>These are unpaired tags </a:t>
            </a:r>
            <a:r>
              <a:rPr b="1" lang="en-US" sz="2400">
                <a:solidFill>
                  <a:srgbClr val="1F1F1F"/>
                </a:solidFill>
                <a:latin typeface="Calibri"/>
                <a:ea typeface="Calibri"/>
                <a:cs typeface="Calibri"/>
                <a:sym typeface="Calibri"/>
              </a:rPr>
              <a:t>. </a:t>
            </a:r>
            <a:r>
              <a:rPr lang="en-US" sz="2400">
                <a:solidFill>
                  <a:srgbClr val="1F1F1F"/>
                </a:solidFill>
                <a:latin typeface="Calibri"/>
                <a:ea typeface="Calibri"/>
                <a:cs typeface="Calibri"/>
                <a:sym typeface="Calibri"/>
              </a:rPr>
              <a:t>Ex </a:t>
            </a:r>
            <a:r>
              <a:rPr b="1" lang="en-US" sz="2400">
                <a:solidFill>
                  <a:srgbClr val="1F1F1F"/>
                </a:solidFill>
                <a:latin typeface="Calibri"/>
                <a:ea typeface="Calibri"/>
                <a:cs typeface="Calibri"/>
                <a:sym typeface="Calibri"/>
              </a:rPr>
              <a:t>:</a:t>
            </a:r>
            <a:r>
              <a:rPr lang="en-US" sz="2400">
                <a:solidFill>
                  <a:srgbClr val="1F1F1F"/>
                </a:solidFill>
                <a:latin typeface="Calibri"/>
                <a:ea typeface="Calibri"/>
                <a:cs typeface="Calibri"/>
                <a:sym typeface="Calibri"/>
              </a:rPr>
              <a:t>&lt;br&gt;,&lt;hr&gt;</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What is attribute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Attribute is additional information to the element. This is always given in opening tag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Ex :src in img ,href in 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ph idx="1" type="body"/>
          </p:nvPr>
        </p:nvSpPr>
        <p:spPr>
          <a:xfrm>
            <a:off x="691055" y="2337457"/>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sz="2800"/>
              <a:t>HEADING TAGS</a:t>
            </a:r>
            <a:endParaRPr/>
          </a:p>
          <a:p>
            <a:pPr indent="-228600" lvl="0" marL="228600" rtl="0" algn="l">
              <a:lnSpc>
                <a:spcPct val="90000"/>
              </a:lnSpc>
              <a:spcBef>
                <a:spcPts val="1000"/>
              </a:spcBef>
              <a:spcAft>
                <a:spcPts val="0"/>
              </a:spcAft>
              <a:buClr>
                <a:srgbClr val="0D0D0D"/>
              </a:buClr>
              <a:buSzPct val="100000"/>
              <a:buChar char="•"/>
            </a:pPr>
            <a:r>
              <a:rPr b="0" i="0" lang="en-US">
                <a:solidFill>
                  <a:srgbClr val="0D0D0D"/>
                </a:solidFill>
                <a:latin typeface="Arial"/>
                <a:ea typeface="Arial"/>
                <a:cs typeface="Arial"/>
                <a:sym typeface="Arial"/>
              </a:rPr>
              <a:t>Heading tags in HTML are a specific type of element used to define headings or subheadings within a document.</a:t>
            </a:r>
            <a:endParaRPr sz="2800"/>
          </a:p>
          <a:p>
            <a:pPr indent="-228600" lvl="0" marL="228600" rtl="0" algn="l">
              <a:lnSpc>
                <a:spcPct val="90000"/>
              </a:lnSpc>
              <a:spcBef>
                <a:spcPts val="1000"/>
              </a:spcBef>
              <a:spcAft>
                <a:spcPts val="0"/>
              </a:spcAft>
              <a:buClr>
                <a:schemeClr val="dk1"/>
              </a:buClr>
              <a:buSzPct val="100000"/>
              <a:buChar char="•"/>
            </a:pPr>
            <a:r>
              <a:rPr lang="en-US" sz="2800"/>
              <a:t>We have 6 heading tags h1-h6 .</a:t>
            </a:r>
            <a:endParaRPr/>
          </a:p>
          <a:p>
            <a:pPr indent="-228600" lvl="0" marL="228600" rtl="0" algn="l">
              <a:lnSpc>
                <a:spcPct val="90000"/>
              </a:lnSpc>
              <a:spcBef>
                <a:spcPts val="1000"/>
              </a:spcBef>
              <a:spcAft>
                <a:spcPts val="0"/>
              </a:spcAft>
              <a:buClr>
                <a:schemeClr val="dk1"/>
              </a:buClr>
              <a:buSzPct val="100000"/>
              <a:buChar char="•"/>
            </a:pPr>
            <a:r>
              <a:rPr lang="en-US" sz="2800"/>
              <a:t>h1 is most important heading</a:t>
            </a:r>
            <a:endParaRPr/>
          </a:p>
          <a:p>
            <a:pPr indent="-228600" lvl="0" marL="228600" rtl="0" algn="l">
              <a:lnSpc>
                <a:spcPct val="90000"/>
              </a:lnSpc>
              <a:spcBef>
                <a:spcPts val="1000"/>
              </a:spcBef>
              <a:spcAft>
                <a:spcPts val="0"/>
              </a:spcAft>
              <a:buClr>
                <a:schemeClr val="dk1"/>
              </a:buClr>
              <a:buSzPct val="100000"/>
              <a:buChar char="•"/>
            </a:pPr>
            <a:r>
              <a:rPr lang="en-US" sz="2800"/>
              <a:t>h2 means subheading</a:t>
            </a:r>
            <a:endParaRPr/>
          </a:p>
          <a:p>
            <a:pPr indent="-228600" lvl="0" marL="228600" rtl="0" algn="l">
              <a:lnSpc>
                <a:spcPct val="90000"/>
              </a:lnSpc>
              <a:spcBef>
                <a:spcPts val="1000"/>
              </a:spcBef>
              <a:spcAft>
                <a:spcPts val="0"/>
              </a:spcAft>
              <a:buClr>
                <a:schemeClr val="dk1"/>
              </a:buClr>
              <a:buSzPct val="100000"/>
              <a:buChar char="•"/>
            </a:pPr>
            <a:r>
              <a:rPr lang="en-US" sz="2800"/>
              <a:t>h3 subheading of subheading</a:t>
            </a:r>
            <a:endParaRPr/>
          </a:p>
          <a:p>
            <a:pPr indent="-228600" lvl="0" marL="228600" rtl="0" algn="l">
              <a:lnSpc>
                <a:spcPct val="90000"/>
              </a:lnSpc>
              <a:spcBef>
                <a:spcPts val="1000"/>
              </a:spcBef>
              <a:spcAft>
                <a:spcPts val="0"/>
              </a:spcAft>
              <a:buClr>
                <a:schemeClr val="dk1"/>
              </a:buClr>
              <a:buSzPct val="100000"/>
              <a:buChar char="•"/>
            </a:pPr>
            <a:r>
              <a:rPr lang="en-US" sz="2800"/>
              <a:t>h4 lower level subheading</a:t>
            </a:r>
            <a:endParaRPr/>
          </a:p>
          <a:p>
            <a:pPr indent="-228600" lvl="0" marL="228600" rtl="0" algn="l">
              <a:lnSpc>
                <a:spcPct val="90000"/>
              </a:lnSpc>
              <a:spcBef>
                <a:spcPts val="1000"/>
              </a:spcBef>
              <a:spcAft>
                <a:spcPts val="0"/>
              </a:spcAft>
              <a:buClr>
                <a:schemeClr val="dk1"/>
              </a:buClr>
              <a:buSzPct val="100000"/>
              <a:buChar char="•"/>
            </a:pPr>
            <a:r>
              <a:rPr lang="en-US" sz="2800"/>
              <a:t>h5 even lower level subheading</a:t>
            </a:r>
            <a:endParaRPr/>
          </a:p>
          <a:p>
            <a:pPr indent="-228600" lvl="0" marL="228600" rtl="0" algn="l">
              <a:lnSpc>
                <a:spcPct val="90000"/>
              </a:lnSpc>
              <a:spcBef>
                <a:spcPts val="1000"/>
              </a:spcBef>
              <a:spcAft>
                <a:spcPts val="0"/>
              </a:spcAft>
              <a:buClr>
                <a:schemeClr val="dk1"/>
              </a:buClr>
              <a:buSzPct val="100000"/>
              <a:buChar char="•"/>
            </a:pPr>
            <a:r>
              <a:rPr lang="en-US" sz="2800"/>
              <a:t>h6 lowest subheading</a:t>
            </a:r>
            <a:endParaRPr/>
          </a:p>
          <a:p>
            <a:pPr indent="-77470" lvl="0" marL="228600" rtl="0" algn="l">
              <a:lnSpc>
                <a:spcPct val="90000"/>
              </a:lnSpc>
              <a:spcBef>
                <a:spcPts val="1000"/>
              </a:spcBef>
              <a:spcAft>
                <a:spcPts val="0"/>
              </a:spcAft>
              <a:buClr>
                <a:schemeClr val="dk1"/>
              </a:buClr>
              <a:buSzPct val="100000"/>
              <a:buNone/>
            </a:pPr>
            <a:r>
              <a:t/>
            </a:r>
            <a:endParaRPr/>
          </a:p>
        </p:txBody>
      </p:sp>
      <p:pic>
        <p:nvPicPr>
          <p:cNvPr id="220" name="Google Shape;220;p7"/>
          <p:cNvPicPr preferRelativeResize="0"/>
          <p:nvPr>
            <p:ph idx="2" type="body"/>
          </p:nvPr>
        </p:nvPicPr>
        <p:blipFill rotWithShape="1">
          <a:blip r:embed="rId3">
            <a:alphaModFix/>
          </a:blip>
          <a:srcRect b="0" l="0" r="0" t="0"/>
          <a:stretch/>
        </p:blipFill>
        <p:spPr>
          <a:xfrm>
            <a:off x="7512160" y="2336800"/>
            <a:ext cx="2349279"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nvSpPr>
        <p:spPr>
          <a:xfrm>
            <a:off x="697702" y="2313513"/>
            <a:ext cx="1049767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what is formatting tags ?</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r>
              <a:rPr b="0" i="0" lang="en-US" sz="2400">
                <a:solidFill>
                  <a:srgbClr val="0D0D0D"/>
                </a:solidFill>
                <a:latin typeface="Calibri"/>
                <a:ea typeface="Calibri"/>
                <a:cs typeface="Calibri"/>
                <a:sym typeface="Calibri"/>
              </a:rPr>
              <a:t>Formatting tags in HTML are used to apply </a:t>
            </a:r>
            <a:r>
              <a:rPr b="1" i="0" lang="en-US" sz="2400">
                <a:solidFill>
                  <a:srgbClr val="0D0D0D"/>
                </a:solidFill>
                <a:latin typeface="Calibri"/>
                <a:ea typeface="Calibri"/>
                <a:cs typeface="Calibri"/>
                <a:sym typeface="Calibri"/>
              </a:rPr>
              <a:t>styles</a:t>
            </a:r>
            <a:r>
              <a:rPr b="0" i="0" lang="en-US" sz="2400">
                <a:solidFill>
                  <a:srgbClr val="0D0D0D"/>
                </a:solidFill>
                <a:latin typeface="Calibri"/>
                <a:ea typeface="Calibri"/>
                <a:cs typeface="Calibri"/>
                <a:sym typeface="Calibri"/>
              </a:rPr>
              <a:t> and </a:t>
            </a:r>
            <a:r>
              <a:rPr b="1" i="0" lang="en-US" sz="2400">
                <a:solidFill>
                  <a:srgbClr val="0D0D0D"/>
                </a:solidFill>
                <a:latin typeface="Calibri"/>
                <a:ea typeface="Calibri"/>
                <a:cs typeface="Calibri"/>
                <a:sym typeface="Calibri"/>
              </a:rPr>
              <a:t>structure</a:t>
            </a:r>
            <a:r>
              <a:rPr b="0" i="0" lang="en-US" sz="2400">
                <a:solidFill>
                  <a:srgbClr val="0D0D0D"/>
                </a:solidFill>
                <a:latin typeface="Calibri"/>
                <a:ea typeface="Calibri"/>
                <a:cs typeface="Calibri"/>
                <a:sym typeface="Calibri"/>
              </a:rPr>
              <a:t> to the content within a webpage.</a:t>
            </a:r>
            <a:endParaRPr/>
          </a:p>
          <a:p>
            <a:pPr indent="0" lvl="0" marL="0" marR="0" rtl="0" algn="l">
              <a:spcBef>
                <a:spcPts val="0"/>
              </a:spcBef>
              <a:spcAft>
                <a:spcPts val="0"/>
              </a:spcAft>
              <a:buNone/>
            </a:pPr>
            <a:r>
              <a:rPr b="0" i="0" lang="en-US" sz="2400">
                <a:solidFill>
                  <a:srgbClr val="0D0D0D"/>
                </a:solidFill>
                <a:latin typeface="Calibri"/>
                <a:ea typeface="Calibri"/>
                <a:cs typeface="Calibri"/>
                <a:sym typeface="Calibri"/>
              </a:rPr>
              <a:t>These tags enable you to control the appearance of </a:t>
            </a:r>
            <a:r>
              <a:rPr b="1" i="0" lang="en-US" sz="2400">
                <a:solidFill>
                  <a:srgbClr val="0D0D0D"/>
                </a:solidFill>
                <a:latin typeface="Calibri"/>
                <a:ea typeface="Calibri"/>
                <a:cs typeface="Calibri"/>
                <a:sym typeface="Calibri"/>
              </a:rPr>
              <a:t>text</a:t>
            </a:r>
            <a:r>
              <a:rPr b="0" i="0" lang="en-US" sz="2400">
                <a:solidFill>
                  <a:srgbClr val="0D0D0D"/>
                </a:solidFill>
                <a:latin typeface="Calibri"/>
                <a:ea typeface="Calibri"/>
                <a:cs typeface="Calibri"/>
                <a:sym typeface="Calibri"/>
              </a:rPr>
              <a:t>, </a:t>
            </a:r>
            <a:r>
              <a:rPr b="1" i="0" lang="en-US" sz="2400">
                <a:solidFill>
                  <a:srgbClr val="0D0D0D"/>
                </a:solidFill>
                <a:latin typeface="Calibri"/>
                <a:ea typeface="Calibri"/>
                <a:cs typeface="Calibri"/>
                <a:sym typeface="Calibri"/>
              </a:rPr>
              <a:t>images</a:t>
            </a:r>
            <a:r>
              <a:rPr b="0" i="0" lang="en-US" sz="2400">
                <a:solidFill>
                  <a:srgbClr val="0D0D0D"/>
                </a:solidFill>
                <a:latin typeface="Calibri"/>
                <a:ea typeface="Calibri"/>
                <a:cs typeface="Calibri"/>
                <a:sym typeface="Calibri"/>
              </a:rPr>
              <a:t>, and other elements on the page. </a:t>
            </a:r>
            <a:endParaRPr/>
          </a:p>
          <a:p>
            <a:pPr indent="0" lvl="0" marL="0" marR="0" rtl="0" algn="l">
              <a:spcBef>
                <a:spcPts val="0"/>
              </a:spcBef>
              <a:spcAft>
                <a:spcPts val="0"/>
              </a:spcAft>
              <a:buNone/>
            </a:pPr>
            <a:r>
              <a:rPr b="0" i="0" lang="en-US" sz="2400">
                <a:solidFill>
                  <a:srgbClr val="0D0D0D"/>
                </a:solidFill>
                <a:latin typeface="Calibri"/>
                <a:ea typeface="Calibri"/>
                <a:cs typeface="Calibri"/>
                <a:sym typeface="Calibri"/>
              </a:rPr>
              <a:t>Common formatting tags are </a:t>
            </a:r>
            <a:endParaRPr/>
          </a:p>
          <a:p>
            <a:pPr indent="0" lvl="0" marL="0" marR="0" rtl="0" algn="l">
              <a:spcBef>
                <a:spcPts val="0"/>
              </a:spcBef>
              <a:spcAft>
                <a:spcPts val="0"/>
              </a:spcAft>
              <a:buNone/>
            </a:pPr>
            <a:r>
              <a:rPr lang="en-US" sz="2400">
                <a:solidFill>
                  <a:srgbClr val="0D0D0D"/>
                </a:solidFill>
                <a:latin typeface="Calibri"/>
                <a:ea typeface="Calibri"/>
                <a:cs typeface="Calibri"/>
                <a:sym typeface="Calibri"/>
              </a:rPr>
              <a:t>&lt;b&gt; ,&lt;i&gt; ,&lt;u&gt; ,&lt;strong&gt; ,&lt;em&gt; ,&lt;sub&gt; ,&lt;sup&gt;, &lt;del&gt;, &lt;ins&gt; and  &lt;mark&gt;.</a:t>
            </a:r>
            <a:endParaRPr b="0" i="0" sz="2400">
              <a:solidFill>
                <a:srgbClr val="0D0D0D"/>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ph idx="1" type="body"/>
          </p:nvPr>
        </p:nvSpPr>
        <p:spPr>
          <a:xfrm>
            <a:off x="459828" y="2336800"/>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sz="2800"/>
              <a:t>&lt;p&gt;This is &lt;b&gt;bold&lt;/b&gt;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&lt;i&gt;italic&lt;/i&gt;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&lt;u&gt;underlined&lt;/u&gt;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&lt;strong&gt;strongly emphasized&lt;/strong&gt;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&lt;em&gt;emphasized&lt;/em&gt; text.&lt;/p&gt;</a:t>
            </a:r>
            <a:endParaRPr/>
          </a:p>
          <a:p>
            <a:pPr indent="-228600" lvl="0" marL="228600" rtl="0" algn="l">
              <a:lnSpc>
                <a:spcPct val="90000"/>
              </a:lnSpc>
              <a:spcBef>
                <a:spcPts val="1000"/>
              </a:spcBef>
              <a:spcAft>
                <a:spcPts val="0"/>
              </a:spcAft>
              <a:buClr>
                <a:schemeClr val="dk1"/>
              </a:buClr>
              <a:buSzPct val="100000"/>
              <a:buChar char="•"/>
            </a:pPr>
            <a:r>
              <a:rPr lang="en-US" sz="2800"/>
              <a:t>&lt;p&gt;H&lt;sub&gt;2&lt;/sub&gt;O&lt;/p&gt;&lt;p&gt;x&lt;sup&gt;2&lt;/sup&gt;&lt;/p&gt;</a:t>
            </a:r>
            <a:endParaRPr/>
          </a:p>
          <a:p>
            <a:pPr indent="-228600" lvl="0" marL="228600" rtl="0" algn="l">
              <a:lnSpc>
                <a:spcPct val="90000"/>
              </a:lnSpc>
              <a:spcBef>
                <a:spcPts val="1000"/>
              </a:spcBef>
              <a:spcAft>
                <a:spcPts val="0"/>
              </a:spcAft>
              <a:buClr>
                <a:schemeClr val="dk1"/>
              </a:buClr>
              <a:buSzPct val="100000"/>
              <a:buChar char="•"/>
            </a:pPr>
            <a:r>
              <a:rPr lang="en-US" sz="2800"/>
              <a:t>&lt;p&gt;This is &lt;del&gt;deleted&lt;/del&gt;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&lt;ins&gt;inserted&lt;/ins&gt; text.&lt;/p&gt;</a:t>
            </a:r>
            <a:endParaRPr/>
          </a:p>
          <a:p>
            <a:pPr indent="-228600" lvl="0" marL="228600" rtl="0" algn="l">
              <a:lnSpc>
                <a:spcPct val="90000"/>
              </a:lnSpc>
              <a:spcBef>
                <a:spcPts val="1000"/>
              </a:spcBef>
              <a:spcAft>
                <a:spcPts val="0"/>
              </a:spcAft>
              <a:buClr>
                <a:schemeClr val="dk1"/>
              </a:buClr>
              <a:buSzPct val="100000"/>
              <a:buChar char="•"/>
            </a:pPr>
            <a:r>
              <a:rPr lang="en-US" sz="2800"/>
              <a:t>&lt;p&gt;This is &lt;mark&gt;highlighted&lt;/mark&gt; text.&lt;/p&gt;</a:t>
            </a:r>
            <a:endParaRPr/>
          </a:p>
        </p:txBody>
      </p:sp>
      <p:pic>
        <p:nvPicPr>
          <p:cNvPr id="231" name="Google Shape;231;p9"/>
          <p:cNvPicPr preferRelativeResize="0"/>
          <p:nvPr>
            <p:ph idx="2" type="body"/>
          </p:nvPr>
        </p:nvPicPr>
        <p:blipFill rotWithShape="1">
          <a:blip r:embed="rId3">
            <a:alphaModFix/>
          </a:blip>
          <a:srcRect b="0" l="0" r="0" t="0"/>
          <a:stretch/>
        </p:blipFill>
        <p:spPr>
          <a:xfrm>
            <a:off x="7458546" y="2336800"/>
            <a:ext cx="3092383"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2023-11-30T16:12:10Z</dcterms:created>
  <dc:creator>Vignesh M</dc:creator>
</cp:coreProperties>
</file>