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5"/>
  </p:notesMasterIdLst>
  <p:sldIdLst>
    <p:sldId id="256" r:id="rId3"/>
    <p:sldId id="276" r:id="rId4"/>
    <p:sldId id="257" r:id="rId5"/>
    <p:sldId id="277" r:id="rId6"/>
    <p:sldId id="258" r:id="rId7"/>
    <p:sldId id="259" r:id="rId8"/>
    <p:sldId id="260" r:id="rId9"/>
    <p:sldId id="261" r:id="rId10"/>
    <p:sldId id="262" r:id="rId11"/>
    <p:sldId id="263" r:id="rId12"/>
    <p:sldId id="274" r:id="rId13"/>
    <p:sldId id="275"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Montserrat"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B8C33B-0DF2-462F-9509-ACFBBBDBAA0E}">
  <a:tblStyle styleId="{D5B8C33B-0DF2-462F-9509-ACFBBBDBAA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660"/>
  </p:normalViewPr>
  <p:slideViewPr>
    <p:cSldViewPr snapToGrid="0">
      <p:cViewPr varScale="1">
        <p:scale>
          <a:sx n="143" d="100"/>
          <a:sy n="143" d="100"/>
        </p:scale>
        <p:origin x="54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e60e66de9_0_6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Google Shape;251;g3e60e66de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What is Data Any information which can be gathered Two products</a:t>
            </a:r>
          </a:p>
          <a:p>
            <a:pPr marL="0" lvl="0" indent="0" rtl="0">
              <a:spcBef>
                <a:spcPts val="0"/>
              </a:spcBef>
              <a:spcAft>
                <a:spcPts val="0"/>
              </a:spcAft>
              <a:buNone/>
            </a:pPr>
            <a:r>
              <a:rPr lang="en-US" dirty="0"/>
              <a:t>What is Data Analysis : Data Analysis is the process of analyzing the data set so as find interesting relationship, patterns and to bind the findings that you have produced using concrete </a:t>
            </a:r>
            <a:r>
              <a:rPr lang="en-US" dirty="0" err="1"/>
              <a:t>stastical</a:t>
            </a:r>
            <a:r>
              <a:rPr lang="en-US" dirty="0"/>
              <a:t> proof while EDA is basically is just </a:t>
            </a:r>
            <a:r>
              <a:rPr lang="en-US" dirty="0" err="1"/>
              <a:t>perfoming</a:t>
            </a:r>
            <a:r>
              <a:rPr lang="en-US" dirty="0"/>
              <a:t> </a:t>
            </a:r>
            <a:r>
              <a:rPr lang="en-US" dirty="0" err="1"/>
              <a:t>intial</a:t>
            </a:r>
            <a:r>
              <a:rPr lang="en-US" dirty="0"/>
              <a:t> investigation on the dataset to find promising attributes, relationship , attributes so its just serves as the </a:t>
            </a:r>
            <a:r>
              <a:rPr lang="en-US" dirty="0" err="1"/>
              <a:t>The</a:t>
            </a:r>
            <a:r>
              <a:rPr lang="en-US" dirty="0"/>
              <a:t> first stages of the </a:t>
            </a:r>
            <a:r>
              <a:rPr lang="en-US"/>
              <a:t>data analysis</a:t>
            </a:r>
            <a:endParaRPr lang="en-US" dirty="0"/>
          </a:p>
          <a:p>
            <a:pPr marL="0" lvl="0" indent="0"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e60e66de9_0_29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Google Shape;366;g3e60e66de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e4fb5787f_0_14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Google Shape;257;g3e4fb5787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Notion of Data Set. Which features are more spread and which are Concentrated Remove Unnecessary Column</a:t>
            </a:r>
          </a:p>
          <a:p>
            <a:pPr marL="0" lvl="0" indent="0">
              <a:spcBef>
                <a:spcPts val="0"/>
              </a:spcBef>
              <a:spcAft>
                <a:spcPts val="0"/>
              </a:spcAft>
              <a:buNone/>
            </a:pPr>
            <a:endParaRPr lang="en-US" dirty="0"/>
          </a:p>
          <a:p>
            <a:pPr marL="0" lvl="0" indent="0">
              <a:spcBef>
                <a:spcPts val="0"/>
              </a:spcBef>
              <a:spcAft>
                <a:spcPts val="0"/>
              </a:spcAft>
              <a:buNone/>
            </a:pPr>
            <a:r>
              <a:rPr lang="en-US" dirty="0"/>
              <a:t>Data Wrangling – Cleaning and </a:t>
            </a:r>
            <a:r>
              <a:rPr lang="en-US" dirty="0" err="1"/>
              <a:t>Preprocessng</a:t>
            </a:r>
            <a:r>
              <a:rPr lang="en-US" dirty="0"/>
              <a:t> of data set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e4fb5787f_0_28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Google Shape;263;g3e4fb5787f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e4fb5787f_0_28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Google Shape;269;g3e4fb5787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Categorical How would Male and Female</a:t>
            </a:r>
          </a:p>
          <a:p>
            <a:pPr marL="0" lvl="0" indent="0">
              <a:spcBef>
                <a:spcPts val="0"/>
              </a:spcBef>
              <a:spcAft>
                <a:spcPts val="0"/>
              </a:spcAft>
              <a:buNone/>
            </a:pPr>
            <a:r>
              <a:rPr lang="en-US" dirty="0"/>
              <a:t>Ordinal A+ A B+</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e537b791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Google Shape;275;g3e537b79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err="1"/>
              <a:t>Univarate</a:t>
            </a:r>
            <a:r>
              <a:rPr lang="en-US" dirty="0"/>
              <a:t> </a:t>
            </a:r>
            <a:r>
              <a:rPr lang="en-US" dirty="0" err="1"/>
              <a:t>Elimatiion</a:t>
            </a:r>
            <a:r>
              <a:rPr lang="en-US" dirty="0"/>
              <a:t> : Promising </a:t>
            </a:r>
            <a:r>
              <a:rPr lang="en-US" dirty="0" err="1"/>
              <a:t>Attrbutes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e4fb5787f_0_29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Google Shape;281;g3e4fb5787f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Non </a:t>
            </a:r>
            <a:r>
              <a:rPr lang="en-US" dirty="0" err="1"/>
              <a:t>Graphican</a:t>
            </a:r>
            <a:r>
              <a:rPr lang="en-US" dirty="0"/>
              <a:t> and Graphical Complement each other</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e537b7917_0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Google Shape;287;g3e537b79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e60e66de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Google Shape;292;g3e60e66d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e60e66de9_0_5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Google Shape;360;g3e60e66de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3A3A3C"/>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ctrTitle"/>
          </p:nvPr>
        </p:nvSpPr>
        <p:spPr>
          <a:xfrm>
            <a:off x="830400" y="1587300"/>
            <a:ext cx="5877000" cy="1415100"/>
          </a:xfrm>
          <a:prstGeom prst="rect">
            <a:avLst/>
          </a:prstGeom>
        </p:spPr>
        <p:txBody>
          <a:bodyPr spcFirstLastPara="1" wrap="square" lIns="0" tIns="91425" rIns="0" bIns="91425" anchor="t" anchorCtr="0"/>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32" name="Google Shape;132;p13"/>
          <p:cNvSpPr txBox="1">
            <a:spLocks noGrp="1"/>
          </p:cNvSpPr>
          <p:nvPr>
            <p:ph type="subTitle" idx="1"/>
          </p:nvPr>
        </p:nvSpPr>
        <p:spPr>
          <a:xfrm>
            <a:off x="830395" y="3136350"/>
            <a:ext cx="3787800" cy="541200"/>
          </a:xfrm>
          <a:prstGeom prst="rect">
            <a:avLst/>
          </a:prstGeom>
        </p:spPr>
        <p:txBody>
          <a:bodyPr spcFirstLastPara="1" wrap="square" lIns="0" tIns="91425" rIns="0" bIns="91425" anchor="t" anchorCtr="0"/>
          <a:lstStyle>
            <a:lvl1pPr lvl="0" rtl="0">
              <a:lnSpc>
                <a:spcPct val="100000"/>
              </a:lnSpc>
              <a:spcBef>
                <a:spcPts val="0"/>
              </a:spcBef>
              <a:spcAft>
                <a:spcPts val="0"/>
              </a:spcAft>
              <a:buClr>
                <a:srgbClr val="FFFFFF"/>
              </a:buClr>
              <a:buSzPts val="1600"/>
              <a:buFont typeface="Raleway"/>
              <a:buNone/>
              <a:defRPr sz="1600">
                <a:solidFill>
                  <a:srgbClr val="FFFFFF"/>
                </a:solidFill>
                <a:latin typeface="Raleway"/>
                <a:ea typeface="Raleway"/>
                <a:cs typeface="Raleway"/>
                <a:sym typeface="Raleway"/>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grpSp>
        <p:nvGrpSpPr>
          <p:cNvPr id="134" name="Google Shape;134;p13"/>
          <p:cNvGrpSpPr/>
          <p:nvPr/>
        </p:nvGrpSpPr>
        <p:grpSpPr>
          <a:xfrm>
            <a:off x="-440" y="-8401"/>
            <a:ext cx="9166097" cy="94981"/>
            <a:chOff x="4580561" y="2589004"/>
            <a:chExt cx="1064464" cy="25200"/>
          </a:xfrm>
        </p:grpSpPr>
        <p:sp>
          <p:nvSpPr>
            <p:cNvPr id="135" name="Google Shape;135;p13"/>
            <p:cNvSpPr/>
            <p:nvPr/>
          </p:nvSpPr>
          <p:spPr>
            <a:xfrm rot="-5400000">
              <a:off x="5366325" y="2335504"/>
              <a:ext cx="25200" cy="532200"/>
            </a:xfrm>
            <a:prstGeom prst="rect">
              <a:avLst/>
            </a:prstGeom>
            <a:solidFill>
              <a:srgbClr val="EE904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13"/>
            <p:cNvSpPr/>
            <p:nvPr/>
          </p:nvSpPr>
          <p:spPr>
            <a:xfrm rot="-5400000">
              <a:off x="4836311" y="2333254"/>
              <a:ext cx="25200" cy="536700"/>
            </a:xfrm>
            <a:prstGeom prst="rect">
              <a:avLst/>
            </a:prstGeom>
            <a:solidFill>
              <a:srgbClr val="459DB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37" name="Google Shape;137;p13"/>
          <p:cNvPicPr preferRelativeResize="0"/>
          <p:nvPr/>
        </p:nvPicPr>
        <p:blipFill rotWithShape="1">
          <a:blip r:embed="rId2">
            <a:alphaModFix/>
          </a:blip>
          <a:srcRect l="36012"/>
          <a:stretch/>
        </p:blipFill>
        <p:spPr>
          <a:xfrm>
            <a:off x="6665249" y="92150"/>
            <a:ext cx="2500225" cy="5051349"/>
          </a:xfrm>
          <a:prstGeom prst="rect">
            <a:avLst/>
          </a:prstGeom>
          <a:noFill/>
          <a:ln>
            <a:noFill/>
          </a:ln>
        </p:spPr>
      </p:pic>
      <p:sp>
        <p:nvSpPr>
          <p:cNvPr id="138" name="Google Shape;138;p13"/>
          <p:cNvSpPr txBox="1">
            <a:spLocks noGrp="1"/>
          </p:cNvSpPr>
          <p:nvPr>
            <p:ph type="subTitle" idx="2"/>
          </p:nvPr>
        </p:nvSpPr>
        <p:spPr>
          <a:xfrm>
            <a:off x="830395" y="3553900"/>
            <a:ext cx="3787800" cy="541200"/>
          </a:xfrm>
          <a:prstGeom prst="rect">
            <a:avLst/>
          </a:prstGeom>
        </p:spPr>
        <p:txBody>
          <a:bodyPr spcFirstLastPara="1" wrap="square" lIns="0" tIns="91425" rIns="0" bIns="91425" anchor="t" anchorCtr="0"/>
          <a:lstStyle>
            <a:lvl1pPr lvl="0" rtl="0">
              <a:lnSpc>
                <a:spcPct val="100000"/>
              </a:lnSpc>
              <a:spcBef>
                <a:spcPts val="0"/>
              </a:spcBef>
              <a:spcAft>
                <a:spcPts val="0"/>
              </a:spcAft>
              <a:buClr>
                <a:srgbClr val="FFFFFF"/>
              </a:buClr>
              <a:buSzPts val="1600"/>
              <a:buFont typeface="Raleway"/>
              <a:buNone/>
              <a:defRPr sz="1600">
                <a:solidFill>
                  <a:srgbClr val="FFFFFF"/>
                </a:solidFill>
                <a:latin typeface="Raleway"/>
                <a:ea typeface="Raleway"/>
                <a:cs typeface="Raleway"/>
                <a:sym typeface="Raleway"/>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pic>
        <p:nvPicPr>
          <p:cNvPr id="139" name="Google Shape;139;p13"/>
          <p:cNvPicPr preferRelativeResize="0"/>
          <p:nvPr/>
        </p:nvPicPr>
        <p:blipFill>
          <a:blip r:embed="rId3">
            <a:alphaModFix/>
          </a:blip>
          <a:stretch>
            <a:fillRect/>
          </a:stretch>
        </p:blipFill>
        <p:spPr>
          <a:xfrm>
            <a:off x="830400" y="388546"/>
            <a:ext cx="2047423" cy="896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44"/>
        <p:cNvGrpSpPr/>
        <p:nvPr/>
      </p:nvGrpSpPr>
      <p:grpSpPr>
        <a:xfrm>
          <a:off x="0" y="0"/>
          <a:ext cx="0" cy="0"/>
          <a:chOff x="0" y="0"/>
          <a:chExt cx="0" cy="0"/>
        </a:xfrm>
      </p:grpSpPr>
      <p:sp>
        <p:nvSpPr>
          <p:cNvPr id="145" name="Google Shape;145;p15"/>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46" name="Google Shape;146;p15"/>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7" name="Google Shape;14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grpSp>
        <p:nvGrpSpPr>
          <p:cNvPr id="148" name="Google Shape;148;p15"/>
          <p:cNvGrpSpPr/>
          <p:nvPr/>
        </p:nvGrpSpPr>
        <p:grpSpPr>
          <a:xfrm>
            <a:off x="830392" y="1191256"/>
            <a:ext cx="745763" cy="45826"/>
            <a:chOff x="4580561" y="2589004"/>
            <a:chExt cx="1064464" cy="25200"/>
          </a:xfrm>
        </p:grpSpPr>
        <p:sp>
          <p:nvSpPr>
            <p:cNvPr id="149" name="Google Shape;149;p15"/>
            <p:cNvSpPr/>
            <p:nvPr/>
          </p:nvSpPr>
          <p:spPr>
            <a:xfrm rot="-5400000">
              <a:off x="5366325" y="2335504"/>
              <a:ext cx="25200" cy="532200"/>
            </a:xfrm>
            <a:prstGeom prst="rect">
              <a:avLst/>
            </a:prstGeom>
            <a:solidFill>
              <a:srgbClr val="EE904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Google Shape;150;p15"/>
            <p:cNvSpPr/>
            <p:nvPr/>
          </p:nvSpPr>
          <p:spPr>
            <a:xfrm rot="-5400000">
              <a:off x="4836311" y="2333254"/>
              <a:ext cx="25200" cy="536700"/>
            </a:xfrm>
            <a:prstGeom prst="rect">
              <a:avLst/>
            </a:prstGeom>
            <a:solidFill>
              <a:srgbClr val="459DB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1" name="Google Shape;151;p15"/>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3A3A3C"/>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830400" y="1587300"/>
            <a:ext cx="5877000" cy="1415100"/>
          </a:xfrm>
          <a:prstGeom prst="rect">
            <a:avLst/>
          </a:prstGeom>
        </p:spPr>
        <p:txBody>
          <a:bodyPr spcFirstLastPara="1" wrap="square" lIns="0" tIns="91425" rIns="0" bIns="91425" anchor="t" anchorCtr="0"/>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54" name="Google Shape;154;p16"/>
          <p:cNvSpPr txBox="1">
            <a:spLocks noGrp="1"/>
          </p:cNvSpPr>
          <p:nvPr>
            <p:ph type="subTitle" idx="1"/>
          </p:nvPr>
        </p:nvSpPr>
        <p:spPr>
          <a:xfrm>
            <a:off x="830395" y="3136350"/>
            <a:ext cx="3787800" cy="541200"/>
          </a:xfrm>
          <a:prstGeom prst="rect">
            <a:avLst/>
          </a:prstGeom>
        </p:spPr>
        <p:txBody>
          <a:bodyPr spcFirstLastPara="1" wrap="square" lIns="0" tIns="91425" rIns="0" bIns="91425" anchor="t" anchorCtr="0"/>
          <a:lstStyle>
            <a:lvl1pPr lvl="0" rtl="0">
              <a:lnSpc>
                <a:spcPct val="100000"/>
              </a:lnSpc>
              <a:spcBef>
                <a:spcPts val="0"/>
              </a:spcBef>
              <a:spcAft>
                <a:spcPts val="0"/>
              </a:spcAft>
              <a:buClr>
                <a:srgbClr val="FFFFFF"/>
              </a:buClr>
              <a:buSzPts val="1600"/>
              <a:buFont typeface="Raleway"/>
              <a:buNone/>
              <a:defRPr sz="1600">
                <a:solidFill>
                  <a:srgbClr val="FFFFFF"/>
                </a:solidFill>
                <a:latin typeface="Raleway"/>
                <a:ea typeface="Raleway"/>
                <a:cs typeface="Raleway"/>
                <a:sym typeface="Raleway"/>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5" name="Google Shape;15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grpSp>
        <p:nvGrpSpPr>
          <p:cNvPr id="156" name="Google Shape;156;p16"/>
          <p:cNvGrpSpPr/>
          <p:nvPr/>
        </p:nvGrpSpPr>
        <p:grpSpPr>
          <a:xfrm>
            <a:off x="-440" y="-8401"/>
            <a:ext cx="9166097" cy="94981"/>
            <a:chOff x="4580561" y="2589004"/>
            <a:chExt cx="1064464" cy="25200"/>
          </a:xfrm>
        </p:grpSpPr>
        <p:sp>
          <p:nvSpPr>
            <p:cNvPr id="157" name="Google Shape;157;p16"/>
            <p:cNvSpPr/>
            <p:nvPr/>
          </p:nvSpPr>
          <p:spPr>
            <a:xfrm rot="-5400000">
              <a:off x="5366325" y="2335504"/>
              <a:ext cx="25200" cy="532200"/>
            </a:xfrm>
            <a:prstGeom prst="rect">
              <a:avLst/>
            </a:prstGeom>
            <a:solidFill>
              <a:srgbClr val="EE904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16"/>
            <p:cNvSpPr/>
            <p:nvPr/>
          </p:nvSpPr>
          <p:spPr>
            <a:xfrm rot="-5400000">
              <a:off x="4836311" y="2333254"/>
              <a:ext cx="25200" cy="536700"/>
            </a:xfrm>
            <a:prstGeom prst="rect">
              <a:avLst/>
            </a:prstGeom>
            <a:solidFill>
              <a:srgbClr val="459DB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59" name="Google Shape;159;p16"/>
          <p:cNvPicPr preferRelativeResize="0"/>
          <p:nvPr/>
        </p:nvPicPr>
        <p:blipFill rotWithShape="1">
          <a:blip r:embed="rId2">
            <a:alphaModFix/>
          </a:blip>
          <a:srcRect l="36012"/>
          <a:stretch/>
        </p:blipFill>
        <p:spPr>
          <a:xfrm>
            <a:off x="6665249" y="92150"/>
            <a:ext cx="2500225" cy="5051349"/>
          </a:xfrm>
          <a:prstGeom prst="rect">
            <a:avLst/>
          </a:prstGeom>
          <a:noFill/>
          <a:ln>
            <a:noFill/>
          </a:ln>
        </p:spPr>
      </p:pic>
      <p:sp>
        <p:nvSpPr>
          <p:cNvPr id="160" name="Google Shape;160;p16"/>
          <p:cNvSpPr txBox="1">
            <a:spLocks noGrp="1"/>
          </p:cNvSpPr>
          <p:nvPr>
            <p:ph type="subTitle" idx="2"/>
          </p:nvPr>
        </p:nvSpPr>
        <p:spPr>
          <a:xfrm>
            <a:off x="830395" y="3553900"/>
            <a:ext cx="3787800" cy="541200"/>
          </a:xfrm>
          <a:prstGeom prst="rect">
            <a:avLst/>
          </a:prstGeom>
        </p:spPr>
        <p:txBody>
          <a:bodyPr spcFirstLastPara="1" wrap="square" lIns="0" tIns="91425" rIns="0" bIns="91425" anchor="t" anchorCtr="0"/>
          <a:lstStyle>
            <a:lvl1pPr lvl="0" rtl="0">
              <a:lnSpc>
                <a:spcPct val="100000"/>
              </a:lnSpc>
              <a:spcBef>
                <a:spcPts val="0"/>
              </a:spcBef>
              <a:spcAft>
                <a:spcPts val="0"/>
              </a:spcAft>
              <a:buClr>
                <a:srgbClr val="FFFFFF"/>
              </a:buClr>
              <a:buSzPts val="1600"/>
              <a:buFont typeface="Raleway"/>
              <a:buNone/>
              <a:defRPr sz="1600">
                <a:solidFill>
                  <a:srgbClr val="FFFFFF"/>
                </a:solidFill>
                <a:latin typeface="Raleway"/>
                <a:ea typeface="Raleway"/>
                <a:cs typeface="Raleway"/>
                <a:sym typeface="Raleway"/>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pic>
        <p:nvPicPr>
          <p:cNvPr id="161" name="Google Shape;161;p16"/>
          <p:cNvPicPr preferRelativeResize="0"/>
          <p:nvPr/>
        </p:nvPicPr>
        <p:blipFill>
          <a:blip r:embed="rId3">
            <a:alphaModFix/>
          </a:blip>
          <a:stretch>
            <a:fillRect/>
          </a:stretch>
        </p:blipFill>
        <p:spPr>
          <a:xfrm>
            <a:off x="830400" y="388546"/>
            <a:ext cx="2047423" cy="8968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2"/>
        <p:cNvGrpSpPr/>
        <p:nvPr/>
      </p:nvGrpSpPr>
      <p:grpSpPr>
        <a:xfrm>
          <a:off x="0" y="0"/>
          <a:ext cx="0" cy="0"/>
          <a:chOff x="0" y="0"/>
          <a:chExt cx="0" cy="0"/>
        </a:xfrm>
      </p:grpSpPr>
      <p:grpSp>
        <p:nvGrpSpPr>
          <p:cNvPr id="163" name="Google Shape;163;p17"/>
          <p:cNvGrpSpPr/>
          <p:nvPr/>
        </p:nvGrpSpPr>
        <p:grpSpPr>
          <a:xfrm>
            <a:off x="830392" y="1191256"/>
            <a:ext cx="745763" cy="45826"/>
            <a:chOff x="4580561" y="2589004"/>
            <a:chExt cx="1064464" cy="25200"/>
          </a:xfrm>
        </p:grpSpPr>
        <p:sp>
          <p:nvSpPr>
            <p:cNvPr id="164" name="Google Shape;164;p1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1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6" name="Google Shape;166;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167" name="Google Shape;167;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70" name="Google Shape;170;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71" name="Google Shape;17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grpSp>
        <p:nvGrpSpPr>
          <p:cNvPr id="172" name="Google Shape;172;p18"/>
          <p:cNvGrpSpPr/>
          <p:nvPr/>
        </p:nvGrpSpPr>
        <p:grpSpPr>
          <a:xfrm>
            <a:off x="-440" y="-8401"/>
            <a:ext cx="9166097" cy="94981"/>
            <a:chOff x="4580561" y="2589004"/>
            <a:chExt cx="1064464" cy="25200"/>
          </a:xfrm>
        </p:grpSpPr>
        <p:sp>
          <p:nvSpPr>
            <p:cNvPr id="173" name="Google Shape;173;p18"/>
            <p:cNvSpPr/>
            <p:nvPr/>
          </p:nvSpPr>
          <p:spPr>
            <a:xfrm rot="-5400000">
              <a:off x="5366325" y="2335504"/>
              <a:ext cx="25200" cy="532200"/>
            </a:xfrm>
            <a:prstGeom prst="rect">
              <a:avLst/>
            </a:prstGeom>
            <a:solidFill>
              <a:srgbClr val="EE904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18"/>
            <p:cNvSpPr/>
            <p:nvPr/>
          </p:nvSpPr>
          <p:spPr>
            <a:xfrm rot="-5400000">
              <a:off x="4836311" y="2333254"/>
              <a:ext cx="25200" cy="536700"/>
            </a:xfrm>
            <a:prstGeom prst="rect">
              <a:avLst/>
            </a:prstGeom>
            <a:solidFill>
              <a:srgbClr val="459DB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7" name="Google Shape;177;p19"/>
          <p:cNvGrpSpPr/>
          <p:nvPr/>
        </p:nvGrpSpPr>
        <p:grpSpPr>
          <a:xfrm>
            <a:off x="830392" y="1191256"/>
            <a:ext cx="745763" cy="45826"/>
            <a:chOff x="4580561" y="2589004"/>
            <a:chExt cx="1064464" cy="25200"/>
          </a:xfrm>
        </p:grpSpPr>
        <p:sp>
          <p:nvSpPr>
            <p:cNvPr id="178" name="Google Shape;178;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0" name="Google Shape;180;p1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81" name="Google Shape;181;p19"/>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82" name="Google Shape;182;p19"/>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83" name="Google Shape;183;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sp>
        <p:nvSpPr>
          <p:cNvPr id="185" name="Google Shape;185;p2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86" name="Google Shape;186;p20"/>
          <p:cNvGrpSpPr/>
          <p:nvPr/>
        </p:nvGrpSpPr>
        <p:grpSpPr>
          <a:xfrm>
            <a:off x="830392" y="1191256"/>
            <a:ext cx="745763" cy="45826"/>
            <a:chOff x="4580561" y="2589004"/>
            <a:chExt cx="1064464" cy="25200"/>
          </a:xfrm>
        </p:grpSpPr>
        <p:sp>
          <p:nvSpPr>
            <p:cNvPr id="187" name="Google Shape;187;p2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2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9" name="Google Shape;189;p2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90" name="Google Shape;190;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1"/>
        <p:cNvGrpSpPr/>
        <p:nvPr/>
      </p:nvGrpSpPr>
      <p:grpSpPr>
        <a:xfrm>
          <a:off x="0" y="0"/>
          <a:ext cx="0" cy="0"/>
          <a:chOff x="0" y="0"/>
          <a:chExt cx="0" cy="0"/>
        </a:xfrm>
      </p:grpSpPr>
      <p:sp>
        <p:nvSpPr>
          <p:cNvPr id="192" name="Google Shape;192;p2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4"/>
        <p:cNvGrpSpPr/>
        <p:nvPr/>
      </p:nvGrpSpPr>
      <p:grpSpPr>
        <a:xfrm>
          <a:off x="0" y="0"/>
          <a:ext cx="0" cy="0"/>
          <a:chOff x="0" y="0"/>
          <a:chExt cx="0" cy="0"/>
        </a:xfrm>
      </p:grpSpPr>
      <p:sp>
        <p:nvSpPr>
          <p:cNvPr id="195" name="Google Shape;195;p2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6" name="Google Shape;196;p22"/>
          <p:cNvGrpSpPr/>
          <p:nvPr/>
        </p:nvGrpSpPr>
        <p:grpSpPr>
          <a:xfrm>
            <a:off x="830392" y="1191256"/>
            <a:ext cx="745763" cy="45826"/>
            <a:chOff x="4580561" y="2589004"/>
            <a:chExt cx="1064464" cy="25200"/>
          </a:xfrm>
        </p:grpSpPr>
        <p:sp>
          <p:nvSpPr>
            <p:cNvPr id="197" name="Google Shape;197;p2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2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9" name="Google Shape;199;p2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200" name="Google Shape;200;p22"/>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01" name="Google Shape;201;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202"/>
        <p:cNvGrpSpPr/>
        <p:nvPr/>
      </p:nvGrpSpPr>
      <p:grpSpPr>
        <a:xfrm>
          <a:off x="0" y="0"/>
          <a:ext cx="0" cy="0"/>
          <a:chOff x="0" y="0"/>
          <a:chExt cx="0" cy="0"/>
        </a:xfrm>
      </p:grpSpPr>
      <p:grpSp>
        <p:nvGrpSpPr>
          <p:cNvPr id="203" name="Google Shape;203;p23"/>
          <p:cNvGrpSpPr/>
          <p:nvPr/>
        </p:nvGrpSpPr>
        <p:grpSpPr>
          <a:xfrm>
            <a:off x="830392" y="4169130"/>
            <a:ext cx="745763" cy="45826"/>
            <a:chOff x="4580561" y="2589004"/>
            <a:chExt cx="1064464" cy="25200"/>
          </a:xfrm>
        </p:grpSpPr>
        <p:sp>
          <p:nvSpPr>
            <p:cNvPr id="204" name="Google Shape;204;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6" name="Google Shape;206;p23"/>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207" name="Google Shape;207;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2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10" name="Google Shape;210;p24"/>
          <p:cNvGrpSpPr/>
          <p:nvPr/>
        </p:nvGrpSpPr>
        <p:grpSpPr>
          <a:xfrm>
            <a:off x="830392" y="1191256"/>
            <a:ext cx="745763" cy="45826"/>
            <a:chOff x="4580561" y="2589004"/>
            <a:chExt cx="1064464" cy="25200"/>
          </a:xfrm>
        </p:grpSpPr>
        <p:sp>
          <p:nvSpPr>
            <p:cNvPr id="211" name="Google Shape;211;p2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Google Shape;212;p2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3" name="Google Shape;213;p2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214" name="Google Shape;214;p24"/>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15" name="Google Shape;215;p2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16" name="Google Shape;21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217"/>
        <p:cNvGrpSpPr/>
        <p:nvPr/>
      </p:nvGrpSpPr>
      <p:grpSpPr>
        <a:xfrm>
          <a:off x="0" y="0"/>
          <a:ext cx="0" cy="0"/>
          <a:chOff x="0" y="0"/>
          <a:chExt cx="0" cy="0"/>
        </a:xfrm>
      </p:grpSpPr>
      <p:pic>
        <p:nvPicPr>
          <p:cNvPr id="218" name="Google Shape;218;p25"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219" name="Google Shape;219;p25"/>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20" name="Google Shape;220;p25"/>
          <p:cNvGrpSpPr/>
          <p:nvPr/>
        </p:nvGrpSpPr>
        <p:grpSpPr>
          <a:xfrm>
            <a:off x="830392" y="1191256"/>
            <a:ext cx="745763" cy="45826"/>
            <a:chOff x="4580561" y="2589004"/>
            <a:chExt cx="1064464" cy="25200"/>
          </a:xfrm>
        </p:grpSpPr>
        <p:sp>
          <p:nvSpPr>
            <p:cNvPr id="221" name="Google Shape;221;p25"/>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25"/>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23" name="Google Shape;223;p25"/>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224" name="Google Shape;224;p25"/>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225" name="Google Shape;225;p25"/>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6" name="Google Shape;226;p25"/>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227"/>
        <p:cNvGrpSpPr/>
        <p:nvPr/>
      </p:nvGrpSpPr>
      <p:grpSpPr>
        <a:xfrm>
          <a:off x="0" y="0"/>
          <a:ext cx="0" cy="0"/>
          <a:chOff x="0" y="0"/>
          <a:chExt cx="0" cy="0"/>
        </a:xfrm>
      </p:grpSpPr>
      <p:pic>
        <p:nvPicPr>
          <p:cNvPr id="228" name="Google Shape;228;p26"/>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229" name="Google Shape;229;p26"/>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30" name="Google Shape;230;p26"/>
          <p:cNvGrpSpPr/>
          <p:nvPr/>
        </p:nvGrpSpPr>
        <p:grpSpPr>
          <a:xfrm>
            <a:off x="830392" y="1191256"/>
            <a:ext cx="745763" cy="45826"/>
            <a:chOff x="4580561" y="2589004"/>
            <a:chExt cx="1064464" cy="25200"/>
          </a:xfrm>
        </p:grpSpPr>
        <p:sp>
          <p:nvSpPr>
            <p:cNvPr id="231" name="Google Shape;231;p26"/>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26"/>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3" name="Google Shape;233;p2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234" name="Google Shape;234;p26"/>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235" name="Google Shape;235;p26"/>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6" name="Google Shape;236;p2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7"/>
        <p:cNvGrpSpPr/>
        <p:nvPr/>
      </p:nvGrpSpPr>
      <p:grpSpPr>
        <a:xfrm>
          <a:off x="0" y="0"/>
          <a:ext cx="0" cy="0"/>
          <a:chOff x="0" y="0"/>
          <a:chExt cx="0" cy="0"/>
        </a:xfrm>
      </p:grpSpPr>
      <p:sp>
        <p:nvSpPr>
          <p:cNvPr id="238" name="Google Shape;238;p27"/>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300"/>
              <a:buNone/>
              <a:defRPr/>
            </a:lvl1pPr>
          </a:lstStyle>
          <a:p>
            <a:endParaRPr/>
          </a:p>
        </p:txBody>
      </p:sp>
      <p:sp>
        <p:nvSpPr>
          <p:cNvPr id="239" name="Google Shape;239;p2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240"/>
        <p:cNvGrpSpPr/>
        <p:nvPr/>
      </p:nvGrpSpPr>
      <p:grpSpPr>
        <a:xfrm>
          <a:off x="0" y="0"/>
          <a:ext cx="0" cy="0"/>
          <a:chOff x="0" y="0"/>
          <a:chExt cx="0" cy="0"/>
        </a:xfrm>
      </p:grpSpPr>
      <p:grpSp>
        <p:nvGrpSpPr>
          <p:cNvPr id="241" name="Google Shape;241;p28"/>
          <p:cNvGrpSpPr/>
          <p:nvPr/>
        </p:nvGrpSpPr>
        <p:grpSpPr>
          <a:xfrm>
            <a:off x="830392" y="4169130"/>
            <a:ext cx="745763" cy="45826"/>
            <a:chOff x="4580561" y="2589004"/>
            <a:chExt cx="1064464" cy="25200"/>
          </a:xfrm>
        </p:grpSpPr>
        <p:sp>
          <p:nvSpPr>
            <p:cNvPr id="242" name="Google Shape;242;p2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2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4" name="Google Shape;244;p28"/>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245" name="Google Shape;245;p2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246" name="Google Shape;246;p2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7"/>
        <p:cNvGrpSpPr/>
        <p:nvPr/>
      </p:nvGrpSpPr>
      <p:grpSpPr>
        <a:xfrm>
          <a:off x="0" y="0"/>
          <a:ext cx="0" cy="0"/>
          <a:chOff x="0" y="0"/>
          <a:chExt cx="0" cy="0"/>
        </a:xfrm>
      </p:grpSpPr>
      <p:sp>
        <p:nvSpPr>
          <p:cNvPr id="248" name="Google Shape;248;p2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9" r:id="rId10"/>
  </p:sldLayoutIdLst>
  <mc:AlternateContent xmlns:mc="http://schemas.openxmlformats.org/markup-compatibility/2006" xmlns:p14="http://schemas.microsoft.com/office/powerpoint/2010/main">
    <mc:Choice Requires="p14">
      <p:transition spd="slow" p14:dur="150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142" name="Google Shape;14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43" name="Google Shape;143;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mc:AlternateContent xmlns:mc="http://schemas.openxmlformats.org/markup-compatibility/2006" xmlns:p14="http://schemas.microsoft.com/office/powerpoint/2010/main">
    <mc:Choice Requires="p14">
      <p:transition spd="slow" p14:dur="150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yashgyy@gmail.co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ctrTitle"/>
          </p:nvPr>
        </p:nvSpPr>
        <p:spPr>
          <a:xfrm>
            <a:off x="830400" y="1587300"/>
            <a:ext cx="5877000" cy="1415100"/>
          </a:xfrm>
          <a:prstGeom prst="rect">
            <a:avLst/>
          </a:prstGeom>
        </p:spPr>
        <p:txBody>
          <a:bodyPr spcFirstLastPara="1" wrap="square" lIns="0" tIns="91425" rIns="0" bIns="91425" anchor="t" anchorCtr="0">
            <a:noAutofit/>
          </a:bodyPr>
          <a:lstStyle/>
          <a:p>
            <a:pPr marL="0" lvl="0" indent="0" rtl="0">
              <a:spcBef>
                <a:spcPts val="0"/>
              </a:spcBef>
              <a:spcAft>
                <a:spcPts val="0"/>
              </a:spcAft>
              <a:buNone/>
            </a:pPr>
            <a:r>
              <a:rPr lang="en" sz="2400"/>
              <a:t>Exploratory Data Analysis and optimum feature selection using R</a:t>
            </a:r>
            <a:endParaRPr sz="2400"/>
          </a:p>
        </p:txBody>
      </p:sp>
      <p:sp>
        <p:nvSpPr>
          <p:cNvPr id="254" name="Google Shape;254;p30"/>
          <p:cNvSpPr txBox="1">
            <a:spLocks noGrp="1"/>
          </p:cNvSpPr>
          <p:nvPr>
            <p:ph type="subTitle" idx="1"/>
          </p:nvPr>
        </p:nvSpPr>
        <p:spPr>
          <a:xfrm>
            <a:off x="906595" y="3136350"/>
            <a:ext cx="3787800" cy="541200"/>
          </a:xfrm>
          <a:prstGeom prst="rect">
            <a:avLst/>
          </a:prstGeom>
        </p:spPr>
        <p:txBody>
          <a:bodyPr spcFirstLastPara="1" wrap="square" lIns="0" tIns="91425" rIns="0" bIns="91425" anchor="t" anchorCtr="0">
            <a:noAutofit/>
          </a:bodyPr>
          <a:lstStyle/>
          <a:p>
            <a:pPr marL="0" lvl="0" indent="0" rtl="0">
              <a:spcBef>
                <a:spcPts val="0"/>
              </a:spcBef>
              <a:spcAft>
                <a:spcPts val="0"/>
              </a:spcAft>
              <a:buNone/>
            </a:pPr>
            <a:r>
              <a:rPr lang="en"/>
              <a:t>Yash Singhal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Notebook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457200">
              <a:spcBef>
                <a:spcPts val="0"/>
              </a:spcBef>
              <a:spcAft>
                <a:spcPts val="0"/>
              </a:spcAft>
              <a:buNone/>
            </a:pPr>
            <a:r>
              <a:rPr lang="en"/>
              <a:t>Importance of EDA in feature Selection</a:t>
            </a:r>
            <a:endParaRPr/>
          </a:p>
        </p:txBody>
      </p:sp>
      <p:sp>
        <p:nvSpPr>
          <p:cNvPr id="363" name="Google Shape;363;p4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Check the distribution and spread of the individual attributes for predictive modelling. A attribute which have a larger spread might give poor performance and need some form of data transformation to avoid dominance by that attribute</a:t>
            </a:r>
            <a:endParaRPr/>
          </a:p>
          <a:p>
            <a:pPr marL="457200" lvl="0" indent="-311150" rtl="0">
              <a:spcBef>
                <a:spcPts val="0"/>
              </a:spcBef>
              <a:spcAft>
                <a:spcPts val="0"/>
              </a:spcAft>
              <a:buSzPts val="1300"/>
              <a:buChar char="●"/>
            </a:pPr>
            <a:r>
              <a:rPr lang="en"/>
              <a:t>Response Variable in which no of observations of one Category is much greater than the other might lead to the class Imbalance and thus need some undersampling or oversampling</a:t>
            </a:r>
            <a:endParaRPr/>
          </a:p>
          <a:p>
            <a:pPr marL="457200" lvl="0" indent="-311150" rtl="0">
              <a:spcBef>
                <a:spcPts val="0"/>
              </a:spcBef>
              <a:spcAft>
                <a:spcPts val="0"/>
              </a:spcAft>
              <a:buSzPts val="1300"/>
              <a:buChar char="●"/>
            </a:pPr>
            <a:r>
              <a:rPr lang="en"/>
              <a:t>Ordinal Variable and Categorical Variables should be handled with care. One hot encoding for pure categorical variable</a:t>
            </a:r>
            <a:endParaRPr/>
          </a:p>
          <a:p>
            <a:pPr marL="457200" lvl="0" indent="-311150">
              <a:spcBef>
                <a:spcPts val="0"/>
              </a:spcBef>
              <a:spcAft>
                <a:spcPts val="0"/>
              </a:spcAft>
              <a:buSzPts val="1300"/>
              <a:buChar char="●"/>
            </a:pPr>
            <a:r>
              <a:rPr lang="en"/>
              <a:t>Relationship between the two quantitative attributes might be important.While we do want to keep the features where attribute is correlated with response variable . We might want to keep out the attributes which are highly correlated with another attribute to avoid Redundancy and possible performance loss (ie Regression)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3"/>
                                        </p:tgtEl>
                                        <p:attrNameLst>
                                          <p:attrName>style.visibility</p:attrName>
                                        </p:attrNameLst>
                                      </p:cBhvr>
                                      <p:to>
                                        <p:strVal val="visible"/>
                                      </p:to>
                                    </p:set>
                                    <p:anim calcmode="lin" valueType="num">
                                      <p:cBhvr additive="base">
                                        <p:cTn id="7" dur="1000"/>
                                        <p:tgtEl>
                                          <p:spTgt spid="3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Questions </a:t>
            </a:r>
            <a:endParaRPr/>
          </a:p>
        </p:txBody>
      </p:sp>
      <p:sp>
        <p:nvSpPr>
          <p:cNvPr id="369" name="Google Shape;369;p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solidFill>
                <a:schemeClr val="accent5"/>
              </a:solidFill>
            </a:endParaRPr>
          </a:p>
          <a:p>
            <a:pPr marL="0" lvl="0" indent="0" rtl="0">
              <a:spcBef>
                <a:spcPts val="1000"/>
              </a:spcBef>
              <a:spcAft>
                <a:spcPts val="0"/>
              </a:spcAft>
              <a:buNone/>
            </a:pPr>
            <a:r>
              <a:rPr lang="en">
                <a:solidFill>
                  <a:schemeClr val="accent5"/>
                </a:solidFill>
              </a:rPr>
              <a:t>Contact me at </a:t>
            </a:r>
            <a:endParaRPr>
              <a:solidFill>
                <a:schemeClr val="accent5"/>
              </a:solidFill>
            </a:endParaRPr>
          </a:p>
          <a:p>
            <a:pPr marL="457200" lvl="0" indent="-311150" rtl="0">
              <a:spcBef>
                <a:spcPts val="1000"/>
              </a:spcBef>
              <a:spcAft>
                <a:spcPts val="0"/>
              </a:spcAft>
              <a:buClr>
                <a:schemeClr val="accent5"/>
              </a:buClr>
              <a:buSzPts val="1300"/>
              <a:buChar char="●"/>
            </a:pPr>
            <a:r>
              <a:rPr lang="en" u="sng">
                <a:solidFill>
                  <a:schemeClr val="hlink"/>
                </a:solidFill>
                <a:hlinkClick r:id="rId3"/>
              </a:rPr>
              <a:t>yashgyy@gmail.com</a:t>
            </a:r>
            <a:endParaRPr>
              <a:solidFill>
                <a:schemeClr val="accent5"/>
              </a:solidFill>
            </a:endParaRPr>
          </a:p>
          <a:p>
            <a:pPr marL="457200" lvl="0" indent="-311150" rtl="0">
              <a:spcBef>
                <a:spcPts val="0"/>
              </a:spcBef>
              <a:spcAft>
                <a:spcPts val="0"/>
              </a:spcAft>
              <a:buClr>
                <a:schemeClr val="accent5"/>
              </a:buClr>
              <a:buSzPts val="1300"/>
              <a:buChar char="●"/>
            </a:pPr>
            <a:r>
              <a:rPr lang="en">
                <a:solidFill>
                  <a:schemeClr val="accent5"/>
                </a:solidFill>
              </a:rPr>
              <a:t>linkedin.com/yashsinghaldev</a:t>
            </a:r>
            <a:endParaRPr>
              <a:solidFill>
                <a:schemeClr val="accent5"/>
              </a:solidFill>
            </a:endParaRPr>
          </a:p>
          <a:p>
            <a:pPr marL="457200" lvl="0" indent="-311150" rtl="0">
              <a:spcBef>
                <a:spcPts val="0"/>
              </a:spcBef>
              <a:spcAft>
                <a:spcPts val="0"/>
              </a:spcAft>
              <a:buClr>
                <a:schemeClr val="accent5"/>
              </a:buClr>
              <a:buSzPts val="1300"/>
              <a:buChar char="●"/>
            </a:pPr>
            <a:r>
              <a:rPr lang="en">
                <a:solidFill>
                  <a:schemeClr val="accent5"/>
                </a:solidFill>
              </a:rPr>
              <a:t>Follow on twitter @yashgyy </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0FEF-FF52-4993-961E-885EAE289D4E}"/>
              </a:ext>
            </a:extLst>
          </p:cNvPr>
          <p:cNvSpPr>
            <a:spLocks noGrp="1"/>
          </p:cNvSpPr>
          <p:nvPr>
            <p:ph type="title"/>
          </p:nvPr>
        </p:nvSpPr>
        <p:spPr/>
        <p:txBody>
          <a:bodyPr/>
          <a:lstStyle/>
          <a:p>
            <a:r>
              <a:rPr lang="en-US" dirty="0"/>
              <a:t>			Agenda</a:t>
            </a:r>
          </a:p>
        </p:txBody>
      </p:sp>
      <p:sp>
        <p:nvSpPr>
          <p:cNvPr id="3" name="Text Placeholder 2">
            <a:extLst>
              <a:ext uri="{FF2B5EF4-FFF2-40B4-BE49-F238E27FC236}">
                <a16:creationId xmlns:a16="http://schemas.microsoft.com/office/drawing/2014/main" id="{A9683E74-740B-4420-8CD3-4309215FADDF}"/>
              </a:ext>
            </a:extLst>
          </p:cNvPr>
          <p:cNvSpPr>
            <a:spLocks noGrp="1"/>
          </p:cNvSpPr>
          <p:nvPr>
            <p:ph type="body" idx="1"/>
          </p:nvPr>
        </p:nvSpPr>
        <p:spPr/>
        <p:txBody>
          <a:bodyPr/>
          <a:lstStyle/>
          <a:p>
            <a:r>
              <a:rPr lang="en-US" dirty="0"/>
              <a:t>Following Topics are going to be covered in the following Talk</a:t>
            </a:r>
          </a:p>
          <a:p>
            <a:pPr lvl="1"/>
            <a:r>
              <a:rPr lang="en-US" dirty="0"/>
              <a:t>What is </a:t>
            </a:r>
            <a:r>
              <a:rPr lang="en-US" dirty="0" err="1"/>
              <a:t>Explotary</a:t>
            </a:r>
            <a:r>
              <a:rPr lang="en-US" dirty="0"/>
              <a:t> Data  </a:t>
            </a:r>
            <a:r>
              <a:rPr lang="en-US" dirty="0" err="1"/>
              <a:t>Analyis</a:t>
            </a:r>
            <a:r>
              <a:rPr lang="en-US" dirty="0"/>
              <a:t> (EDA)</a:t>
            </a:r>
          </a:p>
          <a:p>
            <a:pPr lvl="1"/>
            <a:r>
              <a:rPr lang="en-US" dirty="0"/>
              <a:t>Common Types of Data</a:t>
            </a:r>
          </a:p>
          <a:p>
            <a:pPr lvl="1"/>
            <a:r>
              <a:rPr lang="en-US" dirty="0"/>
              <a:t>Common Forms of </a:t>
            </a:r>
            <a:r>
              <a:rPr lang="en-US"/>
              <a:t>EDA </a:t>
            </a:r>
            <a:endParaRPr lang="en-US" dirty="0"/>
          </a:p>
          <a:p>
            <a:pPr lvl="1"/>
            <a:r>
              <a:rPr lang="en-US" dirty="0"/>
              <a:t>Importance of EDA in Machine Learning</a:t>
            </a:r>
          </a:p>
          <a:p>
            <a:pPr lvl="1"/>
            <a:endParaRPr lang="en-US" dirty="0"/>
          </a:p>
          <a:p>
            <a:pPr lvl="1"/>
            <a:endParaRPr lang="en-US" dirty="0"/>
          </a:p>
        </p:txBody>
      </p:sp>
    </p:spTree>
    <p:extLst>
      <p:ext uri="{BB962C8B-B14F-4D97-AF65-F5344CB8AC3E}">
        <p14:creationId xmlns:p14="http://schemas.microsoft.com/office/powerpoint/2010/main" val="290741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914400" lvl="0" indent="457200">
              <a:spcBef>
                <a:spcPts val="0"/>
              </a:spcBef>
              <a:spcAft>
                <a:spcPts val="0"/>
              </a:spcAft>
              <a:buNone/>
            </a:pPr>
            <a:r>
              <a:rPr lang="en"/>
              <a:t>Exploratory Data Analysis</a:t>
            </a:r>
            <a:endParaRPr/>
          </a:p>
        </p:txBody>
      </p:sp>
      <p:sp>
        <p:nvSpPr>
          <p:cNvPr id="260" name="Google Shape;260;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dirty="0"/>
              <a:t>Exploratory Data Analysis refers to the critical process of performing initial investigations on data so as to discover patterns,to spot anomalies,to test hypothesis and to check assumptions with the help of summary statistics and graphical representations.</a:t>
            </a:r>
            <a:endParaRPr dirty="0"/>
          </a:p>
          <a:p>
            <a:pPr marL="457200" lvl="0" indent="-311150" rtl="0">
              <a:spcBef>
                <a:spcPts val="0"/>
              </a:spcBef>
              <a:spcAft>
                <a:spcPts val="0"/>
              </a:spcAft>
              <a:buSzPts val="1300"/>
              <a:buChar char="●"/>
            </a:pPr>
            <a:r>
              <a:rPr lang="en" dirty="0"/>
              <a:t>In other words , it's a process to get familiar with the data set and facilitate further working</a:t>
            </a:r>
            <a:endParaRPr dirty="0"/>
          </a:p>
          <a:p>
            <a:pPr marL="457200" lvl="0" indent="-311150" rtl="0">
              <a:spcBef>
                <a:spcPts val="0"/>
              </a:spcBef>
              <a:spcAft>
                <a:spcPts val="0"/>
              </a:spcAft>
              <a:buSzPts val="1300"/>
              <a:buChar char="●"/>
            </a:pPr>
            <a:r>
              <a:rPr lang="en" dirty="0"/>
              <a:t>Usually performed after the data Wrangling portion and also considered one of the key steps in predictive modelling if  that’s your end goal. However Typical usage of this process is to find insights with the data you have</a:t>
            </a:r>
            <a:endParaRPr dirty="0"/>
          </a:p>
          <a:p>
            <a:pPr marL="0" lvl="0" indent="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anim calcmode="lin" valueType="num">
                                      <p:cBhvr additive="base">
                                        <p:cTn id="7" dur="1000"/>
                                        <p:tgtEl>
                                          <p:spTgt spid="26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60">
                                            <p:txEl>
                                              <p:pRg st="1" end="1"/>
                                            </p:txEl>
                                          </p:spTgt>
                                        </p:tgtEl>
                                        <p:attrNameLst>
                                          <p:attrName>style.visibility</p:attrName>
                                        </p:attrNameLst>
                                      </p:cBhvr>
                                      <p:to>
                                        <p:strVal val="visible"/>
                                      </p:to>
                                    </p:set>
                                    <p:anim calcmode="lin" valueType="num">
                                      <p:cBhvr additive="base">
                                        <p:cTn id="12" dur="1000"/>
                                        <p:tgtEl>
                                          <p:spTgt spid="26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60">
                                            <p:txEl>
                                              <p:pRg st="2" end="2"/>
                                            </p:txEl>
                                          </p:spTgt>
                                        </p:tgtEl>
                                        <p:attrNameLst>
                                          <p:attrName>style.visibility</p:attrName>
                                        </p:attrNameLst>
                                      </p:cBhvr>
                                      <p:to>
                                        <p:strVal val="visible"/>
                                      </p:to>
                                    </p:set>
                                    <p:anim calcmode="lin" valueType="num">
                                      <p:cBhvr additive="base">
                                        <p:cTn id="17" dur="1000"/>
                                        <p:tgtEl>
                                          <p:spTgt spid="260">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08EBFF-06C0-4312-AD17-117AC859F682}"/>
              </a:ext>
            </a:extLst>
          </p:cNvPr>
          <p:cNvPicPr>
            <a:picLocks noChangeAspect="1"/>
          </p:cNvPicPr>
          <p:nvPr/>
        </p:nvPicPr>
        <p:blipFill>
          <a:blip r:embed="rId2"/>
          <a:stretch>
            <a:fillRect/>
          </a:stretch>
        </p:blipFill>
        <p:spPr>
          <a:xfrm>
            <a:off x="1742680" y="776037"/>
            <a:ext cx="5658640" cy="3591426"/>
          </a:xfrm>
          <a:prstGeom prst="rect">
            <a:avLst/>
          </a:prstGeom>
        </p:spPr>
      </p:pic>
    </p:spTree>
    <p:extLst>
      <p:ext uri="{BB962C8B-B14F-4D97-AF65-F5344CB8AC3E}">
        <p14:creationId xmlns:p14="http://schemas.microsoft.com/office/powerpoint/2010/main" val="113091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914400" lvl="0" indent="457200">
              <a:spcBef>
                <a:spcPts val="0"/>
              </a:spcBef>
              <a:spcAft>
                <a:spcPts val="0"/>
              </a:spcAft>
              <a:buNone/>
            </a:pPr>
            <a:r>
              <a:rPr lang="en"/>
              <a:t>Exploratory Data Analysis</a:t>
            </a:r>
            <a:endParaRPr/>
          </a:p>
        </p:txBody>
      </p:sp>
      <p:sp>
        <p:nvSpPr>
          <p:cNvPr id="266" name="Google Shape;266;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Usually starts with the Question “What you really want to achieve ?”.  One example could be while working on  the Titanic Dataset asking Whether age was instrumental in deciding if one survives in Titanic.</a:t>
            </a:r>
            <a:endParaRPr/>
          </a:p>
          <a:p>
            <a:pPr marL="457200" lvl="0" indent="-311150" rtl="0">
              <a:spcBef>
                <a:spcPts val="0"/>
              </a:spcBef>
              <a:spcAft>
                <a:spcPts val="0"/>
              </a:spcAft>
              <a:buSzPts val="1300"/>
              <a:buChar char="●"/>
            </a:pPr>
            <a:r>
              <a:rPr lang="en"/>
              <a:t>Supposed to Be dirty, quick and not meant for reporting. It’s basically  your process to better acquaint yourself with data</a:t>
            </a:r>
            <a:endParaRPr/>
          </a:p>
          <a:p>
            <a:pPr marL="457200" lvl="0" indent="-311150" rtl="0">
              <a:spcBef>
                <a:spcPts val="0"/>
              </a:spcBef>
              <a:spcAft>
                <a:spcPts val="0"/>
              </a:spcAft>
              <a:buSzPts val="1300"/>
              <a:buChar char="●"/>
            </a:pPr>
            <a:r>
              <a:rPr lang="en"/>
              <a:t>Considered an Art  and have no right answer. Better you find relationships between the attributes and get comfortable with your dataset easier would be  the analysis or your working towards your end process</a:t>
            </a:r>
            <a:endParaRPr/>
          </a:p>
          <a:p>
            <a:pPr marL="457200" lvl="0" indent="-311150">
              <a:spcBef>
                <a:spcPts val="0"/>
              </a:spcBef>
              <a:spcAft>
                <a:spcPts val="0"/>
              </a:spcAft>
              <a:buSzPts val="1300"/>
              <a:buChar char="●"/>
            </a:pPr>
            <a:r>
              <a:rPr lang="en"/>
              <a:t>Usual operations include looking at the relationship between single attributes and response variables, relationships between the multiple attributes etc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anim calcmode="lin" valueType="num">
                                      <p:cBhvr additive="base">
                                        <p:cTn id="7" dur="1000"/>
                                        <p:tgtEl>
                                          <p:spTgt spid="26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66">
                                            <p:txEl>
                                              <p:pRg st="1" end="1"/>
                                            </p:txEl>
                                          </p:spTgt>
                                        </p:tgtEl>
                                        <p:attrNameLst>
                                          <p:attrName>style.visibility</p:attrName>
                                        </p:attrNameLst>
                                      </p:cBhvr>
                                      <p:to>
                                        <p:strVal val="visible"/>
                                      </p:to>
                                    </p:set>
                                    <p:anim calcmode="lin" valueType="num">
                                      <p:cBhvr additive="base">
                                        <p:cTn id="12" dur="1000"/>
                                        <p:tgtEl>
                                          <p:spTgt spid="26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66">
                                            <p:txEl>
                                              <p:pRg st="2" end="2"/>
                                            </p:txEl>
                                          </p:spTgt>
                                        </p:tgtEl>
                                        <p:attrNameLst>
                                          <p:attrName>style.visibility</p:attrName>
                                        </p:attrNameLst>
                                      </p:cBhvr>
                                      <p:to>
                                        <p:strVal val="visible"/>
                                      </p:to>
                                    </p:set>
                                    <p:anim calcmode="lin" valueType="num">
                                      <p:cBhvr additive="base">
                                        <p:cTn id="17" dur="1000"/>
                                        <p:tgtEl>
                                          <p:spTgt spid="26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266">
                                            <p:txEl>
                                              <p:pRg st="3" end="3"/>
                                            </p:txEl>
                                          </p:spTgt>
                                        </p:tgtEl>
                                        <p:attrNameLst>
                                          <p:attrName>style.visibility</p:attrName>
                                        </p:attrNameLst>
                                      </p:cBhvr>
                                      <p:to>
                                        <p:strVal val="visible"/>
                                      </p:to>
                                    </p:set>
                                    <p:anim calcmode="lin" valueType="num">
                                      <p:cBhvr additive="base">
                                        <p:cTn id="22" dur="1000"/>
                                        <p:tgtEl>
                                          <p:spTgt spid="266">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1371600" lvl="0" indent="0">
              <a:spcBef>
                <a:spcPts val="0"/>
              </a:spcBef>
              <a:spcAft>
                <a:spcPts val="0"/>
              </a:spcAft>
              <a:buNone/>
            </a:pPr>
            <a:r>
              <a:rPr lang="en"/>
              <a:t>Common Types of Data</a:t>
            </a:r>
            <a:endParaRPr/>
          </a:p>
        </p:txBody>
      </p:sp>
      <p:sp>
        <p:nvSpPr>
          <p:cNvPr id="272" name="Google Shape;272;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sz="1400" b="1" dirty="0"/>
              <a:t>Categorical</a:t>
            </a:r>
            <a:r>
              <a:rPr lang="en" dirty="0"/>
              <a:t> : Have no statistical significance and is merely a way to represent different items. Ex Different Hair Colors,  Blood group of Person. Mean mode and other statistical measure does not make any strength</a:t>
            </a:r>
            <a:endParaRPr dirty="0"/>
          </a:p>
          <a:p>
            <a:pPr marL="457200" lvl="0" indent="-311150" rtl="0">
              <a:spcBef>
                <a:spcPts val="0"/>
              </a:spcBef>
              <a:spcAft>
                <a:spcPts val="0"/>
              </a:spcAft>
              <a:buSzPts val="1300"/>
              <a:buChar char="●"/>
            </a:pPr>
            <a:r>
              <a:rPr lang="en" sz="1400" b="1" dirty="0"/>
              <a:t>Ordinal:</a:t>
            </a:r>
            <a:r>
              <a:rPr lang="en" dirty="0"/>
              <a:t> Similar to Categorical but with an implied Ordering. For example the grades obtained in the Scholar while indeed Categorical but have an ordering</a:t>
            </a:r>
            <a:endParaRPr dirty="0"/>
          </a:p>
          <a:p>
            <a:pPr marL="457200" lvl="0" indent="-311150" rtl="0">
              <a:spcBef>
                <a:spcPts val="0"/>
              </a:spcBef>
              <a:spcAft>
                <a:spcPts val="0"/>
              </a:spcAft>
              <a:buSzPts val="1300"/>
              <a:buChar char="●"/>
            </a:pPr>
            <a:r>
              <a:rPr lang="en" b="1" dirty="0"/>
              <a:t>Quantitative Attributes:</a:t>
            </a:r>
            <a:r>
              <a:rPr lang="en" dirty="0"/>
              <a:t> Numerical Features  on which statistical tools can be applied and make sense. They in effect represent True numbers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anim calcmode="lin" valueType="num">
                                      <p:cBhvr additive="base">
                                        <p:cTn id="7" dur="1000"/>
                                        <p:tgtEl>
                                          <p:spTgt spid="27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72">
                                            <p:txEl>
                                              <p:pRg st="1" end="1"/>
                                            </p:txEl>
                                          </p:spTgt>
                                        </p:tgtEl>
                                        <p:attrNameLst>
                                          <p:attrName>style.visibility</p:attrName>
                                        </p:attrNameLst>
                                      </p:cBhvr>
                                      <p:to>
                                        <p:strVal val="visible"/>
                                      </p:to>
                                    </p:set>
                                    <p:anim calcmode="lin" valueType="num">
                                      <p:cBhvr additive="base">
                                        <p:cTn id="12" dur="1000"/>
                                        <p:tgtEl>
                                          <p:spTgt spid="27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72">
                                            <p:txEl>
                                              <p:pRg st="2" end="2"/>
                                            </p:txEl>
                                          </p:spTgt>
                                        </p:tgtEl>
                                        <p:attrNameLst>
                                          <p:attrName>style.visibility</p:attrName>
                                        </p:attrNameLst>
                                      </p:cBhvr>
                                      <p:to>
                                        <p:strVal val="visible"/>
                                      </p:to>
                                    </p:set>
                                    <p:anim calcmode="lin" valueType="num">
                                      <p:cBhvr additive="base">
                                        <p:cTn id="17" dur="1000"/>
                                        <p:tgtEl>
                                          <p:spTgt spid="27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914400" lvl="0" indent="457200">
              <a:spcBef>
                <a:spcPts val="0"/>
              </a:spcBef>
              <a:spcAft>
                <a:spcPts val="0"/>
              </a:spcAft>
              <a:buNone/>
            </a:pPr>
            <a:r>
              <a:rPr lang="en"/>
              <a:t>Common forms of EDA</a:t>
            </a:r>
            <a:endParaRPr/>
          </a:p>
        </p:txBody>
      </p:sp>
      <p:sp>
        <p:nvSpPr>
          <p:cNvPr id="278" name="Google Shape;278;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 sz="1400" b="1"/>
              <a:t>Univariate Analysis</a:t>
            </a:r>
            <a:r>
              <a:rPr lang="en" b="1"/>
              <a:t>:</a:t>
            </a:r>
            <a:r>
              <a:rPr lang="en"/>
              <a:t> This involves looking at the features or attributes one at a time to gain better understanding of your Data set. Typical usage include looking at the descriptive measures like spread, central tendency to gain better understanding which attributes might be instrumental in answering your end goal. After this process you will have a set of important attributes for further analysis</a:t>
            </a:r>
            <a:endParaRPr/>
          </a:p>
          <a:p>
            <a:pPr marL="457200" lvl="0" indent="-311150" rtl="0">
              <a:spcBef>
                <a:spcPts val="0"/>
              </a:spcBef>
              <a:spcAft>
                <a:spcPts val="0"/>
              </a:spcAft>
              <a:buSzPts val="1300"/>
              <a:buAutoNum type="arabicPeriod"/>
            </a:pPr>
            <a:r>
              <a:rPr lang="en" sz="1400" b="1"/>
              <a:t>Multivariate Analysis: </a:t>
            </a:r>
            <a:r>
              <a:rPr lang="en"/>
              <a:t>This involves taking the above set of attributes and doing analysis taking two or more at a time (Usually Two). This step usually involves identifying relationship for instance  between the pair of feature, or most commonly identifying relationship between a attribute and a response variable</a:t>
            </a:r>
            <a:endParaRPr/>
          </a:p>
          <a:p>
            <a:pPr marL="457200" lvl="0" indent="-311150">
              <a:spcBef>
                <a:spcPts val="0"/>
              </a:spcBef>
              <a:spcAft>
                <a:spcPts val="0"/>
              </a:spcAft>
              <a:buSzPts val="1300"/>
              <a:buAutoNum type="arabicPeriod"/>
            </a:pPr>
            <a:r>
              <a:rPr lang="en"/>
              <a:t>Always Perform univariate data analysis before multivariate.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 calcmode="lin" valueType="num">
                                      <p:cBhvr additive="base">
                                        <p:cTn id="7" dur="1000"/>
                                        <p:tgtEl>
                                          <p:spTgt spid="27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 calcmode="lin" valueType="num">
                                      <p:cBhvr additive="base">
                                        <p:cTn id="12" dur="1000"/>
                                        <p:tgtEl>
                                          <p:spTgt spid="27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78">
                                            <p:txEl>
                                              <p:pRg st="2" end="2"/>
                                            </p:txEl>
                                          </p:spTgt>
                                        </p:tgtEl>
                                        <p:attrNameLst>
                                          <p:attrName>style.visibility</p:attrName>
                                        </p:attrNameLst>
                                      </p:cBhvr>
                                      <p:to>
                                        <p:strVal val="visible"/>
                                      </p:to>
                                    </p:set>
                                    <p:anim calcmode="lin" valueType="num">
                                      <p:cBhvr additive="base">
                                        <p:cTn id="17" dur="1000"/>
                                        <p:tgtEl>
                                          <p:spTgt spid="27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1371600" lvl="0" indent="457200">
              <a:spcBef>
                <a:spcPts val="0"/>
              </a:spcBef>
              <a:spcAft>
                <a:spcPts val="0"/>
              </a:spcAft>
              <a:buNone/>
            </a:pPr>
            <a:r>
              <a:rPr lang="en"/>
              <a:t>Looking at the Data</a:t>
            </a:r>
            <a:endParaRPr/>
          </a:p>
        </p:txBody>
      </p:sp>
      <p:sp>
        <p:nvSpPr>
          <p:cNvPr id="284" name="Google Shape;284;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1371600" lvl="0" indent="0" rtl="0">
              <a:spcBef>
                <a:spcPts val="0"/>
              </a:spcBef>
              <a:spcAft>
                <a:spcPts val="0"/>
              </a:spcAft>
              <a:buNone/>
            </a:pPr>
            <a:r>
              <a:rPr lang="en"/>
              <a:t>There are two ways of looking at the data in EDA</a:t>
            </a:r>
            <a:endParaRPr/>
          </a:p>
          <a:p>
            <a:pPr marL="457200" lvl="0" indent="-311150" rtl="0">
              <a:spcBef>
                <a:spcPts val="1600"/>
              </a:spcBef>
              <a:spcAft>
                <a:spcPts val="0"/>
              </a:spcAft>
              <a:buSzPts val="1300"/>
              <a:buChar char="●"/>
            </a:pPr>
            <a:r>
              <a:rPr lang="en" sz="1400" b="1"/>
              <a:t>Non- Graphical </a:t>
            </a:r>
            <a:r>
              <a:rPr lang="en"/>
              <a:t>:   Provides the concrete statistical summary of your attributes. Generally not that much useful as Humans are not often great at interpreting these number particularly in large datasets. Nevertheless they might be useful in proving whether your gut feeling is misplaced</a:t>
            </a:r>
            <a:endParaRPr/>
          </a:p>
          <a:p>
            <a:pPr marL="457200" lvl="0" indent="-311150">
              <a:spcBef>
                <a:spcPts val="0"/>
              </a:spcBef>
              <a:spcAft>
                <a:spcPts val="0"/>
              </a:spcAft>
              <a:buSzPts val="1300"/>
              <a:buChar char="●"/>
            </a:pPr>
            <a:r>
              <a:rPr lang="en" sz="1400" b="1"/>
              <a:t>Graphical : </a:t>
            </a:r>
            <a:r>
              <a:rPr lang="en"/>
              <a:t>Diagrammatic Summarization of your attributes. Combined with the well drawn plots , it provides a wealth of information.  It is also possible through plot to interpret data easily in 3 dimension like for instance analysis of two quantitative and one response variable which is not that much feasible in Non graphical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anim calcmode="lin" valueType="num">
                                      <p:cBhvr additive="base">
                                        <p:cTn id="7" dur="1000"/>
                                        <p:tgtEl>
                                          <p:spTgt spid="28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84">
                                            <p:txEl>
                                              <p:pRg st="1" end="1"/>
                                            </p:txEl>
                                          </p:spTgt>
                                        </p:tgtEl>
                                        <p:attrNameLst>
                                          <p:attrName>style.visibility</p:attrName>
                                        </p:attrNameLst>
                                      </p:cBhvr>
                                      <p:to>
                                        <p:strVal val="visible"/>
                                      </p:to>
                                    </p:set>
                                    <p:anim calcmode="lin" valueType="num">
                                      <p:cBhvr additive="base">
                                        <p:cTn id="12" dur="1000"/>
                                        <p:tgtEl>
                                          <p:spTgt spid="28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84">
                                            <p:txEl>
                                              <p:pRg st="2" end="2"/>
                                            </p:txEl>
                                          </p:spTgt>
                                        </p:tgtEl>
                                        <p:attrNameLst>
                                          <p:attrName>style.visibility</p:attrName>
                                        </p:attrNameLst>
                                      </p:cBhvr>
                                      <p:to>
                                        <p:strVal val="visible"/>
                                      </p:to>
                                    </p:set>
                                    <p:anim calcmode="lin" valueType="num">
                                      <p:cBhvr additive="base">
                                        <p:cTn id="17" dur="1000"/>
                                        <p:tgtEl>
                                          <p:spTgt spid="284">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p>
            <a:pPr marL="914400" lvl="0" indent="0" rtl="0">
              <a:spcBef>
                <a:spcPts val="0"/>
              </a:spcBef>
              <a:spcAft>
                <a:spcPts val="0"/>
              </a:spcAft>
              <a:buNone/>
            </a:pPr>
            <a:r>
              <a:rPr lang="en" sz="1800" dirty="0"/>
              <a:t> </a:t>
            </a:r>
            <a:r>
              <a:rPr lang="en" sz="2400" dirty="0"/>
              <a:t> Summarization</a:t>
            </a:r>
            <a:endParaRPr sz="2400" dirty="0"/>
          </a:p>
          <a:p>
            <a:pPr marL="914400" lvl="0" indent="0" rtl="0">
              <a:spcBef>
                <a:spcPts val="0"/>
              </a:spcBef>
              <a:spcAft>
                <a:spcPts val="0"/>
              </a:spcAft>
              <a:buNone/>
            </a:pPr>
            <a:endParaRPr sz="1800" dirty="0"/>
          </a:p>
          <a:p>
            <a:pPr marL="457200" lvl="0" indent="-342900" rtl="0">
              <a:spcBef>
                <a:spcPts val="0"/>
              </a:spcBef>
              <a:spcAft>
                <a:spcPts val="0"/>
              </a:spcAft>
              <a:buSzPts val="1800"/>
              <a:buChar char="●"/>
            </a:pPr>
            <a:r>
              <a:rPr lang="en" sz="1800" dirty="0"/>
              <a:t>Univariate Non graphical EDA</a:t>
            </a:r>
            <a:endParaRPr sz="1800" dirty="0"/>
          </a:p>
          <a:p>
            <a:pPr marL="457200" lvl="0" indent="-342900" rtl="0">
              <a:spcBef>
                <a:spcPts val="0"/>
              </a:spcBef>
              <a:spcAft>
                <a:spcPts val="0"/>
              </a:spcAft>
              <a:buSzPts val="1800"/>
              <a:buChar char="●"/>
            </a:pPr>
            <a:r>
              <a:rPr lang="en" sz="1800" dirty="0"/>
              <a:t>Univariate graphical EDA</a:t>
            </a:r>
            <a:endParaRPr sz="1800" dirty="0"/>
          </a:p>
          <a:p>
            <a:pPr marL="457200" lvl="0" indent="-342900" rtl="0">
              <a:spcBef>
                <a:spcPts val="0"/>
              </a:spcBef>
              <a:spcAft>
                <a:spcPts val="0"/>
              </a:spcAft>
              <a:buSzPts val="1800"/>
              <a:buChar char="●"/>
            </a:pPr>
            <a:r>
              <a:rPr lang="en" sz="1800" dirty="0"/>
              <a:t>Multivariate Non graphical EDA</a:t>
            </a:r>
            <a:endParaRPr sz="1800" dirty="0"/>
          </a:p>
          <a:p>
            <a:pPr marL="457200" lvl="0" indent="-342900" rtl="0">
              <a:spcBef>
                <a:spcPts val="0"/>
              </a:spcBef>
              <a:spcAft>
                <a:spcPts val="0"/>
              </a:spcAft>
              <a:buSzPts val="1800"/>
              <a:buChar char="●"/>
            </a:pPr>
            <a:r>
              <a:rPr lang="en" sz="1800" dirty="0"/>
              <a:t>Multivariate graphical EDA</a:t>
            </a:r>
            <a:endParaRPr sz="1800" dirty="0"/>
          </a:p>
          <a:p>
            <a:pPr marL="457200" lvl="0" indent="0"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9"/>
                                        </p:tgtEl>
                                        <p:attrNameLst>
                                          <p:attrName>style.visibility</p:attrName>
                                        </p:attrNameLst>
                                      </p:cBhvr>
                                      <p:to>
                                        <p:strVal val="visible"/>
                                      </p:to>
                                    </p:set>
                                    <p:anim calcmode="lin" valueType="num">
                                      <p:cBhvr additive="base">
                                        <p:cTn id="7" dur="500" fill="hold"/>
                                        <p:tgtEl>
                                          <p:spTgt spid="289"/>
                                        </p:tgtEl>
                                        <p:attrNameLst>
                                          <p:attrName>ppt_x</p:attrName>
                                        </p:attrNameLst>
                                      </p:cBhvr>
                                      <p:tavLst>
                                        <p:tav tm="0">
                                          <p:val>
                                            <p:strVal val="1+#ppt_w/2"/>
                                          </p:val>
                                        </p:tav>
                                        <p:tav tm="100000">
                                          <p:val>
                                            <p:strVal val="#ppt_x"/>
                                          </p:val>
                                        </p:tav>
                                      </p:tavLst>
                                    </p:anim>
                                    <p:anim calcmode="lin" valueType="num">
                                      <p:cBhvr additive="base">
                                        <p:cTn id="8" dur="500" fill="hold"/>
                                        <p:tgtEl>
                                          <p:spTgt spid="2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900</Words>
  <Application>Microsoft Office PowerPoint</Application>
  <PresentationFormat>On-screen Show (16:9)</PresentationFormat>
  <Paragraphs>56</Paragraphs>
  <Slides>12</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Lato</vt:lpstr>
      <vt:lpstr>Raleway</vt:lpstr>
      <vt:lpstr>Arial</vt:lpstr>
      <vt:lpstr>Montserrat</vt:lpstr>
      <vt:lpstr>Focus</vt:lpstr>
      <vt:lpstr>Streamline</vt:lpstr>
      <vt:lpstr>Exploratory Data Analysis and optimum feature selection using R</vt:lpstr>
      <vt:lpstr>   Agenda</vt:lpstr>
      <vt:lpstr>Exploratory Data Analysis</vt:lpstr>
      <vt:lpstr>PowerPoint Presentation</vt:lpstr>
      <vt:lpstr>Exploratory Data Analysis</vt:lpstr>
      <vt:lpstr>Common Types of Data</vt:lpstr>
      <vt:lpstr>Common forms of EDA</vt:lpstr>
      <vt:lpstr>Looking at the Data</vt:lpstr>
      <vt:lpstr>  Summarization  Univariate Non graphical EDA Univariate graphical EDA Multivariate Non graphical EDA Multivariate graphical EDA </vt:lpstr>
      <vt:lpstr>Notebook</vt:lpstr>
      <vt:lpstr>Importance of EDA in feature Selection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and optimum feature selection using R</dc:title>
  <dc:creator>yash singhal</dc:creator>
  <cp:lastModifiedBy>yash singhal</cp:lastModifiedBy>
  <cp:revision>9</cp:revision>
  <dcterms:modified xsi:type="dcterms:W3CDTF">2018-08-12T08:32:49Z</dcterms:modified>
</cp:coreProperties>
</file>