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4A5C87-F992-487D-A9CB-C61378266E68}">
  <a:tblStyle styleId="{874A5C87-F992-487D-A9CB-C61378266E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e60e66de9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Google Shape;251;g3e60e66de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e60e66de9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Google Shape;303;g3e60e66d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e60e66de9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Google Shape;309;g3e60e66d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e60e66de9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Google Shape;317;g3e60e66d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e60e66de9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Google Shape;324;g3e60e66d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e60e66de9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Google Shape;330;g3e60e66de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e60e66de9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Google Shape;336;g3e60e66de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e63f72abb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Google Shape;342;g3e63f72a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e60e66de9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Google Shape;348;g3e60e66d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e60e66de9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Google Shape;354;g3e60e66de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e60e66de9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Google Shape;360;g3e60e66d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e4fb5787f_0_1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Google Shape;257;g3e4fb5787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e60e66de9_0_2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Google Shape;366;g3e60e66de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e4fb5787f_0_2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Google Shape;263;g3e4fb5787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e4fb5787f_0_2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Google Shape;269;g3e4fb5787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e537b791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Google Shape;275;g3e537b7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e4fb5787f_0_2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e4fb5787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e537b7917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Google Shape;287;g3e537b79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e60e66de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Google Shape;292;g3e60e66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e60e66de9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Google Shape;297;g3e60e66d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rgbClr val="3A3A3C"/>
        </a:solidFill>
      </p:bgPr>
    </p:bg>
    <p:spTree>
      <p:nvGrpSpPr>
        <p:cNvPr id="130" name="Shape 130"/>
        <p:cNvGrpSpPr/>
        <p:nvPr/>
      </p:nvGrpSpPr>
      <p:grpSpPr>
        <a:xfrm>
          <a:off x="0" y="0"/>
          <a:ext cx="0" cy="0"/>
          <a:chOff x="0" y="0"/>
          <a:chExt cx="0" cy="0"/>
        </a:xfrm>
      </p:grpSpPr>
      <p:sp>
        <p:nvSpPr>
          <p:cNvPr id="131" name="Google Shape;131;p13"/>
          <p:cNvSpPr txBox="1"/>
          <p:nvPr>
            <p:ph type="ctrTitle"/>
          </p:nvPr>
        </p:nvSpPr>
        <p:spPr>
          <a:xfrm>
            <a:off x="830400" y="1587300"/>
            <a:ext cx="5877000" cy="1415100"/>
          </a:xfrm>
          <a:prstGeom prst="rect">
            <a:avLst/>
          </a:prstGeom>
        </p:spPr>
        <p:txBody>
          <a:bodyPr anchorCtr="0" anchor="t" bIns="91425" lIns="0" spcFirstLastPara="1" rIns="0"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32" name="Google Shape;132;p13"/>
          <p:cNvSpPr txBox="1"/>
          <p:nvPr>
            <p:ph idx="1" type="subTitle"/>
          </p:nvPr>
        </p:nvSpPr>
        <p:spPr>
          <a:xfrm>
            <a:off x="830395" y="3136350"/>
            <a:ext cx="3787800" cy="541200"/>
          </a:xfrm>
          <a:prstGeom prst="rect">
            <a:avLst/>
          </a:prstGeom>
        </p:spPr>
        <p:txBody>
          <a:bodyPr anchorCtr="0" anchor="t" bIns="91425" lIns="0" spcFirstLastPara="1" rIns="0" wrap="square" tIns="91425"/>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134" name="Google Shape;134;p13"/>
          <p:cNvGrpSpPr/>
          <p:nvPr/>
        </p:nvGrpSpPr>
        <p:grpSpPr>
          <a:xfrm>
            <a:off x="-440" y="-8401"/>
            <a:ext cx="9166097" cy="94981"/>
            <a:chOff x="4580561" y="2589004"/>
            <a:chExt cx="1064464" cy="25200"/>
          </a:xfrm>
        </p:grpSpPr>
        <p:sp>
          <p:nvSpPr>
            <p:cNvPr id="135" name="Google Shape;135;p13"/>
            <p:cNvSpPr/>
            <p:nvPr/>
          </p:nvSpPr>
          <p:spPr>
            <a:xfrm rot="-5400000">
              <a:off x="5366325" y="2335504"/>
              <a:ext cx="25200" cy="532200"/>
            </a:xfrm>
            <a:prstGeom prst="rect">
              <a:avLst/>
            </a:prstGeom>
            <a:solidFill>
              <a:srgbClr val="EE904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13"/>
            <p:cNvSpPr/>
            <p:nvPr/>
          </p:nvSpPr>
          <p:spPr>
            <a:xfrm rot="-5400000">
              <a:off x="4836311" y="2333254"/>
              <a:ext cx="25200" cy="536700"/>
            </a:xfrm>
            <a:prstGeom prst="rect">
              <a:avLst/>
            </a:prstGeom>
            <a:solidFill>
              <a:srgbClr val="459DB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37" name="Google Shape;137;p13"/>
          <p:cNvPicPr preferRelativeResize="0"/>
          <p:nvPr/>
        </p:nvPicPr>
        <p:blipFill rotWithShape="1">
          <a:blip r:embed="rId2">
            <a:alphaModFix/>
          </a:blip>
          <a:srcRect b="0" l="36012" r="0" t="0"/>
          <a:stretch/>
        </p:blipFill>
        <p:spPr>
          <a:xfrm>
            <a:off x="6665249" y="92150"/>
            <a:ext cx="2500225" cy="5051349"/>
          </a:xfrm>
          <a:prstGeom prst="rect">
            <a:avLst/>
          </a:prstGeom>
          <a:noFill/>
          <a:ln>
            <a:noFill/>
          </a:ln>
        </p:spPr>
      </p:pic>
      <p:sp>
        <p:nvSpPr>
          <p:cNvPr id="138" name="Google Shape;138;p13"/>
          <p:cNvSpPr txBox="1"/>
          <p:nvPr>
            <p:ph idx="2" type="subTitle"/>
          </p:nvPr>
        </p:nvSpPr>
        <p:spPr>
          <a:xfrm>
            <a:off x="830395" y="3553900"/>
            <a:ext cx="3787800" cy="541200"/>
          </a:xfrm>
          <a:prstGeom prst="rect">
            <a:avLst/>
          </a:prstGeom>
        </p:spPr>
        <p:txBody>
          <a:bodyPr anchorCtr="0" anchor="t" bIns="91425" lIns="0" spcFirstLastPara="1" rIns="0" wrap="square" tIns="91425"/>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pic>
        <p:nvPicPr>
          <p:cNvPr id="139" name="Google Shape;139;p13"/>
          <p:cNvPicPr preferRelativeResize="0"/>
          <p:nvPr/>
        </p:nvPicPr>
        <p:blipFill>
          <a:blip r:embed="rId3">
            <a:alphaModFix/>
          </a:blip>
          <a:stretch>
            <a:fillRect/>
          </a:stretch>
        </p:blipFill>
        <p:spPr>
          <a:xfrm>
            <a:off x="830400" y="388546"/>
            <a:ext cx="2047423" cy="896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44" name="Shape 144"/>
        <p:cNvGrpSpPr/>
        <p:nvPr/>
      </p:nvGrpSpPr>
      <p:grpSpPr>
        <a:xfrm>
          <a:off x="0" y="0"/>
          <a:ext cx="0" cy="0"/>
          <a:chOff x="0" y="0"/>
          <a:chExt cx="0" cy="0"/>
        </a:xfrm>
      </p:grpSpPr>
      <p:sp>
        <p:nvSpPr>
          <p:cNvPr id="145" name="Google Shape;145;p15"/>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46" name="Google Shape;146;p15"/>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7" name="Google Shape;14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148" name="Google Shape;148;p15"/>
          <p:cNvGrpSpPr/>
          <p:nvPr/>
        </p:nvGrpSpPr>
        <p:grpSpPr>
          <a:xfrm>
            <a:off x="830392" y="1191256"/>
            <a:ext cx="745763" cy="45826"/>
            <a:chOff x="4580561" y="2589004"/>
            <a:chExt cx="1064464" cy="25200"/>
          </a:xfrm>
        </p:grpSpPr>
        <p:sp>
          <p:nvSpPr>
            <p:cNvPr id="149" name="Google Shape;149;p15"/>
            <p:cNvSpPr/>
            <p:nvPr/>
          </p:nvSpPr>
          <p:spPr>
            <a:xfrm rot="-5400000">
              <a:off x="5366325" y="2335504"/>
              <a:ext cx="25200" cy="532200"/>
            </a:xfrm>
            <a:prstGeom prst="rect">
              <a:avLst/>
            </a:prstGeom>
            <a:solidFill>
              <a:srgbClr val="EE904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5"/>
            <p:cNvSpPr/>
            <p:nvPr/>
          </p:nvSpPr>
          <p:spPr>
            <a:xfrm rot="-5400000">
              <a:off x="4836311" y="2333254"/>
              <a:ext cx="25200" cy="536700"/>
            </a:xfrm>
            <a:prstGeom prst="rect">
              <a:avLst/>
            </a:prstGeom>
            <a:solidFill>
              <a:srgbClr val="459DB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1" name="Google Shape;151;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rgbClr val="3A3A3C"/>
        </a:solidFill>
      </p:bgPr>
    </p:bg>
    <p:spTree>
      <p:nvGrpSpPr>
        <p:cNvPr id="152" name="Shape 152"/>
        <p:cNvGrpSpPr/>
        <p:nvPr/>
      </p:nvGrpSpPr>
      <p:grpSpPr>
        <a:xfrm>
          <a:off x="0" y="0"/>
          <a:ext cx="0" cy="0"/>
          <a:chOff x="0" y="0"/>
          <a:chExt cx="0" cy="0"/>
        </a:xfrm>
      </p:grpSpPr>
      <p:sp>
        <p:nvSpPr>
          <p:cNvPr id="153" name="Google Shape;153;p16"/>
          <p:cNvSpPr txBox="1"/>
          <p:nvPr>
            <p:ph type="ctrTitle"/>
          </p:nvPr>
        </p:nvSpPr>
        <p:spPr>
          <a:xfrm>
            <a:off x="830400" y="1587300"/>
            <a:ext cx="5877000" cy="1415100"/>
          </a:xfrm>
          <a:prstGeom prst="rect">
            <a:avLst/>
          </a:prstGeom>
        </p:spPr>
        <p:txBody>
          <a:bodyPr anchorCtr="0" anchor="t" bIns="91425" lIns="0" spcFirstLastPara="1" rIns="0"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54" name="Google Shape;154;p16"/>
          <p:cNvSpPr txBox="1"/>
          <p:nvPr>
            <p:ph idx="1" type="subTitle"/>
          </p:nvPr>
        </p:nvSpPr>
        <p:spPr>
          <a:xfrm>
            <a:off x="830395" y="3136350"/>
            <a:ext cx="3787800" cy="541200"/>
          </a:xfrm>
          <a:prstGeom prst="rect">
            <a:avLst/>
          </a:prstGeom>
        </p:spPr>
        <p:txBody>
          <a:bodyPr anchorCtr="0" anchor="t" bIns="91425" lIns="0" spcFirstLastPara="1" rIns="0" wrap="square" tIns="91425"/>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55" name="Google Shape;15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156" name="Google Shape;156;p16"/>
          <p:cNvGrpSpPr/>
          <p:nvPr/>
        </p:nvGrpSpPr>
        <p:grpSpPr>
          <a:xfrm>
            <a:off x="-440" y="-8401"/>
            <a:ext cx="9166097" cy="94981"/>
            <a:chOff x="4580561" y="2589004"/>
            <a:chExt cx="1064464" cy="25200"/>
          </a:xfrm>
        </p:grpSpPr>
        <p:sp>
          <p:nvSpPr>
            <p:cNvPr id="157" name="Google Shape;157;p16"/>
            <p:cNvSpPr/>
            <p:nvPr/>
          </p:nvSpPr>
          <p:spPr>
            <a:xfrm rot="-5400000">
              <a:off x="5366325" y="2335504"/>
              <a:ext cx="25200" cy="532200"/>
            </a:xfrm>
            <a:prstGeom prst="rect">
              <a:avLst/>
            </a:prstGeom>
            <a:solidFill>
              <a:srgbClr val="EE904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6"/>
            <p:cNvSpPr/>
            <p:nvPr/>
          </p:nvSpPr>
          <p:spPr>
            <a:xfrm rot="-5400000">
              <a:off x="4836311" y="2333254"/>
              <a:ext cx="25200" cy="536700"/>
            </a:xfrm>
            <a:prstGeom prst="rect">
              <a:avLst/>
            </a:prstGeom>
            <a:solidFill>
              <a:srgbClr val="459DB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59" name="Google Shape;159;p16"/>
          <p:cNvPicPr preferRelativeResize="0"/>
          <p:nvPr/>
        </p:nvPicPr>
        <p:blipFill rotWithShape="1">
          <a:blip r:embed="rId2">
            <a:alphaModFix/>
          </a:blip>
          <a:srcRect b="0" l="36012" r="0" t="0"/>
          <a:stretch/>
        </p:blipFill>
        <p:spPr>
          <a:xfrm>
            <a:off x="6665249" y="92150"/>
            <a:ext cx="2500225" cy="5051349"/>
          </a:xfrm>
          <a:prstGeom prst="rect">
            <a:avLst/>
          </a:prstGeom>
          <a:noFill/>
          <a:ln>
            <a:noFill/>
          </a:ln>
        </p:spPr>
      </p:pic>
      <p:sp>
        <p:nvSpPr>
          <p:cNvPr id="160" name="Google Shape;160;p16"/>
          <p:cNvSpPr txBox="1"/>
          <p:nvPr>
            <p:ph idx="2" type="subTitle"/>
          </p:nvPr>
        </p:nvSpPr>
        <p:spPr>
          <a:xfrm>
            <a:off x="830395" y="3553900"/>
            <a:ext cx="3787800" cy="541200"/>
          </a:xfrm>
          <a:prstGeom prst="rect">
            <a:avLst/>
          </a:prstGeom>
        </p:spPr>
        <p:txBody>
          <a:bodyPr anchorCtr="0" anchor="t" bIns="91425" lIns="0" spcFirstLastPara="1" rIns="0" wrap="square" tIns="91425"/>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pic>
        <p:nvPicPr>
          <p:cNvPr id="161" name="Google Shape;161;p16"/>
          <p:cNvPicPr preferRelativeResize="0"/>
          <p:nvPr/>
        </p:nvPicPr>
        <p:blipFill>
          <a:blip r:embed="rId3">
            <a:alphaModFix/>
          </a:blip>
          <a:stretch>
            <a:fillRect/>
          </a:stretch>
        </p:blipFill>
        <p:spPr>
          <a:xfrm>
            <a:off x="830400" y="388546"/>
            <a:ext cx="2047423" cy="896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2" name="Shape 162"/>
        <p:cNvGrpSpPr/>
        <p:nvPr/>
      </p:nvGrpSpPr>
      <p:grpSpPr>
        <a:xfrm>
          <a:off x="0" y="0"/>
          <a:ext cx="0" cy="0"/>
          <a:chOff x="0" y="0"/>
          <a:chExt cx="0" cy="0"/>
        </a:xfrm>
      </p:grpSpPr>
      <p:grpSp>
        <p:nvGrpSpPr>
          <p:cNvPr id="163" name="Google Shape;163;p17"/>
          <p:cNvGrpSpPr/>
          <p:nvPr/>
        </p:nvGrpSpPr>
        <p:grpSpPr>
          <a:xfrm>
            <a:off x="830392" y="1191256"/>
            <a:ext cx="745763" cy="45826"/>
            <a:chOff x="4580561" y="2589004"/>
            <a:chExt cx="1064464" cy="25200"/>
          </a:xfrm>
        </p:grpSpPr>
        <p:sp>
          <p:nvSpPr>
            <p:cNvPr id="164" name="Google Shape;164;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6" name="Google Shape;166;p17"/>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67" name="Google Shape;16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8" name="Shape 168"/>
        <p:cNvGrpSpPr/>
        <p:nvPr/>
      </p:nvGrpSpPr>
      <p:grpSpPr>
        <a:xfrm>
          <a:off x="0" y="0"/>
          <a:ext cx="0" cy="0"/>
          <a:chOff x="0" y="0"/>
          <a:chExt cx="0" cy="0"/>
        </a:xfrm>
      </p:grpSpPr>
      <p:sp>
        <p:nvSpPr>
          <p:cNvPr id="169" name="Google Shape;169;p1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70" name="Google Shape;170;p18"/>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1" name="Google Shape;17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172" name="Google Shape;172;p18"/>
          <p:cNvGrpSpPr/>
          <p:nvPr/>
        </p:nvGrpSpPr>
        <p:grpSpPr>
          <a:xfrm>
            <a:off x="-440" y="-8401"/>
            <a:ext cx="9166097" cy="94981"/>
            <a:chOff x="4580561" y="2589004"/>
            <a:chExt cx="1064464" cy="25200"/>
          </a:xfrm>
        </p:grpSpPr>
        <p:sp>
          <p:nvSpPr>
            <p:cNvPr id="173" name="Google Shape;173;p18"/>
            <p:cNvSpPr/>
            <p:nvPr/>
          </p:nvSpPr>
          <p:spPr>
            <a:xfrm rot="-5400000">
              <a:off x="5366325" y="2335504"/>
              <a:ext cx="25200" cy="532200"/>
            </a:xfrm>
            <a:prstGeom prst="rect">
              <a:avLst/>
            </a:prstGeom>
            <a:solidFill>
              <a:srgbClr val="EE904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18"/>
            <p:cNvSpPr/>
            <p:nvPr/>
          </p:nvSpPr>
          <p:spPr>
            <a:xfrm rot="-5400000">
              <a:off x="4836311" y="2333254"/>
              <a:ext cx="25200" cy="536700"/>
            </a:xfrm>
            <a:prstGeom prst="rect">
              <a:avLst/>
            </a:prstGeom>
            <a:solidFill>
              <a:srgbClr val="459DB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7" name="Google Shape;177;p19"/>
          <p:cNvGrpSpPr/>
          <p:nvPr/>
        </p:nvGrpSpPr>
        <p:grpSpPr>
          <a:xfrm>
            <a:off x="830392" y="1191256"/>
            <a:ext cx="745763" cy="45826"/>
            <a:chOff x="4580561" y="2589004"/>
            <a:chExt cx="1064464" cy="25200"/>
          </a:xfrm>
        </p:grpSpPr>
        <p:sp>
          <p:nvSpPr>
            <p:cNvPr id="178" name="Google Shape;178;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0" name="Google Shape;180;p19"/>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81" name="Google Shape;181;p19"/>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2" name="Google Shape;182;p19"/>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3" name="Google Shape;18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4" name="Shape 184"/>
        <p:cNvGrpSpPr/>
        <p:nvPr/>
      </p:nvGrpSpPr>
      <p:grpSpPr>
        <a:xfrm>
          <a:off x="0" y="0"/>
          <a:ext cx="0" cy="0"/>
          <a:chOff x="0" y="0"/>
          <a:chExt cx="0" cy="0"/>
        </a:xfrm>
      </p:grpSpPr>
      <p:sp>
        <p:nvSpPr>
          <p:cNvPr id="185" name="Google Shape;185;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6" name="Google Shape;186;p20"/>
          <p:cNvGrpSpPr/>
          <p:nvPr/>
        </p:nvGrpSpPr>
        <p:grpSpPr>
          <a:xfrm>
            <a:off x="830392" y="1191256"/>
            <a:ext cx="745763" cy="45826"/>
            <a:chOff x="4580561" y="2589004"/>
            <a:chExt cx="1064464" cy="25200"/>
          </a:xfrm>
        </p:grpSpPr>
        <p:sp>
          <p:nvSpPr>
            <p:cNvPr id="187" name="Google Shape;187;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9" name="Google Shape;189;p20"/>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90" name="Google Shape;190;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191" name="Shape 191"/>
        <p:cNvGrpSpPr/>
        <p:nvPr/>
      </p:nvGrpSpPr>
      <p:grpSpPr>
        <a:xfrm>
          <a:off x="0" y="0"/>
          <a:ext cx="0" cy="0"/>
          <a:chOff x="0" y="0"/>
          <a:chExt cx="0" cy="0"/>
        </a:xfrm>
      </p:grpSpPr>
      <p:sp>
        <p:nvSpPr>
          <p:cNvPr id="192" name="Google Shape;192;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94" name="Shape 194"/>
        <p:cNvGrpSpPr/>
        <p:nvPr/>
      </p:nvGrpSpPr>
      <p:grpSpPr>
        <a:xfrm>
          <a:off x="0" y="0"/>
          <a:ext cx="0" cy="0"/>
          <a:chOff x="0" y="0"/>
          <a:chExt cx="0" cy="0"/>
        </a:xfrm>
      </p:grpSpPr>
      <p:sp>
        <p:nvSpPr>
          <p:cNvPr id="195" name="Google Shape;195;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6" name="Google Shape;196;p22"/>
          <p:cNvGrpSpPr/>
          <p:nvPr/>
        </p:nvGrpSpPr>
        <p:grpSpPr>
          <a:xfrm>
            <a:off x="830392" y="1191256"/>
            <a:ext cx="745763" cy="45826"/>
            <a:chOff x="4580561" y="2589004"/>
            <a:chExt cx="1064464" cy="25200"/>
          </a:xfrm>
        </p:grpSpPr>
        <p:sp>
          <p:nvSpPr>
            <p:cNvPr id="197" name="Google Shape;197;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9" name="Google Shape;199;p2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00" name="Google Shape;200;p22"/>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01" name="Google Shape;20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202" name="Shape 202"/>
        <p:cNvGrpSpPr/>
        <p:nvPr/>
      </p:nvGrpSpPr>
      <p:grpSpPr>
        <a:xfrm>
          <a:off x="0" y="0"/>
          <a:ext cx="0" cy="0"/>
          <a:chOff x="0" y="0"/>
          <a:chExt cx="0" cy="0"/>
        </a:xfrm>
      </p:grpSpPr>
      <p:grpSp>
        <p:nvGrpSpPr>
          <p:cNvPr id="203" name="Google Shape;203;p23"/>
          <p:cNvGrpSpPr/>
          <p:nvPr/>
        </p:nvGrpSpPr>
        <p:grpSpPr>
          <a:xfrm>
            <a:off x="830392" y="4169130"/>
            <a:ext cx="745763" cy="45826"/>
            <a:chOff x="4580561" y="2589004"/>
            <a:chExt cx="1064464" cy="25200"/>
          </a:xfrm>
        </p:grpSpPr>
        <p:sp>
          <p:nvSpPr>
            <p:cNvPr id="204" name="Google Shape;204;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6" name="Google Shape;206;p23"/>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207" name="Google Shape;207;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2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0" name="Google Shape;210;p24"/>
          <p:cNvGrpSpPr/>
          <p:nvPr/>
        </p:nvGrpSpPr>
        <p:grpSpPr>
          <a:xfrm>
            <a:off x="830392" y="1191256"/>
            <a:ext cx="745763" cy="45826"/>
            <a:chOff x="4580561" y="2589004"/>
            <a:chExt cx="1064464" cy="25200"/>
          </a:xfrm>
        </p:grpSpPr>
        <p:sp>
          <p:nvSpPr>
            <p:cNvPr id="211" name="Google Shape;211;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3" name="Google Shape;213;p24"/>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14" name="Google Shape;214;p24"/>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15" name="Google Shape;215;p24"/>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16" name="Google Shape;21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217" name="Shape 217"/>
        <p:cNvGrpSpPr/>
        <p:nvPr/>
      </p:nvGrpSpPr>
      <p:grpSpPr>
        <a:xfrm>
          <a:off x="0" y="0"/>
          <a:ext cx="0" cy="0"/>
          <a:chOff x="0" y="0"/>
          <a:chExt cx="0" cy="0"/>
        </a:xfrm>
      </p:grpSpPr>
      <p:pic>
        <p:nvPicPr>
          <p:cNvPr descr="Side view of hands writing in a notebook at a cafe" id="218" name="Google Shape;218;p25"/>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219" name="Google Shape;219;p25"/>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0" name="Google Shape;220;p25"/>
          <p:cNvGrpSpPr/>
          <p:nvPr/>
        </p:nvGrpSpPr>
        <p:grpSpPr>
          <a:xfrm>
            <a:off x="830392" y="1191256"/>
            <a:ext cx="745763" cy="45826"/>
            <a:chOff x="4580561" y="2589004"/>
            <a:chExt cx="1064464" cy="25200"/>
          </a:xfrm>
        </p:grpSpPr>
        <p:sp>
          <p:nvSpPr>
            <p:cNvPr id="221" name="Google Shape;221;p25"/>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25"/>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3" name="Google Shape;223;p25"/>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224" name="Google Shape;224;p25"/>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25" name="Google Shape;225;p25"/>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6" name="Google Shape;226;p25"/>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227" name="Shape 227"/>
        <p:cNvGrpSpPr/>
        <p:nvPr/>
      </p:nvGrpSpPr>
      <p:grpSpPr>
        <a:xfrm>
          <a:off x="0" y="0"/>
          <a:ext cx="0" cy="0"/>
          <a:chOff x="0" y="0"/>
          <a:chExt cx="0" cy="0"/>
        </a:xfrm>
      </p:grpSpPr>
      <p:pic>
        <p:nvPicPr>
          <p:cNvPr id="228" name="Google Shape;228;p26"/>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229" name="Google Shape;229;p26"/>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30" name="Google Shape;230;p26"/>
          <p:cNvGrpSpPr/>
          <p:nvPr/>
        </p:nvGrpSpPr>
        <p:grpSpPr>
          <a:xfrm>
            <a:off x="830392" y="1191256"/>
            <a:ext cx="745763" cy="45826"/>
            <a:chOff x="4580561" y="2589004"/>
            <a:chExt cx="1064464" cy="25200"/>
          </a:xfrm>
        </p:grpSpPr>
        <p:sp>
          <p:nvSpPr>
            <p:cNvPr id="231" name="Google Shape;231;p26"/>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26"/>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3" name="Google Shape;233;p2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234" name="Google Shape;234;p26"/>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35" name="Google Shape;235;p26"/>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6" name="Google Shape;236;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37" name="Shape 237"/>
        <p:cNvGrpSpPr/>
        <p:nvPr/>
      </p:nvGrpSpPr>
      <p:grpSpPr>
        <a:xfrm>
          <a:off x="0" y="0"/>
          <a:ext cx="0" cy="0"/>
          <a:chOff x="0" y="0"/>
          <a:chExt cx="0" cy="0"/>
        </a:xfrm>
      </p:grpSpPr>
      <p:sp>
        <p:nvSpPr>
          <p:cNvPr id="238" name="Google Shape;238;p27"/>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239" name="Google Shape;239;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240" name="Shape 240"/>
        <p:cNvGrpSpPr/>
        <p:nvPr/>
      </p:nvGrpSpPr>
      <p:grpSpPr>
        <a:xfrm>
          <a:off x="0" y="0"/>
          <a:ext cx="0" cy="0"/>
          <a:chOff x="0" y="0"/>
          <a:chExt cx="0" cy="0"/>
        </a:xfrm>
      </p:grpSpPr>
      <p:grpSp>
        <p:nvGrpSpPr>
          <p:cNvPr id="241" name="Google Shape;241;p28"/>
          <p:cNvGrpSpPr/>
          <p:nvPr/>
        </p:nvGrpSpPr>
        <p:grpSpPr>
          <a:xfrm>
            <a:off x="830392" y="4169130"/>
            <a:ext cx="745763" cy="45826"/>
            <a:chOff x="4580561" y="2589004"/>
            <a:chExt cx="1064464" cy="25200"/>
          </a:xfrm>
        </p:grpSpPr>
        <p:sp>
          <p:nvSpPr>
            <p:cNvPr id="242" name="Google Shape;242;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4" name="Google Shape;244;p2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245" name="Google Shape;245;p2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246" name="Google Shape;246;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7" name="Shape 247"/>
        <p:cNvGrpSpPr/>
        <p:nvPr/>
      </p:nvGrpSpPr>
      <p:grpSpPr>
        <a:xfrm>
          <a:off x="0" y="0"/>
          <a:ext cx="0" cy="0"/>
          <a:chOff x="0" y="0"/>
          <a:chExt cx="0" cy="0"/>
        </a:xfrm>
      </p:grpSpPr>
      <p:sp>
        <p:nvSpPr>
          <p:cNvPr id="248" name="Google Shape;248;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142" name="Google Shape;14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43" name="Google Shape;143;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mailto:yashgyy@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ctrTitle"/>
          </p:nvPr>
        </p:nvSpPr>
        <p:spPr>
          <a:xfrm>
            <a:off x="830400" y="1587300"/>
            <a:ext cx="5877000" cy="1415100"/>
          </a:xfrm>
          <a:prstGeom prst="rect">
            <a:avLst/>
          </a:prstGeom>
        </p:spPr>
        <p:txBody>
          <a:bodyPr anchorCtr="0" anchor="t" bIns="91425" lIns="0" spcFirstLastPara="1" rIns="0" wrap="square" tIns="91425">
            <a:noAutofit/>
          </a:bodyPr>
          <a:lstStyle/>
          <a:p>
            <a:pPr indent="0" lvl="0" marL="0" rtl="0">
              <a:spcBef>
                <a:spcPts val="0"/>
              </a:spcBef>
              <a:spcAft>
                <a:spcPts val="0"/>
              </a:spcAft>
              <a:buNone/>
            </a:pPr>
            <a:r>
              <a:rPr lang="en" sz="2400"/>
              <a:t>Exploratory</a:t>
            </a:r>
            <a:r>
              <a:rPr lang="en" sz="2400"/>
              <a:t> Data Analysis and optimum feature selection using R</a:t>
            </a:r>
            <a:endParaRPr sz="2400"/>
          </a:p>
        </p:txBody>
      </p:sp>
      <p:sp>
        <p:nvSpPr>
          <p:cNvPr id="254" name="Google Shape;254;p30"/>
          <p:cNvSpPr txBox="1"/>
          <p:nvPr>
            <p:ph idx="1" type="subTitle"/>
          </p:nvPr>
        </p:nvSpPr>
        <p:spPr>
          <a:xfrm>
            <a:off x="906595" y="3136350"/>
            <a:ext cx="3787800" cy="541200"/>
          </a:xfrm>
          <a:prstGeom prst="rect">
            <a:avLst/>
          </a:prstGeom>
        </p:spPr>
        <p:txBody>
          <a:bodyPr anchorCtr="0" anchor="t" bIns="91425" lIns="0" spcFirstLastPara="1" rIns="0" wrap="square" tIns="91425">
            <a:noAutofit/>
          </a:bodyPr>
          <a:lstStyle/>
          <a:p>
            <a:pPr indent="0" lvl="0" marL="0" rtl="0">
              <a:spcBef>
                <a:spcPts val="0"/>
              </a:spcBef>
              <a:spcAft>
                <a:spcPts val="0"/>
              </a:spcAft>
              <a:buNone/>
            </a:pPr>
            <a:r>
              <a:rPr lang="en"/>
              <a:t>Yash Singhal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Univariate Graphical EDA</a:t>
            </a:r>
            <a:endParaRPr/>
          </a:p>
        </p:txBody>
      </p:sp>
      <p:sp>
        <p:nvSpPr>
          <p:cNvPr id="306" name="Google Shape;306;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Categorical- Bar Plot</a:t>
            </a:r>
            <a:endParaRPr/>
          </a:p>
          <a:p>
            <a:pPr indent="-311150" lvl="0" marL="457200" rtl="0">
              <a:spcBef>
                <a:spcPts val="0"/>
              </a:spcBef>
              <a:spcAft>
                <a:spcPts val="0"/>
              </a:spcAft>
              <a:buSzPts val="1300"/>
              <a:buChar char="●"/>
            </a:pPr>
            <a:r>
              <a:rPr lang="en"/>
              <a:t>Quantitative</a:t>
            </a:r>
            <a:r>
              <a:rPr lang="en"/>
              <a:t> or Ordinal -</a:t>
            </a:r>
            <a:endParaRPr/>
          </a:p>
          <a:p>
            <a:pPr indent="-298450" lvl="1" marL="914400" rtl="0">
              <a:spcBef>
                <a:spcPts val="0"/>
              </a:spcBef>
              <a:spcAft>
                <a:spcPts val="0"/>
              </a:spcAft>
              <a:buSzPts val="1100"/>
              <a:buChar char="○"/>
            </a:pPr>
            <a:r>
              <a:rPr lang="en"/>
              <a:t>Histogram</a:t>
            </a:r>
            <a:endParaRPr/>
          </a:p>
          <a:p>
            <a:pPr indent="-298450" lvl="2" marL="1371600" rtl="0">
              <a:spcBef>
                <a:spcPts val="0"/>
              </a:spcBef>
              <a:spcAft>
                <a:spcPts val="0"/>
              </a:spcAft>
              <a:buSzPts val="1100"/>
              <a:buChar char="■"/>
            </a:pPr>
            <a:r>
              <a:rPr lang="en"/>
              <a:t>Bars run vertically with the count axis and bin width </a:t>
            </a:r>
            <a:r>
              <a:rPr lang="en"/>
              <a:t>depicting</a:t>
            </a:r>
            <a:r>
              <a:rPr lang="en"/>
              <a:t> range</a:t>
            </a:r>
            <a:endParaRPr/>
          </a:p>
          <a:p>
            <a:pPr indent="-298450" lvl="2" marL="1371600" rtl="0">
              <a:spcBef>
                <a:spcPts val="0"/>
              </a:spcBef>
              <a:spcAft>
                <a:spcPts val="0"/>
              </a:spcAft>
              <a:buSzPts val="1100"/>
              <a:buChar char="■"/>
            </a:pPr>
            <a:r>
              <a:rPr lang="en"/>
              <a:t>Bin Width is an iterative approach and may need some adjustment to determine modality and skewness. Generally used to about 30</a:t>
            </a:r>
            <a:endParaRPr/>
          </a:p>
          <a:p>
            <a:pPr indent="-298450" lvl="2" marL="1371600" rtl="0">
              <a:spcBef>
                <a:spcPts val="0"/>
              </a:spcBef>
              <a:spcAft>
                <a:spcPts val="0"/>
              </a:spcAft>
              <a:buSzPts val="1100"/>
              <a:buChar char="■"/>
            </a:pPr>
            <a:r>
              <a:rPr lang="en"/>
              <a:t>Histogram are one of the best way to quickly learn a lot about data, including central tendency spread modality and outlier</a:t>
            </a:r>
            <a:endParaRPr/>
          </a:p>
          <a:p>
            <a:pPr indent="-298450" lvl="1" marL="914400" rtl="0">
              <a:spcBef>
                <a:spcPts val="0"/>
              </a:spcBef>
              <a:spcAft>
                <a:spcPts val="0"/>
              </a:spcAft>
              <a:buSzPts val="1100"/>
              <a:buChar char="○"/>
            </a:pPr>
            <a:r>
              <a:rPr lang="en"/>
              <a:t>Box Plots</a:t>
            </a:r>
            <a:endParaRPr/>
          </a:p>
          <a:p>
            <a:pPr indent="-298450" lvl="2" marL="1371600" rtl="0">
              <a:spcBef>
                <a:spcPts val="0"/>
              </a:spcBef>
              <a:spcAft>
                <a:spcPts val="0"/>
              </a:spcAft>
              <a:buSzPts val="1100"/>
              <a:buChar char="■"/>
            </a:pPr>
            <a:r>
              <a:rPr lang="en"/>
              <a:t>Perfect for visualizing skewness, central tendency as well as providing information regarding where most of data lies and Outliers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40"/>
          <p:cNvPicPr preferRelativeResize="0"/>
          <p:nvPr/>
        </p:nvPicPr>
        <p:blipFill>
          <a:blip r:embed="rId3">
            <a:alphaModFix/>
          </a:blip>
          <a:stretch>
            <a:fillRect/>
          </a:stretch>
        </p:blipFill>
        <p:spPr>
          <a:xfrm>
            <a:off x="118150" y="775575"/>
            <a:ext cx="3495675" cy="3914775"/>
          </a:xfrm>
          <a:prstGeom prst="rect">
            <a:avLst/>
          </a:prstGeom>
          <a:noFill/>
          <a:ln>
            <a:noFill/>
          </a:ln>
        </p:spPr>
      </p:pic>
      <p:pic>
        <p:nvPicPr>
          <p:cNvPr id="312" name="Google Shape;312;p40"/>
          <p:cNvPicPr preferRelativeResize="0"/>
          <p:nvPr/>
        </p:nvPicPr>
        <p:blipFill>
          <a:blip r:embed="rId4">
            <a:alphaModFix/>
          </a:blip>
          <a:stretch>
            <a:fillRect/>
          </a:stretch>
        </p:blipFill>
        <p:spPr>
          <a:xfrm>
            <a:off x="4145300" y="1278175"/>
            <a:ext cx="3951325" cy="2519975"/>
          </a:xfrm>
          <a:prstGeom prst="rect">
            <a:avLst/>
          </a:prstGeom>
          <a:noFill/>
          <a:ln>
            <a:noFill/>
          </a:ln>
        </p:spPr>
      </p:pic>
      <p:sp>
        <p:nvSpPr>
          <p:cNvPr id="313" name="Google Shape;313;p40"/>
          <p:cNvSpPr txBox="1"/>
          <p:nvPr/>
        </p:nvSpPr>
        <p:spPr>
          <a:xfrm>
            <a:off x="1198550" y="301350"/>
            <a:ext cx="1301400" cy="29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Boxplot</a:t>
            </a:r>
            <a:endParaRPr>
              <a:solidFill>
                <a:srgbClr val="FFFFFF"/>
              </a:solidFill>
            </a:endParaRPr>
          </a:p>
        </p:txBody>
      </p:sp>
      <p:sp>
        <p:nvSpPr>
          <p:cNvPr id="314" name="Google Shape;314;p40"/>
          <p:cNvSpPr txBox="1"/>
          <p:nvPr/>
        </p:nvSpPr>
        <p:spPr>
          <a:xfrm>
            <a:off x="4794200" y="712275"/>
            <a:ext cx="22671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Histogram</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a:spcBef>
                <a:spcPts val="0"/>
              </a:spcBef>
              <a:spcAft>
                <a:spcPts val="0"/>
              </a:spcAft>
              <a:buNone/>
            </a:pPr>
            <a:r>
              <a:rPr lang="en"/>
              <a:t>Multivariate Non Graphical EDA</a:t>
            </a:r>
            <a:endParaRPr/>
          </a:p>
        </p:txBody>
      </p:sp>
      <p:sp>
        <p:nvSpPr>
          <p:cNvPr id="320" name="Google Shape;320;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Categorical &amp; Categorical </a:t>
            </a:r>
            <a:endParaRPr/>
          </a:p>
          <a:p>
            <a:pPr indent="-298450" lvl="1" marL="914400" rtl="0">
              <a:spcBef>
                <a:spcPts val="0"/>
              </a:spcBef>
              <a:spcAft>
                <a:spcPts val="0"/>
              </a:spcAft>
              <a:buSzPts val="1100"/>
              <a:buChar char="○"/>
            </a:pPr>
            <a:r>
              <a:rPr lang="en"/>
              <a:t>Cross Tabulation- A matrix form to input data</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11150" lvl="0" marL="457200" rtl="0">
              <a:spcBef>
                <a:spcPts val="1600"/>
              </a:spcBef>
              <a:spcAft>
                <a:spcPts val="0"/>
              </a:spcAft>
              <a:buSzPts val="1300"/>
              <a:buChar char="●"/>
            </a:pPr>
            <a:r>
              <a:rPr lang="en"/>
              <a:t>Categorical and </a:t>
            </a:r>
            <a:r>
              <a:rPr lang="en"/>
              <a:t>Quantitative</a:t>
            </a:r>
            <a:endParaRPr/>
          </a:p>
          <a:p>
            <a:pPr indent="-298450" lvl="1" marL="914400">
              <a:spcBef>
                <a:spcPts val="0"/>
              </a:spcBef>
              <a:spcAft>
                <a:spcPts val="0"/>
              </a:spcAft>
              <a:buSzPts val="1100"/>
              <a:buChar char="○"/>
            </a:pPr>
            <a:r>
              <a:rPr lang="en"/>
              <a:t>Perform Groupby operations on each categories and perform </a:t>
            </a:r>
            <a:r>
              <a:rPr lang="en"/>
              <a:t>statistical</a:t>
            </a:r>
            <a:r>
              <a:rPr lang="en"/>
              <a:t> summary within each group</a:t>
            </a:r>
            <a:endParaRPr/>
          </a:p>
        </p:txBody>
      </p:sp>
      <p:graphicFrame>
        <p:nvGraphicFramePr>
          <p:cNvPr id="321" name="Google Shape;321;p41"/>
          <p:cNvGraphicFramePr/>
          <p:nvPr/>
        </p:nvGraphicFramePr>
        <p:xfrm>
          <a:off x="2106475" y="2213638"/>
          <a:ext cx="3000000" cy="3000000"/>
        </p:xfrm>
        <a:graphic>
          <a:graphicData uri="http://schemas.openxmlformats.org/drawingml/2006/table">
            <a:tbl>
              <a:tblPr>
                <a:noFill/>
                <a:tableStyleId>{874A5C87-F992-487D-A9CB-C61378266E68}</a:tableStyleId>
              </a:tblPr>
              <a:tblGrid>
                <a:gridCol w="1039825"/>
                <a:gridCol w="1039825"/>
                <a:gridCol w="1039825"/>
              </a:tblGrid>
              <a:tr h="274850">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Female</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Male</a:t>
                      </a:r>
                      <a:endParaRPr>
                        <a:solidFill>
                          <a:srgbClr val="F3F3F3"/>
                        </a:solidFill>
                      </a:endParaRPr>
                    </a:p>
                  </a:txBody>
                  <a:tcPr marT="91425" marB="91425" marR="91425" marL="91425"/>
                </a:tc>
              </a:tr>
              <a:tr h="274850">
                <a:tc>
                  <a:txBody>
                    <a:bodyPr>
                      <a:noAutofit/>
                    </a:bodyPr>
                    <a:lstStyle/>
                    <a:p>
                      <a:pPr indent="0" lvl="0" marL="0">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25</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12</a:t>
                      </a:r>
                      <a:endParaRPr>
                        <a:solidFill>
                          <a:srgbClr val="F3F3F3"/>
                        </a:solidFill>
                      </a:endParaRPr>
                    </a:p>
                  </a:txBody>
                  <a:tcPr marT="91425" marB="91425" marR="91425" marL="91425"/>
                </a:tc>
              </a:tr>
              <a:tr h="274850">
                <a:tc>
                  <a:txBody>
                    <a:bodyPr>
                      <a:noAutofit/>
                    </a:bodyPr>
                    <a:lstStyle/>
                    <a:p>
                      <a:pPr indent="0" lvl="0" marL="0">
                        <a:spcBef>
                          <a:spcPts val="0"/>
                        </a:spcBef>
                        <a:spcAft>
                          <a:spcPts val="0"/>
                        </a:spcAft>
                        <a:buNone/>
                      </a:pPr>
                      <a:r>
                        <a:rPr lang="en">
                          <a:solidFill>
                            <a:srgbClr val="FFFFFF"/>
                          </a:solidFill>
                        </a:rPr>
                        <a:t>No</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34</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76</a:t>
                      </a:r>
                      <a:endParaRPr>
                        <a:solidFill>
                          <a:srgbClr val="F3F3F3"/>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Multivariate Non Graphical EDA</a:t>
            </a:r>
            <a:endParaRPr/>
          </a:p>
          <a:p>
            <a:pPr indent="0" lvl="0" marL="0">
              <a:spcBef>
                <a:spcPts val="0"/>
              </a:spcBef>
              <a:spcAft>
                <a:spcPts val="0"/>
              </a:spcAft>
              <a:buNone/>
            </a:pPr>
            <a:r>
              <a:t/>
            </a:r>
            <a:endParaRPr/>
          </a:p>
        </p:txBody>
      </p:sp>
      <p:sp>
        <p:nvSpPr>
          <p:cNvPr id="327" name="Google Shape;327;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Quantitative</a:t>
            </a:r>
            <a:r>
              <a:rPr lang="en"/>
              <a:t> and </a:t>
            </a:r>
            <a:r>
              <a:rPr lang="en"/>
              <a:t>Quantitative</a:t>
            </a:r>
            <a:endParaRPr/>
          </a:p>
          <a:p>
            <a:pPr indent="-298450" lvl="1" marL="914400" rtl="0">
              <a:spcBef>
                <a:spcPts val="0"/>
              </a:spcBef>
              <a:spcAft>
                <a:spcPts val="0"/>
              </a:spcAft>
              <a:buSzPts val="1100"/>
              <a:buChar char="○"/>
            </a:pPr>
            <a:r>
              <a:rPr lang="en"/>
              <a:t>Covariance</a:t>
            </a:r>
            <a:endParaRPr/>
          </a:p>
          <a:p>
            <a:pPr indent="-298450" lvl="2" marL="1371600" rtl="0">
              <a:spcBef>
                <a:spcPts val="0"/>
              </a:spcBef>
              <a:spcAft>
                <a:spcPts val="0"/>
              </a:spcAft>
              <a:buSzPts val="1100"/>
              <a:buChar char="■"/>
            </a:pPr>
            <a:r>
              <a:rPr lang="en"/>
              <a:t>Measures  of how much two attribute co-vary , how much we expect one variable to change when other changes</a:t>
            </a:r>
            <a:endParaRPr/>
          </a:p>
          <a:p>
            <a:pPr indent="-298450" lvl="2" marL="1371600" rtl="0">
              <a:spcBef>
                <a:spcPts val="0"/>
              </a:spcBef>
              <a:spcAft>
                <a:spcPts val="0"/>
              </a:spcAft>
              <a:buSzPts val="1100"/>
              <a:buChar char="■"/>
            </a:pPr>
            <a:r>
              <a:rPr lang="en"/>
              <a:t>Positive</a:t>
            </a:r>
            <a:r>
              <a:rPr lang="en"/>
              <a:t> Covariance suggest that one is above the mean , other would be above the mean as well and vice versa</a:t>
            </a:r>
            <a:endParaRPr/>
          </a:p>
          <a:p>
            <a:pPr indent="-298450" lvl="2" marL="1371600" rtl="0">
              <a:spcBef>
                <a:spcPts val="0"/>
              </a:spcBef>
              <a:spcAft>
                <a:spcPts val="0"/>
              </a:spcAft>
              <a:buSzPts val="1100"/>
              <a:buChar char="■"/>
            </a:pPr>
            <a:r>
              <a:rPr lang="en"/>
              <a:t>Difficult to Interpret as the values are unbound</a:t>
            </a:r>
            <a:endParaRPr/>
          </a:p>
          <a:p>
            <a:pPr indent="-298450" lvl="1" marL="914400" rtl="0">
              <a:spcBef>
                <a:spcPts val="0"/>
              </a:spcBef>
              <a:spcAft>
                <a:spcPts val="0"/>
              </a:spcAft>
              <a:buSzPts val="1100"/>
              <a:buChar char="○"/>
            </a:pPr>
            <a:r>
              <a:rPr lang="en"/>
              <a:t>Correlation</a:t>
            </a:r>
            <a:endParaRPr/>
          </a:p>
          <a:p>
            <a:pPr indent="-298450" lvl="2" marL="1371600" rtl="0">
              <a:spcBef>
                <a:spcPts val="0"/>
              </a:spcBef>
              <a:spcAft>
                <a:spcPts val="0"/>
              </a:spcAft>
              <a:buSzPts val="1100"/>
              <a:buChar char="■"/>
            </a:pPr>
            <a:r>
              <a:rPr lang="en"/>
              <a:t>Most Widely used</a:t>
            </a:r>
            <a:endParaRPr/>
          </a:p>
          <a:p>
            <a:pPr indent="-298450" lvl="2" marL="1371600" rtl="0">
              <a:spcBef>
                <a:spcPts val="0"/>
              </a:spcBef>
              <a:spcAft>
                <a:spcPts val="0"/>
              </a:spcAft>
              <a:buSzPts val="1100"/>
              <a:buChar char="■"/>
            </a:pPr>
            <a:r>
              <a:rPr lang="en"/>
              <a:t>Conceptually same as covariance but within the range -1 to 1</a:t>
            </a:r>
            <a:endParaRPr/>
          </a:p>
          <a:p>
            <a:pPr indent="-298450" lvl="2" marL="1371600" rtl="0">
              <a:spcBef>
                <a:spcPts val="0"/>
              </a:spcBef>
              <a:spcAft>
                <a:spcPts val="0"/>
              </a:spcAft>
              <a:buSzPts val="1100"/>
              <a:buChar char="■"/>
            </a:pPr>
            <a:r>
              <a:rPr lang="en"/>
              <a:t>0 indicates independence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a:spcBef>
                <a:spcPts val="0"/>
              </a:spcBef>
              <a:spcAft>
                <a:spcPts val="0"/>
              </a:spcAft>
              <a:buNone/>
            </a:pPr>
            <a:r>
              <a:rPr lang="en"/>
              <a:t>Multivariate Graphical EDA</a:t>
            </a:r>
            <a:endParaRPr/>
          </a:p>
        </p:txBody>
      </p:sp>
      <p:sp>
        <p:nvSpPr>
          <p:cNvPr id="333" name="Google Shape;333;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One Categorical and One </a:t>
            </a:r>
            <a:r>
              <a:rPr lang="en"/>
              <a:t>quantitative</a:t>
            </a:r>
            <a:endParaRPr/>
          </a:p>
          <a:p>
            <a:pPr indent="-298450" lvl="1" marL="914400" rtl="0">
              <a:spcBef>
                <a:spcPts val="0"/>
              </a:spcBef>
              <a:spcAft>
                <a:spcPts val="0"/>
              </a:spcAft>
              <a:buSzPts val="1100"/>
              <a:buChar char="○"/>
            </a:pPr>
            <a:r>
              <a:rPr lang="en"/>
              <a:t>Side by Side Boxplot</a:t>
            </a:r>
            <a:endParaRPr/>
          </a:p>
          <a:p>
            <a:pPr indent="-298450" lvl="2" marL="1371600" rtl="0">
              <a:spcBef>
                <a:spcPts val="0"/>
              </a:spcBef>
              <a:spcAft>
                <a:spcPts val="0"/>
              </a:spcAft>
              <a:buSzPts val="1100"/>
              <a:buChar char="■"/>
            </a:pPr>
            <a:r>
              <a:rPr lang="en"/>
              <a:t>Extensively used and gives out a </a:t>
            </a:r>
            <a:r>
              <a:rPr lang="en"/>
              <a:t>breadth</a:t>
            </a:r>
            <a:r>
              <a:rPr lang="en"/>
              <a:t> of information </a:t>
            </a:r>
            <a:endParaRPr/>
          </a:p>
          <a:p>
            <a:pPr indent="-298450" lvl="2" marL="1371600" rtl="0">
              <a:spcBef>
                <a:spcPts val="0"/>
              </a:spcBef>
              <a:spcAft>
                <a:spcPts val="0"/>
              </a:spcAft>
              <a:buSzPts val="1100"/>
              <a:buChar char="■"/>
            </a:pPr>
            <a:r>
              <a:rPr lang="en"/>
              <a:t>Can be used as a tool to compare very easily. Infact the best way</a:t>
            </a:r>
            <a:endParaRPr/>
          </a:p>
          <a:p>
            <a:pPr indent="-311150" lvl="0" marL="457200" rtl="0">
              <a:spcBef>
                <a:spcPts val="0"/>
              </a:spcBef>
              <a:spcAft>
                <a:spcPts val="0"/>
              </a:spcAft>
              <a:buSzPts val="1300"/>
              <a:buChar char="●"/>
            </a:pPr>
            <a:r>
              <a:rPr lang="en"/>
              <a:t>One </a:t>
            </a:r>
            <a:r>
              <a:rPr lang="en"/>
              <a:t>Quantitative</a:t>
            </a:r>
            <a:r>
              <a:rPr lang="en"/>
              <a:t> and One </a:t>
            </a:r>
            <a:r>
              <a:rPr lang="en"/>
              <a:t>Quantitative</a:t>
            </a:r>
            <a:endParaRPr/>
          </a:p>
          <a:p>
            <a:pPr indent="-298450" lvl="1" marL="914400" rtl="0">
              <a:spcBef>
                <a:spcPts val="0"/>
              </a:spcBef>
              <a:spcAft>
                <a:spcPts val="0"/>
              </a:spcAft>
              <a:buSzPts val="1100"/>
              <a:buChar char="○"/>
            </a:pPr>
            <a:r>
              <a:rPr lang="en"/>
              <a:t>Scatterplot</a:t>
            </a:r>
            <a:endParaRPr/>
          </a:p>
          <a:p>
            <a:pPr indent="-298450" lvl="2" marL="1371600" rtl="0">
              <a:spcBef>
                <a:spcPts val="0"/>
              </a:spcBef>
              <a:spcAft>
                <a:spcPts val="0"/>
              </a:spcAft>
              <a:buSzPts val="1100"/>
              <a:buChar char="■"/>
            </a:pPr>
            <a:r>
              <a:rPr lang="en"/>
              <a:t>Traditional</a:t>
            </a:r>
            <a:r>
              <a:rPr lang="en"/>
              <a:t> method to compare two numerical attributes</a:t>
            </a:r>
            <a:endParaRPr/>
          </a:p>
          <a:p>
            <a:pPr indent="-298450" lvl="2" marL="1371600" rtl="0">
              <a:spcBef>
                <a:spcPts val="0"/>
              </a:spcBef>
              <a:spcAft>
                <a:spcPts val="0"/>
              </a:spcAft>
              <a:buSzPts val="1100"/>
              <a:buChar char="■"/>
            </a:pPr>
            <a:r>
              <a:rPr lang="en"/>
              <a:t>Non Complex Visualization which helps us to explore how change in one var changes other</a:t>
            </a:r>
            <a:endParaRPr/>
          </a:p>
          <a:p>
            <a:pPr indent="-311150" lvl="0" marL="457200" rtl="0">
              <a:spcBef>
                <a:spcPts val="0"/>
              </a:spcBef>
              <a:spcAft>
                <a:spcPts val="0"/>
              </a:spcAft>
              <a:buSzPts val="1300"/>
              <a:buChar char="●"/>
            </a:pPr>
            <a:r>
              <a:rPr lang="en"/>
              <a:t>Two  </a:t>
            </a:r>
            <a:r>
              <a:rPr lang="en"/>
              <a:t>Quantitative</a:t>
            </a:r>
            <a:r>
              <a:rPr lang="en"/>
              <a:t> Attributes with one or more Categorical</a:t>
            </a:r>
            <a:endParaRPr/>
          </a:p>
          <a:p>
            <a:pPr indent="-298450" lvl="1" marL="914400" rtl="0">
              <a:spcBef>
                <a:spcPts val="0"/>
              </a:spcBef>
              <a:spcAft>
                <a:spcPts val="0"/>
              </a:spcAft>
              <a:buSzPts val="1100"/>
              <a:buChar char="○"/>
            </a:pPr>
            <a:r>
              <a:rPr lang="en"/>
              <a:t>Scatterplot</a:t>
            </a:r>
            <a:endParaRPr/>
          </a:p>
          <a:p>
            <a:pPr indent="-298450" lvl="2" marL="1371600" rtl="0">
              <a:spcBef>
                <a:spcPts val="0"/>
              </a:spcBef>
              <a:spcAft>
                <a:spcPts val="0"/>
              </a:spcAft>
              <a:buSzPts val="1100"/>
              <a:buChar char="■"/>
            </a:pPr>
            <a:r>
              <a:rPr lang="en"/>
              <a:t>Categorical column can be encoded in the form of shapes and sizes to decode extra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44"/>
          <p:cNvPicPr preferRelativeResize="0"/>
          <p:nvPr/>
        </p:nvPicPr>
        <p:blipFill>
          <a:blip r:embed="rId3">
            <a:alphaModFix/>
          </a:blip>
          <a:stretch>
            <a:fillRect/>
          </a:stretch>
        </p:blipFill>
        <p:spPr>
          <a:xfrm>
            <a:off x="1966863" y="1093638"/>
            <a:ext cx="5210274" cy="2956224"/>
          </a:xfrm>
          <a:prstGeom prst="rect">
            <a:avLst/>
          </a:prstGeom>
          <a:noFill/>
          <a:ln>
            <a:noFill/>
          </a:ln>
        </p:spPr>
      </p:pic>
      <p:sp>
        <p:nvSpPr>
          <p:cNvPr id="339" name="Google Shape;339;p44"/>
          <p:cNvSpPr txBox="1"/>
          <p:nvPr/>
        </p:nvSpPr>
        <p:spPr>
          <a:xfrm>
            <a:off x="3082000" y="328750"/>
            <a:ext cx="2397000" cy="554700"/>
          </a:xfrm>
          <a:prstGeom prst="rect">
            <a:avLst/>
          </a:prstGeom>
          <a:noFill/>
          <a:ln>
            <a:noFill/>
          </a:ln>
        </p:spPr>
        <p:txBody>
          <a:bodyPr anchorCtr="0" anchor="t" bIns="91425" lIns="91425" spcFirstLastPara="1" rIns="91425" wrap="square" tIns="91425">
            <a:noAutofit/>
          </a:bodyPr>
          <a:lstStyle/>
          <a:p>
            <a:pPr indent="457200" lvl="0" marL="0">
              <a:spcBef>
                <a:spcPts val="0"/>
              </a:spcBef>
              <a:spcAft>
                <a:spcPts val="0"/>
              </a:spcAft>
              <a:buNone/>
            </a:pPr>
            <a:r>
              <a:rPr lang="en">
                <a:solidFill>
                  <a:srgbClr val="FFFFFF"/>
                </a:solidFill>
              </a:rPr>
              <a:t>Side by Side Boxplot</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a:spcBef>
                <a:spcPts val="0"/>
              </a:spcBef>
              <a:spcAft>
                <a:spcPts val="0"/>
              </a:spcAft>
              <a:buNone/>
            </a:pPr>
            <a:r>
              <a:rPr lang="en"/>
              <a:t>A quick note regarding Outlier</a:t>
            </a:r>
            <a:endParaRPr/>
          </a:p>
        </p:txBody>
      </p:sp>
      <p:sp>
        <p:nvSpPr>
          <p:cNvPr id="345" name="Google Shape;345;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Boxplot have a well defined </a:t>
            </a:r>
            <a:r>
              <a:rPr lang="en"/>
              <a:t>definition</a:t>
            </a:r>
            <a:r>
              <a:rPr lang="en"/>
              <a:t> of outlier ie:  Observation which are 1.5 times the IQR  at both sides are considered outlier</a:t>
            </a:r>
            <a:endParaRPr/>
          </a:p>
          <a:p>
            <a:pPr indent="-311150" lvl="0" marL="457200" rtl="0">
              <a:spcBef>
                <a:spcPts val="0"/>
              </a:spcBef>
              <a:spcAft>
                <a:spcPts val="0"/>
              </a:spcAft>
              <a:buSzPts val="1300"/>
              <a:buChar char="●"/>
            </a:pPr>
            <a:r>
              <a:rPr lang="en"/>
              <a:t>In practice there is no well </a:t>
            </a:r>
            <a:r>
              <a:rPr lang="en"/>
              <a:t>defined</a:t>
            </a:r>
            <a:r>
              <a:rPr lang="en"/>
              <a:t> </a:t>
            </a:r>
            <a:r>
              <a:rPr lang="en"/>
              <a:t>definition</a:t>
            </a:r>
            <a:r>
              <a:rPr lang="en"/>
              <a:t> of outlier in </a:t>
            </a:r>
            <a:r>
              <a:rPr lang="en"/>
              <a:t>statistics</a:t>
            </a:r>
            <a:r>
              <a:rPr lang="en"/>
              <a:t> .</a:t>
            </a:r>
            <a:endParaRPr/>
          </a:p>
          <a:p>
            <a:pPr indent="-311150" lvl="0" marL="457200" rtl="0">
              <a:spcBef>
                <a:spcPts val="0"/>
              </a:spcBef>
              <a:spcAft>
                <a:spcPts val="0"/>
              </a:spcAft>
              <a:buSzPts val="1300"/>
              <a:buChar char="●"/>
            </a:pPr>
            <a:r>
              <a:rPr lang="en"/>
              <a:t>Outlier should be analyzed properly and questions should be asked where that observation might have come as that outlier might have some significance regarding the question asking</a:t>
            </a:r>
            <a:endParaRPr/>
          </a:p>
          <a:p>
            <a:pPr indent="-311150" lvl="0" marL="457200">
              <a:spcBef>
                <a:spcPts val="0"/>
              </a:spcBef>
              <a:spcAft>
                <a:spcPts val="0"/>
              </a:spcAft>
              <a:buSzPts val="1300"/>
              <a:buChar char="●"/>
            </a:pPr>
            <a:r>
              <a:rPr lang="en"/>
              <a:t>Example : H</a:t>
            </a:r>
            <a:r>
              <a:rPr lang="en"/>
              <a:t>ealthcare spending per person in the US. The top 1% of people who use healthcare in the US account for over 20% of the total money spent on healthcare. These people are outliers. However, they provide us with a tremendous amount of information about the nature of ill health and how we might better address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46"/>
          <p:cNvPicPr preferRelativeResize="0"/>
          <p:nvPr/>
        </p:nvPicPr>
        <p:blipFill>
          <a:blip r:embed="rId3">
            <a:alphaModFix/>
          </a:blip>
          <a:stretch>
            <a:fillRect/>
          </a:stretch>
        </p:blipFill>
        <p:spPr>
          <a:xfrm>
            <a:off x="2362200" y="1481075"/>
            <a:ext cx="4419600" cy="2733176"/>
          </a:xfrm>
          <a:prstGeom prst="rect">
            <a:avLst/>
          </a:prstGeom>
          <a:noFill/>
          <a:ln>
            <a:noFill/>
          </a:ln>
        </p:spPr>
      </p:pic>
      <p:sp>
        <p:nvSpPr>
          <p:cNvPr id="351" name="Google Shape;351;p46"/>
          <p:cNvSpPr txBox="1"/>
          <p:nvPr/>
        </p:nvSpPr>
        <p:spPr>
          <a:xfrm>
            <a:off x="2958700" y="356150"/>
            <a:ext cx="2794500" cy="828600"/>
          </a:xfrm>
          <a:prstGeom prst="rect">
            <a:avLst/>
          </a:prstGeom>
          <a:noFill/>
          <a:ln>
            <a:noFill/>
          </a:ln>
        </p:spPr>
        <p:txBody>
          <a:bodyPr anchorCtr="0" anchor="t" bIns="91425" lIns="91425" spcFirstLastPara="1" rIns="91425" wrap="square" tIns="91425">
            <a:noAutofit/>
          </a:bodyPr>
          <a:lstStyle/>
          <a:p>
            <a:pPr indent="457200" lvl="0" marL="457200">
              <a:spcBef>
                <a:spcPts val="0"/>
              </a:spcBef>
              <a:spcAft>
                <a:spcPts val="0"/>
              </a:spcAft>
              <a:buNone/>
            </a:pPr>
            <a:r>
              <a:rPr lang="en">
                <a:solidFill>
                  <a:srgbClr val="FFFFFF"/>
                </a:solidFill>
              </a:rPr>
              <a:t>Scatter Plot</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47"/>
          <p:cNvPicPr preferRelativeResize="0"/>
          <p:nvPr/>
        </p:nvPicPr>
        <p:blipFill>
          <a:blip r:embed="rId3">
            <a:alphaModFix/>
          </a:blip>
          <a:stretch>
            <a:fillRect/>
          </a:stretch>
        </p:blipFill>
        <p:spPr>
          <a:xfrm>
            <a:off x="1966863" y="808313"/>
            <a:ext cx="5210275" cy="3526874"/>
          </a:xfrm>
          <a:prstGeom prst="rect">
            <a:avLst/>
          </a:prstGeom>
          <a:noFill/>
          <a:ln>
            <a:noFill/>
          </a:ln>
        </p:spPr>
      </p:pic>
      <p:sp>
        <p:nvSpPr>
          <p:cNvPr id="357" name="Google Shape;357;p47"/>
          <p:cNvSpPr txBox="1"/>
          <p:nvPr/>
        </p:nvSpPr>
        <p:spPr>
          <a:xfrm>
            <a:off x="2808025" y="171225"/>
            <a:ext cx="4308000" cy="44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Scatter plot with More than 2 dimensions</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en"/>
              <a:t>Importance of EDA in feature Selection</a:t>
            </a:r>
            <a:endParaRPr/>
          </a:p>
        </p:txBody>
      </p:sp>
      <p:sp>
        <p:nvSpPr>
          <p:cNvPr id="363" name="Google Shape;363;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Check the </a:t>
            </a:r>
            <a:r>
              <a:rPr lang="en"/>
              <a:t>distribution</a:t>
            </a:r>
            <a:r>
              <a:rPr lang="en"/>
              <a:t> and spread of the individual attributes for predictive modelling. A attribute which have a larger spread might give poor </a:t>
            </a:r>
            <a:r>
              <a:rPr lang="en"/>
              <a:t>performance</a:t>
            </a:r>
            <a:r>
              <a:rPr lang="en"/>
              <a:t> and need some form of data transformation to avoid dominance by that attribute</a:t>
            </a:r>
            <a:endParaRPr/>
          </a:p>
          <a:p>
            <a:pPr indent="-311150" lvl="0" marL="457200" rtl="0">
              <a:spcBef>
                <a:spcPts val="0"/>
              </a:spcBef>
              <a:spcAft>
                <a:spcPts val="0"/>
              </a:spcAft>
              <a:buSzPts val="1300"/>
              <a:buChar char="●"/>
            </a:pPr>
            <a:r>
              <a:rPr lang="en"/>
              <a:t>Response Variable in which no of observations of one Category is much greater than the other might lead to the class Imbalance and thus need some undersampling or oversampling</a:t>
            </a:r>
            <a:endParaRPr/>
          </a:p>
          <a:p>
            <a:pPr indent="-311150" lvl="0" marL="457200" rtl="0">
              <a:spcBef>
                <a:spcPts val="0"/>
              </a:spcBef>
              <a:spcAft>
                <a:spcPts val="0"/>
              </a:spcAft>
              <a:buSzPts val="1300"/>
              <a:buChar char="●"/>
            </a:pPr>
            <a:r>
              <a:rPr lang="en"/>
              <a:t>Ordinal Variable and Categorical Variables should be handled with care. One hot encoding for pure categorical variable</a:t>
            </a:r>
            <a:endParaRPr/>
          </a:p>
          <a:p>
            <a:pPr indent="-311150" lvl="0" marL="457200">
              <a:spcBef>
                <a:spcPts val="0"/>
              </a:spcBef>
              <a:spcAft>
                <a:spcPts val="0"/>
              </a:spcAft>
              <a:buSzPts val="1300"/>
              <a:buChar char="●"/>
            </a:pPr>
            <a:r>
              <a:rPr lang="en"/>
              <a:t>Relationship between the two quantitative attributes might be important.While we do want to keep the features where attribute is correlated with response variable . We might want to keep out the attributes which are highly correlated with another attribute to avoid Redundancy and possible performance loss (ie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Exploratory</a:t>
            </a:r>
            <a:r>
              <a:rPr lang="en"/>
              <a:t> Data Analysis</a:t>
            </a:r>
            <a:endParaRPr/>
          </a:p>
        </p:txBody>
      </p:sp>
      <p:sp>
        <p:nvSpPr>
          <p:cNvPr id="260" name="Google Shape;260;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Exploratory Data Analysis refers to the critical process of performing initial investigations on data so as to discover patterns,to spot anomalies,to test hypothesis and to check assumptions with the help of summary statistics and graphical representations.</a:t>
            </a:r>
            <a:endParaRPr/>
          </a:p>
          <a:p>
            <a:pPr indent="-311150" lvl="0" marL="457200" rtl="0">
              <a:spcBef>
                <a:spcPts val="0"/>
              </a:spcBef>
              <a:spcAft>
                <a:spcPts val="0"/>
              </a:spcAft>
              <a:buSzPts val="1300"/>
              <a:buChar char="●"/>
            </a:pPr>
            <a:r>
              <a:rPr lang="en"/>
              <a:t>In other words , </a:t>
            </a:r>
            <a:r>
              <a:rPr lang="en"/>
              <a:t>it's</a:t>
            </a:r>
            <a:r>
              <a:rPr lang="en"/>
              <a:t> a process to get </a:t>
            </a:r>
            <a:r>
              <a:rPr lang="en"/>
              <a:t>familiar</a:t>
            </a:r>
            <a:r>
              <a:rPr lang="en"/>
              <a:t> with the data set and facilitate further working</a:t>
            </a:r>
            <a:endParaRPr/>
          </a:p>
          <a:p>
            <a:pPr indent="-311150" lvl="0" marL="457200" rtl="0">
              <a:spcBef>
                <a:spcPts val="0"/>
              </a:spcBef>
              <a:spcAft>
                <a:spcPts val="0"/>
              </a:spcAft>
              <a:buSzPts val="1300"/>
              <a:buChar char="●"/>
            </a:pPr>
            <a:r>
              <a:rPr lang="en"/>
              <a:t>Usually </a:t>
            </a:r>
            <a:r>
              <a:rPr lang="en"/>
              <a:t>performed</a:t>
            </a:r>
            <a:r>
              <a:rPr lang="en"/>
              <a:t> after the data Wrangling portion and </a:t>
            </a:r>
            <a:r>
              <a:rPr lang="en"/>
              <a:t>also</a:t>
            </a:r>
            <a:r>
              <a:rPr lang="en"/>
              <a:t> considered one of the key steps in</a:t>
            </a:r>
            <a:r>
              <a:rPr lang="en"/>
              <a:t> predictive modelling if  that’s your end goal. However Typical usage of this process is to find insights with the data you have</a:t>
            </a:r>
            <a:endParaRPr/>
          </a:p>
          <a:p>
            <a:pPr indent="-311150" lvl="0" marL="457200" rtl="0">
              <a:spcBef>
                <a:spcPts val="0"/>
              </a:spcBef>
              <a:spcAft>
                <a:spcPts val="0"/>
              </a:spcAft>
              <a:buSzPts val="1300"/>
              <a:buChar char="●"/>
            </a:pPr>
            <a:r>
              <a:rPr lang="en"/>
              <a:t>Encompasses both graphical and non graphical ways of looking at the data</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Questions </a:t>
            </a:r>
            <a:endParaRPr/>
          </a:p>
        </p:txBody>
      </p:sp>
      <p:sp>
        <p:nvSpPr>
          <p:cNvPr id="369" name="Google Shape;36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accent5"/>
              </a:solidFill>
            </a:endParaRPr>
          </a:p>
          <a:p>
            <a:pPr indent="0" lvl="0" marL="0" rtl="0">
              <a:spcBef>
                <a:spcPts val="1000"/>
              </a:spcBef>
              <a:spcAft>
                <a:spcPts val="0"/>
              </a:spcAft>
              <a:buNone/>
            </a:pPr>
            <a:r>
              <a:rPr lang="en">
                <a:solidFill>
                  <a:schemeClr val="accent5"/>
                </a:solidFill>
              </a:rPr>
              <a:t>Contact me at </a:t>
            </a:r>
            <a:endParaRPr>
              <a:solidFill>
                <a:schemeClr val="accent5"/>
              </a:solidFill>
            </a:endParaRPr>
          </a:p>
          <a:p>
            <a:pPr indent="-311150" lvl="0" marL="457200" rtl="0">
              <a:spcBef>
                <a:spcPts val="1000"/>
              </a:spcBef>
              <a:spcAft>
                <a:spcPts val="0"/>
              </a:spcAft>
              <a:buClr>
                <a:schemeClr val="accent5"/>
              </a:buClr>
              <a:buSzPts val="1300"/>
              <a:buChar char="●"/>
            </a:pPr>
            <a:r>
              <a:rPr lang="en" u="sng">
                <a:solidFill>
                  <a:schemeClr val="hlink"/>
                </a:solidFill>
                <a:hlinkClick r:id="rId3"/>
              </a:rPr>
              <a:t>yashgyy@gmail.com</a:t>
            </a:r>
            <a:endParaRPr>
              <a:solidFill>
                <a:schemeClr val="accent5"/>
              </a:solidFill>
            </a:endParaRPr>
          </a:p>
          <a:p>
            <a:pPr indent="-311150" lvl="0" marL="457200" rtl="0">
              <a:spcBef>
                <a:spcPts val="0"/>
              </a:spcBef>
              <a:spcAft>
                <a:spcPts val="0"/>
              </a:spcAft>
              <a:buClr>
                <a:schemeClr val="accent5"/>
              </a:buClr>
              <a:buSzPts val="1300"/>
              <a:buChar char="●"/>
            </a:pPr>
            <a:r>
              <a:rPr lang="en">
                <a:solidFill>
                  <a:schemeClr val="accent5"/>
                </a:solidFill>
              </a:rPr>
              <a:t>linkedin.com/yashsinghaldev</a:t>
            </a:r>
            <a:endParaRPr>
              <a:solidFill>
                <a:schemeClr val="accent5"/>
              </a:solidFill>
            </a:endParaRPr>
          </a:p>
          <a:p>
            <a:pPr indent="-311150" lvl="0" marL="457200" rtl="0">
              <a:spcBef>
                <a:spcPts val="0"/>
              </a:spcBef>
              <a:spcAft>
                <a:spcPts val="0"/>
              </a:spcAft>
              <a:buClr>
                <a:schemeClr val="accent5"/>
              </a:buClr>
              <a:buSzPts val="1300"/>
              <a:buChar char="●"/>
            </a:pPr>
            <a:r>
              <a:rPr lang="en">
                <a:solidFill>
                  <a:schemeClr val="accent5"/>
                </a:solidFill>
              </a:rPr>
              <a:t>Follow on twitter @yashgyy </a:t>
            </a:r>
            <a:endParaRPr>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Exploratory</a:t>
            </a:r>
            <a:r>
              <a:rPr lang="en"/>
              <a:t> Data Analysis</a:t>
            </a:r>
            <a:endParaRPr/>
          </a:p>
        </p:txBody>
      </p:sp>
      <p:sp>
        <p:nvSpPr>
          <p:cNvPr id="266" name="Google Shape;266;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Usually starts with the Question “What you really want to achieve ?”.  One example could be while working on  the Titanic Dataset asking Whether age was instrumental in deciding if one survives in Titanic.</a:t>
            </a:r>
            <a:endParaRPr/>
          </a:p>
          <a:p>
            <a:pPr indent="-311150" lvl="0" marL="457200" rtl="0">
              <a:spcBef>
                <a:spcPts val="0"/>
              </a:spcBef>
              <a:spcAft>
                <a:spcPts val="0"/>
              </a:spcAft>
              <a:buSzPts val="1300"/>
              <a:buChar char="●"/>
            </a:pPr>
            <a:r>
              <a:rPr lang="en"/>
              <a:t>Supposed to Be dirty, quick and not meant for reporting. It’s basically  your process to better </a:t>
            </a:r>
            <a:r>
              <a:rPr lang="en"/>
              <a:t>acquaint</a:t>
            </a:r>
            <a:r>
              <a:rPr lang="en"/>
              <a:t> yourself with data</a:t>
            </a:r>
            <a:endParaRPr/>
          </a:p>
          <a:p>
            <a:pPr indent="-311150" lvl="0" marL="457200" rtl="0">
              <a:spcBef>
                <a:spcPts val="0"/>
              </a:spcBef>
              <a:spcAft>
                <a:spcPts val="0"/>
              </a:spcAft>
              <a:buSzPts val="1300"/>
              <a:buChar char="●"/>
            </a:pPr>
            <a:r>
              <a:rPr lang="en"/>
              <a:t>Considered an Art  and have no right answer. Better you find relationships between the attributes and get comfortable with your dataset easier would be  the analysis or your working towards your end process</a:t>
            </a:r>
            <a:endParaRPr/>
          </a:p>
          <a:p>
            <a:pPr indent="-311150" lvl="0" marL="457200">
              <a:spcBef>
                <a:spcPts val="0"/>
              </a:spcBef>
              <a:spcAft>
                <a:spcPts val="0"/>
              </a:spcAft>
              <a:buSzPts val="1300"/>
              <a:buChar char="●"/>
            </a:pPr>
            <a:r>
              <a:rPr lang="en"/>
              <a:t>Usual operations include looking at the relationship between single attributes and response variables, relationships between the multiple attributes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1371600">
              <a:spcBef>
                <a:spcPts val="0"/>
              </a:spcBef>
              <a:spcAft>
                <a:spcPts val="0"/>
              </a:spcAft>
              <a:buNone/>
            </a:pPr>
            <a:r>
              <a:rPr lang="en"/>
              <a:t>Common Types of Data</a:t>
            </a:r>
            <a:endParaRPr/>
          </a:p>
        </p:txBody>
      </p:sp>
      <p:sp>
        <p:nvSpPr>
          <p:cNvPr id="272" name="Google Shape;272;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sz="1400"/>
              <a:t>Categorical</a:t>
            </a:r>
            <a:r>
              <a:rPr lang="en"/>
              <a:t> : Have no </a:t>
            </a:r>
            <a:r>
              <a:rPr lang="en"/>
              <a:t>statistical</a:t>
            </a:r>
            <a:r>
              <a:rPr lang="en"/>
              <a:t> </a:t>
            </a:r>
            <a:r>
              <a:rPr lang="en"/>
              <a:t>significance</a:t>
            </a:r>
            <a:r>
              <a:rPr lang="en"/>
              <a:t> and is merely a way to represent different items. Ex Different Hair Colors,  Blood group of Person. Mean mode and other </a:t>
            </a:r>
            <a:r>
              <a:rPr lang="en"/>
              <a:t>statistical</a:t>
            </a:r>
            <a:r>
              <a:rPr lang="en"/>
              <a:t> measure does not make any strength</a:t>
            </a:r>
            <a:endParaRPr/>
          </a:p>
          <a:p>
            <a:pPr indent="-311150" lvl="0" marL="457200" rtl="0">
              <a:spcBef>
                <a:spcPts val="0"/>
              </a:spcBef>
              <a:spcAft>
                <a:spcPts val="0"/>
              </a:spcAft>
              <a:buSzPts val="1300"/>
              <a:buChar char="●"/>
            </a:pPr>
            <a:r>
              <a:rPr b="1" lang="en" sz="1400"/>
              <a:t>Ordinal:</a:t>
            </a:r>
            <a:r>
              <a:rPr lang="en"/>
              <a:t> Similar to Categorical but with an implied Ordering. For example the grades obtained in the Scholar while indeed Categorical but have an ordering</a:t>
            </a:r>
            <a:endParaRPr/>
          </a:p>
          <a:p>
            <a:pPr indent="-311150" lvl="0" marL="457200" rtl="0">
              <a:spcBef>
                <a:spcPts val="0"/>
              </a:spcBef>
              <a:spcAft>
                <a:spcPts val="0"/>
              </a:spcAft>
              <a:buSzPts val="1300"/>
              <a:buChar char="●"/>
            </a:pPr>
            <a:r>
              <a:rPr b="1" lang="en"/>
              <a:t>Quantitative</a:t>
            </a:r>
            <a:r>
              <a:rPr b="1" lang="en"/>
              <a:t> Attributes:</a:t>
            </a:r>
            <a:r>
              <a:rPr lang="en"/>
              <a:t> Numerical Features  on which </a:t>
            </a:r>
            <a:r>
              <a:rPr lang="en"/>
              <a:t>statistical</a:t>
            </a:r>
            <a:r>
              <a:rPr lang="en"/>
              <a:t> tools can be applied and make sense. They in effect represent True numbers</a:t>
            </a:r>
            <a:endParaRPr/>
          </a:p>
          <a:p>
            <a:pPr indent="-311150" lvl="0" marL="457200">
              <a:spcBef>
                <a:spcPts val="0"/>
              </a:spcBef>
              <a:spcAft>
                <a:spcPts val="0"/>
              </a:spcAft>
              <a:buSzPts val="1300"/>
              <a:buChar char="●"/>
            </a:pPr>
            <a:r>
              <a:rPr lang="en"/>
              <a:t>A better Analogy would Be - A difference of 12 which is categorically encoded through 1 to 12 does not </a:t>
            </a:r>
            <a:r>
              <a:rPr lang="en"/>
              <a:t>necessarily</a:t>
            </a:r>
            <a:r>
              <a:rPr lang="en"/>
              <a:t> mean the same difference of 12 in </a:t>
            </a:r>
            <a:r>
              <a:rPr lang="en"/>
              <a:t>quantitative</a:t>
            </a:r>
            <a:r>
              <a:rPr lang="en"/>
              <a:t>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Common forms of EDA</a:t>
            </a:r>
            <a:endParaRPr/>
          </a:p>
        </p:txBody>
      </p:sp>
      <p:sp>
        <p:nvSpPr>
          <p:cNvPr id="278" name="Google Shape;278;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b="1" lang="en" sz="1400"/>
              <a:t>Univariate Analysis</a:t>
            </a:r>
            <a:r>
              <a:rPr b="1" lang="en"/>
              <a:t>:</a:t>
            </a:r>
            <a:r>
              <a:rPr lang="en"/>
              <a:t> This involves looking at the features or attributes one at a time to gain better understanding of your Data set. Typical usage include looking at the descriptive measures like spread, central tendency to gain better understanding which attributes might be </a:t>
            </a:r>
            <a:r>
              <a:rPr lang="en"/>
              <a:t>instrumental</a:t>
            </a:r>
            <a:r>
              <a:rPr lang="en"/>
              <a:t> in answering your end goal. After this process you will have a set of important attributes for further analysis</a:t>
            </a:r>
            <a:endParaRPr/>
          </a:p>
          <a:p>
            <a:pPr indent="-311150" lvl="0" marL="457200" rtl="0">
              <a:spcBef>
                <a:spcPts val="0"/>
              </a:spcBef>
              <a:spcAft>
                <a:spcPts val="0"/>
              </a:spcAft>
              <a:buSzPts val="1300"/>
              <a:buAutoNum type="arabicPeriod"/>
            </a:pPr>
            <a:r>
              <a:rPr b="1" lang="en" sz="1400"/>
              <a:t>Multivariate Analysis: </a:t>
            </a:r>
            <a:r>
              <a:rPr lang="en"/>
              <a:t>This involves taking the above set of attributes and doing </a:t>
            </a:r>
            <a:r>
              <a:rPr lang="en"/>
              <a:t>analysis</a:t>
            </a:r>
            <a:r>
              <a:rPr lang="en"/>
              <a:t> taking two or more at a time (Usually Two). This step usually involves </a:t>
            </a:r>
            <a:r>
              <a:rPr lang="en"/>
              <a:t>identifying</a:t>
            </a:r>
            <a:r>
              <a:rPr lang="en"/>
              <a:t> relationship for instance  between the pair of feature, or most commonly identifying relationship between a attribute and a response variable</a:t>
            </a:r>
            <a:endParaRPr/>
          </a:p>
          <a:p>
            <a:pPr indent="-311150" lvl="0" marL="457200">
              <a:spcBef>
                <a:spcPts val="0"/>
              </a:spcBef>
              <a:spcAft>
                <a:spcPts val="0"/>
              </a:spcAft>
              <a:buSzPts val="1300"/>
              <a:buAutoNum type="arabicPeriod"/>
            </a:pPr>
            <a:r>
              <a:rPr lang="en"/>
              <a:t>Always Perform univariate data analysis before multivariate.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371600">
              <a:spcBef>
                <a:spcPts val="0"/>
              </a:spcBef>
              <a:spcAft>
                <a:spcPts val="0"/>
              </a:spcAft>
              <a:buNone/>
            </a:pPr>
            <a:r>
              <a:rPr lang="en"/>
              <a:t>Looking at the Data</a:t>
            </a:r>
            <a:endParaRPr/>
          </a:p>
        </p:txBody>
      </p:sp>
      <p:sp>
        <p:nvSpPr>
          <p:cNvPr id="284" name="Google Shape;28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1371600" rtl="0">
              <a:spcBef>
                <a:spcPts val="0"/>
              </a:spcBef>
              <a:spcAft>
                <a:spcPts val="0"/>
              </a:spcAft>
              <a:buNone/>
            </a:pPr>
            <a:r>
              <a:rPr lang="en"/>
              <a:t>There are two ways of looking at the data in EDA</a:t>
            </a:r>
            <a:endParaRPr/>
          </a:p>
          <a:p>
            <a:pPr indent="-311150" lvl="0" marL="457200" rtl="0">
              <a:spcBef>
                <a:spcPts val="1600"/>
              </a:spcBef>
              <a:spcAft>
                <a:spcPts val="0"/>
              </a:spcAft>
              <a:buSzPts val="1300"/>
              <a:buChar char="●"/>
            </a:pPr>
            <a:r>
              <a:rPr b="1" lang="en" sz="1400"/>
              <a:t>Non- Graphical </a:t>
            </a:r>
            <a:r>
              <a:rPr lang="en"/>
              <a:t>:   Provides the concrete </a:t>
            </a:r>
            <a:r>
              <a:rPr lang="en"/>
              <a:t>statistical</a:t>
            </a:r>
            <a:r>
              <a:rPr lang="en"/>
              <a:t> summary of your attributes. Generally not that much useful as Humans are not often great at interpreting these number particularly in large datasets. </a:t>
            </a:r>
            <a:r>
              <a:rPr lang="en"/>
              <a:t>Nevertheless</a:t>
            </a:r>
            <a:r>
              <a:rPr lang="en"/>
              <a:t> they might be useful in proving whether your gut feeling is misplaced</a:t>
            </a:r>
            <a:endParaRPr/>
          </a:p>
          <a:p>
            <a:pPr indent="-311150" lvl="0" marL="457200">
              <a:spcBef>
                <a:spcPts val="0"/>
              </a:spcBef>
              <a:spcAft>
                <a:spcPts val="0"/>
              </a:spcAft>
              <a:buSzPts val="1300"/>
              <a:buChar char="●"/>
            </a:pPr>
            <a:r>
              <a:rPr b="1" lang="en" sz="1400"/>
              <a:t>Graphical : </a:t>
            </a:r>
            <a:r>
              <a:rPr lang="en"/>
              <a:t>Diagrammatic Summarization of your attributes. Combined with the well drawn plots , it provides a wealth of information.  It is also possible through plot to interpret data easily in 3 </a:t>
            </a:r>
            <a:r>
              <a:rPr lang="en"/>
              <a:t>dimension</a:t>
            </a:r>
            <a:r>
              <a:rPr lang="en"/>
              <a:t> like for instance analysis of two </a:t>
            </a:r>
            <a:r>
              <a:rPr lang="en"/>
              <a:t>quantitative</a:t>
            </a:r>
            <a:r>
              <a:rPr lang="en"/>
              <a:t> and one response variable which is not that much feasible in Non graphical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914400" rtl="0">
              <a:spcBef>
                <a:spcPts val="0"/>
              </a:spcBef>
              <a:spcAft>
                <a:spcPts val="0"/>
              </a:spcAft>
              <a:buNone/>
            </a:pPr>
            <a:r>
              <a:rPr lang="en" sz="1800"/>
              <a:t> </a:t>
            </a:r>
            <a:r>
              <a:rPr lang="en" sz="2400"/>
              <a:t> Summarization</a:t>
            </a:r>
            <a:endParaRPr sz="2400"/>
          </a:p>
          <a:p>
            <a:pPr indent="0" lvl="0" marL="914400" rtl="0">
              <a:spcBef>
                <a:spcPts val="0"/>
              </a:spcBef>
              <a:spcAft>
                <a:spcPts val="0"/>
              </a:spcAft>
              <a:buNone/>
            </a:pPr>
            <a:r>
              <a:t/>
            </a:r>
            <a:endParaRPr sz="1800"/>
          </a:p>
          <a:p>
            <a:pPr indent="-342900" lvl="0" marL="457200" rtl="0">
              <a:spcBef>
                <a:spcPts val="0"/>
              </a:spcBef>
              <a:spcAft>
                <a:spcPts val="0"/>
              </a:spcAft>
              <a:buSzPts val="1800"/>
              <a:buChar char="●"/>
            </a:pPr>
            <a:r>
              <a:rPr lang="en" sz="1800"/>
              <a:t>Univariate Non graphical EDA</a:t>
            </a:r>
            <a:endParaRPr sz="1800"/>
          </a:p>
          <a:p>
            <a:pPr indent="-342900" lvl="0" marL="457200" rtl="0">
              <a:spcBef>
                <a:spcPts val="0"/>
              </a:spcBef>
              <a:spcAft>
                <a:spcPts val="0"/>
              </a:spcAft>
              <a:buSzPts val="1800"/>
              <a:buChar char="●"/>
            </a:pPr>
            <a:r>
              <a:rPr lang="en" sz="1800"/>
              <a:t>Univariate graphical EDA</a:t>
            </a:r>
            <a:endParaRPr sz="1800"/>
          </a:p>
          <a:p>
            <a:pPr indent="-342900" lvl="0" marL="457200" rtl="0">
              <a:spcBef>
                <a:spcPts val="0"/>
              </a:spcBef>
              <a:spcAft>
                <a:spcPts val="0"/>
              </a:spcAft>
              <a:buSzPts val="1800"/>
              <a:buChar char="●"/>
            </a:pPr>
            <a:r>
              <a:rPr lang="en" sz="1800"/>
              <a:t>Multivariate Non graphical EDA</a:t>
            </a:r>
            <a:endParaRPr sz="1800"/>
          </a:p>
          <a:p>
            <a:pPr indent="-342900" lvl="0" marL="457200" rtl="0">
              <a:spcBef>
                <a:spcPts val="0"/>
              </a:spcBef>
              <a:spcAft>
                <a:spcPts val="0"/>
              </a:spcAft>
              <a:buSzPts val="1800"/>
              <a:buChar char="●"/>
            </a:pPr>
            <a:r>
              <a:rPr lang="en" sz="1800"/>
              <a:t>Multivariate graphical EDA</a:t>
            </a:r>
            <a:endParaRPr sz="1800"/>
          </a:p>
          <a:p>
            <a:pPr indent="0" lvl="0" marL="45720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Notebook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None/>
            </a:pPr>
            <a:r>
              <a:rPr lang="en"/>
              <a:t>Univariate Non graphical EDA</a:t>
            </a:r>
            <a:endParaRPr/>
          </a:p>
          <a:p>
            <a:pPr indent="457200" lvl="0" marL="457200">
              <a:spcBef>
                <a:spcPts val="0"/>
              </a:spcBef>
              <a:spcAft>
                <a:spcPts val="0"/>
              </a:spcAft>
              <a:buNone/>
            </a:pPr>
            <a:r>
              <a:t/>
            </a:r>
            <a:endParaRPr/>
          </a:p>
        </p:txBody>
      </p:sp>
      <p:sp>
        <p:nvSpPr>
          <p:cNvPr id="300" name="Google Shape;300;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Categorical - Simple Tabulation  of freq for each frequency</a:t>
            </a:r>
            <a:endParaRPr/>
          </a:p>
          <a:p>
            <a:pPr indent="-311150" lvl="0" marL="457200" rtl="0">
              <a:spcBef>
                <a:spcPts val="0"/>
              </a:spcBef>
              <a:spcAft>
                <a:spcPts val="0"/>
              </a:spcAft>
              <a:buSzPts val="1300"/>
              <a:buChar char="●"/>
            </a:pPr>
            <a:r>
              <a:rPr lang="en"/>
              <a:t>Quantitative</a:t>
            </a:r>
            <a:r>
              <a:rPr lang="en"/>
              <a:t> or Ordinal- Sample </a:t>
            </a:r>
            <a:r>
              <a:rPr lang="en"/>
              <a:t>Statistics</a:t>
            </a:r>
            <a:endParaRPr/>
          </a:p>
          <a:p>
            <a:pPr indent="-298450" lvl="1" marL="914400" rtl="0">
              <a:spcBef>
                <a:spcPts val="0"/>
              </a:spcBef>
              <a:spcAft>
                <a:spcPts val="0"/>
              </a:spcAft>
              <a:buSzPts val="1100"/>
              <a:buChar char="○"/>
            </a:pPr>
            <a:r>
              <a:rPr lang="en"/>
              <a:t>Central Tendency- A point Estimate for the data</a:t>
            </a:r>
            <a:endParaRPr/>
          </a:p>
          <a:p>
            <a:pPr indent="-298450" lvl="2" marL="1371600" rtl="0">
              <a:spcBef>
                <a:spcPts val="0"/>
              </a:spcBef>
              <a:spcAft>
                <a:spcPts val="0"/>
              </a:spcAft>
              <a:buSzPts val="1100"/>
              <a:buChar char="■"/>
            </a:pPr>
            <a:r>
              <a:rPr lang="en"/>
              <a:t>Mean -&gt; Ideal for </a:t>
            </a:r>
            <a:r>
              <a:rPr lang="en"/>
              <a:t>Symmetric</a:t>
            </a:r>
            <a:r>
              <a:rPr lang="en"/>
              <a:t> Distribution</a:t>
            </a:r>
            <a:endParaRPr/>
          </a:p>
          <a:p>
            <a:pPr indent="-298450" lvl="2" marL="1371600" rtl="0">
              <a:spcBef>
                <a:spcPts val="0"/>
              </a:spcBef>
              <a:spcAft>
                <a:spcPts val="0"/>
              </a:spcAft>
              <a:buSzPts val="1100"/>
              <a:buChar char="■"/>
            </a:pPr>
            <a:r>
              <a:rPr lang="en"/>
              <a:t>Median -&gt; Robust and Ideal for Non </a:t>
            </a:r>
            <a:r>
              <a:rPr lang="en"/>
              <a:t>symmetric</a:t>
            </a:r>
            <a:r>
              <a:rPr lang="en"/>
              <a:t> Distribution. Hence widely used</a:t>
            </a:r>
            <a:endParaRPr/>
          </a:p>
          <a:p>
            <a:pPr indent="-298450" lvl="2" marL="1371600" rtl="0">
              <a:spcBef>
                <a:spcPts val="0"/>
              </a:spcBef>
              <a:spcAft>
                <a:spcPts val="0"/>
              </a:spcAft>
              <a:buSzPts val="1100"/>
              <a:buChar char="■"/>
            </a:pPr>
            <a:r>
              <a:rPr lang="en"/>
              <a:t>Mode -&gt; Rarely Used and only used to check whether data is uni or multi modal</a:t>
            </a:r>
            <a:endParaRPr/>
          </a:p>
          <a:p>
            <a:pPr indent="-298450" lvl="1" marL="914400" rtl="0">
              <a:spcBef>
                <a:spcPts val="0"/>
              </a:spcBef>
              <a:spcAft>
                <a:spcPts val="0"/>
              </a:spcAft>
              <a:buSzPts val="1100"/>
              <a:buChar char="○"/>
            </a:pPr>
            <a:r>
              <a:rPr lang="en"/>
              <a:t>Spread- Calculate Dispersion or how far away from the mean</a:t>
            </a:r>
            <a:endParaRPr/>
          </a:p>
          <a:p>
            <a:pPr indent="-298450" lvl="2" marL="1371600" rtl="0">
              <a:spcBef>
                <a:spcPts val="0"/>
              </a:spcBef>
              <a:spcAft>
                <a:spcPts val="0"/>
              </a:spcAft>
              <a:buSzPts val="1100"/>
              <a:buChar char="■"/>
            </a:pPr>
            <a:r>
              <a:rPr lang="en"/>
              <a:t>Variance - Sum of square deviation. Far away point are weighted Heavier</a:t>
            </a:r>
            <a:endParaRPr/>
          </a:p>
          <a:p>
            <a:pPr indent="-298450" lvl="2" marL="1371600" rtl="0">
              <a:spcBef>
                <a:spcPts val="0"/>
              </a:spcBef>
              <a:spcAft>
                <a:spcPts val="0"/>
              </a:spcAft>
              <a:buSzPts val="1100"/>
              <a:buChar char="■"/>
            </a:pPr>
            <a:r>
              <a:rPr lang="en"/>
              <a:t>Standard Deviation - Square root of Variance</a:t>
            </a:r>
            <a:endParaRPr/>
          </a:p>
          <a:p>
            <a:pPr indent="-298450" lvl="2" marL="1371600" rtl="0">
              <a:spcBef>
                <a:spcPts val="0"/>
              </a:spcBef>
              <a:spcAft>
                <a:spcPts val="0"/>
              </a:spcAft>
              <a:buSzPts val="1100"/>
              <a:buChar char="■"/>
            </a:pPr>
            <a:r>
              <a:rPr lang="en"/>
              <a:t>IQR(Interquartile Range)- Robust : Difference between 3rd and 1st quartile</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